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262" r:id="rId3"/>
    <p:sldId id="263" r:id="rId4"/>
    <p:sldId id="264" r:id="rId5"/>
    <p:sldId id="265" r:id="rId6"/>
    <p:sldId id="363" r:id="rId7"/>
    <p:sldId id="364" r:id="rId8"/>
    <p:sldId id="365" r:id="rId9"/>
    <p:sldId id="366" r:id="rId10"/>
    <p:sldId id="367" r:id="rId11"/>
    <p:sldId id="266" r:id="rId12"/>
    <p:sldId id="267" r:id="rId13"/>
    <p:sldId id="359" r:id="rId14"/>
    <p:sldId id="360" r:id="rId15"/>
    <p:sldId id="361" r:id="rId16"/>
    <p:sldId id="268" r:id="rId17"/>
    <p:sldId id="269" r:id="rId18"/>
    <p:sldId id="270" r:id="rId19"/>
    <p:sldId id="362"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5" r:id="rId33"/>
    <p:sldId id="286" r:id="rId34"/>
    <p:sldId id="288" r:id="rId35"/>
    <p:sldId id="289" r:id="rId36"/>
    <p:sldId id="290" r:id="rId37"/>
    <p:sldId id="291" r:id="rId38"/>
    <p:sldId id="292" r:id="rId39"/>
    <p:sldId id="294" r:id="rId40"/>
    <p:sldId id="296" r:id="rId41"/>
    <p:sldId id="297" r:id="rId42"/>
    <p:sldId id="298" r:id="rId43"/>
    <p:sldId id="299" r:id="rId44"/>
    <p:sldId id="300" r:id="rId45"/>
    <p:sldId id="302" r:id="rId46"/>
    <p:sldId id="303" r:id="rId47"/>
    <p:sldId id="304" r:id="rId48"/>
    <p:sldId id="305" r:id="rId49"/>
    <p:sldId id="306" r:id="rId50"/>
    <p:sldId id="307" r:id="rId51"/>
    <p:sldId id="309" r:id="rId52"/>
    <p:sldId id="310" r:id="rId53"/>
    <p:sldId id="311" r:id="rId54"/>
    <p:sldId id="312" r:id="rId55"/>
    <p:sldId id="313" r:id="rId56"/>
    <p:sldId id="314" r:id="rId57"/>
    <p:sldId id="316" r:id="rId58"/>
    <p:sldId id="317" r:id="rId59"/>
    <p:sldId id="320" r:id="rId60"/>
    <p:sldId id="323" r:id="rId61"/>
    <p:sldId id="324" r:id="rId62"/>
    <p:sldId id="325" r:id="rId63"/>
    <p:sldId id="326" r:id="rId64"/>
    <p:sldId id="327" r:id="rId65"/>
    <p:sldId id="328" r:id="rId66"/>
    <p:sldId id="329" r:id="rId67"/>
    <p:sldId id="331" r:id="rId68"/>
    <p:sldId id="332" r:id="rId69"/>
    <p:sldId id="333" r:id="rId70"/>
    <p:sldId id="343" r:id="rId71"/>
    <p:sldId id="344" r:id="rId72"/>
    <p:sldId id="345" r:id="rId73"/>
    <p:sldId id="335" r:id="rId74"/>
    <p:sldId id="336" r:id="rId75"/>
    <p:sldId id="339" r:id="rId76"/>
    <p:sldId id="341" r:id="rId77"/>
    <p:sldId id="347" r:id="rId78"/>
    <p:sldId id="348" r:id="rId79"/>
    <p:sldId id="349" r:id="rId80"/>
    <p:sldId id="350" r:id="rId81"/>
    <p:sldId id="353" r:id="rId82"/>
    <p:sldId id="354" r:id="rId83"/>
    <p:sldId id="355" r:id="rId84"/>
    <p:sldId id="356" r:id="rId85"/>
    <p:sldId id="357" r:id="rId86"/>
    <p:sldId id="358" r:id="rId87"/>
    <p:sldId id="346"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3" autoAdjust="0"/>
    <p:restoredTop sz="94671" autoAdjust="0"/>
  </p:normalViewPr>
  <p:slideViewPr>
    <p:cSldViewPr snapToGrid="0">
      <p:cViewPr>
        <p:scale>
          <a:sx n="70" d="100"/>
          <a:sy n="70" d="100"/>
        </p:scale>
        <p:origin x="-1296" y="-450"/>
      </p:cViewPr>
      <p:guideLst>
        <p:guide orient="horz" pos="2160"/>
        <p:guide pos="3840"/>
      </p:guideLst>
    </p:cSldViewPr>
  </p:slideViewPr>
  <p:notesTextViewPr>
    <p:cViewPr>
      <p:scale>
        <a:sx n="1" d="1"/>
        <a:sy n="1" d="1"/>
      </p:scale>
      <p:origin x="0" y="0"/>
    </p:cViewPr>
  </p:notesTextViewPr>
  <p:sorterViewPr>
    <p:cViewPr>
      <p:scale>
        <a:sx n="100" d="100"/>
        <a:sy n="100" d="100"/>
      </p:scale>
      <p:origin x="0" y="2087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431B3-E9E6-4F44-A084-65BED1783C76}" type="datetimeFigureOut">
              <a:rPr lang="en-US" smtClean="0"/>
              <a:pPr/>
              <a:t>2/3/2016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F677A-E386-4659-9A8F-7AB967462F11}" type="slidenum">
              <a:rPr lang="en-US" smtClean="0"/>
              <a:pPr/>
              <a:t>‹#›</a:t>
            </a:fld>
            <a:endParaRPr lang="en-US"/>
          </a:p>
        </p:txBody>
      </p:sp>
    </p:spTree>
    <p:extLst>
      <p:ext uri="{BB962C8B-B14F-4D97-AF65-F5344CB8AC3E}">
        <p14:creationId xmlns:p14="http://schemas.microsoft.com/office/powerpoint/2010/main" xmlns="" val="297210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58075"/>
            <a:ext cx="9144000" cy="2387600"/>
          </a:xfrm>
          <a:prstGeom prst="rect">
            <a:avLst/>
          </a:prstGeom>
        </p:spPr>
        <p:txBody>
          <a:bodyPr anchor="b"/>
          <a:lstStyle>
            <a:lvl1pPr algn="ctr">
              <a:defRPr sz="6000"/>
            </a:lvl1pPr>
          </a:lstStyle>
          <a:p>
            <a:r>
              <a:rPr lang="en-US" smtClean="0"/>
              <a:t>Click to edit Master title style</a:t>
            </a:r>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8955" r="6866" b="12836"/>
          <a:stretch/>
        </p:blipFill>
        <p:spPr>
          <a:xfrm>
            <a:off x="2047167" y="1956202"/>
            <a:ext cx="7844337" cy="370531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86335" r="81884"/>
          <a:stretch/>
        </p:blipFill>
        <p:spPr>
          <a:xfrm>
            <a:off x="2272" y="6045958"/>
            <a:ext cx="2208665" cy="937146"/>
          </a:xfrm>
          <a:prstGeom prst="rect">
            <a:avLst/>
          </a:prstGeom>
        </p:spPr>
      </p:pic>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76642" t="86335"/>
          <a:stretch/>
        </p:blipFill>
        <p:spPr>
          <a:xfrm>
            <a:off x="7625551" y="5472754"/>
            <a:ext cx="2332763" cy="767651"/>
          </a:xfrm>
          <a:prstGeom prst="rect">
            <a:avLst/>
          </a:prstGeom>
        </p:spPr>
      </p:pic>
    </p:spTree>
    <p:extLst>
      <p:ext uri="{BB962C8B-B14F-4D97-AF65-F5344CB8AC3E}">
        <p14:creationId xmlns:p14="http://schemas.microsoft.com/office/powerpoint/2010/main" xmlns="" val="8883278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0127" y="2172833"/>
            <a:ext cx="8329186" cy="468516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254600" y="5995668"/>
            <a:ext cx="814568" cy="814568"/>
          </a:xfrm>
          <a:prstGeom prst="rect">
            <a:avLst/>
          </a:prstGeom>
        </p:spPr>
      </p:pic>
      <p:sp>
        <p:nvSpPr>
          <p:cNvPr id="10" name="Footer Placeholder 4"/>
          <p:cNvSpPr>
            <a:spLocks noGrp="1"/>
          </p:cNvSpPr>
          <p:nvPr userDrawn="1"/>
        </p:nvSpPr>
        <p:spPr>
          <a:xfrm>
            <a:off x="4906165" y="6381738"/>
            <a:ext cx="6164190" cy="223404"/>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accent4">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Iranian Diabetes Advancements in Research </a:t>
            </a:r>
            <a:r>
              <a:rPr lang="en-US" dirty="0"/>
              <a:t>Event       </a:t>
            </a:r>
            <a:r>
              <a:rPr lang="en-US" dirty="0" smtClean="0"/>
              <a:t>15</a:t>
            </a:r>
            <a:r>
              <a:rPr lang="en-US" baseline="30000" dirty="0" smtClean="0"/>
              <a:t>th</a:t>
            </a:r>
            <a:r>
              <a:rPr lang="en-US" dirty="0" smtClean="0"/>
              <a:t> </a:t>
            </a:r>
            <a:r>
              <a:rPr lang="en-US" dirty="0"/>
              <a:t>January </a:t>
            </a:r>
            <a:r>
              <a:rPr lang="en-US" dirty="0" smtClean="0"/>
              <a:t>2016|   Tehran</a:t>
            </a:r>
          </a:p>
        </p:txBody>
      </p:sp>
      <p:sp>
        <p:nvSpPr>
          <p:cNvPr id="4" name="Rectangle 3"/>
          <p:cNvSpPr/>
          <p:nvPr userDrawn="1"/>
        </p:nvSpPr>
        <p:spPr>
          <a:xfrm>
            <a:off x="805217" y="941695"/>
            <a:ext cx="10577015" cy="682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250358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0127" y="2172833"/>
            <a:ext cx="8329186" cy="46851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254600" y="5995668"/>
            <a:ext cx="814568" cy="814568"/>
          </a:xfrm>
          <a:prstGeom prst="rect">
            <a:avLst/>
          </a:prstGeom>
        </p:spPr>
      </p:pic>
      <p:sp>
        <p:nvSpPr>
          <p:cNvPr id="8" name="Footer Placeholder 4"/>
          <p:cNvSpPr>
            <a:spLocks noGrp="1"/>
          </p:cNvSpPr>
          <p:nvPr userDrawn="1"/>
        </p:nvSpPr>
        <p:spPr>
          <a:xfrm>
            <a:off x="4906165" y="6381738"/>
            <a:ext cx="6164190" cy="223404"/>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accent4">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Iranian Diabetes Advancements in Research </a:t>
            </a:r>
            <a:r>
              <a:rPr lang="en-US" dirty="0"/>
              <a:t>Event       </a:t>
            </a:r>
            <a:r>
              <a:rPr lang="en-US" dirty="0" smtClean="0"/>
              <a:t>15</a:t>
            </a:r>
            <a:r>
              <a:rPr lang="en-US" baseline="30000" dirty="0" smtClean="0"/>
              <a:t>th</a:t>
            </a:r>
            <a:r>
              <a:rPr lang="en-US" dirty="0" smtClean="0"/>
              <a:t> </a:t>
            </a:r>
            <a:r>
              <a:rPr lang="en-US" dirty="0"/>
              <a:t>January </a:t>
            </a:r>
            <a:r>
              <a:rPr lang="en-US" dirty="0" smtClean="0"/>
              <a:t>2016  </a:t>
            </a:r>
            <a:r>
              <a:rPr lang="en-US" dirty="0"/>
              <a:t>|   </a:t>
            </a:r>
            <a:r>
              <a:rPr lang="en-US" dirty="0" smtClean="0"/>
              <a:t>Tehran</a:t>
            </a:r>
          </a:p>
        </p:txBody>
      </p:sp>
      <p:sp>
        <p:nvSpPr>
          <p:cNvPr id="9" name="Rectangle 8"/>
          <p:cNvSpPr/>
          <p:nvPr userDrawn="1"/>
        </p:nvSpPr>
        <p:spPr>
          <a:xfrm>
            <a:off x="805218" y="1692322"/>
            <a:ext cx="10577015" cy="6823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853585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0127" y="2172833"/>
            <a:ext cx="8329186" cy="46851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254600" y="5995668"/>
            <a:ext cx="814568" cy="814568"/>
          </a:xfrm>
          <a:prstGeom prst="rect">
            <a:avLst/>
          </a:prstGeom>
        </p:spPr>
      </p:pic>
      <p:sp>
        <p:nvSpPr>
          <p:cNvPr id="8" name="Footer Placeholder 4"/>
          <p:cNvSpPr>
            <a:spLocks noGrp="1"/>
          </p:cNvSpPr>
          <p:nvPr userDrawn="1"/>
        </p:nvSpPr>
        <p:spPr>
          <a:xfrm>
            <a:off x="4906165" y="6381738"/>
            <a:ext cx="6164190" cy="223404"/>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accent4">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Iranian Diabetes Advancements in Research </a:t>
            </a:r>
            <a:r>
              <a:rPr lang="en-US" dirty="0"/>
              <a:t>Event       </a:t>
            </a:r>
            <a:r>
              <a:rPr lang="en-US" dirty="0" smtClean="0"/>
              <a:t>15</a:t>
            </a:r>
            <a:r>
              <a:rPr lang="en-US" baseline="30000" dirty="0" smtClean="0"/>
              <a:t>th</a:t>
            </a:r>
            <a:r>
              <a:rPr lang="en-US" dirty="0" smtClean="0"/>
              <a:t> </a:t>
            </a:r>
            <a:r>
              <a:rPr lang="en-US" dirty="0"/>
              <a:t>January </a:t>
            </a:r>
            <a:r>
              <a:rPr lang="en-US" dirty="0" smtClean="0"/>
              <a:t>2016   </a:t>
            </a:r>
            <a:r>
              <a:rPr lang="en-US" dirty="0"/>
              <a:t>|   </a:t>
            </a:r>
            <a:r>
              <a:rPr lang="en-US" dirty="0" smtClean="0"/>
              <a:t>Tehran</a:t>
            </a:r>
          </a:p>
        </p:txBody>
      </p:sp>
      <p:sp>
        <p:nvSpPr>
          <p:cNvPr id="5" name="Rectangle 4"/>
          <p:cNvSpPr/>
          <p:nvPr userDrawn="1"/>
        </p:nvSpPr>
        <p:spPr>
          <a:xfrm>
            <a:off x="805218" y="1692322"/>
            <a:ext cx="10577015" cy="6823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01153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0127" y="2172833"/>
            <a:ext cx="8329186" cy="468516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254600" y="5995668"/>
            <a:ext cx="814568" cy="814568"/>
          </a:xfrm>
          <a:prstGeom prst="rect">
            <a:avLst/>
          </a:prstGeom>
        </p:spPr>
      </p:pic>
      <p:sp>
        <p:nvSpPr>
          <p:cNvPr id="10" name="Footer Placeholder 4"/>
          <p:cNvSpPr>
            <a:spLocks noGrp="1"/>
          </p:cNvSpPr>
          <p:nvPr userDrawn="1"/>
        </p:nvSpPr>
        <p:spPr>
          <a:xfrm>
            <a:off x="4906165" y="6381738"/>
            <a:ext cx="6164190" cy="223404"/>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accent4">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Iranian Diabetes Advancements in Research </a:t>
            </a:r>
            <a:r>
              <a:rPr lang="en-US" dirty="0"/>
              <a:t>Event       </a:t>
            </a:r>
            <a:r>
              <a:rPr lang="en-US" dirty="0" smtClean="0"/>
              <a:t>15</a:t>
            </a:r>
            <a:r>
              <a:rPr lang="en-US" baseline="30000" dirty="0" smtClean="0"/>
              <a:t>th</a:t>
            </a:r>
            <a:r>
              <a:rPr lang="en-US" dirty="0" smtClean="0"/>
              <a:t> </a:t>
            </a:r>
            <a:r>
              <a:rPr lang="en-US" dirty="0"/>
              <a:t>January </a:t>
            </a:r>
            <a:r>
              <a:rPr lang="en-US" dirty="0" smtClean="0"/>
              <a:t>2016   </a:t>
            </a:r>
            <a:r>
              <a:rPr lang="en-US" dirty="0"/>
              <a:t>|   </a:t>
            </a:r>
            <a:r>
              <a:rPr lang="en-US" dirty="0" smtClean="0"/>
              <a:t>Tehran</a:t>
            </a:r>
          </a:p>
        </p:txBody>
      </p:sp>
    </p:spTree>
    <p:extLst>
      <p:ext uri="{BB962C8B-B14F-4D97-AF65-F5344CB8AC3E}">
        <p14:creationId xmlns:p14="http://schemas.microsoft.com/office/powerpoint/2010/main" xmlns="" val="28588407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0127" y="2172833"/>
            <a:ext cx="8329186" cy="468516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254600" y="5995668"/>
            <a:ext cx="814568" cy="814568"/>
          </a:xfrm>
          <a:prstGeom prst="rect">
            <a:avLst/>
          </a:prstGeom>
        </p:spPr>
      </p:pic>
      <p:sp>
        <p:nvSpPr>
          <p:cNvPr id="10" name="Footer Placeholder 4"/>
          <p:cNvSpPr>
            <a:spLocks noGrp="1"/>
          </p:cNvSpPr>
          <p:nvPr userDrawn="1"/>
        </p:nvSpPr>
        <p:spPr>
          <a:xfrm>
            <a:off x="4906165" y="6381738"/>
            <a:ext cx="6164190" cy="223404"/>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accent4">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Iranian Diabetes Advancements in Research </a:t>
            </a:r>
            <a:r>
              <a:rPr lang="en-US" dirty="0"/>
              <a:t>Event       </a:t>
            </a:r>
            <a:r>
              <a:rPr lang="en-US" dirty="0" smtClean="0"/>
              <a:t>15</a:t>
            </a:r>
            <a:r>
              <a:rPr lang="en-US" baseline="30000" dirty="0" smtClean="0"/>
              <a:t>th</a:t>
            </a:r>
            <a:r>
              <a:rPr lang="en-US" dirty="0" smtClean="0"/>
              <a:t> </a:t>
            </a:r>
            <a:r>
              <a:rPr lang="en-US" dirty="0"/>
              <a:t>January </a:t>
            </a:r>
            <a:r>
              <a:rPr lang="en-US" dirty="0" smtClean="0"/>
              <a:t>2016  </a:t>
            </a:r>
            <a:r>
              <a:rPr lang="en-US" dirty="0"/>
              <a:t>|   </a:t>
            </a:r>
            <a:r>
              <a:rPr lang="en-US" dirty="0" smtClean="0"/>
              <a:t>Tehran</a:t>
            </a:r>
          </a:p>
        </p:txBody>
      </p:sp>
    </p:spTree>
    <p:extLst>
      <p:ext uri="{BB962C8B-B14F-4D97-AF65-F5344CB8AC3E}">
        <p14:creationId xmlns:p14="http://schemas.microsoft.com/office/powerpoint/2010/main" xmlns="" val="25677274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0127" y="2172833"/>
            <a:ext cx="8329186" cy="468516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254600" y="5995668"/>
            <a:ext cx="814568" cy="814568"/>
          </a:xfrm>
          <a:prstGeom prst="rect">
            <a:avLst/>
          </a:prstGeom>
        </p:spPr>
      </p:pic>
      <p:sp>
        <p:nvSpPr>
          <p:cNvPr id="9" name="Footer Placeholder 4"/>
          <p:cNvSpPr>
            <a:spLocks noGrp="1"/>
          </p:cNvSpPr>
          <p:nvPr userDrawn="1"/>
        </p:nvSpPr>
        <p:spPr>
          <a:xfrm>
            <a:off x="4906165" y="6381738"/>
            <a:ext cx="6164190" cy="223404"/>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accent4">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Iranian Diabetes Advancements in Research </a:t>
            </a:r>
            <a:r>
              <a:rPr lang="en-US" dirty="0"/>
              <a:t>Event       </a:t>
            </a:r>
            <a:r>
              <a:rPr lang="en-US" dirty="0" smtClean="0"/>
              <a:t>15</a:t>
            </a:r>
            <a:r>
              <a:rPr lang="en-US" baseline="30000" dirty="0" smtClean="0"/>
              <a:t>th</a:t>
            </a:r>
            <a:r>
              <a:rPr lang="en-US" dirty="0" smtClean="0"/>
              <a:t> </a:t>
            </a:r>
            <a:r>
              <a:rPr lang="en-US" dirty="0"/>
              <a:t>January </a:t>
            </a:r>
            <a:r>
              <a:rPr lang="en-US" dirty="0" smtClean="0"/>
              <a:t>2016   </a:t>
            </a:r>
            <a:r>
              <a:rPr lang="en-US" dirty="0"/>
              <a:t>|   </a:t>
            </a:r>
            <a:r>
              <a:rPr lang="en-US" dirty="0" smtClean="0"/>
              <a:t>Tehran</a:t>
            </a:r>
          </a:p>
        </p:txBody>
      </p:sp>
      <p:sp>
        <p:nvSpPr>
          <p:cNvPr id="10" name="Rectangle 9"/>
          <p:cNvSpPr/>
          <p:nvPr userDrawn="1"/>
        </p:nvSpPr>
        <p:spPr>
          <a:xfrm>
            <a:off x="805218" y="1692322"/>
            <a:ext cx="10577015" cy="6823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01558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CC28253-88FE-4F26-93C3-355AAA559FDA}" type="datetime1">
              <a:rPr lang="en-US" smtClean="0"/>
              <a:pPr/>
              <a:t>2/3/2016</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B61F872-5917-4C1E-8013-93A132369BB8}" type="slidenum">
              <a:rPr lang="en-US" smtClean="0"/>
              <a:pPr/>
              <a:t>‹#›</a:t>
            </a:fld>
            <a:endParaRPr lang="en-US" dirty="0"/>
          </a:p>
        </p:txBody>
      </p:sp>
    </p:spTree>
    <p:extLst>
      <p:ext uri="{BB962C8B-B14F-4D97-AF65-F5344CB8AC3E}">
        <p14:creationId xmlns:p14="http://schemas.microsoft.com/office/powerpoint/2010/main" xmlns="" val="124902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9267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ma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abim.org/pdf/data-candidatescertified/"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tahavol/"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773" y="177421"/>
            <a:ext cx="11846257" cy="2975212"/>
          </a:xfrm>
        </p:spPr>
        <p:txBody>
          <a:bodyPr/>
          <a:lstStyle/>
          <a:p>
            <a:pPr algn="l"/>
            <a:r>
              <a:rPr lang="en-US" sz="4400" b="1" dirty="0">
                <a:solidFill>
                  <a:schemeClr val="tx1">
                    <a:lumMod val="50000"/>
                    <a:lumOff val="50000"/>
                  </a:schemeClr>
                </a:solidFill>
              </a:rPr>
              <a:t>Epidemiology and diabetes care in </a:t>
            </a:r>
            <a:r>
              <a:rPr lang="en-US" sz="4400" b="1" dirty="0" smtClean="0">
                <a:solidFill>
                  <a:schemeClr val="tx1">
                    <a:lumMod val="50000"/>
                    <a:lumOff val="50000"/>
                  </a:schemeClr>
                </a:solidFill>
              </a:rPr>
              <a:t>Iran</a:t>
            </a:r>
            <a:br>
              <a:rPr lang="en-US" sz="4400" b="1" dirty="0" smtClean="0">
                <a:solidFill>
                  <a:schemeClr val="tx1">
                    <a:lumMod val="50000"/>
                    <a:lumOff val="50000"/>
                  </a:schemeClr>
                </a:solidFill>
              </a:rPr>
            </a:br>
            <a:r>
              <a:rPr lang="en-US" sz="4400" b="1" dirty="0" smtClean="0">
                <a:solidFill>
                  <a:schemeClr val="tx1">
                    <a:lumMod val="50000"/>
                    <a:lumOff val="50000"/>
                  </a:schemeClr>
                </a:solidFill>
              </a:rPr>
              <a:t>Where We Stand and Where We Are Headed</a:t>
            </a:r>
            <a:r>
              <a:rPr lang="en-US" sz="4000" b="1" dirty="0" smtClean="0">
                <a:solidFill>
                  <a:schemeClr val="tx1">
                    <a:lumMod val="50000"/>
                    <a:lumOff val="50000"/>
                  </a:schemeClr>
                </a:solidFill>
              </a:rPr>
              <a:t/>
            </a:r>
            <a:br>
              <a:rPr lang="en-US" sz="4000" b="1" dirty="0" smtClean="0">
                <a:solidFill>
                  <a:schemeClr val="tx1">
                    <a:lumMod val="50000"/>
                    <a:lumOff val="50000"/>
                  </a:schemeClr>
                </a:solidFill>
              </a:rPr>
            </a:br>
            <a:r>
              <a:rPr lang="en-US" sz="4000" b="1" dirty="0" smtClean="0">
                <a:solidFill>
                  <a:schemeClr val="tx1">
                    <a:lumMod val="50000"/>
                    <a:lumOff val="50000"/>
                  </a:schemeClr>
                </a:solidFill>
              </a:rPr>
              <a:t/>
            </a:r>
            <a:br>
              <a:rPr lang="en-US" sz="4000" b="1" dirty="0" smtClean="0">
                <a:solidFill>
                  <a:schemeClr val="tx1">
                    <a:lumMod val="50000"/>
                    <a:lumOff val="50000"/>
                  </a:schemeClr>
                </a:solidFill>
              </a:rPr>
            </a:br>
            <a:r>
              <a:rPr lang="en-US" sz="2800" b="1" dirty="0" smtClean="0">
                <a:solidFill>
                  <a:schemeClr val="tx1">
                    <a:lumMod val="50000"/>
                    <a:lumOff val="50000"/>
                  </a:schemeClr>
                </a:solidFill>
              </a:rPr>
              <a:t>AR. Esteghamati,MD</a:t>
            </a:r>
            <a:br>
              <a:rPr lang="en-US" sz="2800" b="1" dirty="0" smtClean="0">
                <a:solidFill>
                  <a:schemeClr val="tx1">
                    <a:lumMod val="50000"/>
                    <a:lumOff val="50000"/>
                  </a:schemeClr>
                </a:solidFill>
              </a:rPr>
            </a:br>
            <a:r>
              <a:rPr lang="en-US" sz="2800" b="1" dirty="0" smtClean="0">
                <a:solidFill>
                  <a:schemeClr val="tx1">
                    <a:lumMod val="50000"/>
                    <a:lumOff val="50000"/>
                  </a:schemeClr>
                </a:solidFill>
              </a:rPr>
              <a:t>Tehran University of Medical Sciences</a:t>
            </a:r>
            <a:endParaRPr lang="en-US" sz="4400" b="1" dirty="0">
              <a:solidFill>
                <a:schemeClr val="tx1">
                  <a:lumMod val="50000"/>
                  <a:lumOff val="50000"/>
                </a:schemeClr>
              </a:solidFill>
            </a:endParaRPr>
          </a:p>
        </p:txBody>
      </p:sp>
    </p:spTree>
    <p:extLst>
      <p:ext uri="{BB962C8B-B14F-4D97-AF65-F5344CB8AC3E}">
        <p14:creationId xmlns:p14="http://schemas.microsoft.com/office/powerpoint/2010/main" xmlns="" val="379149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220449715"/>
              </p:ext>
            </p:extLst>
          </p:nvPr>
        </p:nvGraphicFramePr>
        <p:xfrm>
          <a:off x="508002" y="1295401"/>
          <a:ext cx="11175999" cy="5299333"/>
        </p:xfrm>
        <a:graphic>
          <a:graphicData uri="http://schemas.openxmlformats.org/drawingml/2006/table">
            <a:tbl>
              <a:tblPr firstRow="1" firstCol="1" bandRow="1">
                <a:tableStyleId>{5C22544A-7EE6-4342-B048-85BDC9FD1C3A}</a:tableStyleId>
              </a:tblPr>
              <a:tblGrid>
                <a:gridCol w="2724821"/>
                <a:gridCol w="1406539"/>
                <a:gridCol w="1239224"/>
                <a:gridCol w="1367007"/>
                <a:gridCol w="1042492"/>
                <a:gridCol w="911951"/>
                <a:gridCol w="789685"/>
                <a:gridCol w="1694280"/>
              </a:tblGrid>
              <a:tr h="292993">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Times New Roman"/>
                        <a:cs typeface="Arial"/>
                      </a:endParaRPr>
                    </a:p>
                  </a:txBody>
                  <a:tcPr marL="88455" marR="88455" marT="0" marB="0"/>
                </a:tc>
                <a:tc>
                  <a:txBody>
                    <a:bodyPr/>
                    <a:lstStyle/>
                    <a:p>
                      <a:pPr marL="0" marR="0" algn="ctr">
                        <a:lnSpc>
                          <a:spcPct val="115000"/>
                        </a:lnSpc>
                        <a:spcBef>
                          <a:spcPts val="0"/>
                        </a:spcBef>
                        <a:spcAft>
                          <a:spcPts val="0"/>
                        </a:spcAft>
                      </a:pPr>
                      <a:r>
                        <a:rPr lang="en-US" sz="1100" dirty="0">
                          <a:effectLst/>
                        </a:rPr>
                        <a:t>Prevalence </a:t>
                      </a:r>
                      <a:r>
                        <a:rPr lang="en-US" sz="1100" dirty="0" smtClean="0">
                          <a:effectLst/>
                        </a:rPr>
                        <a:t>(%)</a:t>
                      </a:r>
                      <a:endParaRPr lang="en-US" sz="1100" dirty="0">
                        <a:effectLst/>
                        <a:latin typeface="Calibri"/>
                        <a:ea typeface="Times New Roman"/>
                        <a:cs typeface="Arial"/>
                      </a:endParaRPr>
                    </a:p>
                  </a:txBody>
                  <a:tcPr marL="88455" marR="88455" marT="0" marB="0"/>
                </a:tc>
                <a:tc>
                  <a:txBody>
                    <a:bodyPr/>
                    <a:lstStyle/>
                    <a:p>
                      <a:pPr marL="0" marR="0" algn="ctr">
                        <a:lnSpc>
                          <a:spcPct val="115000"/>
                        </a:lnSpc>
                        <a:spcBef>
                          <a:spcPts val="0"/>
                        </a:spcBef>
                        <a:spcAft>
                          <a:spcPts val="0"/>
                        </a:spcAft>
                      </a:pPr>
                      <a:r>
                        <a:rPr lang="en-US" sz="1100">
                          <a:effectLst/>
                        </a:rPr>
                        <a:t>CI</a:t>
                      </a:r>
                      <a:r>
                        <a:rPr lang="en-US" sz="1100" baseline="-25000">
                          <a:effectLst/>
                        </a:rPr>
                        <a:t>Prevalence</a:t>
                      </a:r>
                      <a:endParaRPr lang="en-US" sz="1100">
                        <a:effectLst/>
                        <a:latin typeface="Calibri"/>
                        <a:ea typeface="Times New Roman"/>
                        <a:cs typeface="Arial"/>
                      </a:endParaRPr>
                    </a:p>
                  </a:txBody>
                  <a:tcPr marL="88455" marR="88455" marT="0" marB="0"/>
                </a:tc>
                <a:tc>
                  <a:txBody>
                    <a:bodyPr/>
                    <a:lstStyle/>
                    <a:p>
                      <a:pPr marL="0" marR="0" algn="ctr">
                        <a:lnSpc>
                          <a:spcPct val="115000"/>
                        </a:lnSpc>
                        <a:spcBef>
                          <a:spcPts val="0"/>
                        </a:spcBef>
                        <a:spcAft>
                          <a:spcPts val="0"/>
                        </a:spcAft>
                      </a:pPr>
                      <a:r>
                        <a:rPr lang="en-US" sz="1100" dirty="0">
                          <a:effectLst/>
                        </a:rPr>
                        <a:t>Hazard ratio</a:t>
                      </a:r>
                      <a:endParaRPr lang="en-US" sz="1100" dirty="0">
                        <a:effectLst/>
                        <a:latin typeface="Calibri"/>
                        <a:ea typeface="Times New Roman"/>
                        <a:cs typeface="Arial"/>
                      </a:endParaRPr>
                    </a:p>
                  </a:txBody>
                  <a:tcPr marL="88455" marR="88455" marT="0" marB="0"/>
                </a:tc>
                <a:tc>
                  <a:txBody>
                    <a:bodyPr/>
                    <a:lstStyle/>
                    <a:p>
                      <a:pPr marL="0" marR="0" algn="ctr">
                        <a:lnSpc>
                          <a:spcPct val="115000"/>
                        </a:lnSpc>
                        <a:spcBef>
                          <a:spcPts val="0"/>
                        </a:spcBef>
                        <a:spcAft>
                          <a:spcPts val="0"/>
                        </a:spcAft>
                      </a:pPr>
                      <a:r>
                        <a:rPr lang="en-US" sz="1100">
                          <a:effectLst/>
                        </a:rPr>
                        <a:t>CI</a:t>
                      </a:r>
                      <a:r>
                        <a:rPr lang="en-US" sz="1100" baseline="-25000">
                          <a:effectLst/>
                        </a:rPr>
                        <a:t>hazard ratio</a:t>
                      </a:r>
                      <a:endParaRPr lang="en-US" sz="1100">
                        <a:effectLst/>
                        <a:latin typeface="Calibri"/>
                        <a:ea typeface="Times New Roman"/>
                        <a:cs typeface="Arial"/>
                      </a:endParaRPr>
                    </a:p>
                  </a:txBody>
                  <a:tcPr marL="88455" marR="88455" marT="0" marB="0"/>
                </a:tc>
                <a:tc>
                  <a:txBody>
                    <a:bodyPr/>
                    <a:lstStyle/>
                    <a:p>
                      <a:pPr marL="0" marR="0" algn="ctr">
                        <a:lnSpc>
                          <a:spcPct val="115000"/>
                        </a:lnSpc>
                        <a:spcBef>
                          <a:spcPts val="0"/>
                        </a:spcBef>
                        <a:spcAft>
                          <a:spcPts val="0"/>
                        </a:spcAft>
                      </a:pPr>
                      <a:r>
                        <a:rPr lang="en-US" sz="1100">
                          <a:effectLst/>
                        </a:rPr>
                        <a:t>p-value</a:t>
                      </a:r>
                      <a:endParaRPr lang="en-US" sz="1100">
                        <a:effectLst/>
                        <a:latin typeface="Calibri"/>
                        <a:ea typeface="Times New Roman"/>
                        <a:cs typeface="Arial"/>
                      </a:endParaRPr>
                    </a:p>
                  </a:txBody>
                  <a:tcPr marL="88455" marR="88455" marT="0" marB="0"/>
                </a:tc>
                <a:tc>
                  <a:txBody>
                    <a:bodyPr/>
                    <a:lstStyle/>
                    <a:p>
                      <a:pPr marL="0" marR="0" algn="ctr">
                        <a:lnSpc>
                          <a:spcPct val="115000"/>
                        </a:lnSpc>
                        <a:spcBef>
                          <a:spcPts val="0"/>
                        </a:spcBef>
                        <a:spcAft>
                          <a:spcPts val="0"/>
                        </a:spcAft>
                      </a:pPr>
                      <a:r>
                        <a:rPr lang="en-US" sz="1100" dirty="0" smtClean="0">
                          <a:effectLst/>
                        </a:rPr>
                        <a:t>PAF</a:t>
                      </a:r>
                      <a:endParaRPr lang="en-US" sz="1100" dirty="0">
                        <a:effectLst/>
                        <a:latin typeface="Calibri"/>
                        <a:ea typeface="Times New Roman"/>
                        <a:cs typeface="Arial"/>
                      </a:endParaRPr>
                    </a:p>
                  </a:txBody>
                  <a:tcPr marL="88455" marR="88455" marT="0" marB="0"/>
                </a:tc>
                <a:tc>
                  <a:txBody>
                    <a:bodyPr/>
                    <a:lstStyle/>
                    <a:p>
                      <a:pPr marL="0" marR="0" algn="ctr">
                        <a:lnSpc>
                          <a:spcPct val="115000"/>
                        </a:lnSpc>
                        <a:spcBef>
                          <a:spcPts val="0"/>
                        </a:spcBef>
                        <a:spcAft>
                          <a:spcPts val="0"/>
                        </a:spcAft>
                      </a:pPr>
                      <a:r>
                        <a:rPr lang="en-US" sz="1100">
                          <a:effectLst/>
                        </a:rPr>
                        <a:t>CI</a:t>
                      </a:r>
                      <a:r>
                        <a:rPr lang="en-US" sz="1100" baseline="-25000">
                          <a:effectLst/>
                        </a:rPr>
                        <a:t>PAF</a:t>
                      </a:r>
                      <a:endParaRPr lang="en-US" sz="1100">
                        <a:effectLst/>
                        <a:latin typeface="Calibri"/>
                        <a:ea typeface="Times New Roman"/>
                        <a:cs typeface="Arial"/>
                      </a:endParaRPr>
                    </a:p>
                  </a:txBody>
                  <a:tcPr marL="88455" marR="88455" marT="0" marB="0"/>
                </a:tc>
              </a:tr>
              <a:tr h="351591">
                <a:tc>
                  <a:txBody>
                    <a:bodyPr/>
                    <a:lstStyle/>
                    <a:p>
                      <a:pPr marL="0" marR="0">
                        <a:lnSpc>
                          <a:spcPct val="150000"/>
                        </a:lnSpc>
                        <a:spcBef>
                          <a:spcPts val="0"/>
                        </a:spcBef>
                        <a:spcAft>
                          <a:spcPts val="0"/>
                        </a:spcAft>
                      </a:pPr>
                      <a:r>
                        <a:rPr lang="en-US" sz="1600" dirty="0">
                          <a:effectLst/>
                        </a:rPr>
                        <a:t>CVD mortality</a:t>
                      </a:r>
                      <a:endParaRPr lang="en-US" sz="1600" dirty="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 </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 </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 </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 </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 </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 </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 </a:t>
                      </a:r>
                      <a:endParaRPr lang="en-US" sz="1100">
                        <a:effectLst/>
                        <a:latin typeface="Calibri"/>
                        <a:ea typeface="Times New Roman"/>
                        <a:cs typeface="Arial"/>
                      </a:endParaRPr>
                    </a:p>
                  </a:txBody>
                  <a:tcPr marL="88455" marR="88455" marT="0" marB="0"/>
                </a:tc>
              </a:tr>
              <a:tr h="241719">
                <a:tc>
                  <a:txBody>
                    <a:bodyPr/>
                    <a:lstStyle/>
                    <a:p>
                      <a:pPr marL="0" marR="0">
                        <a:lnSpc>
                          <a:spcPct val="150000"/>
                        </a:lnSpc>
                        <a:spcBef>
                          <a:spcPts val="0"/>
                        </a:spcBef>
                        <a:spcAft>
                          <a:spcPts val="0"/>
                        </a:spcAft>
                      </a:pPr>
                      <a:r>
                        <a:rPr lang="en-US" sz="1100">
                          <a:effectLst/>
                        </a:rPr>
                        <a:t>     Age</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dirty="0">
                          <a:effectLst/>
                        </a:rPr>
                        <a:t>ـــ</a:t>
                      </a:r>
                      <a:endParaRPr lang="en-US" sz="1100" dirty="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1.10</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1.07-1.13</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&lt;0.0001</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r>
              <a:tr h="241719">
                <a:tc>
                  <a:txBody>
                    <a:bodyPr/>
                    <a:lstStyle/>
                    <a:p>
                      <a:pPr marL="0" marR="0">
                        <a:lnSpc>
                          <a:spcPct val="150000"/>
                        </a:lnSpc>
                        <a:spcBef>
                          <a:spcPts val="0"/>
                        </a:spcBef>
                        <a:spcAft>
                          <a:spcPts val="0"/>
                        </a:spcAft>
                      </a:pPr>
                      <a:r>
                        <a:rPr lang="en-US" sz="1100">
                          <a:effectLst/>
                        </a:rPr>
                        <a:t>     Sex (women as  reference)</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2.58</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1.63-4.07</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&lt;0.0001</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r>
              <a:tr h="241719">
                <a:tc>
                  <a:txBody>
                    <a:bodyPr/>
                    <a:lstStyle/>
                    <a:p>
                      <a:pPr marL="0" marR="0">
                        <a:lnSpc>
                          <a:spcPct val="150000"/>
                        </a:lnSpc>
                        <a:spcBef>
                          <a:spcPts val="0"/>
                        </a:spcBef>
                        <a:spcAft>
                          <a:spcPts val="0"/>
                        </a:spcAft>
                      </a:pPr>
                      <a:r>
                        <a:rPr lang="en-US" sz="1100">
                          <a:effectLst/>
                        </a:rPr>
                        <a:t>     BMI  &lt; 25 (kg/m2)</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1</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r>
              <a:tr h="241719">
                <a:tc>
                  <a:txBody>
                    <a:bodyPr/>
                    <a:lstStyle/>
                    <a:p>
                      <a:pPr marL="0" marR="0">
                        <a:lnSpc>
                          <a:spcPct val="150000"/>
                        </a:lnSpc>
                        <a:spcBef>
                          <a:spcPts val="0"/>
                        </a:spcBef>
                        <a:spcAft>
                          <a:spcPts val="0"/>
                        </a:spcAft>
                      </a:pPr>
                      <a:r>
                        <a:rPr lang="en-US" sz="1100">
                          <a:effectLst/>
                        </a:rPr>
                        <a:t>     BMI 25 - &lt;30 (kg/m2)</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38.09</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27.49-48.69</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0.61</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0.33-0.71</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0.001</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b="1" dirty="0">
                          <a:solidFill>
                            <a:srgbClr val="C00000"/>
                          </a:solidFill>
                          <a:effectLst/>
                        </a:rPr>
                        <a:t>-24.29</a:t>
                      </a:r>
                      <a:endParaRPr lang="en-US" sz="1100" b="1" dirty="0">
                        <a:solidFill>
                          <a:srgbClr val="C00000"/>
                        </a:solidFill>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(-54)-(-19.60)</a:t>
                      </a:r>
                      <a:endParaRPr lang="en-US" sz="1100">
                        <a:effectLst/>
                        <a:latin typeface="Calibri"/>
                        <a:ea typeface="Times New Roman"/>
                        <a:cs typeface="Arial"/>
                      </a:endParaRPr>
                    </a:p>
                  </a:txBody>
                  <a:tcPr marL="88455" marR="88455" marT="0" marB="0"/>
                </a:tc>
              </a:tr>
              <a:tr h="241719">
                <a:tc>
                  <a:txBody>
                    <a:bodyPr/>
                    <a:lstStyle/>
                    <a:p>
                      <a:pPr marL="0" marR="0">
                        <a:lnSpc>
                          <a:spcPct val="150000"/>
                        </a:lnSpc>
                        <a:spcBef>
                          <a:spcPts val="0"/>
                        </a:spcBef>
                        <a:spcAft>
                          <a:spcPts val="0"/>
                        </a:spcAft>
                      </a:pPr>
                      <a:r>
                        <a:rPr lang="en-US" sz="1100">
                          <a:effectLst/>
                        </a:rPr>
                        <a:t>     BMI ≥ 30(kg/m2)</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32.14</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21.94-42.33</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0.65</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0.44-0.80</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0.007</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b="1" dirty="0">
                          <a:solidFill>
                            <a:srgbClr val="C00000"/>
                          </a:solidFill>
                          <a:effectLst/>
                        </a:rPr>
                        <a:t>-17.23</a:t>
                      </a:r>
                      <a:endParaRPr lang="en-US" sz="1100" b="1" dirty="0">
                        <a:solidFill>
                          <a:srgbClr val="C00000"/>
                        </a:solidFill>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(-26.72)-(-10.50)</a:t>
                      </a:r>
                      <a:endParaRPr lang="en-US" sz="1100">
                        <a:effectLst/>
                        <a:latin typeface="Calibri"/>
                        <a:ea typeface="Times New Roman"/>
                        <a:cs typeface="Arial"/>
                      </a:endParaRPr>
                    </a:p>
                  </a:txBody>
                  <a:tcPr marL="88455" marR="88455" marT="0" marB="0"/>
                </a:tc>
              </a:tr>
              <a:tr h="241719">
                <a:tc>
                  <a:txBody>
                    <a:bodyPr/>
                    <a:lstStyle/>
                    <a:p>
                      <a:pPr marL="0" marR="0">
                        <a:lnSpc>
                          <a:spcPct val="150000"/>
                        </a:lnSpc>
                        <a:spcBef>
                          <a:spcPts val="0"/>
                        </a:spcBef>
                        <a:spcAft>
                          <a:spcPts val="0"/>
                        </a:spcAft>
                      </a:pPr>
                      <a:r>
                        <a:rPr lang="en-US" sz="1100" dirty="0">
                          <a:effectLst/>
                        </a:rPr>
                        <a:t>     </a:t>
                      </a:r>
                      <a:r>
                        <a:rPr lang="en-US" sz="1100" dirty="0" smtClean="0">
                          <a:effectLst/>
                        </a:rPr>
                        <a:t>Hypertension</a:t>
                      </a:r>
                      <a:endParaRPr lang="en-US" sz="1100" dirty="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76.19</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66.89-85.48</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1.87</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1.16-3.04</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0.01</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b="1" dirty="0">
                          <a:solidFill>
                            <a:srgbClr val="C00000"/>
                          </a:solidFill>
                          <a:effectLst/>
                        </a:rPr>
                        <a:t>35.35</a:t>
                      </a:r>
                      <a:endParaRPr lang="en-US" sz="1100" b="1" dirty="0">
                        <a:solidFill>
                          <a:srgbClr val="C00000"/>
                        </a:solidFill>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tabLst>
                          <a:tab pos="502920" algn="ctr"/>
                        </a:tabLst>
                      </a:pPr>
                      <a:r>
                        <a:rPr lang="en-US" sz="1100">
                          <a:effectLst/>
                        </a:rPr>
                        <a:t>9.10-57.03</a:t>
                      </a:r>
                      <a:endParaRPr lang="en-US" sz="1100">
                        <a:effectLst/>
                        <a:latin typeface="Calibri"/>
                        <a:ea typeface="Times New Roman"/>
                        <a:cs typeface="Arial"/>
                      </a:endParaRPr>
                    </a:p>
                  </a:txBody>
                  <a:tcPr marL="88455" marR="88455" marT="0" marB="0"/>
                </a:tc>
              </a:tr>
              <a:tr h="241719">
                <a:tc>
                  <a:txBody>
                    <a:bodyPr/>
                    <a:lstStyle/>
                    <a:p>
                      <a:pPr marL="0" marR="0">
                        <a:lnSpc>
                          <a:spcPct val="150000"/>
                        </a:lnSpc>
                        <a:spcBef>
                          <a:spcPts val="0"/>
                        </a:spcBef>
                        <a:spcAft>
                          <a:spcPts val="0"/>
                        </a:spcAft>
                      </a:pPr>
                      <a:r>
                        <a:rPr lang="en-US" sz="1100" dirty="0">
                          <a:effectLst/>
                        </a:rPr>
                        <a:t>     </a:t>
                      </a:r>
                      <a:r>
                        <a:rPr lang="en-US" sz="1100" dirty="0" smtClean="0">
                          <a:effectLst/>
                        </a:rPr>
                        <a:t>WHR</a:t>
                      </a:r>
                      <a:endParaRPr lang="en-US" sz="1100" dirty="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77.38</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68.24-89.44</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1.78</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1.17-3.13</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0.027</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b="1" dirty="0">
                          <a:solidFill>
                            <a:srgbClr val="C00000"/>
                          </a:solidFill>
                          <a:effectLst/>
                        </a:rPr>
                        <a:t>33.90</a:t>
                      </a:r>
                      <a:endParaRPr lang="en-US" sz="1100" b="1" dirty="0">
                        <a:solidFill>
                          <a:srgbClr val="C00000"/>
                        </a:solidFill>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tabLst>
                          <a:tab pos="502920" algn="ctr"/>
                        </a:tabLst>
                      </a:pPr>
                      <a:r>
                        <a:rPr lang="en-US" sz="1100">
                          <a:effectLst/>
                        </a:rPr>
                        <a:t>12.93-60.56</a:t>
                      </a:r>
                      <a:endParaRPr lang="en-US" sz="1100">
                        <a:effectLst/>
                        <a:latin typeface="Calibri"/>
                        <a:ea typeface="Times New Roman"/>
                        <a:cs typeface="Arial"/>
                      </a:endParaRPr>
                    </a:p>
                  </a:txBody>
                  <a:tcPr marL="88455" marR="88455" marT="0" marB="0"/>
                </a:tc>
              </a:tr>
              <a:tr h="241719">
                <a:tc>
                  <a:txBody>
                    <a:bodyPr/>
                    <a:lstStyle/>
                    <a:p>
                      <a:pPr marL="0" marR="0">
                        <a:lnSpc>
                          <a:spcPct val="150000"/>
                        </a:lnSpc>
                        <a:spcBef>
                          <a:spcPts val="0"/>
                        </a:spcBef>
                        <a:spcAft>
                          <a:spcPts val="0"/>
                        </a:spcAft>
                      </a:pPr>
                      <a:r>
                        <a:rPr lang="en-US" sz="1100">
                          <a:effectLst/>
                        </a:rPr>
                        <a:t>     FPG &lt; 7.22 (mmol/l)</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1</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dirty="0">
                          <a:effectLst/>
                        </a:rPr>
                        <a:t>ـــ</a:t>
                      </a:r>
                      <a:endParaRPr lang="en-US" sz="1100" dirty="0">
                        <a:effectLst/>
                        <a:latin typeface="Calibri"/>
                        <a:ea typeface="Times New Roman"/>
                        <a:cs typeface="Arial"/>
                      </a:endParaRPr>
                    </a:p>
                  </a:txBody>
                  <a:tcPr marL="88455" marR="88455" marT="0" marB="0"/>
                </a:tc>
              </a:tr>
              <a:tr h="241719">
                <a:tc>
                  <a:txBody>
                    <a:bodyPr/>
                    <a:lstStyle/>
                    <a:p>
                      <a:pPr marL="0" marR="0">
                        <a:lnSpc>
                          <a:spcPct val="150000"/>
                        </a:lnSpc>
                        <a:spcBef>
                          <a:spcPts val="0"/>
                        </a:spcBef>
                        <a:spcAft>
                          <a:spcPts val="0"/>
                        </a:spcAft>
                      </a:pPr>
                      <a:r>
                        <a:rPr lang="en-US" sz="1100">
                          <a:effectLst/>
                        </a:rPr>
                        <a:t>     FPG 7.22 - &lt;10 (mmol/l)</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23.80</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14.51-33.11</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1.01</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0.57-1.79</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0.965</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r>
              <a:tr h="241719">
                <a:tc>
                  <a:txBody>
                    <a:bodyPr/>
                    <a:lstStyle/>
                    <a:p>
                      <a:pPr marL="0" marR="0">
                        <a:lnSpc>
                          <a:spcPct val="150000"/>
                        </a:lnSpc>
                        <a:spcBef>
                          <a:spcPts val="0"/>
                        </a:spcBef>
                        <a:spcAft>
                          <a:spcPts val="0"/>
                        </a:spcAft>
                      </a:pPr>
                      <a:r>
                        <a:rPr lang="en-US" sz="1100">
                          <a:effectLst/>
                        </a:rPr>
                        <a:t>     FPG ≥ 10 (mmol/l)</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41.66</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30.90-52.42</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2.20</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1.32-3.65</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0.002</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b="1" dirty="0">
                          <a:solidFill>
                            <a:srgbClr val="C00000"/>
                          </a:solidFill>
                          <a:effectLst/>
                        </a:rPr>
                        <a:t>22.36</a:t>
                      </a:r>
                      <a:endParaRPr lang="en-US" sz="1100" b="1" dirty="0">
                        <a:solidFill>
                          <a:srgbClr val="C00000"/>
                        </a:solidFill>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tabLst>
                          <a:tab pos="502920" algn="ctr"/>
                        </a:tabLst>
                      </a:pPr>
                      <a:r>
                        <a:rPr lang="en-US" sz="1100">
                          <a:effectLst/>
                        </a:rPr>
                        <a:t>7.27-37.75</a:t>
                      </a:r>
                      <a:endParaRPr lang="en-US" sz="1100">
                        <a:effectLst/>
                        <a:latin typeface="Calibri"/>
                        <a:ea typeface="Times New Roman"/>
                        <a:cs typeface="Arial"/>
                      </a:endParaRPr>
                    </a:p>
                  </a:txBody>
                  <a:tcPr marL="88455" marR="88455" marT="0" marB="0"/>
                </a:tc>
              </a:tr>
              <a:tr h="241719">
                <a:tc>
                  <a:txBody>
                    <a:bodyPr/>
                    <a:lstStyle/>
                    <a:p>
                      <a:pPr marL="0" marR="0">
                        <a:lnSpc>
                          <a:spcPct val="150000"/>
                        </a:lnSpc>
                        <a:spcBef>
                          <a:spcPts val="0"/>
                        </a:spcBef>
                        <a:spcAft>
                          <a:spcPts val="0"/>
                        </a:spcAft>
                      </a:pPr>
                      <a:r>
                        <a:rPr lang="en-US" sz="1100" dirty="0">
                          <a:effectLst/>
                        </a:rPr>
                        <a:t>     High TC ≥ 5.20 (</a:t>
                      </a:r>
                      <a:r>
                        <a:rPr lang="en-US" sz="1100" dirty="0" err="1">
                          <a:effectLst/>
                        </a:rPr>
                        <a:t>mmol</a:t>
                      </a:r>
                      <a:r>
                        <a:rPr lang="en-US" sz="1100" dirty="0">
                          <a:effectLst/>
                        </a:rPr>
                        <a:t>/l)</a:t>
                      </a:r>
                      <a:r>
                        <a:rPr lang="en-US" sz="1100" baseline="30000" dirty="0">
                          <a:effectLst/>
                        </a:rPr>
                        <a:t> </a:t>
                      </a:r>
                      <a:endParaRPr lang="en-US" sz="1100" dirty="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89.28</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82.53-93.03</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2.12</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1.34-4.05</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0.005</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b="1" dirty="0">
                          <a:solidFill>
                            <a:srgbClr val="C00000"/>
                          </a:solidFill>
                          <a:effectLst/>
                        </a:rPr>
                        <a:t>47.01 </a:t>
                      </a:r>
                      <a:endParaRPr lang="en-US" sz="1100" b="1" dirty="0">
                        <a:solidFill>
                          <a:srgbClr val="C00000"/>
                        </a:solidFill>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20.80-70.03</a:t>
                      </a:r>
                      <a:endParaRPr lang="en-US" sz="1100">
                        <a:effectLst/>
                        <a:latin typeface="Calibri"/>
                        <a:ea typeface="Times New Roman"/>
                        <a:cs typeface="Arial"/>
                      </a:endParaRPr>
                    </a:p>
                  </a:txBody>
                  <a:tcPr marL="88455" marR="88455" marT="0" marB="0"/>
                </a:tc>
              </a:tr>
              <a:tr h="351591">
                <a:tc>
                  <a:txBody>
                    <a:bodyPr/>
                    <a:lstStyle/>
                    <a:p>
                      <a:pPr marL="0" marR="0">
                        <a:lnSpc>
                          <a:spcPct val="150000"/>
                        </a:lnSpc>
                        <a:spcBef>
                          <a:spcPts val="0"/>
                        </a:spcBef>
                        <a:spcAft>
                          <a:spcPts val="0"/>
                        </a:spcAft>
                      </a:pPr>
                      <a:r>
                        <a:rPr lang="en-US" sz="1600" dirty="0">
                          <a:effectLst/>
                        </a:rPr>
                        <a:t>Non-CVD mortality</a:t>
                      </a:r>
                      <a:endParaRPr lang="en-US" sz="1600" dirty="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 </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 </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 </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 </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 </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 </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 </a:t>
                      </a:r>
                      <a:endParaRPr lang="en-US" sz="1100">
                        <a:effectLst/>
                        <a:latin typeface="Calibri"/>
                        <a:ea typeface="Times New Roman"/>
                        <a:cs typeface="Arial"/>
                      </a:endParaRPr>
                    </a:p>
                  </a:txBody>
                  <a:tcPr marL="88455" marR="88455" marT="0" marB="0"/>
                </a:tc>
              </a:tr>
              <a:tr h="241719">
                <a:tc>
                  <a:txBody>
                    <a:bodyPr/>
                    <a:lstStyle/>
                    <a:p>
                      <a:pPr marL="0" marR="0">
                        <a:lnSpc>
                          <a:spcPct val="150000"/>
                        </a:lnSpc>
                        <a:spcBef>
                          <a:spcPts val="0"/>
                        </a:spcBef>
                        <a:spcAft>
                          <a:spcPts val="0"/>
                        </a:spcAft>
                      </a:pPr>
                      <a:r>
                        <a:rPr lang="en-US" sz="1100">
                          <a:effectLst/>
                        </a:rPr>
                        <a:t>     Age</a:t>
                      </a:r>
                      <a:endParaRPr lang="en-US" sz="1100">
                        <a:effectLst/>
                        <a:latin typeface="Calibri"/>
                        <a:ea typeface="Times New Roman"/>
                        <a:cs typeface="Arial"/>
                      </a:endParaRPr>
                    </a:p>
                  </a:txBody>
                  <a:tcPr marL="88455" marR="88455" marT="0" marB="0" anchor="ctr"/>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1.11</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1.08-1.13</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&lt;0.0001</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r>
              <a:tr h="241719">
                <a:tc>
                  <a:txBody>
                    <a:bodyPr/>
                    <a:lstStyle/>
                    <a:p>
                      <a:pPr marL="0" marR="0">
                        <a:lnSpc>
                          <a:spcPct val="150000"/>
                        </a:lnSpc>
                        <a:spcBef>
                          <a:spcPts val="0"/>
                        </a:spcBef>
                        <a:spcAft>
                          <a:spcPts val="0"/>
                        </a:spcAft>
                      </a:pPr>
                      <a:r>
                        <a:rPr lang="en-US" sz="1100" dirty="0">
                          <a:effectLst/>
                        </a:rPr>
                        <a:t>     High TG ≥ 1.69 (</a:t>
                      </a:r>
                      <a:r>
                        <a:rPr lang="en-US" sz="1100" dirty="0" err="1">
                          <a:effectLst/>
                        </a:rPr>
                        <a:t>mmol</a:t>
                      </a:r>
                      <a:r>
                        <a:rPr lang="en-US" sz="1100" dirty="0">
                          <a:effectLst/>
                        </a:rPr>
                        <a:t>/l)</a:t>
                      </a:r>
                      <a:r>
                        <a:rPr lang="en-US" sz="1100" baseline="30000" dirty="0">
                          <a:effectLst/>
                        </a:rPr>
                        <a:t> </a:t>
                      </a:r>
                      <a:endParaRPr lang="en-US" sz="1100" dirty="0">
                        <a:effectLst/>
                        <a:latin typeface="Calibri"/>
                        <a:ea typeface="Times New Roman"/>
                        <a:cs typeface="Arial"/>
                      </a:endParaRPr>
                    </a:p>
                  </a:txBody>
                  <a:tcPr marL="88455" marR="88455" marT="0" marB="0" anchor="ctr"/>
                </a:tc>
                <a:tc>
                  <a:txBody>
                    <a:bodyPr/>
                    <a:lstStyle/>
                    <a:p>
                      <a:pPr marL="0" marR="0" algn="ctr">
                        <a:lnSpc>
                          <a:spcPct val="150000"/>
                        </a:lnSpc>
                        <a:spcBef>
                          <a:spcPts val="0"/>
                        </a:spcBef>
                        <a:spcAft>
                          <a:spcPts val="0"/>
                        </a:spcAft>
                      </a:pPr>
                      <a:r>
                        <a:rPr lang="en-US" sz="1100">
                          <a:effectLst/>
                        </a:rPr>
                        <a:t>64.77</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54.59-82.43</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0.61</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0.49-0.87</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0.031</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b="1" dirty="0">
                          <a:solidFill>
                            <a:srgbClr val="C00000"/>
                          </a:solidFill>
                          <a:effectLst/>
                        </a:rPr>
                        <a:t>-40.91</a:t>
                      </a:r>
                      <a:endParaRPr lang="en-US" sz="1100" b="1" dirty="0">
                        <a:solidFill>
                          <a:srgbClr val="C00000"/>
                        </a:solidFill>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(-56.20)-(-17.90)</a:t>
                      </a:r>
                      <a:endParaRPr lang="en-US" sz="1100">
                        <a:effectLst/>
                        <a:latin typeface="Calibri"/>
                        <a:ea typeface="Times New Roman"/>
                        <a:cs typeface="Arial"/>
                      </a:endParaRPr>
                    </a:p>
                  </a:txBody>
                  <a:tcPr marL="88455" marR="88455" marT="0" marB="0"/>
                </a:tc>
              </a:tr>
              <a:tr h="241719">
                <a:tc>
                  <a:txBody>
                    <a:bodyPr/>
                    <a:lstStyle/>
                    <a:p>
                      <a:pPr marL="0" marR="0">
                        <a:lnSpc>
                          <a:spcPct val="150000"/>
                        </a:lnSpc>
                        <a:spcBef>
                          <a:spcPts val="0"/>
                        </a:spcBef>
                        <a:spcAft>
                          <a:spcPts val="0"/>
                        </a:spcAft>
                      </a:pPr>
                      <a:r>
                        <a:rPr lang="en-US" sz="1100">
                          <a:effectLst/>
                        </a:rPr>
                        <a:t>     FPG &lt; 7.22 (mmol/l)</a:t>
                      </a:r>
                      <a:endParaRPr lang="en-US" sz="1100">
                        <a:effectLst/>
                        <a:latin typeface="Calibri"/>
                        <a:ea typeface="Times New Roman"/>
                        <a:cs typeface="Arial"/>
                      </a:endParaRPr>
                    </a:p>
                  </a:txBody>
                  <a:tcPr marL="88455" marR="88455" marT="0" marB="0" anchor="ctr"/>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8455" marR="88455" marT="0" marB="0"/>
                </a:tc>
              </a:tr>
              <a:tr h="241719">
                <a:tc>
                  <a:txBody>
                    <a:bodyPr/>
                    <a:lstStyle/>
                    <a:p>
                      <a:pPr marL="0" marR="0">
                        <a:lnSpc>
                          <a:spcPct val="150000"/>
                        </a:lnSpc>
                        <a:spcBef>
                          <a:spcPts val="0"/>
                        </a:spcBef>
                        <a:spcAft>
                          <a:spcPts val="0"/>
                        </a:spcAft>
                      </a:pPr>
                      <a:r>
                        <a:rPr lang="en-US" sz="1100">
                          <a:effectLst/>
                        </a:rPr>
                        <a:t>     FPG 7.22 - &lt;10 (mmol/l)</a:t>
                      </a:r>
                      <a:endParaRPr lang="en-US" sz="1100">
                        <a:effectLst/>
                        <a:latin typeface="Calibri"/>
                        <a:ea typeface="Times New Roman"/>
                        <a:cs typeface="Arial"/>
                      </a:endParaRPr>
                    </a:p>
                  </a:txBody>
                  <a:tcPr marL="88455" marR="88455" marT="0" marB="0" anchor="ctr"/>
                </a:tc>
                <a:tc>
                  <a:txBody>
                    <a:bodyPr/>
                    <a:lstStyle/>
                    <a:p>
                      <a:pPr marL="0" marR="0" algn="ctr">
                        <a:lnSpc>
                          <a:spcPct val="150000"/>
                        </a:lnSpc>
                        <a:spcBef>
                          <a:spcPts val="0"/>
                        </a:spcBef>
                        <a:spcAft>
                          <a:spcPts val="0"/>
                        </a:spcAft>
                      </a:pPr>
                      <a:r>
                        <a:rPr lang="en-US" sz="1100">
                          <a:effectLst/>
                        </a:rPr>
                        <a:t>34.09</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23.98-44.19</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1.67</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0.99-2.81</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0.053</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13.64</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(-0.23)-(28.34)</a:t>
                      </a:r>
                      <a:endParaRPr lang="en-US" sz="1100">
                        <a:effectLst/>
                        <a:latin typeface="Calibri"/>
                        <a:ea typeface="Times New Roman"/>
                        <a:cs typeface="Arial"/>
                      </a:endParaRPr>
                    </a:p>
                  </a:txBody>
                  <a:tcPr marL="88455" marR="88455" marT="0" marB="0"/>
                </a:tc>
              </a:tr>
              <a:tr h="241719">
                <a:tc>
                  <a:txBody>
                    <a:bodyPr/>
                    <a:lstStyle/>
                    <a:p>
                      <a:pPr marL="0" marR="0">
                        <a:lnSpc>
                          <a:spcPct val="150000"/>
                        </a:lnSpc>
                        <a:spcBef>
                          <a:spcPts val="0"/>
                        </a:spcBef>
                        <a:spcAft>
                          <a:spcPts val="0"/>
                        </a:spcAft>
                      </a:pPr>
                      <a:r>
                        <a:rPr lang="en-US" sz="1100">
                          <a:effectLst/>
                        </a:rPr>
                        <a:t>     FPG ≥ 10 (mmol/l)</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35.22</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25.04-45.40</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2.31</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1.37-3.90</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0.002</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b="1" dirty="0">
                          <a:solidFill>
                            <a:srgbClr val="C00000"/>
                          </a:solidFill>
                          <a:effectLst/>
                        </a:rPr>
                        <a:t>19.84</a:t>
                      </a:r>
                      <a:endParaRPr lang="en-US" sz="1100" b="1" dirty="0">
                        <a:solidFill>
                          <a:srgbClr val="C00000"/>
                        </a:solidFill>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6.75-33.46</a:t>
                      </a:r>
                      <a:endParaRPr lang="en-US" sz="1100">
                        <a:effectLst/>
                        <a:latin typeface="Calibri"/>
                        <a:ea typeface="Times New Roman"/>
                        <a:cs typeface="Arial"/>
                      </a:endParaRPr>
                    </a:p>
                  </a:txBody>
                  <a:tcPr marL="88455" marR="88455" marT="0" marB="0"/>
                </a:tc>
              </a:tr>
              <a:tr h="241719">
                <a:tc>
                  <a:txBody>
                    <a:bodyPr/>
                    <a:lstStyle/>
                    <a:p>
                      <a:pPr marL="0" marR="0">
                        <a:lnSpc>
                          <a:spcPct val="150000"/>
                        </a:lnSpc>
                        <a:spcBef>
                          <a:spcPts val="0"/>
                        </a:spcBef>
                        <a:spcAft>
                          <a:spcPts val="0"/>
                        </a:spcAft>
                      </a:pPr>
                      <a:r>
                        <a:rPr lang="en-US" sz="1100" dirty="0">
                          <a:effectLst/>
                        </a:rPr>
                        <a:t>     </a:t>
                      </a:r>
                      <a:r>
                        <a:rPr lang="en-US" sz="1100" dirty="0" smtClean="0">
                          <a:effectLst/>
                        </a:rPr>
                        <a:t>Smoking</a:t>
                      </a:r>
                      <a:endParaRPr lang="en-US" sz="1100" dirty="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34.22</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dirty="0">
                          <a:effectLst/>
                        </a:rPr>
                        <a:t>24.04-46.06</a:t>
                      </a:r>
                      <a:endParaRPr lang="en-US" sz="1100" dirty="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dirty="0">
                          <a:effectLst/>
                        </a:rPr>
                        <a:t>1.66</a:t>
                      </a:r>
                      <a:endParaRPr lang="en-US" sz="1100" dirty="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1.06-2.59</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a:effectLst/>
                        </a:rPr>
                        <a:t>0.025</a:t>
                      </a:r>
                      <a:endParaRPr lang="en-US" sz="1100">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b="1" dirty="0">
                          <a:solidFill>
                            <a:srgbClr val="C00000"/>
                          </a:solidFill>
                          <a:effectLst/>
                        </a:rPr>
                        <a:t>13.51</a:t>
                      </a:r>
                      <a:endParaRPr lang="en-US" sz="1100" b="1" dirty="0">
                        <a:solidFill>
                          <a:srgbClr val="C00000"/>
                        </a:solidFill>
                        <a:effectLst/>
                        <a:latin typeface="Calibri"/>
                        <a:ea typeface="Times New Roman"/>
                        <a:cs typeface="Arial"/>
                      </a:endParaRPr>
                    </a:p>
                  </a:txBody>
                  <a:tcPr marL="88455" marR="88455" marT="0" marB="0"/>
                </a:tc>
                <a:tc>
                  <a:txBody>
                    <a:bodyPr/>
                    <a:lstStyle/>
                    <a:p>
                      <a:pPr marL="0" marR="0" algn="ctr">
                        <a:lnSpc>
                          <a:spcPct val="150000"/>
                        </a:lnSpc>
                        <a:spcBef>
                          <a:spcPts val="0"/>
                        </a:spcBef>
                        <a:spcAft>
                          <a:spcPts val="0"/>
                        </a:spcAft>
                      </a:pPr>
                      <a:r>
                        <a:rPr lang="en-US" sz="1100" dirty="0">
                          <a:effectLst/>
                        </a:rPr>
                        <a:t>1.35-28.23</a:t>
                      </a:r>
                      <a:endParaRPr lang="en-US" sz="1100" dirty="0">
                        <a:effectLst/>
                        <a:latin typeface="Calibri"/>
                        <a:ea typeface="Times New Roman"/>
                        <a:cs typeface="Arial"/>
                      </a:endParaRPr>
                    </a:p>
                  </a:txBody>
                  <a:tcPr marL="88455" marR="88455" marT="0" marB="0"/>
                </a:tc>
              </a:tr>
            </a:tbl>
          </a:graphicData>
        </a:graphic>
      </p:graphicFrame>
      <p:sp>
        <p:nvSpPr>
          <p:cNvPr id="5" name="Rectangle 4"/>
          <p:cNvSpPr/>
          <p:nvPr/>
        </p:nvSpPr>
        <p:spPr>
          <a:xfrm>
            <a:off x="304800" y="152401"/>
            <a:ext cx="11582400" cy="1080296"/>
          </a:xfrm>
          <a:prstGeom prst="rect">
            <a:avLst/>
          </a:prstGeom>
        </p:spPr>
        <p:txBody>
          <a:bodyPr wrap="square">
            <a:spAutoFit/>
          </a:bodyPr>
          <a:lstStyle/>
          <a:p>
            <a:pPr algn="ctr">
              <a:lnSpc>
                <a:spcPct val="107000"/>
              </a:lnSpc>
              <a:spcAft>
                <a:spcPts val="800"/>
              </a:spcAft>
            </a:pPr>
            <a:r>
              <a:rPr lang="en-US" sz="20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Prevalence, multivariate hazard ratio, and population attributable fraction (PAF) of risk factors for CVD and non-CVD mortality events in participants with type 2 diabetes  (Tehran lipid and Glucose Study; 1999-2012)</a:t>
            </a:r>
            <a:endParaRPr lang="en-US" sz="20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3352800" y="6470304"/>
            <a:ext cx="6096000" cy="322845"/>
          </a:xfrm>
          <a:prstGeom prst="rect">
            <a:avLst/>
          </a:prstGeom>
        </p:spPr>
        <p:txBody>
          <a:bodyPr>
            <a:spAutoFit/>
          </a:bodyPr>
          <a:lstStyle/>
          <a:p>
            <a:pPr algn="ctr">
              <a:lnSpc>
                <a:spcPct val="107000"/>
              </a:lnSpc>
              <a:spcAft>
                <a:spcPts val="800"/>
              </a:spcAft>
            </a:pP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Diabetes/Metabolism Research and Reviews 2016. In Press.</a:t>
            </a:r>
            <a:endParaRPr lang="en-US" sz="1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51200" y="3581400"/>
            <a:ext cx="8365067" cy="1271588"/>
          </a:xfrm>
          <a:prstGeom prst="rect">
            <a:avLst/>
          </a:prstGeom>
          <a:ln w="38100">
            <a:solidFill>
              <a:srgbClr val="FF0000"/>
            </a:solidFill>
          </a:ln>
        </p:spPr>
      </p:pic>
    </p:spTree>
    <p:extLst>
      <p:ext uri="{BB962C8B-B14F-4D97-AF65-F5344CB8AC3E}">
        <p14:creationId xmlns:p14="http://schemas.microsoft.com/office/powerpoint/2010/main" xmlns="" val="408577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160" y="365125"/>
            <a:ext cx="10507639" cy="576571"/>
          </a:xfrm>
        </p:spPr>
        <p:txBody>
          <a:bodyPr/>
          <a:lstStyle/>
          <a:p>
            <a:r>
              <a:rPr lang="en-US" b="1" dirty="0" smtClean="0">
                <a:solidFill>
                  <a:schemeClr val="tx1">
                    <a:lumMod val="65000"/>
                    <a:lumOff val="35000"/>
                  </a:schemeClr>
                </a:solidFill>
              </a:rPr>
              <a:t>Introduction</a:t>
            </a:r>
            <a:endParaRPr lang="en-US" b="1" dirty="0">
              <a:solidFill>
                <a:schemeClr val="tx1">
                  <a:lumMod val="65000"/>
                  <a:lumOff val="35000"/>
                </a:schemeClr>
              </a:solidFill>
            </a:endParaRPr>
          </a:p>
        </p:txBody>
      </p:sp>
      <p:sp>
        <p:nvSpPr>
          <p:cNvPr id="3" name="Content Placeholder 2"/>
          <p:cNvSpPr>
            <a:spLocks noGrp="1"/>
          </p:cNvSpPr>
          <p:nvPr>
            <p:ph idx="1"/>
          </p:nvPr>
        </p:nvSpPr>
        <p:spPr>
          <a:xfrm>
            <a:off x="600501" y="1160060"/>
            <a:ext cx="11245756" cy="5049671"/>
          </a:xfrm>
        </p:spPr>
        <p:txBody>
          <a:bodyPr>
            <a:normAutofit lnSpcReduction="10000"/>
          </a:bodyPr>
          <a:lstStyle/>
          <a:p>
            <a:r>
              <a:rPr lang="en-US" dirty="0" smtClean="0">
                <a:solidFill>
                  <a:schemeClr val="tx1">
                    <a:lumMod val="65000"/>
                    <a:lumOff val="35000"/>
                  </a:schemeClr>
                </a:solidFill>
              </a:rPr>
              <a:t>Reports on the quality of care in diabetes from developing countries are not widely available.</a:t>
            </a:r>
          </a:p>
          <a:p>
            <a:endParaRPr lang="en-US" dirty="0" smtClean="0">
              <a:solidFill>
                <a:schemeClr val="tx1">
                  <a:lumMod val="65000"/>
                  <a:lumOff val="35000"/>
                </a:schemeClr>
              </a:solidFill>
            </a:endParaRPr>
          </a:p>
          <a:p>
            <a:r>
              <a:rPr lang="en-US" dirty="0" smtClean="0">
                <a:solidFill>
                  <a:schemeClr val="tx1">
                    <a:lumMod val="65000"/>
                    <a:lumOff val="35000"/>
                  </a:schemeClr>
                </a:solidFill>
              </a:rPr>
              <a:t> For instance, in the US, under the Catalyst to Better Diabetes Care Act of 2009, the Centers for Disease Control and Prevention is required to publish a biannual </a:t>
            </a:r>
            <a:r>
              <a:rPr lang="en-US" u="sng" dirty="0" smtClean="0">
                <a:solidFill>
                  <a:schemeClr val="tx1">
                    <a:lumMod val="65000"/>
                    <a:lumOff val="35000"/>
                  </a:schemeClr>
                </a:solidFill>
              </a:rPr>
              <a:t>“Diabetes Report Card.”</a:t>
            </a:r>
          </a:p>
          <a:p>
            <a:pPr>
              <a:buNone/>
            </a:pPr>
            <a:endParaRPr lang="en-US" sz="1400" dirty="0" smtClean="0">
              <a:solidFill>
                <a:schemeClr val="tx1">
                  <a:lumMod val="65000"/>
                  <a:lumOff val="35000"/>
                </a:schemeClr>
              </a:solidFill>
            </a:endParaRPr>
          </a:p>
          <a:p>
            <a:pPr>
              <a:buNone/>
            </a:pPr>
            <a:endParaRPr lang="en-US" sz="1400" dirty="0" smtClean="0">
              <a:solidFill>
                <a:schemeClr val="tx1">
                  <a:lumMod val="65000"/>
                  <a:lumOff val="35000"/>
                </a:schemeClr>
              </a:solidFill>
            </a:endParaRPr>
          </a:p>
          <a:p>
            <a:pPr>
              <a:buNone/>
            </a:pPr>
            <a:endParaRPr lang="en-US" sz="1400" dirty="0">
              <a:solidFill>
                <a:schemeClr val="tx1">
                  <a:lumMod val="65000"/>
                  <a:lumOff val="35000"/>
                </a:schemeClr>
              </a:solidFill>
            </a:endParaRPr>
          </a:p>
          <a:p>
            <a:pPr>
              <a:buNone/>
            </a:pPr>
            <a:endParaRPr lang="en-US" sz="1400" dirty="0" smtClean="0">
              <a:solidFill>
                <a:schemeClr val="tx1">
                  <a:lumMod val="65000"/>
                  <a:lumOff val="35000"/>
                </a:schemeClr>
              </a:solidFill>
            </a:endParaRPr>
          </a:p>
          <a:p>
            <a:pPr>
              <a:buNone/>
            </a:pPr>
            <a:endParaRPr lang="en-US" sz="1400" dirty="0">
              <a:solidFill>
                <a:schemeClr val="tx1">
                  <a:lumMod val="65000"/>
                  <a:lumOff val="35000"/>
                </a:schemeClr>
              </a:solidFill>
            </a:endParaRPr>
          </a:p>
          <a:p>
            <a:pPr>
              <a:buNone/>
            </a:pPr>
            <a:endParaRPr lang="en-US" sz="1400" dirty="0" smtClean="0">
              <a:solidFill>
                <a:schemeClr val="tx1">
                  <a:lumMod val="65000"/>
                  <a:lumOff val="35000"/>
                </a:schemeClr>
              </a:solidFill>
            </a:endParaRPr>
          </a:p>
          <a:p>
            <a:pPr>
              <a:buNone/>
            </a:pPr>
            <a:endParaRPr lang="en-US" sz="1400" dirty="0">
              <a:solidFill>
                <a:schemeClr val="tx1">
                  <a:lumMod val="65000"/>
                  <a:lumOff val="35000"/>
                </a:schemeClr>
              </a:solidFill>
            </a:endParaRPr>
          </a:p>
          <a:p>
            <a:pPr>
              <a:buNone/>
            </a:pPr>
            <a:r>
              <a:rPr lang="en-US" sz="1400" dirty="0" smtClean="0">
                <a:solidFill>
                  <a:schemeClr val="tx1">
                    <a:lumMod val="65000"/>
                    <a:lumOff val="35000"/>
                  </a:schemeClr>
                </a:solidFill>
              </a:rPr>
              <a:t>Centers for Disease Control and Prevention. Diabetes Report Card 2012. Atlanta, GA: Centers for Disease Control and Prevention, US Department of Health and Human Services; 2012.</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xmlns="" val="1128428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625" y="242295"/>
            <a:ext cx="10507639" cy="644809"/>
          </a:xfrm>
        </p:spPr>
        <p:txBody>
          <a:bodyPr/>
          <a:lstStyle/>
          <a:p>
            <a:r>
              <a:rPr lang="en-US" b="1" dirty="0" smtClean="0">
                <a:solidFill>
                  <a:schemeClr val="tx1">
                    <a:lumMod val="65000"/>
                    <a:lumOff val="35000"/>
                  </a:schemeClr>
                </a:solidFill>
              </a:rPr>
              <a:t>Introduction</a:t>
            </a:r>
            <a:endParaRPr lang="en-US" b="1" dirty="0">
              <a:solidFill>
                <a:schemeClr val="tx1">
                  <a:lumMod val="65000"/>
                  <a:lumOff val="35000"/>
                </a:schemeClr>
              </a:solidFill>
            </a:endParaRPr>
          </a:p>
        </p:txBody>
      </p:sp>
      <p:sp>
        <p:nvSpPr>
          <p:cNvPr id="3" name="Content Placeholder 2"/>
          <p:cNvSpPr>
            <a:spLocks noGrp="1"/>
          </p:cNvSpPr>
          <p:nvPr>
            <p:ph idx="1"/>
          </p:nvPr>
        </p:nvSpPr>
        <p:spPr>
          <a:xfrm>
            <a:off x="504967" y="1091820"/>
            <a:ext cx="10848833" cy="5186149"/>
          </a:xfrm>
        </p:spPr>
        <p:txBody>
          <a:bodyPr>
            <a:normAutofit/>
          </a:bodyPr>
          <a:lstStyle/>
          <a:p>
            <a:r>
              <a:rPr lang="en-US" dirty="0" smtClean="0">
                <a:solidFill>
                  <a:schemeClr val="tx1">
                    <a:lumMod val="65000"/>
                    <a:lumOff val="35000"/>
                  </a:schemeClr>
                </a:solidFill>
              </a:rPr>
              <a:t>But in Iran, there are significant knowledge gaps with respect to key indicators of diabetes control, making the presentation of a nationwide picture of diabetes care an unattainable goal, at least for now. </a:t>
            </a: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a:solidFill>
                <a:schemeClr val="tx1">
                  <a:lumMod val="65000"/>
                  <a:lumOff val="35000"/>
                </a:schemeClr>
              </a:solidFill>
            </a:endParaRPr>
          </a:p>
          <a:p>
            <a:r>
              <a:rPr lang="en-US" dirty="0" smtClean="0">
                <a:solidFill>
                  <a:schemeClr val="tx1">
                    <a:lumMod val="65000"/>
                    <a:lumOff val="35000"/>
                  </a:schemeClr>
                </a:solidFill>
              </a:rPr>
              <a:t>In this review will briefly depict the current status of diabetes care in Iran using the available resources and published literature.</a:t>
            </a:r>
            <a:endParaRPr lang="en-US" dirty="0">
              <a:solidFill>
                <a:schemeClr val="tx1">
                  <a:lumMod val="65000"/>
                  <a:lumOff val="35000"/>
                </a:schemeClr>
              </a:solidFill>
            </a:endParaRPr>
          </a:p>
        </p:txBody>
      </p:sp>
    </p:spTree>
    <p:extLst>
      <p:ext uri="{BB962C8B-B14F-4D97-AF65-F5344CB8AC3E}">
        <p14:creationId xmlns:p14="http://schemas.microsoft.com/office/powerpoint/2010/main" xmlns="" val="3574999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fa-IR" smtClean="0"/>
          </a:p>
        </p:txBody>
      </p:sp>
      <p:pic>
        <p:nvPicPr>
          <p:cNvPr id="33795" name="Picture 2"/>
          <p:cNvPicPr>
            <a:picLocks noGrp="1" noChangeAspect="1" noChangeArrowheads="1"/>
          </p:cNvPicPr>
          <p:nvPr>
            <p:ph idx="1"/>
          </p:nvPr>
        </p:nvPicPr>
        <p:blipFill>
          <a:blip r:embed="rId2" cstate="print"/>
          <a:srcRect/>
          <a:stretch>
            <a:fillRect/>
          </a:stretch>
        </p:blipFill>
        <p:spPr>
          <a:xfrm>
            <a:off x="203200" y="228601"/>
            <a:ext cx="10972800" cy="1730375"/>
          </a:xfrm>
        </p:spPr>
      </p:pic>
      <p:pic>
        <p:nvPicPr>
          <p:cNvPr id="33796" name="Picture 3"/>
          <p:cNvPicPr>
            <a:picLocks noChangeAspect="1" noChangeArrowheads="1"/>
          </p:cNvPicPr>
          <p:nvPr/>
        </p:nvPicPr>
        <p:blipFill>
          <a:blip r:embed="rId3" cstate="print"/>
          <a:srcRect/>
          <a:stretch>
            <a:fillRect/>
          </a:stretch>
        </p:blipFill>
        <p:spPr bwMode="auto">
          <a:xfrm>
            <a:off x="609600" y="3048001"/>
            <a:ext cx="9271000" cy="3571875"/>
          </a:xfrm>
          <a:prstGeom prst="rect">
            <a:avLst/>
          </a:prstGeom>
          <a:noFill/>
          <a:ln w="9525">
            <a:noFill/>
            <a:miter lim="800000"/>
            <a:headEnd/>
            <a:tailEnd/>
          </a:ln>
        </p:spPr>
      </p:pic>
      <p:pic>
        <p:nvPicPr>
          <p:cNvPr id="33797" name="Picture 4"/>
          <p:cNvPicPr>
            <a:picLocks noChangeAspect="1" noChangeArrowheads="1"/>
          </p:cNvPicPr>
          <p:nvPr/>
        </p:nvPicPr>
        <p:blipFill>
          <a:blip r:embed="rId4" cstate="print"/>
          <a:srcRect/>
          <a:stretch>
            <a:fillRect/>
          </a:stretch>
        </p:blipFill>
        <p:spPr bwMode="auto">
          <a:xfrm>
            <a:off x="812800" y="1828800"/>
            <a:ext cx="8839200" cy="1123950"/>
          </a:xfrm>
          <a:prstGeom prst="rect">
            <a:avLst/>
          </a:prstGeom>
          <a:noFill/>
          <a:ln w="9525">
            <a:noFill/>
            <a:miter lim="800000"/>
            <a:headEnd/>
            <a:tailEnd/>
          </a:ln>
        </p:spPr>
      </p:pic>
      <p:sp>
        <p:nvSpPr>
          <p:cNvPr id="7" name="Oval 6"/>
          <p:cNvSpPr/>
          <p:nvPr/>
        </p:nvSpPr>
        <p:spPr>
          <a:xfrm>
            <a:off x="3759200" y="4572000"/>
            <a:ext cx="609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7518400" y="4648200"/>
            <a:ext cx="17272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235200" y="4343400"/>
            <a:ext cx="24384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solidFill>
                  <a:schemeClr val="tx1">
                    <a:lumMod val="65000"/>
                    <a:lumOff val="35000"/>
                  </a:schemeClr>
                </a:solidFill>
                <a:latin typeface="Times New Roman" pitchFamily="18" charset="0"/>
                <a:cs typeface="Times New Roman" pitchFamily="18" charset="0"/>
              </a:rPr>
              <a:t>SURFNCD 2007</a:t>
            </a:r>
            <a:endParaRPr lang="en-US" dirty="0">
              <a:solidFill>
                <a:schemeClr val="tx1">
                  <a:lumMod val="65000"/>
                  <a:lumOff val="35000"/>
                </a:schemeClr>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en-US" dirty="0" smtClean="0">
                <a:solidFill>
                  <a:schemeClr val="tx1">
                    <a:lumMod val="65000"/>
                    <a:lumOff val="35000"/>
                  </a:schemeClr>
                </a:solidFill>
                <a:latin typeface="Times New Roman" pitchFamily="18" charset="0"/>
                <a:cs typeface="Times New Roman" pitchFamily="18" charset="0"/>
              </a:rPr>
              <a:t>Third national surveillance of risk factors of non-communicable diseases (SuRFNCD-2007) in Iran </a:t>
            </a:r>
          </a:p>
          <a:p>
            <a:pPr>
              <a:buNone/>
            </a:pPr>
            <a:r>
              <a:rPr lang="en-US" dirty="0" smtClean="0">
                <a:solidFill>
                  <a:schemeClr val="tx1">
                    <a:lumMod val="65000"/>
                    <a:lumOff val="35000"/>
                  </a:schemeClr>
                </a:solidFill>
                <a:latin typeface="Times New Roman" pitchFamily="18" charset="0"/>
                <a:cs typeface="Times New Roman" pitchFamily="18" charset="0"/>
              </a:rPr>
              <a:t>    </a:t>
            </a:r>
          </a:p>
          <a:p>
            <a:r>
              <a:rPr lang="en-US" dirty="0" smtClean="0">
                <a:solidFill>
                  <a:schemeClr val="tx1">
                    <a:lumMod val="65000"/>
                    <a:lumOff val="35000"/>
                  </a:schemeClr>
                </a:solidFill>
                <a:latin typeface="Times New Roman" pitchFamily="18" charset="0"/>
                <a:cs typeface="Times New Roman" pitchFamily="18" charset="0"/>
              </a:rPr>
              <a:t> Prevalence of </a:t>
            </a:r>
            <a:r>
              <a:rPr lang="en-US" u="sng" dirty="0" smtClean="0">
                <a:solidFill>
                  <a:schemeClr val="tx1">
                    <a:lumMod val="65000"/>
                    <a:lumOff val="35000"/>
                  </a:schemeClr>
                </a:solidFill>
                <a:latin typeface="Times New Roman" pitchFamily="18" charset="0"/>
                <a:cs typeface="Times New Roman" pitchFamily="18" charset="0"/>
              </a:rPr>
              <a:t>DM, HTN, obesity, central obesity, and dyslipidemia </a:t>
            </a:r>
            <a:r>
              <a:rPr lang="en-US" dirty="0" smtClean="0">
                <a:solidFill>
                  <a:schemeClr val="tx1">
                    <a:lumMod val="65000"/>
                    <a:lumOff val="35000"/>
                  </a:schemeClr>
                </a:solidFill>
                <a:latin typeface="Times New Roman" pitchFamily="18" charset="0"/>
                <a:cs typeface="Times New Roman" pitchFamily="18" charset="0"/>
              </a:rPr>
              <a:t>were reported</a:t>
            </a:r>
          </a:p>
          <a:p>
            <a:pPr>
              <a:buNone/>
            </a:pPr>
            <a:r>
              <a:rPr lang="en-US" dirty="0" smtClean="0">
                <a:solidFill>
                  <a:schemeClr val="tx1">
                    <a:lumMod val="65000"/>
                    <a:lumOff val="35000"/>
                  </a:schemeClr>
                </a:solidFill>
              </a:rPr>
              <a:t>    </a:t>
            </a:r>
          </a:p>
          <a:p>
            <a:pPr>
              <a:buNone/>
            </a:pPr>
            <a:endParaRPr lang="en-US" sz="1400" dirty="0" smtClean="0">
              <a:solidFill>
                <a:schemeClr val="tx1">
                  <a:lumMod val="65000"/>
                  <a:lumOff val="35000"/>
                </a:schemeClr>
              </a:solidFill>
            </a:endParaRPr>
          </a:p>
          <a:p>
            <a:pPr>
              <a:buNone/>
            </a:pPr>
            <a:endParaRPr lang="en-US" sz="1400" dirty="0" smtClean="0">
              <a:solidFill>
                <a:schemeClr val="tx1">
                  <a:lumMod val="65000"/>
                  <a:lumOff val="35000"/>
                </a:schemeClr>
              </a:solidFill>
            </a:endParaRPr>
          </a:p>
          <a:p>
            <a:pPr>
              <a:buNone/>
            </a:pPr>
            <a:endParaRPr lang="en-US" sz="1400" dirty="0" smtClean="0">
              <a:solidFill>
                <a:schemeClr val="tx1">
                  <a:lumMod val="65000"/>
                  <a:lumOff val="35000"/>
                </a:schemeClr>
              </a:solidFill>
            </a:endParaRPr>
          </a:p>
          <a:p>
            <a:pPr>
              <a:buNone/>
            </a:pPr>
            <a:endParaRPr lang="en-US" sz="1400" dirty="0" smtClean="0">
              <a:solidFill>
                <a:schemeClr val="tx1">
                  <a:lumMod val="65000"/>
                  <a:lumOff val="35000"/>
                </a:schemeClr>
              </a:solidFill>
            </a:endParaRPr>
          </a:p>
          <a:p>
            <a:pPr>
              <a:buNone/>
            </a:pPr>
            <a:endParaRPr lang="en-US" sz="1400" dirty="0" smtClean="0">
              <a:solidFill>
                <a:schemeClr val="tx1">
                  <a:lumMod val="65000"/>
                  <a:lumOff val="35000"/>
                </a:schemeClr>
              </a:solidFill>
            </a:endParaRPr>
          </a:p>
          <a:p>
            <a:pPr>
              <a:buNone/>
            </a:pPr>
            <a:endParaRPr lang="en-US" sz="1400" dirty="0" smtClean="0">
              <a:solidFill>
                <a:schemeClr val="tx1">
                  <a:lumMod val="65000"/>
                  <a:lumOff val="35000"/>
                </a:schemeClr>
              </a:solidFill>
            </a:endParaRPr>
          </a:p>
          <a:p>
            <a:pPr>
              <a:buNone/>
            </a:pPr>
            <a:r>
              <a:rPr lang="en-US" sz="1200" dirty="0" smtClean="0">
                <a:solidFill>
                  <a:schemeClr val="tx1">
                    <a:lumMod val="65000"/>
                    <a:lumOff val="35000"/>
                  </a:schemeClr>
                </a:solidFill>
                <a:latin typeface="Times New Roman" pitchFamily="18" charset="0"/>
                <a:cs typeface="Times New Roman" pitchFamily="18" charset="0"/>
              </a:rPr>
              <a:t>Alireza Esteghamati, </a:t>
            </a:r>
            <a:r>
              <a:rPr lang="en-US" sz="1200" dirty="0" err="1" smtClean="0">
                <a:solidFill>
                  <a:schemeClr val="tx1">
                    <a:lumMod val="65000"/>
                    <a:lumOff val="35000"/>
                  </a:schemeClr>
                </a:solidFill>
                <a:latin typeface="Times New Roman" pitchFamily="18" charset="0"/>
                <a:cs typeface="Times New Roman" pitchFamily="18" charset="0"/>
              </a:rPr>
              <a:t>Alipasha</a:t>
            </a:r>
            <a:r>
              <a:rPr lang="en-US" sz="1200" dirty="0" smtClean="0">
                <a:solidFill>
                  <a:schemeClr val="tx1">
                    <a:lumMod val="65000"/>
                    <a:lumOff val="35000"/>
                  </a:schemeClr>
                </a:solidFill>
                <a:latin typeface="Times New Roman" pitchFamily="18" charset="0"/>
                <a:cs typeface="Times New Roman" pitchFamily="18" charset="0"/>
              </a:rPr>
              <a:t> </a:t>
            </a:r>
            <a:r>
              <a:rPr lang="en-US" sz="1200" dirty="0" err="1" smtClean="0">
                <a:solidFill>
                  <a:schemeClr val="tx1">
                    <a:lumMod val="65000"/>
                    <a:lumOff val="35000"/>
                  </a:schemeClr>
                </a:solidFill>
                <a:latin typeface="Times New Roman" pitchFamily="18" charset="0"/>
                <a:cs typeface="Times New Roman" pitchFamily="18" charset="0"/>
              </a:rPr>
              <a:t>Meysamie</a:t>
            </a:r>
            <a:r>
              <a:rPr lang="en-US" sz="1200" dirty="0" smtClean="0">
                <a:solidFill>
                  <a:schemeClr val="tx1">
                    <a:lumMod val="65000"/>
                    <a:lumOff val="35000"/>
                  </a:schemeClr>
                </a:solidFill>
                <a:latin typeface="Times New Roman" pitchFamily="18" charset="0"/>
                <a:cs typeface="Times New Roman" pitchFamily="18" charset="0"/>
              </a:rPr>
              <a:t>, </a:t>
            </a:r>
            <a:r>
              <a:rPr lang="en-US" sz="1200" dirty="0" err="1" smtClean="0">
                <a:solidFill>
                  <a:schemeClr val="tx1">
                    <a:lumMod val="65000"/>
                    <a:lumOff val="35000"/>
                  </a:schemeClr>
                </a:solidFill>
                <a:latin typeface="Times New Roman" pitchFamily="18" charset="0"/>
                <a:cs typeface="Times New Roman" pitchFamily="18" charset="0"/>
              </a:rPr>
              <a:t>Omid</a:t>
            </a:r>
            <a:r>
              <a:rPr lang="en-US" sz="1200" dirty="0" smtClean="0">
                <a:solidFill>
                  <a:schemeClr val="tx1">
                    <a:lumMod val="65000"/>
                    <a:lumOff val="35000"/>
                  </a:schemeClr>
                </a:solidFill>
                <a:latin typeface="Times New Roman" pitchFamily="18" charset="0"/>
                <a:cs typeface="Times New Roman" pitchFamily="18" charset="0"/>
              </a:rPr>
              <a:t> </a:t>
            </a:r>
            <a:r>
              <a:rPr lang="en-US" sz="1200" dirty="0" err="1" smtClean="0">
                <a:solidFill>
                  <a:schemeClr val="tx1">
                    <a:lumMod val="65000"/>
                    <a:lumOff val="35000"/>
                  </a:schemeClr>
                </a:solidFill>
                <a:latin typeface="Times New Roman" pitchFamily="18" charset="0"/>
                <a:cs typeface="Times New Roman" pitchFamily="18" charset="0"/>
              </a:rPr>
              <a:t>Khalilzadeh</a:t>
            </a:r>
            <a:r>
              <a:rPr lang="en-US" sz="1200" dirty="0" smtClean="0">
                <a:solidFill>
                  <a:schemeClr val="tx1">
                    <a:lumMod val="65000"/>
                    <a:lumOff val="35000"/>
                  </a:schemeClr>
                </a:solidFill>
                <a:latin typeface="Times New Roman" pitchFamily="18" charset="0"/>
                <a:cs typeface="Times New Roman" pitchFamily="18" charset="0"/>
              </a:rPr>
              <a:t>, Armin </a:t>
            </a:r>
            <a:r>
              <a:rPr lang="en-US" sz="1200" dirty="0" err="1" smtClean="0">
                <a:solidFill>
                  <a:schemeClr val="tx1">
                    <a:lumMod val="65000"/>
                    <a:lumOff val="35000"/>
                  </a:schemeClr>
                </a:solidFill>
                <a:latin typeface="Times New Roman" pitchFamily="18" charset="0"/>
                <a:cs typeface="Times New Roman" pitchFamily="18" charset="0"/>
              </a:rPr>
              <a:t>Rashidi</a:t>
            </a:r>
            <a:r>
              <a:rPr lang="en-US" sz="1200" dirty="0" smtClean="0">
                <a:solidFill>
                  <a:schemeClr val="tx1">
                    <a:lumMod val="65000"/>
                    <a:lumOff val="35000"/>
                  </a:schemeClr>
                </a:solidFill>
                <a:latin typeface="Times New Roman" pitchFamily="18" charset="0"/>
                <a:cs typeface="Times New Roman" pitchFamily="18" charset="0"/>
              </a:rPr>
              <a:t>, </a:t>
            </a:r>
            <a:r>
              <a:rPr lang="en-US" sz="1200" dirty="0" err="1" smtClean="0">
                <a:solidFill>
                  <a:schemeClr val="tx1">
                    <a:lumMod val="65000"/>
                    <a:lumOff val="35000"/>
                  </a:schemeClr>
                </a:solidFill>
                <a:latin typeface="Times New Roman" pitchFamily="18" charset="0"/>
                <a:cs typeface="Times New Roman" pitchFamily="18" charset="0"/>
              </a:rPr>
              <a:t>Mehrdad</a:t>
            </a:r>
            <a:r>
              <a:rPr lang="en-US" sz="1200" dirty="0" smtClean="0">
                <a:solidFill>
                  <a:schemeClr val="tx1">
                    <a:lumMod val="65000"/>
                    <a:lumOff val="35000"/>
                  </a:schemeClr>
                </a:solidFill>
                <a:latin typeface="Times New Roman" pitchFamily="18" charset="0"/>
                <a:cs typeface="Times New Roman" pitchFamily="18" charset="0"/>
              </a:rPr>
              <a:t> </a:t>
            </a:r>
            <a:r>
              <a:rPr lang="en-US" sz="1200" dirty="0" err="1" smtClean="0">
                <a:solidFill>
                  <a:schemeClr val="tx1">
                    <a:lumMod val="65000"/>
                    <a:lumOff val="35000"/>
                  </a:schemeClr>
                </a:solidFill>
                <a:latin typeface="Times New Roman" pitchFamily="18" charset="0"/>
                <a:cs typeface="Times New Roman" pitchFamily="18" charset="0"/>
              </a:rPr>
              <a:t>Haghazali</a:t>
            </a:r>
            <a:r>
              <a:rPr lang="en-US" sz="1200" dirty="0" smtClean="0">
                <a:solidFill>
                  <a:schemeClr val="tx1">
                    <a:lumMod val="65000"/>
                    <a:lumOff val="35000"/>
                  </a:schemeClr>
                </a:solidFill>
                <a:latin typeface="Times New Roman" pitchFamily="18" charset="0"/>
                <a:cs typeface="Times New Roman" pitchFamily="18" charset="0"/>
              </a:rPr>
              <a:t>, </a:t>
            </a:r>
            <a:r>
              <a:rPr lang="en-US" sz="1200" dirty="0" err="1" smtClean="0">
                <a:solidFill>
                  <a:schemeClr val="tx1">
                    <a:lumMod val="65000"/>
                    <a:lumOff val="35000"/>
                  </a:schemeClr>
                </a:solidFill>
                <a:latin typeface="Times New Roman" pitchFamily="18" charset="0"/>
                <a:cs typeface="Times New Roman" pitchFamily="18" charset="0"/>
              </a:rPr>
              <a:t>Fereshteh</a:t>
            </a:r>
            <a:r>
              <a:rPr lang="en-US" sz="1200" dirty="0" smtClean="0">
                <a:solidFill>
                  <a:schemeClr val="tx1">
                    <a:lumMod val="65000"/>
                    <a:lumOff val="35000"/>
                  </a:schemeClr>
                </a:solidFill>
                <a:latin typeface="Times New Roman" pitchFamily="18" charset="0"/>
                <a:cs typeface="Times New Roman" pitchFamily="18" charset="0"/>
              </a:rPr>
              <a:t> </a:t>
            </a:r>
            <a:r>
              <a:rPr lang="en-US" sz="1200" dirty="0" err="1" smtClean="0">
                <a:solidFill>
                  <a:schemeClr val="tx1">
                    <a:lumMod val="65000"/>
                    <a:lumOff val="35000"/>
                  </a:schemeClr>
                </a:solidFill>
                <a:latin typeface="Times New Roman" pitchFamily="18" charset="0"/>
                <a:cs typeface="Times New Roman" pitchFamily="18" charset="0"/>
              </a:rPr>
              <a:t>Asgari</a:t>
            </a:r>
            <a:r>
              <a:rPr lang="en-US" sz="1200" dirty="0" smtClean="0">
                <a:solidFill>
                  <a:schemeClr val="tx1">
                    <a:lumMod val="65000"/>
                    <a:lumOff val="35000"/>
                  </a:schemeClr>
                </a:solidFill>
                <a:latin typeface="Times New Roman" pitchFamily="18" charset="0"/>
                <a:cs typeface="Times New Roman" pitchFamily="18" charset="0"/>
              </a:rPr>
              <a:t>, </a:t>
            </a:r>
            <a:r>
              <a:rPr lang="en-US" sz="1200" dirty="0" err="1" smtClean="0">
                <a:solidFill>
                  <a:schemeClr val="tx1">
                    <a:lumMod val="65000"/>
                    <a:lumOff val="35000"/>
                  </a:schemeClr>
                </a:solidFill>
                <a:latin typeface="Times New Roman" pitchFamily="18" charset="0"/>
                <a:cs typeface="Times New Roman" pitchFamily="18" charset="0"/>
              </a:rPr>
              <a:t>Mandana</a:t>
            </a:r>
            <a:r>
              <a:rPr lang="en-US" sz="1200" dirty="0" smtClean="0">
                <a:solidFill>
                  <a:schemeClr val="tx1">
                    <a:lumMod val="65000"/>
                    <a:lumOff val="35000"/>
                  </a:schemeClr>
                </a:solidFill>
                <a:latin typeface="Times New Roman" pitchFamily="18" charset="0"/>
                <a:cs typeface="Times New Roman" pitchFamily="18" charset="0"/>
              </a:rPr>
              <a:t> </a:t>
            </a:r>
            <a:r>
              <a:rPr lang="en-US" sz="1200" dirty="0" err="1" smtClean="0">
                <a:solidFill>
                  <a:schemeClr val="tx1">
                    <a:lumMod val="65000"/>
                    <a:lumOff val="35000"/>
                  </a:schemeClr>
                </a:solidFill>
                <a:latin typeface="Times New Roman" pitchFamily="18" charset="0"/>
                <a:cs typeface="Times New Roman" pitchFamily="18" charset="0"/>
              </a:rPr>
              <a:t>Kamgar</a:t>
            </a:r>
            <a:r>
              <a:rPr lang="en-US" sz="1200" dirty="0" smtClean="0">
                <a:solidFill>
                  <a:schemeClr val="tx1">
                    <a:lumMod val="65000"/>
                    <a:lumOff val="35000"/>
                  </a:schemeClr>
                </a:solidFill>
                <a:latin typeface="Times New Roman" pitchFamily="18" charset="0"/>
                <a:cs typeface="Times New Roman" pitchFamily="18" charset="0"/>
              </a:rPr>
              <a:t>, Mohammad </a:t>
            </a:r>
            <a:r>
              <a:rPr lang="en-US" sz="1200" dirty="0" err="1" smtClean="0">
                <a:solidFill>
                  <a:schemeClr val="tx1">
                    <a:lumMod val="65000"/>
                    <a:lumOff val="35000"/>
                  </a:schemeClr>
                </a:solidFill>
                <a:latin typeface="Times New Roman" pitchFamily="18" charset="0"/>
                <a:cs typeface="Times New Roman" pitchFamily="18" charset="0"/>
              </a:rPr>
              <a:t>Mehdi</a:t>
            </a:r>
            <a:r>
              <a:rPr lang="en-US" sz="1200" dirty="0" smtClean="0">
                <a:solidFill>
                  <a:schemeClr val="tx1">
                    <a:lumMod val="65000"/>
                    <a:lumOff val="35000"/>
                  </a:schemeClr>
                </a:solidFill>
                <a:latin typeface="Times New Roman" pitchFamily="18" charset="0"/>
                <a:cs typeface="Times New Roman" pitchFamily="18" charset="0"/>
              </a:rPr>
              <a:t> </a:t>
            </a:r>
            <a:r>
              <a:rPr lang="en-US" sz="1200" dirty="0" err="1" smtClean="0">
                <a:solidFill>
                  <a:schemeClr val="tx1">
                    <a:lumMod val="65000"/>
                    <a:lumOff val="35000"/>
                  </a:schemeClr>
                </a:solidFill>
                <a:latin typeface="Times New Roman" pitchFamily="18" charset="0"/>
                <a:cs typeface="Times New Roman" pitchFamily="18" charset="0"/>
              </a:rPr>
              <a:t>Gouya</a:t>
            </a:r>
            <a:r>
              <a:rPr lang="en-US" sz="1200" dirty="0" smtClean="0">
                <a:solidFill>
                  <a:schemeClr val="tx1">
                    <a:lumMod val="65000"/>
                    <a:lumOff val="35000"/>
                  </a:schemeClr>
                </a:solidFill>
                <a:latin typeface="Times New Roman" pitchFamily="18" charset="0"/>
                <a:cs typeface="Times New Roman" pitchFamily="18" charset="0"/>
              </a:rPr>
              <a:t> and </a:t>
            </a:r>
            <a:r>
              <a:rPr lang="en-US" sz="1200" dirty="0" err="1" smtClean="0">
                <a:solidFill>
                  <a:schemeClr val="tx1">
                    <a:lumMod val="65000"/>
                    <a:lumOff val="35000"/>
                  </a:schemeClr>
                </a:solidFill>
                <a:latin typeface="Times New Roman" pitchFamily="18" charset="0"/>
                <a:cs typeface="Times New Roman" pitchFamily="18" charset="0"/>
              </a:rPr>
              <a:t>Mehrshad</a:t>
            </a:r>
            <a:r>
              <a:rPr lang="en-US" sz="1200" dirty="0" smtClean="0">
                <a:solidFill>
                  <a:schemeClr val="tx1">
                    <a:lumMod val="65000"/>
                    <a:lumOff val="35000"/>
                  </a:schemeClr>
                </a:solidFill>
                <a:latin typeface="Times New Roman" pitchFamily="18" charset="0"/>
                <a:cs typeface="Times New Roman" pitchFamily="18" charset="0"/>
              </a:rPr>
              <a:t> </a:t>
            </a:r>
            <a:r>
              <a:rPr lang="en-US" sz="1200" dirty="0" err="1" smtClean="0">
                <a:solidFill>
                  <a:schemeClr val="tx1">
                    <a:lumMod val="65000"/>
                    <a:lumOff val="35000"/>
                  </a:schemeClr>
                </a:solidFill>
                <a:latin typeface="Times New Roman" pitchFamily="18" charset="0"/>
                <a:cs typeface="Times New Roman" pitchFamily="18" charset="0"/>
              </a:rPr>
              <a:t>Abbasi</a:t>
            </a:r>
            <a:endParaRPr lang="en-US" sz="1200" dirty="0" smtClean="0">
              <a:solidFill>
                <a:schemeClr val="tx1">
                  <a:lumMod val="65000"/>
                  <a:lumOff val="35000"/>
                </a:schemeClr>
              </a:solidFill>
              <a:latin typeface="Times New Roman" pitchFamily="18" charset="0"/>
              <a:cs typeface="Times New Roman" pitchFamily="18" charset="0"/>
            </a:endParaRPr>
          </a:p>
          <a:p>
            <a:pPr>
              <a:buNone/>
            </a:pPr>
            <a:r>
              <a:rPr lang="en-US" sz="1700" i="1" dirty="0" smtClean="0">
                <a:solidFill>
                  <a:schemeClr val="tx1">
                    <a:lumMod val="65000"/>
                    <a:lumOff val="35000"/>
                  </a:schemeClr>
                </a:solidFill>
                <a:latin typeface="Times New Roman" pitchFamily="18" charset="0"/>
                <a:cs typeface="Times New Roman" pitchFamily="18" charset="0"/>
              </a:rPr>
              <a:t> </a:t>
            </a:r>
            <a:r>
              <a:rPr lang="en-US" sz="1300" dirty="0" smtClean="0">
                <a:solidFill>
                  <a:schemeClr val="tx1">
                    <a:lumMod val="65000"/>
                    <a:lumOff val="35000"/>
                  </a:schemeClr>
                </a:solidFill>
                <a:latin typeface="Times New Roman" pitchFamily="18" charset="0"/>
                <a:cs typeface="Times New Roman" pitchFamily="18" charset="0"/>
              </a:rPr>
              <a:t>BMC Public Health 2009, 9:167</a:t>
            </a:r>
            <a:endParaRPr lang="en-US" sz="1700" dirty="0">
              <a:solidFill>
                <a:schemeClr val="tx1">
                  <a:lumMod val="65000"/>
                  <a:lumOff val="3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09600" y="152400"/>
            <a:ext cx="10972800" cy="914400"/>
          </a:xfrm>
        </p:spPr>
        <p:style>
          <a:lnRef idx="2">
            <a:schemeClr val="dk1"/>
          </a:lnRef>
          <a:fillRef idx="1">
            <a:schemeClr val="lt1"/>
          </a:fillRef>
          <a:effectRef idx="0">
            <a:schemeClr val="dk1"/>
          </a:effectRef>
          <a:fontRef idx="minor">
            <a:schemeClr val="dk1"/>
          </a:fontRef>
        </p:style>
        <p:txBody>
          <a:bodyPr>
            <a:normAutofit/>
          </a:bodyPr>
          <a:lstStyle/>
          <a:p>
            <a:r>
              <a:rPr lang="en-US" sz="2800" dirty="0" smtClean="0">
                <a:solidFill>
                  <a:schemeClr val="tx1">
                    <a:lumMod val="65000"/>
                    <a:lumOff val="35000"/>
                  </a:schemeClr>
                </a:solidFill>
                <a:latin typeface="Times New Roman" pitchFamily="18" charset="0"/>
                <a:cs typeface="Times New Roman" pitchFamily="18" charset="0"/>
              </a:rPr>
              <a:t>Results</a:t>
            </a:r>
            <a:endParaRPr lang="fa-IR" sz="2800" dirty="0" smtClean="0">
              <a:solidFill>
                <a:schemeClr val="tx1">
                  <a:lumMod val="65000"/>
                  <a:lumOff val="35000"/>
                </a:schemeClr>
              </a:solidFill>
              <a:latin typeface="Times New Roman" pitchFamily="18" charset="0"/>
              <a:cs typeface="Times New Roman" pitchFamily="18" charset="0"/>
            </a:endParaRPr>
          </a:p>
        </p:txBody>
      </p:sp>
      <p:pic>
        <p:nvPicPr>
          <p:cNvPr id="35843" name="Picture 2"/>
          <p:cNvPicPr>
            <a:picLocks noGrp="1" noChangeAspect="1" noChangeArrowheads="1"/>
          </p:cNvPicPr>
          <p:nvPr>
            <p:ph idx="1"/>
          </p:nvPr>
        </p:nvPicPr>
        <p:blipFill>
          <a:blip r:embed="rId2" cstate="print"/>
          <a:srcRect/>
          <a:stretch>
            <a:fillRect/>
          </a:stretch>
        </p:blipFill>
        <p:spPr>
          <a:xfrm>
            <a:off x="204716" y="1371600"/>
            <a:ext cx="11667668" cy="4038600"/>
          </a:xfrm>
        </p:spPr>
      </p:pic>
      <p:sp>
        <p:nvSpPr>
          <p:cNvPr id="11" name="Oval 10"/>
          <p:cNvSpPr/>
          <p:nvPr/>
        </p:nvSpPr>
        <p:spPr>
          <a:xfrm>
            <a:off x="10160000" y="1143000"/>
            <a:ext cx="1117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Oval 4"/>
          <p:cNvSpPr/>
          <p:nvPr/>
        </p:nvSpPr>
        <p:spPr>
          <a:xfrm>
            <a:off x="2743200" y="1981200"/>
            <a:ext cx="10160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Oval 5"/>
          <p:cNvSpPr/>
          <p:nvPr/>
        </p:nvSpPr>
        <p:spPr>
          <a:xfrm>
            <a:off x="6502400" y="1981200"/>
            <a:ext cx="10160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Oval 6"/>
          <p:cNvSpPr/>
          <p:nvPr/>
        </p:nvSpPr>
        <p:spPr>
          <a:xfrm>
            <a:off x="10668000" y="1981200"/>
            <a:ext cx="9144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923" y="351478"/>
            <a:ext cx="11641540" cy="931412"/>
          </a:xfrm>
        </p:spPr>
        <p:txBody>
          <a:bodyPr>
            <a:noAutofit/>
          </a:bodyPr>
          <a:lstStyle/>
          <a:p>
            <a:r>
              <a:rPr lang="en-US" sz="3200" b="1" dirty="0" smtClean="0">
                <a:solidFill>
                  <a:schemeClr val="tx1">
                    <a:lumMod val="65000"/>
                    <a:lumOff val="35000"/>
                  </a:schemeClr>
                </a:solidFill>
              </a:rPr>
              <a:t>EPIDEMIOLOGY OF DIABETES AND ITS COMPLICATIONS</a:t>
            </a:r>
            <a:endParaRPr lang="en-US" sz="3200" b="1" dirty="0">
              <a:solidFill>
                <a:schemeClr val="tx1">
                  <a:lumMod val="65000"/>
                  <a:lumOff val="35000"/>
                </a:schemeClr>
              </a:solidFill>
            </a:endParaRPr>
          </a:p>
        </p:txBody>
      </p:sp>
      <p:sp>
        <p:nvSpPr>
          <p:cNvPr id="3" name="Content Placeholder 2"/>
          <p:cNvSpPr>
            <a:spLocks noGrp="1"/>
          </p:cNvSpPr>
          <p:nvPr>
            <p:ph idx="1"/>
          </p:nvPr>
        </p:nvSpPr>
        <p:spPr>
          <a:xfrm>
            <a:off x="559559" y="1378424"/>
            <a:ext cx="10794242" cy="4899546"/>
          </a:xfrm>
        </p:spPr>
        <p:txBody>
          <a:bodyPr>
            <a:normAutofit/>
          </a:bodyPr>
          <a:lstStyle/>
          <a:p>
            <a:pPr>
              <a:buNone/>
            </a:pPr>
            <a:r>
              <a:rPr lang="en-US" b="1" dirty="0" smtClean="0">
                <a:solidFill>
                  <a:schemeClr val="tx1">
                    <a:lumMod val="65000"/>
                    <a:lumOff val="35000"/>
                  </a:schemeClr>
                </a:solidFill>
              </a:rPr>
              <a:t>                                                     </a:t>
            </a:r>
            <a:r>
              <a:rPr lang="en-US" sz="3200" b="1" dirty="0" smtClean="0">
                <a:solidFill>
                  <a:schemeClr val="tx1">
                    <a:lumMod val="65000"/>
                    <a:lumOff val="35000"/>
                  </a:schemeClr>
                </a:solidFill>
              </a:rPr>
              <a:t>Prevalence </a:t>
            </a:r>
            <a:endParaRPr lang="en-US" b="1" dirty="0" smtClean="0">
              <a:solidFill>
                <a:schemeClr val="tx1">
                  <a:lumMod val="65000"/>
                  <a:lumOff val="35000"/>
                </a:schemeClr>
              </a:solidFill>
            </a:endParaRPr>
          </a:p>
          <a:p>
            <a:pPr marL="0" indent="0">
              <a:buNone/>
            </a:pPr>
            <a:endParaRPr lang="en-US" dirty="0" smtClean="0">
              <a:solidFill>
                <a:schemeClr val="tx1">
                  <a:lumMod val="65000"/>
                  <a:lumOff val="35000"/>
                </a:schemeClr>
              </a:solidFill>
            </a:endParaRPr>
          </a:p>
          <a:p>
            <a:r>
              <a:rPr lang="en-US" dirty="0" smtClean="0">
                <a:solidFill>
                  <a:schemeClr val="tx1">
                    <a:lumMod val="65000"/>
                    <a:lumOff val="35000"/>
                  </a:schemeClr>
                </a:solidFill>
              </a:rPr>
              <a:t>In a national survey conducted in 2011, 11.4% (95% CI, 9.86-12.89) of Iranian adults aged 25 to 70 years had diabetes (defined here as T1D and T2D combined).</a:t>
            </a:r>
          </a:p>
          <a:p>
            <a:pPr>
              <a:buNone/>
            </a:pPr>
            <a:endParaRPr lang="en-US" sz="1500" dirty="0" smtClean="0">
              <a:solidFill>
                <a:schemeClr val="tx1">
                  <a:lumMod val="65000"/>
                  <a:lumOff val="35000"/>
                </a:schemeClr>
              </a:solidFill>
            </a:endParaRPr>
          </a:p>
          <a:p>
            <a:pPr>
              <a:buNone/>
            </a:pPr>
            <a:endParaRPr lang="en-US" sz="1500" dirty="0">
              <a:solidFill>
                <a:schemeClr val="tx1">
                  <a:lumMod val="65000"/>
                  <a:lumOff val="35000"/>
                </a:schemeClr>
              </a:solidFill>
            </a:endParaRPr>
          </a:p>
          <a:p>
            <a:pPr>
              <a:buNone/>
            </a:pPr>
            <a:endParaRPr lang="en-US" sz="1500" dirty="0" smtClean="0">
              <a:solidFill>
                <a:schemeClr val="tx1">
                  <a:lumMod val="65000"/>
                  <a:lumOff val="35000"/>
                </a:schemeClr>
              </a:solidFill>
            </a:endParaRPr>
          </a:p>
          <a:p>
            <a:pPr>
              <a:buNone/>
            </a:pPr>
            <a:endParaRPr lang="en-US" sz="1500" dirty="0">
              <a:solidFill>
                <a:schemeClr val="tx1">
                  <a:lumMod val="65000"/>
                  <a:lumOff val="35000"/>
                </a:schemeClr>
              </a:solidFill>
            </a:endParaRPr>
          </a:p>
          <a:p>
            <a:pPr>
              <a:buNone/>
            </a:pPr>
            <a:endParaRPr lang="en-US" sz="1500" dirty="0" smtClean="0">
              <a:solidFill>
                <a:schemeClr val="tx1">
                  <a:lumMod val="65000"/>
                  <a:lumOff val="35000"/>
                </a:schemeClr>
              </a:solidFill>
            </a:endParaRPr>
          </a:p>
          <a:p>
            <a:pPr>
              <a:buNone/>
            </a:pPr>
            <a:endParaRPr lang="en-US" sz="1500" dirty="0" smtClean="0">
              <a:solidFill>
                <a:schemeClr val="tx1">
                  <a:lumMod val="65000"/>
                  <a:lumOff val="35000"/>
                </a:schemeClr>
              </a:solidFill>
            </a:endParaRPr>
          </a:p>
          <a:p>
            <a:pPr>
              <a:buNone/>
            </a:pPr>
            <a:r>
              <a:rPr lang="en-US" sz="1400" dirty="0" smtClean="0">
                <a:solidFill>
                  <a:schemeClr val="tx1">
                    <a:lumMod val="65000"/>
                    <a:lumOff val="35000"/>
                  </a:schemeClr>
                </a:solidFill>
              </a:rPr>
              <a:t>Esteghamati A, </a:t>
            </a:r>
            <a:r>
              <a:rPr lang="en-US" sz="1400" dirty="0" err="1" smtClean="0">
                <a:solidFill>
                  <a:schemeClr val="tx1">
                    <a:lumMod val="65000"/>
                    <a:lumOff val="35000"/>
                  </a:schemeClr>
                </a:solidFill>
              </a:rPr>
              <a:t>Etemad</a:t>
            </a:r>
            <a:r>
              <a:rPr lang="en-US" sz="1400" dirty="0" smtClean="0">
                <a:solidFill>
                  <a:schemeClr val="tx1">
                    <a:lumMod val="65000"/>
                    <a:lumOff val="35000"/>
                  </a:schemeClr>
                </a:solidFill>
              </a:rPr>
              <a:t> K, </a:t>
            </a:r>
            <a:r>
              <a:rPr lang="nl-NL" sz="1400" dirty="0" smtClean="0">
                <a:solidFill>
                  <a:schemeClr val="tx1">
                    <a:lumMod val="65000"/>
                    <a:lumOff val="35000"/>
                  </a:schemeClr>
                </a:solidFill>
              </a:rPr>
              <a:t>Koohpayehzadeh J, et al. Trends in </a:t>
            </a:r>
            <a:r>
              <a:rPr lang="en-US" sz="1400" dirty="0" smtClean="0">
                <a:solidFill>
                  <a:schemeClr val="tx1">
                    <a:lumMod val="65000"/>
                    <a:lumOff val="35000"/>
                  </a:schemeClr>
                </a:solidFill>
              </a:rPr>
              <a:t>the prevalence of diabetes and impaired fasting glucose in association </a:t>
            </a:r>
            <a:r>
              <a:rPr lang="de-DE" sz="1400" dirty="0" smtClean="0">
                <a:solidFill>
                  <a:schemeClr val="tx1">
                    <a:lumMod val="65000"/>
                    <a:lumOff val="35000"/>
                  </a:schemeClr>
                </a:solidFill>
              </a:rPr>
              <a:t>with obesity in Iran: 2005-2011. Diabetes </a:t>
            </a:r>
            <a:r>
              <a:rPr lang="en-US" sz="1400" dirty="0" smtClean="0">
                <a:solidFill>
                  <a:schemeClr val="tx1">
                    <a:lumMod val="65000"/>
                    <a:lumOff val="35000"/>
                  </a:schemeClr>
                </a:solidFill>
              </a:rPr>
              <a:t>Res </a:t>
            </a:r>
            <a:r>
              <a:rPr lang="en-US" sz="1400" dirty="0" err="1" smtClean="0">
                <a:solidFill>
                  <a:schemeClr val="tx1">
                    <a:lumMod val="65000"/>
                    <a:lumOff val="35000"/>
                  </a:schemeClr>
                </a:solidFill>
              </a:rPr>
              <a:t>Clin</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Pract</a:t>
            </a:r>
            <a:r>
              <a:rPr lang="en-US" sz="1400" dirty="0" smtClean="0">
                <a:solidFill>
                  <a:schemeClr val="tx1">
                    <a:lumMod val="65000"/>
                    <a:lumOff val="35000"/>
                  </a:schemeClr>
                </a:solidFill>
              </a:rPr>
              <a:t> 2014;103: 319e27.</a:t>
            </a:r>
          </a:p>
          <a:p>
            <a:endParaRPr lang="en-US" dirty="0">
              <a:solidFill>
                <a:schemeClr val="tx1">
                  <a:lumMod val="65000"/>
                  <a:lumOff val="35000"/>
                </a:schemeClr>
              </a:solidFill>
            </a:endParaRPr>
          </a:p>
        </p:txBody>
      </p:sp>
      <p:sp>
        <p:nvSpPr>
          <p:cNvPr id="4" name="Oval 3"/>
          <p:cNvSpPr/>
          <p:nvPr/>
        </p:nvSpPr>
        <p:spPr>
          <a:xfrm>
            <a:off x="6469040" y="2442949"/>
            <a:ext cx="1050876" cy="5049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lumMod val="65000"/>
                  <a:lumOff val="35000"/>
                </a:schemeClr>
              </a:solidFill>
            </a:endParaRPr>
          </a:p>
        </p:txBody>
      </p:sp>
    </p:spTree>
    <p:extLst>
      <p:ext uri="{BB962C8B-B14F-4D97-AF65-F5344CB8AC3E}">
        <p14:creationId xmlns:p14="http://schemas.microsoft.com/office/powerpoint/2010/main" xmlns="" val="380173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979" y="228648"/>
            <a:ext cx="10630469" cy="863174"/>
          </a:xfrm>
        </p:spPr>
        <p:txBody>
          <a:bodyPr>
            <a:noAutofit/>
          </a:bodyPr>
          <a:lstStyle/>
          <a:p>
            <a:r>
              <a:rPr lang="en-US" sz="3200" b="1" dirty="0">
                <a:solidFill>
                  <a:schemeClr val="tx1">
                    <a:lumMod val="65000"/>
                    <a:lumOff val="35000"/>
                  </a:schemeClr>
                </a:solidFill>
              </a:rPr>
              <a:t>EPIDEMIOLOGY OF DIABETES AND ITS COMPLICATIONS</a:t>
            </a:r>
          </a:p>
        </p:txBody>
      </p:sp>
      <p:sp>
        <p:nvSpPr>
          <p:cNvPr id="3" name="Content Placeholder 2"/>
          <p:cNvSpPr>
            <a:spLocks noGrp="1"/>
          </p:cNvSpPr>
          <p:nvPr>
            <p:ph idx="1"/>
          </p:nvPr>
        </p:nvSpPr>
        <p:spPr>
          <a:xfrm>
            <a:off x="559558" y="1201002"/>
            <a:ext cx="10794242" cy="5076967"/>
          </a:xfrm>
        </p:spPr>
        <p:txBody>
          <a:bodyPr>
            <a:normAutofit lnSpcReduction="10000"/>
          </a:bodyPr>
          <a:lstStyle/>
          <a:p>
            <a:r>
              <a:rPr lang="en-US" dirty="0" smtClean="0">
                <a:solidFill>
                  <a:schemeClr val="tx1">
                    <a:lumMod val="65000"/>
                    <a:lumOff val="35000"/>
                  </a:schemeClr>
                </a:solidFill>
              </a:rPr>
              <a:t>At present, data describing specific prevalence rates of T1D and T2D, or all forms of prediabetes are not available. </a:t>
            </a:r>
          </a:p>
          <a:p>
            <a:pPr marL="0" indent="0">
              <a:buNone/>
            </a:pPr>
            <a:endParaRPr lang="en-US" dirty="0" smtClean="0">
              <a:solidFill>
                <a:schemeClr val="tx1">
                  <a:lumMod val="65000"/>
                  <a:lumOff val="35000"/>
                </a:schemeClr>
              </a:solidFill>
            </a:endParaRPr>
          </a:p>
          <a:p>
            <a:pPr marL="0" indent="0">
              <a:buNone/>
            </a:pPr>
            <a:endParaRPr lang="en-US" dirty="0" smtClean="0">
              <a:solidFill>
                <a:schemeClr val="tx1">
                  <a:lumMod val="65000"/>
                  <a:lumOff val="35000"/>
                </a:schemeClr>
              </a:solidFill>
            </a:endParaRPr>
          </a:p>
          <a:p>
            <a:r>
              <a:rPr lang="en-US" u="sng" dirty="0" smtClean="0">
                <a:solidFill>
                  <a:schemeClr val="tx1">
                    <a:lumMod val="65000"/>
                    <a:lumOff val="35000"/>
                  </a:schemeClr>
                </a:solidFill>
              </a:rPr>
              <a:t>In about one-fourth </a:t>
            </a:r>
            <a:r>
              <a:rPr lang="en-US" dirty="0" smtClean="0">
                <a:solidFill>
                  <a:schemeClr val="tx1">
                    <a:lumMod val="65000"/>
                    <a:lumOff val="35000"/>
                  </a:schemeClr>
                </a:solidFill>
              </a:rPr>
              <a:t>of the population with diabetes (specifically, 2.71% of the adult population), individuals </a:t>
            </a:r>
            <a:r>
              <a:rPr lang="en-US" u="sng" dirty="0" smtClean="0">
                <a:solidFill>
                  <a:schemeClr val="tx1">
                    <a:lumMod val="65000"/>
                    <a:lumOff val="35000"/>
                  </a:schemeClr>
                </a:solidFill>
              </a:rPr>
              <a:t>were not previously diagnosed </a:t>
            </a:r>
            <a:r>
              <a:rPr lang="en-US" dirty="0" smtClean="0">
                <a:solidFill>
                  <a:schemeClr val="tx1">
                    <a:lumMod val="65000"/>
                    <a:lumOff val="35000"/>
                  </a:schemeClr>
                </a:solidFill>
              </a:rPr>
              <a:t>with diabetes and </a:t>
            </a:r>
            <a:r>
              <a:rPr lang="en-US" u="sng" dirty="0" smtClean="0">
                <a:solidFill>
                  <a:schemeClr val="tx1">
                    <a:lumMod val="65000"/>
                    <a:lumOff val="35000"/>
                  </a:schemeClr>
                </a:solidFill>
              </a:rPr>
              <a:t>were unaware of their status</a:t>
            </a:r>
            <a:r>
              <a:rPr lang="en-US" sz="2400" u="sng" dirty="0" smtClean="0">
                <a:solidFill>
                  <a:schemeClr val="tx1">
                    <a:lumMod val="65000"/>
                    <a:lumOff val="35000"/>
                  </a:schemeClr>
                </a:solidFill>
              </a:rPr>
              <a:t>.</a:t>
            </a:r>
          </a:p>
          <a:p>
            <a:endParaRPr lang="en-US" sz="2400" dirty="0">
              <a:solidFill>
                <a:schemeClr val="tx1">
                  <a:lumMod val="65000"/>
                  <a:lumOff val="35000"/>
                </a:schemeClr>
              </a:solidFill>
            </a:endParaRPr>
          </a:p>
          <a:p>
            <a:endParaRPr lang="en-US" sz="2400" dirty="0" smtClean="0">
              <a:solidFill>
                <a:schemeClr val="tx1">
                  <a:lumMod val="65000"/>
                  <a:lumOff val="35000"/>
                </a:schemeClr>
              </a:solidFill>
            </a:endParaRPr>
          </a:p>
          <a:p>
            <a:pPr marL="0" indent="0">
              <a:buNone/>
            </a:pPr>
            <a:endParaRPr lang="en-US" sz="1200" dirty="0" smtClean="0">
              <a:solidFill>
                <a:schemeClr val="tx1">
                  <a:lumMod val="65000"/>
                  <a:lumOff val="35000"/>
                </a:schemeClr>
              </a:solidFill>
            </a:endParaRPr>
          </a:p>
          <a:p>
            <a:pPr marL="0" indent="0">
              <a:buNone/>
            </a:pPr>
            <a:endParaRPr lang="en-US" sz="1200" dirty="0" smtClean="0">
              <a:solidFill>
                <a:schemeClr val="tx1">
                  <a:lumMod val="65000"/>
                  <a:lumOff val="35000"/>
                </a:schemeClr>
              </a:solidFill>
            </a:endParaRPr>
          </a:p>
          <a:p>
            <a:pPr marL="0" indent="0">
              <a:buNone/>
            </a:pPr>
            <a:r>
              <a:rPr lang="en-US" sz="1200" dirty="0" smtClean="0">
                <a:solidFill>
                  <a:schemeClr val="tx1">
                    <a:lumMod val="65000"/>
                    <a:lumOff val="35000"/>
                  </a:schemeClr>
                </a:solidFill>
              </a:rPr>
              <a:t>Esteghamati </a:t>
            </a:r>
            <a:r>
              <a:rPr lang="en-US" sz="1200" dirty="0">
                <a:solidFill>
                  <a:schemeClr val="tx1">
                    <a:lumMod val="65000"/>
                    <a:lumOff val="35000"/>
                  </a:schemeClr>
                </a:solidFill>
              </a:rPr>
              <a:t>A, </a:t>
            </a:r>
            <a:r>
              <a:rPr lang="en-US" sz="1200" dirty="0" err="1">
                <a:solidFill>
                  <a:schemeClr val="tx1">
                    <a:lumMod val="65000"/>
                    <a:lumOff val="35000"/>
                  </a:schemeClr>
                </a:solidFill>
              </a:rPr>
              <a:t>Etemad</a:t>
            </a:r>
            <a:r>
              <a:rPr lang="en-US" sz="1200" dirty="0">
                <a:solidFill>
                  <a:schemeClr val="tx1">
                    <a:lumMod val="65000"/>
                    <a:lumOff val="35000"/>
                  </a:schemeClr>
                </a:solidFill>
              </a:rPr>
              <a:t> K, </a:t>
            </a:r>
            <a:r>
              <a:rPr lang="nl-NL" sz="1200" dirty="0">
                <a:solidFill>
                  <a:schemeClr val="tx1">
                    <a:lumMod val="65000"/>
                    <a:lumOff val="35000"/>
                  </a:schemeClr>
                </a:solidFill>
              </a:rPr>
              <a:t>Koohpayehzadeh J, et al. Trends in </a:t>
            </a:r>
            <a:r>
              <a:rPr lang="en-US" sz="1200" dirty="0">
                <a:solidFill>
                  <a:schemeClr val="tx1">
                    <a:lumMod val="65000"/>
                    <a:lumOff val="35000"/>
                  </a:schemeClr>
                </a:solidFill>
              </a:rPr>
              <a:t>the prevalence of diabetes and impaired fasting glucose in association </a:t>
            </a:r>
            <a:r>
              <a:rPr lang="de-DE" sz="1200" dirty="0">
                <a:solidFill>
                  <a:schemeClr val="tx1">
                    <a:lumMod val="65000"/>
                    <a:lumOff val="35000"/>
                  </a:schemeClr>
                </a:solidFill>
              </a:rPr>
              <a:t>with obesity in Iran: 2005-2011. Diabetes </a:t>
            </a:r>
            <a:r>
              <a:rPr lang="en-US" sz="1200" dirty="0">
                <a:solidFill>
                  <a:schemeClr val="tx1">
                    <a:lumMod val="65000"/>
                    <a:lumOff val="35000"/>
                  </a:schemeClr>
                </a:solidFill>
              </a:rPr>
              <a:t>Res </a:t>
            </a:r>
            <a:r>
              <a:rPr lang="en-US" sz="1200" dirty="0" err="1">
                <a:solidFill>
                  <a:schemeClr val="tx1">
                    <a:lumMod val="65000"/>
                    <a:lumOff val="35000"/>
                  </a:schemeClr>
                </a:solidFill>
              </a:rPr>
              <a:t>Clin</a:t>
            </a:r>
            <a:r>
              <a:rPr lang="en-US" sz="1200" dirty="0">
                <a:solidFill>
                  <a:schemeClr val="tx1">
                    <a:lumMod val="65000"/>
                    <a:lumOff val="35000"/>
                  </a:schemeClr>
                </a:solidFill>
              </a:rPr>
              <a:t> </a:t>
            </a:r>
            <a:r>
              <a:rPr lang="en-US" sz="1200" dirty="0" err="1">
                <a:solidFill>
                  <a:schemeClr val="tx1">
                    <a:lumMod val="65000"/>
                    <a:lumOff val="35000"/>
                  </a:schemeClr>
                </a:solidFill>
              </a:rPr>
              <a:t>Pract</a:t>
            </a:r>
            <a:r>
              <a:rPr lang="en-US" sz="1200" dirty="0">
                <a:solidFill>
                  <a:schemeClr val="tx1">
                    <a:lumMod val="65000"/>
                    <a:lumOff val="35000"/>
                  </a:schemeClr>
                </a:solidFill>
              </a:rPr>
              <a:t> 2014;103: 319e27</a:t>
            </a:r>
            <a:r>
              <a:rPr lang="en-US" sz="2400" dirty="0">
                <a:solidFill>
                  <a:schemeClr val="tx1">
                    <a:lumMod val="65000"/>
                    <a:lumOff val="35000"/>
                  </a:schemeClr>
                </a:solidFill>
              </a:rPr>
              <a:t>.</a:t>
            </a:r>
          </a:p>
          <a:p>
            <a:endParaRPr lang="en-US" sz="2400" dirty="0">
              <a:solidFill>
                <a:schemeClr val="tx1">
                  <a:lumMod val="65000"/>
                  <a:lumOff val="35000"/>
                </a:schemeClr>
              </a:solidFill>
            </a:endParaRPr>
          </a:p>
        </p:txBody>
      </p:sp>
    </p:spTree>
    <p:extLst>
      <p:ext uri="{BB962C8B-B14F-4D97-AF65-F5344CB8AC3E}">
        <p14:creationId xmlns:p14="http://schemas.microsoft.com/office/powerpoint/2010/main" xmlns="" val="971916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88" y="150125"/>
            <a:ext cx="10671412" cy="709684"/>
          </a:xfrm>
        </p:spPr>
        <p:txBody>
          <a:bodyPr>
            <a:noAutofit/>
          </a:bodyPr>
          <a:lstStyle/>
          <a:p>
            <a:r>
              <a:rPr lang="en-US" sz="3200" b="1" dirty="0">
                <a:solidFill>
                  <a:schemeClr val="tx1">
                    <a:lumMod val="65000"/>
                    <a:lumOff val="35000"/>
                  </a:schemeClr>
                </a:solidFill>
              </a:rPr>
              <a:t>EPIDEMIOLOGY OF DIABETES AND ITS COMPLICATIONS</a:t>
            </a:r>
            <a:endParaRPr lang="en-US" sz="3200" dirty="0">
              <a:solidFill>
                <a:schemeClr val="tx1">
                  <a:lumMod val="65000"/>
                  <a:lumOff val="35000"/>
                </a:schemeClr>
              </a:solidFill>
            </a:endParaRPr>
          </a:p>
        </p:txBody>
      </p:sp>
      <p:sp>
        <p:nvSpPr>
          <p:cNvPr id="3" name="Content Placeholder 2"/>
          <p:cNvSpPr>
            <a:spLocks noGrp="1"/>
          </p:cNvSpPr>
          <p:nvPr>
            <p:ph idx="1"/>
          </p:nvPr>
        </p:nvSpPr>
        <p:spPr>
          <a:xfrm>
            <a:off x="259307" y="1241946"/>
            <a:ext cx="11336741" cy="4897866"/>
          </a:xfrm>
        </p:spPr>
        <p:txBody>
          <a:bodyPr>
            <a:noAutofit/>
          </a:bodyPr>
          <a:lstStyle/>
          <a:p>
            <a:pPr>
              <a:buNone/>
            </a:pPr>
            <a:r>
              <a:rPr lang="en-US" sz="2400" dirty="0" smtClean="0">
                <a:solidFill>
                  <a:schemeClr val="tx1">
                    <a:lumMod val="65000"/>
                    <a:lumOff val="35000"/>
                  </a:schemeClr>
                </a:solidFill>
              </a:rPr>
              <a:t>The prevalence of diabetes was higher in:</a:t>
            </a:r>
          </a:p>
          <a:p>
            <a:r>
              <a:rPr lang="en-US" sz="2400" b="1" dirty="0" smtClean="0">
                <a:solidFill>
                  <a:schemeClr val="tx1">
                    <a:lumMod val="65000"/>
                    <a:lumOff val="35000"/>
                  </a:schemeClr>
                </a:solidFill>
              </a:rPr>
              <a:t> Women </a:t>
            </a:r>
            <a:r>
              <a:rPr lang="en-US" sz="2400" dirty="0" smtClean="0">
                <a:solidFill>
                  <a:schemeClr val="tx1">
                    <a:lumMod val="65000"/>
                    <a:lumOff val="35000"/>
                  </a:schemeClr>
                </a:solidFill>
              </a:rPr>
              <a:t>(12.8%) than in men (9.9%)</a:t>
            </a:r>
          </a:p>
          <a:p>
            <a:r>
              <a:rPr lang="en-US" sz="2400" dirty="0" smtClean="0">
                <a:solidFill>
                  <a:schemeClr val="tx1">
                    <a:lumMod val="65000"/>
                    <a:lumOff val="35000"/>
                  </a:schemeClr>
                </a:solidFill>
              </a:rPr>
              <a:t> </a:t>
            </a:r>
            <a:r>
              <a:rPr lang="en-US" sz="2400" b="1" dirty="0" smtClean="0">
                <a:solidFill>
                  <a:schemeClr val="tx1">
                    <a:lumMod val="65000"/>
                    <a:lumOff val="35000"/>
                  </a:schemeClr>
                </a:solidFill>
              </a:rPr>
              <a:t>Urban</a:t>
            </a:r>
            <a:r>
              <a:rPr lang="en-US" sz="2400" dirty="0" smtClean="0">
                <a:solidFill>
                  <a:schemeClr val="tx1">
                    <a:lumMod val="65000"/>
                    <a:lumOff val="35000"/>
                  </a:schemeClr>
                </a:solidFill>
              </a:rPr>
              <a:t> (12.6%) than in rural (7.62%) residents</a:t>
            </a:r>
          </a:p>
          <a:p>
            <a:endParaRPr lang="en-US" sz="2400" dirty="0" smtClean="0">
              <a:solidFill>
                <a:schemeClr val="tx1">
                  <a:lumMod val="65000"/>
                  <a:lumOff val="35000"/>
                </a:schemeClr>
              </a:solidFill>
            </a:endParaRPr>
          </a:p>
          <a:p>
            <a:pPr>
              <a:buNone/>
            </a:pPr>
            <a:endParaRPr lang="en-US" sz="2400" dirty="0" smtClean="0">
              <a:solidFill>
                <a:schemeClr val="tx1">
                  <a:lumMod val="65000"/>
                  <a:lumOff val="35000"/>
                </a:schemeClr>
              </a:solidFill>
            </a:endParaRPr>
          </a:p>
          <a:p>
            <a:r>
              <a:rPr lang="en-US" sz="2400" dirty="0" smtClean="0">
                <a:solidFill>
                  <a:schemeClr val="tx1">
                    <a:lumMod val="65000"/>
                    <a:lumOff val="35000"/>
                  </a:schemeClr>
                </a:solidFill>
              </a:rPr>
              <a:t>Trend analyses showed that there was a 35% increase in the diabetes prevalence rate among Iranian adults from 2005 to 2011.</a:t>
            </a:r>
          </a:p>
          <a:p>
            <a:endParaRPr lang="en-US" sz="2400" dirty="0">
              <a:solidFill>
                <a:schemeClr val="tx1">
                  <a:lumMod val="65000"/>
                  <a:lumOff val="35000"/>
                </a:schemeClr>
              </a:solidFill>
            </a:endParaRPr>
          </a:p>
          <a:p>
            <a:r>
              <a:rPr lang="en-US" sz="2400" dirty="0">
                <a:solidFill>
                  <a:schemeClr val="tx1">
                    <a:lumMod val="65000"/>
                    <a:lumOff val="35000"/>
                  </a:schemeClr>
                </a:solidFill>
              </a:rPr>
              <a:t>The prevalence of one form of prediabetes </a:t>
            </a:r>
            <a:r>
              <a:rPr lang="en-US" sz="2400" u="sng" dirty="0" smtClean="0">
                <a:solidFill>
                  <a:schemeClr val="tx1">
                    <a:lumMod val="65000"/>
                    <a:lumOff val="35000"/>
                  </a:schemeClr>
                </a:solidFill>
              </a:rPr>
              <a:t>IFG was </a:t>
            </a:r>
            <a:r>
              <a:rPr lang="en-US" sz="2400" u="sng" dirty="0">
                <a:solidFill>
                  <a:schemeClr val="tx1">
                    <a:lumMod val="65000"/>
                    <a:lumOff val="35000"/>
                  </a:schemeClr>
                </a:solidFill>
              </a:rPr>
              <a:t>considerably high (14.60</a:t>
            </a:r>
            <a:r>
              <a:rPr lang="en-US" sz="2400" u="sng" dirty="0" smtClean="0">
                <a:solidFill>
                  <a:schemeClr val="tx1">
                    <a:lumMod val="65000"/>
                    <a:lumOff val="35000"/>
                  </a:schemeClr>
                </a:solidFill>
              </a:rPr>
              <a:t>%)</a:t>
            </a:r>
            <a:endParaRPr lang="en-US" sz="1200" u="sng" dirty="0" smtClean="0">
              <a:solidFill>
                <a:schemeClr val="tx1">
                  <a:lumMod val="65000"/>
                  <a:lumOff val="35000"/>
                </a:schemeClr>
              </a:solidFill>
            </a:endParaRPr>
          </a:p>
          <a:p>
            <a:pPr>
              <a:buNone/>
            </a:pPr>
            <a:endParaRPr lang="en-US" sz="1000" dirty="0" smtClean="0">
              <a:solidFill>
                <a:schemeClr val="tx1">
                  <a:lumMod val="65000"/>
                  <a:lumOff val="35000"/>
                </a:schemeClr>
              </a:solidFill>
            </a:endParaRPr>
          </a:p>
          <a:p>
            <a:pPr>
              <a:buNone/>
            </a:pPr>
            <a:endParaRPr lang="en-US" sz="1000" dirty="0">
              <a:solidFill>
                <a:schemeClr val="tx1">
                  <a:lumMod val="65000"/>
                  <a:lumOff val="35000"/>
                </a:schemeClr>
              </a:solidFill>
            </a:endParaRPr>
          </a:p>
          <a:p>
            <a:pPr>
              <a:buNone/>
            </a:pPr>
            <a:r>
              <a:rPr lang="en-US" sz="1050" dirty="0" err="1" smtClean="0">
                <a:solidFill>
                  <a:schemeClr val="tx1">
                    <a:lumMod val="65000"/>
                    <a:lumOff val="35000"/>
                  </a:schemeClr>
                </a:solidFill>
              </a:rPr>
              <a:t>Esteghamati</a:t>
            </a:r>
            <a:r>
              <a:rPr lang="en-US" sz="1050" dirty="0" smtClean="0">
                <a:solidFill>
                  <a:schemeClr val="tx1">
                    <a:lumMod val="65000"/>
                    <a:lumOff val="35000"/>
                  </a:schemeClr>
                </a:solidFill>
              </a:rPr>
              <a:t> A, </a:t>
            </a:r>
            <a:r>
              <a:rPr lang="en-US" sz="1050" dirty="0" err="1" smtClean="0">
                <a:solidFill>
                  <a:schemeClr val="tx1">
                    <a:lumMod val="65000"/>
                    <a:lumOff val="35000"/>
                  </a:schemeClr>
                </a:solidFill>
              </a:rPr>
              <a:t>Etemad</a:t>
            </a:r>
            <a:r>
              <a:rPr lang="en-US" sz="1050" dirty="0" smtClean="0">
                <a:solidFill>
                  <a:schemeClr val="tx1">
                    <a:lumMod val="65000"/>
                    <a:lumOff val="35000"/>
                  </a:schemeClr>
                </a:solidFill>
              </a:rPr>
              <a:t> K, </a:t>
            </a:r>
            <a:r>
              <a:rPr lang="nl-NL" sz="1050" dirty="0" smtClean="0">
                <a:solidFill>
                  <a:schemeClr val="tx1">
                    <a:lumMod val="65000"/>
                    <a:lumOff val="35000"/>
                  </a:schemeClr>
                </a:solidFill>
              </a:rPr>
              <a:t>Koohpayehzadeh J, et al. Trends in </a:t>
            </a:r>
            <a:r>
              <a:rPr lang="en-US" sz="1050" dirty="0" smtClean="0">
                <a:solidFill>
                  <a:schemeClr val="tx1">
                    <a:lumMod val="65000"/>
                    <a:lumOff val="35000"/>
                  </a:schemeClr>
                </a:solidFill>
              </a:rPr>
              <a:t>the prevalence of diabetes and impaired fasting glucose in association </a:t>
            </a:r>
            <a:r>
              <a:rPr lang="de-DE" sz="1050" dirty="0" smtClean="0">
                <a:solidFill>
                  <a:schemeClr val="tx1">
                    <a:lumMod val="65000"/>
                    <a:lumOff val="35000"/>
                  </a:schemeClr>
                </a:solidFill>
              </a:rPr>
              <a:t>with obesity in Iran: 2005-2011. Diabetes </a:t>
            </a:r>
            <a:r>
              <a:rPr lang="en-US" sz="1050" dirty="0" smtClean="0">
                <a:solidFill>
                  <a:schemeClr val="tx1">
                    <a:lumMod val="65000"/>
                    <a:lumOff val="35000"/>
                  </a:schemeClr>
                </a:solidFill>
              </a:rPr>
              <a:t>Res </a:t>
            </a:r>
            <a:r>
              <a:rPr lang="en-US" sz="1050" dirty="0" err="1" smtClean="0">
                <a:solidFill>
                  <a:schemeClr val="tx1">
                    <a:lumMod val="65000"/>
                    <a:lumOff val="35000"/>
                  </a:schemeClr>
                </a:solidFill>
              </a:rPr>
              <a:t>Clin</a:t>
            </a:r>
            <a:r>
              <a:rPr lang="en-US" sz="1050" dirty="0" smtClean="0">
                <a:solidFill>
                  <a:schemeClr val="tx1">
                    <a:lumMod val="65000"/>
                    <a:lumOff val="35000"/>
                  </a:schemeClr>
                </a:solidFill>
              </a:rPr>
              <a:t> </a:t>
            </a:r>
            <a:r>
              <a:rPr lang="en-US" sz="1050" dirty="0" err="1" smtClean="0">
                <a:solidFill>
                  <a:schemeClr val="tx1">
                    <a:lumMod val="65000"/>
                    <a:lumOff val="35000"/>
                  </a:schemeClr>
                </a:solidFill>
              </a:rPr>
              <a:t>Pract</a:t>
            </a:r>
            <a:r>
              <a:rPr lang="en-US" sz="1050" dirty="0" smtClean="0">
                <a:solidFill>
                  <a:schemeClr val="tx1">
                    <a:lumMod val="65000"/>
                    <a:lumOff val="35000"/>
                  </a:schemeClr>
                </a:solidFill>
              </a:rPr>
              <a:t> 2014;103: 319e27.</a:t>
            </a:r>
          </a:p>
          <a:p>
            <a:endParaRPr lang="en-US" sz="1200" dirty="0" smtClean="0">
              <a:solidFill>
                <a:schemeClr val="tx1">
                  <a:lumMod val="65000"/>
                  <a:lumOff val="35000"/>
                </a:schemeClr>
              </a:solidFill>
            </a:endParaRPr>
          </a:p>
        </p:txBody>
      </p:sp>
      <p:sp>
        <p:nvSpPr>
          <p:cNvPr id="4" name="Rounded Rectangle 3"/>
          <p:cNvSpPr/>
          <p:nvPr/>
        </p:nvSpPr>
        <p:spPr>
          <a:xfrm>
            <a:off x="4763069" y="3098042"/>
            <a:ext cx="1392071" cy="4640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lumMod val="65000"/>
                  <a:lumOff val="35000"/>
                </a:schemeClr>
              </a:solidFill>
            </a:endParaRPr>
          </a:p>
        </p:txBody>
      </p:sp>
    </p:spTree>
    <p:extLst>
      <p:ext uri="{BB962C8B-B14F-4D97-AF65-F5344CB8AC3E}">
        <p14:creationId xmlns:p14="http://schemas.microsoft.com/office/powerpoint/2010/main" xmlns="" val="239493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val 3"/>
          <p:cNvSpPr/>
          <p:nvPr/>
        </p:nvSpPr>
        <p:spPr>
          <a:xfrm>
            <a:off x="9245600" y="5334000"/>
            <a:ext cx="406400" cy="3048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4967" y="365126"/>
            <a:ext cx="11245755" cy="590218"/>
          </a:xfrm>
        </p:spPr>
        <p:style>
          <a:lnRef idx="2">
            <a:schemeClr val="dk1"/>
          </a:lnRef>
          <a:fillRef idx="1">
            <a:schemeClr val="lt1"/>
          </a:fillRef>
          <a:effectRef idx="0">
            <a:schemeClr val="dk1"/>
          </a:effectRef>
          <a:fontRef idx="minor">
            <a:schemeClr val="dk1"/>
          </a:fontRef>
        </p:style>
        <p:txBody>
          <a:bodyPr>
            <a:normAutofit/>
          </a:bodyPr>
          <a:lstStyle/>
          <a:p>
            <a:r>
              <a:rPr lang="en-US" sz="3200" dirty="0" smtClean="0">
                <a:latin typeface="Times New Roman" pitchFamily="18" charset="0"/>
                <a:cs typeface="Times New Roman" pitchFamily="18" charset="0"/>
              </a:rPr>
              <a:t>Prevalence of DM and IFG in IRAN</a:t>
            </a:r>
            <a:endParaRPr lang="en-US" sz="32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69765" y="1676400"/>
            <a:ext cx="12122236" cy="4215602"/>
          </a:xfrm>
          <a:prstGeom prst="rect">
            <a:avLst/>
          </a:prstGeom>
          <a:solidFill>
            <a:schemeClr val="bg1"/>
          </a:solidFill>
          <a:ln w="9525">
            <a:noFill/>
            <a:miter lim="800000"/>
            <a:headEnd/>
            <a:tailEnd/>
          </a:ln>
          <a:effectLst/>
        </p:spPr>
      </p:pic>
      <p:sp>
        <p:nvSpPr>
          <p:cNvPr id="5" name="Oval 4"/>
          <p:cNvSpPr/>
          <p:nvPr/>
        </p:nvSpPr>
        <p:spPr>
          <a:xfrm>
            <a:off x="9144000" y="5257800"/>
            <a:ext cx="508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042400" y="4191000"/>
            <a:ext cx="7112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7514"/>
          </a:xfrm>
        </p:spPr>
        <p:txBody>
          <a:bodyPr/>
          <a:lstStyle/>
          <a:p>
            <a:r>
              <a:rPr lang="en-US" sz="4800" b="1" dirty="0" smtClean="0">
                <a:solidFill>
                  <a:schemeClr val="tx1">
                    <a:lumMod val="65000"/>
                    <a:lumOff val="35000"/>
                  </a:schemeClr>
                </a:solidFill>
              </a:rPr>
              <a:t>Introduction</a:t>
            </a:r>
            <a:endParaRPr lang="en-US" sz="4800" b="1" dirty="0">
              <a:solidFill>
                <a:schemeClr val="tx1">
                  <a:lumMod val="65000"/>
                  <a:lumOff val="35000"/>
                </a:schemeClr>
              </a:solidFill>
            </a:endParaRPr>
          </a:p>
        </p:txBody>
      </p:sp>
      <p:sp>
        <p:nvSpPr>
          <p:cNvPr id="3" name="Content Placeholder 2"/>
          <p:cNvSpPr>
            <a:spLocks noGrp="1"/>
          </p:cNvSpPr>
          <p:nvPr>
            <p:ph idx="1"/>
          </p:nvPr>
        </p:nvSpPr>
        <p:spPr>
          <a:xfrm>
            <a:off x="532263" y="1119115"/>
            <a:ext cx="11050137" cy="4981433"/>
          </a:xfrm>
        </p:spPr>
        <p:txBody>
          <a:bodyPr>
            <a:normAutofit lnSpcReduction="10000"/>
          </a:bodyPr>
          <a:lstStyle/>
          <a:p>
            <a:r>
              <a:rPr lang="en-US" dirty="0" smtClean="0">
                <a:solidFill>
                  <a:schemeClr val="tx1">
                    <a:lumMod val="65000"/>
                    <a:lumOff val="35000"/>
                  </a:schemeClr>
                </a:solidFill>
              </a:rPr>
              <a:t>Iran has undergone a </a:t>
            </a:r>
            <a:r>
              <a:rPr lang="en-US" b="1" u="sng" dirty="0" smtClean="0">
                <a:solidFill>
                  <a:schemeClr val="tx1">
                    <a:lumMod val="65000"/>
                    <a:lumOff val="35000"/>
                  </a:schemeClr>
                </a:solidFill>
              </a:rPr>
              <a:t>rapid rise in urbanization and industrialization </a:t>
            </a:r>
            <a:r>
              <a:rPr lang="en-US" dirty="0" smtClean="0">
                <a:solidFill>
                  <a:schemeClr val="tx1">
                    <a:lumMod val="65000"/>
                    <a:lumOff val="35000"/>
                  </a:schemeClr>
                </a:solidFill>
              </a:rPr>
              <a:t>that is in line with drastic cultural and socioeconomic transitions over the past few decades.</a:t>
            </a: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r>
              <a:rPr lang="en-US" dirty="0" smtClean="0">
                <a:solidFill>
                  <a:schemeClr val="tx1">
                    <a:lumMod val="65000"/>
                    <a:lumOff val="35000"/>
                  </a:schemeClr>
                </a:solidFill>
              </a:rPr>
              <a:t> This </a:t>
            </a:r>
            <a:r>
              <a:rPr lang="en-US" b="1" u="sng" dirty="0" smtClean="0">
                <a:solidFill>
                  <a:schemeClr val="tx1">
                    <a:lumMod val="65000"/>
                    <a:lumOff val="35000"/>
                  </a:schemeClr>
                </a:solidFill>
              </a:rPr>
              <a:t>rapid transition </a:t>
            </a:r>
            <a:r>
              <a:rPr lang="en-US" dirty="0" smtClean="0">
                <a:solidFill>
                  <a:schemeClr val="tx1">
                    <a:lumMod val="65000"/>
                    <a:lumOff val="35000"/>
                  </a:schemeClr>
                </a:solidFill>
              </a:rPr>
              <a:t>has been accompanied by </a:t>
            </a:r>
            <a:r>
              <a:rPr lang="en-US" u="sng" dirty="0" smtClean="0">
                <a:solidFill>
                  <a:schemeClr val="tx1">
                    <a:lumMod val="65000"/>
                    <a:lumOff val="35000"/>
                  </a:schemeClr>
                </a:solidFill>
              </a:rPr>
              <a:t>changes in nutritional habits and physical activity, </a:t>
            </a:r>
            <a:r>
              <a:rPr lang="en-US" dirty="0" smtClean="0">
                <a:solidFill>
                  <a:schemeClr val="tx1">
                    <a:lumMod val="65000"/>
                    <a:lumOff val="35000"/>
                  </a:schemeClr>
                </a:solidFill>
              </a:rPr>
              <a:t>whereby sedentary lifestyles and frequent consumption of fast foods have grown into a major part of daily habitual behaviors.</a:t>
            </a:r>
          </a:p>
          <a:p>
            <a:pPr>
              <a:buNone/>
            </a:pPr>
            <a:endParaRPr lang="en-US" sz="1500" dirty="0" smtClean="0">
              <a:solidFill>
                <a:schemeClr val="tx1">
                  <a:lumMod val="65000"/>
                  <a:lumOff val="35000"/>
                </a:schemeClr>
              </a:solidFill>
            </a:endParaRPr>
          </a:p>
          <a:p>
            <a:pPr>
              <a:buNone/>
            </a:pPr>
            <a:fld id="{313E707E-E3BA-4A11-8DDF-E4C0940231BF}" type="slidenum">
              <a:rPr lang="en-US" sz="1500" smtClean="0">
                <a:solidFill>
                  <a:schemeClr val="tx1">
                    <a:lumMod val="65000"/>
                    <a:lumOff val="35000"/>
                  </a:schemeClr>
                </a:solidFill>
              </a:rPr>
              <a:pPr>
                <a:buNone/>
              </a:pPr>
              <a:t>2</a:t>
            </a:fld>
            <a:endParaRPr lang="en-US" sz="1500" dirty="0" smtClean="0">
              <a:solidFill>
                <a:schemeClr val="tx1">
                  <a:lumMod val="65000"/>
                  <a:lumOff val="35000"/>
                </a:schemeClr>
              </a:solidFill>
            </a:endParaRPr>
          </a:p>
          <a:p>
            <a:pPr>
              <a:buNone/>
            </a:pPr>
            <a:r>
              <a:rPr lang="en-US" sz="1200" dirty="0" err="1" smtClean="0">
                <a:solidFill>
                  <a:schemeClr val="tx1">
                    <a:lumMod val="65000"/>
                    <a:lumOff val="35000"/>
                  </a:schemeClr>
                </a:solidFill>
              </a:rPr>
              <a:t>Ghassemi</a:t>
            </a:r>
            <a:r>
              <a:rPr lang="en-US" sz="1200" dirty="0" smtClean="0">
                <a:solidFill>
                  <a:schemeClr val="tx1">
                    <a:lumMod val="65000"/>
                    <a:lumOff val="35000"/>
                  </a:schemeClr>
                </a:solidFill>
              </a:rPr>
              <a:t> H, Harrison G, Mohammad K. An accelerated nutrition transition in Iran. Public Health </a:t>
            </a:r>
            <a:r>
              <a:rPr lang="en-US" sz="1200" dirty="0" err="1" smtClean="0">
                <a:solidFill>
                  <a:schemeClr val="tx1">
                    <a:lumMod val="65000"/>
                    <a:lumOff val="35000"/>
                  </a:schemeClr>
                </a:solidFill>
              </a:rPr>
              <a:t>Nutr</a:t>
            </a:r>
            <a:r>
              <a:rPr lang="en-US" sz="1200" dirty="0" smtClean="0">
                <a:solidFill>
                  <a:schemeClr val="tx1">
                    <a:lumMod val="65000"/>
                    <a:lumOff val="35000"/>
                  </a:schemeClr>
                </a:solidFill>
              </a:rPr>
              <a:t> 2002;5:149e55.</a:t>
            </a:r>
          </a:p>
          <a:p>
            <a:pPr>
              <a:buNone/>
            </a:pPr>
            <a:r>
              <a:rPr lang="en-US" sz="1200" dirty="0" smtClean="0">
                <a:solidFill>
                  <a:schemeClr val="tx1">
                    <a:lumMod val="65000"/>
                    <a:lumOff val="35000"/>
                  </a:schemeClr>
                </a:solidFill>
              </a:rPr>
              <a:t> Esteghamati A, </a:t>
            </a:r>
            <a:r>
              <a:rPr lang="en-US" sz="1200" dirty="0" err="1" smtClean="0">
                <a:solidFill>
                  <a:schemeClr val="tx1">
                    <a:lumMod val="65000"/>
                    <a:lumOff val="35000"/>
                  </a:schemeClr>
                </a:solidFill>
              </a:rPr>
              <a:t>Khalilzadeh</a:t>
            </a:r>
            <a:r>
              <a:rPr lang="en-US" sz="1200" dirty="0" smtClean="0">
                <a:solidFill>
                  <a:schemeClr val="tx1">
                    <a:lumMod val="65000"/>
                    <a:lumOff val="35000"/>
                  </a:schemeClr>
                </a:solidFill>
              </a:rPr>
              <a:t> O, </a:t>
            </a:r>
            <a:r>
              <a:rPr lang="en-US" sz="1200" dirty="0" err="1" smtClean="0">
                <a:solidFill>
                  <a:schemeClr val="tx1">
                    <a:lumMod val="65000"/>
                    <a:lumOff val="35000"/>
                  </a:schemeClr>
                </a:solidFill>
              </a:rPr>
              <a:t>Rashidi</a:t>
            </a:r>
            <a:r>
              <a:rPr lang="en-US" sz="1200" dirty="0" smtClean="0">
                <a:solidFill>
                  <a:schemeClr val="tx1">
                    <a:lumMod val="65000"/>
                    <a:lumOff val="35000"/>
                  </a:schemeClr>
                </a:solidFill>
              </a:rPr>
              <a:t> A, et al. Physical activity in Iran: results of the third national surveillance of risk factors of </a:t>
            </a:r>
            <a:r>
              <a:rPr lang="en-US" sz="1200" dirty="0" err="1" smtClean="0">
                <a:solidFill>
                  <a:schemeClr val="tx1">
                    <a:lumMod val="65000"/>
                    <a:lumOff val="35000"/>
                  </a:schemeClr>
                </a:solidFill>
              </a:rPr>
              <a:t>noncommunicable</a:t>
            </a:r>
            <a:r>
              <a:rPr lang="en-US" sz="1200" dirty="0" smtClean="0">
                <a:solidFill>
                  <a:schemeClr val="tx1">
                    <a:lumMod val="65000"/>
                    <a:lumOff val="35000"/>
                  </a:schemeClr>
                </a:solidFill>
              </a:rPr>
              <a:t> diseases (</a:t>
            </a:r>
            <a:r>
              <a:rPr lang="en-US" sz="1200" dirty="0" err="1" smtClean="0">
                <a:solidFill>
                  <a:schemeClr val="tx1">
                    <a:lumMod val="65000"/>
                    <a:lumOff val="35000"/>
                  </a:schemeClr>
                </a:solidFill>
              </a:rPr>
              <a:t>SuRFNCD</a:t>
            </a:r>
            <a:r>
              <a:rPr lang="en-US" sz="1200" dirty="0" smtClean="0">
                <a:solidFill>
                  <a:schemeClr val="tx1">
                    <a:lumMod val="65000"/>
                    <a:lumOff val="35000"/>
                  </a:schemeClr>
                </a:solidFill>
              </a:rPr>
              <a:t>- 2007). J Phys </a:t>
            </a:r>
            <a:r>
              <a:rPr lang="en-US" sz="1200" dirty="0" err="1" smtClean="0">
                <a:solidFill>
                  <a:schemeClr val="tx1">
                    <a:lumMod val="65000"/>
                    <a:lumOff val="35000"/>
                  </a:schemeClr>
                </a:solidFill>
              </a:rPr>
              <a:t>Activ</a:t>
            </a:r>
            <a:r>
              <a:rPr lang="en-US" sz="1200" dirty="0" smtClean="0">
                <a:solidFill>
                  <a:schemeClr val="tx1">
                    <a:lumMod val="65000"/>
                    <a:lumOff val="35000"/>
                  </a:schemeClr>
                </a:solidFill>
              </a:rPr>
              <a:t> Health 2011;8: 27e35.</a:t>
            </a:r>
          </a:p>
          <a:p>
            <a:pPr>
              <a:buNone/>
            </a:pPr>
            <a:endParaRPr lang="en-US" dirty="0">
              <a:solidFill>
                <a:schemeClr val="tx1">
                  <a:lumMod val="65000"/>
                  <a:lumOff val="35000"/>
                </a:schemeClr>
              </a:solidFill>
            </a:endParaRPr>
          </a:p>
        </p:txBody>
      </p:sp>
    </p:spTree>
    <p:extLst>
      <p:ext uri="{BB962C8B-B14F-4D97-AF65-F5344CB8AC3E}">
        <p14:creationId xmlns:p14="http://schemas.microsoft.com/office/powerpoint/2010/main" xmlns="" val="3468616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866" y="365125"/>
            <a:ext cx="10534934" cy="644809"/>
          </a:xfrm>
        </p:spPr>
        <p:txBody>
          <a:bodyPr>
            <a:noAutofit/>
          </a:bodyPr>
          <a:lstStyle/>
          <a:p>
            <a:r>
              <a:rPr lang="en-US" sz="4000" b="1" dirty="0" smtClean="0">
                <a:solidFill>
                  <a:schemeClr val="tx1">
                    <a:lumMod val="65000"/>
                    <a:lumOff val="35000"/>
                  </a:schemeClr>
                </a:solidFill>
              </a:rPr>
              <a:t>Prevalence of IGT</a:t>
            </a:r>
            <a:endParaRPr lang="en-US" sz="4000" dirty="0">
              <a:solidFill>
                <a:schemeClr val="tx1">
                  <a:lumMod val="65000"/>
                  <a:lumOff val="35000"/>
                </a:schemeClr>
              </a:solidFill>
            </a:endParaRPr>
          </a:p>
        </p:txBody>
      </p:sp>
      <p:sp>
        <p:nvSpPr>
          <p:cNvPr id="3" name="Content Placeholder 2"/>
          <p:cNvSpPr>
            <a:spLocks noGrp="1"/>
          </p:cNvSpPr>
          <p:nvPr>
            <p:ph idx="1"/>
          </p:nvPr>
        </p:nvSpPr>
        <p:spPr>
          <a:xfrm>
            <a:off x="304800" y="1146412"/>
            <a:ext cx="11677934" cy="5178188"/>
          </a:xfrm>
        </p:spPr>
        <p:txBody>
          <a:bodyPr>
            <a:normAutofit/>
          </a:bodyPr>
          <a:lstStyle/>
          <a:p>
            <a:endParaRPr lang="en-US" dirty="0" smtClean="0">
              <a:solidFill>
                <a:schemeClr val="tx1">
                  <a:lumMod val="65000"/>
                  <a:lumOff val="35000"/>
                </a:schemeClr>
              </a:solidFill>
            </a:endParaRPr>
          </a:p>
          <a:p>
            <a:r>
              <a:rPr lang="en-US" dirty="0" smtClean="0">
                <a:solidFill>
                  <a:schemeClr val="tx1">
                    <a:lumMod val="65000"/>
                    <a:lumOff val="35000"/>
                  </a:schemeClr>
                </a:solidFill>
              </a:rPr>
              <a:t>Although </a:t>
            </a:r>
            <a:r>
              <a:rPr lang="en-US" u="sng" dirty="0" smtClean="0">
                <a:solidFill>
                  <a:schemeClr val="tx1">
                    <a:lumMod val="65000"/>
                    <a:lumOff val="35000"/>
                  </a:schemeClr>
                </a:solidFill>
              </a:rPr>
              <a:t>no nationwide </a:t>
            </a:r>
            <a:r>
              <a:rPr lang="en-US" dirty="0" smtClean="0">
                <a:solidFill>
                  <a:schemeClr val="tx1">
                    <a:lumMod val="65000"/>
                    <a:lumOff val="35000"/>
                  </a:schemeClr>
                </a:solidFill>
              </a:rPr>
              <a:t>report on the prevalence of another form of prediabetes </a:t>
            </a:r>
            <a:r>
              <a:rPr lang="en-US" b="1" u="sng" dirty="0" smtClean="0">
                <a:solidFill>
                  <a:schemeClr val="tx1">
                    <a:lumMod val="65000"/>
                    <a:lumOff val="35000"/>
                  </a:schemeClr>
                </a:solidFill>
              </a:rPr>
              <a:t>IGT </a:t>
            </a:r>
            <a:r>
              <a:rPr lang="en-US" dirty="0" smtClean="0">
                <a:solidFill>
                  <a:schemeClr val="tx1">
                    <a:lumMod val="65000"/>
                    <a:lumOff val="35000"/>
                  </a:schemeClr>
                </a:solidFill>
              </a:rPr>
              <a:t>is available</a:t>
            </a:r>
          </a:p>
          <a:p>
            <a:endParaRPr lang="en-US" dirty="0" smtClean="0">
              <a:solidFill>
                <a:schemeClr val="tx1">
                  <a:lumMod val="65000"/>
                  <a:lumOff val="35000"/>
                </a:schemeClr>
              </a:solidFill>
            </a:endParaRPr>
          </a:p>
          <a:p>
            <a:r>
              <a:rPr lang="en-US" dirty="0" smtClean="0">
                <a:solidFill>
                  <a:schemeClr val="tx1">
                    <a:lumMod val="65000"/>
                    <a:lumOff val="35000"/>
                  </a:schemeClr>
                </a:solidFill>
              </a:rPr>
              <a:t>A 2008 study conducted in </a:t>
            </a:r>
            <a:r>
              <a:rPr lang="en-US" u="sng" dirty="0" smtClean="0">
                <a:solidFill>
                  <a:schemeClr val="tx1">
                    <a:lumMod val="65000"/>
                    <a:lumOff val="35000"/>
                  </a:schemeClr>
                </a:solidFill>
              </a:rPr>
              <a:t>Tehran</a:t>
            </a:r>
            <a:r>
              <a:rPr lang="en-US" dirty="0" smtClean="0">
                <a:solidFill>
                  <a:schemeClr val="tx1">
                    <a:lumMod val="65000"/>
                    <a:lumOff val="35000"/>
                  </a:schemeClr>
                </a:solidFill>
              </a:rPr>
              <a:t> estimated the </a:t>
            </a:r>
            <a:r>
              <a:rPr lang="en-US" b="1" dirty="0" smtClean="0">
                <a:solidFill>
                  <a:schemeClr val="tx1">
                    <a:lumMod val="65000"/>
                    <a:lumOff val="35000"/>
                  </a:schemeClr>
                </a:solidFill>
              </a:rPr>
              <a:t>prevalence of isolated IGT among adults aged 20 years and older to be 5.4% and 7.6% in men and women, respectively.</a:t>
            </a:r>
          </a:p>
          <a:p>
            <a:pPr marL="0" indent="0">
              <a:buNone/>
            </a:pPr>
            <a:endParaRPr lang="en-US" sz="1600" dirty="0" smtClean="0">
              <a:solidFill>
                <a:schemeClr val="tx1">
                  <a:lumMod val="65000"/>
                  <a:lumOff val="35000"/>
                </a:schemeClr>
              </a:solidFill>
            </a:endParaRPr>
          </a:p>
          <a:p>
            <a:pPr marL="0" indent="0">
              <a:buNone/>
            </a:pPr>
            <a:endParaRPr lang="en-US" sz="1600" dirty="0" smtClean="0">
              <a:solidFill>
                <a:schemeClr val="tx1">
                  <a:lumMod val="65000"/>
                  <a:lumOff val="35000"/>
                </a:schemeClr>
              </a:solidFill>
            </a:endParaRPr>
          </a:p>
          <a:p>
            <a:pPr marL="0" indent="0">
              <a:buNone/>
            </a:pPr>
            <a:endParaRPr lang="en-US" sz="1600" dirty="0">
              <a:solidFill>
                <a:schemeClr val="tx1">
                  <a:lumMod val="65000"/>
                  <a:lumOff val="35000"/>
                </a:schemeClr>
              </a:solidFill>
            </a:endParaRPr>
          </a:p>
          <a:p>
            <a:pPr marL="0" indent="0">
              <a:buNone/>
            </a:pPr>
            <a:endParaRPr lang="en-US" sz="1600" dirty="0" smtClean="0">
              <a:solidFill>
                <a:schemeClr val="tx1">
                  <a:lumMod val="65000"/>
                  <a:lumOff val="35000"/>
                </a:schemeClr>
              </a:solidFill>
            </a:endParaRPr>
          </a:p>
          <a:p>
            <a:pPr marL="0" indent="0">
              <a:buNone/>
            </a:pPr>
            <a:r>
              <a:rPr lang="en-US" sz="1200" dirty="0" err="1" smtClean="0">
                <a:solidFill>
                  <a:schemeClr val="tx1">
                    <a:lumMod val="65000"/>
                    <a:lumOff val="35000"/>
                  </a:schemeClr>
                </a:solidFill>
              </a:rPr>
              <a:t>Hadaegh</a:t>
            </a:r>
            <a:r>
              <a:rPr lang="en-US" sz="1200" dirty="0" smtClean="0">
                <a:solidFill>
                  <a:schemeClr val="tx1">
                    <a:lumMod val="65000"/>
                    <a:lumOff val="35000"/>
                  </a:schemeClr>
                </a:solidFill>
              </a:rPr>
              <a:t> F, </a:t>
            </a:r>
            <a:r>
              <a:rPr lang="en-US" sz="1200" dirty="0" err="1" smtClean="0">
                <a:solidFill>
                  <a:schemeClr val="tx1">
                    <a:lumMod val="65000"/>
                    <a:lumOff val="35000"/>
                  </a:schemeClr>
                </a:solidFill>
              </a:rPr>
              <a:t>Bozorgmanesh</a:t>
            </a:r>
            <a:r>
              <a:rPr lang="en-US" sz="1200" dirty="0" smtClean="0">
                <a:solidFill>
                  <a:schemeClr val="tx1">
                    <a:lumMod val="65000"/>
                    <a:lumOff val="35000"/>
                  </a:schemeClr>
                </a:solidFill>
              </a:rPr>
              <a:t> MR, </a:t>
            </a:r>
            <a:r>
              <a:rPr lang="en-US" sz="1200" dirty="0" err="1" smtClean="0">
                <a:solidFill>
                  <a:schemeClr val="tx1">
                    <a:lumMod val="65000"/>
                    <a:lumOff val="35000"/>
                  </a:schemeClr>
                </a:solidFill>
              </a:rPr>
              <a:t>Ghasemi</a:t>
            </a:r>
            <a:r>
              <a:rPr lang="en-US" sz="1200" dirty="0" smtClean="0">
                <a:solidFill>
                  <a:schemeClr val="tx1">
                    <a:lumMod val="65000"/>
                    <a:lumOff val="35000"/>
                  </a:schemeClr>
                </a:solidFill>
              </a:rPr>
              <a:t> A, et al. High prevalence of undiagnosed diabetes and abnormal glucose tolerance in the Iranian urban population: Tehran Lipid and Glucose Study. BMC Public Health 2008;8: 176.</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xmlns="" val="3077463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70" y="365125"/>
            <a:ext cx="10562230" cy="753991"/>
          </a:xfrm>
        </p:spPr>
        <p:txBody>
          <a:bodyPr>
            <a:noAutofit/>
          </a:bodyPr>
          <a:lstStyle/>
          <a:p>
            <a:r>
              <a:rPr lang="en-US" b="1" dirty="0" smtClean="0">
                <a:solidFill>
                  <a:schemeClr val="tx1">
                    <a:lumMod val="65000"/>
                    <a:lumOff val="35000"/>
                  </a:schemeClr>
                </a:solidFill>
              </a:rPr>
              <a:t>Annual </a:t>
            </a:r>
            <a:r>
              <a:rPr lang="en-US" b="1" dirty="0">
                <a:solidFill>
                  <a:schemeClr val="tx1">
                    <a:lumMod val="65000"/>
                    <a:lumOff val="35000"/>
                  </a:schemeClr>
                </a:solidFill>
              </a:rPr>
              <a:t>incidence rate</a:t>
            </a:r>
          </a:p>
        </p:txBody>
      </p:sp>
      <p:sp>
        <p:nvSpPr>
          <p:cNvPr id="3" name="Content Placeholder 2"/>
          <p:cNvSpPr>
            <a:spLocks noGrp="1"/>
          </p:cNvSpPr>
          <p:nvPr>
            <p:ph idx="1"/>
          </p:nvPr>
        </p:nvSpPr>
        <p:spPr>
          <a:xfrm>
            <a:off x="573206" y="1583140"/>
            <a:ext cx="10780594" cy="4593823"/>
          </a:xfrm>
        </p:spPr>
        <p:txBody>
          <a:bodyPr>
            <a:normAutofit fontScale="92500" lnSpcReduction="20000"/>
          </a:bodyPr>
          <a:lstStyle/>
          <a:p>
            <a:r>
              <a:rPr lang="en-US" sz="3900" dirty="0" smtClean="0">
                <a:solidFill>
                  <a:schemeClr val="tx1">
                    <a:lumMod val="65000"/>
                    <a:lumOff val="35000"/>
                  </a:schemeClr>
                </a:solidFill>
              </a:rPr>
              <a:t>The incidence rate of diabetes in Iranian population is assessed in other studies with an annual incidence rate estimated to be </a:t>
            </a:r>
            <a:r>
              <a:rPr lang="en-US" sz="3900" u="sng" dirty="0" smtClean="0">
                <a:solidFill>
                  <a:schemeClr val="tx1">
                    <a:lumMod val="65000"/>
                    <a:lumOff val="35000"/>
                  </a:schemeClr>
                </a:solidFill>
              </a:rPr>
              <a:t>about 1% of the total population.</a:t>
            </a:r>
          </a:p>
          <a:p>
            <a:pPr>
              <a:buNone/>
            </a:pPr>
            <a:endParaRPr lang="en-US" sz="1600" dirty="0" smtClean="0">
              <a:solidFill>
                <a:schemeClr val="tx1">
                  <a:lumMod val="65000"/>
                  <a:lumOff val="35000"/>
                </a:schemeClr>
              </a:solidFill>
            </a:endParaRPr>
          </a:p>
          <a:p>
            <a:pPr>
              <a:buNone/>
            </a:pPr>
            <a:endParaRPr lang="en-US" sz="1600" dirty="0" smtClean="0">
              <a:solidFill>
                <a:schemeClr val="tx1">
                  <a:lumMod val="65000"/>
                  <a:lumOff val="35000"/>
                </a:schemeClr>
              </a:solidFill>
            </a:endParaRPr>
          </a:p>
          <a:p>
            <a:pPr>
              <a:buNone/>
            </a:pPr>
            <a:endParaRPr lang="en-US" sz="1600" dirty="0" smtClean="0">
              <a:solidFill>
                <a:schemeClr val="tx1">
                  <a:lumMod val="65000"/>
                  <a:lumOff val="35000"/>
                </a:schemeClr>
              </a:solidFill>
            </a:endParaRPr>
          </a:p>
          <a:p>
            <a:pPr>
              <a:buNone/>
            </a:pPr>
            <a:endParaRPr lang="en-US" sz="1600" dirty="0">
              <a:solidFill>
                <a:schemeClr val="tx1">
                  <a:lumMod val="65000"/>
                  <a:lumOff val="35000"/>
                </a:schemeClr>
              </a:solidFill>
            </a:endParaRPr>
          </a:p>
          <a:p>
            <a:pPr>
              <a:buNone/>
            </a:pPr>
            <a:endParaRPr lang="en-US" sz="1600" dirty="0" smtClean="0">
              <a:solidFill>
                <a:schemeClr val="tx1">
                  <a:lumMod val="65000"/>
                  <a:lumOff val="35000"/>
                </a:schemeClr>
              </a:solidFill>
            </a:endParaRPr>
          </a:p>
          <a:p>
            <a:pPr>
              <a:buNone/>
            </a:pPr>
            <a:endParaRPr lang="en-US" sz="1600" dirty="0">
              <a:solidFill>
                <a:schemeClr val="tx1">
                  <a:lumMod val="65000"/>
                  <a:lumOff val="35000"/>
                </a:schemeClr>
              </a:solidFill>
            </a:endParaRPr>
          </a:p>
          <a:p>
            <a:pPr>
              <a:buNone/>
            </a:pPr>
            <a:endParaRPr lang="en-US" sz="1600" dirty="0" smtClean="0">
              <a:solidFill>
                <a:schemeClr val="tx1">
                  <a:lumMod val="65000"/>
                  <a:lumOff val="35000"/>
                </a:schemeClr>
              </a:solidFill>
            </a:endParaRPr>
          </a:p>
          <a:p>
            <a:pPr>
              <a:buNone/>
            </a:pPr>
            <a:endParaRPr lang="en-US" sz="1200" dirty="0" smtClean="0">
              <a:solidFill>
                <a:schemeClr val="tx1">
                  <a:lumMod val="65000"/>
                  <a:lumOff val="35000"/>
                </a:schemeClr>
              </a:solidFill>
            </a:endParaRPr>
          </a:p>
          <a:p>
            <a:pPr>
              <a:buNone/>
            </a:pPr>
            <a:endParaRPr lang="en-US" sz="1200" dirty="0">
              <a:solidFill>
                <a:schemeClr val="tx1">
                  <a:lumMod val="65000"/>
                  <a:lumOff val="35000"/>
                </a:schemeClr>
              </a:solidFill>
            </a:endParaRPr>
          </a:p>
          <a:p>
            <a:pPr>
              <a:buNone/>
            </a:pPr>
            <a:r>
              <a:rPr lang="en-US" sz="1200" dirty="0" err="1" smtClean="0">
                <a:solidFill>
                  <a:schemeClr val="tx1">
                    <a:lumMod val="65000"/>
                    <a:lumOff val="35000"/>
                  </a:schemeClr>
                </a:solidFill>
              </a:rPr>
              <a:t>Ramezankhani</a:t>
            </a:r>
            <a:r>
              <a:rPr lang="en-US" sz="1200" dirty="0" smtClean="0">
                <a:solidFill>
                  <a:schemeClr val="tx1">
                    <a:lumMod val="65000"/>
                    <a:lumOff val="35000"/>
                  </a:schemeClr>
                </a:solidFill>
              </a:rPr>
              <a:t> A, </a:t>
            </a:r>
            <a:r>
              <a:rPr lang="en-US" sz="1200" dirty="0" err="1" smtClean="0">
                <a:solidFill>
                  <a:schemeClr val="tx1">
                    <a:lumMod val="65000"/>
                    <a:lumOff val="35000"/>
                  </a:schemeClr>
                </a:solidFill>
              </a:rPr>
              <a:t>Pournik</a:t>
            </a:r>
            <a:r>
              <a:rPr lang="en-US" sz="1200" dirty="0" smtClean="0">
                <a:solidFill>
                  <a:schemeClr val="tx1">
                    <a:lumMod val="65000"/>
                    <a:lumOff val="35000"/>
                  </a:schemeClr>
                </a:solidFill>
              </a:rPr>
              <a:t> O, </a:t>
            </a:r>
            <a:r>
              <a:rPr lang="en-US" sz="1200" dirty="0" err="1" smtClean="0">
                <a:solidFill>
                  <a:schemeClr val="tx1">
                    <a:lumMod val="65000"/>
                    <a:lumOff val="35000"/>
                  </a:schemeClr>
                </a:solidFill>
              </a:rPr>
              <a:t>Shahrabi</a:t>
            </a:r>
            <a:r>
              <a:rPr lang="en-US" sz="1200" dirty="0" smtClean="0">
                <a:solidFill>
                  <a:schemeClr val="tx1">
                    <a:lumMod val="65000"/>
                    <a:lumOff val="35000"/>
                  </a:schemeClr>
                </a:solidFill>
              </a:rPr>
              <a:t> J, et al. Applying decision tree for identification of a low risk population for type 2 diabetes. Tehran Lipid and Glucose Study. Diabetes Res </a:t>
            </a:r>
            <a:r>
              <a:rPr lang="en-US" sz="1200" dirty="0" err="1" smtClean="0">
                <a:solidFill>
                  <a:schemeClr val="tx1">
                    <a:lumMod val="65000"/>
                    <a:lumOff val="35000"/>
                  </a:schemeClr>
                </a:solidFill>
              </a:rPr>
              <a:t>Clin</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Pract</a:t>
            </a:r>
            <a:r>
              <a:rPr lang="en-US" sz="1200" dirty="0" smtClean="0">
                <a:solidFill>
                  <a:schemeClr val="tx1">
                    <a:lumMod val="65000"/>
                    <a:lumOff val="35000"/>
                  </a:schemeClr>
                </a:solidFill>
              </a:rPr>
              <a:t> 2014;105:391e8.</a:t>
            </a:r>
          </a:p>
          <a:p>
            <a:pPr>
              <a:buNone/>
            </a:pPr>
            <a:r>
              <a:rPr lang="en-US" sz="1300" dirty="0" err="1" smtClean="0">
                <a:solidFill>
                  <a:schemeClr val="tx1">
                    <a:lumMod val="65000"/>
                    <a:lumOff val="35000"/>
                  </a:schemeClr>
                </a:solidFill>
              </a:rPr>
              <a:t>Hosseinpanah</a:t>
            </a:r>
            <a:r>
              <a:rPr lang="en-US" sz="1300" dirty="0" smtClean="0">
                <a:solidFill>
                  <a:schemeClr val="tx1">
                    <a:lumMod val="65000"/>
                    <a:lumOff val="35000"/>
                  </a:schemeClr>
                </a:solidFill>
              </a:rPr>
              <a:t> F, </a:t>
            </a:r>
            <a:r>
              <a:rPr lang="en-US" sz="1300" dirty="0" err="1" smtClean="0">
                <a:solidFill>
                  <a:schemeClr val="tx1">
                    <a:lumMod val="65000"/>
                    <a:lumOff val="35000"/>
                  </a:schemeClr>
                </a:solidFill>
              </a:rPr>
              <a:t>Rambod</a:t>
            </a:r>
            <a:r>
              <a:rPr lang="en-US" sz="1300" dirty="0" smtClean="0">
                <a:solidFill>
                  <a:schemeClr val="tx1">
                    <a:lumMod val="65000"/>
                    <a:lumOff val="35000"/>
                  </a:schemeClr>
                </a:solidFill>
              </a:rPr>
              <a:t> M, </a:t>
            </a:r>
            <a:r>
              <a:rPr lang="en-US" sz="1300" dirty="0" err="1" smtClean="0">
                <a:solidFill>
                  <a:schemeClr val="tx1">
                    <a:lumMod val="65000"/>
                    <a:lumOff val="35000"/>
                  </a:schemeClr>
                </a:solidFill>
              </a:rPr>
              <a:t>Azizi</a:t>
            </a:r>
            <a:r>
              <a:rPr lang="en-US" sz="1300" dirty="0" smtClean="0">
                <a:solidFill>
                  <a:schemeClr val="tx1">
                    <a:lumMod val="65000"/>
                    <a:lumOff val="35000"/>
                  </a:schemeClr>
                </a:solidFill>
              </a:rPr>
              <a:t> F. Population attributable risk for diabetes associated with excess weight in </a:t>
            </a:r>
            <a:r>
              <a:rPr lang="en-US" sz="1300" dirty="0" err="1" smtClean="0">
                <a:solidFill>
                  <a:schemeClr val="tx1">
                    <a:lumMod val="65000"/>
                    <a:lumOff val="35000"/>
                  </a:schemeClr>
                </a:solidFill>
              </a:rPr>
              <a:t>Tehranian</a:t>
            </a:r>
            <a:r>
              <a:rPr lang="en-US" sz="1300" dirty="0" smtClean="0">
                <a:solidFill>
                  <a:schemeClr val="tx1">
                    <a:lumMod val="65000"/>
                    <a:lumOff val="35000"/>
                  </a:schemeClr>
                </a:solidFill>
              </a:rPr>
              <a:t> adults: a population-based cohort study. BMC Public Health 2007;7:328.</a:t>
            </a:r>
            <a:endParaRPr lang="en-US" sz="1300" dirty="0">
              <a:solidFill>
                <a:schemeClr val="tx1">
                  <a:lumMod val="65000"/>
                  <a:lumOff val="35000"/>
                </a:schemeClr>
              </a:solidFill>
            </a:endParaRPr>
          </a:p>
        </p:txBody>
      </p:sp>
    </p:spTree>
    <p:extLst>
      <p:ext uri="{BB962C8B-B14F-4D97-AF65-F5344CB8AC3E}">
        <p14:creationId xmlns:p14="http://schemas.microsoft.com/office/powerpoint/2010/main" xmlns="" val="1429020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70" y="146762"/>
            <a:ext cx="10562230" cy="562923"/>
          </a:xfrm>
        </p:spPr>
        <p:txBody>
          <a:bodyPr>
            <a:noAutofit/>
          </a:bodyPr>
          <a:lstStyle/>
          <a:p>
            <a:r>
              <a:rPr lang="en-US" sz="3200" b="1" dirty="0">
                <a:solidFill>
                  <a:schemeClr val="tx1">
                    <a:lumMod val="65000"/>
                    <a:lumOff val="35000"/>
                  </a:schemeClr>
                </a:solidFill>
              </a:rPr>
              <a:t>EPIDEMIOLOGY OF DIABETES AND ITS COMPLICATIONS</a:t>
            </a:r>
            <a:endParaRPr lang="en-US" sz="3200" dirty="0">
              <a:solidFill>
                <a:schemeClr val="tx1">
                  <a:lumMod val="65000"/>
                  <a:lumOff val="35000"/>
                </a:schemeClr>
              </a:solidFill>
            </a:endParaRPr>
          </a:p>
        </p:txBody>
      </p:sp>
      <p:sp>
        <p:nvSpPr>
          <p:cNvPr id="3" name="Content Placeholder 2"/>
          <p:cNvSpPr>
            <a:spLocks noGrp="1"/>
          </p:cNvSpPr>
          <p:nvPr>
            <p:ph idx="1"/>
          </p:nvPr>
        </p:nvSpPr>
        <p:spPr>
          <a:xfrm>
            <a:off x="365457" y="1214651"/>
            <a:ext cx="11480800" cy="5295331"/>
          </a:xfrm>
        </p:spPr>
        <p:txBody>
          <a:bodyPr>
            <a:normAutofit fontScale="92500" lnSpcReduction="10000"/>
          </a:bodyPr>
          <a:lstStyle/>
          <a:p>
            <a:r>
              <a:rPr lang="en-US" dirty="0" smtClean="0">
                <a:solidFill>
                  <a:schemeClr val="tx1">
                    <a:lumMod val="65000"/>
                    <a:lumOff val="35000"/>
                  </a:schemeClr>
                </a:solidFill>
              </a:rPr>
              <a:t>Significant knowledge </a:t>
            </a:r>
            <a:r>
              <a:rPr lang="en-US" b="1" dirty="0" smtClean="0">
                <a:solidFill>
                  <a:schemeClr val="tx1">
                    <a:lumMod val="65000"/>
                    <a:lumOff val="35000"/>
                  </a:schemeClr>
                </a:solidFill>
              </a:rPr>
              <a:t>gaps</a:t>
            </a:r>
            <a:r>
              <a:rPr lang="en-US" dirty="0" smtClean="0">
                <a:solidFill>
                  <a:schemeClr val="tx1">
                    <a:lumMod val="65000"/>
                    <a:lumOff val="35000"/>
                  </a:schemeClr>
                </a:solidFill>
              </a:rPr>
              <a:t> with respect to the prevalence of </a:t>
            </a:r>
            <a:r>
              <a:rPr lang="en-US" b="1" dirty="0" smtClean="0">
                <a:solidFill>
                  <a:schemeClr val="tx1">
                    <a:lumMod val="65000"/>
                    <a:lumOff val="35000"/>
                  </a:schemeClr>
                </a:solidFill>
              </a:rPr>
              <a:t>diabetes complications exist.</a:t>
            </a:r>
          </a:p>
          <a:p>
            <a:pPr marL="0" indent="0">
              <a:buNone/>
            </a:pPr>
            <a:endParaRPr lang="en-US" dirty="0" smtClean="0">
              <a:solidFill>
                <a:schemeClr val="tx1">
                  <a:lumMod val="65000"/>
                  <a:lumOff val="35000"/>
                </a:schemeClr>
              </a:solidFill>
            </a:endParaRPr>
          </a:p>
          <a:p>
            <a:r>
              <a:rPr lang="en-US" dirty="0" smtClean="0">
                <a:solidFill>
                  <a:schemeClr val="tx1">
                    <a:lumMod val="65000"/>
                    <a:lumOff val="35000"/>
                  </a:schemeClr>
                </a:solidFill>
              </a:rPr>
              <a:t> Most published studies in this venue are </a:t>
            </a:r>
            <a:r>
              <a:rPr lang="en-US" b="1" u="sng" dirty="0" smtClean="0">
                <a:solidFill>
                  <a:schemeClr val="tx1">
                    <a:lumMod val="65000"/>
                    <a:lumOff val="35000"/>
                  </a:schemeClr>
                </a:solidFill>
              </a:rPr>
              <a:t>clinic-based samples of small sizes </a:t>
            </a:r>
            <a:r>
              <a:rPr lang="en-US" dirty="0" smtClean="0">
                <a:solidFill>
                  <a:schemeClr val="tx1">
                    <a:lumMod val="65000"/>
                    <a:lumOff val="35000"/>
                  </a:schemeClr>
                </a:solidFill>
              </a:rPr>
              <a:t>and often are confined to a single region so nationally representative estimates are not available</a:t>
            </a:r>
          </a:p>
          <a:p>
            <a:endParaRPr lang="en-US" dirty="0" smtClean="0">
              <a:solidFill>
                <a:schemeClr val="tx1">
                  <a:lumMod val="65000"/>
                  <a:lumOff val="35000"/>
                </a:schemeClr>
              </a:solidFill>
            </a:endParaRPr>
          </a:p>
          <a:p>
            <a:r>
              <a:rPr lang="en-US" dirty="0" smtClean="0">
                <a:solidFill>
                  <a:schemeClr val="tx1">
                    <a:lumMod val="65000"/>
                    <a:lumOff val="35000"/>
                  </a:schemeClr>
                </a:solidFill>
              </a:rPr>
              <a:t> Cardiovascular diseases are regarded as the main cause of morbidity and mortality in patients with diabetes.</a:t>
            </a:r>
          </a:p>
          <a:p>
            <a:pPr>
              <a:buNone/>
            </a:pPr>
            <a:endParaRPr lang="en-US" sz="2000" dirty="0" smtClean="0">
              <a:solidFill>
                <a:schemeClr val="tx1">
                  <a:lumMod val="65000"/>
                  <a:lumOff val="35000"/>
                </a:schemeClr>
              </a:solidFill>
            </a:endParaRPr>
          </a:p>
          <a:p>
            <a:pPr>
              <a:buNone/>
            </a:pPr>
            <a:endParaRPr lang="en-US" sz="1500" dirty="0" smtClean="0">
              <a:solidFill>
                <a:schemeClr val="tx1">
                  <a:lumMod val="65000"/>
                  <a:lumOff val="35000"/>
                </a:schemeClr>
              </a:solidFill>
            </a:endParaRPr>
          </a:p>
          <a:p>
            <a:pPr>
              <a:buNone/>
            </a:pPr>
            <a:endParaRPr lang="en-US" sz="1500" dirty="0">
              <a:solidFill>
                <a:schemeClr val="tx1">
                  <a:lumMod val="65000"/>
                  <a:lumOff val="35000"/>
                </a:schemeClr>
              </a:solidFill>
            </a:endParaRPr>
          </a:p>
          <a:p>
            <a:pPr>
              <a:buNone/>
            </a:pPr>
            <a:r>
              <a:rPr lang="en-US" sz="1500" dirty="0" err="1" smtClean="0">
                <a:solidFill>
                  <a:schemeClr val="tx1">
                    <a:lumMod val="65000"/>
                    <a:lumOff val="35000"/>
                  </a:schemeClr>
                </a:solidFill>
              </a:rPr>
              <a:t>Amini</a:t>
            </a:r>
            <a:r>
              <a:rPr lang="en-US" sz="1500" dirty="0" smtClean="0">
                <a:solidFill>
                  <a:schemeClr val="tx1">
                    <a:lumMod val="65000"/>
                    <a:lumOff val="35000"/>
                  </a:schemeClr>
                </a:solidFill>
              </a:rPr>
              <a:t> M, </a:t>
            </a:r>
            <a:r>
              <a:rPr lang="en-US" sz="1500" dirty="0" err="1" smtClean="0">
                <a:solidFill>
                  <a:schemeClr val="tx1">
                    <a:lumMod val="65000"/>
                    <a:lumOff val="35000"/>
                  </a:schemeClr>
                </a:solidFill>
              </a:rPr>
              <a:t>Parvaresh</a:t>
            </a:r>
            <a:r>
              <a:rPr lang="en-US" sz="1500" dirty="0" smtClean="0">
                <a:solidFill>
                  <a:schemeClr val="tx1">
                    <a:lumMod val="65000"/>
                    <a:lumOff val="35000"/>
                  </a:schemeClr>
                </a:solidFill>
              </a:rPr>
              <a:t> E. Prevalence of macro- and </a:t>
            </a:r>
            <a:r>
              <a:rPr lang="en-US" sz="1500" dirty="0" err="1" smtClean="0">
                <a:solidFill>
                  <a:schemeClr val="tx1">
                    <a:lumMod val="65000"/>
                    <a:lumOff val="35000"/>
                  </a:schemeClr>
                </a:solidFill>
              </a:rPr>
              <a:t>microvascular</a:t>
            </a:r>
            <a:r>
              <a:rPr lang="en-US" sz="1500" dirty="0" smtClean="0">
                <a:solidFill>
                  <a:schemeClr val="tx1">
                    <a:lumMod val="65000"/>
                    <a:lumOff val="35000"/>
                  </a:schemeClr>
                </a:solidFill>
              </a:rPr>
              <a:t> complications among patients with type 2 diabetes in Iran: a systematic review. Diabetes Res </a:t>
            </a:r>
            <a:r>
              <a:rPr lang="en-US" sz="1500" dirty="0" err="1" smtClean="0">
                <a:solidFill>
                  <a:schemeClr val="tx1">
                    <a:lumMod val="65000"/>
                    <a:lumOff val="35000"/>
                  </a:schemeClr>
                </a:solidFill>
              </a:rPr>
              <a:t>Clin</a:t>
            </a:r>
            <a:r>
              <a:rPr lang="en-US" sz="1500" dirty="0" smtClean="0">
                <a:solidFill>
                  <a:schemeClr val="tx1">
                    <a:lumMod val="65000"/>
                    <a:lumOff val="35000"/>
                  </a:schemeClr>
                </a:solidFill>
              </a:rPr>
              <a:t> </a:t>
            </a:r>
            <a:r>
              <a:rPr lang="en-US" sz="1500" dirty="0" err="1" smtClean="0">
                <a:solidFill>
                  <a:schemeClr val="tx1">
                    <a:lumMod val="65000"/>
                    <a:lumOff val="35000"/>
                  </a:schemeClr>
                </a:solidFill>
              </a:rPr>
              <a:t>Pract</a:t>
            </a:r>
            <a:r>
              <a:rPr lang="en-US" sz="1500" dirty="0" smtClean="0">
                <a:solidFill>
                  <a:schemeClr val="tx1">
                    <a:lumMod val="65000"/>
                    <a:lumOff val="35000"/>
                  </a:schemeClr>
                </a:solidFill>
              </a:rPr>
              <a:t> 2009;83: 18e25.</a:t>
            </a:r>
          </a:p>
          <a:p>
            <a:pPr>
              <a:buNone/>
            </a:pPr>
            <a:r>
              <a:rPr lang="en-US" sz="1500" dirty="0" smtClean="0">
                <a:solidFill>
                  <a:schemeClr val="tx1">
                    <a:lumMod val="65000"/>
                    <a:lumOff val="35000"/>
                  </a:schemeClr>
                </a:solidFill>
              </a:rPr>
              <a:t>American Diabetes Association. Cardiovascular disease and risk management. Diabetes Care 2015;38:S49e57.</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xmlns="" val="3634608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456" y="365126"/>
            <a:ext cx="10480343" cy="740344"/>
          </a:xfrm>
        </p:spPr>
        <p:txBody>
          <a:bodyPr>
            <a:noAutofit/>
          </a:bodyPr>
          <a:lstStyle/>
          <a:p>
            <a:r>
              <a:rPr lang="en-US" sz="4800" b="1" u="sng" dirty="0" smtClean="0">
                <a:solidFill>
                  <a:srgbClr val="0033CC"/>
                </a:solidFill>
              </a:rPr>
              <a:t>Incidence of CVD&amp;CHD</a:t>
            </a:r>
            <a:endParaRPr lang="en-US" sz="4800" dirty="0">
              <a:solidFill>
                <a:srgbClr val="0033CC"/>
              </a:solidFill>
            </a:endParaRPr>
          </a:p>
        </p:txBody>
      </p:sp>
      <p:sp>
        <p:nvSpPr>
          <p:cNvPr id="3" name="Content Placeholder 2"/>
          <p:cNvSpPr>
            <a:spLocks noGrp="1"/>
          </p:cNvSpPr>
          <p:nvPr>
            <p:ph idx="1"/>
          </p:nvPr>
        </p:nvSpPr>
        <p:spPr>
          <a:xfrm>
            <a:off x="300251" y="1501254"/>
            <a:ext cx="11737074" cy="4776716"/>
          </a:xfrm>
        </p:spPr>
        <p:txBody>
          <a:bodyPr>
            <a:normAutofit/>
          </a:bodyPr>
          <a:lstStyle/>
          <a:p>
            <a:r>
              <a:rPr lang="en-US" dirty="0" smtClean="0">
                <a:solidFill>
                  <a:srgbClr val="0033CC"/>
                </a:solidFill>
              </a:rPr>
              <a:t>Results from one study demonstrated that the </a:t>
            </a:r>
            <a:r>
              <a:rPr lang="en-US" b="1" u="sng" dirty="0" smtClean="0">
                <a:solidFill>
                  <a:srgbClr val="0033CC"/>
                </a:solidFill>
              </a:rPr>
              <a:t>incidence rates of cardiovascular and coronary heart diseases </a:t>
            </a:r>
            <a:r>
              <a:rPr lang="en-US" dirty="0" smtClean="0">
                <a:solidFill>
                  <a:srgbClr val="0033CC"/>
                </a:solidFill>
              </a:rPr>
              <a:t>are about 25 and 23 per 1000 person-years, respectively.</a:t>
            </a:r>
          </a:p>
          <a:p>
            <a:pPr>
              <a:buNone/>
            </a:pPr>
            <a:endParaRPr lang="en-US" dirty="0" smtClean="0">
              <a:solidFill>
                <a:srgbClr val="0033CC"/>
              </a:solidFill>
            </a:endParaRPr>
          </a:p>
          <a:p>
            <a:r>
              <a:rPr lang="en-US" dirty="0" smtClean="0">
                <a:solidFill>
                  <a:srgbClr val="0033CC"/>
                </a:solidFill>
              </a:rPr>
              <a:t>The data on the prevalence of </a:t>
            </a:r>
            <a:r>
              <a:rPr lang="en-US" b="1" dirty="0" smtClean="0">
                <a:solidFill>
                  <a:srgbClr val="0033CC"/>
                </a:solidFill>
              </a:rPr>
              <a:t>diabetic foot </a:t>
            </a:r>
            <a:r>
              <a:rPr lang="en-US" dirty="0" smtClean="0">
                <a:solidFill>
                  <a:srgbClr val="0033CC"/>
                </a:solidFill>
              </a:rPr>
              <a:t>among patients with diabetes is also scarce.</a:t>
            </a:r>
          </a:p>
          <a:p>
            <a:endParaRPr lang="en-US" dirty="0" smtClean="0">
              <a:solidFill>
                <a:srgbClr val="0033CC"/>
              </a:solidFill>
            </a:endParaRPr>
          </a:p>
          <a:p>
            <a:pPr>
              <a:buNone/>
            </a:pPr>
            <a:endParaRPr lang="it-IT" sz="1900" dirty="0" smtClean="0">
              <a:solidFill>
                <a:srgbClr val="0033CC"/>
              </a:solidFill>
            </a:endParaRPr>
          </a:p>
          <a:p>
            <a:pPr>
              <a:buNone/>
            </a:pPr>
            <a:endParaRPr lang="it-IT" sz="1400" dirty="0" smtClean="0">
              <a:solidFill>
                <a:srgbClr val="0033CC"/>
              </a:solidFill>
            </a:endParaRPr>
          </a:p>
          <a:p>
            <a:pPr>
              <a:buNone/>
            </a:pPr>
            <a:endParaRPr lang="it-IT" sz="1400" dirty="0">
              <a:solidFill>
                <a:srgbClr val="0033CC"/>
              </a:solidFill>
            </a:endParaRPr>
          </a:p>
          <a:p>
            <a:pPr>
              <a:buNone/>
            </a:pPr>
            <a:r>
              <a:rPr lang="it-IT" sz="1200" dirty="0" smtClean="0">
                <a:solidFill>
                  <a:srgbClr val="0033CC"/>
                </a:solidFill>
              </a:rPr>
              <a:t>Alavi A, Sanjari M, Haghdoost A, </a:t>
            </a:r>
            <a:r>
              <a:rPr lang="en-US" sz="1200" dirty="0" smtClean="0">
                <a:solidFill>
                  <a:srgbClr val="0033CC"/>
                </a:solidFill>
              </a:rPr>
              <a:t>et al. Diabetic foot ulcers in Kerman, Iran: prospective, descriptive review. Paper presented at: Wound Repair and Regeneration 2007.</a:t>
            </a:r>
          </a:p>
          <a:p>
            <a:pPr>
              <a:buNone/>
            </a:pPr>
            <a:r>
              <a:rPr lang="pl-PL" sz="1200" dirty="0" smtClean="0">
                <a:solidFill>
                  <a:srgbClr val="0033CC"/>
                </a:solidFill>
              </a:rPr>
              <a:t>Khazai MH, Khazai B, Zargaran Z,</a:t>
            </a:r>
            <a:r>
              <a:rPr lang="en-US" sz="1200" dirty="0" smtClean="0">
                <a:solidFill>
                  <a:srgbClr val="0033CC"/>
                </a:solidFill>
              </a:rPr>
              <a:t> et al. Diabetic complications and risk factors in recently diagnosed type II diabetes: a case-control study. ARYA  </a:t>
            </a:r>
            <a:r>
              <a:rPr lang="en-US" sz="1200" dirty="0" err="1" smtClean="0">
                <a:solidFill>
                  <a:srgbClr val="0033CC"/>
                </a:solidFill>
              </a:rPr>
              <a:t>Atheroscler</a:t>
            </a:r>
            <a:r>
              <a:rPr lang="en-US" sz="1200" dirty="0" smtClean="0">
                <a:solidFill>
                  <a:srgbClr val="0033CC"/>
                </a:solidFill>
              </a:rPr>
              <a:t> 2010:2.</a:t>
            </a:r>
            <a:endParaRPr lang="en-US" sz="1200" dirty="0">
              <a:solidFill>
                <a:srgbClr val="0033CC"/>
              </a:solidFill>
            </a:endParaRPr>
          </a:p>
        </p:txBody>
      </p:sp>
    </p:spTree>
    <p:extLst>
      <p:ext uri="{BB962C8B-B14F-4D97-AF65-F5344CB8AC3E}">
        <p14:creationId xmlns:p14="http://schemas.microsoft.com/office/powerpoint/2010/main" xmlns="" val="3055791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092" y="274638"/>
            <a:ext cx="10927307" cy="762592"/>
          </a:xfrm>
        </p:spPr>
        <p:txBody>
          <a:bodyPr>
            <a:noAutofit/>
          </a:bodyPr>
          <a:lstStyle/>
          <a:p>
            <a:r>
              <a:rPr lang="en-US" sz="4000" b="1" u="sng" dirty="0">
                <a:solidFill>
                  <a:srgbClr val="0033CC"/>
                </a:solidFill>
              </a:rPr>
              <a:t>EPIDEMIOLOGY OF </a:t>
            </a:r>
            <a:r>
              <a:rPr lang="en-US" sz="4000" b="1" u="sng" dirty="0" smtClean="0">
                <a:solidFill>
                  <a:srgbClr val="0033CC"/>
                </a:solidFill>
              </a:rPr>
              <a:t>COMPLICATIONS</a:t>
            </a:r>
            <a:endParaRPr lang="en-US" sz="4000" dirty="0">
              <a:solidFill>
                <a:srgbClr val="0033CC"/>
              </a:solidFill>
            </a:endParaRPr>
          </a:p>
        </p:txBody>
      </p:sp>
      <p:sp>
        <p:nvSpPr>
          <p:cNvPr id="3" name="Content Placeholder 2"/>
          <p:cNvSpPr>
            <a:spLocks noGrp="1"/>
          </p:cNvSpPr>
          <p:nvPr>
            <p:ph idx="1"/>
          </p:nvPr>
        </p:nvSpPr>
        <p:spPr>
          <a:xfrm>
            <a:off x="436728" y="1269242"/>
            <a:ext cx="11552072" cy="5436358"/>
          </a:xfrm>
        </p:spPr>
        <p:txBody>
          <a:bodyPr>
            <a:normAutofit/>
          </a:bodyPr>
          <a:lstStyle/>
          <a:p>
            <a:r>
              <a:rPr lang="en-US" dirty="0" smtClean="0">
                <a:solidFill>
                  <a:srgbClr val="0033CC"/>
                </a:solidFill>
              </a:rPr>
              <a:t>In one study, the prevalence of </a:t>
            </a:r>
            <a:r>
              <a:rPr lang="en-US" u="sng" dirty="0" smtClean="0">
                <a:solidFill>
                  <a:srgbClr val="0033CC"/>
                </a:solidFill>
              </a:rPr>
              <a:t>diabetic foot amputation </a:t>
            </a:r>
            <a:r>
              <a:rPr lang="en-US" dirty="0" smtClean="0">
                <a:solidFill>
                  <a:srgbClr val="0033CC"/>
                </a:solidFill>
              </a:rPr>
              <a:t>was </a:t>
            </a:r>
            <a:r>
              <a:rPr lang="en-US" u="sng" dirty="0" smtClean="0">
                <a:solidFill>
                  <a:srgbClr val="0033CC"/>
                </a:solidFill>
              </a:rPr>
              <a:t>0.7%</a:t>
            </a:r>
            <a:r>
              <a:rPr lang="en-US" dirty="0" smtClean="0">
                <a:solidFill>
                  <a:srgbClr val="0033CC"/>
                </a:solidFill>
              </a:rPr>
              <a:t> among 4150 patients with T2D. </a:t>
            </a:r>
          </a:p>
          <a:p>
            <a:endParaRPr lang="en-US" dirty="0" smtClean="0">
              <a:solidFill>
                <a:srgbClr val="0033CC"/>
              </a:solidFill>
            </a:endParaRPr>
          </a:p>
          <a:p>
            <a:r>
              <a:rPr lang="en-US" dirty="0" smtClean="0">
                <a:solidFill>
                  <a:srgbClr val="0033CC"/>
                </a:solidFill>
              </a:rPr>
              <a:t>Among Iranian patients with diabetes, the prevalence of </a:t>
            </a:r>
            <a:r>
              <a:rPr lang="en-US" u="sng" dirty="0" smtClean="0">
                <a:solidFill>
                  <a:srgbClr val="0033CC"/>
                </a:solidFill>
              </a:rPr>
              <a:t>diabetic retinopathy </a:t>
            </a:r>
            <a:r>
              <a:rPr lang="en-US" dirty="0" smtClean="0">
                <a:solidFill>
                  <a:srgbClr val="0033CC"/>
                </a:solidFill>
              </a:rPr>
              <a:t>is about 30% to 40% and diabetic </a:t>
            </a:r>
            <a:r>
              <a:rPr lang="en-US" u="sng" dirty="0" smtClean="0">
                <a:solidFill>
                  <a:srgbClr val="0033CC"/>
                </a:solidFill>
              </a:rPr>
              <a:t>nephropathy</a:t>
            </a:r>
            <a:r>
              <a:rPr lang="en-US" dirty="0" smtClean="0">
                <a:solidFill>
                  <a:srgbClr val="0033CC"/>
                </a:solidFill>
              </a:rPr>
              <a:t> about 16% to 87%.</a:t>
            </a:r>
          </a:p>
          <a:p>
            <a:endParaRPr lang="en-US" dirty="0" smtClean="0">
              <a:solidFill>
                <a:srgbClr val="0033CC"/>
              </a:solidFill>
            </a:endParaRPr>
          </a:p>
          <a:p>
            <a:r>
              <a:rPr lang="en-US" dirty="0" smtClean="0">
                <a:solidFill>
                  <a:srgbClr val="0033CC"/>
                </a:solidFill>
              </a:rPr>
              <a:t>Among patients with T2D, the prevalence of </a:t>
            </a:r>
            <a:r>
              <a:rPr lang="en-US" u="sng" dirty="0" smtClean="0">
                <a:solidFill>
                  <a:srgbClr val="0033CC"/>
                </a:solidFill>
              </a:rPr>
              <a:t>microalbuminuria</a:t>
            </a:r>
            <a:r>
              <a:rPr lang="en-US" dirty="0" smtClean="0">
                <a:solidFill>
                  <a:srgbClr val="0033CC"/>
                </a:solidFill>
              </a:rPr>
              <a:t> (25.9%) is estimated to be higher that </a:t>
            </a:r>
            <a:r>
              <a:rPr lang="en-US" u="sng" dirty="0" err="1" smtClean="0">
                <a:solidFill>
                  <a:srgbClr val="0033CC"/>
                </a:solidFill>
              </a:rPr>
              <a:t>macroalbuminuria</a:t>
            </a:r>
            <a:r>
              <a:rPr lang="en-US" u="sng" dirty="0" smtClean="0">
                <a:solidFill>
                  <a:srgbClr val="0033CC"/>
                </a:solidFill>
              </a:rPr>
              <a:t> </a:t>
            </a:r>
            <a:r>
              <a:rPr lang="en-US" dirty="0" smtClean="0">
                <a:solidFill>
                  <a:srgbClr val="0033CC"/>
                </a:solidFill>
              </a:rPr>
              <a:t>(14.5%).</a:t>
            </a:r>
          </a:p>
          <a:p>
            <a:pPr>
              <a:buNone/>
            </a:pPr>
            <a:endParaRPr lang="it-IT" sz="1200" dirty="0" smtClean="0">
              <a:solidFill>
                <a:srgbClr val="0033CC"/>
              </a:solidFill>
            </a:endParaRPr>
          </a:p>
          <a:p>
            <a:pPr>
              <a:buNone/>
            </a:pPr>
            <a:r>
              <a:rPr lang="it-IT" sz="1000" dirty="0" smtClean="0">
                <a:solidFill>
                  <a:srgbClr val="0033CC"/>
                </a:solidFill>
              </a:rPr>
              <a:t>	Habibi Moeini A, Navaei L, Azizi F. </a:t>
            </a:r>
            <a:r>
              <a:rPr lang="en-US" sz="1000" dirty="0" smtClean="0">
                <a:solidFill>
                  <a:srgbClr val="0033CC"/>
                </a:solidFill>
              </a:rPr>
              <a:t>Micro-and macrovascular diabetic complications in NIDDM: a population-based, case-control study. Iran Endo </a:t>
            </a:r>
            <a:r>
              <a:rPr lang="en-US" sz="1000" dirty="0" err="1" smtClean="0">
                <a:solidFill>
                  <a:srgbClr val="0033CC"/>
                </a:solidFill>
              </a:rPr>
              <a:t>Metab</a:t>
            </a:r>
            <a:r>
              <a:rPr lang="en-US" sz="1000" dirty="0" smtClean="0">
                <a:solidFill>
                  <a:srgbClr val="0033CC"/>
                </a:solidFill>
              </a:rPr>
              <a:t> J 1999;1:38e47.</a:t>
            </a:r>
          </a:p>
          <a:p>
            <a:pPr>
              <a:buNone/>
            </a:pPr>
            <a:r>
              <a:rPr lang="en-US" sz="1000" dirty="0" smtClean="0">
                <a:solidFill>
                  <a:srgbClr val="0033CC"/>
                </a:solidFill>
              </a:rPr>
              <a:t> </a:t>
            </a:r>
            <a:r>
              <a:rPr lang="en-US" sz="1000" dirty="0" err="1" smtClean="0">
                <a:solidFill>
                  <a:srgbClr val="0033CC"/>
                </a:solidFill>
              </a:rPr>
              <a:t>Janghorbani</a:t>
            </a:r>
            <a:r>
              <a:rPr lang="en-US" sz="1000" dirty="0" smtClean="0">
                <a:solidFill>
                  <a:srgbClr val="0033CC"/>
                </a:solidFill>
              </a:rPr>
              <a:t> M, </a:t>
            </a:r>
            <a:r>
              <a:rPr lang="en-US" sz="1000" dirty="0" err="1" smtClean="0">
                <a:solidFill>
                  <a:srgbClr val="0033CC"/>
                </a:solidFill>
              </a:rPr>
              <a:t>Rezvanian</a:t>
            </a:r>
            <a:r>
              <a:rPr lang="en-US" sz="1000" dirty="0" smtClean="0">
                <a:solidFill>
                  <a:srgbClr val="0033CC"/>
                </a:solidFill>
              </a:rPr>
              <a:t> H, </a:t>
            </a:r>
            <a:r>
              <a:rPr lang="en-US" sz="1000" dirty="0" err="1" smtClean="0">
                <a:solidFill>
                  <a:srgbClr val="0033CC"/>
                </a:solidFill>
              </a:rPr>
              <a:t>Kachooei</a:t>
            </a:r>
            <a:r>
              <a:rPr lang="en-US" sz="1000" dirty="0" smtClean="0">
                <a:solidFill>
                  <a:srgbClr val="0033CC"/>
                </a:solidFill>
              </a:rPr>
              <a:t> A, et al. Peripheral neuropathy in type 2 diabetes mellitus in Isfahan, Iran: prevalence and risk factors. </a:t>
            </a:r>
            <a:r>
              <a:rPr lang="en-US" sz="1000" dirty="0" err="1" smtClean="0">
                <a:solidFill>
                  <a:srgbClr val="0033CC"/>
                </a:solidFill>
              </a:rPr>
              <a:t>Acta</a:t>
            </a:r>
            <a:r>
              <a:rPr lang="en-US" sz="1000" dirty="0" smtClean="0">
                <a:solidFill>
                  <a:srgbClr val="0033CC"/>
                </a:solidFill>
              </a:rPr>
              <a:t> </a:t>
            </a:r>
            <a:r>
              <a:rPr lang="en-US" sz="1000" dirty="0" err="1" smtClean="0">
                <a:solidFill>
                  <a:srgbClr val="0033CC"/>
                </a:solidFill>
              </a:rPr>
              <a:t>Neurol</a:t>
            </a:r>
            <a:r>
              <a:rPr lang="en-US" sz="1000" dirty="0" smtClean="0">
                <a:solidFill>
                  <a:srgbClr val="0033CC"/>
                </a:solidFill>
              </a:rPr>
              <a:t> Scand 2006;114:384e91.</a:t>
            </a:r>
          </a:p>
          <a:p>
            <a:pPr>
              <a:buNone/>
            </a:pPr>
            <a:r>
              <a:rPr lang="en-US" sz="1000" dirty="0" err="1" smtClean="0">
                <a:solidFill>
                  <a:srgbClr val="0033CC"/>
                </a:solidFill>
              </a:rPr>
              <a:t>Sobhani</a:t>
            </a:r>
            <a:r>
              <a:rPr lang="en-US" sz="1000" dirty="0" smtClean="0">
                <a:solidFill>
                  <a:srgbClr val="0033CC"/>
                </a:solidFill>
              </a:rPr>
              <a:t> S, </a:t>
            </a:r>
            <a:r>
              <a:rPr lang="en-US" sz="1000" dirty="0" err="1" smtClean="0">
                <a:solidFill>
                  <a:srgbClr val="0033CC"/>
                </a:solidFill>
              </a:rPr>
              <a:t>Asayesh</a:t>
            </a:r>
            <a:r>
              <a:rPr lang="en-US" sz="1000" dirty="0" smtClean="0">
                <a:solidFill>
                  <a:srgbClr val="0033CC"/>
                </a:solidFill>
              </a:rPr>
              <a:t> H, </a:t>
            </a:r>
            <a:r>
              <a:rPr lang="en-US" sz="1000" dirty="0" err="1" smtClean="0">
                <a:solidFill>
                  <a:srgbClr val="0033CC"/>
                </a:solidFill>
              </a:rPr>
              <a:t>Sharifi</a:t>
            </a:r>
            <a:r>
              <a:rPr lang="en-US" sz="1000" dirty="0" smtClean="0">
                <a:solidFill>
                  <a:srgbClr val="0033CC"/>
                </a:solidFill>
              </a:rPr>
              <a:t> F, et al. Prevalence of diabetic peripheral neuropathy in Iran: a systematic review </a:t>
            </a:r>
            <a:r>
              <a:rPr lang="sv-SE" sz="1000" dirty="0" smtClean="0">
                <a:solidFill>
                  <a:srgbClr val="0033CC"/>
                </a:solidFill>
              </a:rPr>
              <a:t>and meta-analysis. J Diabetes Metab </a:t>
            </a:r>
            <a:r>
              <a:rPr lang="en-US" sz="1000" dirty="0" err="1" smtClean="0">
                <a:solidFill>
                  <a:srgbClr val="0033CC"/>
                </a:solidFill>
              </a:rPr>
              <a:t>Disord</a:t>
            </a:r>
            <a:r>
              <a:rPr lang="en-US" sz="1000" dirty="0" smtClean="0">
                <a:solidFill>
                  <a:srgbClr val="0033CC"/>
                </a:solidFill>
              </a:rPr>
              <a:t> 2014;13:97.</a:t>
            </a:r>
            <a:endParaRPr lang="en-US" sz="1050" dirty="0" smtClean="0">
              <a:solidFill>
                <a:srgbClr val="0033CC"/>
              </a:solidFill>
            </a:endParaRPr>
          </a:p>
          <a:p>
            <a:pPr>
              <a:buNone/>
            </a:pPr>
            <a:r>
              <a:rPr lang="en-US" sz="1000" dirty="0" err="1" smtClean="0">
                <a:solidFill>
                  <a:srgbClr val="0033CC"/>
                </a:solidFill>
              </a:rPr>
              <a:t>Manaviat</a:t>
            </a:r>
            <a:r>
              <a:rPr lang="en-US" sz="1000" dirty="0" smtClean="0">
                <a:solidFill>
                  <a:srgbClr val="0033CC"/>
                </a:solidFill>
              </a:rPr>
              <a:t> MR, </a:t>
            </a:r>
            <a:r>
              <a:rPr lang="en-US" sz="1000" dirty="0" err="1" smtClean="0">
                <a:solidFill>
                  <a:srgbClr val="0033CC"/>
                </a:solidFill>
              </a:rPr>
              <a:t>Afkhami</a:t>
            </a:r>
            <a:r>
              <a:rPr lang="en-US" sz="1000" dirty="0" smtClean="0">
                <a:solidFill>
                  <a:srgbClr val="0033CC"/>
                </a:solidFill>
              </a:rPr>
              <a:t> M, </a:t>
            </a:r>
            <a:r>
              <a:rPr lang="en-US" sz="1000" dirty="0" err="1" smtClean="0">
                <a:solidFill>
                  <a:srgbClr val="0033CC"/>
                </a:solidFill>
              </a:rPr>
              <a:t>Shoja</a:t>
            </a:r>
            <a:r>
              <a:rPr lang="en-US" sz="1000" dirty="0" smtClean="0">
                <a:solidFill>
                  <a:srgbClr val="0033CC"/>
                </a:solidFill>
              </a:rPr>
              <a:t> MR. Retinopathy and microalbuminuria in type II diabetic patients. BMC </a:t>
            </a:r>
            <a:r>
              <a:rPr lang="en-US" sz="1000" dirty="0" err="1" smtClean="0">
                <a:solidFill>
                  <a:srgbClr val="0033CC"/>
                </a:solidFill>
              </a:rPr>
              <a:t>Ophthalmol</a:t>
            </a:r>
            <a:r>
              <a:rPr lang="en-US" sz="1000" dirty="0" smtClean="0">
                <a:solidFill>
                  <a:srgbClr val="0033CC"/>
                </a:solidFill>
              </a:rPr>
              <a:t> 2004;4:9.</a:t>
            </a:r>
            <a:endParaRPr lang="en-US" sz="1200" dirty="0">
              <a:solidFill>
                <a:srgbClr val="0033CC"/>
              </a:solidFill>
            </a:endParaRPr>
          </a:p>
        </p:txBody>
      </p:sp>
    </p:spTree>
    <p:extLst>
      <p:ext uri="{BB962C8B-B14F-4D97-AF65-F5344CB8AC3E}">
        <p14:creationId xmlns:p14="http://schemas.microsoft.com/office/powerpoint/2010/main" xmlns="" val="261198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275" y="365125"/>
            <a:ext cx="10589525" cy="685753"/>
          </a:xfrm>
        </p:spPr>
        <p:txBody>
          <a:bodyPr>
            <a:noAutofit/>
          </a:bodyPr>
          <a:lstStyle/>
          <a:p>
            <a:r>
              <a:rPr lang="en-US" sz="3200" b="1" dirty="0">
                <a:solidFill>
                  <a:schemeClr val="tx1">
                    <a:lumMod val="65000"/>
                    <a:lumOff val="35000"/>
                  </a:schemeClr>
                </a:solidFill>
              </a:rPr>
              <a:t>EPIDEMIOLOGY OF DIABETES AND ITS COMPLICATIONS</a:t>
            </a:r>
            <a:endParaRPr lang="en-US" sz="3200" dirty="0">
              <a:solidFill>
                <a:schemeClr val="tx1">
                  <a:lumMod val="65000"/>
                  <a:lumOff val="35000"/>
                </a:schemeClr>
              </a:solidFill>
            </a:endParaRPr>
          </a:p>
        </p:txBody>
      </p:sp>
      <p:sp>
        <p:nvSpPr>
          <p:cNvPr id="3" name="Content Placeholder 2"/>
          <p:cNvSpPr>
            <a:spLocks noGrp="1"/>
          </p:cNvSpPr>
          <p:nvPr>
            <p:ph idx="1"/>
          </p:nvPr>
        </p:nvSpPr>
        <p:spPr>
          <a:xfrm>
            <a:off x="232011" y="1050878"/>
            <a:ext cx="11477767" cy="5578522"/>
          </a:xfrm>
        </p:spPr>
        <p:txBody>
          <a:bodyPr>
            <a:normAutofit fontScale="92500" lnSpcReduction="10000"/>
          </a:bodyPr>
          <a:lstStyle/>
          <a:p>
            <a:endParaRPr lang="en-US" dirty="0" smtClean="0">
              <a:solidFill>
                <a:schemeClr val="tx1">
                  <a:lumMod val="65000"/>
                  <a:lumOff val="35000"/>
                </a:schemeClr>
              </a:solidFill>
            </a:endParaRPr>
          </a:p>
          <a:p>
            <a:r>
              <a:rPr lang="en-US" dirty="0" smtClean="0">
                <a:solidFill>
                  <a:schemeClr val="tx1">
                    <a:lumMod val="65000"/>
                    <a:lumOff val="35000"/>
                  </a:schemeClr>
                </a:solidFill>
              </a:rPr>
              <a:t>A retrospective cohort of 1000 patients with T2D demonstrated that over a period of 10 years, </a:t>
            </a:r>
            <a:r>
              <a:rPr lang="en-US" b="1" u="sng" dirty="0" smtClean="0">
                <a:solidFill>
                  <a:schemeClr val="tx1">
                    <a:lumMod val="65000"/>
                    <a:lumOff val="35000"/>
                  </a:schemeClr>
                </a:solidFill>
              </a:rPr>
              <a:t>10.9% developed peripheral neuropathy</a:t>
            </a:r>
            <a:r>
              <a:rPr lang="en-US" dirty="0" smtClean="0">
                <a:solidFill>
                  <a:schemeClr val="tx1">
                    <a:lumMod val="65000"/>
                    <a:lumOff val="35000"/>
                  </a:schemeClr>
                </a:solidFill>
              </a:rPr>
              <a:t>. </a:t>
            </a:r>
          </a:p>
          <a:p>
            <a:endParaRPr lang="en-US" dirty="0" smtClean="0">
              <a:solidFill>
                <a:schemeClr val="tx1">
                  <a:lumMod val="65000"/>
                  <a:lumOff val="35000"/>
                </a:schemeClr>
              </a:solidFill>
            </a:endParaRPr>
          </a:p>
          <a:p>
            <a:pPr>
              <a:buNone/>
            </a:pPr>
            <a:endParaRPr lang="en-US" dirty="0" smtClean="0">
              <a:solidFill>
                <a:schemeClr val="tx1">
                  <a:lumMod val="65000"/>
                  <a:lumOff val="35000"/>
                </a:schemeClr>
              </a:solidFill>
            </a:endParaRPr>
          </a:p>
          <a:p>
            <a:pPr>
              <a:buNone/>
            </a:pPr>
            <a:r>
              <a:rPr lang="en-US" dirty="0" smtClean="0">
                <a:solidFill>
                  <a:schemeClr val="tx1">
                    <a:lumMod val="65000"/>
                    <a:lumOff val="35000"/>
                  </a:schemeClr>
                </a:solidFill>
              </a:rPr>
              <a:t>The 10-year incidence rates for </a:t>
            </a:r>
          </a:p>
          <a:p>
            <a:r>
              <a:rPr lang="en-US" dirty="0" smtClean="0">
                <a:solidFill>
                  <a:schemeClr val="tx1">
                    <a:lumMod val="65000"/>
                    <a:lumOff val="35000"/>
                  </a:schemeClr>
                </a:solidFill>
              </a:rPr>
              <a:t>Diabetic foot ulcer     8%</a:t>
            </a:r>
          </a:p>
          <a:p>
            <a:r>
              <a:rPr lang="en-US" dirty="0" smtClean="0">
                <a:solidFill>
                  <a:schemeClr val="tx1">
                    <a:lumMod val="65000"/>
                    <a:lumOff val="35000"/>
                  </a:schemeClr>
                </a:solidFill>
              </a:rPr>
              <a:t>Diabetic nephropathy       4.6%</a:t>
            </a:r>
          </a:p>
          <a:p>
            <a:r>
              <a:rPr lang="en-US" dirty="0" smtClean="0">
                <a:solidFill>
                  <a:schemeClr val="tx1">
                    <a:lumMod val="65000"/>
                    <a:lumOff val="35000"/>
                  </a:schemeClr>
                </a:solidFill>
              </a:rPr>
              <a:t>Ophthalmologic complications including retinopathy were  9.1%. </a:t>
            </a:r>
          </a:p>
          <a:p>
            <a:endParaRPr lang="en-US" dirty="0" smtClean="0">
              <a:solidFill>
                <a:schemeClr val="tx1">
                  <a:lumMod val="65000"/>
                  <a:lumOff val="35000"/>
                </a:schemeClr>
              </a:solidFill>
            </a:endParaRPr>
          </a:p>
          <a:p>
            <a:pPr>
              <a:buNone/>
            </a:pPr>
            <a:endParaRPr lang="en-US" sz="2300" dirty="0" smtClean="0">
              <a:solidFill>
                <a:schemeClr val="tx1">
                  <a:lumMod val="65000"/>
                  <a:lumOff val="35000"/>
                </a:schemeClr>
              </a:solidFill>
            </a:endParaRPr>
          </a:p>
          <a:p>
            <a:pPr>
              <a:buNone/>
            </a:pPr>
            <a:endParaRPr lang="en-US" sz="2300" dirty="0" smtClean="0">
              <a:solidFill>
                <a:schemeClr val="tx1">
                  <a:lumMod val="65000"/>
                  <a:lumOff val="35000"/>
                </a:schemeClr>
              </a:solidFill>
            </a:endParaRPr>
          </a:p>
          <a:p>
            <a:pPr>
              <a:buNone/>
            </a:pPr>
            <a:r>
              <a:rPr lang="en-US" sz="1400" dirty="0" err="1" smtClean="0">
                <a:solidFill>
                  <a:schemeClr val="tx1">
                    <a:lumMod val="65000"/>
                    <a:lumOff val="35000"/>
                  </a:schemeClr>
                </a:solidFill>
              </a:rPr>
              <a:t>Farshchi</a:t>
            </a:r>
            <a:r>
              <a:rPr lang="en-US" sz="1400" dirty="0" smtClean="0">
                <a:solidFill>
                  <a:schemeClr val="tx1">
                    <a:lumMod val="65000"/>
                    <a:lumOff val="35000"/>
                  </a:schemeClr>
                </a:solidFill>
              </a:rPr>
              <a:t> A, Esteghamati A, Sari AA, et al. The cost of diabetes chronic complications among Iranian people with type 2 diabetes mellitus. J Diabetes </a:t>
            </a:r>
            <a:r>
              <a:rPr lang="en-US" sz="1400" dirty="0" err="1" smtClean="0">
                <a:solidFill>
                  <a:schemeClr val="tx1">
                    <a:lumMod val="65000"/>
                    <a:lumOff val="35000"/>
                  </a:schemeClr>
                </a:solidFill>
              </a:rPr>
              <a:t>Metab</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Disord</a:t>
            </a:r>
            <a:r>
              <a:rPr lang="en-US" sz="1400" dirty="0" smtClean="0">
                <a:solidFill>
                  <a:schemeClr val="tx1">
                    <a:lumMod val="65000"/>
                    <a:lumOff val="35000"/>
                  </a:schemeClr>
                </a:solidFill>
              </a:rPr>
              <a:t> 2014;13:42.</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xmlns="" val="29250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69862" y="2101754"/>
            <a:ext cx="12122137" cy="3217769"/>
          </a:xfrm>
          <a:prstGeom prst="rect">
            <a:avLst/>
          </a:prstGeom>
          <a:noFill/>
          <a:ln w="9525">
            <a:noFill/>
            <a:miter lim="800000"/>
            <a:headEnd/>
            <a:tailEnd/>
          </a:ln>
          <a:effectLst/>
        </p:spPr>
      </p:pic>
      <p:sp>
        <p:nvSpPr>
          <p:cNvPr id="3" name="Rectangle 2"/>
          <p:cNvSpPr/>
          <p:nvPr/>
        </p:nvSpPr>
        <p:spPr>
          <a:xfrm>
            <a:off x="873458" y="426269"/>
            <a:ext cx="10385946" cy="523220"/>
          </a:xfrm>
          <a:prstGeom prst="rect">
            <a:avLst/>
          </a:prstGeom>
        </p:spPr>
        <p:txBody>
          <a:bodyPr wrap="square">
            <a:spAutoFit/>
          </a:bodyPr>
          <a:lstStyle/>
          <a:p>
            <a:r>
              <a:rPr lang="en-US" sz="2800" dirty="0">
                <a:solidFill>
                  <a:schemeClr val="tx1">
                    <a:lumMod val="65000"/>
                    <a:lumOff val="35000"/>
                  </a:schemeClr>
                </a:solidFill>
              </a:rPr>
              <a:t>Selected studies on the prevalence of diabetes </a:t>
            </a:r>
            <a:r>
              <a:rPr lang="en-US" sz="2800" dirty="0" smtClean="0">
                <a:solidFill>
                  <a:schemeClr val="tx1">
                    <a:lumMod val="65000"/>
                    <a:lumOff val="35000"/>
                  </a:schemeClr>
                </a:solidFill>
              </a:rPr>
              <a:t>complications </a:t>
            </a:r>
            <a:r>
              <a:rPr lang="en-US" sz="2400" dirty="0" smtClean="0">
                <a:solidFill>
                  <a:schemeClr val="tx1">
                    <a:lumMod val="65000"/>
                    <a:lumOff val="35000"/>
                  </a:schemeClr>
                </a:solidFill>
              </a:rPr>
              <a:t>.</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xmlns="" val="3632921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627" y="365125"/>
            <a:ext cx="10603173" cy="644809"/>
          </a:xfrm>
        </p:spPr>
        <p:txBody>
          <a:bodyPr/>
          <a:lstStyle/>
          <a:p>
            <a:r>
              <a:rPr lang="en-US" b="1" dirty="0" smtClean="0">
                <a:solidFill>
                  <a:schemeClr val="tx1">
                    <a:lumMod val="65000"/>
                    <a:lumOff val="35000"/>
                  </a:schemeClr>
                </a:solidFill>
              </a:rPr>
              <a:t>Burden and Costs</a:t>
            </a:r>
            <a:endParaRPr lang="en-US" b="1" dirty="0">
              <a:solidFill>
                <a:schemeClr val="tx1">
                  <a:lumMod val="65000"/>
                  <a:lumOff val="35000"/>
                </a:schemeClr>
              </a:solidFill>
            </a:endParaRPr>
          </a:p>
        </p:txBody>
      </p:sp>
      <p:sp>
        <p:nvSpPr>
          <p:cNvPr id="3" name="Content Placeholder 2"/>
          <p:cNvSpPr>
            <a:spLocks noGrp="1"/>
          </p:cNvSpPr>
          <p:nvPr>
            <p:ph idx="1"/>
          </p:nvPr>
        </p:nvSpPr>
        <p:spPr>
          <a:xfrm>
            <a:off x="313899" y="1255595"/>
            <a:ext cx="11471701" cy="5049672"/>
          </a:xfrm>
        </p:spPr>
        <p:txBody>
          <a:bodyPr>
            <a:normAutofit fontScale="77500" lnSpcReduction="20000"/>
          </a:bodyPr>
          <a:lstStyle/>
          <a:p>
            <a:r>
              <a:rPr lang="en-US" sz="3600" dirty="0" smtClean="0">
                <a:solidFill>
                  <a:schemeClr val="tx1">
                    <a:lumMod val="65000"/>
                    <a:lumOff val="35000"/>
                  </a:schemeClr>
                </a:solidFill>
              </a:rPr>
              <a:t>Diabetes is a leading cause of mortality and high economic costs in Iran. </a:t>
            </a:r>
          </a:p>
          <a:p>
            <a:endParaRPr lang="en-US" dirty="0" smtClean="0">
              <a:solidFill>
                <a:schemeClr val="tx1">
                  <a:lumMod val="65000"/>
                  <a:lumOff val="35000"/>
                </a:schemeClr>
              </a:solidFill>
            </a:endParaRPr>
          </a:p>
          <a:p>
            <a:r>
              <a:rPr lang="en-US" sz="3300" dirty="0" smtClean="0">
                <a:solidFill>
                  <a:schemeClr val="tx1">
                    <a:lumMod val="65000"/>
                    <a:lumOff val="35000"/>
                  </a:schemeClr>
                </a:solidFill>
              </a:rPr>
              <a:t>The population </a:t>
            </a:r>
            <a:r>
              <a:rPr lang="en-US" sz="3300" u="sng" dirty="0" smtClean="0">
                <a:solidFill>
                  <a:schemeClr val="tx1">
                    <a:lumMod val="65000"/>
                    <a:lumOff val="35000"/>
                  </a:schemeClr>
                </a:solidFill>
              </a:rPr>
              <a:t>attributable fraction of death due to diabetes </a:t>
            </a:r>
            <a:r>
              <a:rPr lang="en-US" sz="2400" dirty="0" smtClean="0">
                <a:solidFill>
                  <a:schemeClr val="tx1">
                    <a:lumMod val="65000"/>
                    <a:lumOff val="35000"/>
                  </a:schemeClr>
                </a:solidFill>
              </a:rPr>
              <a:t>(</a:t>
            </a:r>
            <a:r>
              <a:rPr lang="en-US" sz="2400" dirty="0" err="1" smtClean="0">
                <a:solidFill>
                  <a:schemeClr val="tx1">
                    <a:lumMod val="65000"/>
                    <a:lumOff val="35000"/>
                  </a:schemeClr>
                </a:solidFill>
              </a:rPr>
              <a:t>ie</a:t>
            </a:r>
            <a:r>
              <a:rPr lang="en-US" sz="2400" dirty="0" smtClean="0">
                <a:solidFill>
                  <a:schemeClr val="tx1">
                    <a:lumMod val="65000"/>
                    <a:lumOff val="35000"/>
                  </a:schemeClr>
                </a:solidFill>
              </a:rPr>
              <a:t>, the proportional reduction in mortality that would occur if, under a hypothetical scenario, diabetes was eliminated)</a:t>
            </a:r>
            <a:r>
              <a:rPr lang="en-US" dirty="0" smtClean="0">
                <a:solidFill>
                  <a:schemeClr val="tx1">
                    <a:lumMod val="65000"/>
                    <a:lumOff val="35000"/>
                  </a:schemeClr>
                </a:solidFill>
              </a:rPr>
              <a:t> </a:t>
            </a:r>
            <a:r>
              <a:rPr lang="en-US" sz="3300" u="sng" dirty="0" smtClean="0">
                <a:solidFill>
                  <a:schemeClr val="tx1">
                    <a:lumMod val="65000"/>
                    <a:lumOff val="35000"/>
                  </a:schemeClr>
                </a:solidFill>
              </a:rPr>
              <a:t>is estimated to be 17.3% and 17.8% in men and women, </a:t>
            </a:r>
            <a:r>
              <a:rPr lang="en-US" sz="3300" dirty="0" smtClean="0">
                <a:solidFill>
                  <a:schemeClr val="tx1">
                    <a:lumMod val="65000"/>
                    <a:lumOff val="35000"/>
                  </a:schemeClr>
                </a:solidFill>
              </a:rPr>
              <a:t>respectively.</a:t>
            </a:r>
            <a:endParaRPr lang="en-US" dirty="0" smtClean="0">
              <a:solidFill>
                <a:schemeClr val="tx1">
                  <a:lumMod val="65000"/>
                  <a:lumOff val="35000"/>
                </a:schemeClr>
              </a:solidFill>
            </a:endParaRPr>
          </a:p>
          <a:p>
            <a:pPr>
              <a:buNone/>
            </a:pPr>
            <a:endParaRPr lang="en-US" dirty="0" smtClean="0">
              <a:solidFill>
                <a:schemeClr val="tx1">
                  <a:lumMod val="65000"/>
                  <a:lumOff val="35000"/>
                </a:schemeClr>
              </a:solidFill>
            </a:endParaRPr>
          </a:p>
          <a:p>
            <a:r>
              <a:rPr lang="en-US" dirty="0" smtClean="0">
                <a:solidFill>
                  <a:schemeClr val="tx1">
                    <a:lumMod val="65000"/>
                    <a:lumOff val="35000"/>
                  </a:schemeClr>
                </a:solidFill>
              </a:rPr>
              <a:t> </a:t>
            </a:r>
            <a:r>
              <a:rPr lang="en-US" sz="3300" dirty="0" smtClean="0">
                <a:solidFill>
                  <a:schemeClr val="tx1">
                    <a:lumMod val="65000"/>
                    <a:lumOff val="35000"/>
                  </a:schemeClr>
                </a:solidFill>
              </a:rPr>
              <a:t>Iranian patients with </a:t>
            </a:r>
            <a:r>
              <a:rPr lang="en-US" sz="3300" u="sng" dirty="0" smtClean="0">
                <a:solidFill>
                  <a:schemeClr val="tx1">
                    <a:lumMod val="65000"/>
                    <a:lumOff val="35000"/>
                  </a:schemeClr>
                </a:solidFill>
              </a:rPr>
              <a:t>T2D die about 7 to 10 years sooner </a:t>
            </a:r>
            <a:r>
              <a:rPr lang="en-US" sz="3300" dirty="0" smtClean="0">
                <a:solidFill>
                  <a:schemeClr val="tx1">
                    <a:lumMod val="65000"/>
                    <a:lumOff val="35000"/>
                  </a:schemeClr>
                </a:solidFill>
              </a:rPr>
              <a:t>than those without diabetes.</a:t>
            </a:r>
          </a:p>
          <a:p>
            <a:pPr>
              <a:buNone/>
            </a:pPr>
            <a:endParaRPr lang="en-US" dirty="0" smtClean="0">
              <a:solidFill>
                <a:schemeClr val="tx1">
                  <a:lumMod val="65000"/>
                  <a:lumOff val="35000"/>
                </a:schemeClr>
              </a:solidFill>
            </a:endParaRPr>
          </a:p>
          <a:p>
            <a:pPr>
              <a:buNone/>
            </a:pPr>
            <a:endParaRPr lang="en-US" sz="2600" dirty="0" smtClean="0">
              <a:solidFill>
                <a:schemeClr val="tx1">
                  <a:lumMod val="65000"/>
                  <a:lumOff val="35000"/>
                </a:schemeClr>
              </a:solidFill>
            </a:endParaRPr>
          </a:p>
          <a:p>
            <a:pPr>
              <a:buNone/>
            </a:pPr>
            <a:endParaRPr lang="en-US" sz="2600" dirty="0" smtClean="0">
              <a:solidFill>
                <a:schemeClr val="tx1">
                  <a:lumMod val="65000"/>
                  <a:lumOff val="35000"/>
                </a:schemeClr>
              </a:solidFill>
            </a:endParaRPr>
          </a:p>
          <a:p>
            <a:pPr>
              <a:buNone/>
            </a:pPr>
            <a:endParaRPr lang="en-US" sz="1600" dirty="0" smtClean="0">
              <a:solidFill>
                <a:schemeClr val="tx1">
                  <a:lumMod val="65000"/>
                  <a:lumOff val="35000"/>
                </a:schemeClr>
              </a:solidFill>
            </a:endParaRPr>
          </a:p>
          <a:p>
            <a:pPr>
              <a:buNone/>
            </a:pPr>
            <a:r>
              <a:rPr lang="en-US" sz="1600" dirty="0" err="1" smtClean="0">
                <a:solidFill>
                  <a:schemeClr val="tx1">
                    <a:lumMod val="65000"/>
                    <a:lumOff val="35000"/>
                  </a:schemeClr>
                </a:solidFill>
              </a:rPr>
              <a:t>Bozorgmanesh</a:t>
            </a:r>
            <a:r>
              <a:rPr lang="en-US" sz="1600" dirty="0" smtClean="0">
                <a:solidFill>
                  <a:schemeClr val="tx1">
                    <a:lumMod val="65000"/>
                    <a:lumOff val="35000"/>
                  </a:schemeClr>
                </a:solidFill>
              </a:rPr>
              <a:t> M, </a:t>
            </a:r>
            <a:r>
              <a:rPr lang="en-US" sz="1600" dirty="0" err="1" smtClean="0">
                <a:solidFill>
                  <a:schemeClr val="tx1">
                    <a:lumMod val="65000"/>
                    <a:lumOff val="35000"/>
                  </a:schemeClr>
                </a:solidFill>
              </a:rPr>
              <a:t>Hadaegh</a:t>
            </a:r>
            <a:r>
              <a:rPr lang="en-US" sz="1600" dirty="0" smtClean="0">
                <a:solidFill>
                  <a:schemeClr val="tx1">
                    <a:lumMod val="65000"/>
                    <a:lumOff val="35000"/>
                  </a:schemeClr>
                </a:solidFill>
              </a:rPr>
              <a:t> F, </a:t>
            </a:r>
            <a:r>
              <a:rPr lang="fr-FR" sz="1600" dirty="0" err="1" smtClean="0">
                <a:solidFill>
                  <a:schemeClr val="tx1">
                    <a:lumMod val="65000"/>
                    <a:lumOff val="35000"/>
                  </a:schemeClr>
                </a:solidFill>
              </a:rPr>
              <a:t>Sheikholeslami</a:t>
            </a:r>
            <a:r>
              <a:rPr lang="fr-FR" sz="1600" dirty="0" smtClean="0">
                <a:solidFill>
                  <a:schemeClr val="tx1">
                    <a:lumMod val="65000"/>
                    <a:lumOff val="35000"/>
                  </a:schemeClr>
                </a:solidFill>
              </a:rPr>
              <a:t> F, et al. </a:t>
            </a:r>
            <a:r>
              <a:rPr lang="fr-FR" sz="1600" dirty="0" err="1" smtClean="0">
                <a:solidFill>
                  <a:schemeClr val="tx1">
                    <a:lumMod val="65000"/>
                    <a:lumOff val="35000"/>
                  </a:schemeClr>
                </a:solidFill>
              </a:rPr>
              <a:t>Cardiovascular</a:t>
            </a:r>
            <a:r>
              <a:rPr lang="fr-FR" sz="1600" dirty="0" smtClean="0">
                <a:solidFill>
                  <a:schemeClr val="tx1">
                    <a:lumMod val="65000"/>
                    <a:lumOff val="35000"/>
                  </a:schemeClr>
                </a:solidFill>
              </a:rPr>
              <a:t> </a:t>
            </a:r>
            <a:r>
              <a:rPr lang="en-US" sz="1600" dirty="0" smtClean="0">
                <a:solidFill>
                  <a:schemeClr val="tx1">
                    <a:lumMod val="65000"/>
                    <a:lumOff val="35000"/>
                  </a:schemeClr>
                </a:solidFill>
              </a:rPr>
              <a:t>risk and all cause mortality attributable to diabetes: Tehran lipid and glucose study. J </a:t>
            </a:r>
            <a:r>
              <a:rPr lang="en-US" sz="1600" dirty="0" err="1" smtClean="0">
                <a:solidFill>
                  <a:schemeClr val="tx1">
                    <a:lumMod val="65000"/>
                    <a:lumOff val="35000"/>
                  </a:schemeClr>
                </a:solidFill>
              </a:rPr>
              <a:t>Endocrinol</a:t>
            </a:r>
            <a:r>
              <a:rPr lang="en-US" sz="1600" dirty="0" smtClean="0">
                <a:solidFill>
                  <a:schemeClr val="tx1">
                    <a:lumMod val="65000"/>
                    <a:lumOff val="35000"/>
                  </a:schemeClr>
                </a:solidFill>
              </a:rPr>
              <a:t> Invest 2012;35:14e20</a:t>
            </a:r>
            <a:endParaRPr lang="en-US" sz="1300" dirty="0" smtClean="0">
              <a:solidFill>
                <a:schemeClr val="tx1">
                  <a:lumMod val="65000"/>
                  <a:lumOff val="35000"/>
                </a:schemeClr>
              </a:solidFill>
            </a:endParaRPr>
          </a:p>
          <a:p>
            <a:pPr>
              <a:buNone/>
            </a:pPr>
            <a:r>
              <a:rPr lang="en-US" sz="1500" dirty="0" err="1" smtClean="0">
                <a:solidFill>
                  <a:schemeClr val="tx1">
                    <a:lumMod val="65000"/>
                    <a:lumOff val="35000"/>
                  </a:schemeClr>
                </a:solidFill>
              </a:rPr>
              <a:t>Bozorgmanesh</a:t>
            </a:r>
            <a:r>
              <a:rPr lang="en-US" sz="1500" dirty="0" smtClean="0">
                <a:solidFill>
                  <a:schemeClr val="tx1">
                    <a:lumMod val="65000"/>
                    <a:lumOff val="35000"/>
                  </a:schemeClr>
                </a:solidFill>
              </a:rPr>
              <a:t> M, </a:t>
            </a:r>
            <a:r>
              <a:rPr lang="en-US" sz="1500" dirty="0" err="1" smtClean="0">
                <a:solidFill>
                  <a:schemeClr val="tx1">
                    <a:lumMod val="65000"/>
                    <a:lumOff val="35000"/>
                  </a:schemeClr>
                </a:solidFill>
              </a:rPr>
              <a:t>Hadaegh</a:t>
            </a:r>
            <a:r>
              <a:rPr lang="en-US" sz="1500" dirty="0" smtClean="0">
                <a:solidFill>
                  <a:schemeClr val="tx1">
                    <a:lumMod val="65000"/>
                    <a:lumOff val="35000"/>
                  </a:schemeClr>
                </a:solidFill>
              </a:rPr>
              <a:t> F, </a:t>
            </a:r>
            <a:r>
              <a:rPr lang="en-US" sz="1500" dirty="0" err="1" smtClean="0">
                <a:solidFill>
                  <a:schemeClr val="tx1">
                    <a:lumMod val="65000"/>
                    <a:lumOff val="35000"/>
                  </a:schemeClr>
                </a:solidFill>
              </a:rPr>
              <a:t>Sheikholeslami</a:t>
            </a:r>
            <a:r>
              <a:rPr lang="en-US" sz="1500" dirty="0" smtClean="0">
                <a:solidFill>
                  <a:schemeClr val="tx1">
                    <a:lumMod val="65000"/>
                    <a:lumOff val="35000"/>
                  </a:schemeClr>
                </a:solidFill>
              </a:rPr>
              <a:t> F, et al. Shadow of diabetes over cardiovascular disease: comparative quantification of population-attributable all-cause and cardiovascular mortality. </a:t>
            </a:r>
            <a:r>
              <a:rPr lang="en-US" sz="1500" dirty="0" err="1" smtClean="0">
                <a:solidFill>
                  <a:schemeClr val="tx1">
                    <a:lumMod val="65000"/>
                    <a:lumOff val="35000"/>
                  </a:schemeClr>
                </a:solidFill>
              </a:rPr>
              <a:t>Cardiovasc</a:t>
            </a:r>
            <a:r>
              <a:rPr lang="en-US" sz="1500" dirty="0" smtClean="0">
                <a:solidFill>
                  <a:schemeClr val="tx1">
                    <a:lumMod val="65000"/>
                    <a:lumOff val="35000"/>
                  </a:schemeClr>
                </a:solidFill>
              </a:rPr>
              <a:t> </a:t>
            </a:r>
            <a:r>
              <a:rPr lang="en-US" sz="1500" dirty="0" err="1" smtClean="0">
                <a:solidFill>
                  <a:schemeClr val="tx1">
                    <a:lumMod val="65000"/>
                    <a:lumOff val="35000"/>
                  </a:schemeClr>
                </a:solidFill>
              </a:rPr>
              <a:t>Diabetol</a:t>
            </a:r>
            <a:r>
              <a:rPr lang="en-US" sz="1500" dirty="0" smtClean="0">
                <a:solidFill>
                  <a:schemeClr val="tx1">
                    <a:lumMod val="65000"/>
                    <a:lumOff val="35000"/>
                  </a:schemeClr>
                </a:solidFill>
              </a:rPr>
              <a:t> 2012;11:69</a:t>
            </a:r>
            <a:endParaRPr lang="en-US" sz="1500" dirty="0">
              <a:solidFill>
                <a:schemeClr val="tx1">
                  <a:lumMod val="65000"/>
                  <a:lumOff val="35000"/>
                </a:schemeClr>
              </a:solidFill>
            </a:endParaRPr>
          </a:p>
        </p:txBody>
      </p:sp>
    </p:spTree>
    <p:extLst>
      <p:ext uri="{BB962C8B-B14F-4D97-AF65-F5344CB8AC3E}">
        <p14:creationId xmlns:p14="http://schemas.microsoft.com/office/powerpoint/2010/main" xmlns="" val="2083731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866" y="365126"/>
            <a:ext cx="10534934" cy="931412"/>
          </a:xfrm>
        </p:spPr>
        <p:txBody>
          <a:bodyPr/>
          <a:lstStyle/>
          <a:p>
            <a:r>
              <a:rPr lang="en-US" b="1" dirty="0" smtClean="0">
                <a:solidFill>
                  <a:schemeClr val="tx1">
                    <a:lumMod val="65000"/>
                    <a:lumOff val="35000"/>
                  </a:schemeClr>
                </a:solidFill>
              </a:rPr>
              <a:t>Burden and Costs</a:t>
            </a:r>
            <a:endParaRPr lang="en-US" b="1" dirty="0">
              <a:solidFill>
                <a:schemeClr val="tx1">
                  <a:lumMod val="65000"/>
                  <a:lumOff val="35000"/>
                </a:schemeClr>
              </a:solidFill>
            </a:endParaRPr>
          </a:p>
        </p:txBody>
      </p:sp>
      <p:sp>
        <p:nvSpPr>
          <p:cNvPr id="3" name="Content Placeholder 2"/>
          <p:cNvSpPr>
            <a:spLocks noGrp="1"/>
          </p:cNvSpPr>
          <p:nvPr>
            <p:ph idx="1"/>
          </p:nvPr>
        </p:nvSpPr>
        <p:spPr>
          <a:xfrm>
            <a:off x="464024" y="1255594"/>
            <a:ext cx="11518710" cy="4921369"/>
          </a:xfrm>
        </p:spPr>
        <p:txBody>
          <a:bodyPr>
            <a:normAutofit/>
          </a:bodyPr>
          <a:lstStyle/>
          <a:p>
            <a:r>
              <a:rPr lang="en-US" dirty="0" smtClean="0">
                <a:solidFill>
                  <a:schemeClr val="tx1">
                    <a:lumMod val="65000"/>
                    <a:lumOff val="35000"/>
                  </a:schemeClr>
                </a:solidFill>
              </a:rPr>
              <a:t>Several studies have evaluated health-related quality of life (</a:t>
            </a:r>
            <a:r>
              <a:rPr lang="en-US" dirty="0" err="1" smtClean="0">
                <a:solidFill>
                  <a:schemeClr val="tx1">
                    <a:lumMod val="65000"/>
                    <a:lumOff val="35000"/>
                  </a:schemeClr>
                </a:solidFill>
              </a:rPr>
              <a:t>HRQoL</a:t>
            </a:r>
            <a:r>
              <a:rPr lang="en-US" dirty="0" smtClean="0">
                <a:solidFill>
                  <a:schemeClr val="tx1">
                    <a:lumMod val="65000"/>
                    <a:lumOff val="35000"/>
                  </a:schemeClr>
                </a:solidFill>
              </a:rPr>
              <a:t>) among Iranian patients with diabetes.</a:t>
            </a:r>
          </a:p>
          <a:p>
            <a:pPr marL="0" indent="0">
              <a:buNone/>
            </a:pPr>
            <a:endParaRPr lang="en-US" dirty="0" smtClean="0">
              <a:solidFill>
                <a:schemeClr val="tx1">
                  <a:lumMod val="65000"/>
                  <a:lumOff val="35000"/>
                </a:schemeClr>
              </a:solidFill>
            </a:endParaRPr>
          </a:p>
          <a:p>
            <a:r>
              <a:rPr lang="en-US" dirty="0" smtClean="0">
                <a:solidFill>
                  <a:schemeClr val="tx1">
                    <a:lumMod val="65000"/>
                    <a:lumOff val="35000"/>
                  </a:schemeClr>
                </a:solidFill>
              </a:rPr>
              <a:t>A recent systematic review of 46 studies conducted in 20 of 31 provinces of Iran demonstrated significantly </a:t>
            </a:r>
            <a:r>
              <a:rPr lang="en-US" b="1" u="sng" dirty="0" smtClean="0">
                <a:solidFill>
                  <a:schemeClr val="tx1">
                    <a:lumMod val="65000"/>
                    <a:lumOff val="35000"/>
                  </a:schemeClr>
                </a:solidFill>
              </a:rPr>
              <a:t>worse </a:t>
            </a:r>
            <a:r>
              <a:rPr lang="en-US" b="1" u="sng" dirty="0" err="1" smtClean="0">
                <a:solidFill>
                  <a:schemeClr val="tx1">
                    <a:lumMod val="65000"/>
                    <a:lumOff val="35000"/>
                  </a:schemeClr>
                </a:solidFill>
              </a:rPr>
              <a:t>HRQoL</a:t>
            </a:r>
            <a:r>
              <a:rPr lang="en-US" b="1" u="sng" dirty="0" smtClean="0">
                <a:solidFill>
                  <a:schemeClr val="tx1">
                    <a:lumMod val="65000"/>
                    <a:lumOff val="35000"/>
                  </a:schemeClr>
                </a:solidFill>
              </a:rPr>
              <a:t> in patients with diabetes.</a:t>
            </a:r>
          </a:p>
          <a:p>
            <a:pPr>
              <a:buNone/>
            </a:pPr>
            <a:endParaRPr lang="en-US" sz="1800" dirty="0" smtClean="0">
              <a:solidFill>
                <a:schemeClr val="tx1">
                  <a:lumMod val="65000"/>
                  <a:lumOff val="35000"/>
                </a:schemeClr>
              </a:solidFill>
            </a:endParaRPr>
          </a:p>
          <a:p>
            <a:pPr>
              <a:buNone/>
            </a:pPr>
            <a:endParaRPr lang="en-US" sz="1800" dirty="0">
              <a:solidFill>
                <a:schemeClr val="tx1">
                  <a:lumMod val="65000"/>
                  <a:lumOff val="35000"/>
                </a:schemeClr>
              </a:solidFill>
            </a:endParaRPr>
          </a:p>
          <a:p>
            <a:pPr>
              <a:buNone/>
            </a:pPr>
            <a:endParaRPr lang="en-US" sz="1800" dirty="0" smtClean="0">
              <a:solidFill>
                <a:schemeClr val="tx1">
                  <a:lumMod val="65000"/>
                  <a:lumOff val="35000"/>
                </a:schemeClr>
              </a:solidFill>
            </a:endParaRPr>
          </a:p>
          <a:p>
            <a:pPr>
              <a:buNone/>
            </a:pPr>
            <a:endParaRPr lang="en-US" sz="1800" dirty="0" smtClean="0">
              <a:solidFill>
                <a:schemeClr val="tx1">
                  <a:lumMod val="65000"/>
                  <a:lumOff val="35000"/>
                </a:schemeClr>
              </a:solidFill>
            </a:endParaRPr>
          </a:p>
          <a:p>
            <a:pPr>
              <a:buNone/>
            </a:pPr>
            <a:endParaRPr lang="en-US" sz="1400" dirty="0" smtClean="0">
              <a:solidFill>
                <a:schemeClr val="tx1">
                  <a:lumMod val="65000"/>
                  <a:lumOff val="35000"/>
                </a:schemeClr>
              </a:solidFill>
            </a:endParaRPr>
          </a:p>
          <a:p>
            <a:pPr>
              <a:buNone/>
            </a:pPr>
            <a:r>
              <a:rPr lang="en-US" sz="1400" dirty="0" err="1" smtClean="0">
                <a:solidFill>
                  <a:schemeClr val="tx1">
                    <a:lumMod val="65000"/>
                    <a:lumOff val="35000"/>
                  </a:schemeClr>
                </a:solidFill>
              </a:rPr>
              <a:t>Kiadaliri</a:t>
            </a:r>
            <a:r>
              <a:rPr lang="en-US" sz="1400" dirty="0" smtClean="0">
                <a:solidFill>
                  <a:schemeClr val="tx1">
                    <a:lumMod val="65000"/>
                    <a:lumOff val="35000"/>
                  </a:schemeClr>
                </a:solidFill>
              </a:rPr>
              <a:t> AA, </a:t>
            </a:r>
            <a:r>
              <a:rPr lang="en-US" sz="1400" dirty="0" err="1" smtClean="0">
                <a:solidFill>
                  <a:schemeClr val="tx1">
                    <a:lumMod val="65000"/>
                    <a:lumOff val="35000"/>
                  </a:schemeClr>
                </a:solidFill>
              </a:rPr>
              <a:t>Najafi</a:t>
            </a:r>
            <a:r>
              <a:rPr lang="en-US" sz="1400" dirty="0" smtClean="0">
                <a:solidFill>
                  <a:schemeClr val="tx1">
                    <a:lumMod val="65000"/>
                    <a:lumOff val="35000"/>
                  </a:schemeClr>
                </a:solidFill>
              </a:rPr>
              <a:t> B, </a:t>
            </a:r>
            <a:r>
              <a:rPr lang="en-US" sz="1400" dirty="0" err="1" smtClean="0">
                <a:solidFill>
                  <a:schemeClr val="tx1">
                    <a:lumMod val="65000"/>
                    <a:lumOff val="35000"/>
                  </a:schemeClr>
                </a:solidFill>
              </a:rPr>
              <a:t>Mirmalek</a:t>
            </a:r>
            <a:r>
              <a:rPr lang="en-US" sz="1400" dirty="0" smtClean="0">
                <a:solidFill>
                  <a:schemeClr val="tx1">
                    <a:lumMod val="65000"/>
                    <a:lumOff val="35000"/>
                  </a:schemeClr>
                </a:solidFill>
              </a:rPr>
              <a:t>- Sani M. Quality of life in people with diabetes: a systematic review of </a:t>
            </a:r>
            <a:r>
              <a:rPr lang="de-DE" sz="1400" dirty="0" smtClean="0">
                <a:solidFill>
                  <a:schemeClr val="tx1">
                    <a:lumMod val="65000"/>
                    <a:lumOff val="35000"/>
                  </a:schemeClr>
                </a:solidFill>
              </a:rPr>
              <a:t>studies in Iran. J Diabetes Metab Disord </a:t>
            </a:r>
            <a:r>
              <a:rPr lang="en-US" sz="1400" dirty="0" smtClean="0">
                <a:solidFill>
                  <a:schemeClr val="tx1">
                    <a:lumMod val="65000"/>
                    <a:lumOff val="35000"/>
                  </a:schemeClr>
                </a:solidFill>
              </a:rPr>
              <a:t>2013;12:54.</a:t>
            </a:r>
          </a:p>
          <a:p>
            <a:endParaRPr lang="en-US" dirty="0">
              <a:solidFill>
                <a:schemeClr val="tx1">
                  <a:lumMod val="65000"/>
                  <a:lumOff val="35000"/>
                </a:schemeClr>
              </a:solidFill>
            </a:endParaRPr>
          </a:p>
        </p:txBody>
      </p:sp>
    </p:spTree>
    <p:extLst>
      <p:ext uri="{BB962C8B-B14F-4D97-AF65-F5344CB8AC3E}">
        <p14:creationId xmlns:p14="http://schemas.microsoft.com/office/powerpoint/2010/main" xmlns="" val="1988413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218" y="365125"/>
            <a:ext cx="10548582" cy="753991"/>
          </a:xfrm>
        </p:spPr>
        <p:txBody>
          <a:bodyPr/>
          <a:lstStyle/>
          <a:p>
            <a:r>
              <a:rPr lang="en-US" b="1" u="sng" dirty="0" smtClean="0">
                <a:solidFill>
                  <a:schemeClr val="tx1">
                    <a:lumMod val="65000"/>
                    <a:lumOff val="35000"/>
                  </a:schemeClr>
                </a:solidFill>
              </a:rPr>
              <a:t>Determinants of Health Related Quality of Life</a:t>
            </a:r>
            <a:endParaRPr lang="en-US" b="1" u="sng" dirty="0">
              <a:solidFill>
                <a:schemeClr val="tx1">
                  <a:lumMod val="65000"/>
                  <a:lumOff val="35000"/>
                </a:schemeClr>
              </a:solidFill>
            </a:endParaRPr>
          </a:p>
        </p:txBody>
      </p:sp>
      <p:sp>
        <p:nvSpPr>
          <p:cNvPr id="3" name="Content Placeholder 2"/>
          <p:cNvSpPr>
            <a:spLocks noGrp="1"/>
          </p:cNvSpPr>
          <p:nvPr>
            <p:ph idx="1"/>
          </p:nvPr>
        </p:nvSpPr>
        <p:spPr>
          <a:xfrm>
            <a:off x="300251" y="1378424"/>
            <a:ext cx="11546006" cy="5049672"/>
          </a:xfrm>
        </p:spPr>
        <p:txBody>
          <a:bodyPr>
            <a:normAutofit fontScale="32500" lnSpcReduction="20000"/>
          </a:bodyPr>
          <a:lstStyle/>
          <a:p>
            <a:r>
              <a:rPr lang="en-US" sz="7400" b="1" dirty="0" smtClean="0">
                <a:solidFill>
                  <a:schemeClr val="tx1">
                    <a:lumMod val="65000"/>
                    <a:lumOff val="35000"/>
                  </a:schemeClr>
                </a:solidFill>
              </a:rPr>
              <a:t>Determinants of </a:t>
            </a:r>
            <a:r>
              <a:rPr lang="en-US" sz="7400" b="1" dirty="0" err="1" smtClean="0">
                <a:solidFill>
                  <a:schemeClr val="tx1">
                    <a:lumMod val="65000"/>
                    <a:lumOff val="35000"/>
                  </a:schemeClr>
                </a:solidFill>
              </a:rPr>
              <a:t>HRQoL</a:t>
            </a:r>
            <a:r>
              <a:rPr lang="en-US" sz="7400" b="1" dirty="0" smtClean="0">
                <a:solidFill>
                  <a:schemeClr val="tx1">
                    <a:lumMod val="65000"/>
                    <a:lumOff val="35000"/>
                  </a:schemeClr>
                </a:solidFill>
              </a:rPr>
              <a:t> </a:t>
            </a:r>
            <a:r>
              <a:rPr lang="en-US" sz="7400" dirty="0" smtClean="0">
                <a:solidFill>
                  <a:schemeClr val="tx1">
                    <a:lumMod val="65000"/>
                    <a:lumOff val="35000"/>
                  </a:schemeClr>
                </a:solidFill>
              </a:rPr>
              <a:t>were similar to those identified in the other countries.</a:t>
            </a:r>
          </a:p>
          <a:p>
            <a:pPr>
              <a:buNone/>
            </a:pPr>
            <a:endParaRPr lang="en-US" sz="7400" dirty="0" smtClean="0">
              <a:solidFill>
                <a:schemeClr val="tx1">
                  <a:lumMod val="65000"/>
                  <a:lumOff val="35000"/>
                </a:schemeClr>
              </a:solidFill>
            </a:endParaRPr>
          </a:p>
          <a:p>
            <a:pPr>
              <a:buNone/>
            </a:pPr>
            <a:r>
              <a:rPr lang="en-US" sz="7400" dirty="0" smtClean="0">
                <a:solidFill>
                  <a:schemeClr val="tx1">
                    <a:lumMod val="65000"/>
                    <a:lumOff val="35000"/>
                  </a:schemeClr>
                </a:solidFill>
              </a:rPr>
              <a:t>Among Iranian patients with diabetes</a:t>
            </a:r>
          </a:p>
          <a:p>
            <a:r>
              <a:rPr lang="en-US" sz="7400" dirty="0" smtClean="0">
                <a:solidFill>
                  <a:schemeClr val="tx1">
                    <a:lumMod val="65000"/>
                    <a:lumOff val="35000"/>
                  </a:schemeClr>
                </a:solidFill>
              </a:rPr>
              <a:t>the presence of diabetes-related complications</a:t>
            </a:r>
          </a:p>
          <a:p>
            <a:r>
              <a:rPr lang="en-US" sz="7400" dirty="0" smtClean="0">
                <a:solidFill>
                  <a:schemeClr val="tx1">
                    <a:lumMod val="65000"/>
                    <a:lumOff val="35000"/>
                  </a:schemeClr>
                </a:solidFill>
              </a:rPr>
              <a:t>Greater age</a:t>
            </a:r>
          </a:p>
          <a:p>
            <a:r>
              <a:rPr lang="en-US" sz="7400" dirty="0" smtClean="0">
                <a:solidFill>
                  <a:schemeClr val="tx1">
                    <a:lumMod val="65000"/>
                    <a:lumOff val="35000"/>
                  </a:schemeClr>
                </a:solidFill>
              </a:rPr>
              <a:t>Female gender</a:t>
            </a:r>
          </a:p>
          <a:p>
            <a:r>
              <a:rPr lang="en-US" sz="7400" dirty="0" smtClean="0">
                <a:solidFill>
                  <a:schemeClr val="tx1">
                    <a:lumMod val="65000"/>
                    <a:lumOff val="35000"/>
                  </a:schemeClr>
                </a:solidFill>
              </a:rPr>
              <a:t>Lower socioeconomic status </a:t>
            </a:r>
          </a:p>
          <a:p>
            <a:r>
              <a:rPr lang="en-US" sz="7400" dirty="0" smtClean="0">
                <a:solidFill>
                  <a:schemeClr val="tx1">
                    <a:lumMod val="65000"/>
                    <a:lumOff val="35000"/>
                  </a:schemeClr>
                </a:solidFill>
              </a:rPr>
              <a:t>Being unmarried</a:t>
            </a:r>
          </a:p>
          <a:p>
            <a:r>
              <a:rPr lang="en-US" sz="7400" dirty="0" smtClean="0">
                <a:solidFill>
                  <a:schemeClr val="tx1">
                    <a:lumMod val="65000"/>
                    <a:lumOff val="35000"/>
                  </a:schemeClr>
                </a:solidFill>
              </a:rPr>
              <a:t>Higher HbA1c, higher BP, higher lipids</a:t>
            </a:r>
          </a:p>
          <a:p>
            <a:r>
              <a:rPr lang="en-US" sz="7400" dirty="0" smtClean="0">
                <a:solidFill>
                  <a:schemeClr val="tx1">
                    <a:lumMod val="65000"/>
                    <a:lumOff val="35000"/>
                  </a:schemeClr>
                </a:solidFill>
              </a:rPr>
              <a:t>Greater diabetes duration are associated with </a:t>
            </a:r>
            <a:r>
              <a:rPr lang="en-US" sz="7400" b="1" dirty="0" smtClean="0">
                <a:solidFill>
                  <a:schemeClr val="tx1">
                    <a:lumMod val="65000"/>
                    <a:lumOff val="35000"/>
                  </a:schemeClr>
                </a:solidFill>
              </a:rPr>
              <a:t>poorer </a:t>
            </a:r>
            <a:r>
              <a:rPr lang="en-US" sz="7400" b="1" dirty="0" err="1" smtClean="0">
                <a:solidFill>
                  <a:schemeClr val="tx1">
                    <a:lumMod val="65000"/>
                    <a:lumOff val="35000"/>
                  </a:schemeClr>
                </a:solidFill>
              </a:rPr>
              <a:t>HRQoL</a:t>
            </a:r>
            <a:r>
              <a:rPr lang="en-US" sz="7400" b="1" dirty="0" smtClean="0">
                <a:solidFill>
                  <a:schemeClr val="tx1">
                    <a:lumMod val="65000"/>
                    <a:lumOff val="35000"/>
                  </a:schemeClr>
                </a:solidFill>
              </a:rPr>
              <a:t>.</a:t>
            </a:r>
          </a:p>
          <a:p>
            <a:pPr>
              <a:buNone/>
            </a:pPr>
            <a:endParaRPr lang="en-US" sz="1900" dirty="0" smtClean="0">
              <a:solidFill>
                <a:schemeClr val="tx1">
                  <a:lumMod val="65000"/>
                  <a:lumOff val="35000"/>
                </a:schemeClr>
              </a:solidFill>
            </a:endParaRPr>
          </a:p>
          <a:p>
            <a:pPr>
              <a:buNone/>
            </a:pPr>
            <a:endParaRPr lang="en-US" sz="1900" dirty="0">
              <a:solidFill>
                <a:schemeClr val="tx1">
                  <a:lumMod val="65000"/>
                  <a:lumOff val="35000"/>
                </a:schemeClr>
              </a:solidFill>
            </a:endParaRPr>
          </a:p>
          <a:p>
            <a:pPr>
              <a:buNone/>
            </a:pPr>
            <a:endParaRPr lang="en-US" sz="1900" dirty="0" smtClean="0">
              <a:solidFill>
                <a:schemeClr val="tx1">
                  <a:lumMod val="65000"/>
                  <a:lumOff val="35000"/>
                </a:schemeClr>
              </a:solidFill>
            </a:endParaRPr>
          </a:p>
          <a:p>
            <a:pPr>
              <a:buNone/>
            </a:pPr>
            <a:endParaRPr lang="en-US" sz="1900" dirty="0">
              <a:solidFill>
                <a:schemeClr val="tx1">
                  <a:lumMod val="65000"/>
                  <a:lumOff val="35000"/>
                </a:schemeClr>
              </a:solidFill>
            </a:endParaRPr>
          </a:p>
          <a:p>
            <a:pPr>
              <a:buNone/>
            </a:pPr>
            <a:endParaRPr lang="en-US" sz="1900" dirty="0" smtClean="0">
              <a:solidFill>
                <a:schemeClr val="tx1">
                  <a:lumMod val="65000"/>
                  <a:lumOff val="35000"/>
                </a:schemeClr>
              </a:solidFill>
            </a:endParaRPr>
          </a:p>
          <a:p>
            <a:pPr>
              <a:buNone/>
            </a:pPr>
            <a:r>
              <a:rPr lang="en-US" sz="3700" dirty="0" err="1" smtClean="0">
                <a:solidFill>
                  <a:schemeClr val="tx1">
                    <a:lumMod val="65000"/>
                    <a:lumOff val="35000"/>
                  </a:schemeClr>
                </a:solidFill>
              </a:rPr>
              <a:t>Kiadaliri</a:t>
            </a:r>
            <a:r>
              <a:rPr lang="en-US" sz="3700" dirty="0" smtClean="0">
                <a:solidFill>
                  <a:schemeClr val="tx1">
                    <a:lumMod val="65000"/>
                    <a:lumOff val="35000"/>
                  </a:schemeClr>
                </a:solidFill>
              </a:rPr>
              <a:t> AA, </a:t>
            </a:r>
            <a:r>
              <a:rPr lang="en-US" sz="3700" dirty="0" err="1" smtClean="0">
                <a:solidFill>
                  <a:schemeClr val="tx1">
                    <a:lumMod val="65000"/>
                    <a:lumOff val="35000"/>
                  </a:schemeClr>
                </a:solidFill>
              </a:rPr>
              <a:t>Najafi</a:t>
            </a:r>
            <a:r>
              <a:rPr lang="en-US" sz="3700" dirty="0" smtClean="0">
                <a:solidFill>
                  <a:schemeClr val="tx1">
                    <a:lumMod val="65000"/>
                    <a:lumOff val="35000"/>
                  </a:schemeClr>
                </a:solidFill>
              </a:rPr>
              <a:t> B, </a:t>
            </a:r>
            <a:r>
              <a:rPr lang="en-US" sz="3700" dirty="0" err="1" smtClean="0">
                <a:solidFill>
                  <a:schemeClr val="tx1">
                    <a:lumMod val="65000"/>
                    <a:lumOff val="35000"/>
                  </a:schemeClr>
                </a:solidFill>
              </a:rPr>
              <a:t>Mirmalek</a:t>
            </a:r>
            <a:r>
              <a:rPr lang="en-US" sz="3700" dirty="0" smtClean="0">
                <a:solidFill>
                  <a:schemeClr val="tx1">
                    <a:lumMod val="65000"/>
                    <a:lumOff val="35000"/>
                  </a:schemeClr>
                </a:solidFill>
              </a:rPr>
              <a:t>- Sani M. Quality of life in people with diabetes: a systematic review of </a:t>
            </a:r>
            <a:r>
              <a:rPr lang="de-DE" sz="3700" dirty="0" smtClean="0">
                <a:solidFill>
                  <a:schemeClr val="tx1">
                    <a:lumMod val="65000"/>
                    <a:lumOff val="35000"/>
                  </a:schemeClr>
                </a:solidFill>
              </a:rPr>
              <a:t>studies in Iran. J Diabetes Metab Disord </a:t>
            </a:r>
            <a:r>
              <a:rPr lang="en-US" sz="3700" dirty="0" smtClean="0">
                <a:solidFill>
                  <a:schemeClr val="tx1">
                    <a:lumMod val="65000"/>
                    <a:lumOff val="35000"/>
                  </a:schemeClr>
                </a:solidFill>
              </a:rPr>
              <a:t>2013;12:54.</a:t>
            </a:r>
          </a:p>
          <a:p>
            <a:pPr>
              <a:buNone/>
            </a:pPr>
            <a:endParaRPr lang="en-US" dirty="0">
              <a:solidFill>
                <a:schemeClr val="tx1">
                  <a:lumMod val="65000"/>
                  <a:lumOff val="35000"/>
                </a:schemeClr>
              </a:solidFill>
            </a:endParaRPr>
          </a:p>
        </p:txBody>
      </p:sp>
    </p:spTree>
    <p:extLst>
      <p:ext uri="{BB962C8B-B14F-4D97-AF65-F5344CB8AC3E}">
        <p14:creationId xmlns:p14="http://schemas.microsoft.com/office/powerpoint/2010/main" xmlns="" val="2453644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36" y="365125"/>
            <a:ext cx="10657764" cy="672105"/>
          </a:xfrm>
        </p:spPr>
        <p:txBody>
          <a:bodyPr/>
          <a:lstStyle/>
          <a:p>
            <a:r>
              <a:rPr lang="en-US" b="1" dirty="0" smtClean="0">
                <a:solidFill>
                  <a:schemeClr val="tx1">
                    <a:lumMod val="65000"/>
                    <a:lumOff val="35000"/>
                  </a:schemeClr>
                </a:solidFill>
              </a:rPr>
              <a:t>Introduction</a:t>
            </a:r>
            <a:endParaRPr lang="en-US" b="1" dirty="0">
              <a:solidFill>
                <a:schemeClr val="tx1">
                  <a:lumMod val="65000"/>
                  <a:lumOff val="35000"/>
                </a:schemeClr>
              </a:solidFill>
            </a:endParaRPr>
          </a:p>
        </p:txBody>
      </p:sp>
      <p:sp>
        <p:nvSpPr>
          <p:cNvPr id="3" name="Content Placeholder 2"/>
          <p:cNvSpPr>
            <a:spLocks noGrp="1"/>
          </p:cNvSpPr>
          <p:nvPr>
            <p:ph idx="1"/>
          </p:nvPr>
        </p:nvSpPr>
        <p:spPr>
          <a:xfrm>
            <a:off x="409433" y="1310185"/>
            <a:ext cx="11327642" cy="4866778"/>
          </a:xfrm>
        </p:spPr>
        <p:txBody>
          <a:bodyPr>
            <a:normAutofit fontScale="70000" lnSpcReduction="20000"/>
          </a:bodyPr>
          <a:lstStyle/>
          <a:p>
            <a:r>
              <a:rPr lang="en-US" sz="3600" dirty="0" smtClean="0">
                <a:solidFill>
                  <a:schemeClr val="tx1">
                    <a:lumMod val="65000"/>
                    <a:lumOff val="35000"/>
                  </a:schemeClr>
                </a:solidFill>
              </a:rPr>
              <a:t>Individuals </a:t>
            </a:r>
            <a:r>
              <a:rPr lang="en-US" sz="3600" b="1" u="sng" dirty="0" smtClean="0">
                <a:solidFill>
                  <a:schemeClr val="tx1">
                    <a:lumMod val="65000"/>
                    <a:lumOff val="35000"/>
                  </a:schemeClr>
                </a:solidFill>
              </a:rPr>
              <a:t>under the age of 35 </a:t>
            </a:r>
            <a:r>
              <a:rPr lang="en-US" sz="3600" dirty="0" smtClean="0">
                <a:solidFill>
                  <a:schemeClr val="tx1">
                    <a:lumMod val="65000"/>
                    <a:lumOff val="35000"/>
                  </a:schemeClr>
                </a:solidFill>
              </a:rPr>
              <a:t>years make up about </a:t>
            </a:r>
            <a:r>
              <a:rPr lang="en-US" sz="3600" b="1" u="sng" dirty="0" smtClean="0">
                <a:solidFill>
                  <a:schemeClr val="tx1">
                    <a:lumMod val="65000"/>
                    <a:lumOff val="35000"/>
                  </a:schemeClr>
                </a:solidFill>
              </a:rPr>
              <a:t>64%</a:t>
            </a:r>
            <a:r>
              <a:rPr lang="en-US" sz="3600" dirty="0" smtClean="0">
                <a:solidFill>
                  <a:schemeClr val="tx1">
                    <a:lumMod val="65000"/>
                    <a:lumOff val="35000"/>
                  </a:schemeClr>
                </a:solidFill>
              </a:rPr>
              <a:t> of the population.</a:t>
            </a:r>
          </a:p>
          <a:p>
            <a:endParaRPr lang="en-US" sz="3600" dirty="0" smtClean="0">
              <a:solidFill>
                <a:schemeClr val="tx1">
                  <a:lumMod val="65000"/>
                  <a:lumOff val="35000"/>
                </a:schemeClr>
              </a:solidFill>
            </a:endParaRPr>
          </a:p>
          <a:p>
            <a:r>
              <a:rPr lang="en-US" sz="3600" dirty="0" smtClean="0">
                <a:solidFill>
                  <a:schemeClr val="tx1">
                    <a:lumMod val="65000"/>
                    <a:lumOff val="35000"/>
                  </a:schemeClr>
                </a:solidFill>
              </a:rPr>
              <a:t>However, increased life expectancy, coupled with decreased birth rates, are transforming the population pyramid and </a:t>
            </a:r>
            <a:r>
              <a:rPr lang="en-US" sz="3600" b="1" u="sng" dirty="0" smtClean="0">
                <a:solidFill>
                  <a:schemeClr val="tx1">
                    <a:lumMod val="65000"/>
                    <a:lumOff val="35000"/>
                  </a:schemeClr>
                </a:solidFill>
              </a:rPr>
              <a:t>graying of the population.</a:t>
            </a:r>
          </a:p>
          <a:p>
            <a:pPr>
              <a:buNone/>
            </a:pPr>
            <a:endParaRPr lang="en-US" dirty="0" smtClean="0">
              <a:solidFill>
                <a:schemeClr val="tx1">
                  <a:lumMod val="65000"/>
                  <a:lumOff val="35000"/>
                </a:schemeClr>
              </a:solidFill>
            </a:endParaRPr>
          </a:p>
          <a:p>
            <a:pPr>
              <a:buNone/>
            </a:pPr>
            <a:endParaRPr lang="en-US" dirty="0" smtClean="0">
              <a:solidFill>
                <a:schemeClr val="tx1">
                  <a:lumMod val="65000"/>
                  <a:lumOff val="35000"/>
                </a:schemeClr>
              </a:solidFill>
            </a:endParaRPr>
          </a:p>
          <a:p>
            <a:pPr>
              <a:buNone/>
            </a:pPr>
            <a:endParaRPr lang="en-US" sz="1600" dirty="0" smtClean="0">
              <a:solidFill>
                <a:schemeClr val="tx1">
                  <a:lumMod val="65000"/>
                  <a:lumOff val="35000"/>
                </a:schemeClr>
              </a:solidFill>
            </a:endParaRPr>
          </a:p>
          <a:p>
            <a:pPr>
              <a:buNone/>
            </a:pPr>
            <a:endParaRPr lang="en-US" sz="1600" dirty="0" smtClean="0">
              <a:solidFill>
                <a:schemeClr val="tx1">
                  <a:lumMod val="65000"/>
                  <a:lumOff val="35000"/>
                </a:schemeClr>
              </a:solidFill>
            </a:endParaRPr>
          </a:p>
          <a:p>
            <a:pPr>
              <a:buNone/>
            </a:pPr>
            <a:endParaRPr lang="en-US" sz="1600" dirty="0" smtClean="0">
              <a:solidFill>
                <a:schemeClr val="tx1">
                  <a:lumMod val="65000"/>
                  <a:lumOff val="35000"/>
                </a:schemeClr>
              </a:solidFill>
            </a:endParaRPr>
          </a:p>
          <a:p>
            <a:pPr>
              <a:buNone/>
            </a:pPr>
            <a:endParaRPr lang="en-US" sz="1600" dirty="0">
              <a:solidFill>
                <a:schemeClr val="tx1">
                  <a:lumMod val="65000"/>
                  <a:lumOff val="35000"/>
                </a:schemeClr>
              </a:solidFill>
            </a:endParaRPr>
          </a:p>
          <a:p>
            <a:pPr>
              <a:buNone/>
            </a:pPr>
            <a:endParaRPr lang="en-US" sz="1400" dirty="0" smtClean="0">
              <a:solidFill>
                <a:schemeClr val="tx1">
                  <a:lumMod val="65000"/>
                  <a:lumOff val="35000"/>
                </a:schemeClr>
              </a:solidFill>
            </a:endParaRPr>
          </a:p>
          <a:p>
            <a:pPr>
              <a:buNone/>
            </a:pPr>
            <a:endParaRPr lang="en-US" sz="1400" dirty="0" smtClean="0">
              <a:solidFill>
                <a:schemeClr val="tx1">
                  <a:lumMod val="65000"/>
                  <a:lumOff val="35000"/>
                </a:schemeClr>
              </a:solidFill>
            </a:endParaRPr>
          </a:p>
          <a:p>
            <a:pPr>
              <a:buNone/>
            </a:pPr>
            <a:endParaRPr lang="en-US" sz="1400" dirty="0" smtClean="0">
              <a:solidFill>
                <a:schemeClr val="tx1">
                  <a:lumMod val="65000"/>
                  <a:lumOff val="35000"/>
                </a:schemeClr>
              </a:solidFill>
            </a:endParaRPr>
          </a:p>
          <a:p>
            <a:pPr>
              <a:buNone/>
            </a:pPr>
            <a:r>
              <a:rPr lang="en-US" sz="1400" dirty="0" smtClean="0">
                <a:solidFill>
                  <a:schemeClr val="tx1">
                    <a:lumMod val="65000"/>
                    <a:lumOff val="35000"/>
                  </a:schemeClr>
                </a:solidFill>
              </a:rPr>
              <a:t>Statistical Center of Iran. Atlas of Selected Results of the 2011 National Population and Housing Census. 2011. Available at: </a:t>
            </a:r>
            <a:r>
              <a:rPr lang="en-US" sz="1400" dirty="0" smtClean="0">
                <a:solidFill>
                  <a:schemeClr val="tx1">
                    <a:lumMod val="65000"/>
                    <a:lumOff val="35000"/>
                  </a:schemeClr>
                </a:solidFill>
                <a:hlinkClick r:id="rId2"/>
              </a:rPr>
              <a:t>http://www.amar</a:t>
            </a:r>
            <a:r>
              <a:rPr lang="en-US" sz="1400" dirty="0" smtClean="0">
                <a:solidFill>
                  <a:schemeClr val="tx1">
                    <a:lumMod val="65000"/>
                    <a:lumOff val="35000"/>
                  </a:schemeClr>
                </a:solidFill>
              </a:rPr>
              <a:t>. org.ir/Portals/1/Iran/</a:t>
            </a:r>
            <a:r>
              <a:rPr lang="en-US" sz="1400" dirty="0" err="1" smtClean="0">
                <a:solidFill>
                  <a:schemeClr val="tx1">
                    <a:lumMod val="65000"/>
                    <a:lumOff val="35000"/>
                  </a:schemeClr>
                </a:solidFill>
              </a:rPr>
              <a:t>Atlas_Census</a:t>
            </a:r>
            <a:r>
              <a:rPr lang="en-US" sz="1400" dirty="0" smtClean="0">
                <a:solidFill>
                  <a:schemeClr val="tx1">
                    <a:lumMod val="65000"/>
                    <a:lumOff val="35000"/>
                  </a:schemeClr>
                </a:solidFill>
              </a:rPr>
              <a:t>_ 2011.pdf.Accessed September 12, 2015.</a:t>
            </a:r>
          </a:p>
          <a:p>
            <a:pPr>
              <a:buNone/>
            </a:pPr>
            <a:r>
              <a:rPr lang="en-US" sz="1400" dirty="0" err="1" smtClean="0">
                <a:solidFill>
                  <a:schemeClr val="tx1">
                    <a:lumMod val="65000"/>
                    <a:lumOff val="35000"/>
                  </a:schemeClr>
                </a:solidFill>
              </a:rPr>
              <a:t>Kiani</a:t>
            </a:r>
            <a:r>
              <a:rPr lang="en-US" sz="1400" dirty="0" smtClean="0">
                <a:solidFill>
                  <a:schemeClr val="tx1">
                    <a:lumMod val="65000"/>
                    <a:lumOff val="35000"/>
                  </a:schemeClr>
                </a:solidFill>
              </a:rPr>
              <a:t> S, </a:t>
            </a:r>
            <a:r>
              <a:rPr lang="en-US" sz="1400" dirty="0" err="1" smtClean="0">
                <a:solidFill>
                  <a:schemeClr val="tx1">
                    <a:lumMod val="65000"/>
                    <a:lumOff val="35000"/>
                  </a:schemeClr>
                </a:solidFill>
              </a:rPr>
              <a:t>Bayanzadeh</a:t>
            </a:r>
            <a:r>
              <a:rPr lang="en-US" sz="1400" dirty="0" smtClean="0">
                <a:solidFill>
                  <a:schemeClr val="tx1">
                    <a:lumMod val="65000"/>
                    <a:lumOff val="35000"/>
                  </a:schemeClr>
                </a:solidFill>
              </a:rPr>
              <a:t> M, </a:t>
            </a:r>
            <a:r>
              <a:rPr lang="en-US" sz="1400" dirty="0" err="1" smtClean="0">
                <a:solidFill>
                  <a:schemeClr val="tx1">
                    <a:lumMod val="65000"/>
                    <a:lumOff val="35000"/>
                  </a:schemeClr>
                </a:solidFill>
              </a:rPr>
              <a:t>Tavallaee</a:t>
            </a:r>
            <a:r>
              <a:rPr lang="en-US" sz="1400" dirty="0" smtClean="0">
                <a:solidFill>
                  <a:schemeClr val="tx1">
                    <a:lumMod val="65000"/>
                    <a:lumOff val="35000"/>
                  </a:schemeClr>
                </a:solidFill>
              </a:rPr>
              <a:t> M, et al. The Iranian population is graying: are we ready? Arch Iran Med 2010;13:333e9</a:t>
            </a:r>
            <a:r>
              <a:rPr lang="en-US" dirty="0" smtClean="0">
                <a:solidFill>
                  <a:schemeClr val="tx1">
                    <a:lumMod val="65000"/>
                    <a:lumOff val="35000"/>
                  </a:schemeClr>
                </a:solidFill>
              </a:rPr>
              <a:t>.</a:t>
            </a:r>
            <a:endParaRPr lang="en-US" dirty="0">
              <a:solidFill>
                <a:schemeClr val="tx1">
                  <a:lumMod val="65000"/>
                  <a:lumOff val="35000"/>
                </a:schemeClr>
              </a:solidFill>
            </a:endParaRPr>
          </a:p>
        </p:txBody>
      </p:sp>
    </p:spTree>
    <p:extLst>
      <p:ext uri="{BB962C8B-B14F-4D97-AF65-F5344CB8AC3E}">
        <p14:creationId xmlns:p14="http://schemas.microsoft.com/office/powerpoint/2010/main" xmlns="" val="4091817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866" y="365125"/>
            <a:ext cx="10534934" cy="644809"/>
          </a:xfrm>
        </p:spPr>
        <p:txBody>
          <a:bodyPr/>
          <a:lstStyle/>
          <a:p>
            <a:r>
              <a:rPr lang="en-US" b="1" dirty="0" smtClean="0">
                <a:solidFill>
                  <a:schemeClr val="tx1">
                    <a:lumMod val="65000"/>
                    <a:lumOff val="35000"/>
                  </a:schemeClr>
                </a:solidFill>
              </a:rPr>
              <a:t>Burden and Costs</a:t>
            </a:r>
            <a:endParaRPr lang="en-US" b="1" dirty="0">
              <a:solidFill>
                <a:schemeClr val="tx1">
                  <a:lumMod val="65000"/>
                  <a:lumOff val="35000"/>
                </a:schemeClr>
              </a:solidFill>
            </a:endParaRPr>
          </a:p>
        </p:txBody>
      </p:sp>
      <p:sp>
        <p:nvSpPr>
          <p:cNvPr id="3" name="Content Placeholder 2"/>
          <p:cNvSpPr>
            <a:spLocks noGrp="1"/>
          </p:cNvSpPr>
          <p:nvPr>
            <p:ph idx="1"/>
          </p:nvPr>
        </p:nvSpPr>
        <p:spPr>
          <a:xfrm>
            <a:off x="313899" y="1119116"/>
            <a:ext cx="11627892" cy="5268036"/>
          </a:xfrm>
        </p:spPr>
        <p:txBody>
          <a:bodyPr>
            <a:normAutofit fontScale="70000" lnSpcReduction="20000"/>
          </a:bodyPr>
          <a:lstStyle/>
          <a:p>
            <a:r>
              <a:rPr lang="en-US" sz="3400" dirty="0" smtClean="0">
                <a:solidFill>
                  <a:schemeClr val="tx1">
                    <a:lumMod val="65000"/>
                    <a:lumOff val="35000"/>
                  </a:schemeClr>
                </a:solidFill>
              </a:rPr>
              <a:t>A study conducted with Iranian patients in 2009 found that total costs associated with T2D amounted to approximately </a:t>
            </a:r>
            <a:r>
              <a:rPr lang="en-US" sz="4000" b="1" u="sng" dirty="0" smtClean="0">
                <a:solidFill>
                  <a:schemeClr val="tx1">
                    <a:lumMod val="65000"/>
                    <a:lumOff val="35000"/>
                  </a:schemeClr>
                </a:solidFill>
              </a:rPr>
              <a:t>US $3.78 billion annually. </a:t>
            </a:r>
          </a:p>
          <a:p>
            <a:pPr marL="0" indent="0">
              <a:buNone/>
            </a:pPr>
            <a:endParaRPr lang="en-US" sz="3100" dirty="0" smtClean="0">
              <a:solidFill>
                <a:schemeClr val="tx1">
                  <a:lumMod val="65000"/>
                  <a:lumOff val="35000"/>
                </a:schemeClr>
              </a:solidFill>
            </a:endParaRPr>
          </a:p>
          <a:p>
            <a:pPr marL="0" indent="0">
              <a:buNone/>
            </a:pPr>
            <a:endParaRPr lang="en-US" dirty="0" smtClean="0">
              <a:solidFill>
                <a:schemeClr val="tx1">
                  <a:lumMod val="65000"/>
                  <a:lumOff val="35000"/>
                </a:schemeClr>
              </a:solidFill>
            </a:endParaRPr>
          </a:p>
          <a:p>
            <a:pPr marL="0" indent="0">
              <a:buNone/>
            </a:pPr>
            <a:r>
              <a:rPr lang="en-US" sz="3400" dirty="0" smtClean="0">
                <a:solidFill>
                  <a:schemeClr val="tx1">
                    <a:lumMod val="65000"/>
                    <a:lumOff val="35000"/>
                  </a:schemeClr>
                </a:solidFill>
              </a:rPr>
              <a:t>This included :</a:t>
            </a:r>
          </a:p>
          <a:p>
            <a:r>
              <a:rPr lang="en-US" sz="3800" dirty="0" smtClean="0">
                <a:solidFill>
                  <a:schemeClr val="tx1">
                    <a:lumMod val="65000"/>
                    <a:lumOff val="35000"/>
                  </a:schemeClr>
                </a:solidFill>
              </a:rPr>
              <a:t>$2.05 billion in direct </a:t>
            </a:r>
          </a:p>
          <a:p>
            <a:r>
              <a:rPr lang="en-US" sz="3800" dirty="0" smtClean="0">
                <a:solidFill>
                  <a:schemeClr val="tx1">
                    <a:lumMod val="65000"/>
                    <a:lumOff val="35000"/>
                  </a:schemeClr>
                </a:solidFill>
              </a:rPr>
              <a:t>about $1.73 billion in indirect costs</a:t>
            </a:r>
          </a:p>
          <a:p>
            <a:pPr>
              <a:buNone/>
            </a:pPr>
            <a:endParaRPr lang="en-US" sz="3800" dirty="0" smtClean="0">
              <a:solidFill>
                <a:schemeClr val="tx1">
                  <a:lumMod val="65000"/>
                  <a:lumOff val="35000"/>
                </a:schemeClr>
              </a:solidFill>
            </a:endParaRPr>
          </a:p>
          <a:p>
            <a:r>
              <a:rPr lang="en-US" sz="3600" dirty="0" smtClean="0">
                <a:solidFill>
                  <a:schemeClr val="tx1">
                    <a:lumMod val="65000"/>
                    <a:lumOff val="35000"/>
                  </a:schemeClr>
                </a:solidFill>
              </a:rPr>
              <a:t>Direct costs of T2D were estimated to be about </a:t>
            </a:r>
            <a:r>
              <a:rPr lang="en-US" sz="3600" b="1" u="sng" dirty="0" smtClean="0">
                <a:solidFill>
                  <a:schemeClr val="tx1">
                    <a:lumMod val="65000"/>
                    <a:lumOff val="35000"/>
                  </a:schemeClr>
                </a:solidFill>
              </a:rPr>
              <a:t>8.7% of the total health expenditure </a:t>
            </a:r>
            <a:r>
              <a:rPr lang="en-US" sz="3600" dirty="0" smtClean="0">
                <a:solidFill>
                  <a:schemeClr val="tx1">
                    <a:lumMod val="65000"/>
                    <a:lumOff val="35000"/>
                  </a:schemeClr>
                </a:solidFill>
              </a:rPr>
              <a:t>in Iran</a:t>
            </a:r>
            <a:r>
              <a:rPr lang="en-US" sz="3100" dirty="0" smtClean="0">
                <a:solidFill>
                  <a:schemeClr val="tx1">
                    <a:lumMod val="65000"/>
                    <a:lumOff val="35000"/>
                  </a:schemeClr>
                </a:solidFill>
              </a:rPr>
              <a:t>.</a:t>
            </a:r>
          </a:p>
          <a:p>
            <a:endParaRPr lang="en-US" sz="3100" dirty="0" smtClean="0">
              <a:solidFill>
                <a:schemeClr val="tx1">
                  <a:lumMod val="65000"/>
                  <a:lumOff val="35000"/>
                </a:schemeClr>
              </a:solidFill>
            </a:endParaRPr>
          </a:p>
          <a:p>
            <a:pPr>
              <a:buNone/>
            </a:pPr>
            <a:endParaRPr lang="en-US" sz="3100" dirty="0" smtClean="0">
              <a:solidFill>
                <a:schemeClr val="tx1">
                  <a:lumMod val="65000"/>
                  <a:lumOff val="35000"/>
                </a:schemeClr>
              </a:solidFill>
            </a:endParaRPr>
          </a:p>
          <a:p>
            <a:pPr>
              <a:buNone/>
            </a:pPr>
            <a:endParaRPr lang="en-US" sz="1400" dirty="0" smtClean="0">
              <a:solidFill>
                <a:schemeClr val="tx1">
                  <a:lumMod val="65000"/>
                  <a:lumOff val="35000"/>
                </a:schemeClr>
              </a:solidFill>
            </a:endParaRPr>
          </a:p>
          <a:p>
            <a:pPr>
              <a:buNone/>
            </a:pPr>
            <a:endParaRPr lang="en-US" sz="1400" dirty="0">
              <a:solidFill>
                <a:schemeClr val="tx1">
                  <a:lumMod val="65000"/>
                  <a:lumOff val="35000"/>
                </a:schemeClr>
              </a:solidFill>
            </a:endParaRPr>
          </a:p>
          <a:p>
            <a:pPr>
              <a:buNone/>
            </a:pPr>
            <a:r>
              <a:rPr lang="en-US" sz="2000" dirty="0" err="1" smtClean="0">
                <a:solidFill>
                  <a:schemeClr val="tx1">
                    <a:lumMod val="65000"/>
                    <a:lumOff val="35000"/>
                  </a:schemeClr>
                </a:solidFill>
              </a:rPr>
              <a:t>Javanbakht</a:t>
            </a:r>
            <a:r>
              <a:rPr lang="en-US" sz="2000" dirty="0" smtClean="0">
                <a:solidFill>
                  <a:schemeClr val="tx1">
                    <a:lumMod val="65000"/>
                    <a:lumOff val="35000"/>
                  </a:schemeClr>
                </a:solidFill>
              </a:rPr>
              <a:t> M, </a:t>
            </a:r>
            <a:r>
              <a:rPr lang="en-US" sz="2000" dirty="0" err="1" smtClean="0">
                <a:solidFill>
                  <a:schemeClr val="tx1">
                    <a:lumMod val="65000"/>
                    <a:lumOff val="35000"/>
                  </a:schemeClr>
                </a:solidFill>
              </a:rPr>
              <a:t>Baradaran</a:t>
            </a:r>
            <a:r>
              <a:rPr lang="en-US" sz="2000" dirty="0" smtClean="0">
                <a:solidFill>
                  <a:schemeClr val="tx1">
                    <a:lumMod val="65000"/>
                    <a:lumOff val="35000"/>
                  </a:schemeClr>
                </a:solidFill>
              </a:rPr>
              <a:t> HR, </a:t>
            </a:r>
            <a:r>
              <a:rPr lang="en-US" sz="2000" dirty="0" err="1" smtClean="0">
                <a:solidFill>
                  <a:schemeClr val="tx1">
                    <a:lumMod val="65000"/>
                    <a:lumOff val="35000"/>
                  </a:schemeClr>
                </a:solidFill>
              </a:rPr>
              <a:t>Mashayekhi</a:t>
            </a:r>
            <a:r>
              <a:rPr lang="en-US" sz="2000" dirty="0" smtClean="0">
                <a:solidFill>
                  <a:schemeClr val="tx1">
                    <a:lumMod val="65000"/>
                    <a:lumOff val="35000"/>
                  </a:schemeClr>
                </a:solidFill>
              </a:rPr>
              <a:t> A, et al. Cost-of-illness analysis of type 2 diabetes mellitus in Iran. </a:t>
            </a:r>
            <a:r>
              <a:rPr lang="en-US" sz="2000" dirty="0" err="1" smtClean="0">
                <a:solidFill>
                  <a:schemeClr val="tx1">
                    <a:lumMod val="65000"/>
                    <a:lumOff val="35000"/>
                  </a:schemeClr>
                </a:solidFill>
              </a:rPr>
              <a:t>PLoS</a:t>
            </a:r>
            <a:r>
              <a:rPr lang="en-US" sz="2000" dirty="0" smtClean="0">
                <a:solidFill>
                  <a:schemeClr val="tx1">
                    <a:lumMod val="65000"/>
                    <a:lumOff val="35000"/>
                  </a:schemeClr>
                </a:solidFill>
              </a:rPr>
              <a:t> One 2011;6:e26864.</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xmlns="" val="2712602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88" y="365125"/>
            <a:ext cx="10671412" cy="562923"/>
          </a:xfrm>
        </p:spPr>
        <p:txBody>
          <a:bodyPr/>
          <a:lstStyle/>
          <a:p>
            <a:r>
              <a:rPr lang="en-US" b="1" dirty="0" smtClean="0">
                <a:solidFill>
                  <a:schemeClr val="tx1">
                    <a:lumMod val="65000"/>
                    <a:lumOff val="35000"/>
                  </a:schemeClr>
                </a:solidFill>
              </a:rPr>
              <a:t>Burden and Costs</a:t>
            </a:r>
            <a:endParaRPr lang="en-US" b="1" dirty="0">
              <a:solidFill>
                <a:schemeClr val="tx1">
                  <a:lumMod val="65000"/>
                  <a:lumOff val="35000"/>
                </a:schemeClr>
              </a:solidFill>
            </a:endParaRPr>
          </a:p>
        </p:txBody>
      </p:sp>
      <p:sp>
        <p:nvSpPr>
          <p:cNvPr id="3" name="Content Placeholder 2"/>
          <p:cNvSpPr>
            <a:spLocks noGrp="1"/>
          </p:cNvSpPr>
          <p:nvPr>
            <p:ph idx="1"/>
          </p:nvPr>
        </p:nvSpPr>
        <p:spPr>
          <a:xfrm>
            <a:off x="382136" y="1269242"/>
            <a:ext cx="11395881" cy="5131558"/>
          </a:xfrm>
        </p:spPr>
        <p:txBody>
          <a:bodyPr>
            <a:normAutofit/>
          </a:bodyPr>
          <a:lstStyle/>
          <a:p>
            <a:r>
              <a:rPr lang="en-US" dirty="0" smtClean="0">
                <a:solidFill>
                  <a:schemeClr val="tx1">
                    <a:lumMod val="65000"/>
                    <a:lumOff val="35000"/>
                  </a:schemeClr>
                </a:solidFill>
              </a:rPr>
              <a:t>Management of </a:t>
            </a:r>
            <a:r>
              <a:rPr lang="en-US" b="1" dirty="0" smtClean="0">
                <a:solidFill>
                  <a:schemeClr val="tx1">
                    <a:lumMod val="65000"/>
                    <a:lumOff val="35000"/>
                  </a:schemeClr>
                </a:solidFill>
              </a:rPr>
              <a:t>diabetes complications </a:t>
            </a:r>
            <a:r>
              <a:rPr lang="en-US" dirty="0" smtClean="0">
                <a:solidFill>
                  <a:schemeClr val="tx1">
                    <a:lumMod val="65000"/>
                    <a:lumOff val="35000"/>
                  </a:schemeClr>
                </a:solidFill>
              </a:rPr>
              <a:t>comprises the largest share of direct costs.</a:t>
            </a:r>
          </a:p>
          <a:p>
            <a:endParaRPr lang="en-US" dirty="0" smtClean="0">
              <a:solidFill>
                <a:schemeClr val="tx1">
                  <a:lumMod val="65000"/>
                  <a:lumOff val="35000"/>
                </a:schemeClr>
              </a:solidFill>
            </a:endParaRPr>
          </a:p>
          <a:p>
            <a:r>
              <a:rPr lang="en-US" dirty="0" smtClean="0">
                <a:solidFill>
                  <a:schemeClr val="tx1">
                    <a:lumMod val="65000"/>
                    <a:lumOff val="35000"/>
                  </a:schemeClr>
                </a:solidFill>
              </a:rPr>
              <a:t> It has been concluded that the direct and indirect annual health care costs for an Iranian patient with diabetes </a:t>
            </a:r>
            <a:r>
              <a:rPr lang="en-US" b="1" u="sng" dirty="0" smtClean="0">
                <a:solidFill>
                  <a:schemeClr val="tx1">
                    <a:lumMod val="65000"/>
                    <a:lumOff val="35000"/>
                  </a:schemeClr>
                </a:solidFill>
              </a:rPr>
              <a:t>is about 2.5 times higher than a healthy Iranian citizen.</a:t>
            </a:r>
          </a:p>
          <a:p>
            <a:pPr>
              <a:buNone/>
            </a:pPr>
            <a:endParaRPr lang="en-US" sz="1500" dirty="0" smtClean="0">
              <a:solidFill>
                <a:schemeClr val="tx1">
                  <a:lumMod val="65000"/>
                  <a:lumOff val="35000"/>
                </a:schemeClr>
              </a:solidFill>
            </a:endParaRPr>
          </a:p>
          <a:p>
            <a:pPr>
              <a:buNone/>
            </a:pPr>
            <a:endParaRPr lang="en-US" sz="1500" dirty="0" smtClean="0">
              <a:solidFill>
                <a:schemeClr val="tx1">
                  <a:lumMod val="65000"/>
                  <a:lumOff val="35000"/>
                </a:schemeClr>
              </a:solidFill>
            </a:endParaRPr>
          </a:p>
          <a:p>
            <a:pPr>
              <a:buNone/>
            </a:pPr>
            <a:endParaRPr lang="en-US" sz="1500" dirty="0">
              <a:solidFill>
                <a:schemeClr val="tx1">
                  <a:lumMod val="65000"/>
                  <a:lumOff val="35000"/>
                </a:schemeClr>
              </a:solidFill>
            </a:endParaRPr>
          </a:p>
          <a:p>
            <a:pPr>
              <a:buNone/>
            </a:pPr>
            <a:endParaRPr lang="en-US" sz="1500" dirty="0" smtClean="0">
              <a:solidFill>
                <a:schemeClr val="tx1">
                  <a:lumMod val="65000"/>
                  <a:lumOff val="35000"/>
                </a:schemeClr>
              </a:solidFill>
            </a:endParaRPr>
          </a:p>
          <a:p>
            <a:pPr>
              <a:buNone/>
            </a:pPr>
            <a:endParaRPr lang="en-US" sz="1500" dirty="0">
              <a:solidFill>
                <a:schemeClr val="tx1">
                  <a:lumMod val="65000"/>
                  <a:lumOff val="35000"/>
                </a:schemeClr>
              </a:solidFill>
            </a:endParaRPr>
          </a:p>
          <a:p>
            <a:pPr>
              <a:buNone/>
            </a:pPr>
            <a:r>
              <a:rPr lang="en-US" sz="1500" dirty="0" err="1" smtClean="0">
                <a:solidFill>
                  <a:schemeClr val="tx1">
                    <a:lumMod val="65000"/>
                    <a:lumOff val="35000"/>
                  </a:schemeClr>
                </a:solidFill>
              </a:rPr>
              <a:t>Esteghamati</a:t>
            </a:r>
            <a:r>
              <a:rPr lang="en-US" sz="1500" dirty="0" smtClean="0">
                <a:solidFill>
                  <a:schemeClr val="tx1">
                    <a:lumMod val="65000"/>
                    <a:lumOff val="35000"/>
                  </a:schemeClr>
                </a:solidFill>
              </a:rPr>
              <a:t> A, </a:t>
            </a:r>
            <a:r>
              <a:rPr lang="en-US" sz="1500" dirty="0" err="1" smtClean="0">
                <a:solidFill>
                  <a:schemeClr val="tx1">
                    <a:lumMod val="65000"/>
                    <a:lumOff val="35000"/>
                  </a:schemeClr>
                </a:solidFill>
              </a:rPr>
              <a:t>Khalilzadeh</a:t>
            </a:r>
            <a:r>
              <a:rPr lang="en-US" sz="1500" dirty="0" smtClean="0">
                <a:solidFill>
                  <a:schemeClr val="tx1">
                    <a:lumMod val="65000"/>
                    <a:lumOff val="35000"/>
                  </a:schemeClr>
                </a:solidFill>
              </a:rPr>
              <a:t> O, </a:t>
            </a:r>
            <a:r>
              <a:rPr lang="en-US" sz="1500" dirty="0" err="1" smtClean="0">
                <a:solidFill>
                  <a:schemeClr val="tx1">
                    <a:lumMod val="65000"/>
                    <a:lumOff val="35000"/>
                  </a:schemeClr>
                </a:solidFill>
              </a:rPr>
              <a:t>Anvari</a:t>
            </a:r>
            <a:r>
              <a:rPr lang="en-US" sz="1500" dirty="0" smtClean="0">
                <a:solidFill>
                  <a:schemeClr val="tx1">
                    <a:lumMod val="65000"/>
                    <a:lumOff val="35000"/>
                  </a:schemeClr>
                </a:solidFill>
              </a:rPr>
              <a:t> M, et al. The economic costs of diabetes: a population-based study in Tehran, Iran. </a:t>
            </a:r>
            <a:r>
              <a:rPr lang="en-US" sz="1500" dirty="0" err="1" smtClean="0">
                <a:solidFill>
                  <a:schemeClr val="tx1">
                    <a:lumMod val="65000"/>
                    <a:lumOff val="35000"/>
                  </a:schemeClr>
                </a:solidFill>
              </a:rPr>
              <a:t>Diabetologia</a:t>
            </a:r>
            <a:r>
              <a:rPr lang="en-US" sz="1500" dirty="0" smtClean="0">
                <a:solidFill>
                  <a:schemeClr val="tx1">
                    <a:lumMod val="65000"/>
                    <a:lumOff val="35000"/>
                  </a:schemeClr>
                </a:solidFill>
              </a:rPr>
              <a:t> 2009;52:1520e7</a:t>
            </a:r>
            <a:r>
              <a:rPr lang="en-US" dirty="0" smtClean="0">
                <a:solidFill>
                  <a:schemeClr val="tx1">
                    <a:lumMod val="65000"/>
                    <a:lumOff val="35000"/>
                  </a:schemeClr>
                </a:solidFill>
              </a:rPr>
              <a:t>.</a:t>
            </a:r>
            <a:endParaRPr lang="en-US" dirty="0">
              <a:solidFill>
                <a:schemeClr val="tx1">
                  <a:lumMod val="65000"/>
                  <a:lumOff val="35000"/>
                </a:schemeClr>
              </a:solidFill>
            </a:endParaRPr>
          </a:p>
        </p:txBody>
      </p:sp>
    </p:spTree>
    <p:extLst>
      <p:ext uri="{BB962C8B-B14F-4D97-AF65-F5344CB8AC3E}">
        <p14:creationId xmlns:p14="http://schemas.microsoft.com/office/powerpoint/2010/main" xmlns="" val="414741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84" y="365125"/>
            <a:ext cx="10644116" cy="644809"/>
          </a:xfrm>
        </p:spPr>
        <p:txBody>
          <a:bodyPr>
            <a:normAutofit fontScale="90000"/>
          </a:bodyPr>
          <a:lstStyle/>
          <a:p>
            <a:r>
              <a:rPr lang="en-US" b="1" dirty="0" smtClean="0">
                <a:solidFill>
                  <a:schemeClr val="tx1">
                    <a:lumMod val="65000"/>
                    <a:lumOff val="35000"/>
                  </a:schemeClr>
                </a:solidFill>
              </a:rPr>
              <a:t>Goals of Treatment</a:t>
            </a:r>
            <a:endParaRPr lang="en-US" b="1" dirty="0">
              <a:solidFill>
                <a:schemeClr val="tx1">
                  <a:lumMod val="65000"/>
                  <a:lumOff val="35000"/>
                </a:schemeClr>
              </a:solidFill>
            </a:endParaRPr>
          </a:p>
        </p:txBody>
      </p:sp>
      <p:sp>
        <p:nvSpPr>
          <p:cNvPr id="3" name="Content Placeholder 2"/>
          <p:cNvSpPr>
            <a:spLocks noGrp="1"/>
          </p:cNvSpPr>
          <p:nvPr>
            <p:ph idx="1"/>
          </p:nvPr>
        </p:nvSpPr>
        <p:spPr>
          <a:xfrm>
            <a:off x="368490" y="1050879"/>
            <a:ext cx="11546006" cy="5186148"/>
          </a:xfrm>
        </p:spPr>
        <p:txBody>
          <a:bodyPr>
            <a:normAutofit/>
          </a:bodyPr>
          <a:lstStyle/>
          <a:p>
            <a:r>
              <a:rPr lang="en-US" dirty="0">
                <a:solidFill>
                  <a:schemeClr val="tx1">
                    <a:lumMod val="65000"/>
                    <a:lumOff val="35000"/>
                  </a:schemeClr>
                </a:solidFill>
              </a:rPr>
              <a:t>There are 3 discrete yet </a:t>
            </a:r>
            <a:r>
              <a:rPr lang="en-US" b="1" u="sng" dirty="0">
                <a:solidFill>
                  <a:schemeClr val="tx1">
                    <a:lumMod val="65000"/>
                    <a:lumOff val="35000"/>
                  </a:schemeClr>
                </a:solidFill>
              </a:rPr>
              <a:t>interconnected and concurrent goals </a:t>
            </a:r>
            <a:r>
              <a:rPr lang="en-US" dirty="0">
                <a:solidFill>
                  <a:schemeClr val="tx1">
                    <a:lumMod val="65000"/>
                    <a:lumOff val="35000"/>
                  </a:schemeClr>
                </a:solidFill>
              </a:rPr>
              <a:t>in controlling diabetes in Iran:</a:t>
            </a:r>
          </a:p>
          <a:p>
            <a:pPr marL="0" indent="0">
              <a:buNone/>
            </a:pPr>
            <a:endParaRPr lang="en-US" dirty="0" smtClean="0">
              <a:solidFill>
                <a:schemeClr val="tx1">
                  <a:lumMod val="65000"/>
                  <a:lumOff val="35000"/>
                </a:schemeClr>
              </a:solidFill>
            </a:endParaRPr>
          </a:p>
          <a:p>
            <a:endParaRPr lang="en-US" dirty="0">
              <a:solidFill>
                <a:schemeClr val="tx1">
                  <a:lumMod val="65000"/>
                  <a:lumOff val="35000"/>
                </a:schemeClr>
              </a:solidFill>
            </a:endParaRPr>
          </a:p>
          <a:p>
            <a:pPr marL="0" indent="0">
              <a:buNone/>
            </a:pPr>
            <a:r>
              <a:rPr lang="en-US" dirty="0" smtClean="0">
                <a:solidFill>
                  <a:schemeClr val="tx1">
                    <a:lumMod val="65000"/>
                    <a:lumOff val="35000"/>
                  </a:schemeClr>
                </a:solidFill>
              </a:rPr>
              <a:t>1. </a:t>
            </a:r>
            <a:r>
              <a:rPr lang="en-US" b="1" dirty="0" smtClean="0">
                <a:solidFill>
                  <a:schemeClr val="tx1">
                    <a:lumMod val="65000"/>
                    <a:lumOff val="35000"/>
                  </a:schemeClr>
                </a:solidFill>
              </a:rPr>
              <a:t>Reducing blood glucose </a:t>
            </a:r>
            <a:r>
              <a:rPr lang="en-US" dirty="0" smtClean="0">
                <a:solidFill>
                  <a:schemeClr val="tx1">
                    <a:lumMod val="65000"/>
                    <a:lumOff val="35000"/>
                  </a:schemeClr>
                </a:solidFill>
              </a:rPr>
              <a:t>to the recommended targets through lifestyle and pharmacotherapy</a:t>
            </a:r>
          </a:p>
          <a:p>
            <a:pPr marL="0" indent="0">
              <a:buNone/>
            </a:pPr>
            <a:r>
              <a:rPr lang="en-US" dirty="0" smtClean="0">
                <a:solidFill>
                  <a:schemeClr val="tx1">
                    <a:lumMod val="65000"/>
                    <a:lumOff val="35000"/>
                  </a:schemeClr>
                </a:solidFill>
              </a:rPr>
              <a:t>2. Assessment and reduction of related cardiometabolic risk factors (</a:t>
            </a:r>
            <a:r>
              <a:rPr lang="en-US" dirty="0" err="1" smtClean="0">
                <a:solidFill>
                  <a:schemeClr val="tx1">
                    <a:lumMod val="65000"/>
                    <a:lumOff val="35000"/>
                  </a:schemeClr>
                </a:solidFill>
              </a:rPr>
              <a:t>eg</a:t>
            </a:r>
            <a:r>
              <a:rPr lang="en-US" dirty="0" smtClean="0">
                <a:solidFill>
                  <a:schemeClr val="tx1">
                    <a:lumMod val="65000"/>
                    <a:lumOff val="35000"/>
                  </a:schemeClr>
                </a:solidFill>
              </a:rPr>
              <a:t>, </a:t>
            </a:r>
            <a:r>
              <a:rPr lang="en-US" b="1" dirty="0" smtClean="0">
                <a:solidFill>
                  <a:schemeClr val="tx1">
                    <a:lumMod val="65000"/>
                    <a:lumOff val="35000"/>
                  </a:schemeClr>
                </a:solidFill>
              </a:rPr>
              <a:t>overweight/obesity, HTN, HLP</a:t>
            </a:r>
            <a:r>
              <a:rPr lang="en-US" dirty="0" smtClean="0">
                <a:solidFill>
                  <a:schemeClr val="tx1">
                    <a:lumMod val="65000"/>
                    <a:lumOff val="35000"/>
                  </a:schemeClr>
                </a:solidFill>
              </a:rPr>
              <a:t>)</a:t>
            </a:r>
          </a:p>
          <a:p>
            <a:pPr marL="0" indent="0">
              <a:buNone/>
            </a:pPr>
            <a:r>
              <a:rPr lang="en-US" dirty="0" smtClean="0">
                <a:solidFill>
                  <a:schemeClr val="tx1">
                    <a:lumMod val="65000"/>
                    <a:lumOff val="35000"/>
                  </a:schemeClr>
                </a:solidFill>
              </a:rPr>
              <a:t>3. Scheduled </a:t>
            </a:r>
            <a:r>
              <a:rPr lang="en-US" b="1" dirty="0" smtClean="0">
                <a:solidFill>
                  <a:schemeClr val="tx1">
                    <a:lumMod val="65000"/>
                    <a:lumOff val="35000"/>
                  </a:schemeClr>
                </a:solidFill>
              </a:rPr>
              <a:t>regular screening for micro- and macrovascular </a:t>
            </a:r>
            <a:r>
              <a:rPr lang="en-US" dirty="0" smtClean="0">
                <a:solidFill>
                  <a:schemeClr val="tx1">
                    <a:lumMod val="65000"/>
                    <a:lumOff val="35000"/>
                  </a:schemeClr>
                </a:solidFill>
              </a:rPr>
              <a:t>complications with prompt management of incident cases.</a:t>
            </a:r>
            <a:endParaRPr lang="en-US" dirty="0">
              <a:solidFill>
                <a:schemeClr val="tx1">
                  <a:lumMod val="65000"/>
                  <a:lumOff val="35000"/>
                </a:schemeClr>
              </a:solidFill>
            </a:endParaRPr>
          </a:p>
        </p:txBody>
      </p:sp>
    </p:spTree>
    <p:extLst>
      <p:ext uri="{BB962C8B-B14F-4D97-AF65-F5344CB8AC3E}">
        <p14:creationId xmlns:p14="http://schemas.microsoft.com/office/powerpoint/2010/main" xmlns="" val="142751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922" y="365125"/>
            <a:ext cx="10575878" cy="685753"/>
          </a:xfrm>
        </p:spPr>
        <p:txBody>
          <a:bodyPr>
            <a:normAutofit fontScale="90000"/>
          </a:bodyPr>
          <a:lstStyle/>
          <a:p>
            <a:r>
              <a:rPr lang="en-US" b="1" dirty="0" smtClean="0">
                <a:solidFill>
                  <a:schemeClr val="tx1">
                    <a:lumMod val="75000"/>
                    <a:lumOff val="25000"/>
                  </a:schemeClr>
                </a:solidFill>
              </a:rPr>
              <a:t>Present  Status Of Diabetes Care</a:t>
            </a:r>
            <a:endParaRPr lang="en-US" b="1" dirty="0">
              <a:solidFill>
                <a:schemeClr val="tx1">
                  <a:lumMod val="75000"/>
                  <a:lumOff val="25000"/>
                </a:schemeClr>
              </a:solidFill>
            </a:endParaRPr>
          </a:p>
        </p:txBody>
      </p:sp>
      <p:sp>
        <p:nvSpPr>
          <p:cNvPr id="3" name="Content Placeholder 2"/>
          <p:cNvSpPr>
            <a:spLocks noGrp="1"/>
          </p:cNvSpPr>
          <p:nvPr>
            <p:ph idx="1"/>
          </p:nvPr>
        </p:nvSpPr>
        <p:spPr>
          <a:xfrm>
            <a:off x="163773" y="1173708"/>
            <a:ext cx="11832609" cy="5003256"/>
          </a:xfrm>
        </p:spPr>
        <p:txBody>
          <a:bodyPr>
            <a:normAutofit/>
          </a:bodyPr>
          <a:lstStyle/>
          <a:p>
            <a:r>
              <a:rPr lang="en-US" dirty="0" smtClean="0">
                <a:solidFill>
                  <a:schemeClr val="tx1">
                    <a:lumMod val="75000"/>
                    <a:lumOff val="25000"/>
                  </a:schemeClr>
                </a:solidFill>
              </a:rPr>
              <a:t>The key representative surveys with findings generalizable to the population at a national level remain sparse.</a:t>
            </a:r>
          </a:p>
          <a:p>
            <a:endParaRPr lang="en-US" dirty="0" smtClean="0">
              <a:solidFill>
                <a:schemeClr val="tx1">
                  <a:lumMod val="75000"/>
                  <a:lumOff val="25000"/>
                </a:schemeClr>
              </a:solidFill>
            </a:endParaRPr>
          </a:p>
          <a:p>
            <a:r>
              <a:rPr lang="en-US" dirty="0" smtClean="0">
                <a:solidFill>
                  <a:schemeClr val="tx1">
                    <a:lumMod val="75000"/>
                    <a:lumOff val="25000"/>
                  </a:schemeClr>
                </a:solidFill>
              </a:rPr>
              <a:t>The </a:t>
            </a:r>
            <a:r>
              <a:rPr lang="en-US" b="1" u="sng" dirty="0" smtClean="0">
                <a:solidFill>
                  <a:schemeClr val="tx1">
                    <a:lumMod val="75000"/>
                    <a:lumOff val="25000"/>
                  </a:schemeClr>
                </a:solidFill>
              </a:rPr>
              <a:t>current understanding of the quality of care is incomplete</a:t>
            </a:r>
            <a:r>
              <a:rPr lang="en-US" dirty="0" smtClean="0">
                <a:solidFill>
                  <a:schemeClr val="tx1">
                    <a:lumMod val="75000"/>
                    <a:lumOff val="25000"/>
                  </a:schemeClr>
                </a:solidFill>
              </a:rPr>
              <a:t>, although the inclusion of previously </a:t>
            </a:r>
            <a:r>
              <a:rPr lang="en-US" u="sng" dirty="0" smtClean="0">
                <a:solidFill>
                  <a:schemeClr val="tx1">
                    <a:lumMod val="75000"/>
                    <a:lumOff val="25000"/>
                  </a:schemeClr>
                </a:solidFill>
              </a:rPr>
              <a:t>unpublished data </a:t>
            </a:r>
            <a:r>
              <a:rPr lang="en-US" dirty="0" smtClean="0">
                <a:solidFill>
                  <a:schemeClr val="tx1">
                    <a:lumMod val="75000"/>
                    <a:lumOff val="25000"/>
                  </a:schemeClr>
                </a:solidFill>
              </a:rPr>
              <a:t>of the fourth round of the </a:t>
            </a:r>
            <a:r>
              <a:rPr lang="en-US" dirty="0" err="1" smtClean="0">
                <a:solidFill>
                  <a:schemeClr val="tx1">
                    <a:lumMod val="75000"/>
                    <a:lumOff val="25000"/>
                  </a:schemeClr>
                </a:solidFill>
              </a:rPr>
              <a:t>SuRFNCD</a:t>
            </a:r>
            <a:r>
              <a:rPr lang="en-US" dirty="0" smtClean="0">
                <a:solidFill>
                  <a:schemeClr val="tx1">
                    <a:lumMod val="75000"/>
                    <a:lumOff val="25000"/>
                  </a:schemeClr>
                </a:solidFill>
              </a:rPr>
              <a:t> (Surveillance of </a:t>
            </a:r>
            <a:r>
              <a:rPr lang="en-US" dirty="0" err="1" smtClean="0">
                <a:solidFill>
                  <a:schemeClr val="tx1">
                    <a:lumMod val="75000"/>
                    <a:lumOff val="25000"/>
                  </a:schemeClr>
                </a:solidFill>
              </a:rPr>
              <a:t>Noncommunicable</a:t>
            </a:r>
            <a:r>
              <a:rPr lang="en-US" dirty="0" smtClean="0">
                <a:solidFill>
                  <a:schemeClr val="tx1">
                    <a:lumMod val="75000"/>
                    <a:lumOff val="25000"/>
                  </a:schemeClr>
                </a:solidFill>
              </a:rPr>
              <a:t> Diseases) can at least in part address this shortcoming.</a:t>
            </a:r>
          </a:p>
          <a:p>
            <a:pPr>
              <a:buNone/>
            </a:pPr>
            <a:endParaRPr lang="en-US" dirty="0" smtClean="0">
              <a:solidFill>
                <a:schemeClr val="tx1">
                  <a:lumMod val="75000"/>
                  <a:lumOff val="25000"/>
                </a:schemeClr>
              </a:solidFill>
            </a:endParaRPr>
          </a:p>
          <a:p>
            <a:endParaRPr lang="en-US" dirty="0">
              <a:solidFill>
                <a:schemeClr val="tx1">
                  <a:lumMod val="75000"/>
                  <a:lumOff val="25000"/>
                </a:schemeClr>
              </a:solidFill>
            </a:endParaRPr>
          </a:p>
          <a:p>
            <a:endParaRPr lang="en-US" dirty="0" smtClean="0">
              <a:solidFill>
                <a:schemeClr val="tx1">
                  <a:lumMod val="75000"/>
                  <a:lumOff val="25000"/>
                </a:schemeClr>
              </a:solidFill>
            </a:endParaRPr>
          </a:p>
        </p:txBody>
      </p:sp>
    </p:spTree>
    <p:extLst>
      <p:ext uri="{BB962C8B-B14F-4D97-AF65-F5344CB8AC3E}">
        <p14:creationId xmlns:p14="http://schemas.microsoft.com/office/powerpoint/2010/main" xmlns="" val="3516136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42" y="365126"/>
            <a:ext cx="10398457" cy="835878"/>
          </a:xfrm>
        </p:spPr>
        <p:txBody>
          <a:bodyPr>
            <a:normAutofit/>
          </a:bodyPr>
          <a:lstStyle/>
          <a:p>
            <a:r>
              <a:rPr lang="en-US" b="1" dirty="0" smtClean="0">
                <a:solidFill>
                  <a:schemeClr val="tx1">
                    <a:lumMod val="75000"/>
                    <a:lumOff val="25000"/>
                  </a:schemeClr>
                </a:solidFill>
              </a:rPr>
              <a:t>Present  Status Of Diabetes Care</a:t>
            </a:r>
            <a:endParaRPr lang="en-US" b="1" dirty="0">
              <a:solidFill>
                <a:schemeClr val="tx1">
                  <a:lumMod val="75000"/>
                  <a:lumOff val="25000"/>
                </a:schemeClr>
              </a:solidFill>
            </a:endParaRPr>
          </a:p>
        </p:txBody>
      </p:sp>
      <p:sp>
        <p:nvSpPr>
          <p:cNvPr id="3" name="Content Placeholder 2"/>
          <p:cNvSpPr>
            <a:spLocks noGrp="1"/>
          </p:cNvSpPr>
          <p:nvPr>
            <p:ph idx="1"/>
          </p:nvPr>
        </p:nvSpPr>
        <p:spPr>
          <a:xfrm>
            <a:off x="423082" y="1310185"/>
            <a:ext cx="11464118" cy="4815979"/>
          </a:xfrm>
        </p:spPr>
        <p:txBody>
          <a:bodyPr>
            <a:normAutofit/>
          </a:bodyPr>
          <a:lstStyle/>
          <a:p>
            <a:r>
              <a:rPr lang="en-US" dirty="0" smtClean="0">
                <a:solidFill>
                  <a:schemeClr val="tx1">
                    <a:lumMod val="75000"/>
                    <a:lumOff val="25000"/>
                  </a:schemeClr>
                </a:solidFill>
              </a:rPr>
              <a:t>Inaugurated in 2005, </a:t>
            </a:r>
            <a:r>
              <a:rPr lang="en-US" dirty="0" err="1" smtClean="0">
                <a:solidFill>
                  <a:schemeClr val="tx1">
                    <a:lumMod val="75000"/>
                    <a:lumOff val="25000"/>
                  </a:schemeClr>
                </a:solidFill>
              </a:rPr>
              <a:t>SuRFNCD</a:t>
            </a:r>
            <a:r>
              <a:rPr lang="en-US" dirty="0" smtClean="0">
                <a:solidFill>
                  <a:schemeClr val="tx1">
                    <a:lumMod val="75000"/>
                    <a:lumOff val="25000"/>
                  </a:schemeClr>
                </a:solidFill>
              </a:rPr>
              <a:t> is a periodical, nationally representative survey of risk factors of NCDs, including prediabetes and diabetes.</a:t>
            </a:r>
          </a:p>
          <a:p>
            <a:endParaRPr lang="en-US" dirty="0" smtClean="0">
              <a:solidFill>
                <a:schemeClr val="tx1">
                  <a:lumMod val="75000"/>
                  <a:lumOff val="25000"/>
                </a:schemeClr>
              </a:solidFill>
            </a:endParaRPr>
          </a:p>
          <a:p>
            <a:r>
              <a:rPr lang="en-US" dirty="0" smtClean="0">
                <a:solidFill>
                  <a:schemeClr val="tx1">
                    <a:lumMod val="75000"/>
                    <a:lumOff val="25000"/>
                  </a:schemeClr>
                </a:solidFill>
              </a:rPr>
              <a:t> The survey adopts the framework laid out </a:t>
            </a:r>
            <a:r>
              <a:rPr lang="en-US" b="1" u="sng" dirty="0" smtClean="0">
                <a:solidFill>
                  <a:schemeClr val="tx1">
                    <a:lumMod val="75000"/>
                    <a:lumOff val="25000"/>
                  </a:schemeClr>
                </a:solidFill>
              </a:rPr>
              <a:t>by the WHO’s STEPS (Step-wise approach to Surveillance).</a:t>
            </a:r>
          </a:p>
          <a:p>
            <a:pPr>
              <a:buNone/>
            </a:pPr>
            <a:endParaRPr lang="en-US" dirty="0" smtClean="0">
              <a:solidFill>
                <a:schemeClr val="tx1">
                  <a:lumMod val="75000"/>
                  <a:lumOff val="25000"/>
                </a:schemeClr>
              </a:solidFill>
            </a:endParaRPr>
          </a:p>
        </p:txBody>
      </p:sp>
    </p:spTree>
    <p:extLst>
      <p:ext uri="{BB962C8B-B14F-4D97-AF65-F5344CB8AC3E}">
        <p14:creationId xmlns:p14="http://schemas.microsoft.com/office/powerpoint/2010/main" xmlns="" val="2501901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021" y="288286"/>
            <a:ext cx="10972800" cy="868362"/>
          </a:xfrm>
        </p:spPr>
        <p:txBody>
          <a:bodyPr>
            <a:normAutofit/>
          </a:bodyPr>
          <a:lstStyle/>
          <a:p>
            <a:r>
              <a:rPr lang="en-US" b="1" dirty="0" smtClean="0">
                <a:solidFill>
                  <a:schemeClr val="tx1">
                    <a:lumMod val="75000"/>
                    <a:lumOff val="25000"/>
                  </a:schemeClr>
                </a:solidFill>
              </a:rPr>
              <a:t>Present  Status Of Diabetes Care</a:t>
            </a:r>
            <a:endParaRPr lang="en-US" b="1" dirty="0">
              <a:solidFill>
                <a:schemeClr val="tx1">
                  <a:lumMod val="75000"/>
                  <a:lumOff val="25000"/>
                </a:schemeClr>
              </a:solidFill>
            </a:endParaRPr>
          </a:p>
        </p:txBody>
      </p:sp>
      <p:sp>
        <p:nvSpPr>
          <p:cNvPr id="3" name="Content Placeholder 2"/>
          <p:cNvSpPr>
            <a:spLocks noGrp="1"/>
          </p:cNvSpPr>
          <p:nvPr>
            <p:ph idx="1"/>
          </p:nvPr>
        </p:nvSpPr>
        <p:spPr>
          <a:xfrm>
            <a:off x="263856" y="1486470"/>
            <a:ext cx="11582400" cy="4830763"/>
          </a:xfrm>
        </p:spPr>
        <p:txBody>
          <a:bodyPr>
            <a:normAutofit/>
          </a:bodyPr>
          <a:lstStyle/>
          <a:p>
            <a:r>
              <a:rPr lang="en-US" dirty="0" smtClean="0">
                <a:solidFill>
                  <a:schemeClr val="tx1">
                    <a:lumMod val="75000"/>
                    <a:lumOff val="25000"/>
                  </a:schemeClr>
                </a:solidFill>
              </a:rPr>
              <a:t>Although much more compendious, </a:t>
            </a:r>
            <a:r>
              <a:rPr lang="en-US" dirty="0" err="1" smtClean="0">
                <a:solidFill>
                  <a:schemeClr val="tx1">
                    <a:lumMod val="75000"/>
                    <a:lumOff val="25000"/>
                  </a:schemeClr>
                </a:solidFill>
              </a:rPr>
              <a:t>SuRFNCD</a:t>
            </a:r>
            <a:r>
              <a:rPr lang="en-US" dirty="0" smtClean="0">
                <a:solidFill>
                  <a:schemeClr val="tx1">
                    <a:lumMod val="75000"/>
                    <a:lumOff val="25000"/>
                  </a:schemeClr>
                </a:solidFill>
              </a:rPr>
              <a:t> can be compared in methodology and scope to the US NHANES (National Health and Nutrition Examination Survey).</a:t>
            </a:r>
          </a:p>
          <a:p>
            <a:endParaRPr lang="en-US" dirty="0" smtClean="0">
              <a:solidFill>
                <a:schemeClr val="tx1">
                  <a:lumMod val="75000"/>
                  <a:lumOff val="25000"/>
                </a:schemeClr>
              </a:solidFill>
            </a:endParaRPr>
          </a:p>
          <a:p>
            <a:r>
              <a:rPr lang="en-US" dirty="0" smtClean="0">
                <a:solidFill>
                  <a:schemeClr val="tx1">
                    <a:lumMod val="75000"/>
                    <a:lumOff val="25000"/>
                  </a:schemeClr>
                </a:solidFill>
              </a:rPr>
              <a:t> In the latest round of the SuRFNCD-2011, A1c was measured in a randomly chosen proportion of the sample allowing evaluation of glycemic control status for the first time on this large scale.</a:t>
            </a:r>
          </a:p>
          <a:p>
            <a:pPr>
              <a:buNone/>
            </a:pPr>
            <a:endParaRPr lang="en-US" sz="1500" dirty="0" smtClean="0">
              <a:solidFill>
                <a:schemeClr val="tx1">
                  <a:lumMod val="75000"/>
                  <a:lumOff val="25000"/>
                </a:schemeClr>
              </a:solidFill>
            </a:endParaRPr>
          </a:p>
          <a:p>
            <a:pPr>
              <a:buNone/>
            </a:pPr>
            <a:endParaRPr lang="en-US" sz="1500" dirty="0">
              <a:solidFill>
                <a:schemeClr val="tx1">
                  <a:lumMod val="75000"/>
                  <a:lumOff val="25000"/>
                </a:schemeClr>
              </a:solidFill>
            </a:endParaRPr>
          </a:p>
          <a:p>
            <a:pPr>
              <a:buNone/>
            </a:pPr>
            <a:endParaRPr lang="en-US" sz="1500" dirty="0" smtClean="0">
              <a:solidFill>
                <a:schemeClr val="tx1">
                  <a:lumMod val="75000"/>
                  <a:lumOff val="25000"/>
                </a:schemeClr>
              </a:solidFill>
            </a:endParaRPr>
          </a:p>
          <a:p>
            <a:pPr>
              <a:buNone/>
            </a:pPr>
            <a:endParaRPr lang="en-US" sz="1500" dirty="0">
              <a:solidFill>
                <a:schemeClr val="tx1">
                  <a:lumMod val="75000"/>
                  <a:lumOff val="25000"/>
                </a:schemeClr>
              </a:solidFill>
            </a:endParaRPr>
          </a:p>
          <a:p>
            <a:pPr>
              <a:buNone/>
            </a:pPr>
            <a:r>
              <a:rPr lang="en-US" sz="1200" dirty="0" err="1" smtClean="0">
                <a:solidFill>
                  <a:schemeClr val="tx1">
                    <a:lumMod val="75000"/>
                    <a:lumOff val="25000"/>
                  </a:schemeClr>
                </a:solidFill>
              </a:rPr>
              <a:t>Esteghamati</a:t>
            </a:r>
            <a:r>
              <a:rPr lang="en-US" sz="1200" dirty="0" smtClean="0">
                <a:solidFill>
                  <a:schemeClr val="tx1">
                    <a:lumMod val="75000"/>
                    <a:lumOff val="25000"/>
                  </a:schemeClr>
                </a:solidFill>
              </a:rPr>
              <a:t> A, </a:t>
            </a:r>
            <a:r>
              <a:rPr lang="en-US" sz="1200" dirty="0" err="1" smtClean="0">
                <a:solidFill>
                  <a:schemeClr val="tx1">
                    <a:lumMod val="75000"/>
                    <a:lumOff val="25000"/>
                  </a:schemeClr>
                </a:solidFill>
              </a:rPr>
              <a:t>Etemad</a:t>
            </a:r>
            <a:r>
              <a:rPr lang="en-US" sz="1200" dirty="0" smtClean="0">
                <a:solidFill>
                  <a:schemeClr val="tx1">
                    <a:lumMod val="75000"/>
                    <a:lumOff val="25000"/>
                  </a:schemeClr>
                </a:solidFill>
              </a:rPr>
              <a:t> K, </a:t>
            </a:r>
            <a:r>
              <a:rPr lang="nl-NL" sz="1200" dirty="0" smtClean="0">
                <a:solidFill>
                  <a:schemeClr val="tx1">
                    <a:lumMod val="75000"/>
                    <a:lumOff val="25000"/>
                  </a:schemeClr>
                </a:solidFill>
              </a:rPr>
              <a:t>Koohpayehzadeh J, et al. Trends in </a:t>
            </a:r>
            <a:r>
              <a:rPr lang="en-US" sz="1200" dirty="0" smtClean="0">
                <a:solidFill>
                  <a:schemeClr val="tx1">
                    <a:lumMod val="75000"/>
                    <a:lumOff val="25000"/>
                  </a:schemeClr>
                </a:solidFill>
              </a:rPr>
              <a:t>the prevalence of diabetes and impaired fasting glucose in association </a:t>
            </a:r>
            <a:r>
              <a:rPr lang="de-DE" sz="1200" dirty="0" smtClean="0">
                <a:solidFill>
                  <a:schemeClr val="tx1">
                    <a:lumMod val="75000"/>
                    <a:lumOff val="25000"/>
                  </a:schemeClr>
                </a:solidFill>
              </a:rPr>
              <a:t>with obesity in Iran: 2005-2011. Diabetes </a:t>
            </a:r>
            <a:r>
              <a:rPr lang="en-US" sz="1200" dirty="0" smtClean="0">
                <a:solidFill>
                  <a:schemeClr val="tx1">
                    <a:lumMod val="75000"/>
                    <a:lumOff val="25000"/>
                  </a:schemeClr>
                </a:solidFill>
              </a:rPr>
              <a:t>Res </a:t>
            </a:r>
            <a:r>
              <a:rPr lang="en-US" sz="1200" dirty="0" err="1" smtClean="0">
                <a:solidFill>
                  <a:schemeClr val="tx1">
                    <a:lumMod val="75000"/>
                    <a:lumOff val="25000"/>
                  </a:schemeClr>
                </a:solidFill>
              </a:rPr>
              <a:t>Clin</a:t>
            </a:r>
            <a:r>
              <a:rPr lang="en-US" sz="1200" dirty="0" smtClean="0">
                <a:solidFill>
                  <a:schemeClr val="tx1">
                    <a:lumMod val="75000"/>
                    <a:lumOff val="25000"/>
                  </a:schemeClr>
                </a:solidFill>
              </a:rPr>
              <a:t> </a:t>
            </a:r>
            <a:r>
              <a:rPr lang="en-US" sz="1200" dirty="0" err="1" smtClean="0">
                <a:solidFill>
                  <a:schemeClr val="tx1">
                    <a:lumMod val="75000"/>
                    <a:lumOff val="25000"/>
                  </a:schemeClr>
                </a:solidFill>
              </a:rPr>
              <a:t>Pract</a:t>
            </a:r>
            <a:r>
              <a:rPr lang="en-US" sz="1200" dirty="0" smtClean="0">
                <a:solidFill>
                  <a:schemeClr val="tx1">
                    <a:lumMod val="75000"/>
                    <a:lumOff val="25000"/>
                  </a:schemeClr>
                </a:solidFill>
              </a:rPr>
              <a:t> 2014;103: 319e27.</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xmlns="" val="2364516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286" y="365125"/>
            <a:ext cx="10357513" cy="986003"/>
          </a:xfrm>
        </p:spPr>
        <p:txBody>
          <a:bodyPr>
            <a:normAutofit/>
          </a:bodyPr>
          <a:lstStyle/>
          <a:p>
            <a:r>
              <a:rPr lang="en-US" b="1" dirty="0" err="1" smtClean="0">
                <a:solidFill>
                  <a:schemeClr val="tx1">
                    <a:lumMod val="75000"/>
                    <a:lumOff val="25000"/>
                  </a:schemeClr>
                </a:solidFill>
              </a:rPr>
              <a:t>SuRFNCD</a:t>
            </a:r>
            <a:r>
              <a:rPr lang="en-US" b="1" dirty="0" smtClean="0">
                <a:solidFill>
                  <a:schemeClr val="tx1">
                    <a:lumMod val="75000"/>
                    <a:lumOff val="25000"/>
                  </a:schemeClr>
                </a:solidFill>
              </a:rPr>
              <a:t>  versus TLGS  cohort</a:t>
            </a:r>
            <a:endParaRPr lang="en-US" b="1" dirty="0">
              <a:solidFill>
                <a:schemeClr val="tx1">
                  <a:lumMod val="75000"/>
                  <a:lumOff val="25000"/>
                </a:schemeClr>
              </a:solidFill>
            </a:endParaRPr>
          </a:p>
        </p:txBody>
      </p:sp>
      <p:sp>
        <p:nvSpPr>
          <p:cNvPr id="3" name="Content Placeholder 2"/>
          <p:cNvSpPr>
            <a:spLocks noGrp="1"/>
          </p:cNvSpPr>
          <p:nvPr>
            <p:ph idx="1"/>
          </p:nvPr>
        </p:nvSpPr>
        <p:spPr>
          <a:xfrm>
            <a:off x="423081" y="1433015"/>
            <a:ext cx="11159319" cy="4844955"/>
          </a:xfrm>
        </p:spPr>
        <p:txBody>
          <a:bodyPr>
            <a:normAutofit/>
          </a:bodyPr>
          <a:lstStyle/>
          <a:p>
            <a:r>
              <a:rPr lang="en-US" dirty="0" smtClean="0">
                <a:solidFill>
                  <a:schemeClr val="tx1">
                    <a:lumMod val="75000"/>
                    <a:lumOff val="25000"/>
                  </a:schemeClr>
                </a:solidFill>
              </a:rPr>
              <a:t>As shown in the next slide, the percentage of patients reaching treatment targets for hyperglycemia, HLP, and HTN are </a:t>
            </a:r>
            <a:r>
              <a:rPr lang="en-US" b="1" u="sng" dirty="0" smtClean="0">
                <a:solidFill>
                  <a:schemeClr val="tx1">
                    <a:lumMod val="75000"/>
                    <a:lumOff val="25000"/>
                  </a:schemeClr>
                </a:solidFill>
              </a:rPr>
              <a:t>comparable between </a:t>
            </a:r>
            <a:r>
              <a:rPr lang="en-US" b="1" u="sng" dirty="0" err="1" smtClean="0">
                <a:solidFill>
                  <a:schemeClr val="tx1">
                    <a:lumMod val="75000"/>
                    <a:lumOff val="25000"/>
                  </a:schemeClr>
                </a:solidFill>
              </a:rPr>
              <a:t>SuRFNCD</a:t>
            </a:r>
            <a:r>
              <a:rPr lang="en-US" b="1" u="sng" dirty="0" smtClean="0">
                <a:solidFill>
                  <a:schemeClr val="tx1">
                    <a:lumMod val="75000"/>
                    <a:lumOff val="25000"/>
                  </a:schemeClr>
                </a:solidFill>
              </a:rPr>
              <a:t> and the TLGS  cohort.</a:t>
            </a:r>
          </a:p>
          <a:p>
            <a:pPr>
              <a:buNone/>
            </a:pPr>
            <a:endParaRPr lang="en-US" sz="1900" dirty="0" smtClean="0">
              <a:solidFill>
                <a:schemeClr val="tx1">
                  <a:lumMod val="75000"/>
                  <a:lumOff val="25000"/>
                </a:schemeClr>
              </a:solidFill>
            </a:endParaRPr>
          </a:p>
          <a:p>
            <a:pPr>
              <a:buNone/>
            </a:pPr>
            <a:endParaRPr lang="en-US" sz="1900" dirty="0">
              <a:solidFill>
                <a:schemeClr val="tx1">
                  <a:lumMod val="75000"/>
                  <a:lumOff val="25000"/>
                </a:schemeClr>
              </a:solidFill>
            </a:endParaRPr>
          </a:p>
          <a:p>
            <a:pPr>
              <a:buNone/>
            </a:pPr>
            <a:endParaRPr lang="en-US" sz="1900" dirty="0" smtClean="0">
              <a:solidFill>
                <a:schemeClr val="tx1">
                  <a:lumMod val="75000"/>
                  <a:lumOff val="25000"/>
                </a:schemeClr>
              </a:solidFill>
            </a:endParaRPr>
          </a:p>
          <a:p>
            <a:pPr>
              <a:buNone/>
            </a:pPr>
            <a:endParaRPr lang="en-US" sz="1900" dirty="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r>
              <a:rPr lang="en-US" sz="1200" dirty="0" err="1" smtClean="0">
                <a:solidFill>
                  <a:schemeClr val="tx1">
                    <a:lumMod val="75000"/>
                    <a:lumOff val="25000"/>
                  </a:schemeClr>
                </a:solidFill>
              </a:rPr>
              <a:t>Jahangiri-Noudeh</a:t>
            </a:r>
            <a:r>
              <a:rPr lang="en-US" sz="1200" dirty="0" smtClean="0">
                <a:solidFill>
                  <a:schemeClr val="tx1">
                    <a:lumMod val="75000"/>
                    <a:lumOff val="25000"/>
                  </a:schemeClr>
                </a:solidFill>
              </a:rPr>
              <a:t> Y, </a:t>
            </a:r>
            <a:r>
              <a:rPr lang="en-US" sz="1200" dirty="0" err="1" smtClean="0">
                <a:solidFill>
                  <a:schemeClr val="tx1">
                    <a:lumMod val="75000"/>
                    <a:lumOff val="25000"/>
                  </a:schemeClr>
                </a:solidFill>
              </a:rPr>
              <a:t>Akbarpour</a:t>
            </a:r>
            <a:r>
              <a:rPr lang="en-US" sz="1200" dirty="0" smtClean="0">
                <a:solidFill>
                  <a:schemeClr val="tx1">
                    <a:lumMod val="75000"/>
                    <a:lumOff val="25000"/>
                  </a:schemeClr>
                </a:solidFill>
              </a:rPr>
              <a:t> S, </a:t>
            </a:r>
            <a:r>
              <a:rPr lang="en-US" sz="1200" dirty="0" err="1" smtClean="0">
                <a:solidFill>
                  <a:schemeClr val="tx1">
                    <a:lumMod val="75000"/>
                    <a:lumOff val="25000"/>
                  </a:schemeClr>
                </a:solidFill>
              </a:rPr>
              <a:t>Lotfaliany</a:t>
            </a:r>
            <a:r>
              <a:rPr lang="en-US" sz="1200" dirty="0" smtClean="0">
                <a:solidFill>
                  <a:schemeClr val="tx1">
                    <a:lumMod val="75000"/>
                    <a:lumOff val="25000"/>
                  </a:schemeClr>
                </a:solidFill>
              </a:rPr>
              <a:t> M, et al. Trends in cardiovascular disease risk factors in people with and without diabetes mellitus: a Middle Eastern cohort study. </a:t>
            </a:r>
            <a:r>
              <a:rPr lang="en-US" sz="1200" dirty="0" err="1" smtClean="0">
                <a:solidFill>
                  <a:schemeClr val="tx1">
                    <a:lumMod val="75000"/>
                    <a:lumOff val="25000"/>
                  </a:schemeClr>
                </a:solidFill>
              </a:rPr>
              <a:t>PLoS</a:t>
            </a:r>
            <a:r>
              <a:rPr lang="en-US" sz="1200" dirty="0" smtClean="0">
                <a:solidFill>
                  <a:schemeClr val="tx1">
                    <a:lumMod val="75000"/>
                    <a:lumOff val="25000"/>
                  </a:schemeClr>
                </a:solidFill>
              </a:rPr>
              <a:t> One 2014;9:e112639</a:t>
            </a:r>
            <a:r>
              <a:rPr lang="en-US" sz="1900" dirty="0" smtClean="0">
                <a:solidFill>
                  <a:schemeClr val="tx1">
                    <a:lumMod val="75000"/>
                    <a:lumOff val="25000"/>
                  </a:schemeClr>
                </a:solidFill>
              </a:rPr>
              <a:t>.</a:t>
            </a:r>
            <a:endParaRPr lang="en-US" sz="1900" dirty="0">
              <a:solidFill>
                <a:schemeClr val="tx1">
                  <a:lumMod val="75000"/>
                  <a:lumOff val="25000"/>
                </a:schemeClr>
              </a:solidFill>
            </a:endParaRPr>
          </a:p>
        </p:txBody>
      </p:sp>
    </p:spTree>
    <p:extLst>
      <p:ext uri="{BB962C8B-B14F-4D97-AF65-F5344CB8AC3E}">
        <p14:creationId xmlns:p14="http://schemas.microsoft.com/office/powerpoint/2010/main" xmlns="" val="3245307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808" y="365126"/>
            <a:ext cx="10493991" cy="508332"/>
          </a:xfrm>
        </p:spPr>
        <p:txBody>
          <a:bodyPr>
            <a:normAutofit fontScale="90000"/>
          </a:bodyPr>
          <a:lstStyle/>
          <a:p>
            <a:r>
              <a:rPr lang="en-US" b="1" dirty="0" smtClean="0">
                <a:solidFill>
                  <a:schemeClr val="tx1">
                    <a:lumMod val="75000"/>
                    <a:lumOff val="25000"/>
                  </a:schemeClr>
                </a:solidFill>
              </a:rPr>
              <a:t>Present  Status Of Diabetes Care</a:t>
            </a:r>
            <a:endParaRPr lang="en-US" b="1" dirty="0">
              <a:solidFill>
                <a:schemeClr val="tx1">
                  <a:lumMod val="75000"/>
                  <a:lumOff val="25000"/>
                </a:schemeClr>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53806" y="1321783"/>
            <a:ext cx="12138194" cy="4765118"/>
          </a:xfrm>
          <a:prstGeom prst="rect">
            <a:avLst/>
          </a:prstGeom>
          <a:noFill/>
          <a:ln w="9525">
            <a:noFill/>
            <a:miter lim="800000"/>
            <a:headEnd/>
            <a:tailEnd/>
          </a:ln>
          <a:effectLst/>
        </p:spPr>
      </p:pic>
    </p:spTree>
    <p:extLst>
      <p:ext uri="{BB962C8B-B14F-4D97-AF65-F5344CB8AC3E}">
        <p14:creationId xmlns:p14="http://schemas.microsoft.com/office/powerpoint/2010/main" xmlns="" val="30469533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7" y="365126"/>
            <a:ext cx="10726003" cy="726696"/>
          </a:xfrm>
        </p:spPr>
        <p:txBody>
          <a:bodyPr>
            <a:normAutofit/>
          </a:bodyPr>
          <a:lstStyle/>
          <a:p>
            <a:r>
              <a:rPr lang="en-US" b="1" dirty="0" smtClean="0">
                <a:solidFill>
                  <a:schemeClr val="tx1">
                    <a:lumMod val="75000"/>
                    <a:lumOff val="25000"/>
                  </a:schemeClr>
                </a:solidFill>
              </a:rPr>
              <a:t>Present  Status Of Diabetes Care</a:t>
            </a:r>
            <a:endParaRPr lang="en-US" b="1" dirty="0">
              <a:solidFill>
                <a:schemeClr val="tx1">
                  <a:lumMod val="75000"/>
                  <a:lumOff val="25000"/>
                </a:schemeClr>
              </a:solidFill>
            </a:endParaRPr>
          </a:p>
        </p:txBody>
      </p:sp>
      <p:sp>
        <p:nvSpPr>
          <p:cNvPr id="3" name="Content Placeholder 2"/>
          <p:cNvSpPr>
            <a:spLocks noGrp="1"/>
          </p:cNvSpPr>
          <p:nvPr>
            <p:ph idx="1"/>
          </p:nvPr>
        </p:nvSpPr>
        <p:spPr>
          <a:xfrm>
            <a:off x="382137" y="1214650"/>
            <a:ext cx="11341290" cy="5076967"/>
          </a:xfrm>
        </p:spPr>
        <p:txBody>
          <a:bodyPr>
            <a:normAutofit fontScale="92500" lnSpcReduction="10000"/>
          </a:bodyPr>
          <a:lstStyle/>
          <a:p>
            <a:r>
              <a:rPr lang="en-US" dirty="0" smtClean="0">
                <a:solidFill>
                  <a:schemeClr val="tx1">
                    <a:lumMod val="75000"/>
                    <a:lumOff val="25000"/>
                  </a:schemeClr>
                </a:solidFill>
              </a:rPr>
              <a:t>In the clinic-based sample of Mashhad , lower proportions of patients with diabetes achieved treatment targets, which could be attributed to the longer duration of diabetes (27.7% with durations &gt;10 years) in this group.</a:t>
            </a:r>
          </a:p>
          <a:p>
            <a:pPr>
              <a:buNone/>
            </a:pPr>
            <a:endParaRPr lang="en-US" dirty="0" smtClean="0">
              <a:solidFill>
                <a:schemeClr val="tx1">
                  <a:lumMod val="75000"/>
                  <a:lumOff val="25000"/>
                </a:schemeClr>
              </a:solidFill>
            </a:endParaRPr>
          </a:p>
          <a:p>
            <a:r>
              <a:rPr lang="en-US" dirty="0" smtClean="0">
                <a:solidFill>
                  <a:schemeClr val="tx1">
                    <a:lumMod val="75000"/>
                    <a:lumOff val="25000"/>
                  </a:schemeClr>
                </a:solidFill>
              </a:rPr>
              <a:t> Based on the SuRFNCD-2011 results, </a:t>
            </a:r>
            <a:r>
              <a:rPr lang="en-US" b="1" u="sng" dirty="0" smtClean="0">
                <a:solidFill>
                  <a:schemeClr val="tx1">
                    <a:lumMod val="75000"/>
                    <a:lumOff val="25000"/>
                  </a:schemeClr>
                </a:solidFill>
              </a:rPr>
              <a:t>in nearly half of the patients with diabetes, the target A1c is not achieved </a:t>
            </a:r>
            <a:r>
              <a:rPr lang="en-US" dirty="0" smtClean="0">
                <a:solidFill>
                  <a:schemeClr val="tx1">
                    <a:lumMod val="75000"/>
                    <a:lumOff val="25000"/>
                  </a:schemeClr>
                </a:solidFill>
              </a:rPr>
              <a:t>(unpublished data)</a:t>
            </a:r>
          </a:p>
          <a:p>
            <a:endParaRPr lang="en-US" sz="2000" dirty="0" smtClean="0">
              <a:solidFill>
                <a:schemeClr val="tx1">
                  <a:lumMod val="75000"/>
                  <a:lumOff val="25000"/>
                </a:schemeClr>
              </a:solidFill>
            </a:endParaRPr>
          </a:p>
          <a:p>
            <a:r>
              <a:rPr lang="en-US" sz="3000" dirty="0" smtClean="0">
                <a:solidFill>
                  <a:schemeClr val="tx1">
                    <a:lumMod val="75000"/>
                    <a:lumOff val="25000"/>
                  </a:schemeClr>
                </a:solidFill>
              </a:rPr>
              <a:t>For </a:t>
            </a:r>
            <a:r>
              <a:rPr lang="en-US" sz="3000" b="1" u="sng" dirty="0" smtClean="0">
                <a:solidFill>
                  <a:schemeClr val="tx1">
                    <a:lumMod val="75000"/>
                    <a:lumOff val="25000"/>
                  </a:schemeClr>
                </a:solidFill>
              </a:rPr>
              <a:t>HLP and HTN </a:t>
            </a:r>
            <a:r>
              <a:rPr lang="en-US" sz="3000" dirty="0" smtClean="0">
                <a:solidFill>
                  <a:schemeClr val="tx1">
                    <a:lumMod val="75000"/>
                    <a:lumOff val="25000"/>
                  </a:schemeClr>
                </a:solidFill>
              </a:rPr>
              <a:t>rates of achieving treatment targets are lower and around </a:t>
            </a:r>
            <a:r>
              <a:rPr lang="en-US" sz="3000" b="1" u="sng" dirty="0" smtClean="0">
                <a:solidFill>
                  <a:schemeClr val="tx1">
                    <a:lumMod val="75000"/>
                    <a:lumOff val="25000"/>
                  </a:schemeClr>
                </a:solidFill>
              </a:rPr>
              <a:t>30% to 40%.</a:t>
            </a:r>
          </a:p>
          <a:p>
            <a:pPr>
              <a:buNone/>
            </a:pPr>
            <a:endParaRPr lang="en-US" sz="3000" dirty="0" smtClean="0">
              <a:solidFill>
                <a:schemeClr val="tx1">
                  <a:lumMod val="75000"/>
                  <a:lumOff val="25000"/>
                </a:schemeClr>
              </a:solidFill>
            </a:endParaRPr>
          </a:p>
          <a:p>
            <a:pPr>
              <a:buNone/>
            </a:pPr>
            <a:endParaRPr lang="en-US" sz="2000" dirty="0" smtClean="0">
              <a:solidFill>
                <a:schemeClr val="tx1">
                  <a:lumMod val="75000"/>
                  <a:lumOff val="25000"/>
                </a:schemeClr>
              </a:solidFill>
            </a:endParaRPr>
          </a:p>
          <a:p>
            <a:pPr>
              <a:buNone/>
            </a:pPr>
            <a:endParaRPr lang="en-US" sz="2000" dirty="0" smtClean="0">
              <a:solidFill>
                <a:schemeClr val="tx1">
                  <a:lumMod val="75000"/>
                  <a:lumOff val="25000"/>
                </a:schemeClr>
              </a:solidFill>
            </a:endParaRPr>
          </a:p>
          <a:p>
            <a:pPr>
              <a:buNone/>
            </a:pPr>
            <a:r>
              <a:rPr lang="en-US" sz="1400" dirty="0" err="1" smtClean="0">
                <a:solidFill>
                  <a:schemeClr val="tx1">
                    <a:lumMod val="75000"/>
                    <a:lumOff val="25000"/>
                  </a:schemeClr>
                </a:solidFill>
              </a:rPr>
              <a:t>Bonakdaran</a:t>
            </a:r>
            <a:r>
              <a:rPr lang="en-US" sz="1400" dirty="0" smtClean="0">
                <a:solidFill>
                  <a:schemeClr val="tx1">
                    <a:lumMod val="75000"/>
                    <a:lumOff val="25000"/>
                  </a:schemeClr>
                </a:solidFill>
              </a:rPr>
              <a:t> S, </a:t>
            </a:r>
            <a:r>
              <a:rPr lang="en-US" sz="1400" dirty="0" err="1" smtClean="0">
                <a:solidFill>
                  <a:schemeClr val="tx1">
                    <a:lumMod val="75000"/>
                    <a:lumOff val="25000"/>
                  </a:schemeClr>
                </a:solidFill>
              </a:rPr>
              <a:t>Ebrahimzadeh</a:t>
            </a:r>
            <a:r>
              <a:rPr lang="en-US" sz="1400" dirty="0" smtClean="0">
                <a:solidFill>
                  <a:schemeClr val="tx1">
                    <a:lumMod val="75000"/>
                    <a:lumOff val="25000"/>
                  </a:schemeClr>
                </a:solidFill>
              </a:rPr>
              <a:t> S, </a:t>
            </a:r>
            <a:r>
              <a:rPr lang="en-US" sz="1400" dirty="0" err="1" smtClean="0">
                <a:solidFill>
                  <a:schemeClr val="tx1">
                    <a:lumMod val="75000"/>
                    <a:lumOff val="25000"/>
                  </a:schemeClr>
                </a:solidFill>
              </a:rPr>
              <a:t>Noghabi</a:t>
            </a:r>
            <a:r>
              <a:rPr lang="en-US" sz="1400" dirty="0" smtClean="0">
                <a:solidFill>
                  <a:schemeClr val="tx1">
                    <a:lumMod val="75000"/>
                    <a:lumOff val="25000"/>
                  </a:schemeClr>
                </a:solidFill>
              </a:rPr>
              <a:t> SH. Cardiovascular disease and risk factors in patients with type 2 diabetes mellitus in Mashhad, Islamic Republic of Iran. East </a:t>
            </a:r>
            <a:r>
              <a:rPr lang="en-US" sz="1400" dirty="0" err="1" smtClean="0">
                <a:solidFill>
                  <a:schemeClr val="tx1">
                    <a:lumMod val="75000"/>
                    <a:lumOff val="25000"/>
                  </a:schemeClr>
                </a:solidFill>
              </a:rPr>
              <a:t>Mediterr</a:t>
            </a:r>
            <a:r>
              <a:rPr lang="en-US" sz="1400" dirty="0" smtClean="0">
                <a:solidFill>
                  <a:schemeClr val="tx1">
                    <a:lumMod val="75000"/>
                    <a:lumOff val="25000"/>
                  </a:schemeClr>
                </a:solidFill>
              </a:rPr>
              <a:t> Health J 2011;17:640e6</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xmlns="" val="3797926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1353"/>
            <a:ext cx="10439400" cy="863174"/>
          </a:xfrm>
        </p:spPr>
        <p:txBody>
          <a:bodyPr>
            <a:normAutofit fontScale="90000"/>
          </a:bodyPr>
          <a:lstStyle/>
          <a:p>
            <a:r>
              <a:rPr lang="en-US" sz="5400" b="1" dirty="0" smtClean="0">
                <a:solidFill>
                  <a:schemeClr val="tx1">
                    <a:lumMod val="75000"/>
                    <a:lumOff val="25000"/>
                  </a:schemeClr>
                </a:solidFill>
              </a:rPr>
              <a:t>Medication use in TLGS  cohort</a:t>
            </a:r>
            <a:endParaRPr lang="en-US" sz="5400" b="1" dirty="0">
              <a:solidFill>
                <a:schemeClr val="tx1">
                  <a:lumMod val="75000"/>
                  <a:lumOff val="25000"/>
                </a:schemeClr>
              </a:solidFill>
            </a:endParaRPr>
          </a:p>
        </p:txBody>
      </p:sp>
      <p:sp>
        <p:nvSpPr>
          <p:cNvPr id="3" name="Content Placeholder 2"/>
          <p:cNvSpPr>
            <a:spLocks noGrp="1"/>
          </p:cNvSpPr>
          <p:nvPr>
            <p:ph idx="1"/>
          </p:nvPr>
        </p:nvSpPr>
        <p:spPr>
          <a:xfrm>
            <a:off x="354842" y="1555844"/>
            <a:ext cx="11641539" cy="4817659"/>
          </a:xfrm>
        </p:spPr>
        <p:txBody>
          <a:bodyPr>
            <a:normAutofit fontScale="92500" lnSpcReduction="10000"/>
          </a:bodyPr>
          <a:lstStyle/>
          <a:p>
            <a:r>
              <a:rPr lang="en-US" dirty="0" smtClean="0">
                <a:solidFill>
                  <a:schemeClr val="tx1">
                    <a:lumMod val="75000"/>
                    <a:lumOff val="25000"/>
                  </a:schemeClr>
                </a:solidFill>
              </a:rPr>
              <a:t>The TLGS cohort also reported the trends in prevalence of medication use among patients with diabetes.</a:t>
            </a:r>
          </a:p>
          <a:p>
            <a:pPr>
              <a:buNone/>
            </a:pPr>
            <a:endParaRPr lang="en-US" dirty="0" smtClean="0">
              <a:solidFill>
                <a:schemeClr val="tx1">
                  <a:lumMod val="75000"/>
                  <a:lumOff val="25000"/>
                </a:schemeClr>
              </a:solidFill>
            </a:endParaRPr>
          </a:p>
          <a:p>
            <a:r>
              <a:rPr lang="en-US" dirty="0" smtClean="0">
                <a:solidFill>
                  <a:schemeClr val="tx1">
                    <a:lumMod val="75000"/>
                    <a:lumOff val="25000"/>
                  </a:schemeClr>
                </a:solidFill>
              </a:rPr>
              <a:t>Over a follow-up period of more than a decade (1999-2011), </a:t>
            </a:r>
            <a:r>
              <a:rPr lang="en-US" u="sng" dirty="0" smtClean="0">
                <a:solidFill>
                  <a:schemeClr val="tx1">
                    <a:lumMod val="75000"/>
                    <a:lumOff val="25000"/>
                  </a:schemeClr>
                </a:solidFill>
              </a:rPr>
              <a:t>use of </a:t>
            </a:r>
            <a:r>
              <a:rPr lang="en-US" u="sng" dirty="0" err="1" smtClean="0">
                <a:solidFill>
                  <a:schemeClr val="tx1">
                    <a:lumMod val="75000"/>
                    <a:lumOff val="25000"/>
                  </a:schemeClr>
                </a:solidFill>
              </a:rPr>
              <a:t>antihyperglycemic</a:t>
            </a:r>
            <a:r>
              <a:rPr lang="en-US" u="sng" dirty="0" smtClean="0">
                <a:solidFill>
                  <a:schemeClr val="tx1">
                    <a:lumMod val="75000"/>
                    <a:lumOff val="25000"/>
                  </a:schemeClr>
                </a:solidFill>
              </a:rPr>
              <a:t> medications has </a:t>
            </a:r>
            <a:r>
              <a:rPr lang="en-US" b="1" u="sng" dirty="0" smtClean="0">
                <a:solidFill>
                  <a:schemeClr val="tx1">
                    <a:lumMod val="75000"/>
                    <a:lumOff val="25000"/>
                  </a:schemeClr>
                </a:solidFill>
              </a:rPr>
              <a:t>nearly doubled </a:t>
            </a:r>
            <a:r>
              <a:rPr lang="en-US" u="sng" dirty="0" smtClean="0">
                <a:solidFill>
                  <a:schemeClr val="tx1">
                    <a:lumMod val="75000"/>
                    <a:lumOff val="25000"/>
                  </a:schemeClr>
                </a:solidFill>
              </a:rPr>
              <a:t>(from 33.4% to 60.5%).</a:t>
            </a:r>
          </a:p>
          <a:p>
            <a:endParaRPr lang="en-US" dirty="0" smtClean="0">
              <a:solidFill>
                <a:schemeClr val="tx1">
                  <a:lumMod val="75000"/>
                  <a:lumOff val="25000"/>
                </a:schemeClr>
              </a:solidFill>
            </a:endParaRPr>
          </a:p>
          <a:p>
            <a:r>
              <a:rPr lang="en-US" dirty="0" smtClean="0">
                <a:solidFill>
                  <a:schemeClr val="tx1">
                    <a:lumMod val="75000"/>
                    <a:lumOff val="25000"/>
                  </a:schemeClr>
                </a:solidFill>
              </a:rPr>
              <a:t>The use of </a:t>
            </a:r>
            <a:r>
              <a:rPr lang="en-US" dirty="0" err="1" smtClean="0">
                <a:solidFill>
                  <a:schemeClr val="tx1">
                    <a:lumMod val="75000"/>
                    <a:lumOff val="25000"/>
                  </a:schemeClr>
                </a:solidFill>
              </a:rPr>
              <a:t>antihyperlipidemic</a:t>
            </a:r>
            <a:r>
              <a:rPr lang="en-US" dirty="0" smtClean="0">
                <a:solidFill>
                  <a:schemeClr val="tx1">
                    <a:lumMod val="75000"/>
                    <a:lumOff val="25000"/>
                  </a:schemeClr>
                </a:solidFill>
              </a:rPr>
              <a:t>    from 10.2% to 30.3% </a:t>
            </a:r>
          </a:p>
          <a:p>
            <a:r>
              <a:rPr lang="en-US" dirty="0" smtClean="0">
                <a:solidFill>
                  <a:schemeClr val="tx1">
                    <a:lumMod val="75000"/>
                    <a:lumOff val="25000"/>
                  </a:schemeClr>
                </a:solidFill>
              </a:rPr>
              <a:t>Antihypertensive medications     from 26.6% to 37.1%</a:t>
            </a:r>
          </a:p>
          <a:p>
            <a:pPr>
              <a:buNone/>
            </a:pPr>
            <a:r>
              <a:rPr lang="en-US" dirty="0" smtClean="0">
                <a:solidFill>
                  <a:schemeClr val="tx1">
                    <a:lumMod val="75000"/>
                    <a:lumOff val="25000"/>
                  </a:schemeClr>
                </a:solidFill>
              </a:rPr>
              <a:t> substantially increased.</a:t>
            </a:r>
          </a:p>
          <a:p>
            <a:pPr>
              <a:buNone/>
            </a:pPr>
            <a:endParaRPr lang="en-US" sz="1700" dirty="0" smtClean="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endParaRPr lang="en-US" sz="1200" dirty="0">
              <a:solidFill>
                <a:schemeClr val="tx1">
                  <a:lumMod val="75000"/>
                  <a:lumOff val="25000"/>
                </a:schemeClr>
              </a:solidFill>
            </a:endParaRPr>
          </a:p>
          <a:p>
            <a:pPr>
              <a:buNone/>
            </a:pPr>
            <a:r>
              <a:rPr lang="en-US" sz="1200" dirty="0" err="1" smtClean="0">
                <a:solidFill>
                  <a:schemeClr val="tx1">
                    <a:lumMod val="75000"/>
                    <a:lumOff val="25000"/>
                  </a:schemeClr>
                </a:solidFill>
              </a:rPr>
              <a:t>Jahangiri-Noudeh</a:t>
            </a:r>
            <a:r>
              <a:rPr lang="en-US" sz="1200" dirty="0" smtClean="0">
                <a:solidFill>
                  <a:schemeClr val="tx1">
                    <a:lumMod val="75000"/>
                    <a:lumOff val="25000"/>
                  </a:schemeClr>
                </a:solidFill>
              </a:rPr>
              <a:t> Y, </a:t>
            </a:r>
            <a:r>
              <a:rPr lang="en-US" sz="1200" dirty="0" err="1" smtClean="0">
                <a:solidFill>
                  <a:schemeClr val="tx1">
                    <a:lumMod val="75000"/>
                    <a:lumOff val="25000"/>
                  </a:schemeClr>
                </a:solidFill>
              </a:rPr>
              <a:t>Akbarpour</a:t>
            </a:r>
            <a:r>
              <a:rPr lang="en-US" sz="1200" dirty="0" smtClean="0">
                <a:solidFill>
                  <a:schemeClr val="tx1">
                    <a:lumMod val="75000"/>
                    <a:lumOff val="25000"/>
                  </a:schemeClr>
                </a:solidFill>
              </a:rPr>
              <a:t> S, </a:t>
            </a:r>
            <a:r>
              <a:rPr lang="en-US" sz="1200" dirty="0" err="1" smtClean="0">
                <a:solidFill>
                  <a:schemeClr val="tx1">
                    <a:lumMod val="75000"/>
                    <a:lumOff val="25000"/>
                  </a:schemeClr>
                </a:solidFill>
              </a:rPr>
              <a:t>Lotfaliany</a:t>
            </a:r>
            <a:r>
              <a:rPr lang="en-US" sz="1200" dirty="0" smtClean="0">
                <a:solidFill>
                  <a:schemeClr val="tx1">
                    <a:lumMod val="75000"/>
                    <a:lumOff val="25000"/>
                  </a:schemeClr>
                </a:solidFill>
              </a:rPr>
              <a:t> M, et al. Trends in cardiovascular disease risk factors in people with and without diabetes mellitus: a Middle Eastern cohort study. </a:t>
            </a:r>
            <a:r>
              <a:rPr lang="en-US" sz="1200" dirty="0" err="1" smtClean="0">
                <a:solidFill>
                  <a:schemeClr val="tx1">
                    <a:lumMod val="75000"/>
                    <a:lumOff val="25000"/>
                  </a:schemeClr>
                </a:solidFill>
              </a:rPr>
              <a:t>PLoS</a:t>
            </a:r>
            <a:r>
              <a:rPr lang="en-US" sz="1200" dirty="0" smtClean="0">
                <a:solidFill>
                  <a:schemeClr val="tx1">
                    <a:lumMod val="75000"/>
                    <a:lumOff val="25000"/>
                  </a:schemeClr>
                </a:solidFill>
              </a:rPr>
              <a:t> One 2014;9:e112639</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xmlns="" val="3715693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81" y="419716"/>
            <a:ext cx="10534934" cy="521979"/>
          </a:xfrm>
        </p:spPr>
        <p:txBody>
          <a:bodyPr/>
          <a:lstStyle/>
          <a:p>
            <a:r>
              <a:rPr lang="en-US" b="1" dirty="0" smtClean="0">
                <a:solidFill>
                  <a:schemeClr val="tx1">
                    <a:lumMod val="65000"/>
                    <a:lumOff val="35000"/>
                  </a:schemeClr>
                </a:solidFill>
              </a:rPr>
              <a:t>Introduction</a:t>
            </a:r>
            <a:endParaRPr lang="en-US" b="1" dirty="0">
              <a:solidFill>
                <a:schemeClr val="tx1">
                  <a:lumMod val="65000"/>
                  <a:lumOff val="35000"/>
                </a:schemeClr>
              </a:solidFill>
            </a:endParaRPr>
          </a:p>
        </p:txBody>
      </p:sp>
      <p:sp>
        <p:nvSpPr>
          <p:cNvPr id="3" name="Content Placeholder 2"/>
          <p:cNvSpPr>
            <a:spLocks noGrp="1"/>
          </p:cNvSpPr>
          <p:nvPr>
            <p:ph idx="1"/>
          </p:nvPr>
        </p:nvSpPr>
        <p:spPr>
          <a:xfrm>
            <a:off x="341193" y="1214651"/>
            <a:ext cx="11600597" cy="5414749"/>
          </a:xfrm>
        </p:spPr>
        <p:txBody>
          <a:bodyPr>
            <a:normAutofit fontScale="85000" lnSpcReduction="20000"/>
          </a:bodyPr>
          <a:lstStyle/>
          <a:p>
            <a:pPr marL="0" indent="0">
              <a:buNone/>
            </a:pPr>
            <a:r>
              <a:rPr lang="en-US" dirty="0" smtClean="0">
                <a:solidFill>
                  <a:schemeClr val="tx1">
                    <a:lumMod val="65000"/>
                    <a:lumOff val="35000"/>
                  </a:schemeClr>
                </a:solidFill>
              </a:rPr>
              <a:t>As a result of these lifestyle and demographic changes, NCDs, such as</a:t>
            </a:r>
          </a:p>
          <a:p>
            <a:r>
              <a:rPr lang="en-US" b="1" dirty="0" smtClean="0">
                <a:solidFill>
                  <a:schemeClr val="tx1">
                    <a:lumMod val="65000"/>
                    <a:lumOff val="35000"/>
                  </a:schemeClr>
                </a:solidFill>
              </a:rPr>
              <a:t>Cardiovascular disease</a:t>
            </a:r>
          </a:p>
          <a:p>
            <a:r>
              <a:rPr lang="en-US" b="1" dirty="0" smtClean="0">
                <a:solidFill>
                  <a:schemeClr val="tx1">
                    <a:lumMod val="65000"/>
                    <a:lumOff val="35000"/>
                  </a:schemeClr>
                </a:solidFill>
              </a:rPr>
              <a:t>Cancer</a:t>
            </a:r>
          </a:p>
          <a:p>
            <a:r>
              <a:rPr lang="en-US" b="1" dirty="0" smtClean="0">
                <a:solidFill>
                  <a:schemeClr val="tx1">
                    <a:lumMod val="65000"/>
                    <a:lumOff val="35000"/>
                  </a:schemeClr>
                </a:solidFill>
              </a:rPr>
              <a:t>Motor vehicle injuries </a:t>
            </a:r>
          </a:p>
          <a:p>
            <a:r>
              <a:rPr lang="en-US" b="1" dirty="0" smtClean="0">
                <a:solidFill>
                  <a:schemeClr val="tx1">
                    <a:lumMod val="65000"/>
                    <a:lumOff val="35000"/>
                  </a:schemeClr>
                </a:solidFill>
              </a:rPr>
              <a:t>Diabetes </a:t>
            </a:r>
          </a:p>
          <a:p>
            <a:pPr marL="0" indent="0">
              <a:buNone/>
            </a:pPr>
            <a:r>
              <a:rPr lang="en-US" u="sng" dirty="0" smtClean="0">
                <a:solidFill>
                  <a:schemeClr val="tx1">
                    <a:lumMod val="65000"/>
                    <a:lumOff val="35000"/>
                  </a:schemeClr>
                </a:solidFill>
              </a:rPr>
              <a:t>are the main causes of morbidity and mortality.</a:t>
            </a:r>
          </a:p>
          <a:p>
            <a:pPr>
              <a:buNone/>
            </a:pPr>
            <a:endParaRPr lang="en-US" dirty="0" smtClean="0">
              <a:solidFill>
                <a:schemeClr val="tx1">
                  <a:lumMod val="65000"/>
                  <a:lumOff val="35000"/>
                </a:schemeClr>
              </a:solidFill>
            </a:endParaRPr>
          </a:p>
          <a:p>
            <a:pPr>
              <a:buNone/>
            </a:pPr>
            <a:endParaRPr lang="en-US" dirty="0" smtClean="0">
              <a:solidFill>
                <a:schemeClr val="tx1">
                  <a:lumMod val="65000"/>
                  <a:lumOff val="35000"/>
                </a:schemeClr>
              </a:solidFill>
            </a:endParaRPr>
          </a:p>
          <a:p>
            <a:pPr>
              <a:buNone/>
            </a:pPr>
            <a:endParaRPr lang="en-US" sz="1700" dirty="0" smtClean="0">
              <a:solidFill>
                <a:schemeClr val="tx1">
                  <a:lumMod val="65000"/>
                  <a:lumOff val="35000"/>
                </a:schemeClr>
              </a:solidFill>
            </a:endParaRPr>
          </a:p>
          <a:p>
            <a:pPr>
              <a:buNone/>
            </a:pPr>
            <a:endParaRPr lang="en-US" sz="1700" dirty="0">
              <a:solidFill>
                <a:schemeClr val="tx1">
                  <a:lumMod val="65000"/>
                  <a:lumOff val="35000"/>
                </a:schemeClr>
              </a:solidFill>
            </a:endParaRPr>
          </a:p>
          <a:p>
            <a:pPr>
              <a:buNone/>
            </a:pPr>
            <a:endParaRPr lang="en-US" sz="1400" dirty="0" smtClean="0">
              <a:solidFill>
                <a:schemeClr val="tx1">
                  <a:lumMod val="65000"/>
                  <a:lumOff val="35000"/>
                </a:schemeClr>
              </a:solidFill>
            </a:endParaRPr>
          </a:p>
          <a:p>
            <a:pPr>
              <a:buNone/>
            </a:pPr>
            <a:endParaRPr lang="en-US" sz="1400" dirty="0">
              <a:solidFill>
                <a:schemeClr val="tx1">
                  <a:lumMod val="65000"/>
                  <a:lumOff val="35000"/>
                </a:schemeClr>
              </a:solidFill>
            </a:endParaRPr>
          </a:p>
          <a:p>
            <a:pPr>
              <a:buNone/>
            </a:pPr>
            <a:r>
              <a:rPr lang="en-US" sz="1400" dirty="0" err="1" smtClean="0">
                <a:solidFill>
                  <a:schemeClr val="tx1">
                    <a:lumMod val="65000"/>
                    <a:lumOff val="35000"/>
                  </a:schemeClr>
                </a:solidFill>
              </a:rPr>
              <a:t>Forouzanfar</a:t>
            </a:r>
            <a:r>
              <a:rPr lang="en-US" sz="1400" dirty="0" smtClean="0">
                <a:solidFill>
                  <a:schemeClr val="tx1">
                    <a:lumMod val="65000"/>
                    <a:lumOff val="35000"/>
                  </a:schemeClr>
                </a:solidFill>
              </a:rPr>
              <a:t> MH, </a:t>
            </a:r>
            <a:r>
              <a:rPr lang="en-US" sz="1400" dirty="0" err="1" smtClean="0">
                <a:solidFill>
                  <a:schemeClr val="tx1">
                    <a:lumMod val="65000"/>
                    <a:lumOff val="35000"/>
                  </a:schemeClr>
                </a:solidFill>
              </a:rPr>
              <a:t>Sepanlou</a:t>
            </a:r>
            <a:r>
              <a:rPr lang="en-US" sz="1400" dirty="0" smtClean="0">
                <a:solidFill>
                  <a:schemeClr val="tx1">
                    <a:lumMod val="65000"/>
                    <a:lumOff val="35000"/>
                  </a:schemeClr>
                </a:solidFill>
              </a:rPr>
              <a:t> SG, </a:t>
            </a:r>
            <a:r>
              <a:rPr lang="en-US" sz="1400" dirty="0" err="1" smtClean="0">
                <a:solidFill>
                  <a:schemeClr val="tx1">
                    <a:lumMod val="65000"/>
                    <a:lumOff val="35000"/>
                  </a:schemeClr>
                </a:solidFill>
              </a:rPr>
              <a:t>Shahraz</a:t>
            </a:r>
            <a:r>
              <a:rPr lang="en-US" sz="1400" dirty="0" smtClean="0">
                <a:solidFill>
                  <a:schemeClr val="tx1">
                    <a:lumMod val="65000"/>
                    <a:lumOff val="35000"/>
                  </a:schemeClr>
                </a:solidFill>
              </a:rPr>
              <a:t> S, et al. Evaluating causes of death and morbidity in Iran, global burden of diseases, injuries, and risk factors study 2010. Arch Iran Med 2014;17:304e20.</a:t>
            </a:r>
          </a:p>
          <a:p>
            <a:pPr>
              <a:buNone/>
            </a:pPr>
            <a:r>
              <a:rPr lang="pt-BR" sz="1400" dirty="0" smtClean="0">
                <a:solidFill>
                  <a:schemeClr val="tx1">
                    <a:lumMod val="65000"/>
                    <a:lumOff val="35000"/>
                  </a:schemeClr>
                </a:solidFill>
              </a:rPr>
              <a:t>Khosravi A, Taylor R, Naghavi M, </a:t>
            </a:r>
            <a:r>
              <a:rPr lang="en-US" sz="1400" dirty="0" smtClean="0">
                <a:solidFill>
                  <a:schemeClr val="tx1">
                    <a:lumMod val="65000"/>
                    <a:lumOff val="35000"/>
                  </a:schemeClr>
                </a:solidFill>
              </a:rPr>
              <a:t>et al. Mortality in the Islamic Republic of Iran, 1964e2004. Bull World Health Organ 2007;85:607e14.</a:t>
            </a:r>
          </a:p>
          <a:p>
            <a:pPr>
              <a:buNone/>
            </a:pP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Mathers</a:t>
            </a:r>
            <a:r>
              <a:rPr lang="en-US" sz="1400" dirty="0" smtClean="0">
                <a:solidFill>
                  <a:schemeClr val="tx1">
                    <a:lumMod val="65000"/>
                    <a:lumOff val="35000"/>
                  </a:schemeClr>
                </a:solidFill>
              </a:rPr>
              <a:t> CD, </a:t>
            </a:r>
            <a:r>
              <a:rPr lang="en-US" sz="1400" dirty="0" err="1" smtClean="0">
                <a:solidFill>
                  <a:schemeClr val="tx1">
                    <a:lumMod val="65000"/>
                    <a:lumOff val="35000"/>
                  </a:schemeClr>
                </a:solidFill>
              </a:rPr>
              <a:t>Loncar</a:t>
            </a:r>
            <a:r>
              <a:rPr lang="en-US" sz="1400" dirty="0" smtClean="0">
                <a:solidFill>
                  <a:schemeClr val="tx1">
                    <a:lumMod val="65000"/>
                    <a:lumOff val="35000"/>
                  </a:schemeClr>
                </a:solidFill>
              </a:rPr>
              <a:t> D. Projections of global mortality and burden of disease from 2002 to 2030. </a:t>
            </a:r>
            <a:r>
              <a:rPr lang="en-US" sz="1400" dirty="0" err="1" smtClean="0">
                <a:solidFill>
                  <a:schemeClr val="tx1">
                    <a:lumMod val="65000"/>
                    <a:lumOff val="35000"/>
                  </a:schemeClr>
                </a:solidFill>
              </a:rPr>
              <a:t>PLoS</a:t>
            </a:r>
            <a:r>
              <a:rPr lang="en-US" sz="1400" dirty="0" smtClean="0">
                <a:solidFill>
                  <a:schemeClr val="tx1">
                    <a:lumMod val="65000"/>
                    <a:lumOff val="35000"/>
                  </a:schemeClr>
                </a:solidFill>
              </a:rPr>
              <a:t> Med 2006;3:e442.</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xmlns="" val="24038593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979" y="365126"/>
            <a:ext cx="10616821" cy="617514"/>
          </a:xfrm>
        </p:spPr>
        <p:txBody>
          <a:bodyPr>
            <a:normAutofit fontScale="90000"/>
          </a:bodyPr>
          <a:lstStyle/>
          <a:p>
            <a:r>
              <a:rPr lang="en-US" b="1" dirty="0" smtClean="0">
                <a:solidFill>
                  <a:schemeClr val="tx1">
                    <a:lumMod val="75000"/>
                    <a:lumOff val="25000"/>
                  </a:schemeClr>
                </a:solidFill>
              </a:rPr>
              <a:t>Medication adherence</a:t>
            </a:r>
            <a:endParaRPr lang="en-US" b="1" dirty="0">
              <a:solidFill>
                <a:schemeClr val="tx1">
                  <a:lumMod val="75000"/>
                  <a:lumOff val="25000"/>
                </a:schemeClr>
              </a:solidFill>
            </a:endParaRPr>
          </a:p>
        </p:txBody>
      </p:sp>
      <p:sp>
        <p:nvSpPr>
          <p:cNvPr id="3" name="Content Placeholder 2"/>
          <p:cNvSpPr>
            <a:spLocks noGrp="1"/>
          </p:cNvSpPr>
          <p:nvPr>
            <p:ph idx="1"/>
          </p:nvPr>
        </p:nvSpPr>
        <p:spPr>
          <a:xfrm>
            <a:off x="586854" y="1310186"/>
            <a:ext cx="11300346" cy="5131558"/>
          </a:xfrm>
        </p:spPr>
        <p:txBody>
          <a:bodyPr>
            <a:normAutofit fontScale="92500"/>
          </a:bodyPr>
          <a:lstStyle/>
          <a:p>
            <a:pPr>
              <a:buNone/>
            </a:pPr>
            <a:r>
              <a:rPr lang="en-US" dirty="0" smtClean="0">
                <a:solidFill>
                  <a:schemeClr val="tx1">
                    <a:lumMod val="75000"/>
                    <a:lumOff val="25000"/>
                  </a:schemeClr>
                </a:solidFill>
              </a:rPr>
              <a:t>Medication adherence is affected by numerous factors relating to: </a:t>
            </a:r>
          </a:p>
          <a:p>
            <a:r>
              <a:rPr lang="en-US" dirty="0" smtClean="0">
                <a:solidFill>
                  <a:schemeClr val="tx1">
                    <a:lumMod val="75000"/>
                    <a:lumOff val="25000"/>
                  </a:schemeClr>
                </a:solidFill>
              </a:rPr>
              <a:t>The patient</a:t>
            </a:r>
          </a:p>
          <a:p>
            <a:r>
              <a:rPr lang="en-US" dirty="0" smtClean="0">
                <a:solidFill>
                  <a:schemeClr val="tx1">
                    <a:lumMod val="75000"/>
                    <a:lumOff val="25000"/>
                  </a:schemeClr>
                </a:solidFill>
              </a:rPr>
              <a:t>Physician</a:t>
            </a:r>
          </a:p>
          <a:p>
            <a:r>
              <a:rPr lang="en-US" dirty="0" smtClean="0">
                <a:solidFill>
                  <a:schemeClr val="tx1">
                    <a:lumMod val="75000"/>
                    <a:lumOff val="25000"/>
                  </a:schemeClr>
                </a:solidFill>
              </a:rPr>
              <a:t>Health care system </a:t>
            </a:r>
          </a:p>
          <a:p>
            <a:pPr>
              <a:buNone/>
            </a:pPr>
            <a:r>
              <a:rPr lang="en-US" dirty="0" smtClean="0">
                <a:solidFill>
                  <a:schemeClr val="tx1">
                    <a:lumMod val="75000"/>
                    <a:lumOff val="25000"/>
                  </a:schemeClr>
                </a:solidFill>
              </a:rPr>
              <a:t>and is an essential part of reaching treatment goals in patients with diabetes.</a:t>
            </a:r>
          </a:p>
          <a:p>
            <a:endParaRPr lang="en-US" dirty="0" smtClean="0">
              <a:solidFill>
                <a:schemeClr val="tx1">
                  <a:lumMod val="75000"/>
                  <a:lumOff val="25000"/>
                </a:schemeClr>
              </a:solidFill>
            </a:endParaRPr>
          </a:p>
          <a:p>
            <a:r>
              <a:rPr lang="en-US" dirty="0" smtClean="0">
                <a:solidFill>
                  <a:schemeClr val="tx1">
                    <a:lumMod val="75000"/>
                    <a:lumOff val="25000"/>
                  </a:schemeClr>
                </a:solidFill>
              </a:rPr>
              <a:t> </a:t>
            </a:r>
            <a:r>
              <a:rPr lang="en-US" b="1" dirty="0" smtClean="0">
                <a:solidFill>
                  <a:schemeClr val="tx1">
                    <a:lumMod val="75000"/>
                    <a:lumOff val="25000"/>
                  </a:schemeClr>
                </a:solidFill>
              </a:rPr>
              <a:t>At the patient level, medication </a:t>
            </a:r>
            <a:r>
              <a:rPr lang="en-US" b="1" dirty="0" err="1" smtClean="0">
                <a:solidFill>
                  <a:schemeClr val="tx1">
                    <a:lumMod val="75000"/>
                    <a:lumOff val="25000"/>
                  </a:schemeClr>
                </a:solidFill>
              </a:rPr>
              <a:t>nonadherence</a:t>
            </a:r>
            <a:r>
              <a:rPr lang="en-US" b="1" dirty="0" smtClean="0">
                <a:solidFill>
                  <a:schemeClr val="tx1">
                    <a:lumMod val="75000"/>
                    <a:lumOff val="25000"/>
                  </a:schemeClr>
                </a:solidFill>
              </a:rPr>
              <a:t> </a:t>
            </a:r>
            <a:r>
              <a:rPr lang="en-US" dirty="0" smtClean="0">
                <a:solidFill>
                  <a:schemeClr val="tx1">
                    <a:lumMod val="75000"/>
                    <a:lumOff val="25000"/>
                  </a:schemeClr>
                </a:solidFill>
              </a:rPr>
              <a:t>appears to be a major obstacle.</a:t>
            </a:r>
          </a:p>
          <a:p>
            <a:pPr>
              <a:buNone/>
            </a:pPr>
            <a:endParaRPr lang="en-US" sz="2000" dirty="0" smtClean="0">
              <a:solidFill>
                <a:schemeClr val="tx1">
                  <a:lumMod val="75000"/>
                  <a:lumOff val="25000"/>
                </a:schemeClr>
              </a:solidFill>
            </a:endParaRPr>
          </a:p>
          <a:p>
            <a:pPr>
              <a:buNone/>
            </a:pPr>
            <a:endParaRPr lang="en-US" sz="2000" dirty="0" smtClean="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r>
              <a:rPr lang="en-US" sz="1200" dirty="0" err="1" smtClean="0">
                <a:solidFill>
                  <a:schemeClr val="tx1">
                    <a:lumMod val="75000"/>
                    <a:lumOff val="25000"/>
                  </a:schemeClr>
                </a:solidFill>
              </a:rPr>
              <a:t>Balkrishnan</a:t>
            </a:r>
            <a:r>
              <a:rPr lang="en-US" sz="1200" dirty="0" smtClean="0">
                <a:solidFill>
                  <a:schemeClr val="tx1">
                    <a:lumMod val="75000"/>
                    <a:lumOff val="25000"/>
                  </a:schemeClr>
                </a:solidFill>
              </a:rPr>
              <a:t> R, </a:t>
            </a:r>
            <a:r>
              <a:rPr lang="en-US" sz="1200" dirty="0" err="1" smtClean="0">
                <a:solidFill>
                  <a:schemeClr val="tx1">
                    <a:lumMod val="75000"/>
                    <a:lumOff val="25000"/>
                  </a:schemeClr>
                </a:solidFill>
              </a:rPr>
              <a:t>Rajagopalan</a:t>
            </a:r>
            <a:r>
              <a:rPr lang="en-US" sz="1200" dirty="0" smtClean="0">
                <a:solidFill>
                  <a:schemeClr val="tx1">
                    <a:lumMod val="75000"/>
                    <a:lumOff val="25000"/>
                  </a:schemeClr>
                </a:solidFill>
              </a:rPr>
              <a:t> R, Camacho FT, et al. Predictors of medication adherence and associated health care costs in an older population with type 2 diabetes mellitus: a longitudinal cohort study. </a:t>
            </a:r>
            <a:r>
              <a:rPr lang="en-US" sz="1200" dirty="0" err="1" smtClean="0">
                <a:solidFill>
                  <a:schemeClr val="tx1">
                    <a:lumMod val="75000"/>
                    <a:lumOff val="25000"/>
                  </a:schemeClr>
                </a:solidFill>
              </a:rPr>
              <a:t>Clin</a:t>
            </a:r>
            <a:r>
              <a:rPr lang="en-US" sz="1200" dirty="0" smtClean="0">
                <a:solidFill>
                  <a:schemeClr val="tx1">
                    <a:lumMod val="75000"/>
                    <a:lumOff val="25000"/>
                  </a:schemeClr>
                </a:solidFill>
              </a:rPr>
              <a:t> </a:t>
            </a:r>
            <a:r>
              <a:rPr lang="en-US" sz="1200" dirty="0" err="1" smtClean="0">
                <a:solidFill>
                  <a:schemeClr val="tx1">
                    <a:lumMod val="75000"/>
                    <a:lumOff val="25000"/>
                  </a:schemeClr>
                </a:solidFill>
              </a:rPr>
              <a:t>Ther</a:t>
            </a:r>
            <a:r>
              <a:rPr lang="en-US" sz="1200" dirty="0" smtClean="0">
                <a:solidFill>
                  <a:schemeClr val="tx1">
                    <a:lumMod val="75000"/>
                    <a:lumOff val="25000"/>
                  </a:schemeClr>
                </a:solidFill>
              </a:rPr>
              <a:t> 2003;25:2958e71.</a:t>
            </a:r>
          </a:p>
          <a:p>
            <a:pPr>
              <a:buNone/>
            </a:pPr>
            <a:r>
              <a:rPr lang="en-US" sz="1200" dirty="0" smtClean="0">
                <a:solidFill>
                  <a:schemeClr val="tx1">
                    <a:lumMod val="75000"/>
                    <a:lumOff val="25000"/>
                  </a:schemeClr>
                </a:solidFill>
              </a:rPr>
              <a:t> </a:t>
            </a:r>
            <a:r>
              <a:rPr lang="en-US" sz="1200" dirty="0" err="1" smtClean="0">
                <a:solidFill>
                  <a:schemeClr val="tx1">
                    <a:lumMod val="75000"/>
                    <a:lumOff val="25000"/>
                  </a:schemeClr>
                </a:solidFill>
              </a:rPr>
              <a:t>Farsaei</a:t>
            </a:r>
            <a:r>
              <a:rPr lang="en-US" sz="1200" dirty="0" smtClean="0">
                <a:solidFill>
                  <a:schemeClr val="tx1">
                    <a:lumMod val="75000"/>
                    <a:lumOff val="25000"/>
                  </a:schemeClr>
                </a:solidFill>
              </a:rPr>
              <a:t> S, </a:t>
            </a:r>
            <a:r>
              <a:rPr lang="en-US" sz="1200" dirty="0" err="1" smtClean="0">
                <a:solidFill>
                  <a:schemeClr val="tx1">
                    <a:lumMod val="75000"/>
                    <a:lumOff val="25000"/>
                  </a:schemeClr>
                </a:solidFill>
              </a:rPr>
              <a:t>Sabzghabaee</a:t>
            </a:r>
            <a:r>
              <a:rPr lang="en-US" sz="1200" dirty="0" smtClean="0">
                <a:solidFill>
                  <a:schemeClr val="tx1">
                    <a:lumMod val="75000"/>
                    <a:lumOff val="25000"/>
                  </a:schemeClr>
                </a:solidFill>
              </a:rPr>
              <a:t> AM, </a:t>
            </a:r>
            <a:r>
              <a:rPr lang="en-US" sz="1200" dirty="0" err="1" smtClean="0">
                <a:solidFill>
                  <a:schemeClr val="tx1">
                    <a:lumMod val="75000"/>
                    <a:lumOff val="25000"/>
                  </a:schemeClr>
                </a:solidFill>
              </a:rPr>
              <a:t>Zargarzadeh</a:t>
            </a:r>
            <a:r>
              <a:rPr lang="en-US" sz="1200" dirty="0" smtClean="0">
                <a:solidFill>
                  <a:schemeClr val="tx1">
                    <a:lumMod val="75000"/>
                    <a:lumOff val="25000"/>
                  </a:schemeClr>
                </a:solidFill>
              </a:rPr>
              <a:t> AH, et al. Adherence to glyburide and metformin and associated factors in type 2 diabetes in Isfahan, Iran. Iran J </a:t>
            </a:r>
            <a:r>
              <a:rPr lang="en-US" sz="1200" dirty="0" err="1" smtClean="0">
                <a:solidFill>
                  <a:schemeClr val="tx1">
                    <a:lumMod val="75000"/>
                    <a:lumOff val="25000"/>
                  </a:schemeClr>
                </a:solidFill>
              </a:rPr>
              <a:t>Pharm</a:t>
            </a:r>
            <a:r>
              <a:rPr lang="en-US" sz="1200" dirty="0" smtClean="0">
                <a:solidFill>
                  <a:schemeClr val="tx1">
                    <a:lumMod val="75000"/>
                    <a:lumOff val="25000"/>
                  </a:schemeClr>
                </a:solidFill>
              </a:rPr>
              <a:t> Res 2011;10:933e9. </a:t>
            </a:r>
          </a:p>
          <a:p>
            <a:endParaRPr lang="en-US" sz="2000" dirty="0" smtClean="0">
              <a:solidFill>
                <a:schemeClr val="tx1">
                  <a:lumMod val="75000"/>
                  <a:lumOff val="25000"/>
                </a:schemeClr>
              </a:solidFill>
            </a:endParaRPr>
          </a:p>
          <a:p>
            <a:pPr>
              <a:buNone/>
            </a:pPr>
            <a:endParaRPr lang="en-US" dirty="0" smtClean="0">
              <a:solidFill>
                <a:schemeClr val="tx1">
                  <a:lumMod val="75000"/>
                  <a:lumOff val="25000"/>
                </a:schemeClr>
              </a:solidFill>
            </a:endParaRPr>
          </a:p>
        </p:txBody>
      </p:sp>
    </p:spTree>
    <p:extLst>
      <p:ext uri="{BB962C8B-B14F-4D97-AF65-F5344CB8AC3E}">
        <p14:creationId xmlns:p14="http://schemas.microsoft.com/office/powerpoint/2010/main" xmlns="" val="9700363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331" y="365126"/>
            <a:ext cx="10630469" cy="740344"/>
          </a:xfrm>
        </p:spPr>
        <p:txBody>
          <a:bodyPr>
            <a:normAutofit/>
          </a:bodyPr>
          <a:lstStyle/>
          <a:p>
            <a:r>
              <a:rPr lang="en-US" b="1" dirty="0" smtClean="0">
                <a:solidFill>
                  <a:schemeClr val="tx1">
                    <a:lumMod val="75000"/>
                    <a:lumOff val="25000"/>
                  </a:schemeClr>
                </a:solidFill>
              </a:rPr>
              <a:t>Medication adherence</a:t>
            </a:r>
            <a:endParaRPr lang="en-US" b="1" dirty="0">
              <a:solidFill>
                <a:schemeClr val="tx1">
                  <a:lumMod val="75000"/>
                  <a:lumOff val="25000"/>
                </a:schemeClr>
              </a:solidFill>
            </a:endParaRPr>
          </a:p>
        </p:txBody>
      </p:sp>
      <p:sp>
        <p:nvSpPr>
          <p:cNvPr id="3" name="Content Placeholder 2"/>
          <p:cNvSpPr>
            <a:spLocks noGrp="1"/>
          </p:cNvSpPr>
          <p:nvPr>
            <p:ph idx="1"/>
          </p:nvPr>
        </p:nvSpPr>
        <p:spPr>
          <a:xfrm>
            <a:off x="203200" y="1600201"/>
            <a:ext cx="11379200" cy="4664121"/>
          </a:xfrm>
        </p:spPr>
        <p:txBody>
          <a:bodyPr>
            <a:normAutofit/>
          </a:bodyPr>
          <a:lstStyle/>
          <a:p>
            <a:r>
              <a:rPr lang="en-US" dirty="0" smtClean="0">
                <a:solidFill>
                  <a:schemeClr val="tx1">
                    <a:lumMod val="75000"/>
                    <a:lumOff val="25000"/>
                  </a:schemeClr>
                </a:solidFill>
              </a:rPr>
              <a:t>A systematic review of studies investigating diabetes and cardiovascular medications reported adherence rates of</a:t>
            </a:r>
          </a:p>
          <a:p>
            <a:r>
              <a:rPr lang="en-US" b="1" dirty="0" smtClean="0">
                <a:solidFill>
                  <a:schemeClr val="tx1">
                    <a:lumMod val="75000"/>
                    <a:lumOff val="25000"/>
                  </a:schemeClr>
                </a:solidFill>
              </a:rPr>
              <a:t>63% to 86%  </a:t>
            </a:r>
            <a:r>
              <a:rPr lang="en-US" dirty="0">
                <a:solidFill>
                  <a:schemeClr val="tx1">
                    <a:lumMod val="75000"/>
                    <a:lumOff val="25000"/>
                  </a:schemeClr>
                </a:solidFill>
              </a:rPr>
              <a:t>for</a:t>
            </a:r>
            <a:r>
              <a:rPr lang="en-US" b="1" dirty="0">
                <a:solidFill>
                  <a:schemeClr val="tx1">
                    <a:lumMod val="75000"/>
                    <a:lumOff val="25000"/>
                  </a:schemeClr>
                </a:solidFill>
              </a:rPr>
              <a:t> </a:t>
            </a:r>
            <a:r>
              <a:rPr lang="en-US" b="1" dirty="0" smtClean="0">
                <a:solidFill>
                  <a:schemeClr val="tx1">
                    <a:lumMod val="75000"/>
                    <a:lumOff val="25000"/>
                  </a:schemeClr>
                </a:solidFill>
              </a:rPr>
              <a:t>OAD </a:t>
            </a:r>
          </a:p>
          <a:p>
            <a:r>
              <a:rPr lang="en-US" b="1" dirty="0" smtClean="0">
                <a:solidFill>
                  <a:schemeClr val="tx1">
                    <a:lumMod val="75000"/>
                    <a:lumOff val="25000"/>
                  </a:schemeClr>
                </a:solidFill>
              </a:rPr>
              <a:t>39% to 60%  </a:t>
            </a:r>
            <a:r>
              <a:rPr lang="en-US" dirty="0" smtClean="0">
                <a:solidFill>
                  <a:schemeClr val="tx1">
                    <a:lumMod val="75000"/>
                    <a:lumOff val="25000"/>
                  </a:schemeClr>
                </a:solidFill>
              </a:rPr>
              <a:t>for  cardiovascular medications.</a:t>
            </a:r>
          </a:p>
          <a:p>
            <a:endParaRPr lang="en-US" dirty="0" smtClean="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endParaRPr lang="en-US" sz="1200" dirty="0">
              <a:solidFill>
                <a:schemeClr val="tx1">
                  <a:lumMod val="75000"/>
                  <a:lumOff val="25000"/>
                </a:schemeClr>
              </a:solidFill>
            </a:endParaRPr>
          </a:p>
          <a:p>
            <a:pPr>
              <a:buNone/>
            </a:pPr>
            <a:r>
              <a:rPr lang="en-US" sz="1200" dirty="0" err="1" smtClean="0">
                <a:solidFill>
                  <a:schemeClr val="tx1">
                    <a:lumMod val="75000"/>
                    <a:lumOff val="25000"/>
                  </a:schemeClr>
                </a:solidFill>
              </a:rPr>
              <a:t>Sarayani</a:t>
            </a:r>
            <a:r>
              <a:rPr lang="en-US" sz="1200" dirty="0" smtClean="0">
                <a:solidFill>
                  <a:schemeClr val="tx1">
                    <a:lumMod val="75000"/>
                    <a:lumOff val="25000"/>
                  </a:schemeClr>
                </a:solidFill>
              </a:rPr>
              <a:t> A, </a:t>
            </a:r>
            <a:r>
              <a:rPr lang="en-US" sz="1200" dirty="0" err="1" smtClean="0">
                <a:solidFill>
                  <a:schemeClr val="tx1">
                    <a:lumMod val="75000"/>
                    <a:lumOff val="25000"/>
                  </a:schemeClr>
                </a:solidFill>
              </a:rPr>
              <a:t>Jahangard</a:t>
            </a:r>
            <a:r>
              <a:rPr lang="en-US" sz="1200" dirty="0" smtClean="0">
                <a:solidFill>
                  <a:schemeClr val="tx1">
                    <a:lumMod val="75000"/>
                    <a:lumOff val="25000"/>
                  </a:schemeClr>
                </a:solidFill>
              </a:rPr>
              <a:t>-Rafsanjani Z, </a:t>
            </a:r>
            <a:r>
              <a:rPr lang="fr-FR" sz="1200" dirty="0" err="1" smtClean="0">
                <a:solidFill>
                  <a:schemeClr val="tx1">
                    <a:lumMod val="75000"/>
                    <a:lumOff val="25000"/>
                  </a:schemeClr>
                </a:solidFill>
              </a:rPr>
              <a:t>HadjibabaieM</a:t>
            </a:r>
            <a:r>
              <a:rPr lang="fr-FR" sz="1200" dirty="0" smtClean="0">
                <a:solidFill>
                  <a:schemeClr val="tx1">
                    <a:lumMod val="75000"/>
                    <a:lumOff val="25000"/>
                  </a:schemeClr>
                </a:solidFill>
              </a:rPr>
              <a:t>, et al. A </a:t>
            </a:r>
            <a:r>
              <a:rPr lang="fr-FR" sz="1200" dirty="0" err="1" smtClean="0">
                <a:solidFill>
                  <a:schemeClr val="tx1">
                    <a:lumMod val="75000"/>
                    <a:lumOff val="25000"/>
                  </a:schemeClr>
                </a:solidFill>
              </a:rPr>
              <a:t>comprehensive</a:t>
            </a:r>
            <a:r>
              <a:rPr lang="fr-FR" sz="1200" dirty="0" smtClean="0">
                <a:solidFill>
                  <a:schemeClr val="tx1">
                    <a:lumMod val="75000"/>
                    <a:lumOff val="25000"/>
                  </a:schemeClr>
                </a:solidFill>
              </a:rPr>
              <a:t> </a:t>
            </a:r>
            <a:r>
              <a:rPr lang="en-US" sz="1200" dirty="0" smtClean="0">
                <a:solidFill>
                  <a:schemeClr val="tx1">
                    <a:lumMod val="75000"/>
                    <a:lumOff val="25000"/>
                  </a:schemeClr>
                </a:solidFill>
              </a:rPr>
              <a:t>review of adherence to diabetes and cardiovascular medications in Iran; implications for practice and research. J </a:t>
            </a:r>
            <a:r>
              <a:rPr lang="en-US" sz="1200" dirty="0" err="1" smtClean="0">
                <a:solidFill>
                  <a:schemeClr val="tx1">
                    <a:lumMod val="75000"/>
                    <a:lumOff val="25000"/>
                  </a:schemeClr>
                </a:solidFill>
              </a:rPr>
              <a:t>DiabetesMetab</a:t>
            </a:r>
            <a:r>
              <a:rPr lang="en-US" sz="1200" dirty="0" smtClean="0">
                <a:solidFill>
                  <a:schemeClr val="tx1">
                    <a:lumMod val="75000"/>
                    <a:lumOff val="25000"/>
                  </a:schemeClr>
                </a:solidFill>
              </a:rPr>
              <a:t> </a:t>
            </a:r>
            <a:r>
              <a:rPr lang="en-US" sz="1200" dirty="0" err="1" smtClean="0">
                <a:solidFill>
                  <a:schemeClr val="tx1">
                    <a:lumMod val="75000"/>
                    <a:lumOff val="25000"/>
                  </a:schemeClr>
                </a:solidFill>
              </a:rPr>
              <a:t>Disord</a:t>
            </a:r>
            <a:r>
              <a:rPr lang="en-US" sz="1200" dirty="0" smtClean="0">
                <a:solidFill>
                  <a:schemeClr val="tx1">
                    <a:lumMod val="75000"/>
                    <a:lumOff val="25000"/>
                  </a:schemeClr>
                </a:solidFill>
              </a:rPr>
              <a:t> 2013;12:57.</a:t>
            </a:r>
          </a:p>
          <a:p>
            <a:endParaRPr lang="en-US" dirty="0">
              <a:solidFill>
                <a:schemeClr val="tx1">
                  <a:lumMod val="75000"/>
                  <a:lumOff val="25000"/>
                </a:schemeClr>
              </a:solidFill>
            </a:endParaRPr>
          </a:p>
        </p:txBody>
      </p:sp>
    </p:spTree>
    <p:extLst>
      <p:ext uri="{BB962C8B-B14F-4D97-AF65-F5344CB8AC3E}">
        <p14:creationId xmlns:p14="http://schemas.microsoft.com/office/powerpoint/2010/main" xmlns="" val="24596663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850" y="288286"/>
            <a:ext cx="10972800" cy="639762"/>
          </a:xfrm>
        </p:spPr>
        <p:txBody>
          <a:bodyPr>
            <a:normAutofit fontScale="90000"/>
          </a:bodyPr>
          <a:lstStyle/>
          <a:p>
            <a:r>
              <a:rPr lang="en-US" b="1" dirty="0">
                <a:solidFill>
                  <a:schemeClr val="tx1">
                    <a:lumMod val="75000"/>
                    <a:lumOff val="25000"/>
                  </a:schemeClr>
                </a:solidFill>
              </a:rPr>
              <a:t>Medication adherence</a:t>
            </a:r>
          </a:p>
        </p:txBody>
      </p:sp>
      <p:sp>
        <p:nvSpPr>
          <p:cNvPr id="3" name="Content Placeholder 2"/>
          <p:cNvSpPr>
            <a:spLocks noGrp="1"/>
          </p:cNvSpPr>
          <p:nvPr>
            <p:ph idx="1"/>
          </p:nvPr>
        </p:nvSpPr>
        <p:spPr>
          <a:xfrm>
            <a:off x="286604" y="1201003"/>
            <a:ext cx="11627892" cy="4925161"/>
          </a:xfrm>
        </p:spPr>
        <p:txBody>
          <a:bodyPr>
            <a:normAutofit lnSpcReduction="10000"/>
          </a:bodyPr>
          <a:lstStyle/>
          <a:p>
            <a:pPr>
              <a:buNone/>
            </a:pPr>
            <a:r>
              <a:rPr lang="en-US" dirty="0" smtClean="0">
                <a:solidFill>
                  <a:schemeClr val="tx1">
                    <a:lumMod val="75000"/>
                    <a:lumOff val="25000"/>
                  </a:schemeClr>
                </a:solidFill>
              </a:rPr>
              <a:t>Common reasons for </a:t>
            </a:r>
            <a:r>
              <a:rPr lang="en-US" dirty="0" err="1" smtClean="0">
                <a:solidFill>
                  <a:schemeClr val="tx1">
                    <a:lumMod val="75000"/>
                    <a:lumOff val="25000"/>
                  </a:schemeClr>
                </a:solidFill>
              </a:rPr>
              <a:t>nonadherence</a:t>
            </a:r>
            <a:r>
              <a:rPr lang="en-US" dirty="0" smtClean="0">
                <a:solidFill>
                  <a:schemeClr val="tx1">
                    <a:lumMod val="75000"/>
                    <a:lumOff val="25000"/>
                  </a:schemeClr>
                </a:solidFill>
              </a:rPr>
              <a:t>, as reported by the patients, are </a:t>
            </a:r>
          </a:p>
          <a:p>
            <a:r>
              <a:rPr lang="en-US" dirty="0" smtClean="0">
                <a:solidFill>
                  <a:schemeClr val="tx1">
                    <a:lumMod val="75000"/>
                    <a:lumOff val="25000"/>
                  </a:schemeClr>
                </a:solidFill>
              </a:rPr>
              <a:t>Forgetfulness  </a:t>
            </a:r>
          </a:p>
          <a:p>
            <a:r>
              <a:rPr lang="en-US" dirty="0" smtClean="0">
                <a:solidFill>
                  <a:schemeClr val="tx1">
                    <a:lumMod val="75000"/>
                    <a:lumOff val="25000"/>
                  </a:schemeClr>
                </a:solidFill>
              </a:rPr>
              <a:t>Concerns about adverse effects</a:t>
            </a:r>
          </a:p>
          <a:p>
            <a:pPr>
              <a:buNone/>
            </a:pPr>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r>
              <a:rPr lang="en-US" dirty="0" smtClean="0">
                <a:solidFill>
                  <a:schemeClr val="tx1">
                    <a:lumMod val="75000"/>
                    <a:lumOff val="25000"/>
                  </a:schemeClr>
                </a:solidFill>
              </a:rPr>
              <a:t>These negative factors may dominate the beliefs and attitudes of Iranian patients toward diabetes medications despite high levels of education, positive beliefs about medication efficacy, and greater knowledge about the disease process.</a:t>
            </a:r>
          </a:p>
          <a:p>
            <a:pPr>
              <a:buNone/>
            </a:pPr>
            <a:endParaRPr lang="en-US" sz="1600" dirty="0" smtClean="0">
              <a:solidFill>
                <a:schemeClr val="tx1">
                  <a:lumMod val="75000"/>
                  <a:lumOff val="25000"/>
                </a:schemeClr>
              </a:solidFill>
            </a:endParaRPr>
          </a:p>
          <a:p>
            <a:pPr>
              <a:buNone/>
            </a:pPr>
            <a:endParaRPr lang="en-US" sz="1600" dirty="0" smtClean="0">
              <a:solidFill>
                <a:schemeClr val="tx1">
                  <a:lumMod val="75000"/>
                  <a:lumOff val="25000"/>
                </a:schemeClr>
              </a:solidFill>
            </a:endParaRPr>
          </a:p>
          <a:p>
            <a:pPr>
              <a:buNone/>
            </a:pPr>
            <a:r>
              <a:rPr lang="en-US" sz="1300" dirty="0" err="1" smtClean="0">
                <a:solidFill>
                  <a:schemeClr val="tx1">
                    <a:lumMod val="75000"/>
                    <a:lumOff val="25000"/>
                  </a:schemeClr>
                </a:solidFill>
              </a:rPr>
              <a:t>Sarayani</a:t>
            </a:r>
            <a:r>
              <a:rPr lang="en-US" sz="1300" dirty="0" smtClean="0">
                <a:solidFill>
                  <a:schemeClr val="tx1">
                    <a:lumMod val="75000"/>
                    <a:lumOff val="25000"/>
                  </a:schemeClr>
                </a:solidFill>
              </a:rPr>
              <a:t> A, </a:t>
            </a:r>
            <a:r>
              <a:rPr lang="en-US" sz="1300" dirty="0" err="1" smtClean="0">
                <a:solidFill>
                  <a:schemeClr val="tx1">
                    <a:lumMod val="75000"/>
                    <a:lumOff val="25000"/>
                  </a:schemeClr>
                </a:solidFill>
              </a:rPr>
              <a:t>Jahangard</a:t>
            </a:r>
            <a:r>
              <a:rPr lang="en-US" sz="1300" dirty="0" smtClean="0">
                <a:solidFill>
                  <a:schemeClr val="tx1">
                    <a:lumMod val="75000"/>
                    <a:lumOff val="25000"/>
                  </a:schemeClr>
                </a:solidFill>
              </a:rPr>
              <a:t>-Rafsanjani Z, </a:t>
            </a:r>
            <a:r>
              <a:rPr lang="fr-FR" sz="1300" dirty="0" err="1" smtClean="0">
                <a:solidFill>
                  <a:schemeClr val="tx1">
                    <a:lumMod val="75000"/>
                    <a:lumOff val="25000"/>
                  </a:schemeClr>
                </a:solidFill>
              </a:rPr>
              <a:t>HadjibabaieM</a:t>
            </a:r>
            <a:r>
              <a:rPr lang="fr-FR" sz="1300" dirty="0" smtClean="0">
                <a:solidFill>
                  <a:schemeClr val="tx1">
                    <a:lumMod val="75000"/>
                    <a:lumOff val="25000"/>
                  </a:schemeClr>
                </a:solidFill>
              </a:rPr>
              <a:t>, et al. A </a:t>
            </a:r>
            <a:r>
              <a:rPr lang="fr-FR" sz="1300" dirty="0" err="1" smtClean="0">
                <a:solidFill>
                  <a:schemeClr val="tx1">
                    <a:lumMod val="75000"/>
                    <a:lumOff val="25000"/>
                  </a:schemeClr>
                </a:solidFill>
              </a:rPr>
              <a:t>comprehensive</a:t>
            </a:r>
            <a:r>
              <a:rPr lang="fr-FR" sz="1300" dirty="0" smtClean="0">
                <a:solidFill>
                  <a:schemeClr val="tx1">
                    <a:lumMod val="75000"/>
                    <a:lumOff val="25000"/>
                  </a:schemeClr>
                </a:solidFill>
              </a:rPr>
              <a:t> </a:t>
            </a:r>
            <a:r>
              <a:rPr lang="en-US" sz="1300" dirty="0" smtClean="0">
                <a:solidFill>
                  <a:schemeClr val="tx1">
                    <a:lumMod val="75000"/>
                    <a:lumOff val="25000"/>
                  </a:schemeClr>
                </a:solidFill>
              </a:rPr>
              <a:t>review of adherence to diabetes and cardiovascular medications in Iran; implications for practice and research. J </a:t>
            </a:r>
            <a:r>
              <a:rPr lang="en-US" sz="1300" dirty="0" err="1" smtClean="0">
                <a:solidFill>
                  <a:schemeClr val="tx1">
                    <a:lumMod val="75000"/>
                    <a:lumOff val="25000"/>
                  </a:schemeClr>
                </a:solidFill>
              </a:rPr>
              <a:t>DiabetesMetab</a:t>
            </a:r>
            <a:r>
              <a:rPr lang="en-US" sz="1300" dirty="0" smtClean="0">
                <a:solidFill>
                  <a:schemeClr val="tx1">
                    <a:lumMod val="75000"/>
                    <a:lumOff val="25000"/>
                  </a:schemeClr>
                </a:solidFill>
              </a:rPr>
              <a:t> </a:t>
            </a:r>
            <a:r>
              <a:rPr lang="en-US" sz="1300" dirty="0" err="1" smtClean="0">
                <a:solidFill>
                  <a:schemeClr val="tx1">
                    <a:lumMod val="75000"/>
                    <a:lumOff val="25000"/>
                  </a:schemeClr>
                </a:solidFill>
              </a:rPr>
              <a:t>Disord</a:t>
            </a:r>
            <a:r>
              <a:rPr lang="en-US" sz="1300" dirty="0" smtClean="0">
                <a:solidFill>
                  <a:schemeClr val="tx1">
                    <a:lumMod val="75000"/>
                    <a:lumOff val="25000"/>
                  </a:schemeClr>
                </a:solidFill>
              </a:rPr>
              <a:t> 2013;12:57.</a:t>
            </a:r>
            <a:endParaRPr lang="en-US" sz="1300" dirty="0">
              <a:solidFill>
                <a:schemeClr val="tx1">
                  <a:lumMod val="75000"/>
                  <a:lumOff val="25000"/>
                </a:schemeClr>
              </a:solidFill>
            </a:endParaRPr>
          </a:p>
        </p:txBody>
      </p:sp>
    </p:spTree>
    <p:extLst>
      <p:ext uri="{BB962C8B-B14F-4D97-AF65-F5344CB8AC3E}">
        <p14:creationId xmlns:p14="http://schemas.microsoft.com/office/powerpoint/2010/main" xmlns="" val="698252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275" y="365125"/>
            <a:ext cx="10889776" cy="753991"/>
          </a:xfrm>
        </p:spPr>
        <p:txBody>
          <a:bodyPr>
            <a:normAutofit/>
          </a:bodyPr>
          <a:lstStyle/>
          <a:p>
            <a:r>
              <a:rPr lang="en-US" b="1" dirty="0" smtClean="0">
                <a:solidFill>
                  <a:schemeClr val="tx1">
                    <a:lumMod val="75000"/>
                    <a:lumOff val="25000"/>
                  </a:schemeClr>
                </a:solidFill>
              </a:rPr>
              <a:t>Insulin refusals</a:t>
            </a:r>
            <a:endParaRPr lang="en-US" b="1" dirty="0">
              <a:solidFill>
                <a:schemeClr val="tx1">
                  <a:lumMod val="75000"/>
                  <a:lumOff val="25000"/>
                </a:schemeClr>
              </a:solidFill>
            </a:endParaRPr>
          </a:p>
        </p:txBody>
      </p:sp>
      <p:sp>
        <p:nvSpPr>
          <p:cNvPr id="3" name="Content Placeholder 2"/>
          <p:cNvSpPr>
            <a:spLocks noGrp="1"/>
          </p:cNvSpPr>
          <p:nvPr>
            <p:ph idx="1"/>
          </p:nvPr>
        </p:nvSpPr>
        <p:spPr>
          <a:xfrm>
            <a:off x="245660" y="1295401"/>
            <a:ext cx="11750722" cy="5009865"/>
          </a:xfrm>
        </p:spPr>
        <p:txBody>
          <a:bodyPr>
            <a:normAutofit fontScale="92500" lnSpcReduction="20000"/>
          </a:bodyPr>
          <a:lstStyle/>
          <a:p>
            <a:r>
              <a:rPr lang="en-US" dirty="0" smtClean="0">
                <a:solidFill>
                  <a:schemeClr val="tx1">
                    <a:lumMod val="75000"/>
                    <a:lumOff val="25000"/>
                  </a:schemeClr>
                </a:solidFill>
              </a:rPr>
              <a:t>Among Iranian patients with diabetes, poor adherence with a prescribed insulin regimen is a frequent theme.</a:t>
            </a:r>
          </a:p>
          <a:p>
            <a:pPr marL="0" indent="0">
              <a:buNone/>
            </a:pPr>
            <a:endParaRPr lang="en-US" dirty="0" smtClean="0">
              <a:solidFill>
                <a:schemeClr val="tx1">
                  <a:lumMod val="75000"/>
                  <a:lumOff val="25000"/>
                </a:schemeClr>
              </a:solidFill>
            </a:endParaRPr>
          </a:p>
          <a:p>
            <a:r>
              <a:rPr lang="en-US" dirty="0" smtClean="0">
                <a:solidFill>
                  <a:schemeClr val="tx1">
                    <a:lumMod val="75000"/>
                    <a:lumOff val="25000"/>
                  </a:schemeClr>
                </a:solidFill>
              </a:rPr>
              <a:t> </a:t>
            </a:r>
            <a:r>
              <a:rPr lang="en-US" b="1" u="sng" dirty="0" smtClean="0">
                <a:solidFill>
                  <a:schemeClr val="tx1">
                    <a:lumMod val="75000"/>
                    <a:lumOff val="25000"/>
                  </a:schemeClr>
                </a:solidFill>
              </a:rPr>
              <a:t>In a study of 400 patients with T2D, 77% reported unwillingness to insulin </a:t>
            </a:r>
            <a:r>
              <a:rPr lang="en-US" dirty="0" smtClean="0">
                <a:solidFill>
                  <a:schemeClr val="tx1">
                    <a:lumMod val="75000"/>
                    <a:lumOff val="25000"/>
                  </a:schemeClr>
                </a:solidFill>
              </a:rPr>
              <a:t>therapy. </a:t>
            </a:r>
          </a:p>
          <a:p>
            <a:pPr marL="0" indent="0">
              <a:buNone/>
            </a:pPr>
            <a:endParaRPr lang="en-US" dirty="0" smtClean="0">
              <a:solidFill>
                <a:schemeClr val="tx1">
                  <a:lumMod val="75000"/>
                  <a:lumOff val="25000"/>
                </a:schemeClr>
              </a:solidFill>
            </a:endParaRPr>
          </a:p>
          <a:p>
            <a:r>
              <a:rPr lang="en-US" dirty="0" smtClean="0">
                <a:solidFill>
                  <a:schemeClr val="tx1">
                    <a:lumMod val="75000"/>
                    <a:lumOff val="25000"/>
                  </a:schemeClr>
                </a:solidFill>
              </a:rPr>
              <a:t> In this study, the most common self-reported reasons for insulin refusals or adherence issues were </a:t>
            </a:r>
          </a:p>
          <a:p>
            <a:pPr marL="514350" indent="-514350">
              <a:buFont typeface="+mj-lt"/>
              <a:buAutoNum type="arabicPeriod"/>
            </a:pPr>
            <a:r>
              <a:rPr lang="en-US" b="1" dirty="0" smtClean="0">
                <a:solidFill>
                  <a:schemeClr val="tx1">
                    <a:lumMod val="75000"/>
                    <a:lumOff val="25000"/>
                  </a:schemeClr>
                </a:solidFill>
              </a:rPr>
              <a:t>Fear of injection</a:t>
            </a:r>
          </a:p>
          <a:p>
            <a:pPr marL="514350" indent="-514350">
              <a:buFont typeface="+mj-lt"/>
              <a:buAutoNum type="arabicPeriod"/>
            </a:pPr>
            <a:r>
              <a:rPr lang="en-US" b="1" dirty="0" smtClean="0">
                <a:solidFill>
                  <a:schemeClr val="tx1">
                    <a:lumMod val="75000"/>
                    <a:lumOff val="25000"/>
                  </a:schemeClr>
                </a:solidFill>
              </a:rPr>
              <a:t>Hardship from insulin injection</a:t>
            </a:r>
          </a:p>
          <a:p>
            <a:pPr marL="514350" indent="-514350">
              <a:buFont typeface="+mj-lt"/>
              <a:buAutoNum type="arabicPeriod"/>
            </a:pPr>
            <a:r>
              <a:rPr lang="en-US" b="1" dirty="0" smtClean="0">
                <a:solidFill>
                  <a:schemeClr val="tx1">
                    <a:lumMod val="75000"/>
                    <a:lumOff val="25000"/>
                  </a:schemeClr>
                </a:solidFill>
              </a:rPr>
              <a:t>High cost of insulin therapy</a:t>
            </a:r>
          </a:p>
          <a:p>
            <a:pPr>
              <a:buNone/>
            </a:pPr>
            <a:endParaRPr lang="en-US" sz="1700" dirty="0" smtClean="0">
              <a:solidFill>
                <a:schemeClr val="tx1">
                  <a:lumMod val="75000"/>
                  <a:lumOff val="25000"/>
                </a:schemeClr>
              </a:solidFill>
            </a:endParaRPr>
          </a:p>
          <a:p>
            <a:pPr>
              <a:buNone/>
            </a:pPr>
            <a:endParaRPr lang="en-US" sz="1700" dirty="0">
              <a:solidFill>
                <a:schemeClr val="tx1">
                  <a:lumMod val="75000"/>
                  <a:lumOff val="25000"/>
                </a:schemeClr>
              </a:solidFill>
            </a:endParaRPr>
          </a:p>
          <a:p>
            <a:pPr>
              <a:buNone/>
            </a:pPr>
            <a:endParaRPr lang="en-US" sz="1700" dirty="0" smtClean="0">
              <a:solidFill>
                <a:schemeClr val="tx1">
                  <a:lumMod val="75000"/>
                  <a:lumOff val="25000"/>
                </a:schemeClr>
              </a:solidFill>
            </a:endParaRPr>
          </a:p>
          <a:p>
            <a:pPr>
              <a:buNone/>
            </a:pPr>
            <a:r>
              <a:rPr lang="en-US" sz="1400" dirty="0" err="1" smtClean="0">
                <a:solidFill>
                  <a:schemeClr val="tx1">
                    <a:lumMod val="75000"/>
                    <a:lumOff val="25000"/>
                  </a:schemeClr>
                </a:solidFill>
              </a:rPr>
              <a:t>Ghadiri-Anari</a:t>
            </a:r>
            <a:r>
              <a:rPr lang="en-US" sz="1400" dirty="0" smtClean="0">
                <a:solidFill>
                  <a:schemeClr val="tx1">
                    <a:lumMod val="75000"/>
                    <a:lumOff val="25000"/>
                  </a:schemeClr>
                </a:solidFill>
              </a:rPr>
              <a:t> A, </a:t>
            </a:r>
            <a:r>
              <a:rPr lang="en-US" sz="1400" dirty="0" err="1" smtClean="0">
                <a:solidFill>
                  <a:schemeClr val="tx1">
                    <a:lumMod val="75000"/>
                    <a:lumOff val="25000"/>
                  </a:schemeClr>
                </a:solidFill>
              </a:rPr>
              <a:t>Fazaelipoor</a:t>
            </a:r>
            <a:r>
              <a:rPr lang="en-US" sz="1400" dirty="0" smtClean="0">
                <a:solidFill>
                  <a:schemeClr val="tx1">
                    <a:lumMod val="75000"/>
                    <a:lumOff val="25000"/>
                  </a:schemeClr>
                </a:solidFill>
              </a:rPr>
              <a:t> Z, </a:t>
            </a:r>
            <a:r>
              <a:rPr lang="en-US" sz="1400" dirty="0" err="1" smtClean="0">
                <a:solidFill>
                  <a:schemeClr val="tx1">
                    <a:lumMod val="75000"/>
                    <a:lumOff val="25000"/>
                  </a:schemeClr>
                </a:solidFill>
              </a:rPr>
              <a:t>Mohammadi</a:t>
            </a:r>
            <a:r>
              <a:rPr lang="en-US" sz="1400" dirty="0" smtClean="0">
                <a:solidFill>
                  <a:schemeClr val="tx1">
                    <a:lumMod val="75000"/>
                    <a:lumOff val="25000"/>
                  </a:schemeClr>
                </a:solidFill>
              </a:rPr>
              <a:t> SM. Insulin refusal in Iranian patients with poorly controlled type 2 diabetes mellitus. </a:t>
            </a:r>
            <a:r>
              <a:rPr lang="en-US" sz="1400" dirty="0" err="1" smtClean="0">
                <a:solidFill>
                  <a:schemeClr val="tx1">
                    <a:lumMod val="75000"/>
                    <a:lumOff val="25000"/>
                  </a:schemeClr>
                </a:solidFill>
              </a:rPr>
              <a:t>Acta</a:t>
            </a:r>
            <a:r>
              <a:rPr lang="en-US" sz="1400" dirty="0" smtClean="0">
                <a:solidFill>
                  <a:schemeClr val="tx1">
                    <a:lumMod val="75000"/>
                    <a:lumOff val="25000"/>
                  </a:schemeClr>
                </a:solidFill>
              </a:rPr>
              <a:t> Med Iran 2013;51:567e71.</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xmlns="" val="13449836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92162"/>
          </a:xfrm>
        </p:spPr>
        <p:txBody>
          <a:bodyPr>
            <a:normAutofit/>
          </a:bodyPr>
          <a:lstStyle/>
          <a:p>
            <a:r>
              <a:rPr lang="en-US" b="1" dirty="0" smtClean="0">
                <a:solidFill>
                  <a:schemeClr val="tx1">
                    <a:lumMod val="75000"/>
                    <a:lumOff val="25000"/>
                  </a:schemeClr>
                </a:solidFill>
              </a:rPr>
              <a:t>Access to medications</a:t>
            </a:r>
            <a:endParaRPr lang="en-US" b="1" dirty="0">
              <a:solidFill>
                <a:schemeClr val="tx1">
                  <a:lumMod val="75000"/>
                  <a:lumOff val="25000"/>
                </a:schemeClr>
              </a:solidFill>
            </a:endParaRPr>
          </a:p>
        </p:txBody>
      </p:sp>
      <p:sp>
        <p:nvSpPr>
          <p:cNvPr id="3" name="Content Placeholder 2"/>
          <p:cNvSpPr>
            <a:spLocks noGrp="1"/>
          </p:cNvSpPr>
          <p:nvPr>
            <p:ph idx="1"/>
          </p:nvPr>
        </p:nvSpPr>
        <p:spPr>
          <a:xfrm>
            <a:off x="406400" y="1143000"/>
            <a:ext cx="11357970" cy="5410200"/>
          </a:xfrm>
        </p:spPr>
        <p:txBody>
          <a:bodyPr>
            <a:normAutofit/>
          </a:bodyPr>
          <a:lstStyle/>
          <a:p>
            <a:r>
              <a:rPr lang="en-US" dirty="0" smtClean="0">
                <a:solidFill>
                  <a:schemeClr val="tx1">
                    <a:lumMod val="75000"/>
                    <a:lumOff val="25000"/>
                  </a:schemeClr>
                </a:solidFill>
              </a:rPr>
              <a:t>Access to medications in Iran appears to be high; essential medications are </a:t>
            </a:r>
            <a:r>
              <a:rPr lang="en-US" b="1" dirty="0" smtClean="0">
                <a:solidFill>
                  <a:schemeClr val="tx1">
                    <a:lumMod val="75000"/>
                    <a:lumOff val="25000"/>
                  </a:schemeClr>
                </a:solidFill>
              </a:rPr>
              <a:t>readily accessible </a:t>
            </a:r>
            <a:r>
              <a:rPr lang="en-US" dirty="0" smtClean="0">
                <a:solidFill>
                  <a:schemeClr val="tx1">
                    <a:lumMod val="75000"/>
                    <a:lumOff val="25000"/>
                  </a:schemeClr>
                </a:solidFill>
              </a:rPr>
              <a:t>and are covered by insurance.</a:t>
            </a:r>
          </a:p>
          <a:p>
            <a:endParaRPr lang="en-US" dirty="0" smtClean="0">
              <a:solidFill>
                <a:schemeClr val="tx1">
                  <a:lumMod val="75000"/>
                  <a:lumOff val="25000"/>
                </a:schemeClr>
              </a:solidFill>
            </a:endParaRPr>
          </a:p>
          <a:p>
            <a:pPr>
              <a:buNone/>
            </a:pPr>
            <a:endParaRPr lang="en-US" dirty="0" smtClean="0">
              <a:solidFill>
                <a:schemeClr val="tx1">
                  <a:lumMod val="75000"/>
                  <a:lumOff val="25000"/>
                </a:schemeClr>
              </a:solidFill>
            </a:endParaRPr>
          </a:p>
          <a:p>
            <a:r>
              <a:rPr lang="en-US" dirty="0" smtClean="0">
                <a:solidFill>
                  <a:schemeClr val="tx1">
                    <a:lumMod val="75000"/>
                    <a:lumOff val="25000"/>
                  </a:schemeClr>
                </a:solidFill>
              </a:rPr>
              <a:t> Insulin pens are imported and are widely available with the Iran Health Insurance Organization </a:t>
            </a:r>
            <a:r>
              <a:rPr lang="en-US" b="1" dirty="0" smtClean="0">
                <a:solidFill>
                  <a:schemeClr val="tx1">
                    <a:lumMod val="75000"/>
                    <a:lumOff val="25000"/>
                  </a:schemeClr>
                </a:solidFill>
              </a:rPr>
              <a:t>reimbursing 90% of the costs.</a:t>
            </a:r>
          </a:p>
          <a:p>
            <a:pPr>
              <a:buNone/>
            </a:pPr>
            <a:endParaRPr lang="en-US" dirty="0" smtClean="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endParaRPr lang="en-US" sz="1200" dirty="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r>
              <a:rPr lang="en-US" sz="1200" dirty="0" err="1" smtClean="0">
                <a:solidFill>
                  <a:schemeClr val="tx1">
                    <a:lumMod val="75000"/>
                    <a:lumOff val="25000"/>
                  </a:schemeClr>
                </a:solidFill>
              </a:rPr>
              <a:t>Cheraghali</a:t>
            </a:r>
            <a:r>
              <a:rPr lang="en-US" sz="1200" dirty="0" smtClean="0">
                <a:solidFill>
                  <a:schemeClr val="tx1">
                    <a:lumMod val="75000"/>
                    <a:lumOff val="25000"/>
                  </a:schemeClr>
                </a:solidFill>
              </a:rPr>
              <a:t> AM, </a:t>
            </a:r>
            <a:r>
              <a:rPr lang="en-US" sz="1200" dirty="0" err="1" smtClean="0">
                <a:solidFill>
                  <a:schemeClr val="tx1">
                    <a:lumMod val="75000"/>
                    <a:lumOff val="25000"/>
                  </a:schemeClr>
                </a:solidFill>
              </a:rPr>
              <a:t>Nikfar</a:t>
            </a:r>
            <a:r>
              <a:rPr lang="en-US" sz="1200" dirty="0" smtClean="0">
                <a:solidFill>
                  <a:schemeClr val="tx1">
                    <a:lumMod val="75000"/>
                    <a:lumOff val="25000"/>
                  </a:schemeClr>
                </a:solidFill>
              </a:rPr>
              <a:t> S, </a:t>
            </a:r>
            <a:r>
              <a:rPr lang="en-US" sz="1200" dirty="0" err="1" smtClean="0">
                <a:solidFill>
                  <a:schemeClr val="tx1">
                    <a:lumMod val="75000"/>
                    <a:lumOff val="25000"/>
                  </a:schemeClr>
                </a:solidFill>
              </a:rPr>
              <a:t>Behmanesh</a:t>
            </a:r>
            <a:r>
              <a:rPr lang="en-US" sz="1200" dirty="0" smtClean="0">
                <a:solidFill>
                  <a:schemeClr val="tx1">
                    <a:lumMod val="75000"/>
                    <a:lumOff val="25000"/>
                  </a:schemeClr>
                </a:solidFill>
              </a:rPr>
              <a:t> Y, et al. Evaluation of availability, accessibility and prescribing pattern of medicines in the Islamic Republic of Iran. East </a:t>
            </a:r>
            <a:r>
              <a:rPr lang="en-US" sz="1200" dirty="0" err="1" smtClean="0">
                <a:solidFill>
                  <a:schemeClr val="tx1">
                    <a:lumMod val="75000"/>
                    <a:lumOff val="25000"/>
                  </a:schemeClr>
                </a:solidFill>
              </a:rPr>
              <a:t>Mediterr</a:t>
            </a:r>
            <a:r>
              <a:rPr lang="en-US" sz="1200" dirty="0" smtClean="0">
                <a:solidFill>
                  <a:schemeClr val="tx1">
                    <a:lumMod val="75000"/>
                    <a:lumOff val="25000"/>
                  </a:schemeClr>
                </a:solidFill>
              </a:rPr>
              <a:t> Health J 2004;10:406e15.</a:t>
            </a:r>
          </a:p>
          <a:p>
            <a:pPr>
              <a:buNone/>
            </a:pPr>
            <a:r>
              <a:rPr lang="it-IT" sz="1200" dirty="0" smtClean="0">
                <a:solidFill>
                  <a:schemeClr val="tx1">
                    <a:lumMod val="75000"/>
                    <a:lumOff val="25000"/>
                  </a:schemeClr>
                </a:solidFill>
              </a:rPr>
              <a:t>Sarayani A, Rashidian A, Gholami K. </a:t>
            </a:r>
            <a:r>
              <a:rPr lang="en-US" sz="1200" dirty="0" smtClean="0">
                <a:solidFill>
                  <a:schemeClr val="tx1">
                    <a:lumMod val="75000"/>
                    <a:lumOff val="25000"/>
                  </a:schemeClr>
                </a:solidFill>
              </a:rPr>
              <a:t>Low utilization of diabetes medicines in Iran, despite their affordability (2000e2012): a time-series and benchmarking study. BMJ Open 2014;4:e005859</a:t>
            </a:r>
          </a:p>
        </p:txBody>
      </p:sp>
    </p:spTree>
    <p:extLst>
      <p:ext uri="{BB962C8B-B14F-4D97-AF65-F5344CB8AC3E}">
        <p14:creationId xmlns:p14="http://schemas.microsoft.com/office/powerpoint/2010/main" xmlns="" val="40611291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275" y="187705"/>
            <a:ext cx="10589525" cy="822230"/>
          </a:xfrm>
        </p:spPr>
        <p:txBody>
          <a:bodyPr>
            <a:noAutofit/>
          </a:bodyPr>
          <a:lstStyle/>
          <a:p>
            <a:r>
              <a:rPr lang="en-US" sz="5400" b="1" dirty="0" smtClean="0">
                <a:solidFill>
                  <a:schemeClr val="tx1">
                    <a:lumMod val="75000"/>
                    <a:lumOff val="25000"/>
                  </a:schemeClr>
                </a:solidFill>
              </a:rPr>
              <a:t>IMPROVE study</a:t>
            </a:r>
            <a:endParaRPr lang="en-US" sz="5400" b="1" dirty="0">
              <a:solidFill>
                <a:schemeClr val="tx1">
                  <a:lumMod val="75000"/>
                  <a:lumOff val="25000"/>
                </a:schemeClr>
              </a:solidFill>
            </a:endParaRPr>
          </a:p>
        </p:txBody>
      </p:sp>
      <p:sp>
        <p:nvSpPr>
          <p:cNvPr id="3" name="Content Placeholder 2"/>
          <p:cNvSpPr>
            <a:spLocks noGrp="1"/>
          </p:cNvSpPr>
          <p:nvPr>
            <p:ph idx="1"/>
          </p:nvPr>
        </p:nvSpPr>
        <p:spPr>
          <a:xfrm>
            <a:off x="313899" y="1610435"/>
            <a:ext cx="11546005" cy="4470993"/>
          </a:xfrm>
        </p:spPr>
        <p:txBody>
          <a:bodyPr>
            <a:normAutofit fontScale="92500" lnSpcReduction="20000"/>
          </a:bodyPr>
          <a:lstStyle/>
          <a:p>
            <a:r>
              <a:rPr lang="en-US" dirty="0" smtClean="0">
                <a:solidFill>
                  <a:schemeClr val="tx1">
                    <a:lumMod val="75000"/>
                    <a:lumOff val="25000"/>
                  </a:schemeClr>
                </a:solidFill>
              </a:rPr>
              <a:t>A 2010 RCT in Iran revealed that use of pen-prepared insulin analogs even in patients switching from NPH plus regular insulin regimens is associated with improved </a:t>
            </a:r>
          </a:p>
          <a:p>
            <a:pPr marL="514350" indent="-514350">
              <a:buFont typeface="+mj-lt"/>
              <a:buAutoNum type="arabicPeriod"/>
            </a:pPr>
            <a:r>
              <a:rPr lang="en-US" sz="3000" b="1" dirty="0" smtClean="0">
                <a:solidFill>
                  <a:schemeClr val="tx1">
                    <a:lumMod val="75000"/>
                    <a:lumOff val="25000"/>
                  </a:schemeClr>
                </a:solidFill>
              </a:rPr>
              <a:t>Glycemic control in terms of A1c reduction</a:t>
            </a:r>
          </a:p>
          <a:p>
            <a:pPr marL="514350" indent="-514350">
              <a:buFont typeface="+mj-lt"/>
              <a:buAutoNum type="arabicPeriod"/>
            </a:pPr>
            <a:r>
              <a:rPr lang="en-US" sz="3000" b="1" dirty="0" smtClean="0">
                <a:solidFill>
                  <a:schemeClr val="tx1">
                    <a:lumMod val="75000"/>
                    <a:lumOff val="25000"/>
                  </a:schemeClr>
                </a:solidFill>
              </a:rPr>
              <a:t>lower rates of hypoglycemic episodes</a:t>
            </a:r>
          </a:p>
          <a:p>
            <a:pPr marL="514350" indent="-514350">
              <a:buFont typeface="+mj-lt"/>
              <a:buAutoNum type="arabicPeriod"/>
            </a:pPr>
            <a:r>
              <a:rPr lang="en-US" sz="3000" b="1" dirty="0" smtClean="0">
                <a:solidFill>
                  <a:schemeClr val="tx1">
                    <a:lumMod val="75000"/>
                    <a:lumOff val="25000"/>
                  </a:schemeClr>
                </a:solidFill>
              </a:rPr>
              <a:t>Improved </a:t>
            </a:r>
            <a:r>
              <a:rPr lang="en-US" sz="3000" b="1" dirty="0" err="1" smtClean="0">
                <a:solidFill>
                  <a:schemeClr val="tx1">
                    <a:lumMod val="75000"/>
                    <a:lumOff val="25000"/>
                  </a:schemeClr>
                </a:solidFill>
              </a:rPr>
              <a:t>QoL</a:t>
            </a:r>
            <a:r>
              <a:rPr lang="en-US" sz="3000" b="1" dirty="0" smtClean="0">
                <a:solidFill>
                  <a:schemeClr val="tx1">
                    <a:lumMod val="75000"/>
                    <a:lumOff val="25000"/>
                  </a:schemeClr>
                </a:solidFill>
              </a:rPr>
              <a:t>.</a:t>
            </a:r>
          </a:p>
          <a:p>
            <a:pPr marL="342900" indent="-342900">
              <a:buFont typeface="+mj-lt"/>
              <a:buAutoNum type="arabicPeriod"/>
            </a:pPr>
            <a:endParaRPr lang="en-US" sz="1400" dirty="0" smtClean="0">
              <a:solidFill>
                <a:schemeClr val="tx1">
                  <a:lumMod val="75000"/>
                  <a:lumOff val="25000"/>
                </a:schemeClr>
              </a:solidFill>
            </a:endParaRPr>
          </a:p>
          <a:p>
            <a:pPr marL="342900" indent="-342900">
              <a:buFont typeface="+mj-lt"/>
              <a:buAutoNum type="arabicPeriod"/>
            </a:pPr>
            <a:endParaRPr lang="en-US" sz="1400" dirty="0" smtClean="0">
              <a:solidFill>
                <a:schemeClr val="tx1">
                  <a:lumMod val="75000"/>
                  <a:lumOff val="25000"/>
                </a:schemeClr>
              </a:solidFill>
            </a:endParaRPr>
          </a:p>
          <a:p>
            <a:pPr marL="342900" indent="-342900">
              <a:buFont typeface="+mj-lt"/>
              <a:buAutoNum type="arabicPeriod"/>
            </a:pPr>
            <a:endParaRPr lang="en-US" sz="1400" dirty="0">
              <a:solidFill>
                <a:schemeClr val="tx1">
                  <a:lumMod val="75000"/>
                  <a:lumOff val="25000"/>
                </a:schemeClr>
              </a:solidFill>
            </a:endParaRPr>
          </a:p>
          <a:p>
            <a:pPr marL="342900" indent="-342900">
              <a:buFont typeface="+mj-lt"/>
              <a:buAutoNum type="arabicPeriod"/>
            </a:pPr>
            <a:endParaRPr lang="en-US" sz="1400" dirty="0" smtClean="0">
              <a:solidFill>
                <a:schemeClr val="tx1">
                  <a:lumMod val="75000"/>
                  <a:lumOff val="25000"/>
                </a:schemeClr>
              </a:solidFill>
            </a:endParaRPr>
          </a:p>
          <a:p>
            <a:pPr>
              <a:buNone/>
            </a:pPr>
            <a:endParaRPr lang="en-US" sz="1400" dirty="0">
              <a:solidFill>
                <a:schemeClr val="tx1">
                  <a:lumMod val="75000"/>
                  <a:lumOff val="25000"/>
                </a:schemeClr>
              </a:solidFill>
            </a:endParaRPr>
          </a:p>
          <a:p>
            <a:pPr>
              <a:buNone/>
            </a:pPr>
            <a:endParaRPr lang="en-US" sz="1400" dirty="0" smtClean="0">
              <a:solidFill>
                <a:schemeClr val="tx1">
                  <a:lumMod val="75000"/>
                  <a:lumOff val="25000"/>
                </a:schemeClr>
              </a:solidFill>
            </a:endParaRPr>
          </a:p>
          <a:p>
            <a:pPr>
              <a:buNone/>
            </a:pPr>
            <a:endParaRPr lang="en-US" sz="1400" dirty="0" smtClean="0">
              <a:solidFill>
                <a:schemeClr val="tx1">
                  <a:lumMod val="75000"/>
                  <a:lumOff val="25000"/>
                </a:schemeClr>
              </a:solidFill>
            </a:endParaRPr>
          </a:p>
          <a:p>
            <a:pPr>
              <a:buNone/>
            </a:pPr>
            <a:r>
              <a:rPr lang="en-US" sz="1400" dirty="0" err="1" smtClean="0">
                <a:solidFill>
                  <a:schemeClr val="tx1">
                    <a:lumMod val="75000"/>
                    <a:lumOff val="25000"/>
                  </a:schemeClr>
                </a:solidFill>
              </a:rPr>
              <a:t>Esteghamati</a:t>
            </a:r>
            <a:r>
              <a:rPr lang="en-US" sz="1400" dirty="0" smtClean="0">
                <a:solidFill>
                  <a:schemeClr val="tx1">
                    <a:lumMod val="75000"/>
                    <a:lumOff val="25000"/>
                  </a:schemeClr>
                </a:solidFill>
              </a:rPr>
              <a:t> A, </a:t>
            </a:r>
            <a:r>
              <a:rPr lang="en-US" sz="1400" dirty="0" err="1" smtClean="0">
                <a:solidFill>
                  <a:schemeClr val="tx1">
                    <a:lumMod val="75000"/>
                    <a:lumOff val="25000"/>
                  </a:schemeClr>
                </a:solidFill>
              </a:rPr>
              <a:t>Rajabian</a:t>
            </a:r>
            <a:r>
              <a:rPr lang="en-US" sz="1400" dirty="0" smtClean="0">
                <a:solidFill>
                  <a:schemeClr val="tx1">
                    <a:lumMod val="75000"/>
                    <a:lumOff val="25000"/>
                  </a:schemeClr>
                </a:solidFill>
              </a:rPr>
              <a:t> R, </a:t>
            </a:r>
            <a:r>
              <a:rPr lang="en-US" sz="1400" dirty="0" err="1" smtClean="0">
                <a:solidFill>
                  <a:schemeClr val="tx1">
                    <a:lumMod val="75000"/>
                    <a:lumOff val="25000"/>
                  </a:schemeClr>
                </a:solidFill>
              </a:rPr>
              <a:t>Amini</a:t>
            </a:r>
            <a:r>
              <a:rPr lang="en-US" sz="1400" dirty="0" smtClean="0">
                <a:solidFill>
                  <a:schemeClr val="tx1">
                    <a:lumMod val="75000"/>
                    <a:lumOff val="25000"/>
                  </a:schemeClr>
                </a:solidFill>
              </a:rPr>
              <a:t> M, et al. The safety and efficacy of biphasic insulin </a:t>
            </a:r>
            <a:r>
              <a:rPr lang="en-US" sz="1400" dirty="0" err="1" smtClean="0">
                <a:solidFill>
                  <a:schemeClr val="tx1">
                    <a:lumMod val="75000"/>
                    <a:lumOff val="25000"/>
                  </a:schemeClr>
                </a:solidFill>
              </a:rPr>
              <a:t>aspart</a:t>
            </a:r>
            <a:r>
              <a:rPr lang="en-US" sz="1400" dirty="0" smtClean="0">
                <a:solidFill>
                  <a:schemeClr val="tx1">
                    <a:lumMod val="75000"/>
                    <a:lumOff val="25000"/>
                  </a:schemeClr>
                </a:solidFill>
              </a:rPr>
              <a:t> 30 (</a:t>
            </a:r>
            <a:r>
              <a:rPr lang="en-US" sz="1400" dirty="0" err="1" smtClean="0">
                <a:solidFill>
                  <a:schemeClr val="tx1">
                    <a:lumMod val="75000"/>
                    <a:lumOff val="25000"/>
                  </a:schemeClr>
                </a:solidFill>
              </a:rPr>
              <a:t>BIAsp</a:t>
            </a:r>
            <a:r>
              <a:rPr lang="en-US" sz="1400" dirty="0" smtClean="0">
                <a:solidFill>
                  <a:schemeClr val="tx1">
                    <a:lumMod val="75000"/>
                    <a:lumOff val="25000"/>
                  </a:schemeClr>
                </a:solidFill>
              </a:rPr>
              <a:t> 30) in Iranians with type 2 diabetes: an open-label, non-</a:t>
            </a:r>
            <a:r>
              <a:rPr lang="en-US" sz="1400" dirty="0" err="1" smtClean="0">
                <a:solidFill>
                  <a:schemeClr val="tx1">
                    <a:lumMod val="75000"/>
                    <a:lumOff val="25000"/>
                  </a:schemeClr>
                </a:solidFill>
              </a:rPr>
              <a:t>randomised</a:t>
            </a:r>
            <a:r>
              <a:rPr lang="en-US" sz="1400" dirty="0" smtClean="0">
                <a:solidFill>
                  <a:schemeClr val="tx1">
                    <a:lumMod val="75000"/>
                    <a:lumOff val="25000"/>
                  </a:schemeClr>
                </a:solidFill>
              </a:rPr>
              <a:t>, multi-centre observational study-the Iran subgroup of the IMPROVE study. </a:t>
            </a:r>
            <a:r>
              <a:rPr lang="en-US" sz="1400" dirty="0" err="1" smtClean="0">
                <a:solidFill>
                  <a:schemeClr val="tx1">
                    <a:lumMod val="75000"/>
                    <a:lumOff val="25000"/>
                  </a:schemeClr>
                </a:solidFill>
              </a:rPr>
              <a:t>Endokrynol</a:t>
            </a:r>
            <a:r>
              <a:rPr lang="en-US" sz="1400" dirty="0" smtClean="0">
                <a:solidFill>
                  <a:schemeClr val="tx1">
                    <a:lumMod val="75000"/>
                    <a:lumOff val="25000"/>
                  </a:schemeClr>
                </a:solidFill>
              </a:rPr>
              <a:t> </a:t>
            </a:r>
            <a:r>
              <a:rPr lang="en-US" sz="1400" dirty="0" err="1" smtClean="0">
                <a:solidFill>
                  <a:schemeClr val="tx1">
                    <a:lumMod val="75000"/>
                    <a:lumOff val="25000"/>
                  </a:schemeClr>
                </a:solidFill>
              </a:rPr>
              <a:t>Pol</a:t>
            </a:r>
            <a:r>
              <a:rPr lang="en-US" sz="1400" dirty="0" smtClean="0">
                <a:solidFill>
                  <a:schemeClr val="tx1">
                    <a:lumMod val="75000"/>
                    <a:lumOff val="25000"/>
                  </a:schemeClr>
                </a:solidFill>
              </a:rPr>
              <a:t> 2010;61:364e70.</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xmlns="" val="34990992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49" y="365126"/>
            <a:ext cx="10739651" cy="808582"/>
          </a:xfrm>
        </p:spPr>
        <p:txBody>
          <a:bodyPr>
            <a:normAutofit/>
          </a:bodyPr>
          <a:lstStyle/>
          <a:p>
            <a:r>
              <a:rPr lang="en-US" b="1" dirty="0" smtClean="0">
                <a:solidFill>
                  <a:schemeClr val="tx1">
                    <a:lumMod val="75000"/>
                    <a:lumOff val="25000"/>
                  </a:schemeClr>
                </a:solidFill>
              </a:rPr>
              <a:t>Present  Status Of Diabetes Care</a:t>
            </a:r>
            <a:endParaRPr lang="en-US" b="1" dirty="0">
              <a:solidFill>
                <a:schemeClr val="tx1">
                  <a:lumMod val="75000"/>
                  <a:lumOff val="25000"/>
                </a:schemeClr>
              </a:solidFill>
            </a:endParaRPr>
          </a:p>
        </p:txBody>
      </p:sp>
      <p:sp>
        <p:nvSpPr>
          <p:cNvPr id="3" name="Content Placeholder 2"/>
          <p:cNvSpPr>
            <a:spLocks noGrp="1"/>
          </p:cNvSpPr>
          <p:nvPr>
            <p:ph idx="1"/>
          </p:nvPr>
        </p:nvSpPr>
        <p:spPr>
          <a:xfrm>
            <a:off x="423081" y="1228299"/>
            <a:ext cx="11477767" cy="5172501"/>
          </a:xfrm>
        </p:spPr>
        <p:txBody>
          <a:bodyPr>
            <a:normAutofit/>
          </a:bodyPr>
          <a:lstStyle/>
          <a:p>
            <a:r>
              <a:rPr lang="en-US" dirty="0" smtClean="0">
                <a:solidFill>
                  <a:schemeClr val="tx1">
                    <a:lumMod val="75000"/>
                    <a:lumOff val="25000"/>
                  </a:schemeClr>
                </a:solidFill>
              </a:rPr>
              <a:t>Since October 2013  state subsidized reimbursement of insulin pens in Iran. </a:t>
            </a:r>
          </a:p>
          <a:p>
            <a:endParaRPr lang="en-US" dirty="0" smtClean="0">
              <a:solidFill>
                <a:schemeClr val="tx1">
                  <a:lumMod val="75000"/>
                  <a:lumOff val="25000"/>
                </a:schemeClr>
              </a:solidFill>
            </a:endParaRPr>
          </a:p>
          <a:p>
            <a:r>
              <a:rPr lang="en-US" dirty="0" smtClean="0">
                <a:solidFill>
                  <a:schemeClr val="tx1">
                    <a:lumMod val="75000"/>
                    <a:lumOff val="25000"/>
                  </a:schemeClr>
                </a:solidFill>
              </a:rPr>
              <a:t>GLP-1 receptor agonists are still not covered by insurance.</a:t>
            </a:r>
          </a:p>
          <a:p>
            <a:pPr>
              <a:buNone/>
            </a:pPr>
            <a:endParaRPr lang="en-US" dirty="0" smtClean="0">
              <a:solidFill>
                <a:schemeClr val="tx1">
                  <a:lumMod val="75000"/>
                  <a:lumOff val="25000"/>
                </a:schemeClr>
              </a:solidFill>
            </a:endParaRPr>
          </a:p>
          <a:p>
            <a:r>
              <a:rPr lang="en-US" dirty="0" smtClean="0">
                <a:solidFill>
                  <a:schemeClr val="tx1">
                    <a:lumMod val="75000"/>
                    <a:lumOff val="25000"/>
                  </a:schemeClr>
                </a:solidFill>
              </a:rPr>
              <a:t>The high cost of these medications, despite their accessibility, further limits the physician’s armamentarium for diabetes management.</a:t>
            </a:r>
            <a:endParaRPr lang="en-US" dirty="0">
              <a:solidFill>
                <a:schemeClr val="tx1">
                  <a:lumMod val="75000"/>
                  <a:lumOff val="25000"/>
                </a:schemeClr>
              </a:solidFill>
            </a:endParaRPr>
          </a:p>
        </p:txBody>
      </p:sp>
    </p:spTree>
    <p:extLst>
      <p:ext uri="{BB962C8B-B14F-4D97-AF65-F5344CB8AC3E}">
        <p14:creationId xmlns:p14="http://schemas.microsoft.com/office/powerpoint/2010/main" xmlns="" val="1910716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92162"/>
          </a:xfrm>
        </p:spPr>
        <p:txBody>
          <a:bodyPr>
            <a:normAutofit/>
          </a:bodyPr>
          <a:lstStyle/>
          <a:p>
            <a:r>
              <a:rPr lang="en-US" b="1" dirty="0" smtClean="0">
                <a:solidFill>
                  <a:schemeClr val="tx1">
                    <a:lumMod val="75000"/>
                    <a:lumOff val="25000"/>
                  </a:schemeClr>
                </a:solidFill>
              </a:rPr>
              <a:t>Mismatch  for endocrinology care</a:t>
            </a:r>
            <a:endParaRPr lang="en-US" b="1" dirty="0">
              <a:solidFill>
                <a:schemeClr val="tx1">
                  <a:lumMod val="75000"/>
                  <a:lumOff val="25000"/>
                </a:schemeClr>
              </a:solidFill>
            </a:endParaRPr>
          </a:p>
        </p:txBody>
      </p:sp>
      <p:sp>
        <p:nvSpPr>
          <p:cNvPr id="3" name="Content Placeholder 2"/>
          <p:cNvSpPr>
            <a:spLocks noGrp="1"/>
          </p:cNvSpPr>
          <p:nvPr>
            <p:ph idx="1"/>
          </p:nvPr>
        </p:nvSpPr>
        <p:spPr>
          <a:xfrm>
            <a:off x="304800" y="1143000"/>
            <a:ext cx="11277600" cy="5486400"/>
          </a:xfrm>
        </p:spPr>
        <p:txBody>
          <a:bodyPr>
            <a:normAutofit/>
          </a:bodyPr>
          <a:lstStyle/>
          <a:p>
            <a:r>
              <a:rPr lang="en-US" dirty="0" smtClean="0">
                <a:solidFill>
                  <a:schemeClr val="tx1">
                    <a:lumMod val="75000"/>
                    <a:lumOff val="25000"/>
                  </a:schemeClr>
                </a:solidFill>
              </a:rPr>
              <a:t>Another issue related to the health care system is the tremendous mismatch between supply and demand for endocrinology care.</a:t>
            </a:r>
          </a:p>
          <a:p>
            <a:pPr>
              <a:buNone/>
            </a:pPr>
            <a:endParaRPr lang="en-US" dirty="0" smtClean="0">
              <a:solidFill>
                <a:schemeClr val="tx1">
                  <a:lumMod val="75000"/>
                  <a:lumOff val="25000"/>
                </a:schemeClr>
              </a:solidFill>
            </a:endParaRPr>
          </a:p>
          <a:p>
            <a:r>
              <a:rPr lang="en-US" dirty="0" smtClean="0">
                <a:solidFill>
                  <a:schemeClr val="tx1">
                    <a:lumMod val="75000"/>
                    <a:lumOff val="25000"/>
                  </a:schemeClr>
                </a:solidFill>
              </a:rPr>
              <a:t> A report by the president of the Iran Endocrine Society indicated that in </a:t>
            </a:r>
            <a:r>
              <a:rPr lang="en-US" b="1" u="sng" dirty="0" smtClean="0">
                <a:solidFill>
                  <a:schemeClr val="tx1">
                    <a:lumMod val="75000"/>
                    <a:lumOff val="25000"/>
                  </a:schemeClr>
                </a:solidFill>
              </a:rPr>
              <a:t>2008, there were 146 registered endocrinologists treating adults in Iran.</a:t>
            </a:r>
          </a:p>
          <a:p>
            <a:endParaRPr lang="en-US" dirty="0" smtClean="0">
              <a:solidFill>
                <a:schemeClr val="tx1">
                  <a:lumMod val="75000"/>
                  <a:lumOff val="25000"/>
                </a:schemeClr>
              </a:solidFill>
            </a:endParaRPr>
          </a:p>
          <a:p>
            <a:r>
              <a:rPr lang="en-US" dirty="0" smtClean="0">
                <a:solidFill>
                  <a:schemeClr val="tx1">
                    <a:lumMod val="75000"/>
                    <a:lumOff val="25000"/>
                  </a:schemeClr>
                </a:solidFill>
              </a:rPr>
              <a:t> The report suggested that assuming one endocrinologist is needed per hospital unit with &gt; 100 beds, the country </a:t>
            </a:r>
            <a:r>
              <a:rPr lang="en-US" b="1" i="1" dirty="0" smtClean="0">
                <a:solidFill>
                  <a:schemeClr val="tx1">
                    <a:lumMod val="75000"/>
                    <a:lumOff val="25000"/>
                  </a:schemeClr>
                </a:solidFill>
              </a:rPr>
              <a:t>would need at least 700 endocrinologists just to provide adequate inpatient </a:t>
            </a:r>
            <a:r>
              <a:rPr lang="en-US" dirty="0" smtClean="0">
                <a:solidFill>
                  <a:schemeClr val="tx1">
                    <a:lumMod val="75000"/>
                    <a:lumOff val="25000"/>
                  </a:schemeClr>
                </a:solidFill>
              </a:rPr>
              <a:t>and outpatient hospital care.</a:t>
            </a:r>
          </a:p>
          <a:p>
            <a:pPr>
              <a:buNone/>
            </a:pPr>
            <a:endParaRPr lang="en-US" sz="1400" dirty="0" smtClean="0">
              <a:solidFill>
                <a:schemeClr val="tx1">
                  <a:lumMod val="75000"/>
                  <a:lumOff val="25000"/>
                </a:schemeClr>
              </a:solidFill>
            </a:endParaRPr>
          </a:p>
          <a:p>
            <a:pPr>
              <a:buNone/>
            </a:pPr>
            <a:r>
              <a:rPr lang="en-US" sz="1400" dirty="0" err="1" smtClean="0">
                <a:solidFill>
                  <a:schemeClr val="tx1">
                    <a:lumMod val="75000"/>
                    <a:lumOff val="25000"/>
                  </a:schemeClr>
                </a:solidFill>
              </a:rPr>
              <a:t>Azizi</a:t>
            </a:r>
            <a:r>
              <a:rPr lang="en-US" sz="1400" dirty="0" smtClean="0">
                <a:solidFill>
                  <a:schemeClr val="tx1">
                    <a:lumMod val="75000"/>
                    <a:lumOff val="25000"/>
                  </a:schemeClr>
                </a:solidFill>
              </a:rPr>
              <a:t> F. Sub-specialty training of Endocrinology in the Islamic Republic of Iran: estimating the need for endocrinologist training. J Med </a:t>
            </a:r>
            <a:r>
              <a:rPr lang="en-US" sz="1400" dirty="0" err="1" smtClean="0">
                <a:solidFill>
                  <a:schemeClr val="tx1">
                    <a:lumMod val="75000"/>
                    <a:lumOff val="25000"/>
                  </a:schemeClr>
                </a:solidFill>
              </a:rPr>
              <a:t>Educ</a:t>
            </a:r>
            <a:r>
              <a:rPr lang="en-US" sz="1400" dirty="0" smtClean="0">
                <a:solidFill>
                  <a:schemeClr val="tx1">
                    <a:lumMod val="75000"/>
                    <a:lumOff val="25000"/>
                  </a:schemeClr>
                </a:solidFill>
              </a:rPr>
              <a:t> 2009;12.</a:t>
            </a:r>
          </a:p>
          <a:p>
            <a:endParaRPr lang="en-US" dirty="0" smtClean="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xmlns="" val="16116358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365126"/>
            <a:ext cx="10712355" cy="713048"/>
          </a:xfrm>
        </p:spPr>
        <p:txBody>
          <a:bodyPr>
            <a:normAutofit/>
          </a:bodyPr>
          <a:lstStyle/>
          <a:p>
            <a:r>
              <a:rPr lang="en-US" sz="4000" b="1" dirty="0" smtClean="0">
                <a:solidFill>
                  <a:schemeClr val="tx1">
                    <a:lumMod val="75000"/>
                    <a:lumOff val="25000"/>
                  </a:schemeClr>
                </a:solidFill>
              </a:rPr>
              <a:t>Mismatch  for endocrinology care</a:t>
            </a:r>
            <a:endParaRPr lang="en-US" sz="4000" b="1" dirty="0">
              <a:solidFill>
                <a:schemeClr val="tx1">
                  <a:lumMod val="75000"/>
                  <a:lumOff val="25000"/>
                </a:schemeClr>
              </a:solidFill>
            </a:endParaRPr>
          </a:p>
        </p:txBody>
      </p:sp>
      <p:sp>
        <p:nvSpPr>
          <p:cNvPr id="3" name="Content Placeholder 2"/>
          <p:cNvSpPr>
            <a:spLocks noGrp="1"/>
          </p:cNvSpPr>
          <p:nvPr>
            <p:ph idx="1"/>
          </p:nvPr>
        </p:nvSpPr>
        <p:spPr>
          <a:xfrm>
            <a:off x="313899" y="1228299"/>
            <a:ext cx="11641540" cy="5248701"/>
          </a:xfrm>
        </p:spPr>
        <p:txBody>
          <a:bodyPr>
            <a:normAutofit fontScale="92500" lnSpcReduction="10000"/>
          </a:bodyPr>
          <a:lstStyle/>
          <a:p>
            <a:r>
              <a:rPr lang="en-US" dirty="0" smtClean="0">
                <a:solidFill>
                  <a:schemeClr val="tx1">
                    <a:lumMod val="75000"/>
                    <a:lumOff val="25000"/>
                  </a:schemeClr>
                </a:solidFill>
              </a:rPr>
              <a:t>There were nearly 20 endocrinologists trained annually by the 7 accredited programs across the country.</a:t>
            </a:r>
          </a:p>
          <a:p>
            <a:endParaRPr lang="en-US" dirty="0" smtClean="0">
              <a:solidFill>
                <a:schemeClr val="tx1">
                  <a:lumMod val="75000"/>
                  <a:lumOff val="25000"/>
                </a:schemeClr>
              </a:solidFill>
            </a:endParaRPr>
          </a:p>
          <a:p>
            <a:r>
              <a:rPr lang="en-US" dirty="0" smtClean="0">
                <a:solidFill>
                  <a:schemeClr val="tx1">
                    <a:lumMod val="75000"/>
                    <a:lumOff val="25000"/>
                  </a:schemeClr>
                </a:solidFill>
              </a:rPr>
              <a:t> This translated into a projection of </a:t>
            </a:r>
            <a:r>
              <a:rPr lang="en-US" b="1" u="sng" dirty="0" smtClean="0">
                <a:solidFill>
                  <a:schemeClr val="tx1">
                    <a:lumMod val="75000"/>
                    <a:lumOff val="25000"/>
                  </a:schemeClr>
                </a:solidFill>
              </a:rPr>
              <a:t>226 practicing endocrinologists by 2011, provided no one had left practice. </a:t>
            </a:r>
          </a:p>
          <a:p>
            <a:endParaRPr lang="en-US" dirty="0" smtClean="0">
              <a:solidFill>
                <a:schemeClr val="tx1">
                  <a:lumMod val="75000"/>
                  <a:lumOff val="25000"/>
                </a:schemeClr>
              </a:solidFill>
            </a:endParaRPr>
          </a:p>
          <a:p>
            <a:r>
              <a:rPr lang="en-US" dirty="0" smtClean="0">
                <a:solidFill>
                  <a:schemeClr val="tx1">
                    <a:lumMod val="75000"/>
                    <a:lumOff val="25000"/>
                  </a:schemeClr>
                </a:solidFill>
              </a:rPr>
              <a:t>Based on the most recent published prevalence rate of diabetes  4.52 million adults with diabetes, there were approximately </a:t>
            </a:r>
            <a:r>
              <a:rPr lang="en-US" b="1" u="sng" dirty="0" smtClean="0">
                <a:solidFill>
                  <a:schemeClr val="tx1">
                    <a:lumMod val="75000"/>
                    <a:lumOff val="25000"/>
                  </a:schemeClr>
                </a:solidFill>
              </a:rPr>
              <a:t>20,000 patients with diabetes per endocrinologist.</a:t>
            </a:r>
          </a:p>
          <a:p>
            <a:pPr>
              <a:buNone/>
            </a:pPr>
            <a:endParaRPr lang="en-US" sz="1900" dirty="0" smtClean="0">
              <a:solidFill>
                <a:schemeClr val="tx1">
                  <a:lumMod val="75000"/>
                  <a:lumOff val="25000"/>
                </a:schemeClr>
              </a:solidFill>
            </a:endParaRPr>
          </a:p>
          <a:p>
            <a:pPr>
              <a:buNone/>
            </a:pPr>
            <a:endParaRPr lang="en-US" sz="1900" dirty="0">
              <a:solidFill>
                <a:schemeClr val="tx1">
                  <a:lumMod val="75000"/>
                  <a:lumOff val="25000"/>
                </a:schemeClr>
              </a:solidFill>
            </a:endParaRPr>
          </a:p>
          <a:p>
            <a:pPr>
              <a:buNone/>
            </a:pPr>
            <a:endParaRPr lang="en-US" sz="1900" dirty="0" smtClean="0">
              <a:solidFill>
                <a:schemeClr val="tx1">
                  <a:lumMod val="75000"/>
                  <a:lumOff val="25000"/>
                </a:schemeClr>
              </a:solidFill>
            </a:endParaRPr>
          </a:p>
          <a:p>
            <a:pPr>
              <a:buNone/>
            </a:pPr>
            <a:endParaRPr lang="en-US" sz="1900" dirty="0">
              <a:solidFill>
                <a:schemeClr val="tx1">
                  <a:lumMod val="75000"/>
                  <a:lumOff val="25000"/>
                </a:schemeClr>
              </a:solidFill>
            </a:endParaRPr>
          </a:p>
          <a:p>
            <a:pPr>
              <a:buNone/>
            </a:pPr>
            <a:r>
              <a:rPr lang="en-US" sz="1500" dirty="0" err="1" smtClean="0">
                <a:solidFill>
                  <a:schemeClr val="tx1">
                    <a:lumMod val="75000"/>
                    <a:lumOff val="25000"/>
                  </a:schemeClr>
                </a:solidFill>
              </a:rPr>
              <a:t>Azizi</a:t>
            </a:r>
            <a:r>
              <a:rPr lang="en-US" sz="1500" dirty="0" smtClean="0">
                <a:solidFill>
                  <a:schemeClr val="tx1">
                    <a:lumMod val="75000"/>
                    <a:lumOff val="25000"/>
                  </a:schemeClr>
                </a:solidFill>
              </a:rPr>
              <a:t> F. Sub-specialty training of Endocrinology in the Islamic Republic of Iran: estimating the need for endocrinologist training. J Med </a:t>
            </a:r>
            <a:r>
              <a:rPr lang="en-US" sz="1500" dirty="0" err="1" smtClean="0">
                <a:solidFill>
                  <a:schemeClr val="tx1">
                    <a:lumMod val="75000"/>
                    <a:lumOff val="25000"/>
                  </a:schemeClr>
                </a:solidFill>
              </a:rPr>
              <a:t>Educ</a:t>
            </a:r>
            <a:r>
              <a:rPr lang="en-US" sz="1500" dirty="0" smtClean="0">
                <a:solidFill>
                  <a:schemeClr val="tx1">
                    <a:lumMod val="75000"/>
                    <a:lumOff val="25000"/>
                  </a:schemeClr>
                </a:solidFill>
              </a:rPr>
              <a:t> 2009;12.</a:t>
            </a:r>
            <a:endParaRPr lang="en-US" sz="1500" dirty="0">
              <a:solidFill>
                <a:schemeClr val="tx1">
                  <a:lumMod val="75000"/>
                  <a:lumOff val="25000"/>
                </a:schemeClr>
              </a:solidFill>
            </a:endParaRPr>
          </a:p>
        </p:txBody>
      </p:sp>
    </p:spTree>
    <p:extLst>
      <p:ext uri="{BB962C8B-B14F-4D97-AF65-F5344CB8AC3E}">
        <p14:creationId xmlns:p14="http://schemas.microsoft.com/office/powerpoint/2010/main" xmlns="" val="2678479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36" y="365126"/>
            <a:ext cx="10657764" cy="713048"/>
          </a:xfrm>
        </p:spPr>
        <p:txBody>
          <a:bodyPr>
            <a:normAutofit/>
          </a:bodyPr>
          <a:lstStyle/>
          <a:p>
            <a:r>
              <a:rPr lang="en-US" sz="4000" b="1" dirty="0" smtClean="0">
                <a:solidFill>
                  <a:schemeClr val="tx1">
                    <a:lumMod val="75000"/>
                    <a:lumOff val="25000"/>
                  </a:schemeClr>
                </a:solidFill>
              </a:rPr>
              <a:t>Mismatch  for endocrinology care</a:t>
            </a:r>
            <a:endParaRPr lang="en-US" sz="4000" b="1" dirty="0">
              <a:solidFill>
                <a:schemeClr val="tx1">
                  <a:lumMod val="75000"/>
                  <a:lumOff val="25000"/>
                </a:schemeClr>
              </a:solidFill>
            </a:endParaRPr>
          </a:p>
        </p:txBody>
      </p:sp>
      <p:sp>
        <p:nvSpPr>
          <p:cNvPr id="3" name="Content Placeholder 2"/>
          <p:cNvSpPr>
            <a:spLocks noGrp="1"/>
          </p:cNvSpPr>
          <p:nvPr>
            <p:ph idx="1"/>
          </p:nvPr>
        </p:nvSpPr>
        <p:spPr>
          <a:xfrm>
            <a:off x="395785" y="1269242"/>
            <a:ext cx="10958015" cy="4907721"/>
          </a:xfrm>
        </p:spPr>
        <p:txBody>
          <a:bodyPr>
            <a:normAutofit/>
          </a:bodyPr>
          <a:lstStyle/>
          <a:p>
            <a:r>
              <a:rPr lang="en-US" dirty="0" smtClean="0">
                <a:solidFill>
                  <a:schemeClr val="tx1">
                    <a:lumMod val="75000"/>
                    <a:lumOff val="25000"/>
                  </a:schemeClr>
                </a:solidFill>
              </a:rPr>
              <a:t>This simplistic computation most likely </a:t>
            </a:r>
            <a:r>
              <a:rPr lang="en-US" u="sng" dirty="0" smtClean="0">
                <a:solidFill>
                  <a:schemeClr val="tx1">
                    <a:lumMod val="75000"/>
                    <a:lumOff val="25000"/>
                  </a:schemeClr>
                </a:solidFill>
              </a:rPr>
              <a:t>represents an underestimation </a:t>
            </a:r>
            <a:r>
              <a:rPr lang="en-US" dirty="0" smtClean="0">
                <a:solidFill>
                  <a:schemeClr val="tx1">
                    <a:lumMod val="75000"/>
                    <a:lumOff val="25000"/>
                  </a:schemeClr>
                </a:solidFill>
              </a:rPr>
              <a:t>of the current situation because a proportion of endocrinologists solely perform research and/or administrative work, some only practice part time, and many clinical endocrinologists have in fact retired or otherwise left practice. </a:t>
            </a: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r>
              <a:rPr lang="en-US" dirty="0" smtClean="0">
                <a:solidFill>
                  <a:schemeClr val="tx1">
                    <a:lumMod val="75000"/>
                    <a:lumOff val="25000"/>
                  </a:schemeClr>
                </a:solidFill>
              </a:rPr>
              <a:t>Although the endocrinology care supply demand mismatch is not unique to Iran, </a:t>
            </a:r>
            <a:r>
              <a:rPr lang="en-US" b="1" dirty="0" smtClean="0">
                <a:solidFill>
                  <a:schemeClr val="tx1">
                    <a:lumMod val="75000"/>
                    <a:lumOff val="25000"/>
                  </a:schemeClr>
                </a:solidFill>
              </a:rPr>
              <a:t>the extent of the problem is still quite profound</a:t>
            </a:r>
            <a:endParaRPr lang="en-US" b="1" dirty="0">
              <a:solidFill>
                <a:schemeClr val="tx1">
                  <a:lumMod val="75000"/>
                  <a:lumOff val="25000"/>
                </a:schemeClr>
              </a:solidFill>
            </a:endParaRPr>
          </a:p>
        </p:txBody>
      </p:sp>
    </p:spTree>
    <p:extLst>
      <p:ext uri="{BB962C8B-B14F-4D97-AF65-F5344CB8AC3E}">
        <p14:creationId xmlns:p14="http://schemas.microsoft.com/office/powerpoint/2010/main" xmlns="" val="2640323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979" y="365126"/>
            <a:ext cx="10616821" cy="713048"/>
          </a:xfrm>
        </p:spPr>
        <p:txBody>
          <a:bodyPr/>
          <a:lstStyle/>
          <a:p>
            <a:r>
              <a:rPr lang="en-US" b="1" dirty="0" smtClean="0">
                <a:solidFill>
                  <a:schemeClr val="tx1">
                    <a:lumMod val="65000"/>
                    <a:lumOff val="35000"/>
                  </a:schemeClr>
                </a:solidFill>
              </a:rPr>
              <a:t>Introduction</a:t>
            </a:r>
            <a:endParaRPr lang="en-US" b="1" dirty="0">
              <a:solidFill>
                <a:schemeClr val="tx1">
                  <a:lumMod val="65000"/>
                  <a:lumOff val="35000"/>
                </a:schemeClr>
              </a:solidFill>
            </a:endParaRPr>
          </a:p>
        </p:txBody>
      </p:sp>
      <p:sp>
        <p:nvSpPr>
          <p:cNvPr id="3" name="Content Placeholder 2"/>
          <p:cNvSpPr>
            <a:spLocks noGrp="1"/>
          </p:cNvSpPr>
          <p:nvPr>
            <p:ph idx="1"/>
          </p:nvPr>
        </p:nvSpPr>
        <p:spPr>
          <a:xfrm>
            <a:off x="818866" y="1296537"/>
            <a:ext cx="10534934" cy="4880426"/>
          </a:xfrm>
        </p:spPr>
        <p:txBody>
          <a:bodyPr>
            <a:normAutofit/>
          </a:bodyPr>
          <a:lstStyle/>
          <a:p>
            <a:r>
              <a:rPr lang="en-US" dirty="0" smtClean="0">
                <a:solidFill>
                  <a:schemeClr val="tx1">
                    <a:lumMod val="65000"/>
                    <a:lumOff val="35000"/>
                  </a:schemeClr>
                </a:solidFill>
              </a:rPr>
              <a:t>Diabetes is a major public health concern in Iran given its high </a:t>
            </a:r>
            <a:r>
              <a:rPr lang="en-US" u="sng" dirty="0" smtClean="0">
                <a:solidFill>
                  <a:schemeClr val="tx1">
                    <a:lumMod val="65000"/>
                    <a:lumOff val="35000"/>
                  </a:schemeClr>
                </a:solidFill>
              </a:rPr>
              <a:t>prevalence rate, increasing incidence rate, and overall economic burden.</a:t>
            </a:r>
          </a:p>
          <a:p>
            <a:pPr>
              <a:buNone/>
            </a:pPr>
            <a:endParaRPr lang="en-US" dirty="0" smtClean="0">
              <a:solidFill>
                <a:schemeClr val="tx1">
                  <a:lumMod val="65000"/>
                  <a:lumOff val="35000"/>
                </a:schemeClr>
              </a:solidFill>
            </a:endParaRPr>
          </a:p>
          <a:p>
            <a:r>
              <a:rPr lang="en-US" dirty="0" smtClean="0">
                <a:solidFill>
                  <a:schemeClr val="tx1">
                    <a:lumMod val="65000"/>
                    <a:lumOff val="35000"/>
                  </a:schemeClr>
                </a:solidFill>
              </a:rPr>
              <a:t> The IDF Atlas for Diabetes shows that the </a:t>
            </a:r>
            <a:r>
              <a:rPr lang="en-US" u="sng" dirty="0" smtClean="0">
                <a:solidFill>
                  <a:schemeClr val="tx1">
                    <a:lumMod val="65000"/>
                    <a:lumOff val="35000"/>
                  </a:schemeClr>
                </a:solidFill>
              </a:rPr>
              <a:t>Middle East and North Africa region of the world has the highest prevalence of diabetes </a:t>
            </a:r>
            <a:r>
              <a:rPr lang="en-US" dirty="0" smtClean="0">
                <a:solidFill>
                  <a:schemeClr val="tx1">
                    <a:lumMod val="65000"/>
                    <a:lumOff val="35000"/>
                  </a:schemeClr>
                </a:solidFill>
              </a:rPr>
              <a:t>and is ranked second worldwide in terms of projections of diabetes increase by 2030.</a:t>
            </a:r>
          </a:p>
          <a:p>
            <a:pPr>
              <a:buNone/>
            </a:pPr>
            <a:endParaRPr lang="en-US" sz="1700" dirty="0" smtClean="0">
              <a:solidFill>
                <a:schemeClr val="tx1">
                  <a:lumMod val="65000"/>
                  <a:lumOff val="35000"/>
                </a:schemeClr>
              </a:solidFill>
            </a:endParaRPr>
          </a:p>
          <a:p>
            <a:pPr>
              <a:buNone/>
            </a:pPr>
            <a:endParaRPr lang="en-US" sz="1700" dirty="0">
              <a:solidFill>
                <a:schemeClr val="tx1">
                  <a:lumMod val="65000"/>
                  <a:lumOff val="35000"/>
                </a:schemeClr>
              </a:solidFill>
            </a:endParaRPr>
          </a:p>
          <a:p>
            <a:pPr>
              <a:buNone/>
            </a:pPr>
            <a:r>
              <a:rPr lang="en-US" sz="1400" dirty="0" smtClean="0">
                <a:solidFill>
                  <a:schemeClr val="tx1">
                    <a:lumMod val="65000"/>
                    <a:lumOff val="35000"/>
                  </a:schemeClr>
                </a:solidFill>
              </a:rPr>
              <a:t>Whiting DR, </a:t>
            </a:r>
            <a:r>
              <a:rPr lang="en-US" sz="1400" dirty="0" err="1" smtClean="0">
                <a:solidFill>
                  <a:schemeClr val="tx1">
                    <a:lumMod val="65000"/>
                    <a:lumOff val="35000"/>
                  </a:schemeClr>
                </a:solidFill>
              </a:rPr>
              <a:t>Guariguata</a:t>
            </a:r>
            <a:r>
              <a:rPr lang="en-US" sz="1400" dirty="0" smtClean="0">
                <a:solidFill>
                  <a:schemeClr val="tx1">
                    <a:lumMod val="65000"/>
                    <a:lumOff val="35000"/>
                  </a:schemeClr>
                </a:solidFill>
              </a:rPr>
              <a:t> L, Weil C, </a:t>
            </a:r>
            <a:r>
              <a:rPr lang="da-DK" sz="1400" dirty="0" smtClean="0">
                <a:solidFill>
                  <a:schemeClr val="tx1">
                    <a:lumMod val="65000"/>
                    <a:lumOff val="35000"/>
                  </a:schemeClr>
                </a:solidFill>
              </a:rPr>
              <a:t>et al. IDF diabetes atlas: global </a:t>
            </a:r>
            <a:r>
              <a:rPr lang="en-US" sz="1400" dirty="0" smtClean="0">
                <a:solidFill>
                  <a:schemeClr val="tx1">
                    <a:lumMod val="65000"/>
                    <a:lumOff val="35000"/>
                  </a:schemeClr>
                </a:solidFill>
              </a:rPr>
              <a:t>estimates of the prevalence of diabetes for 2011 and 2030. Diabetes Res </a:t>
            </a:r>
            <a:r>
              <a:rPr lang="en-US" sz="1400" dirty="0" err="1" smtClean="0">
                <a:solidFill>
                  <a:schemeClr val="tx1">
                    <a:lumMod val="65000"/>
                    <a:lumOff val="35000"/>
                  </a:schemeClr>
                </a:solidFill>
              </a:rPr>
              <a:t>Clin</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Pract</a:t>
            </a:r>
            <a:r>
              <a:rPr lang="en-US" sz="1400" dirty="0" smtClean="0">
                <a:solidFill>
                  <a:schemeClr val="tx1">
                    <a:lumMod val="65000"/>
                    <a:lumOff val="35000"/>
                  </a:schemeClr>
                </a:solidFill>
              </a:rPr>
              <a:t> 2011;94:311e21.</a:t>
            </a:r>
            <a:endParaRPr lang="en-US" sz="1700" dirty="0">
              <a:solidFill>
                <a:schemeClr val="tx1">
                  <a:lumMod val="65000"/>
                  <a:lumOff val="35000"/>
                </a:schemeClr>
              </a:solidFill>
            </a:endParaRPr>
          </a:p>
        </p:txBody>
      </p:sp>
    </p:spTree>
    <p:extLst>
      <p:ext uri="{BB962C8B-B14F-4D97-AF65-F5344CB8AC3E}">
        <p14:creationId xmlns:p14="http://schemas.microsoft.com/office/powerpoint/2010/main" xmlns="" val="28608803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4" y="365126"/>
            <a:ext cx="10766946" cy="726696"/>
          </a:xfrm>
        </p:spPr>
        <p:txBody>
          <a:bodyPr>
            <a:normAutofit/>
          </a:bodyPr>
          <a:lstStyle/>
          <a:p>
            <a:r>
              <a:rPr lang="en-US" sz="4000" b="1" dirty="0" smtClean="0">
                <a:solidFill>
                  <a:schemeClr val="tx1">
                    <a:lumMod val="75000"/>
                    <a:lumOff val="25000"/>
                  </a:schemeClr>
                </a:solidFill>
              </a:rPr>
              <a:t>Mismatch  for endocrinology care</a:t>
            </a:r>
            <a:endParaRPr lang="en-US" sz="4000" b="1" dirty="0">
              <a:solidFill>
                <a:schemeClr val="tx1">
                  <a:lumMod val="75000"/>
                  <a:lumOff val="25000"/>
                </a:schemeClr>
              </a:solidFill>
            </a:endParaRPr>
          </a:p>
        </p:txBody>
      </p:sp>
      <p:sp>
        <p:nvSpPr>
          <p:cNvPr id="3" name="Content Placeholder 2"/>
          <p:cNvSpPr>
            <a:spLocks noGrp="1"/>
          </p:cNvSpPr>
          <p:nvPr>
            <p:ph idx="1"/>
          </p:nvPr>
        </p:nvSpPr>
        <p:spPr>
          <a:xfrm>
            <a:off x="109182" y="1542196"/>
            <a:ext cx="11764370" cy="4934803"/>
          </a:xfrm>
        </p:spPr>
        <p:txBody>
          <a:bodyPr>
            <a:normAutofit/>
          </a:bodyPr>
          <a:lstStyle/>
          <a:p>
            <a:r>
              <a:rPr lang="en-US" dirty="0" smtClean="0">
                <a:solidFill>
                  <a:schemeClr val="tx1">
                    <a:lumMod val="75000"/>
                    <a:lumOff val="25000"/>
                  </a:schemeClr>
                </a:solidFill>
              </a:rPr>
              <a:t>To provide a comparative perspective, in 2015, on the supply side, there are </a:t>
            </a:r>
            <a:r>
              <a:rPr lang="en-US" b="1" dirty="0" smtClean="0">
                <a:solidFill>
                  <a:schemeClr val="tx1">
                    <a:lumMod val="75000"/>
                    <a:lumOff val="25000"/>
                  </a:schemeClr>
                </a:solidFill>
              </a:rPr>
              <a:t>6872</a:t>
            </a:r>
            <a:r>
              <a:rPr lang="en-US" dirty="0" smtClean="0">
                <a:solidFill>
                  <a:schemeClr val="tx1">
                    <a:lumMod val="75000"/>
                    <a:lumOff val="25000"/>
                  </a:schemeClr>
                </a:solidFill>
              </a:rPr>
              <a:t> board-certified endocrinologists in the US.</a:t>
            </a:r>
          </a:p>
          <a:p>
            <a:endParaRPr lang="en-US" dirty="0" smtClean="0">
              <a:solidFill>
                <a:schemeClr val="tx1">
                  <a:lumMod val="75000"/>
                  <a:lumOff val="25000"/>
                </a:schemeClr>
              </a:solidFill>
            </a:endParaRPr>
          </a:p>
          <a:p>
            <a:r>
              <a:rPr lang="en-US" dirty="0" smtClean="0">
                <a:solidFill>
                  <a:schemeClr val="tx1">
                    <a:lumMod val="75000"/>
                    <a:lumOff val="25000"/>
                  </a:schemeClr>
                </a:solidFill>
              </a:rPr>
              <a:t> Considering the approximately 29.1 million patients with diabetes in the </a:t>
            </a:r>
            <a:r>
              <a:rPr lang="en-US" dirty="0" err="1" smtClean="0">
                <a:solidFill>
                  <a:schemeClr val="tx1">
                    <a:lumMod val="75000"/>
                    <a:lumOff val="25000"/>
                  </a:schemeClr>
                </a:solidFill>
              </a:rPr>
              <a:t>US,the</a:t>
            </a:r>
            <a:r>
              <a:rPr lang="en-US" dirty="0" smtClean="0">
                <a:solidFill>
                  <a:schemeClr val="tx1">
                    <a:lumMod val="75000"/>
                    <a:lumOff val="25000"/>
                  </a:schemeClr>
                </a:solidFill>
              </a:rPr>
              <a:t> </a:t>
            </a:r>
            <a:r>
              <a:rPr lang="en-US" b="1" u="sng" dirty="0" smtClean="0">
                <a:solidFill>
                  <a:schemeClr val="tx1">
                    <a:lumMod val="75000"/>
                    <a:lumOff val="25000"/>
                  </a:schemeClr>
                </a:solidFill>
              </a:rPr>
              <a:t>patient-to-endocrinologist ratio would be 4235:1; about 5 times lower than the 20,000 estimate for Iran</a:t>
            </a:r>
          </a:p>
          <a:p>
            <a:pPr>
              <a:buNone/>
            </a:pPr>
            <a:endParaRPr lang="en-US" sz="1200" dirty="0" smtClean="0">
              <a:solidFill>
                <a:schemeClr val="tx1">
                  <a:lumMod val="75000"/>
                  <a:lumOff val="25000"/>
                </a:schemeClr>
              </a:solidFill>
            </a:endParaRPr>
          </a:p>
          <a:p>
            <a:pPr>
              <a:buNone/>
            </a:pPr>
            <a:endParaRPr lang="en-US" sz="1200" dirty="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endParaRPr lang="en-US" sz="1200" dirty="0">
              <a:solidFill>
                <a:schemeClr val="tx1">
                  <a:lumMod val="75000"/>
                  <a:lumOff val="25000"/>
                </a:schemeClr>
              </a:solidFill>
            </a:endParaRPr>
          </a:p>
          <a:p>
            <a:pPr>
              <a:buNone/>
            </a:pPr>
            <a:r>
              <a:rPr lang="en-US" sz="1100" dirty="0" smtClean="0">
                <a:solidFill>
                  <a:schemeClr val="tx1">
                    <a:lumMod val="75000"/>
                    <a:lumOff val="25000"/>
                  </a:schemeClr>
                </a:solidFill>
              </a:rPr>
              <a:t>(ABIM) </a:t>
            </a:r>
            <a:r>
              <a:rPr lang="en-US" sz="1100" dirty="0" err="1" smtClean="0">
                <a:solidFill>
                  <a:schemeClr val="tx1">
                    <a:lumMod val="75000"/>
                    <a:lumOff val="25000"/>
                  </a:schemeClr>
                </a:solidFill>
              </a:rPr>
              <a:t>ABoIM</a:t>
            </a:r>
            <a:r>
              <a:rPr lang="en-US" sz="1100" dirty="0" smtClean="0">
                <a:solidFill>
                  <a:schemeClr val="tx1">
                    <a:lumMod val="75000"/>
                    <a:lumOff val="25000"/>
                  </a:schemeClr>
                </a:solidFill>
              </a:rPr>
              <a:t>. Number of Candidates Certified. 2015. Available at: </a:t>
            </a:r>
            <a:r>
              <a:rPr lang="en-US" sz="1100" dirty="0" smtClean="0">
                <a:solidFill>
                  <a:schemeClr val="tx1">
                    <a:lumMod val="75000"/>
                    <a:lumOff val="25000"/>
                  </a:schemeClr>
                </a:solidFill>
                <a:hlinkClick r:id="rId2"/>
              </a:rPr>
              <a:t>http://www.abim.org/pdf/data-candidatescertified/</a:t>
            </a:r>
            <a:r>
              <a:rPr lang="en-US" sz="1100" dirty="0" smtClean="0">
                <a:solidFill>
                  <a:schemeClr val="tx1">
                    <a:lumMod val="75000"/>
                    <a:lumOff val="25000"/>
                  </a:schemeClr>
                </a:solidFill>
              </a:rPr>
              <a:t> State-Number-of-Certificates- Issued.pdf. Accessed August 28, 2015.</a:t>
            </a:r>
          </a:p>
          <a:p>
            <a:pPr>
              <a:buNone/>
            </a:pPr>
            <a:r>
              <a:rPr lang="en-US" sz="1100" dirty="0" smtClean="0">
                <a:solidFill>
                  <a:schemeClr val="tx1">
                    <a:lumMod val="75000"/>
                    <a:lumOff val="25000"/>
                  </a:schemeClr>
                </a:solidFill>
              </a:rPr>
              <a:t>Centers for Disease Control and Prevention. National diabetes statistics report: estimates of diabetes and its burden in the United States, 2014. Atlanta, GA: US Department of Health and Human Services; 2014.</a:t>
            </a:r>
            <a:endParaRPr lang="en-US" sz="1100" dirty="0">
              <a:solidFill>
                <a:schemeClr val="tx1">
                  <a:lumMod val="75000"/>
                  <a:lumOff val="25000"/>
                </a:schemeClr>
              </a:solidFill>
            </a:endParaRPr>
          </a:p>
        </p:txBody>
      </p:sp>
    </p:spTree>
    <p:extLst>
      <p:ext uri="{BB962C8B-B14F-4D97-AF65-F5344CB8AC3E}">
        <p14:creationId xmlns:p14="http://schemas.microsoft.com/office/powerpoint/2010/main" xmlns="" val="29253292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093" y="365126"/>
            <a:ext cx="10698707" cy="713047"/>
          </a:xfrm>
        </p:spPr>
        <p:txBody>
          <a:bodyPr>
            <a:normAutofit/>
          </a:bodyPr>
          <a:lstStyle/>
          <a:p>
            <a:r>
              <a:rPr lang="en-US" b="1" dirty="0" smtClean="0">
                <a:solidFill>
                  <a:schemeClr val="tx1">
                    <a:lumMod val="75000"/>
                    <a:lumOff val="25000"/>
                  </a:schemeClr>
                </a:solidFill>
              </a:rPr>
              <a:t>Mismatch  for endocrinology care</a:t>
            </a:r>
            <a:endParaRPr lang="en-US" b="1" dirty="0">
              <a:solidFill>
                <a:schemeClr val="tx1">
                  <a:lumMod val="75000"/>
                  <a:lumOff val="25000"/>
                </a:schemeClr>
              </a:solidFill>
            </a:endParaRPr>
          </a:p>
        </p:txBody>
      </p:sp>
      <p:sp>
        <p:nvSpPr>
          <p:cNvPr id="3" name="Content Placeholder 2"/>
          <p:cNvSpPr>
            <a:spLocks noGrp="1"/>
          </p:cNvSpPr>
          <p:nvPr>
            <p:ph idx="1"/>
          </p:nvPr>
        </p:nvSpPr>
        <p:spPr>
          <a:xfrm>
            <a:off x="395786" y="1269242"/>
            <a:ext cx="11491414" cy="5131557"/>
          </a:xfrm>
        </p:spPr>
        <p:txBody>
          <a:bodyPr>
            <a:normAutofit/>
          </a:bodyPr>
          <a:lstStyle/>
          <a:p>
            <a:r>
              <a:rPr lang="en-US" b="1" u="sng" dirty="0" smtClean="0">
                <a:solidFill>
                  <a:schemeClr val="tx1">
                    <a:lumMod val="75000"/>
                    <a:lumOff val="25000"/>
                  </a:schemeClr>
                </a:solidFill>
              </a:rPr>
              <a:t>The limited time available to each patient </a:t>
            </a:r>
            <a:r>
              <a:rPr lang="en-US" dirty="0" smtClean="0">
                <a:solidFill>
                  <a:schemeClr val="tx1">
                    <a:lumMod val="75000"/>
                    <a:lumOff val="25000"/>
                  </a:schemeClr>
                </a:solidFill>
              </a:rPr>
              <a:t>often translates into a simple laboratory test prescription exchange and leaves unaddressed many humanistic aspects related to effective care for diabetes  </a:t>
            </a:r>
          </a:p>
          <a:p>
            <a:r>
              <a:rPr lang="en-US" dirty="0" smtClean="0">
                <a:solidFill>
                  <a:schemeClr val="tx1">
                    <a:lumMod val="75000"/>
                    <a:lumOff val="25000"/>
                  </a:schemeClr>
                </a:solidFill>
              </a:rPr>
              <a:t>Patient education</a:t>
            </a:r>
          </a:p>
          <a:p>
            <a:r>
              <a:rPr lang="en-US" dirty="0" smtClean="0">
                <a:solidFill>
                  <a:schemeClr val="tx1">
                    <a:lumMod val="75000"/>
                    <a:lumOff val="25000"/>
                  </a:schemeClr>
                </a:solidFill>
              </a:rPr>
              <a:t>Individualized treatment </a:t>
            </a:r>
          </a:p>
          <a:p>
            <a:r>
              <a:rPr lang="en-US" dirty="0" smtClean="0">
                <a:solidFill>
                  <a:schemeClr val="tx1">
                    <a:lumMod val="75000"/>
                    <a:lumOff val="25000"/>
                  </a:schemeClr>
                </a:solidFill>
              </a:rPr>
              <a:t>Provision of diabetes self-management</a:t>
            </a:r>
          </a:p>
          <a:p>
            <a:r>
              <a:rPr lang="en-US" dirty="0" smtClean="0">
                <a:solidFill>
                  <a:schemeClr val="tx1">
                    <a:lumMod val="75000"/>
                    <a:lumOff val="25000"/>
                  </a:schemeClr>
                </a:solidFill>
              </a:rPr>
              <a:t>Collaborative communication with other subspecialties for prevention and management of complications.</a:t>
            </a:r>
            <a:endParaRPr lang="en-US" dirty="0">
              <a:solidFill>
                <a:schemeClr val="tx1">
                  <a:lumMod val="75000"/>
                  <a:lumOff val="25000"/>
                </a:schemeClr>
              </a:solidFill>
            </a:endParaRPr>
          </a:p>
        </p:txBody>
      </p:sp>
    </p:spTree>
    <p:extLst>
      <p:ext uri="{BB962C8B-B14F-4D97-AF65-F5344CB8AC3E}">
        <p14:creationId xmlns:p14="http://schemas.microsoft.com/office/powerpoint/2010/main" xmlns="" val="29978868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093" y="365125"/>
            <a:ext cx="10698707" cy="753991"/>
          </a:xfrm>
        </p:spPr>
        <p:txBody>
          <a:bodyPr>
            <a:normAutofit/>
          </a:bodyPr>
          <a:lstStyle/>
          <a:p>
            <a:r>
              <a:rPr lang="en-US" b="1" dirty="0" smtClean="0">
                <a:solidFill>
                  <a:schemeClr val="tx1">
                    <a:lumMod val="75000"/>
                    <a:lumOff val="25000"/>
                  </a:schemeClr>
                </a:solidFill>
              </a:rPr>
              <a:t>Mismatch  for endocrinology care</a:t>
            </a:r>
            <a:endParaRPr lang="en-US" b="1" dirty="0">
              <a:solidFill>
                <a:schemeClr val="tx1">
                  <a:lumMod val="75000"/>
                  <a:lumOff val="25000"/>
                </a:schemeClr>
              </a:solidFill>
            </a:endParaRPr>
          </a:p>
        </p:txBody>
      </p:sp>
      <p:sp>
        <p:nvSpPr>
          <p:cNvPr id="3" name="Content Placeholder 2"/>
          <p:cNvSpPr>
            <a:spLocks noGrp="1"/>
          </p:cNvSpPr>
          <p:nvPr>
            <p:ph idx="1"/>
          </p:nvPr>
        </p:nvSpPr>
        <p:spPr>
          <a:xfrm>
            <a:off x="559558" y="1433015"/>
            <a:ext cx="11341290" cy="4743948"/>
          </a:xfrm>
        </p:spPr>
        <p:txBody>
          <a:bodyPr>
            <a:normAutofit/>
          </a:bodyPr>
          <a:lstStyle/>
          <a:p>
            <a:r>
              <a:rPr lang="en-US" dirty="0" smtClean="0">
                <a:solidFill>
                  <a:schemeClr val="tx1">
                    <a:lumMod val="75000"/>
                    <a:lumOff val="25000"/>
                  </a:schemeClr>
                </a:solidFill>
              </a:rPr>
              <a:t>The paucity of subspecialty diabetes care places a </a:t>
            </a:r>
            <a:r>
              <a:rPr lang="en-US" b="1" dirty="0" smtClean="0">
                <a:solidFill>
                  <a:schemeClr val="tx1">
                    <a:lumMod val="75000"/>
                    <a:lumOff val="25000"/>
                  </a:schemeClr>
                </a:solidFill>
              </a:rPr>
              <a:t>substantial burden on primary care physicians (PCPs) and general internal</a:t>
            </a:r>
            <a:r>
              <a:rPr lang="en-US" dirty="0" smtClean="0">
                <a:solidFill>
                  <a:schemeClr val="tx1">
                    <a:lumMod val="75000"/>
                    <a:lumOff val="25000"/>
                  </a:schemeClr>
                </a:solidFill>
              </a:rPr>
              <a:t> medicine specialists. </a:t>
            </a: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r>
              <a:rPr lang="en-US" dirty="0" smtClean="0">
                <a:solidFill>
                  <a:schemeClr val="tx1">
                    <a:lumMod val="75000"/>
                    <a:lumOff val="25000"/>
                  </a:schemeClr>
                </a:solidFill>
              </a:rPr>
              <a:t>Diabetes care has become increasingly complex, and </a:t>
            </a:r>
            <a:r>
              <a:rPr lang="en-US" dirty="0" err="1" smtClean="0">
                <a:solidFill>
                  <a:schemeClr val="tx1">
                    <a:lumMod val="75000"/>
                    <a:lumOff val="25000"/>
                  </a:schemeClr>
                </a:solidFill>
              </a:rPr>
              <a:t>nonendocrinologists</a:t>
            </a:r>
            <a:r>
              <a:rPr lang="en-US" dirty="0" smtClean="0">
                <a:solidFill>
                  <a:schemeClr val="tx1">
                    <a:lumMod val="75000"/>
                    <a:lumOff val="25000"/>
                  </a:schemeClr>
                </a:solidFill>
              </a:rPr>
              <a:t> often find it difficult to keep up with the fast-paced advances and changes in clinical care and guidelines. </a:t>
            </a:r>
          </a:p>
        </p:txBody>
      </p:sp>
    </p:spTree>
    <p:extLst>
      <p:ext uri="{BB962C8B-B14F-4D97-AF65-F5344CB8AC3E}">
        <p14:creationId xmlns:p14="http://schemas.microsoft.com/office/powerpoint/2010/main" xmlns="" val="9799275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70" y="365126"/>
            <a:ext cx="10562230" cy="835878"/>
          </a:xfrm>
        </p:spPr>
        <p:txBody>
          <a:bodyPr>
            <a:normAutofit/>
          </a:bodyPr>
          <a:lstStyle/>
          <a:p>
            <a:r>
              <a:rPr lang="en-US" sz="3600" b="1" dirty="0" smtClean="0">
                <a:solidFill>
                  <a:schemeClr val="tx1">
                    <a:lumMod val="75000"/>
                    <a:lumOff val="25000"/>
                  </a:schemeClr>
                </a:solidFill>
              </a:rPr>
              <a:t>Mismatch  for endocrinology care</a:t>
            </a:r>
            <a:endParaRPr lang="en-US" sz="3600" b="1" dirty="0">
              <a:solidFill>
                <a:schemeClr val="tx1">
                  <a:lumMod val="75000"/>
                  <a:lumOff val="25000"/>
                </a:schemeClr>
              </a:solidFill>
            </a:endParaRPr>
          </a:p>
        </p:txBody>
      </p:sp>
      <p:sp>
        <p:nvSpPr>
          <p:cNvPr id="3" name="Content Placeholder 2"/>
          <p:cNvSpPr>
            <a:spLocks noGrp="1"/>
          </p:cNvSpPr>
          <p:nvPr>
            <p:ph idx="1"/>
          </p:nvPr>
        </p:nvSpPr>
        <p:spPr>
          <a:xfrm>
            <a:off x="341194" y="1419367"/>
            <a:ext cx="11241206" cy="5286233"/>
          </a:xfrm>
        </p:spPr>
        <p:txBody>
          <a:bodyPr>
            <a:normAutofit/>
          </a:bodyPr>
          <a:lstStyle/>
          <a:p>
            <a:r>
              <a:rPr lang="en-US" dirty="0" smtClean="0">
                <a:solidFill>
                  <a:schemeClr val="tx1">
                    <a:lumMod val="75000"/>
                    <a:lumOff val="25000"/>
                  </a:schemeClr>
                </a:solidFill>
              </a:rPr>
              <a:t>Although no study to date has comparatively evaluated the quality of diabetes management by endocrinologists versus PCPs or internists in Iran, evidence </a:t>
            </a:r>
            <a:r>
              <a:rPr lang="en-US" b="1" dirty="0" smtClean="0">
                <a:solidFill>
                  <a:schemeClr val="tx1">
                    <a:lumMod val="75000"/>
                    <a:lumOff val="25000"/>
                  </a:schemeClr>
                </a:solidFill>
              </a:rPr>
              <a:t>elsewhere suggests that improved treatment outcomes result when care is offered or provisioned by endocrinologists.</a:t>
            </a:r>
          </a:p>
          <a:p>
            <a:pPr>
              <a:buNone/>
            </a:pPr>
            <a:endParaRPr lang="en-US" sz="1500" dirty="0" smtClean="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endParaRPr lang="en-US" sz="1200" dirty="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endParaRPr lang="en-US" sz="1200" dirty="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endParaRPr lang="en-US" sz="1200" dirty="0">
              <a:solidFill>
                <a:schemeClr val="tx1">
                  <a:lumMod val="75000"/>
                  <a:lumOff val="25000"/>
                </a:schemeClr>
              </a:solidFill>
            </a:endParaRPr>
          </a:p>
          <a:p>
            <a:pPr>
              <a:buNone/>
            </a:pPr>
            <a:r>
              <a:rPr lang="en-US" sz="1200" dirty="0" smtClean="0">
                <a:solidFill>
                  <a:schemeClr val="tx1">
                    <a:lumMod val="75000"/>
                    <a:lumOff val="25000"/>
                  </a:schemeClr>
                </a:solidFill>
              </a:rPr>
              <a:t>Ho M, </a:t>
            </a:r>
            <a:r>
              <a:rPr lang="en-US" sz="1200" dirty="0" err="1" smtClean="0">
                <a:solidFill>
                  <a:schemeClr val="tx1">
                    <a:lumMod val="75000"/>
                    <a:lumOff val="25000"/>
                  </a:schemeClr>
                </a:solidFill>
              </a:rPr>
              <a:t>Marger</a:t>
            </a:r>
            <a:r>
              <a:rPr lang="en-US" sz="1200" dirty="0" smtClean="0">
                <a:solidFill>
                  <a:schemeClr val="tx1">
                    <a:lumMod val="75000"/>
                    <a:lumOff val="25000"/>
                  </a:schemeClr>
                </a:solidFill>
              </a:rPr>
              <a:t> M, </a:t>
            </a:r>
            <a:r>
              <a:rPr lang="en-US" sz="1200" dirty="0" err="1" smtClean="0">
                <a:solidFill>
                  <a:schemeClr val="tx1">
                    <a:lumMod val="75000"/>
                    <a:lumOff val="25000"/>
                  </a:schemeClr>
                </a:solidFill>
              </a:rPr>
              <a:t>Beart</a:t>
            </a:r>
            <a:r>
              <a:rPr lang="en-US" sz="1200" dirty="0" smtClean="0">
                <a:solidFill>
                  <a:schemeClr val="tx1">
                    <a:lumMod val="75000"/>
                    <a:lumOff val="25000"/>
                  </a:schemeClr>
                </a:solidFill>
              </a:rPr>
              <a:t> J, et al. Is the quality of diabetes care better in a diabetes clinic or in a general medicine clinic? Diabetes Care 1997;20:472e5.</a:t>
            </a:r>
          </a:p>
          <a:p>
            <a:pPr>
              <a:buNone/>
            </a:pPr>
            <a:r>
              <a:rPr lang="en-US" sz="1200" dirty="0" smtClean="0">
                <a:solidFill>
                  <a:schemeClr val="tx1">
                    <a:lumMod val="75000"/>
                    <a:lumOff val="25000"/>
                  </a:schemeClr>
                </a:solidFill>
              </a:rPr>
              <a:t> Phillips LS, </a:t>
            </a:r>
            <a:r>
              <a:rPr lang="en-US" sz="1200" dirty="0" err="1" smtClean="0">
                <a:solidFill>
                  <a:schemeClr val="tx1">
                    <a:lumMod val="75000"/>
                    <a:lumOff val="25000"/>
                  </a:schemeClr>
                </a:solidFill>
              </a:rPr>
              <a:t>Ziemer</a:t>
            </a:r>
            <a:r>
              <a:rPr lang="en-US" sz="1200" dirty="0" smtClean="0">
                <a:solidFill>
                  <a:schemeClr val="tx1">
                    <a:lumMod val="75000"/>
                    <a:lumOff val="25000"/>
                  </a:schemeClr>
                </a:solidFill>
              </a:rPr>
              <a:t> DC, Doyle JP, et al. An endocrinologist-supported intervention aimed at providers improves diabetes management in a primary care site: improving primary care of African Americans with diabetes (IPCAAD) 7. Diabetes Care 2005;28:2352e60.</a:t>
            </a:r>
          </a:p>
          <a:p>
            <a:pPr>
              <a:buNone/>
            </a:pPr>
            <a:r>
              <a:rPr lang="de-DE" sz="1200" dirty="0" smtClean="0">
                <a:solidFill>
                  <a:schemeClr val="tx1">
                    <a:lumMod val="75000"/>
                    <a:lumOff val="25000"/>
                  </a:schemeClr>
                </a:solidFill>
              </a:rPr>
              <a:t> Leinung M, Matthew C, </a:t>
            </a:r>
            <a:r>
              <a:rPr lang="en-US" sz="1200" dirty="0" err="1" smtClean="0">
                <a:solidFill>
                  <a:schemeClr val="tx1">
                    <a:lumMod val="75000"/>
                    <a:lumOff val="25000"/>
                  </a:schemeClr>
                </a:solidFill>
              </a:rPr>
              <a:t>Gianoukakis</a:t>
            </a:r>
            <a:r>
              <a:rPr lang="en-US" sz="1200" dirty="0" smtClean="0">
                <a:solidFill>
                  <a:schemeClr val="tx1">
                    <a:lumMod val="75000"/>
                    <a:lumOff val="25000"/>
                  </a:schemeClr>
                </a:solidFill>
              </a:rPr>
              <a:t> M, et al. Comparison of diabetes care provided by an endocrinology clinic and a primary-care clinic. </a:t>
            </a:r>
            <a:r>
              <a:rPr lang="en-US" sz="1200" dirty="0" err="1" smtClean="0">
                <a:solidFill>
                  <a:schemeClr val="tx1">
                    <a:lumMod val="75000"/>
                    <a:lumOff val="25000"/>
                  </a:schemeClr>
                </a:solidFill>
              </a:rPr>
              <a:t>Endocr</a:t>
            </a:r>
            <a:r>
              <a:rPr lang="en-US" sz="1200" dirty="0" smtClean="0">
                <a:solidFill>
                  <a:schemeClr val="tx1">
                    <a:lumMod val="75000"/>
                    <a:lumOff val="25000"/>
                  </a:schemeClr>
                </a:solidFill>
              </a:rPr>
              <a:t> </a:t>
            </a:r>
            <a:r>
              <a:rPr lang="en-US" sz="1200" dirty="0" err="1" smtClean="0">
                <a:solidFill>
                  <a:schemeClr val="tx1">
                    <a:lumMod val="75000"/>
                    <a:lumOff val="25000"/>
                  </a:schemeClr>
                </a:solidFill>
              </a:rPr>
              <a:t>Pract</a:t>
            </a:r>
            <a:r>
              <a:rPr lang="en-US" sz="1200" dirty="0" smtClean="0">
                <a:solidFill>
                  <a:schemeClr val="tx1">
                    <a:lumMod val="75000"/>
                    <a:lumOff val="25000"/>
                  </a:schemeClr>
                </a:solidFill>
              </a:rPr>
              <a:t> 2000;6:361e6.</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xmlns="" val="11431054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13" y="274638"/>
            <a:ext cx="11050137" cy="830831"/>
          </a:xfrm>
        </p:spPr>
        <p:txBody>
          <a:bodyPr>
            <a:normAutofit/>
          </a:bodyPr>
          <a:lstStyle/>
          <a:p>
            <a:r>
              <a:rPr lang="en-US" b="1" dirty="0" smtClean="0">
                <a:solidFill>
                  <a:schemeClr val="tx1">
                    <a:lumMod val="75000"/>
                    <a:lumOff val="25000"/>
                  </a:schemeClr>
                </a:solidFill>
              </a:rPr>
              <a:t>Clinical inertia</a:t>
            </a:r>
            <a:endParaRPr lang="en-US" b="1" dirty="0">
              <a:solidFill>
                <a:schemeClr val="tx1">
                  <a:lumMod val="75000"/>
                  <a:lumOff val="25000"/>
                </a:schemeClr>
              </a:solidFill>
            </a:endParaRPr>
          </a:p>
        </p:txBody>
      </p:sp>
      <p:sp>
        <p:nvSpPr>
          <p:cNvPr id="3" name="Content Placeholder 2"/>
          <p:cNvSpPr>
            <a:spLocks noGrp="1"/>
          </p:cNvSpPr>
          <p:nvPr>
            <p:ph idx="1"/>
          </p:nvPr>
        </p:nvSpPr>
        <p:spPr>
          <a:xfrm>
            <a:off x="300251" y="1295401"/>
            <a:ext cx="11723427" cy="4982569"/>
          </a:xfrm>
        </p:spPr>
        <p:txBody>
          <a:bodyPr>
            <a:normAutofit lnSpcReduction="10000"/>
          </a:bodyPr>
          <a:lstStyle/>
          <a:p>
            <a:r>
              <a:rPr lang="en-US" dirty="0" smtClean="0">
                <a:solidFill>
                  <a:schemeClr val="tx1">
                    <a:lumMod val="75000"/>
                    <a:lumOff val="25000"/>
                  </a:schemeClr>
                </a:solidFill>
              </a:rPr>
              <a:t>The issue of </a:t>
            </a:r>
            <a:r>
              <a:rPr lang="en-US" b="1" u="sng" dirty="0" smtClean="0">
                <a:solidFill>
                  <a:schemeClr val="tx1">
                    <a:lumMod val="75000"/>
                    <a:lumOff val="25000"/>
                  </a:schemeClr>
                </a:solidFill>
              </a:rPr>
              <a:t>“clinical inertia,” </a:t>
            </a:r>
            <a:r>
              <a:rPr lang="en-US" dirty="0" smtClean="0">
                <a:solidFill>
                  <a:schemeClr val="tx1">
                    <a:lumMod val="75000"/>
                    <a:lumOff val="25000"/>
                  </a:schemeClr>
                </a:solidFill>
              </a:rPr>
              <a:t>that is, reluctance, refrain, or delay in stepwise intensification of diabetes treatment despite poor glycemic control, appears to be </a:t>
            </a:r>
            <a:r>
              <a:rPr lang="en-US" b="1" dirty="0" smtClean="0">
                <a:solidFill>
                  <a:schemeClr val="tx1">
                    <a:lumMod val="75000"/>
                    <a:lumOff val="25000"/>
                  </a:schemeClr>
                </a:solidFill>
              </a:rPr>
              <a:t>prevalent in primary care settings.</a:t>
            </a:r>
          </a:p>
          <a:p>
            <a:endParaRPr lang="en-US" dirty="0" smtClean="0">
              <a:solidFill>
                <a:schemeClr val="tx1">
                  <a:lumMod val="75000"/>
                  <a:lumOff val="25000"/>
                </a:schemeClr>
              </a:solidFill>
            </a:endParaRPr>
          </a:p>
          <a:p>
            <a:pPr>
              <a:buNone/>
            </a:pPr>
            <a:endParaRPr lang="en-US" dirty="0" smtClean="0">
              <a:solidFill>
                <a:schemeClr val="tx1">
                  <a:lumMod val="75000"/>
                  <a:lumOff val="25000"/>
                </a:schemeClr>
              </a:solidFill>
            </a:endParaRPr>
          </a:p>
          <a:p>
            <a:pPr marL="514350" indent="-514350">
              <a:buFont typeface="+mj-lt"/>
              <a:buAutoNum type="arabicPeriod"/>
            </a:pPr>
            <a:r>
              <a:rPr lang="en-US" dirty="0" smtClean="0">
                <a:solidFill>
                  <a:schemeClr val="tx1">
                    <a:lumMod val="75000"/>
                    <a:lumOff val="25000"/>
                  </a:schemeClr>
                </a:solidFill>
              </a:rPr>
              <a:t>Clinical inertia of the physician </a:t>
            </a:r>
          </a:p>
          <a:p>
            <a:pPr marL="514350" indent="-514350">
              <a:buFont typeface="+mj-lt"/>
              <a:buAutoNum type="arabicPeriod"/>
            </a:pPr>
            <a:r>
              <a:rPr lang="en-US" dirty="0" smtClean="0">
                <a:solidFill>
                  <a:schemeClr val="tx1">
                    <a:lumMod val="75000"/>
                    <a:lumOff val="25000"/>
                  </a:schemeClr>
                </a:solidFill>
              </a:rPr>
              <a:t> Unwillingness to undergo insulin therapy by the patient </a:t>
            </a:r>
          </a:p>
          <a:p>
            <a:pPr>
              <a:buNone/>
            </a:pPr>
            <a:r>
              <a:rPr lang="en-US" dirty="0" smtClean="0">
                <a:solidFill>
                  <a:schemeClr val="tx1">
                    <a:lumMod val="75000"/>
                    <a:lumOff val="25000"/>
                  </a:schemeClr>
                </a:solidFill>
              </a:rPr>
              <a:t>leads to </a:t>
            </a:r>
            <a:r>
              <a:rPr lang="en-US" u="sng" dirty="0" smtClean="0">
                <a:solidFill>
                  <a:schemeClr val="tx1">
                    <a:lumMod val="75000"/>
                    <a:lumOff val="25000"/>
                  </a:schemeClr>
                </a:solidFill>
              </a:rPr>
              <a:t>underutilization of insulin for patients with diabetes.</a:t>
            </a:r>
          </a:p>
          <a:p>
            <a:pPr>
              <a:buNone/>
            </a:pPr>
            <a:endParaRPr lang="nb-NO" sz="1900" dirty="0" smtClean="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r>
              <a:rPr lang="en-US" sz="1200" dirty="0" err="1" smtClean="0">
                <a:solidFill>
                  <a:schemeClr val="tx1">
                    <a:lumMod val="75000"/>
                    <a:lumOff val="25000"/>
                  </a:schemeClr>
                </a:solidFill>
              </a:rPr>
              <a:t>Khunti</a:t>
            </a:r>
            <a:r>
              <a:rPr lang="en-US" sz="1200" dirty="0" smtClean="0">
                <a:solidFill>
                  <a:schemeClr val="tx1">
                    <a:lumMod val="75000"/>
                    <a:lumOff val="25000"/>
                  </a:schemeClr>
                </a:solidFill>
              </a:rPr>
              <a:t> K, </a:t>
            </a:r>
            <a:r>
              <a:rPr lang="en-US" sz="1200" dirty="0" err="1" smtClean="0">
                <a:solidFill>
                  <a:schemeClr val="tx1">
                    <a:lumMod val="75000"/>
                    <a:lumOff val="25000"/>
                  </a:schemeClr>
                </a:solidFill>
              </a:rPr>
              <a:t>Wolden</a:t>
            </a:r>
            <a:r>
              <a:rPr lang="en-US" sz="1200" dirty="0" smtClean="0">
                <a:solidFill>
                  <a:schemeClr val="tx1">
                    <a:lumMod val="75000"/>
                    <a:lumOff val="25000"/>
                  </a:schemeClr>
                </a:solidFill>
              </a:rPr>
              <a:t> ML, </a:t>
            </a:r>
            <a:r>
              <a:rPr lang="en-US" sz="1200" dirty="0" err="1" smtClean="0">
                <a:solidFill>
                  <a:schemeClr val="tx1">
                    <a:lumMod val="75000"/>
                    <a:lumOff val="25000"/>
                  </a:schemeClr>
                </a:solidFill>
              </a:rPr>
              <a:t>Thorsted</a:t>
            </a:r>
            <a:r>
              <a:rPr lang="en-US" sz="1200" dirty="0" smtClean="0">
                <a:solidFill>
                  <a:schemeClr val="tx1">
                    <a:lumMod val="75000"/>
                    <a:lumOff val="25000"/>
                  </a:schemeClr>
                </a:solidFill>
              </a:rPr>
              <a:t> BL, et al. Clinical inertia in people with type 2 diabetes: a retrospective cohort study of more than 80,000 people. Diabetes Care 2013;36:3411e7</a:t>
            </a:r>
            <a:endParaRPr lang="nb-NO" sz="1200" dirty="0" smtClean="0">
              <a:solidFill>
                <a:schemeClr val="tx1">
                  <a:lumMod val="75000"/>
                  <a:lumOff val="25000"/>
                </a:schemeClr>
              </a:solidFill>
            </a:endParaRPr>
          </a:p>
          <a:p>
            <a:pPr>
              <a:buNone/>
            </a:pPr>
            <a:r>
              <a:rPr lang="nb-NO" sz="1200" dirty="0" smtClean="0">
                <a:solidFill>
                  <a:schemeClr val="tx1">
                    <a:lumMod val="75000"/>
                    <a:lumOff val="25000"/>
                  </a:schemeClr>
                </a:solidFill>
              </a:rPr>
              <a:t>Ziemer DC, Miller CD, Rhee MK, </a:t>
            </a:r>
            <a:r>
              <a:rPr lang="en-US" sz="1200" dirty="0" smtClean="0">
                <a:solidFill>
                  <a:schemeClr val="tx1">
                    <a:lumMod val="75000"/>
                    <a:lumOff val="25000"/>
                  </a:schemeClr>
                </a:solidFill>
              </a:rPr>
              <a:t>et al. Clinical inertia contributes to poor diabetes control in a primary care setting. Diabetes </a:t>
            </a:r>
            <a:r>
              <a:rPr lang="en-US" sz="1200" dirty="0" err="1" smtClean="0">
                <a:solidFill>
                  <a:schemeClr val="tx1">
                    <a:lumMod val="75000"/>
                    <a:lumOff val="25000"/>
                  </a:schemeClr>
                </a:solidFill>
              </a:rPr>
              <a:t>Educ</a:t>
            </a:r>
            <a:r>
              <a:rPr lang="en-US" sz="1200" dirty="0" smtClean="0">
                <a:solidFill>
                  <a:schemeClr val="tx1">
                    <a:lumMod val="75000"/>
                    <a:lumOff val="25000"/>
                  </a:schemeClr>
                </a:solidFill>
              </a:rPr>
              <a:t> 2005;31: 564e71.</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xmlns="" val="19588238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p>
            <a:r>
              <a:rPr lang="en-US" b="1" dirty="0" smtClean="0">
                <a:solidFill>
                  <a:schemeClr val="tx1">
                    <a:lumMod val="75000"/>
                    <a:lumOff val="25000"/>
                  </a:schemeClr>
                </a:solidFill>
              </a:rPr>
              <a:t>Insulin share</a:t>
            </a:r>
            <a:endParaRPr lang="en-US" b="1" dirty="0">
              <a:solidFill>
                <a:schemeClr val="tx1">
                  <a:lumMod val="75000"/>
                  <a:lumOff val="25000"/>
                </a:schemeClr>
              </a:solidFill>
            </a:endParaRPr>
          </a:p>
        </p:txBody>
      </p:sp>
      <p:sp>
        <p:nvSpPr>
          <p:cNvPr id="3" name="Content Placeholder 2"/>
          <p:cNvSpPr>
            <a:spLocks noGrp="1"/>
          </p:cNvSpPr>
          <p:nvPr>
            <p:ph idx="1"/>
          </p:nvPr>
        </p:nvSpPr>
        <p:spPr>
          <a:xfrm>
            <a:off x="304800" y="1066800"/>
            <a:ext cx="11609696" cy="5410200"/>
          </a:xfrm>
        </p:spPr>
        <p:txBody>
          <a:bodyPr>
            <a:normAutofit fontScale="92500" lnSpcReduction="20000"/>
          </a:bodyPr>
          <a:lstStyle/>
          <a:p>
            <a:endParaRPr lang="en-US" dirty="0" smtClean="0">
              <a:solidFill>
                <a:schemeClr val="tx1">
                  <a:lumMod val="75000"/>
                  <a:lumOff val="25000"/>
                </a:schemeClr>
              </a:solidFill>
            </a:endParaRPr>
          </a:p>
          <a:p>
            <a:r>
              <a:rPr lang="en-US" dirty="0" smtClean="0">
                <a:solidFill>
                  <a:schemeClr val="tx1">
                    <a:lumMod val="75000"/>
                    <a:lumOff val="25000"/>
                  </a:schemeClr>
                </a:solidFill>
              </a:rPr>
              <a:t>A time-series analysis of diabetes medication utilization in Iran between 2000 and 2012 demonstrated that although </a:t>
            </a:r>
            <a:r>
              <a:rPr lang="en-US" b="1" dirty="0" smtClean="0">
                <a:solidFill>
                  <a:schemeClr val="tx1">
                    <a:lumMod val="75000"/>
                    <a:lumOff val="25000"/>
                  </a:schemeClr>
                </a:solidFill>
              </a:rPr>
              <a:t>overall utilization of diabetes medications has increased by about 7-fold over the period</a:t>
            </a:r>
          </a:p>
          <a:p>
            <a:endParaRPr lang="en-US" dirty="0">
              <a:solidFill>
                <a:schemeClr val="tx1">
                  <a:lumMod val="75000"/>
                  <a:lumOff val="25000"/>
                </a:schemeClr>
              </a:solidFill>
            </a:endParaRPr>
          </a:p>
          <a:p>
            <a:r>
              <a:rPr lang="en-US" dirty="0" smtClean="0">
                <a:solidFill>
                  <a:schemeClr val="tx1">
                    <a:lumMod val="75000"/>
                    <a:lumOff val="25000"/>
                  </a:schemeClr>
                </a:solidFill>
              </a:rPr>
              <a:t>The </a:t>
            </a:r>
            <a:r>
              <a:rPr lang="en-US" b="1" u="sng" dirty="0" smtClean="0">
                <a:solidFill>
                  <a:schemeClr val="tx1">
                    <a:lumMod val="75000"/>
                    <a:lumOff val="25000"/>
                  </a:schemeClr>
                </a:solidFill>
              </a:rPr>
              <a:t>share of insulin </a:t>
            </a:r>
            <a:r>
              <a:rPr lang="en-US" dirty="0" smtClean="0">
                <a:solidFill>
                  <a:schemeClr val="tx1">
                    <a:lumMod val="75000"/>
                    <a:lumOff val="25000"/>
                  </a:schemeClr>
                </a:solidFill>
              </a:rPr>
              <a:t>has remained relatively constant, </a:t>
            </a:r>
            <a:r>
              <a:rPr lang="en-US" b="1" u="sng" dirty="0" smtClean="0">
                <a:solidFill>
                  <a:schemeClr val="tx1">
                    <a:lumMod val="75000"/>
                    <a:lumOff val="25000"/>
                  </a:schemeClr>
                </a:solidFill>
              </a:rPr>
              <a:t>comprising 17% of the total diabetes medication utilization. </a:t>
            </a:r>
          </a:p>
          <a:p>
            <a:endParaRPr lang="en-US" dirty="0" smtClean="0">
              <a:solidFill>
                <a:schemeClr val="tx1">
                  <a:lumMod val="75000"/>
                  <a:lumOff val="25000"/>
                </a:schemeClr>
              </a:solidFill>
            </a:endParaRPr>
          </a:p>
          <a:p>
            <a:r>
              <a:rPr lang="en-US" dirty="0" smtClean="0">
                <a:solidFill>
                  <a:schemeClr val="tx1">
                    <a:lumMod val="75000"/>
                    <a:lumOff val="25000"/>
                  </a:schemeClr>
                </a:solidFill>
              </a:rPr>
              <a:t>This rate is significantly lower than in many developed countries where the share of insulin </a:t>
            </a:r>
            <a:r>
              <a:rPr lang="en-US" b="1" u="sng" dirty="0" smtClean="0">
                <a:solidFill>
                  <a:schemeClr val="tx1">
                    <a:lumMod val="75000"/>
                    <a:lumOff val="25000"/>
                  </a:schemeClr>
                </a:solidFill>
              </a:rPr>
              <a:t>surpasses 30% to 40% of total </a:t>
            </a:r>
            <a:r>
              <a:rPr lang="en-US" dirty="0" smtClean="0">
                <a:solidFill>
                  <a:schemeClr val="tx1">
                    <a:lumMod val="75000"/>
                    <a:lumOff val="25000"/>
                  </a:schemeClr>
                </a:solidFill>
              </a:rPr>
              <a:t>diabetes medication use.</a:t>
            </a:r>
          </a:p>
          <a:p>
            <a:pPr>
              <a:buNone/>
            </a:pPr>
            <a:endParaRPr lang="it-IT" sz="1900" dirty="0" smtClean="0">
              <a:solidFill>
                <a:schemeClr val="tx1">
                  <a:lumMod val="75000"/>
                  <a:lumOff val="25000"/>
                </a:schemeClr>
              </a:solidFill>
            </a:endParaRPr>
          </a:p>
          <a:p>
            <a:pPr>
              <a:buNone/>
            </a:pPr>
            <a:endParaRPr lang="it-IT" sz="1900" dirty="0" smtClean="0">
              <a:solidFill>
                <a:schemeClr val="tx1">
                  <a:lumMod val="75000"/>
                  <a:lumOff val="25000"/>
                </a:schemeClr>
              </a:solidFill>
            </a:endParaRPr>
          </a:p>
          <a:p>
            <a:pPr>
              <a:buNone/>
            </a:pPr>
            <a:endParaRPr lang="it-IT" sz="1200" dirty="0" smtClean="0">
              <a:solidFill>
                <a:schemeClr val="tx1">
                  <a:lumMod val="75000"/>
                  <a:lumOff val="25000"/>
                </a:schemeClr>
              </a:solidFill>
            </a:endParaRPr>
          </a:p>
          <a:p>
            <a:pPr>
              <a:buNone/>
            </a:pPr>
            <a:endParaRPr lang="it-IT" sz="1200" dirty="0">
              <a:solidFill>
                <a:schemeClr val="tx1">
                  <a:lumMod val="75000"/>
                  <a:lumOff val="25000"/>
                </a:schemeClr>
              </a:solidFill>
            </a:endParaRPr>
          </a:p>
          <a:p>
            <a:pPr>
              <a:buNone/>
            </a:pPr>
            <a:r>
              <a:rPr lang="it-IT" sz="1200" dirty="0" smtClean="0">
                <a:solidFill>
                  <a:schemeClr val="tx1">
                    <a:lumMod val="75000"/>
                    <a:lumOff val="25000"/>
                  </a:schemeClr>
                </a:solidFill>
              </a:rPr>
              <a:t>Sarayani A, Rashidian A, Gholami K. </a:t>
            </a:r>
            <a:r>
              <a:rPr lang="en-US" sz="1200" dirty="0" smtClean="0">
                <a:solidFill>
                  <a:schemeClr val="tx1">
                    <a:lumMod val="75000"/>
                    <a:lumOff val="25000"/>
                  </a:schemeClr>
                </a:solidFill>
              </a:rPr>
              <a:t>Low utilization of diabetes medicines in Iran, despite their affordability (2000e2012): a time-series and benchmarking study. BMJ Open 2014;4:e005859</a:t>
            </a:r>
            <a:r>
              <a:rPr lang="en-US" sz="1600" dirty="0" smtClean="0">
                <a:solidFill>
                  <a:schemeClr val="tx1">
                    <a:lumMod val="75000"/>
                    <a:lumOff val="25000"/>
                  </a:schemeClr>
                </a:solidFill>
              </a:rPr>
              <a:t>.</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xmlns="" val="32918555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88" y="365125"/>
            <a:ext cx="10671412" cy="658457"/>
          </a:xfrm>
        </p:spPr>
        <p:txBody>
          <a:bodyPr>
            <a:normAutofit/>
          </a:bodyPr>
          <a:lstStyle/>
          <a:p>
            <a:r>
              <a:rPr lang="en-US" sz="3600" b="1" dirty="0" smtClean="0">
                <a:solidFill>
                  <a:schemeClr val="tx1">
                    <a:lumMod val="75000"/>
                    <a:lumOff val="25000"/>
                  </a:schemeClr>
                </a:solidFill>
              </a:rPr>
              <a:t>Present  Status Of Diabetes Care</a:t>
            </a:r>
            <a:endParaRPr lang="en-US" sz="3600" b="1" dirty="0">
              <a:solidFill>
                <a:schemeClr val="tx1">
                  <a:lumMod val="75000"/>
                  <a:lumOff val="25000"/>
                </a:schemeClr>
              </a:solidFill>
            </a:endParaRPr>
          </a:p>
        </p:txBody>
      </p:sp>
      <p:sp>
        <p:nvSpPr>
          <p:cNvPr id="3" name="Content Placeholder 2"/>
          <p:cNvSpPr>
            <a:spLocks noGrp="1"/>
          </p:cNvSpPr>
          <p:nvPr>
            <p:ph idx="1"/>
          </p:nvPr>
        </p:nvSpPr>
        <p:spPr>
          <a:xfrm>
            <a:off x="191069" y="1064525"/>
            <a:ext cx="11709779" cy="5308980"/>
          </a:xfrm>
        </p:spPr>
        <p:txBody>
          <a:bodyPr>
            <a:normAutofit/>
          </a:bodyPr>
          <a:lstStyle/>
          <a:p>
            <a:r>
              <a:rPr lang="en-US" dirty="0" smtClean="0">
                <a:solidFill>
                  <a:schemeClr val="tx1">
                    <a:lumMod val="75000"/>
                    <a:lumOff val="25000"/>
                  </a:schemeClr>
                </a:solidFill>
              </a:rPr>
              <a:t>A survey of </a:t>
            </a:r>
            <a:r>
              <a:rPr lang="en-US" u="sng" dirty="0" smtClean="0">
                <a:solidFill>
                  <a:schemeClr val="tx1">
                    <a:lumMod val="75000"/>
                    <a:lumOff val="25000"/>
                  </a:schemeClr>
                </a:solidFill>
              </a:rPr>
              <a:t>69 Iranian PCPs, specialists, and subspecialists other than endocrinology </a:t>
            </a:r>
            <a:r>
              <a:rPr lang="en-US" dirty="0" smtClean="0">
                <a:solidFill>
                  <a:schemeClr val="tx1">
                    <a:lumMod val="75000"/>
                    <a:lumOff val="25000"/>
                  </a:schemeClr>
                </a:solidFill>
              </a:rPr>
              <a:t>involved in the care of diabetes demonstrated that </a:t>
            </a:r>
            <a:r>
              <a:rPr lang="en-US" b="1" dirty="0" smtClean="0">
                <a:solidFill>
                  <a:schemeClr val="tx1">
                    <a:lumMod val="75000"/>
                    <a:lumOff val="25000"/>
                  </a:schemeClr>
                </a:solidFill>
              </a:rPr>
              <a:t>knowledge, attitude, and practice of physicians were unsatisfactory.</a:t>
            </a:r>
          </a:p>
          <a:p>
            <a:endParaRPr lang="en-US" dirty="0" smtClean="0">
              <a:solidFill>
                <a:schemeClr val="tx1">
                  <a:lumMod val="75000"/>
                  <a:lumOff val="25000"/>
                </a:schemeClr>
              </a:solidFill>
            </a:endParaRPr>
          </a:p>
          <a:p>
            <a:pPr>
              <a:buNone/>
            </a:pPr>
            <a:endParaRPr lang="en-US" dirty="0" smtClean="0">
              <a:solidFill>
                <a:schemeClr val="tx1">
                  <a:lumMod val="75000"/>
                  <a:lumOff val="25000"/>
                </a:schemeClr>
              </a:solidFill>
            </a:endParaRPr>
          </a:p>
          <a:p>
            <a:r>
              <a:rPr lang="en-US" b="1" dirty="0" smtClean="0">
                <a:solidFill>
                  <a:schemeClr val="tx1">
                    <a:lumMod val="75000"/>
                    <a:lumOff val="25000"/>
                  </a:schemeClr>
                </a:solidFill>
              </a:rPr>
              <a:t>Only 36.2% </a:t>
            </a:r>
            <a:r>
              <a:rPr lang="en-US" dirty="0" smtClean="0">
                <a:solidFill>
                  <a:schemeClr val="tx1">
                    <a:lumMod val="75000"/>
                    <a:lumOff val="25000"/>
                  </a:schemeClr>
                </a:solidFill>
              </a:rPr>
              <a:t>of the surveyed physicians had </a:t>
            </a:r>
            <a:r>
              <a:rPr lang="en-US" b="1" dirty="0" smtClean="0">
                <a:solidFill>
                  <a:schemeClr val="tx1">
                    <a:lumMod val="75000"/>
                    <a:lumOff val="25000"/>
                  </a:schemeClr>
                </a:solidFill>
              </a:rPr>
              <a:t>satisfactory practice scores </a:t>
            </a:r>
            <a:r>
              <a:rPr lang="en-US" dirty="0" smtClean="0">
                <a:solidFill>
                  <a:schemeClr val="tx1">
                    <a:lumMod val="75000"/>
                    <a:lumOff val="25000"/>
                  </a:schemeClr>
                </a:solidFill>
              </a:rPr>
              <a:t>in terms of diabetes complications prevention. </a:t>
            </a: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endParaRPr lang="en-US" sz="1200" dirty="0">
              <a:solidFill>
                <a:schemeClr val="tx1">
                  <a:lumMod val="75000"/>
                  <a:lumOff val="25000"/>
                </a:schemeClr>
              </a:solidFill>
            </a:endParaRPr>
          </a:p>
          <a:p>
            <a:pPr>
              <a:buNone/>
            </a:pPr>
            <a:r>
              <a:rPr lang="en-US" sz="1200" dirty="0" err="1" smtClean="0">
                <a:solidFill>
                  <a:schemeClr val="tx1">
                    <a:lumMod val="75000"/>
                    <a:lumOff val="25000"/>
                  </a:schemeClr>
                </a:solidFill>
              </a:rPr>
              <a:t>Peimani</a:t>
            </a:r>
            <a:r>
              <a:rPr lang="en-US" sz="1200" dirty="0" smtClean="0">
                <a:solidFill>
                  <a:schemeClr val="tx1">
                    <a:lumMod val="75000"/>
                    <a:lumOff val="25000"/>
                  </a:schemeClr>
                </a:solidFill>
              </a:rPr>
              <a:t> M, </a:t>
            </a:r>
            <a:r>
              <a:rPr lang="en-US" sz="1200" dirty="0" err="1" smtClean="0">
                <a:solidFill>
                  <a:schemeClr val="tx1">
                    <a:lumMod val="75000"/>
                    <a:lumOff val="25000"/>
                  </a:schemeClr>
                </a:solidFill>
              </a:rPr>
              <a:t>Tabatabaei-Malazy</a:t>
            </a:r>
            <a:r>
              <a:rPr lang="en-US" sz="1200" dirty="0" smtClean="0">
                <a:solidFill>
                  <a:schemeClr val="tx1">
                    <a:lumMod val="75000"/>
                    <a:lumOff val="25000"/>
                  </a:schemeClr>
                </a:solidFill>
              </a:rPr>
              <a:t> O, </a:t>
            </a:r>
            <a:r>
              <a:rPr lang="en-US" sz="1200" dirty="0" err="1" smtClean="0">
                <a:solidFill>
                  <a:schemeClr val="tx1">
                    <a:lumMod val="75000"/>
                    <a:lumOff val="25000"/>
                  </a:schemeClr>
                </a:solidFill>
              </a:rPr>
              <a:t>Heshmat</a:t>
            </a:r>
            <a:r>
              <a:rPr lang="en-US" sz="1200" dirty="0" smtClean="0">
                <a:solidFill>
                  <a:schemeClr val="tx1">
                    <a:lumMod val="75000"/>
                    <a:lumOff val="25000"/>
                  </a:schemeClr>
                </a:solidFill>
              </a:rPr>
              <a:t> H, et al. Knowledge, attitude and practice of physicians in the field of diabetes and its complications: a pilot study. J Diabetes </a:t>
            </a:r>
            <a:r>
              <a:rPr lang="en-US" sz="1200" dirty="0" err="1" smtClean="0">
                <a:solidFill>
                  <a:schemeClr val="tx1">
                    <a:lumMod val="75000"/>
                    <a:lumOff val="25000"/>
                  </a:schemeClr>
                </a:solidFill>
              </a:rPr>
              <a:t>Metab</a:t>
            </a:r>
            <a:r>
              <a:rPr lang="en-US" sz="1200" dirty="0" smtClean="0">
                <a:solidFill>
                  <a:schemeClr val="tx1">
                    <a:lumMod val="75000"/>
                    <a:lumOff val="25000"/>
                  </a:schemeClr>
                </a:solidFill>
              </a:rPr>
              <a:t> </a:t>
            </a:r>
            <a:r>
              <a:rPr lang="en-US" sz="1200" dirty="0" err="1" smtClean="0">
                <a:solidFill>
                  <a:schemeClr val="tx1">
                    <a:lumMod val="75000"/>
                    <a:lumOff val="25000"/>
                  </a:schemeClr>
                </a:solidFill>
              </a:rPr>
              <a:t>Disord</a:t>
            </a:r>
            <a:r>
              <a:rPr lang="en-US" sz="1200" dirty="0" smtClean="0">
                <a:solidFill>
                  <a:schemeClr val="tx1">
                    <a:lumMod val="75000"/>
                    <a:lumOff val="25000"/>
                  </a:schemeClr>
                </a:solidFill>
              </a:rPr>
              <a:t> 2010;9:10</a:t>
            </a:r>
          </a:p>
        </p:txBody>
      </p:sp>
    </p:spTree>
    <p:extLst>
      <p:ext uri="{BB962C8B-B14F-4D97-AF65-F5344CB8AC3E}">
        <p14:creationId xmlns:p14="http://schemas.microsoft.com/office/powerpoint/2010/main" xmlns="" val="27820192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p>
            <a:r>
              <a:rPr lang="en-US" sz="3600" b="1" dirty="0" smtClean="0">
                <a:solidFill>
                  <a:schemeClr val="tx1">
                    <a:lumMod val="75000"/>
                    <a:lumOff val="25000"/>
                  </a:schemeClr>
                </a:solidFill>
              </a:rPr>
              <a:t>Present  Status Of Diabetes Care</a:t>
            </a:r>
            <a:endParaRPr lang="en-US" sz="3600" b="1" dirty="0">
              <a:solidFill>
                <a:schemeClr val="tx1">
                  <a:lumMod val="75000"/>
                  <a:lumOff val="25000"/>
                </a:schemeClr>
              </a:solidFill>
            </a:endParaRPr>
          </a:p>
        </p:txBody>
      </p:sp>
      <p:sp>
        <p:nvSpPr>
          <p:cNvPr id="3" name="Content Placeholder 2"/>
          <p:cNvSpPr>
            <a:spLocks noGrp="1"/>
          </p:cNvSpPr>
          <p:nvPr>
            <p:ph idx="1"/>
          </p:nvPr>
        </p:nvSpPr>
        <p:spPr>
          <a:xfrm>
            <a:off x="300251" y="1446662"/>
            <a:ext cx="11586949" cy="5030337"/>
          </a:xfrm>
        </p:spPr>
        <p:txBody>
          <a:bodyPr>
            <a:normAutofit/>
          </a:bodyPr>
          <a:lstStyle/>
          <a:p>
            <a:r>
              <a:rPr lang="en-US" dirty="0" smtClean="0">
                <a:solidFill>
                  <a:schemeClr val="tx1">
                    <a:lumMod val="75000"/>
                    <a:lumOff val="25000"/>
                  </a:schemeClr>
                </a:solidFill>
              </a:rPr>
              <a:t>In  a study of Iranian PCPs, the most </a:t>
            </a:r>
            <a:r>
              <a:rPr lang="en-US" b="1" dirty="0" smtClean="0">
                <a:solidFill>
                  <a:schemeClr val="tx1">
                    <a:lumMod val="75000"/>
                    <a:lumOff val="25000"/>
                  </a:schemeClr>
                </a:solidFill>
              </a:rPr>
              <a:t>common educational resources </a:t>
            </a:r>
            <a:r>
              <a:rPr lang="en-US" dirty="0" smtClean="0">
                <a:solidFill>
                  <a:schemeClr val="tx1">
                    <a:lumMod val="75000"/>
                    <a:lumOff val="25000"/>
                  </a:schemeClr>
                </a:solidFill>
              </a:rPr>
              <a:t>used for diabetes educations were domestic journals, reference texts, and congress proceedings, in descending order.</a:t>
            </a: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r>
              <a:rPr lang="en-US" dirty="0" smtClean="0">
                <a:solidFill>
                  <a:schemeClr val="tx1">
                    <a:lumMod val="75000"/>
                    <a:lumOff val="25000"/>
                  </a:schemeClr>
                </a:solidFill>
              </a:rPr>
              <a:t> Only 62% of the physicians used any of the listed sources to gain knowledge and even in this subset, </a:t>
            </a:r>
            <a:r>
              <a:rPr lang="en-US" b="1" dirty="0" smtClean="0">
                <a:solidFill>
                  <a:schemeClr val="tx1">
                    <a:lumMod val="75000"/>
                    <a:lumOff val="25000"/>
                  </a:schemeClr>
                </a:solidFill>
              </a:rPr>
              <a:t>increased knowledge did not change clinical behavior.</a:t>
            </a:r>
          </a:p>
          <a:p>
            <a:pPr>
              <a:buNone/>
            </a:pPr>
            <a:endParaRPr lang="en-US" sz="1200" dirty="0" smtClean="0">
              <a:solidFill>
                <a:schemeClr val="tx1">
                  <a:lumMod val="75000"/>
                  <a:lumOff val="25000"/>
                </a:schemeClr>
              </a:solidFill>
            </a:endParaRPr>
          </a:p>
          <a:p>
            <a:pPr>
              <a:buNone/>
            </a:pPr>
            <a:endParaRPr lang="en-US" sz="1200" dirty="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r>
              <a:rPr lang="en-US" sz="1200" dirty="0" err="1" smtClean="0">
                <a:solidFill>
                  <a:schemeClr val="tx1">
                    <a:lumMod val="75000"/>
                    <a:lumOff val="25000"/>
                  </a:schemeClr>
                </a:solidFill>
              </a:rPr>
              <a:t>Tabatabaei-Malazy</a:t>
            </a:r>
            <a:r>
              <a:rPr lang="en-US" sz="1200" dirty="0" smtClean="0">
                <a:solidFill>
                  <a:schemeClr val="tx1">
                    <a:lumMod val="75000"/>
                    <a:lumOff val="25000"/>
                  </a:schemeClr>
                </a:solidFill>
              </a:rPr>
              <a:t> O, </a:t>
            </a:r>
            <a:r>
              <a:rPr lang="en-US" sz="1200" dirty="0" err="1" smtClean="0">
                <a:solidFill>
                  <a:schemeClr val="tx1">
                    <a:lumMod val="75000"/>
                    <a:lumOff val="25000"/>
                  </a:schemeClr>
                </a:solidFill>
              </a:rPr>
              <a:t>Nedjat</a:t>
            </a:r>
            <a:r>
              <a:rPr lang="en-US" sz="1200" dirty="0" smtClean="0">
                <a:solidFill>
                  <a:schemeClr val="tx1">
                    <a:lumMod val="75000"/>
                    <a:lumOff val="25000"/>
                  </a:schemeClr>
                </a:solidFill>
              </a:rPr>
              <a:t> S, </a:t>
            </a:r>
            <a:r>
              <a:rPr lang="en-US" sz="1200" dirty="0" err="1" smtClean="0">
                <a:solidFill>
                  <a:schemeClr val="tx1">
                    <a:lumMod val="75000"/>
                    <a:lumOff val="25000"/>
                  </a:schemeClr>
                </a:solidFill>
              </a:rPr>
              <a:t>Majdzadeh</a:t>
            </a:r>
            <a:r>
              <a:rPr lang="en-US" sz="1200" dirty="0" smtClean="0">
                <a:solidFill>
                  <a:schemeClr val="tx1">
                    <a:lumMod val="75000"/>
                    <a:lumOff val="25000"/>
                  </a:schemeClr>
                </a:solidFill>
              </a:rPr>
              <a:t> R. Which information resources are used by general practitioners for updating knowledge regarding diabetes? Arch Iran Med 2012;15:223e7.</a:t>
            </a:r>
          </a:p>
          <a:p>
            <a:endParaRPr lang="en-US" sz="1800" dirty="0">
              <a:solidFill>
                <a:schemeClr val="tx1">
                  <a:lumMod val="75000"/>
                  <a:lumOff val="25000"/>
                </a:schemeClr>
              </a:solidFill>
            </a:endParaRPr>
          </a:p>
        </p:txBody>
      </p:sp>
    </p:spTree>
    <p:extLst>
      <p:ext uri="{BB962C8B-B14F-4D97-AF65-F5344CB8AC3E}">
        <p14:creationId xmlns:p14="http://schemas.microsoft.com/office/powerpoint/2010/main" xmlns="" val="10340775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58" y="274638"/>
            <a:ext cx="11022842" cy="653410"/>
          </a:xfrm>
        </p:spPr>
        <p:txBody>
          <a:bodyPr>
            <a:normAutofit/>
          </a:bodyPr>
          <a:lstStyle/>
          <a:p>
            <a:r>
              <a:rPr lang="en-US" sz="3600" b="1" dirty="0" smtClean="0">
                <a:solidFill>
                  <a:schemeClr val="tx1">
                    <a:lumMod val="75000"/>
                    <a:lumOff val="25000"/>
                  </a:schemeClr>
                </a:solidFill>
              </a:rPr>
              <a:t>Present  Status Of Diabetes Care</a:t>
            </a:r>
            <a:endParaRPr lang="en-US" sz="3600" b="1" dirty="0">
              <a:solidFill>
                <a:schemeClr val="tx1">
                  <a:lumMod val="75000"/>
                  <a:lumOff val="25000"/>
                </a:schemeClr>
              </a:solidFill>
            </a:endParaRPr>
          </a:p>
        </p:txBody>
      </p:sp>
      <p:sp>
        <p:nvSpPr>
          <p:cNvPr id="3" name="Content Placeholder 2"/>
          <p:cNvSpPr>
            <a:spLocks noGrp="1"/>
          </p:cNvSpPr>
          <p:nvPr>
            <p:ph idx="1"/>
          </p:nvPr>
        </p:nvSpPr>
        <p:spPr>
          <a:xfrm>
            <a:off x="300251" y="1392072"/>
            <a:ext cx="11682483" cy="4734092"/>
          </a:xfrm>
        </p:spPr>
        <p:txBody>
          <a:bodyPr>
            <a:normAutofit fontScale="92500" lnSpcReduction="20000"/>
          </a:bodyPr>
          <a:lstStyle/>
          <a:p>
            <a:r>
              <a:rPr lang="en-US" dirty="0" smtClean="0">
                <a:solidFill>
                  <a:schemeClr val="tx1">
                    <a:lumMod val="75000"/>
                    <a:lumOff val="25000"/>
                  </a:schemeClr>
                </a:solidFill>
              </a:rPr>
              <a:t>Very few (5%) Iranian PCPs cited their peers as a source for getting information about state-of-the-art diabetes care.</a:t>
            </a:r>
          </a:p>
          <a:p>
            <a:pPr>
              <a:buNone/>
            </a:pPr>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pPr>
              <a:buNone/>
            </a:pPr>
            <a:r>
              <a:rPr lang="en-US" dirty="0" smtClean="0">
                <a:solidFill>
                  <a:schemeClr val="tx1">
                    <a:lumMod val="75000"/>
                    <a:lumOff val="25000"/>
                  </a:schemeClr>
                </a:solidFill>
              </a:rPr>
              <a:t> </a:t>
            </a:r>
          </a:p>
          <a:p>
            <a:r>
              <a:rPr lang="en-US" dirty="0" smtClean="0">
                <a:solidFill>
                  <a:schemeClr val="tx1">
                    <a:lumMod val="75000"/>
                    <a:lumOff val="25000"/>
                  </a:schemeClr>
                </a:solidFill>
              </a:rPr>
              <a:t>These findings expose </a:t>
            </a:r>
            <a:r>
              <a:rPr lang="en-US" b="1" dirty="0" smtClean="0">
                <a:solidFill>
                  <a:schemeClr val="tx1">
                    <a:lumMod val="75000"/>
                    <a:lumOff val="25000"/>
                  </a:schemeClr>
                </a:solidFill>
              </a:rPr>
              <a:t>problems with the knowledge base, attitudes, and behaviors of PCPs</a:t>
            </a:r>
            <a:r>
              <a:rPr lang="en-US" dirty="0" smtClean="0">
                <a:solidFill>
                  <a:schemeClr val="tx1">
                    <a:lumMod val="75000"/>
                    <a:lumOff val="25000"/>
                  </a:schemeClr>
                </a:solidFill>
              </a:rPr>
              <a:t>, while also highlighting the absence of sustained communication between diabetes experts and PCPs for transmitting firsthand clinical knowledge and expertise of diabetes management in Iran.</a:t>
            </a:r>
          </a:p>
          <a:p>
            <a:pPr>
              <a:buNone/>
            </a:pPr>
            <a:endParaRPr lang="en-US" sz="1900" dirty="0" smtClean="0">
              <a:solidFill>
                <a:schemeClr val="tx1">
                  <a:lumMod val="75000"/>
                  <a:lumOff val="25000"/>
                </a:schemeClr>
              </a:solidFill>
            </a:endParaRPr>
          </a:p>
          <a:p>
            <a:pPr>
              <a:buNone/>
            </a:pPr>
            <a:endParaRPr lang="en-US" sz="1800" dirty="0" smtClean="0">
              <a:solidFill>
                <a:schemeClr val="tx1">
                  <a:lumMod val="75000"/>
                  <a:lumOff val="25000"/>
                </a:schemeClr>
              </a:solidFill>
            </a:endParaRPr>
          </a:p>
          <a:p>
            <a:pPr>
              <a:buNone/>
            </a:pPr>
            <a:endParaRPr lang="en-US" sz="1200" dirty="0" smtClean="0">
              <a:solidFill>
                <a:schemeClr val="tx1">
                  <a:lumMod val="75000"/>
                  <a:lumOff val="25000"/>
                </a:schemeClr>
              </a:solidFill>
            </a:endParaRPr>
          </a:p>
          <a:p>
            <a:pPr>
              <a:buNone/>
            </a:pPr>
            <a:r>
              <a:rPr lang="en-US" sz="1200" dirty="0" err="1" smtClean="0">
                <a:solidFill>
                  <a:schemeClr val="tx1">
                    <a:lumMod val="75000"/>
                    <a:lumOff val="25000"/>
                  </a:schemeClr>
                </a:solidFill>
              </a:rPr>
              <a:t>Tabatabaei-Malazy</a:t>
            </a:r>
            <a:r>
              <a:rPr lang="en-US" sz="1200" dirty="0" smtClean="0">
                <a:solidFill>
                  <a:schemeClr val="tx1">
                    <a:lumMod val="75000"/>
                    <a:lumOff val="25000"/>
                  </a:schemeClr>
                </a:solidFill>
              </a:rPr>
              <a:t> O, </a:t>
            </a:r>
            <a:r>
              <a:rPr lang="en-US" sz="1200" dirty="0" err="1" smtClean="0">
                <a:solidFill>
                  <a:schemeClr val="tx1">
                    <a:lumMod val="75000"/>
                    <a:lumOff val="25000"/>
                  </a:schemeClr>
                </a:solidFill>
              </a:rPr>
              <a:t>Nedjat</a:t>
            </a:r>
            <a:r>
              <a:rPr lang="en-US" sz="1200" dirty="0" smtClean="0">
                <a:solidFill>
                  <a:schemeClr val="tx1">
                    <a:lumMod val="75000"/>
                    <a:lumOff val="25000"/>
                  </a:schemeClr>
                </a:solidFill>
              </a:rPr>
              <a:t> S, </a:t>
            </a:r>
            <a:r>
              <a:rPr lang="en-US" sz="1200" dirty="0" err="1" smtClean="0">
                <a:solidFill>
                  <a:schemeClr val="tx1">
                    <a:lumMod val="75000"/>
                    <a:lumOff val="25000"/>
                  </a:schemeClr>
                </a:solidFill>
              </a:rPr>
              <a:t>Majdzadeh</a:t>
            </a:r>
            <a:r>
              <a:rPr lang="en-US" sz="1200" dirty="0" smtClean="0">
                <a:solidFill>
                  <a:schemeClr val="tx1">
                    <a:lumMod val="75000"/>
                    <a:lumOff val="25000"/>
                  </a:schemeClr>
                </a:solidFill>
              </a:rPr>
              <a:t> R. Which information resources are used by general practitioners for updating knowledge regarding diabetes? Arch Iran Med 2012;15:223e7.</a:t>
            </a:r>
          </a:p>
          <a:p>
            <a:pPr>
              <a:buNone/>
            </a:pPr>
            <a:r>
              <a:rPr lang="en-US" sz="1200" dirty="0" smtClean="0">
                <a:solidFill>
                  <a:schemeClr val="tx1">
                    <a:lumMod val="75000"/>
                    <a:lumOff val="25000"/>
                  </a:schemeClr>
                </a:solidFill>
              </a:rPr>
              <a:t>Student R, </a:t>
            </a:r>
            <a:r>
              <a:rPr lang="en-US" sz="1200" dirty="0" err="1" smtClean="0">
                <a:solidFill>
                  <a:schemeClr val="tx1">
                    <a:lumMod val="75000"/>
                    <a:lumOff val="25000"/>
                  </a:schemeClr>
                </a:solidFill>
              </a:rPr>
              <a:t>Mojtaba</a:t>
            </a:r>
            <a:r>
              <a:rPr lang="en-US" sz="1200" dirty="0" smtClean="0">
                <a:solidFill>
                  <a:schemeClr val="tx1">
                    <a:lumMod val="75000"/>
                    <a:lumOff val="25000"/>
                  </a:schemeClr>
                </a:solidFill>
              </a:rPr>
              <a:t> M, </a:t>
            </a:r>
            <a:r>
              <a:rPr lang="en-US" sz="1200" dirty="0" err="1" smtClean="0">
                <a:solidFill>
                  <a:schemeClr val="tx1">
                    <a:lumMod val="75000"/>
                    <a:lumOff val="25000"/>
                  </a:schemeClr>
                </a:solidFill>
              </a:rPr>
              <a:t>Khamseh</a:t>
            </a:r>
            <a:r>
              <a:rPr lang="en-US" sz="1200" dirty="0" smtClean="0">
                <a:solidFill>
                  <a:schemeClr val="tx1">
                    <a:lumMod val="75000"/>
                    <a:lumOff val="25000"/>
                  </a:schemeClr>
                </a:solidFill>
              </a:rPr>
              <a:t> ME. General practitioners’ knowledge and clinical practice in management of people with type 2 diabetes in Iran: the impact of continuous medical education programs. Arch Iran Med 2015;18:582</a:t>
            </a:r>
            <a:r>
              <a:rPr lang="en-US" sz="1100" dirty="0" smtClean="0">
                <a:solidFill>
                  <a:schemeClr val="tx1">
                    <a:lumMod val="75000"/>
                    <a:lumOff val="25000"/>
                  </a:schemeClr>
                </a:solidFill>
              </a:rPr>
              <a:t>.</a:t>
            </a:r>
            <a:endParaRPr lang="en-US" sz="1100" dirty="0">
              <a:solidFill>
                <a:schemeClr val="tx1">
                  <a:lumMod val="75000"/>
                  <a:lumOff val="25000"/>
                </a:schemeClr>
              </a:solidFill>
            </a:endParaRPr>
          </a:p>
        </p:txBody>
      </p:sp>
    </p:spTree>
    <p:extLst>
      <p:ext uri="{BB962C8B-B14F-4D97-AF65-F5344CB8AC3E}">
        <p14:creationId xmlns:p14="http://schemas.microsoft.com/office/powerpoint/2010/main" xmlns="" val="16582827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36" y="365125"/>
            <a:ext cx="10657764" cy="672105"/>
          </a:xfrm>
        </p:spPr>
        <p:txBody>
          <a:bodyPr>
            <a:normAutofit/>
          </a:bodyPr>
          <a:lstStyle/>
          <a:p>
            <a:r>
              <a:rPr lang="en-US" sz="3600" b="1" dirty="0" smtClean="0">
                <a:solidFill>
                  <a:schemeClr val="tx1">
                    <a:lumMod val="75000"/>
                    <a:lumOff val="25000"/>
                  </a:schemeClr>
                </a:solidFill>
              </a:rPr>
              <a:t>Present  Status Of Diabetes Care</a:t>
            </a:r>
            <a:endParaRPr lang="en-US" sz="3600" b="1" dirty="0">
              <a:solidFill>
                <a:schemeClr val="tx1">
                  <a:lumMod val="75000"/>
                  <a:lumOff val="25000"/>
                </a:schemeClr>
              </a:solidFill>
            </a:endParaRPr>
          </a:p>
        </p:txBody>
      </p:sp>
      <p:sp>
        <p:nvSpPr>
          <p:cNvPr id="3" name="Content Placeholder 2"/>
          <p:cNvSpPr>
            <a:spLocks noGrp="1"/>
          </p:cNvSpPr>
          <p:nvPr>
            <p:ph idx="1"/>
          </p:nvPr>
        </p:nvSpPr>
        <p:spPr>
          <a:xfrm>
            <a:off x="272955" y="1173708"/>
            <a:ext cx="11668836" cy="5158854"/>
          </a:xfrm>
        </p:spPr>
        <p:txBody>
          <a:bodyPr>
            <a:normAutofit/>
          </a:bodyPr>
          <a:lstStyle/>
          <a:p>
            <a:r>
              <a:rPr lang="en-US" sz="2400" dirty="0" smtClean="0">
                <a:solidFill>
                  <a:schemeClr val="tx1">
                    <a:lumMod val="75000"/>
                    <a:lumOff val="25000"/>
                  </a:schemeClr>
                </a:solidFill>
              </a:rPr>
              <a:t>In a follow-up study conducted alongside the </a:t>
            </a:r>
            <a:r>
              <a:rPr lang="en-US" sz="2400" b="1" u="sng" dirty="0" smtClean="0">
                <a:solidFill>
                  <a:schemeClr val="tx1">
                    <a:lumMod val="75000"/>
                    <a:lumOff val="25000"/>
                  </a:schemeClr>
                </a:solidFill>
              </a:rPr>
              <a:t>first SuRFNCD-2005</a:t>
            </a:r>
            <a:r>
              <a:rPr lang="en-US" sz="2400" dirty="0" smtClean="0">
                <a:solidFill>
                  <a:schemeClr val="tx1">
                    <a:lumMod val="75000"/>
                    <a:lumOff val="25000"/>
                  </a:schemeClr>
                </a:solidFill>
              </a:rPr>
              <a:t>, known patients with diabetes and other family members with diabetes in the same household were interviewed.</a:t>
            </a:r>
          </a:p>
          <a:p>
            <a:pPr>
              <a:buNone/>
            </a:pPr>
            <a:endParaRPr lang="en-US" sz="2400" dirty="0" smtClean="0">
              <a:solidFill>
                <a:schemeClr val="tx1">
                  <a:lumMod val="75000"/>
                  <a:lumOff val="25000"/>
                </a:schemeClr>
              </a:solidFill>
            </a:endParaRPr>
          </a:p>
          <a:p>
            <a:r>
              <a:rPr lang="en-US" sz="2400" dirty="0" smtClean="0">
                <a:solidFill>
                  <a:schemeClr val="tx1">
                    <a:lumMod val="75000"/>
                    <a:lumOff val="25000"/>
                  </a:schemeClr>
                </a:solidFill>
              </a:rPr>
              <a:t> The findings showed that only </a:t>
            </a:r>
            <a:r>
              <a:rPr lang="en-US" sz="2400" b="1" u="sng" dirty="0" smtClean="0">
                <a:solidFill>
                  <a:schemeClr val="tx1">
                    <a:lumMod val="75000"/>
                    <a:lumOff val="25000"/>
                  </a:schemeClr>
                </a:solidFill>
              </a:rPr>
              <a:t>6.3% of the sample had an A1c measurement over the past year</a:t>
            </a:r>
          </a:p>
          <a:p>
            <a:endParaRPr lang="en-US" sz="2400" b="1" u="sng" dirty="0" smtClean="0">
              <a:solidFill>
                <a:schemeClr val="tx1">
                  <a:lumMod val="75000"/>
                  <a:lumOff val="25000"/>
                </a:schemeClr>
              </a:solidFill>
            </a:endParaRPr>
          </a:p>
          <a:p>
            <a:pPr>
              <a:buNone/>
            </a:pPr>
            <a:endParaRPr lang="en-US" sz="2400" b="1" u="sng" dirty="0" smtClean="0">
              <a:solidFill>
                <a:schemeClr val="tx1">
                  <a:lumMod val="75000"/>
                  <a:lumOff val="25000"/>
                </a:schemeClr>
              </a:solidFill>
            </a:endParaRPr>
          </a:p>
          <a:p>
            <a:r>
              <a:rPr lang="en-US" sz="2400" dirty="0" smtClean="0">
                <a:solidFill>
                  <a:schemeClr val="tx1">
                    <a:lumMod val="75000"/>
                    <a:lumOff val="25000"/>
                  </a:schemeClr>
                </a:solidFill>
              </a:rPr>
              <a:t>The rates for lipid measurements, eye examination, and foot examination performed at least once in the preceding year were only 24.6%, 39.80%, and 17.3%, respectively.</a:t>
            </a:r>
            <a:endParaRPr lang="it-IT" sz="2400" dirty="0" smtClean="0">
              <a:solidFill>
                <a:schemeClr val="tx1">
                  <a:lumMod val="75000"/>
                  <a:lumOff val="25000"/>
                </a:schemeClr>
              </a:solidFill>
            </a:endParaRPr>
          </a:p>
          <a:p>
            <a:pPr>
              <a:buNone/>
            </a:pPr>
            <a:endParaRPr lang="it-IT" sz="2000" dirty="0" smtClean="0">
              <a:solidFill>
                <a:schemeClr val="tx1">
                  <a:lumMod val="75000"/>
                  <a:lumOff val="25000"/>
                </a:schemeClr>
              </a:solidFill>
            </a:endParaRPr>
          </a:p>
          <a:p>
            <a:pPr>
              <a:buNone/>
            </a:pPr>
            <a:r>
              <a:rPr lang="it-IT" sz="1400" dirty="0" smtClean="0">
                <a:solidFill>
                  <a:schemeClr val="tx1">
                    <a:lumMod val="75000"/>
                    <a:lumOff val="25000"/>
                  </a:schemeClr>
                </a:solidFill>
              </a:rPr>
              <a:t>Delavari A, Alikhani S, Nili S, et al. </a:t>
            </a:r>
            <a:r>
              <a:rPr lang="en-US" sz="1400" dirty="0" smtClean="0">
                <a:solidFill>
                  <a:schemeClr val="tx1">
                    <a:lumMod val="75000"/>
                    <a:lumOff val="25000"/>
                  </a:schemeClr>
                </a:solidFill>
              </a:rPr>
              <a:t>Quality of care of diabetes mellitus </a:t>
            </a:r>
            <a:r>
              <a:rPr lang="de-DE" sz="1400" dirty="0" smtClean="0">
                <a:solidFill>
                  <a:schemeClr val="tx1">
                    <a:lumMod val="75000"/>
                    <a:lumOff val="25000"/>
                  </a:schemeClr>
                </a:solidFill>
              </a:rPr>
              <a:t>type II patients in Iran. Arch Iran </a:t>
            </a:r>
            <a:r>
              <a:rPr lang="en-US" sz="1400" dirty="0" smtClean="0">
                <a:solidFill>
                  <a:schemeClr val="tx1">
                    <a:lumMod val="75000"/>
                    <a:lumOff val="25000"/>
                  </a:schemeClr>
                </a:solidFill>
              </a:rPr>
              <a:t>Med 2009;12:492e5</a:t>
            </a:r>
            <a:r>
              <a:rPr lang="en-US" sz="2400" dirty="0" smtClean="0">
                <a:solidFill>
                  <a:schemeClr val="tx1">
                    <a:lumMod val="75000"/>
                    <a:lumOff val="25000"/>
                  </a:schemeClr>
                </a:solidFill>
              </a:rPr>
              <a:t>.</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xmlns="" val="1494636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80000" y="6172200"/>
            <a:ext cx="6807200" cy="369332"/>
          </a:xfrm>
          <a:prstGeom prst="rect">
            <a:avLst/>
          </a:prstGeom>
          <a:noFill/>
        </p:spPr>
        <p:txBody>
          <a:bodyPr wrap="square" rtlCol="0">
            <a:spAutoFit/>
          </a:bodyPr>
          <a:lstStyle/>
          <a:p>
            <a:endParaRPr lang="en-US" dirty="0">
              <a:latin typeface="Times New Roman" pitchFamily="18" charset="0"/>
              <a:cs typeface="Times New Roman" pitchFamily="18" charset="0"/>
            </a:endParaRPr>
          </a:p>
        </p:txBody>
      </p:sp>
      <p:sp>
        <p:nvSpPr>
          <p:cNvPr id="4" name="Date Placeholder 3"/>
          <p:cNvSpPr>
            <a:spLocks noGrp="1"/>
          </p:cNvSpPr>
          <p:nvPr>
            <p:ph type="dt" sz="half" idx="4294967295"/>
          </p:nvPr>
        </p:nvSpPr>
        <p:spPr>
          <a:xfrm>
            <a:off x="609600" y="6356351"/>
            <a:ext cx="2844800" cy="365125"/>
          </a:xfrm>
          <a:prstGeom prst="rect">
            <a:avLst/>
          </a:prstGeom>
        </p:spPr>
        <p:txBody>
          <a:bodyPr/>
          <a:lstStyle/>
          <a:p>
            <a:fld id="{CBE5FEFB-097C-4234-8B03-8BE35B981635}" type="datetime1">
              <a:rPr lang="en-US" smtClean="0"/>
              <a:pPr/>
              <a:t>2/3/2016</a:t>
            </a:fld>
            <a:endParaRPr lang="en-US" dirty="0"/>
          </a:p>
        </p:txBody>
      </p:sp>
      <p:sp>
        <p:nvSpPr>
          <p:cNvPr id="9" name="Slide Number Placeholder 8"/>
          <p:cNvSpPr>
            <a:spLocks noGrp="1"/>
          </p:cNvSpPr>
          <p:nvPr>
            <p:ph type="sldNum" sz="quarter" idx="4294967295"/>
          </p:nvPr>
        </p:nvSpPr>
        <p:spPr>
          <a:xfrm>
            <a:off x="8737600" y="6356351"/>
            <a:ext cx="2844800" cy="365125"/>
          </a:xfrm>
          <a:prstGeom prst="rect">
            <a:avLst/>
          </a:prstGeom>
        </p:spPr>
        <p:txBody>
          <a:bodyPr/>
          <a:lstStyle/>
          <a:p>
            <a:fld id="{8B61F872-5917-4C1E-8013-93A132369BB8}" type="slidenum">
              <a:rPr lang="en-US" smtClean="0"/>
              <a:pPr/>
              <a:t>6</a:t>
            </a:fld>
            <a:endParaRPr lang="en-US" dirty="0"/>
          </a:p>
        </p:txBody>
      </p:sp>
      <p:sp>
        <p:nvSpPr>
          <p:cNvPr id="10" name="Rectangle 9"/>
          <p:cNvSpPr/>
          <p:nvPr/>
        </p:nvSpPr>
        <p:spPr>
          <a:xfrm>
            <a:off x="1625600" y="5486401"/>
            <a:ext cx="9753600" cy="783869"/>
          </a:xfrm>
          <a:prstGeom prst="rect">
            <a:avLst/>
          </a:prstGeom>
        </p:spPr>
        <p:txBody>
          <a:bodyPr wrap="square">
            <a:spAutoFit/>
          </a:bodyPr>
          <a:lstStyle/>
          <a:p>
            <a:pPr algn="ctr" rtl="1">
              <a:lnSpc>
                <a:spcPct val="107000"/>
              </a:lnSpc>
              <a:spcAft>
                <a:spcPts val="800"/>
              </a:spcAft>
            </a:pP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Glucose intolerance and risk of cardiovascular disease in Iranian</a:t>
            </a:r>
            <a:b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b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men and women: Results of the 7.6-year follow-up of the Tehran Lipid and Glucose Study</a:t>
            </a:r>
            <a:b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b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en-US" sz="1400" dirty="0" err="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Hadaegh</a:t>
            </a: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et al. </a:t>
            </a:r>
            <a:r>
              <a:rPr lang="en-US" sz="1400" dirty="0" err="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Endocrinol</a:t>
            </a: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Invest,32,724-730,2009)</a:t>
            </a:r>
            <a:endParaRPr lang="en-US" sz="1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2"/>
          <p:cNvPicPr>
            <a:picLocks noChangeAspect="1" noChangeArrowheads="1"/>
          </p:cNvPicPr>
          <p:nvPr/>
        </p:nvPicPr>
        <p:blipFill>
          <a:blip r:embed="rId2" cstate="print"/>
          <a:srcRect/>
          <a:stretch>
            <a:fillRect/>
          </a:stretch>
        </p:blipFill>
        <p:spPr>
          <a:xfrm>
            <a:off x="0" y="914401"/>
            <a:ext cx="12192000" cy="4343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miter lim="800000"/>
            <a:headEnd/>
            <a:tailEnd/>
          </a:ln>
        </p:spPr>
      </p:pic>
      <p:sp>
        <p:nvSpPr>
          <p:cNvPr id="16" name="Oval 4"/>
          <p:cNvSpPr>
            <a:spLocks noChangeArrowheads="1"/>
          </p:cNvSpPr>
          <p:nvPr/>
        </p:nvSpPr>
        <p:spPr bwMode="auto">
          <a:xfrm>
            <a:off x="8469271" y="2809876"/>
            <a:ext cx="3722731" cy="771525"/>
          </a:xfrm>
          <a:prstGeom prst="ellipse">
            <a:avLst/>
          </a:prstGeom>
          <a:noFill/>
          <a:ln w="28575" cap="rnd" algn="ctr">
            <a:solidFill>
              <a:srgbClr val="FF0000"/>
            </a:solidFill>
            <a:round/>
            <a:headEnd/>
            <a:tailEnd type="none" w="med" len="lg"/>
          </a:ln>
          <a:extLst>
            <a:ext uri="{909E8E84-426E-40DD-AFC4-6F175D3DCCD1}">
              <a14:hiddenFill xmlns:a14="http://schemas.microsoft.com/office/drawing/2010/main" xmlns="">
                <a:solidFill>
                  <a:srgbClr val="FFFFFF"/>
                </a:solidFill>
              </a14:hiddenFill>
            </a:ext>
          </a:extLst>
        </p:spPr>
        <p:txBody>
          <a:bodyPr/>
          <a:lstStyle/>
          <a:p>
            <a:pPr algn="ctr"/>
            <a:endParaRPr lang="en-US"/>
          </a:p>
        </p:txBody>
      </p:sp>
      <p:sp>
        <p:nvSpPr>
          <p:cNvPr id="17" name="Oval 7"/>
          <p:cNvSpPr>
            <a:spLocks noChangeArrowheads="1"/>
          </p:cNvSpPr>
          <p:nvPr/>
        </p:nvSpPr>
        <p:spPr bwMode="auto">
          <a:xfrm>
            <a:off x="8382001" y="4484688"/>
            <a:ext cx="3810000" cy="773112"/>
          </a:xfrm>
          <a:prstGeom prst="ellipse">
            <a:avLst/>
          </a:prstGeom>
          <a:noFill/>
          <a:ln w="28575" cap="rnd" algn="ctr">
            <a:solidFill>
              <a:srgbClr val="FF0000"/>
            </a:solidFill>
            <a:round/>
            <a:headEnd/>
            <a:tailEnd type="none" w="med" len="lg"/>
          </a:ln>
          <a:extLst>
            <a:ext uri="{909E8E84-426E-40DD-AFC4-6F175D3DCCD1}">
              <a14:hiddenFill xmlns:a14="http://schemas.microsoft.com/office/drawing/2010/main" xmlns="">
                <a:solidFill>
                  <a:srgbClr val="FFFFFF"/>
                </a:solidFill>
              </a14:hiddenFill>
            </a:ext>
          </a:extLst>
        </p:spPr>
        <p:txBody>
          <a:bodyPr/>
          <a:lstStyle/>
          <a:p>
            <a:pPr algn="ctr"/>
            <a:endParaRPr lang="en-US"/>
          </a:p>
        </p:txBody>
      </p:sp>
    </p:spTree>
    <p:extLst>
      <p:ext uri="{BB962C8B-B14F-4D97-AF65-F5344CB8AC3E}">
        <p14:creationId xmlns:p14="http://schemas.microsoft.com/office/powerpoint/2010/main" xmlns="" val="1314945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274" y="351478"/>
            <a:ext cx="11150221" cy="822229"/>
          </a:xfrm>
        </p:spPr>
        <p:txBody>
          <a:bodyPr>
            <a:noAutofit/>
          </a:bodyPr>
          <a:lstStyle/>
          <a:p>
            <a:r>
              <a:rPr lang="en-US" sz="2800" b="1" dirty="0" smtClean="0">
                <a:solidFill>
                  <a:schemeClr val="tx1">
                    <a:lumMod val="75000"/>
                    <a:lumOff val="25000"/>
                  </a:schemeClr>
                </a:solidFill>
              </a:rPr>
              <a:t>Policies  and Programs for Diabetes Care  Management and Prevention </a:t>
            </a:r>
            <a:endParaRPr lang="en-US" sz="2800" b="1" dirty="0">
              <a:solidFill>
                <a:schemeClr val="tx1">
                  <a:lumMod val="75000"/>
                  <a:lumOff val="25000"/>
                </a:schemeClr>
              </a:solidFill>
            </a:endParaRPr>
          </a:p>
        </p:txBody>
      </p:sp>
      <p:sp>
        <p:nvSpPr>
          <p:cNvPr id="3" name="Content Placeholder 2"/>
          <p:cNvSpPr>
            <a:spLocks noGrp="1"/>
          </p:cNvSpPr>
          <p:nvPr>
            <p:ph idx="1"/>
          </p:nvPr>
        </p:nvSpPr>
        <p:spPr>
          <a:xfrm>
            <a:off x="491319" y="1337481"/>
            <a:ext cx="11368585" cy="4839482"/>
          </a:xfrm>
        </p:spPr>
        <p:txBody>
          <a:bodyPr>
            <a:normAutofit/>
          </a:bodyPr>
          <a:lstStyle/>
          <a:p>
            <a:r>
              <a:rPr lang="en-US" b="1" u="sng" dirty="0" smtClean="0">
                <a:solidFill>
                  <a:schemeClr val="tx1">
                    <a:lumMod val="75000"/>
                    <a:lumOff val="25000"/>
                  </a:schemeClr>
                </a:solidFill>
              </a:rPr>
              <a:t>The National Committee for Diabetes</a:t>
            </a:r>
            <a:r>
              <a:rPr lang="en-US" dirty="0" smtClean="0">
                <a:solidFill>
                  <a:schemeClr val="tx1">
                    <a:lumMod val="75000"/>
                    <a:lumOff val="25000"/>
                  </a:schemeClr>
                </a:solidFill>
              </a:rPr>
              <a:t>, in Iran’s Ministry of Health, issued:</a:t>
            </a:r>
          </a:p>
          <a:p>
            <a:endParaRPr lang="en-US" dirty="0" smtClean="0">
              <a:solidFill>
                <a:schemeClr val="tx1">
                  <a:lumMod val="75000"/>
                  <a:lumOff val="25000"/>
                </a:schemeClr>
              </a:solidFill>
            </a:endParaRPr>
          </a:p>
          <a:p>
            <a:r>
              <a:rPr lang="en-US" dirty="0" smtClean="0">
                <a:solidFill>
                  <a:schemeClr val="tx1">
                    <a:lumMod val="75000"/>
                    <a:lumOff val="25000"/>
                  </a:schemeClr>
                </a:solidFill>
              </a:rPr>
              <a:t>The development of necessary </a:t>
            </a:r>
            <a:r>
              <a:rPr lang="en-US" b="1" dirty="0" smtClean="0">
                <a:solidFill>
                  <a:schemeClr val="tx1">
                    <a:lumMod val="75000"/>
                    <a:lumOff val="25000"/>
                  </a:schemeClr>
                </a:solidFill>
              </a:rPr>
              <a:t>policies and programs for the prevention and control of diabetes</a:t>
            </a:r>
          </a:p>
          <a:p>
            <a:endParaRPr lang="en-US" b="1" dirty="0" smtClean="0">
              <a:solidFill>
                <a:schemeClr val="tx1">
                  <a:lumMod val="75000"/>
                  <a:lumOff val="25000"/>
                </a:schemeClr>
              </a:solidFill>
            </a:endParaRPr>
          </a:p>
          <a:p>
            <a:r>
              <a:rPr lang="en-US" dirty="0" smtClean="0">
                <a:solidFill>
                  <a:schemeClr val="tx1">
                    <a:lumMod val="75000"/>
                    <a:lumOff val="25000"/>
                  </a:schemeClr>
                </a:solidFill>
              </a:rPr>
              <a:t>Based on a series of studies that independently confirmed the alarming prevalence rates of diabetes and prediabetes across the country</a:t>
            </a:r>
            <a:endParaRPr lang="en-US" dirty="0">
              <a:solidFill>
                <a:schemeClr val="tx1">
                  <a:lumMod val="75000"/>
                  <a:lumOff val="25000"/>
                </a:schemeClr>
              </a:solidFill>
            </a:endParaRPr>
          </a:p>
        </p:txBody>
      </p:sp>
    </p:spTree>
    <p:extLst>
      <p:ext uri="{BB962C8B-B14F-4D97-AF65-F5344CB8AC3E}">
        <p14:creationId xmlns:p14="http://schemas.microsoft.com/office/powerpoint/2010/main" xmlns="" val="7266220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36" y="365125"/>
            <a:ext cx="10753299" cy="672105"/>
          </a:xfrm>
        </p:spPr>
        <p:txBody>
          <a:bodyPr>
            <a:noAutofit/>
          </a:bodyPr>
          <a:lstStyle/>
          <a:p>
            <a:r>
              <a:rPr lang="en-US" sz="2800" b="1" dirty="0" smtClean="0">
                <a:solidFill>
                  <a:schemeClr val="tx1">
                    <a:lumMod val="75000"/>
                    <a:lumOff val="25000"/>
                  </a:schemeClr>
                </a:solidFill>
              </a:rPr>
              <a:t>Policies  and Programs for Diabetes Care  Management and Prevention </a:t>
            </a:r>
            <a:endParaRPr lang="en-US" sz="2800" b="1" dirty="0">
              <a:solidFill>
                <a:schemeClr val="tx1">
                  <a:lumMod val="75000"/>
                  <a:lumOff val="25000"/>
                </a:schemeClr>
              </a:solidFill>
            </a:endParaRPr>
          </a:p>
        </p:txBody>
      </p:sp>
      <p:sp>
        <p:nvSpPr>
          <p:cNvPr id="3" name="Content Placeholder 2"/>
          <p:cNvSpPr>
            <a:spLocks noGrp="1"/>
          </p:cNvSpPr>
          <p:nvPr>
            <p:ph idx="1"/>
          </p:nvPr>
        </p:nvSpPr>
        <p:spPr>
          <a:xfrm>
            <a:off x="382138" y="1132764"/>
            <a:ext cx="11200262" cy="5515970"/>
          </a:xfrm>
        </p:spPr>
        <p:txBody>
          <a:bodyPr>
            <a:normAutofit/>
          </a:bodyPr>
          <a:lstStyle/>
          <a:p>
            <a:r>
              <a:rPr lang="en-US" dirty="0" smtClean="0">
                <a:solidFill>
                  <a:schemeClr val="tx1">
                    <a:lumMod val="75000"/>
                    <a:lumOff val="25000"/>
                  </a:schemeClr>
                </a:solidFill>
              </a:rPr>
              <a:t>The historical timeline of a consolidated diabetes preventive action commenced with a 1992 government initiative in selected regions of the country. </a:t>
            </a:r>
          </a:p>
          <a:p>
            <a:pPr>
              <a:buNone/>
            </a:pPr>
            <a:r>
              <a:rPr lang="en-US" dirty="0" smtClean="0">
                <a:solidFill>
                  <a:schemeClr val="tx1">
                    <a:lumMod val="75000"/>
                    <a:lumOff val="25000"/>
                  </a:schemeClr>
                </a:solidFill>
              </a:rPr>
              <a:t>Some major errors including: </a:t>
            </a:r>
          </a:p>
          <a:p>
            <a:pPr marL="514350" indent="-514350">
              <a:buFont typeface="+mj-lt"/>
              <a:buAutoNum type="arabicPeriod"/>
            </a:pPr>
            <a:r>
              <a:rPr lang="en-US" dirty="0" smtClean="0">
                <a:solidFill>
                  <a:schemeClr val="tx1">
                    <a:lumMod val="75000"/>
                    <a:lumOff val="25000"/>
                  </a:schemeClr>
                </a:solidFill>
              </a:rPr>
              <a:t>nonstandard method of screening</a:t>
            </a:r>
          </a:p>
          <a:p>
            <a:pPr marL="514350" indent="-514350">
              <a:buFont typeface="+mj-lt"/>
              <a:buAutoNum type="arabicPeriod"/>
            </a:pPr>
            <a:r>
              <a:rPr lang="en-US" dirty="0" smtClean="0">
                <a:solidFill>
                  <a:schemeClr val="tx1">
                    <a:lumMod val="75000"/>
                    <a:lumOff val="25000"/>
                  </a:schemeClr>
                </a:solidFill>
              </a:rPr>
              <a:t>high costs of screening and surveillance for each patient</a:t>
            </a:r>
          </a:p>
          <a:p>
            <a:pPr marL="514350" indent="-514350">
              <a:buFont typeface="+mj-lt"/>
              <a:buAutoNum type="arabicPeriod"/>
            </a:pPr>
            <a:r>
              <a:rPr lang="en-US" dirty="0" smtClean="0">
                <a:solidFill>
                  <a:schemeClr val="tx1">
                    <a:lumMod val="75000"/>
                    <a:lumOff val="25000"/>
                  </a:schemeClr>
                </a:solidFill>
              </a:rPr>
              <a:t>lack of adequate equipment in the health network system </a:t>
            </a:r>
          </a:p>
          <a:p>
            <a:pPr marL="514350" indent="-514350">
              <a:buFont typeface="+mj-lt"/>
              <a:buAutoNum type="arabicPeriod"/>
            </a:pPr>
            <a:r>
              <a:rPr lang="en-US" dirty="0" smtClean="0">
                <a:solidFill>
                  <a:schemeClr val="tx1">
                    <a:lumMod val="75000"/>
                    <a:lumOff val="25000"/>
                  </a:schemeClr>
                </a:solidFill>
              </a:rPr>
              <a:t> underestimated prevalence of diabetes in the rural areas</a:t>
            </a:r>
          </a:p>
          <a:p>
            <a:pPr>
              <a:buNone/>
            </a:pPr>
            <a:r>
              <a:rPr lang="en-US" dirty="0" smtClean="0">
                <a:solidFill>
                  <a:schemeClr val="tx1">
                    <a:lumMod val="75000"/>
                    <a:lumOff val="25000"/>
                  </a:schemeClr>
                </a:solidFill>
              </a:rPr>
              <a:t>hindered the extrapolation of the survey results to the general population of Iran.</a:t>
            </a:r>
            <a:endParaRPr lang="en-US" dirty="0">
              <a:solidFill>
                <a:schemeClr val="tx1">
                  <a:lumMod val="75000"/>
                  <a:lumOff val="25000"/>
                </a:schemeClr>
              </a:solidFill>
            </a:endParaRPr>
          </a:p>
        </p:txBody>
      </p:sp>
    </p:spTree>
    <p:extLst>
      <p:ext uri="{BB962C8B-B14F-4D97-AF65-F5344CB8AC3E}">
        <p14:creationId xmlns:p14="http://schemas.microsoft.com/office/powerpoint/2010/main" xmlns="" val="14428956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161" y="351477"/>
            <a:ext cx="11778018" cy="753991"/>
          </a:xfrm>
        </p:spPr>
        <p:txBody>
          <a:bodyPr>
            <a:noAutofit/>
          </a:bodyPr>
          <a:lstStyle/>
          <a:p>
            <a:r>
              <a:rPr lang="en-US" sz="3200" b="1" dirty="0" smtClean="0">
                <a:solidFill>
                  <a:schemeClr val="tx1">
                    <a:lumMod val="75000"/>
                    <a:lumOff val="25000"/>
                  </a:schemeClr>
                </a:solidFill>
              </a:rPr>
              <a:t>National Program for Prevention and Control of Diabetes</a:t>
            </a:r>
            <a:endParaRPr lang="en-US" sz="3200" b="1" dirty="0">
              <a:solidFill>
                <a:schemeClr val="tx1">
                  <a:lumMod val="75000"/>
                  <a:lumOff val="25000"/>
                </a:schemeClr>
              </a:solidFill>
            </a:endParaRPr>
          </a:p>
        </p:txBody>
      </p:sp>
      <p:sp>
        <p:nvSpPr>
          <p:cNvPr id="3" name="Content Placeholder 2"/>
          <p:cNvSpPr>
            <a:spLocks noGrp="1"/>
          </p:cNvSpPr>
          <p:nvPr>
            <p:ph idx="1"/>
          </p:nvPr>
        </p:nvSpPr>
        <p:spPr>
          <a:xfrm>
            <a:off x="409433" y="1542196"/>
            <a:ext cx="11559654" cy="4858603"/>
          </a:xfrm>
        </p:spPr>
        <p:txBody>
          <a:bodyPr>
            <a:normAutofit fontScale="92500" lnSpcReduction="10000"/>
          </a:bodyPr>
          <a:lstStyle/>
          <a:p>
            <a:r>
              <a:rPr lang="en-US" dirty="0" smtClean="0">
                <a:solidFill>
                  <a:schemeClr val="tx1">
                    <a:lumMod val="75000"/>
                    <a:lumOff val="25000"/>
                  </a:schemeClr>
                </a:solidFill>
              </a:rPr>
              <a:t>This led to a premature ending of the program in 1993.</a:t>
            </a:r>
          </a:p>
          <a:p>
            <a:endParaRPr lang="en-US" dirty="0">
              <a:solidFill>
                <a:schemeClr val="tx1">
                  <a:lumMod val="75000"/>
                  <a:lumOff val="25000"/>
                </a:schemeClr>
              </a:solidFill>
            </a:endParaRPr>
          </a:p>
          <a:p>
            <a:pPr marL="0" indent="0">
              <a:buNone/>
            </a:pPr>
            <a:endParaRPr lang="en-US" dirty="0" smtClean="0">
              <a:solidFill>
                <a:schemeClr val="tx1">
                  <a:lumMod val="75000"/>
                  <a:lumOff val="25000"/>
                </a:schemeClr>
              </a:solidFill>
            </a:endParaRPr>
          </a:p>
          <a:p>
            <a:r>
              <a:rPr lang="en-US" dirty="0" smtClean="0">
                <a:solidFill>
                  <a:schemeClr val="tx1">
                    <a:lumMod val="75000"/>
                    <a:lumOff val="25000"/>
                  </a:schemeClr>
                </a:solidFill>
              </a:rPr>
              <a:t>The official pilot phase of the National Program for Prevention and Control of Diabetes (NPPCD) originally ran from </a:t>
            </a:r>
            <a:r>
              <a:rPr lang="en-US" b="1" u="sng" dirty="0" smtClean="0">
                <a:solidFill>
                  <a:schemeClr val="tx1">
                    <a:lumMod val="75000"/>
                    <a:lumOff val="25000"/>
                  </a:schemeClr>
                </a:solidFill>
              </a:rPr>
              <a:t>1999 to 2001 under the supervision of 17 major medical universities across the country.</a:t>
            </a:r>
          </a:p>
          <a:p>
            <a:pPr>
              <a:buNone/>
            </a:pPr>
            <a:endParaRPr lang="en-US" sz="1600" b="1" u="sng" dirty="0" smtClean="0">
              <a:solidFill>
                <a:schemeClr val="tx1">
                  <a:lumMod val="75000"/>
                  <a:lumOff val="25000"/>
                </a:schemeClr>
              </a:solidFill>
            </a:endParaRPr>
          </a:p>
          <a:p>
            <a:pPr>
              <a:buNone/>
            </a:pPr>
            <a:endParaRPr lang="en-US" sz="1600" dirty="0" smtClean="0">
              <a:solidFill>
                <a:schemeClr val="tx1">
                  <a:lumMod val="75000"/>
                  <a:lumOff val="25000"/>
                </a:schemeClr>
              </a:solidFill>
            </a:endParaRPr>
          </a:p>
          <a:p>
            <a:pPr>
              <a:buNone/>
            </a:pPr>
            <a:endParaRPr lang="en-US" sz="1600" dirty="0">
              <a:solidFill>
                <a:schemeClr val="tx1">
                  <a:lumMod val="75000"/>
                  <a:lumOff val="25000"/>
                </a:schemeClr>
              </a:solidFill>
            </a:endParaRPr>
          </a:p>
          <a:p>
            <a:pPr>
              <a:buNone/>
            </a:pPr>
            <a:endParaRPr lang="en-US" sz="1600" dirty="0" smtClean="0">
              <a:solidFill>
                <a:schemeClr val="tx1">
                  <a:lumMod val="75000"/>
                  <a:lumOff val="25000"/>
                </a:schemeClr>
              </a:solidFill>
            </a:endParaRPr>
          </a:p>
          <a:p>
            <a:pPr>
              <a:buNone/>
            </a:pPr>
            <a:endParaRPr lang="en-US" sz="1600" dirty="0">
              <a:solidFill>
                <a:schemeClr val="tx1">
                  <a:lumMod val="75000"/>
                  <a:lumOff val="25000"/>
                </a:schemeClr>
              </a:solidFill>
            </a:endParaRPr>
          </a:p>
          <a:p>
            <a:pPr>
              <a:buNone/>
            </a:pPr>
            <a:endParaRPr lang="en-US" sz="1600" dirty="0" smtClean="0">
              <a:solidFill>
                <a:schemeClr val="tx1">
                  <a:lumMod val="75000"/>
                  <a:lumOff val="25000"/>
                </a:schemeClr>
              </a:solidFill>
            </a:endParaRPr>
          </a:p>
          <a:p>
            <a:pPr>
              <a:buNone/>
            </a:pPr>
            <a:r>
              <a:rPr lang="en-US" sz="1600" dirty="0" err="1" smtClean="0">
                <a:solidFill>
                  <a:schemeClr val="tx1">
                    <a:lumMod val="75000"/>
                    <a:lumOff val="25000"/>
                  </a:schemeClr>
                </a:solidFill>
              </a:rPr>
              <a:t>Delavari</a:t>
            </a:r>
            <a:r>
              <a:rPr lang="en-US" sz="1600" dirty="0" smtClean="0">
                <a:solidFill>
                  <a:schemeClr val="tx1">
                    <a:lumMod val="75000"/>
                    <a:lumOff val="25000"/>
                  </a:schemeClr>
                </a:solidFill>
              </a:rPr>
              <a:t> A, </a:t>
            </a:r>
            <a:r>
              <a:rPr lang="en-US" sz="1600" dirty="0" err="1" smtClean="0">
                <a:solidFill>
                  <a:schemeClr val="tx1">
                    <a:lumMod val="75000"/>
                    <a:lumOff val="25000"/>
                  </a:schemeClr>
                </a:solidFill>
              </a:rPr>
              <a:t>Mahdavihazavei</a:t>
            </a:r>
            <a:r>
              <a:rPr lang="en-US" sz="1600" dirty="0" smtClean="0">
                <a:solidFill>
                  <a:schemeClr val="tx1">
                    <a:lumMod val="75000"/>
                    <a:lumOff val="25000"/>
                  </a:schemeClr>
                </a:solidFill>
              </a:rPr>
              <a:t> A, </a:t>
            </a:r>
            <a:r>
              <a:rPr lang="en-US" sz="1600" dirty="0" err="1" smtClean="0">
                <a:solidFill>
                  <a:schemeClr val="tx1">
                    <a:lumMod val="75000"/>
                    <a:lumOff val="25000"/>
                  </a:schemeClr>
                </a:solidFill>
              </a:rPr>
              <a:t>Norouzinezhad</a:t>
            </a:r>
            <a:r>
              <a:rPr lang="en-US" sz="1600" dirty="0" smtClean="0">
                <a:solidFill>
                  <a:schemeClr val="tx1">
                    <a:lumMod val="75000"/>
                    <a:lumOff val="25000"/>
                  </a:schemeClr>
                </a:solidFill>
              </a:rPr>
              <a:t> A, et al. The national program for prevention and control of diabetes. Tehran: </a:t>
            </a:r>
            <a:r>
              <a:rPr lang="en-US" sz="1600" dirty="0" err="1" smtClean="0">
                <a:solidFill>
                  <a:schemeClr val="tx1">
                    <a:lumMod val="75000"/>
                    <a:lumOff val="25000"/>
                  </a:schemeClr>
                </a:solidFill>
              </a:rPr>
              <a:t>Seda</a:t>
            </a:r>
            <a:r>
              <a:rPr lang="en-US" sz="1600" dirty="0" smtClean="0">
                <a:solidFill>
                  <a:schemeClr val="tx1">
                    <a:lumMod val="75000"/>
                    <a:lumOff val="25000"/>
                  </a:schemeClr>
                </a:solidFill>
              </a:rPr>
              <a:t> Publication Center; 2004.</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xmlns="" val="32007070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866" y="274638"/>
            <a:ext cx="11541457" cy="708001"/>
          </a:xfrm>
        </p:spPr>
        <p:txBody>
          <a:bodyPr>
            <a:noAutofit/>
          </a:bodyPr>
          <a:lstStyle/>
          <a:p>
            <a:r>
              <a:rPr lang="en-US" sz="3200" b="1" dirty="0" smtClean="0">
                <a:solidFill>
                  <a:schemeClr val="tx1">
                    <a:lumMod val="75000"/>
                    <a:lumOff val="25000"/>
                  </a:schemeClr>
                </a:solidFill>
              </a:rPr>
              <a:t>National Program for Prevention and Control of Diabetes</a:t>
            </a:r>
            <a:endParaRPr lang="en-US" sz="3200" b="1" dirty="0">
              <a:solidFill>
                <a:schemeClr val="tx1">
                  <a:lumMod val="75000"/>
                  <a:lumOff val="25000"/>
                </a:schemeClr>
              </a:solidFill>
            </a:endParaRPr>
          </a:p>
        </p:txBody>
      </p:sp>
      <p:sp>
        <p:nvSpPr>
          <p:cNvPr id="3" name="Content Placeholder 2"/>
          <p:cNvSpPr>
            <a:spLocks noGrp="1"/>
          </p:cNvSpPr>
          <p:nvPr>
            <p:ph idx="1"/>
          </p:nvPr>
        </p:nvSpPr>
        <p:spPr>
          <a:xfrm>
            <a:off x="245661" y="1219200"/>
            <a:ext cx="11737074" cy="5208896"/>
          </a:xfrm>
        </p:spPr>
        <p:txBody>
          <a:bodyPr>
            <a:normAutofit fontScale="92500" lnSpcReduction="10000"/>
          </a:bodyPr>
          <a:lstStyle/>
          <a:p>
            <a:r>
              <a:rPr lang="en-US" dirty="0" smtClean="0">
                <a:solidFill>
                  <a:schemeClr val="tx1">
                    <a:lumMod val="75000"/>
                    <a:lumOff val="25000"/>
                  </a:schemeClr>
                </a:solidFill>
              </a:rPr>
              <a:t>The target population for the pilot screening primarily included individuals &gt;30 years of age, as well as pregnant women. </a:t>
            </a: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r>
              <a:rPr lang="en-US" dirty="0" smtClean="0">
                <a:solidFill>
                  <a:schemeClr val="tx1">
                    <a:lumMod val="75000"/>
                    <a:lumOff val="25000"/>
                  </a:schemeClr>
                </a:solidFill>
              </a:rPr>
              <a:t>However, concrete efforts to establish a comprehensive national diabetes program </a:t>
            </a:r>
            <a:r>
              <a:rPr lang="en-US" b="1" dirty="0" smtClean="0">
                <a:solidFill>
                  <a:schemeClr val="tx1">
                    <a:lumMod val="75000"/>
                    <a:lumOff val="25000"/>
                  </a:schemeClr>
                </a:solidFill>
              </a:rPr>
              <a:t>did not materialize until 2004</a:t>
            </a:r>
          </a:p>
          <a:p>
            <a:endParaRPr lang="en-US" dirty="0" smtClean="0">
              <a:solidFill>
                <a:schemeClr val="tx1">
                  <a:lumMod val="75000"/>
                  <a:lumOff val="25000"/>
                </a:schemeClr>
              </a:solidFill>
            </a:endParaRPr>
          </a:p>
          <a:p>
            <a:r>
              <a:rPr lang="en-US" dirty="0" smtClean="0">
                <a:solidFill>
                  <a:schemeClr val="tx1">
                    <a:lumMod val="75000"/>
                    <a:lumOff val="25000"/>
                  </a:schemeClr>
                </a:solidFill>
              </a:rPr>
              <a:t> When merging the Iranian Primary Health Care (IPHC) system into the body of the NPCCD generated the first systematic evaluation of the target population (NPPCD-2004).</a:t>
            </a:r>
          </a:p>
          <a:p>
            <a:pPr>
              <a:buNone/>
            </a:pPr>
            <a:endParaRPr lang="en-US" sz="1100" dirty="0" smtClean="0">
              <a:solidFill>
                <a:schemeClr val="tx1">
                  <a:lumMod val="75000"/>
                  <a:lumOff val="25000"/>
                </a:schemeClr>
              </a:solidFill>
            </a:endParaRPr>
          </a:p>
          <a:p>
            <a:pPr>
              <a:buNone/>
            </a:pPr>
            <a:endParaRPr lang="en-US" sz="1100" dirty="0">
              <a:solidFill>
                <a:schemeClr val="tx1">
                  <a:lumMod val="75000"/>
                  <a:lumOff val="25000"/>
                </a:schemeClr>
              </a:solidFill>
            </a:endParaRPr>
          </a:p>
          <a:p>
            <a:pPr>
              <a:buNone/>
            </a:pPr>
            <a:r>
              <a:rPr lang="en-US" sz="1100" dirty="0" err="1" smtClean="0">
                <a:solidFill>
                  <a:schemeClr val="tx1">
                    <a:lumMod val="75000"/>
                    <a:lumOff val="25000"/>
                  </a:schemeClr>
                </a:solidFill>
              </a:rPr>
              <a:t>Azizi</a:t>
            </a:r>
            <a:r>
              <a:rPr lang="en-US" sz="1100" dirty="0" smtClean="0">
                <a:solidFill>
                  <a:schemeClr val="tx1">
                    <a:lumMod val="75000"/>
                    <a:lumOff val="25000"/>
                  </a:schemeClr>
                </a:solidFill>
              </a:rPr>
              <a:t> F, </a:t>
            </a:r>
            <a:r>
              <a:rPr lang="en-US" sz="1100" dirty="0" err="1" smtClean="0">
                <a:solidFill>
                  <a:schemeClr val="tx1">
                    <a:lumMod val="75000"/>
                    <a:lumOff val="25000"/>
                  </a:schemeClr>
                </a:solidFill>
              </a:rPr>
              <a:t>Gouya</a:t>
            </a:r>
            <a:r>
              <a:rPr lang="en-US" sz="1100" dirty="0" smtClean="0">
                <a:solidFill>
                  <a:schemeClr val="tx1">
                    <a:lumMod val="75000"/>
                    <a:lumOff val="25000"/>
                  </a:schemeClr>
                </a:solidFill>
              </a:rPr>
              <a:t> M, </a:t>
            </a:r>
            <a:r>
              <a:rPr lang="en-US" sz="1100" dirty="0" err="1" smtClean="0">
                <a:solidFill>
                  <a:schemeClr val="tx1">
                    <a:lumMod val="75000"/>
                    <a:lumOff val="25000"/>
                  </a:schemeClr>
                </a:solidFill>
              </a:rPr>
              <a:t>Vazirian</a:t>
            </a:r>
            <a:r>
              <a:rPr lang="en-US" sz="1100" dirty="0" smtClean="0">
                <a:solidFill>
                  <a:schemeClr val="tx1">
                    <a:lumMod val="75000"/>
                    <a:lumOff val="25000"/>
                  </a:schemeClr>
                </a:solidFill>
              </a:rPr>
              <a:t> P, et al. The diabetes prevention and control </a:t>
            </a:r>
            <a:r>
              <a:rPr lang="en-US" sz="1100" dirty="0" err="1" smtClean="0">
                <a:solidFill>
                  <a:schemeClr val="tx1">
                    <a:lumMod val="75000"/>
                    <a:lumOff val="25000"/>
                  </a:schemeClr>
                </a:solidFill>
              </a:rPr>
              <a:t>programme</a:t>
            </a:r>
            <a:r>
              <a:rPr lang="en-US" sz="1100" dirty="0" smtClean="0">
                <a:solidFill>
                  <a:schemeClr val="tx1">
                    <a:lumMod val="75000"/>
                    <a:lumOff val="25000"/>
                  </a:schemeClr>
                </a:solidFill>
              </a:rPr>
              <a:t> of the Islamic Republic  of Iran 2003.</a:t>
            </a:r>
          </a:p>
          <a:p>
            <a:pPr>
              <a:buNone/>
            </a:pPr>
            <a:r>
              <a:rPr lang="en-US" sz="1050" dirty="0" err="1" smtClean="0">
                <a:solidFill>
                  <a:schemeClr val="tx1">
                    <a:lumMod val="75000"/>
                    <a:lumOff val="25000"/>
                  </a:schemeClr>
                </a:solidFill>
              </a:rPr>
              <a:t>Azizi</a:t>
            </a:r>
            <a:r>
              <a:rPr lang="en-US" sz="1050" dirty="0" smtClean="0">
                <a:solidFill>
                  <a:schemeClr val="tx1">
                    <a:lumMod val="75000"/>
                    <a:lumOff val="25000"/>
                  </a:schemeClr>
                </a:solidFill>
              </a:rPr>
              <a:t> F, </a:t>
            </a:r>
            <a:r>
              <a:rPr lang="en-US" sz="1050" dirty="0" err="1" smtClean="0">
                <a:solidFill>
                  <a:schemeClr val="tx1">
                    <a:lumMod val="75000"/>
                    <a:lumOff val="25000"/>
                  </a:schemeClr>
                </a:solidFill>
              </a:rPr>
              <a:t>Guoya</a:t>
            </a:r>
            <a:r>
              <a:rPr lang="en-US" sz="1050" dirty="0" smtClean="0">
                <a:solidFill>
                  <a:schemeClr val="tx1">
                    <a:lumMod val="75000"/>
                    <a:lumOff val="25000"/>
                  </a:schemeClr>
                </a:solidFill>
              </a:rPr>
              <a:t> M, </a:t>
            </a:r>
            <a:r>
              <a:rPr lang="en-US" sz="1050" dirty="0" err="1" smtClean="0">
                <a:solidFill>
                  <a:schemeClr val="tx1">
                    <a:lumMod val="75000"/>
                    <a:lumOff val="25000"/>
                  </a:schemeClr>
                </a:solidFill>
              </a:rPr>
              <a:t>Vazirian</a:t>
            </a:r>
            <a:r>
              <a:rPr lang="en-US" sz="1050" dirty="0" smtClean="0">
                <a:solidFill>
                  <a:schemeClr val="tx1">
                    <a:lumMod val="75000"/>
                    <a:lumOff val="25000"/>
                  </a:schemeClr>
                </a:solidFill>
              </a:rPr>
              <a:t> P, et al. Screening for type 2 diabetes in the Iranian national </a:t>
            </a:r>
            <a:r>
              <a:rPr lang="en-US" sz="1050" dirty="0" err="1" smtClean="0">
                <a:solidFill>
                  <a:schemeClr val="tx1">
                    <a:lumMod val="75000"/>
                    <a:lumOff val="25000"/>
                  </a:schemeClr>
                </a:solidFill>
              </a:rPr>
              <a:t>programme</a:t>
            </a:r>
            <a:r>
              <a:rPr lang="en-US" sz="1050" dirty="0" smtClean="0">
                <a:solidFill>
                  <a:schemeClr val="tx1">
                    <a:lumMod val="75000"/>
                    <a:lumOff val="25000"/>
                  </a:schemeClr>
                </a:solidFill>
              </a:rPr>
              <a:t>: a preliminary report 2003.</a:t>
            </a:r>
          </a:p>
          <a:p>
            <a:pPr>
              <a:buNone/>
            </a:pPr>
            <a:r>
              <a:rPr lang="en-US" sz="1050" dirty="0" err="1" smtClean="0">
                <a:solidFill>
                  <a:schemeClr val="tx1">
                    <a:lumMod val="75000"/>
                    <a:lumOff val="25000"/>
                  </a:schemeClr>
                </a:solidFill>
              </a:rPr>
              <a:t>Ravaghi</a:t>
            </a:r>
            <a:r>
              <a:rPr lang="en-US" sz="1050" dirty="0" smtClean="0">
                <a:solidFill>
                  <a:schemeClr val="tx1">
                    <a:lumMod val="75000"/>
                    <a:lumOff val="25000"/>
                  </a:schemeClr>
                </a:solidFill>
              </a:rPr>
              <a:t> H, </a:t>
            </a:r>
            <a:r>
              <a:rPr lang="en-US" sz="1050" dirty="0" err="1" smtClean="0">
                <a:solidFill>
                  <a:schemeClr val="tx1">
                    <a:lumMod val="75000"/>
                    <a:lumOff val="25000"/>
                  </a:schemeClr>
                </a:solidFill>
              </a:rPr>
              <a:t>Sajadi</a:t>
            </a:r>
            <a:r>
              <a:rPr lang="en-US" sz="1050" dirty="0" smtClean="0">
                <a:solidFill>
                  <a:schemeClr val="tx1">
                    <a:lumMod val="75000"/>
                    <a:lumOff val="25000"/>
                  </a:schemeClr>
                </a:solidFill>
              </a:rPr>
              <a:t> HS, </a:t>
            </a:r>
            <a:r>
              <a:rPr lang="en-US" sz="1050" dirty="0" err="1" smtClean="0">
                <a:solidFill>
                  <a:schemeClr val="tx1">
                    <a:lumMod val="75000"/>
                    <a:lumOff val="25000"/>
                  </a:schemeClr>
                </a:solidFill>
              </a:rPr>
              <a:t>Ghotbi</a:t>
            </a:r>
            <a:r>
              <a:rPr lang="en-US" sz="1050" dirty="0" smtClean="0">
                <a:solidFill>
                  <a:schemeClr val="tx1">
                    <a:lumMod val="75000"/>
                    <a:lumOff val="25000"/>
                  </a:schemeClr>
                </a:solidFill>
              </a:rPr>
              <a:t> M, et al. Evaluation of an urban phase of the Specialized Care Program for Diabetes in Iran: providers’ perspectives. </a:t>
            </a:r>
            <a:r>
              <a:rPr lang="sv-SE" sz="1050" dirty="0" smtClean="0">
                <a:solidFill>
                  <a:schemeClr val="tx1">
                    <a:lumMod val="75000"/>
                    <a:lumOff val="25000"/>
                  </a:schemeClr>
                </a:solidFill>
              </a:rPr>
              <a:t>Int J Prev Med 2014;5: </a:t>
            </a:r>
            <a:r>
              <a:rPr lang="en-US" sz="1050" dirty="0" smtClean="0">
                <a:solidFill>
                  <a:schemeClr val="tx1">
                    <a:lumMod val="75000"/>
                    <a:lumOff val="25000"/>
                  </a:schemeClr>
                </a:solidFill>
              </a:rPr>
              <a:t>1013.</a:t>
            </a:r>
            <a:endParaRPr lang="en-US" sz="1100" dirty="0">
              <a:solidFill>
                <a:schemeClr val="tx1">
                  <a:lumMod val="75000"/>
                  <a:lumOff val="25000"/>
                </a:schemeClr>
              </a:solidFill>
            </a:endParaRPr>
          </a:p>
        </p:txBody>
      </p:sp>
    </p:spTree>
    <p:extLst>
      <p:ext uri="{BB962C8B-B14F-4D97-AF65-F5344CB8AC3E}">
        <p14:creationId xmlns:p14="http://schemas.microsoft.com/office/powerpoint/2010/main" xmlns="" val="21480709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626" y="288286"/>
            <a:ext cx="11600597" cy="721649"/>
          </a:xfrm>
        </p:spPr>
        <p:txBody>
          <a:bodyPr>
            <a:noAutofit/>
          </a:bodyPr>
          <a:lstStyle/>
          <a:p>
            <a:r>
              <a:rPr lang="en-US" sz="2800" b="1" dirty="0" smtClean="0">
                <a:solidFill>
                  <a:schemeClr val="tx1">
                    <a:lumMod val="75000"/>
                    <a:lumOff val="25000"/>
                  </a:schemeClr>
                </a:solidFill>
              </a:rPr>
              <a:t>National Program for Prevention and Control of Diabetes  merged to IPHC</a:t>
            </a:r>
            <a:endParaRPr lang="en-US" sz="2800" b="1" dirty="0">
              <a:solidFill>
                <a:schemeClr val="tx1">
                  <a:lumMod val="75000"/>
                  <a:lumOff val="25000"/>
                </a:schemeClr>
              </a:solidFill>
            </a:endParaRPr>
          </a:p>
        </p:txBody>
      </p:sp>
      <p:sp>
        <p:nvSpPr>
          <p:cNvPr id="3" name="Content Placeholder 2"/>
          <p:cNvSpPr>
            <a:spLocks noGrp="1"/>
          </p:cNvSpPr>
          <p:nvPr>
            <p:ph idx="1"/>
          </p:nvPr>
        </p:nvSpPr>
        <p:spPr>
          <a:xfrm>
            <a:off x="341195" y="1255594"/>
            <a:ext cx="11213910" cy="5256663"/>
          </a:xfrm>
        </p:spPr>
        <p:txBody>
          <a:bodyPr>
            <a:normAutofit fontScale="92500" lnSpcReduction="10000"/>
          </a:bodyPr>
          <a:lstStyle/>
          <a:p>
            <a:r>
              <a:rPr lang="en-US" dirty="0" smtClean="0">
                <a:solidFill>
                  <a:schemeClr val="tx1">
                    <a:lumMod val="75000"/>
                    <a:lumOff val="25000"/>
                  </a:schemeClr>
                </a:solidFill>
              </a:rPr>
              <a:t>The integrated IPHCNPPCD- 2004 involved primary health care workers known </a:t>
            </a:r>
            <a:r>
              <a:rPr lang="en-US" b="1" u="sng" dirty="0" smtClean="0">
                <a:solidFill>
                  <a:schemeClr val="tx1">
                    <a:lumMod val="75000"/>
                    <a:lumOff val="25000"/>
                  </a:schemeClr>
                </a:solidFill>
              </a:rPr>
              <a:t>as </a:t>
            </a:r>
            <a:r>
              <a:rPr lang="en-US" b="1" u="sng" dirty="0" err="1" smtClean="0">
                <a:solidFill>
                  <a:schemeClr val="tx1">
                    <a:lumMod val="75000"/>
                    <a:lumOff val="25000"/>
                  </a:schemeClr>
                </a:solidFill>
              </a:rPr>
              <a:t>Behvarz</a:t>
            </a:r>
            <a:r>
              <a:rPr lang="en-US" b="1" u="sng" dirty="0" smtClean="0">
                <a:solidFill>
                  <a:schemeClr val="tx1">
                    <a:lumMod val="75000"/>
                    <a:lumOff val="25000"/>
                  </a:schemeClr>
                </a:solidFill>
              </a:rPr>
              <a:t> in rural settings. </a:t>
            </a: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r>
              <a:rPr lang="en-US" dirty="0" smtClean="0">
                <a:solidFill>
                  <a:schemeClr val="tx1">
                    <a:lumMod val="75000"/>
                    <a:lumOff val="25000"/>
                  </a:schemeClr>
                </a:solidFill>
              </a:rPr>
              <a:t>The main objectives were to actively detect and </a:t>
            </a:r>
            <a:r>
              <a:rPr lang="en-US" b="1" u="sng" dirty="0" smtClean="0">
                <a:solidFill>
                  <a:schemeClr val="tx1">
                    <a:lumMod val="75000"/>
                    <a:lumOff val="25000"/>
                  </a:schemeClr>
                </a:solidFill>
              </a:rPr>
              <a:t>screen the pregnant and at-risk rural population aged &gt;30 years. </a:t>
            </a:r>
          </a:p>
          <a:p>
            <a:endParaRPr lang="en-US" dirty="0" smtClean="0">
              <a:solidFill>
                <a:schemeClr val="tx1">
                  <a:lumMod val="75000"/>
                  <a:lumOff val="25000"/>
                </a:schemeClr>
              </a:solidFill>
            </a:endParaRPr>
          </a:p>
          <a:p>
            <a:r>
              <a:rPr lang="en-US" b="1" dirty="0" smtClean="0">
                <a:solidFill>
                  <a:schemeClr val="tx1">
                    <a:lumMod val="75000"/>
                    <a:lumOff val="25000"/>
                  </a:schemeClr>
                </a:solidFill>
              </a:rPr>
              <a:t>Collaboration difficulties between health and treatment </a:t>
            </a:r>
            <a:r>
              <a:rPr lang="en-US" dirty="0" smtClean="0">
                <a:solidFill>
                  <a:schemeClr val="tx1">
                    <a:lumMod val="75000"/>
                    <a:lumOff val="25000"/>
                  </a:schemeClr>
                </a:solidFill>
              </a:rPr>
              <a:t>operational deputies in NPPCD-2004 led to malfunctioning referral units due to an ambiguous follow-up criteria and to problems with timely control of complications.</a:t>
            </a:r>
          </a:p>
          <a:p>
            <a:pPr>
              <a:buNone/>
            </a:pPr>
            <a:endParaRPr lang="en-US" sz="2100" dirty="0" smtClean="0">
              <a:solidFill>
                <a:schemeClr val="tx1">
                  <a:lumMod val="75000"/>
                  <a:lumOff val="25000"/>
                </a:schemeClr>
              </a:solidFill>
            </a:endParaRPr>
          </a:p>
          <a:p>
            <a:pPr>
              <a:buNone/>
            </a:pPr>
            <a:endParaRPr lang="en-US" sz="2100" dirty="0" smtClean="0">
              <a:solidFill>
                <a:schemeClr val="tx1">
                  <a:lumMod val="75000"/>
                  <a:lumOff val="25000"/>
                </a:schemeClr>
              </a:solidFill>
            </a:endParaRPr>
          </a:p>
          <a:p>
            <a:pPr>
              <a:buNone/>
            </a:pPr>
            <a:r>
              <a:rPr lang="en-US" sz="1300" dirty="0" err="1" smtClean="0">
                <a:solidFill>
                  <a:schemeClr val="tx1">
                    <a:lumMod val="75000"/>
                    <a:lumOff val="25000"/>
                  </a:schemeClr>
                </a:solidFill>
              </a:rPr>
              <a:t>Delavari</a:t>
            </a:r>
            <a:r>
              <a:rPr lang="en-US" sz="1300" dirty="0" smtClean="0">
                <a:solidFill>
                  <a:schemeClr val="tx1">
                    <a:lumMod val="75000"/>
                    <a:lumOff val="25000"/>
                  </a:schemeClr>
                </a:solidFill>
              </a:rPr>
              <a:t> A, </a:t>
            </a:r>
            <a:r>
              <a:rPr lang="en-US" sz="1300" dirty="0" err="1" smtClean="0">
                <a:solidFill>
                  <a:schemeClr val="tx1">
                    <a:lumMod val="75000"/>
                    <a:lumOff val="25000"/>
                  </a:schemeClr>
                </a:solidFill>
              </a:rPr>
              <a:t>Mahdavihazavei</a:t>
            </a:r>
            <a:r>
              <a:rPr lang="en-US" sz="1300" dirty="0" smtClean="0">
                <a:solidFill>
                  <a:schemeClr val="tx1">
                    <a:lumMod val="75000"/>
                    <a:lumOff val="25000"/>
                  </a:schemeClr>
                </a:solidFill>
              </a:rPr>
              <a:t> A, </a:t>
            </a:r>
            <a:r>
              <a:rPr lang="en-US" sz="1300" dirty="0" err="1" smtClean="0">
                <a:solidFill>
                  <a:schemeClr val="tx1">
                    <a:lumMod val="75000"/>
                    <a:lumOff val="25000"/>
                  </a:schemeClr>
                </a:solidFill>
              </a:rPr>
              <a:t>Norouzinezhad</a:t>
            </a:r>
            <a:r>
              <a:rPr lang="en-US" sz="1300" dirty="0" smtClean="0">
                <a:solidFill>
                  <a:schemeClr val="tx1">
                    <a:lumMod val="75000"/>
                    <a:lumOff val="25000"/>
                  </a:schemeClr>
                </a:solidFill>
              </a:rPr>
              <a:t> A, et al. The national program for prevention and control of diabetes. Tehran: </a:t>
            </a:r>
            <a:r>
              <a:rPr lang="en-US" sz="1300" dirty="0" err="1" smtClean="0">
                <a:solidFill>
                  <a:schemeClr val="tx1">
                    <a:lumMod val="75000"/>
                    <a:lumOff val="25000"/>
                  </a:schemeClr>
                </a:solidFill>
              </a:rPr>
              <a:t>Seda</a:t>
            </a:r>
            <a:r>
              <a:rPr lang="en-US" sz="1300" dirty="0" smtClean="0">
                <a:solidFill>
                  <a:schemeClr val="tx1">
                    <a:lumMod val="75000"/>
                    <a:lumOff val="25000"/>
                  </a:schemeClr>
                </a:solidFill>
              </a:rPr>
              <a:t> Publication Center; 2004</a:t>
            </a:r>
          </a:p>
          <a:p>
            <a:pPr>
              <a:buNone/>
            </a:pPr>
            <a:r>
              <a:rPr lang="en-US" sz="1300" dirty="0" err="1" smtClean="0">
                <a:solidFill>
                  <a:schemeClr val="tx1">
                    <a:lumMod val="75000"/>
                    <a:lumOff val="25000"/>
                  </a:schemeClr>
                </a:solidFill>
              </a:rPr>
              <a:t>Azizi</a:t>
            </a:r>
            <a:r>
              <a:rPr lang="en-US" sz="1300" dirty="0" smtClean="0">
                <a:solidFill>
                  <a:schemeClr val="tx1">
                    <a:lumMod val="75000"/>
                    <a:lumOff val="25000"/>
                  </a:schemeClr>
                </a:solidFill>
              </a:rPr>
              <a:t> F, </a:t>
            </a:r>
            <a:r>
              <a:rPr lang="en-US" sz="1300" dirty="0" err="1" smtClean="0">
                <a:solidFill>
                  <a:schemeClr val="tx1">
                    <a:lumMod val="75000"/>
                    <a:lumOff val="25000"/>
                  </a:schemeClr>
                </a:solidFill>
              </a:rPr>
              <a:t>Gouya</a:t>
            </a:r>
            <a:r>
              <a:rPr lang="en-US" sz="1300" dirty="0" smtClean="0">
                <a:solidFill>
                  <a:schemeClr val="tx1">
                    <a:lumMod val="75000"/>
                    <a:lumOff val="25000"/>
                  </a:schemeClr>
                </a:solidFill>
              </a:rPr>
              <a:t> M, </a:t>
            </a:r>
            <a:r>
              <a:rPr lang="en-US" sz="1300" dirty="0" err="1" smtClean="0">
                <a:solidFill>
                  <a:schemeClr val="tx1">
                    <a:lumMod val="75000"/>
                    <a:lumOff val="25000"/>
                  </a:schemeClr>
                </a:solidFill>
              </a:rPr>
              <a:t>Vazirian</a:t>
            </a:r>
            <a:r>
              <a:rPr lang="en-US" sz="1300" dirty="0" smtClean="0">
                <a:solidFill>
                  <a:schemeClr val="tx1">
                    <a:lumMod val="75000"/>
                    <a:lumOff val="25000"/>
                  </a:schemeClr>
                </a:solidFill>
              </a:rPr>
              <a:t> P, et al. The diabetes prevention and control </a:t>
            </a:r>
            <a:r>
              <a:rPr lang="en-US" sz="1300" dirty="0" err="1" smtClean="0">
                <a:solidFill>
                  <a:schemeClr val="tx1">
                    <a:lumMod val="75000"/>
                    <a:lumOff val="25000"/>
                  </a:schemeClr>
                </a:solidFill>
              </a:rPr>
              <a:t>programme</a:t>
            </a:r>
            <a:r>
              <a:rPr lang="en-US" sz="1300" dirty="0" smtClean="0">
                <a:solidFill>
                  <a:schemeClr val="tx1">
                    <a:lumMod val="75000"/>
                    <a:lumOff val="25000"/>
                  </a:schemeClr>
                </a:solidFill>
              </a:rPr>
              <a:t> of the Islamic Republic  of Iran 2003.</a:t>
            </a:r>
            <a:endParaRPr lang="en-US" sz="1300" dirty="0">
              <a:solidFill>
                <a:schemeClr val="tx1">
                  <a:lumMod val="75000"/>
                  <a:lumOff val="25000"/>
                </a:schemeClr>
              </a:solidFill>
            </a:endParaRPr>
          </a:p>
        </p:txBody>
      </p:sp>
    </p:spTree>
    <p:extLst>
      <p:ext uri="{BB962C8B-B14F-4D97-AF65-F5344CB8AC3E}">
        <p14:creationId xmlns:p14="http://schemas.microsoft.com/office/powerpoint/2010/main" xmlns="" val="30198018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866" y="368489"/>
            <a:ext cx="11723427" cy="600503"/>
          </a:xfrm>
        </p:spPr>
        <p:txBody>
          <a:bodyPr>
            <a:noAutofit/>
          </a:bodyPr>
          <a:lstStyle/>
          <a:p>
            <a:r>
              <a:rPr lang="en-US" sz="3200" b="1" dirty="0" smtClean="0">
                <a:solidFill>
                  <a:schemeClr val="tx1">
                    <a:lumMod val="75000"/>
                    <a:lumOff val="25000"/>
                  </a:schemeClr>
                </a:solidFill>
              </a:rPr>
              <a:t>Revised National Program for Prevention and Control of Diabetes</a:t>
            </a:r>
            <a:endParaRPr lang="en-US" sz="3200" b="1" dirty="0">
              <a:solidFill>
                <a:schemeClr val="tx1">
                  <a:lumMod val="75000"/>
                  <a:lumOff val="25000"/>
                </a:schemeClr>
              </a:solidFill>
            </a:endParaRPr>
          </a:p>
        </p:txBody>
      </p:sp>
      <p:sp>
        <p:nvSpPr>
          <p:cNvPr id="3" name="Content Placeholder 2"/>
          <p:cNvSpPr>
            <a:spLocks noGrp="1"/>
          </p:cNvSpPr>
          <p:nvPr>
            <p:ph idx="1"/>
          </p:nvPr>
        </p:nvSpPr>
        <p:spPr>
          <a:xfrm>
            <a:off x="313899" y="1569493"/>
            <a:ext cx="11614244" cy="4607470"/>
          </a:xfrm>
        </p:spPr>
        <p:txBody>
          <a:bodyPr>
            <a:normAutofit/>
          </a:bodyPr>
          <a:lstStyle/>
          <a:p>
            <a:r>
              <a:rPr lang="en-US" dirty="0" smtClean="0">
                <a:solidFill>
                  <a:schemeClr val="tx1">
                    <a:lumMod val="75000"/>
                    <a:lumOff val="25000"/>
                  </a:schemeClr>
                </a:solidFill>
              </a:rPr>
              <a:t>Provisional arrangements to address shortcomings in the </a:t>
            </a:r>
            <a:r>
              <a:rPr lang="en-US" b="1" dirty="0" smtClean="0">
                <a:solidFill>
                  <a:schemeClr val="tx1">
                    <a:lumMod val="75000"/>
                    <a:lumOff val="25000"/>
                  </a:schemeClr>
                </a:solidFill>
              </a:rPr>
              <a:t>rural phase </a:t>
            </a:r>
            <a:r>
              <a:rPr lang="en-US" dirty="0" smtClean="0">
                <a:solidFill>
                  <a:schemeClr val="tx1">
                    <a:lumMod val="75000"/>
                    <a:lumOff val="25000"/>
                  </a:schemeClr>
                </a:solidFill>
              </a:rPr>
              <a:t>culminated in the development of the revised program</a:t>
            </a:r>
          </a:p>
          <a:p>
            <a:endParaRPr lang="en-US" dirty="0" smtClean="0">
              <a:solidFill>
                <a:schemeClr val="tx1">
                  <a:lumMod val="75000"/>
                  <a:lumOff val="25000"/>
                </a:schemeClr>
              </a:solidFill>
            </a:endParaRPr>
          </a:p>
          <a:p>
            <a:pPr>
              <a:buNone/>
            </a:pPr>
            <a:r>
              <a:rPr lang="en-US" b="1" dirty="0" smtClean="0">
                <a:solidFill>
                  <a:schemeClr val="tx1">
                    <a:lumMod val="75000"/>
                    <a:lumOff val="25000"/>
                  </a:schemeClr>
                </a:solidFill>
              </a:rPr>
              <a:t>Urban phases of NPPCD- 2010 </a:t>
            </a:r>
          </a:p>
          <a:p>
            <a:r>
              <a:rPr lang="en-US" dirty="0" smtClean="0">
                <a:solidFill>
                  <a:schemeClr val="tx1">
                    <a:lumMod val="75000"/>
                    <a:lumOff val="25000"/>
                  </a:schemeClr>
                </a:solidFill>
              </a:rPr>
              <a:t>Initially screening the inhabitants in 6 major metropolitan areas with a </a:t>
            </a:r>
            <a:r>
              <a:rPr lang="en-US" b="1" dirty="0" smtClean="0">
                <a:solidFill>
                  <a:schemeClr val="tx1">
                    <a:lumMod val="75000"/>
                    <a:lumOff val="25000"/>
                  </a:schemeClr>
                </a:solidFill>
              </a:rPr>
              <a:t>population of &gt;1 million </a:t>
            </a:r>
            <a:r>
              <a:rPr lang="en-US" dirty="0" smtClean="0">
                <a:solidFill>
                  <a:schemeClr val="tx1">
                    <a:lumMod val="75000"/>
                    <a:lumOff val="25000"/>
                  </a:schemeClr>
                </a:solidFill>
              </a:rPr>
              <a:t>(phase I, incorporating 7 provincial medical universities).</a:t>
            </a:r>
            <a:endParaRPr lang="en-US" dirty="0">
              <a:solidFill>
                <a:schemeClr val="tx1">
                  <a:lumMod val="75000"/>
                  <a:lumOff val="25000"/>
                </a:schemeClr>
              </a:solidFill>
            </a:endParaRPr>
          </a:p>
        </p:txBody>
      </p:sp>
    </p:spTree>
    <p:extLst>
      <p:ext uri="{BB962C8B-B14F-4D97-AF65-F5344CB8AC3E}">
        <p14:creationId xmlns:p14="http://schemas.microsoft.com/office/powerpoint/2010/main" xmlns="" val="8628088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626" y="324183"/>
            <a:ext cx="11094493" cy="849526"/>
          </a:xfrm>
        </p:spPr>
        <p:txBody>
          <a:bodyPr>
            <a:noAutofit/>
          </a:bodyPr>
          <a:lstStyle/>
          <a:p>
            <a:r>
              <a:rPr lang="en-US" sz="3200" b="1" dirty="0" smtClean="0">
                <a:solidFill>
                  <a:schemeClr val="tx1">
                    <a:lumMod val="75000"/>
                    <a:lumOff val="25000"/>
                  </a:schemeClr>
                </a:solidFill>
              </a:rPr>
              <a:t>Revised National Program for Prevention and Control of Diabetes</a:t>
            </a:r>
            <a:endParaRPr lang="en-US" sz="3200" b="1" dirty="0">
              <a:solidFill>
                <a:schemeClr val="tx1">
                  <a:lumMod val="75000"/>
                  <a:lumOff val="25000"/>
                </a:schemeClr>
              </a:solidFill>
            </a:endParaRPr>
          </a:p>
        </p:txBody>
      </p:sp>
      <p:sp>
        <p:nvSpPr>
          <p:cNvPr id="3" name="Content Placeholder 2"/>
          <p:cNvSpPr>
            <a:spLocks noGrp="1"/>
          </p:cNvSpPr>
          <p:nvPr>
            <p:ph idx="1"/>
          </p:nvPr>
        </p:nvSpPr>
        <p:spPr>
          <a:xfrm>
            <a:off x="436729" y="1364776"/>
            <a:ext cx="10917072" cy="5022376"/>
          </a:xfrm>
        </p:spPr>
        <p:txBody>
          <a:bodyPr>
            <a:normAutofit lnSpcReduction="10000"/>
          </a:bodyPr>
          <a:lstStyle/>
          <a:p>
            <a:r>
              <a:rPr lang="en-US" b="1" u="sng" dirty="0" smtClean="0">
                <a:solidFill>
                  <a:schemeClr val="tx1">
                    <a:lumMod val="75000"/>
                    <a:lumOff val="25000"/>
                  </a:schemeClr>
                </a:solidFill>
              </a:rPr>
              <a:t>By the end of the phase II in 2012, a population of just over 20 million was covered by 16 provincial</a:t>
            </a:r>
            <a:r>
              <a:rPr lang="en-US" dirty="0" smtClean="0">
                <a:solidFill>
                  <a:schemeClr val="tx1">
                    <a:lumMod val="75000"/>
                    <a:lumOff val="25000"/>
                  </a:schemeClr>
                </a:solidFill>
              </a:rPr>
              <a:t> faculties participating in the national diabetes program. </a:t>
            </a:r>
          </a:p>
          <a:p>
            <a:endParaRPr lang="en-US" dirty="0" smtClean="0">
              <a:solidFill>
                <a:schemeClr val="tx1">
                  <a:lumMod val="75000"/>
                  <a:lumOff val="25000"/>
                </a:schemeClr>
              </a:solidFill>
            </a:endParaRPr>
          </a:p>
          <a:p>
            <a:r>
              <a:rPr lang="en-US" dirty="0" smtClean="0">
                <a:solidFill>
                  <a:schemeClr val="tx1">
                    <a:lumMod val="75000"/>
                    <a:lumOff val="25000"/>
                  </a:schemeClr>
                </a:solidFill>
              </a:rPr>
              <a:t>A major methodological difference from NPPCD-2004 (rural) to NPPCD-2010 (urban) was </a:t>
            </a:r>
            <a:r>
              <a:rPr lang="en-US" b="1" u="sng" dirty="0" smtClean="0">
                <a:solidFill>
                  <a:schemeClr val="tx1">
                    <a:lumMod val="75000"/>
                    <a:lumOff val="25000"/>
                  </a:schemeClr>
                </a:solidFill>
              </a:rPr>
              <a:t>the passive and opportunistic screening of high-risk individuals in the latter</a:t>
            </a:r>
          </a:p>
          <a:p>
            <a:endParaRPr lang="en-US" b="1" u="sng" dirty="0" smtClean="0">
              <a:solidFill>
                <a:schemeClr val="tx1">
                  <a:lumMod val="75000"/>
                  <a:lumOff val="25000"/>
                </a:schemeClr>
              </a:solidFill>
            </a:endParaRPr>
          </a:p>
          <a:p>
            <a:r>
              <a:rPr lang="en-US" dirty="0" smtClean="0">
                <a:solidFill>
                  <a:schemeClr val="tx1">
                    <a:lumMod val="75000"/>
                    <a:lumOff val="25000"/>
                  </a:schemeClr>
                </a:solidFill>
              </a:rPr>
              <a:t>Additionally, introduction of the </a:t>
            </a:r>
            <a:r>
              <a:rPr lang="en-US" b="1" dirty="0" smtClean="0">
                <a:solidFill>
                  <a:schemeClr val="tx1">
                    <a:lumMod val="75000"/>
                    <a:lumOff val="25000"/>
                  </a:schemeClr>
                </a:solidFill>
              </a:rPr>
              <a:t>referral feedback loop from academic specialized centers back to the lowest levels of IPHC </a:t>
            </a:r>
            <a:r>
              <a:rPr lang="en-US" dirty="0" smtClean="0">
                <a:solidFill>
                  <a:schemeClr val="tx1">
                    <a:lumMod val="75000"/>
                    <a:lumOff val="25000"/>
                  </a:schemeClr>
                </a:solidFill>
              </a:rPr>
              <a:t>helped maintain the continuum of care for patients with prediabetes and diabetes in NPPCD-2010.</a:t>
            </a:r>
          </a:p>
          <a:p>
            <a:pPr>
              <a:buNone/>
            </a:pPr>
            <a:endParaRPr lang="en-US" b="1" u="sng" dirty="0">
              <a:solidFill>
                <a:schemeClr val="tx1">
                  <a:lumMod val="75000"/>
                  <a:lumOff val="25000"/>
                </a:schemeClr>
              </a:solidFill>
            </a:endParaRPr>
          </a:p>
        </p:txBody>
      </p:sp>
    </p:spTree>
    <p:extLst>
      <p:ext uri="{BB962C8B-B14F-4D97-AF65-F5344CB8AC3E}">
        <p14:creationId xmlns:p14="http://schemas.microsoft.com/office/powerpoint/2010/main" xmlns="" val="30827235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255944"/>
            <a:ext cx="11614246" cy="822230"/>
          </a:xfrm>
        </p:spPr>
        <p:txBody>
          <a:bodyPr>
            <a:noAutofit/>
          </a:bodyPr>
          <a:lstStyle/>
          <a:p>
            <a:r>
              <a:rPr lang="en-US" sz="3200" b="1" dirty="0" smtClean="0">
                <a:solidFill>
                  <a:schemeClr val="tx1">
                    <a:lumMod val="75000"/>
                    <a:lumOff val="25000"/>
                  </a:schemeClr>
                </a:solidFill>
              </a:rPr>
              <a:t>Policies  and Programs for Diabetes Care  Management and Prevention </a:t>
            </a:r>
            <a:endParaRPr lang="en-US" sz="3200" b="1" dirty="0">
              <a:solidFill>
                <a:schemeClr val="tx1">
                  <a:lumMod val="75000"/>
                  <a:lumOff val="25000"/>
                </a:schemeClr>
              </a:solidFill>
            </a:endParaRPr>
          </a:p>
        </p:txBody>
      </p:sp>
      <p:sp>
        <p:nvSpPr>
          <p:cNvPr id="3" name="Content Placeholder 2"/>
          <p:cNvSpPr>
            <a:spLocks noGrp="1"/>
          </p:cNvSpPr>
          <p:nvPr>
            <p:ph idx="1"/>
          </p:nvPr>
        </p:nvSpPr>
        <p:spPr>
          <a:xfrm>
            <a:off x="191069" y="1392072"/>
            <a:ext cx="11682483" cy="4784891"/>
          </a:xfrm>
        </p:spPr>
        <p:txBody>
          <a:bodyPr>
            <a:normAutofit/>
          </a:bodyPr>
          <a:lstStyle/>
          <a:p>
            <a:r>
              <a:rPr lang="en-US" dirty="0" smtClean="0">
                <a:solidFill>
                  <a:schemeClr val="tx1">
                    <a:lumMod val="75000"/>
                    <a:lumOff val="25000"/>
                  </a:schemeClr>
                </a:solidFill>
              </a:rPr>
              <a:t>The graphical representation of 3 levels of NPPCD-2010 urban specialized care program is schematically illustrated in Figure 1.</a:t>
            </a:r>
          </a:p>
          <a:p>
            <a:pPr>
              <a:buNone/>
            </a:pPr>
            <a:endParaRPr lang="en-US" dirty="0" smtClean="0">
              <a:solidFill>
                <a:schemeClr val="tx1">
                  <a:lumMod val="75000"/>
                  <a:lumOff val="25000"/>
                </a:schemeClr>
              </a:solidFill>
            </a:endParaRPr>
          </a:p>
          <a:p>
            <a:r>
              <a:rPr lang="en-US" dirty="0" smtClean="0">
                <a:solidFill>
                  <a:schemeClr val="tx1">
                    <a:lumMod val="75000"/>
                    <a:lumOff val="25000"/>
                  </a:schemeClr>
                </a:solidFill>
              </a:rPr>
              <a:t>Enrolled patients from NPPCD-2010 have since </a:t>
            </a:r>
            <a:r>
              <a:rPr lang="en-US" b="1" dirty="0" smtClean="0">
                <a:solidFill>
                  <a:schemeClr val="tx1">
                    <a:lumMod val="75000"/>
                    <a:lumOff val="25000"/>
                  </a:schemeClr>
                </a:solidFill>
              </a:rPr>
              <a:t>undergone annual assessments of micro- and macrovascular complication of diabetes.</a:t>
            </a:r>
          </a:p>
          <a:p>
            <a:pPr>
              <a:buNone/>
            </a:pPr>
            <a:endParaRPr lang="en-US" b="1" dirty="0" smtClean="0">
              <a:solidFill>
                <a:schemeClr val="tx1">
                  <a:lumMod val="75000"/>
                  <a:lumOff val="25000"/>
                </a:schemeClr>
              </a:solidFill>
            </a:endParaRPr>
          </a:p>
          <a:p>
            <a:pPr>
              <a:buNone/>
            </a:pPr>
            <a:endParaRPr lang="en-US" sz="1700" dirty="0">
              <a:solidFill>
                <a:schemeClr val="tx1">
                  <a:lumMod val="75000"/>
                  <a:lumOff val="25000"/>
                </a:schemeClr>
              </a:solidFill>
            </a:endParaRPr>
          </a:p>
          <a:p>
            <a:pPr>
              <a:buNone/>
            </a:pPr>
            <a:r>
              <a:rPr lang="en-US" sz="1200" dirty="0" smtClean="0">
                <a:solidFill>
                  <a:schemeClr val="tx1">
                    <a:lumMod val="75000"/>
                    <a:lumOff val="25000"/>
                  </a:schemeClr>
                </a:solidFill>
              </a:rPr>
              <a:t>Ministry of Health and Medical Education. National comprehensive program for prevention and control of </a:t>
            </a:r>
            <a:r>
              <a:rPr lang="sv-SE" sz="1200" dirty="0" smtClean="0">
                <a:solidFill>
                  <a:schemeClr val="tx1">
                    <a:lumMod val="75000"/>
                    <a:lumOff val="25000"/>
                  </a:schemeClr>
                </a:solidFill>
              </a:rPr>
              <a:t>diabetes mellitus Type II in urban </a:t>
            </a:r>
            <a:r>
              <a:rPr lang="en-US" sz="1200" dirty="0" smtClean="0">
                <a:solidFill>
                  <a:schemeClr val="tx1">
                    <a:lumMod val="75000"/>
                    <a:lumOff val="25000"/>
                  </a:schemeClr>
                </a:solidFill>
              </a:rPr>
              <a:t>areas. Available at: </a:t>
            </a:r>
            <a:r>
              <a:rPr lang="en-US" sz="1200" dirty="0" smtClean="0">
                <a:solidFill>
                  <a:schemeClr val="tx1">
                    <a:lumMod val="75000"/>
                    <a:lumOff val="25000"/>
                  </a:schemeClr>
                </a:solidFill>
                <a:hlinkClick r:id="rId2"/>
              </a:rPr>
              <a:t>http://www</a:t>
            </a:r>
            <a:r>
              <a:rPr lang="en-US" sz="1200" dirty="0" smtClean="0">
                <a:solidFill>
                  <a:schemeClr val="tx1">
                    <a:lumMod val="75000"/>
                    <a:lumOff val="25000"/>
                  </a:schemeClr>
                </a:solidFill>
              </a:rPr>
              <a:t>. medcare.behdasht.gov.ir/. Accessed Q7 May 15, 2013</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xmlns="" val="37932788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979" y="105819"/>
            <a:ext cx="10807890" cy="931412"/>
          </a:xfrm>
        </p:spPr>
        <p:txBody>
          <a:bodyPr/>
          <a:lstStyle/>
          <a:p>
            <a:r>
              <a:rPr lang="en-US" sz="6000" b="1" dirty="0" smtClean="0">
                <a:solidFill>
                  <a:schemeClr val="tx1">
                    <a:lumMod val="75000"/>
                    <a:lumOff val="25000"/>
                  </a:schemeClr>
                </a:solidFill>
              </a:rPr>
              <a:t>Figure 1</a:t>
            </a:r>
            <a:endParaRPr lang="en-US" sz="6000" b="1" dirty="0">
              <a:solidFill>
                <a:schemeClr val="tx1">
                  <a:lumMod val="75000"/>
                  <a:lumOff val="25000"/>
                </a:schemeClr>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427170" y="1676400"/>
            <a:ext cx="11460031" cy="3914103"/>
          </a:xfrm>
          <a:prstGeom prst="rect">
            <a:avLst/>
          </a:prstGeom>
          <a:noFill/>
          <a:ln w="9525">
            <a:noFill/>
            <a:miter lim="800000"/>
            <a:headEnd/>
            <a:tailEnd/>
          </a:ln>
          <a:effectLst/>
        </p:spPr>
      </p:pic>
    </p:spTree>
    <p:extLst>
      <p:ext uri="{BB962C8B-B14F-4D97-AF65-F5344CB8AC3E}">
        <p14:creationId xmlns:p14="http://schemas.microsoft.com/office/powerpoint/2010/main" xmlns="" val="3515474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217" y="218363"/>
            <a:ext cx="10985311" cy="736979"/>
          </a:xfrm>
        </p:spPr>
        <p:txBody>
          <a:bodyPr/>
          <a:lstStyle/>
          <a:p>
            <a:r>
              <a:rPr lang="en-US" b="1" dirty="0" smtClean="0">
                <a:solidFill>
                  <a:schemeClr val="tx1">
                    <a:lumMod val="75000"/>
                    <a:lumOff val="25000"/>
                  </a:schemeClr>
                </a:solidFill>
              </a:rPr>
              <a:t>Missions and accomplishments</a:t>
            </a:r>
            <a:endParaRPr lang="en-US" b="1" dirty="0">
              <a:solidFill>
                <a:schemeClr val="tx1">
                  <a:lumMod val="75000"/>
                  <a:lumOff val="25000"/>
                </a:schemeClr>
              </a:solidFill>
            </a:endParaRPr>
          </a:p>
        </p:txBody>
      </p:sp>
      <p:sp>
        <p:nvSpPr>
          <p:cNvPr id="3" name="Content Placeholder 2"/>
          <p:cNvSpPr>
            <a:spLocks noGrp="1"/>
          </p:cNvSpPr>
          <p:nvPr>
            <p:ph idx="1"/>
          </p:nvPr>
        </p:nvSpPr>
        <p:spPr>
          <a:xfrm>
            <a:off x="286603" y="1241946"/>
            <a:ext cx="11737074" cy="5145206"/>
          </a:xfrm>
        </p:spPr>
        <p:txBody>
          <a:bodyPr>
            <a:normAutofit fontScale="70000" lnSpcReduction="20000"/>
          </a:bodyPr>
          <a:lstStyle/>
          <a:p>
            <a:r>
              <a:rPr lang="en-US" sz="3800" dirty="0" smtClean="0">
                <a:solidFill>
                  <a:schemeClr val="tx1">
                    <a:lumMod val="75000"/>
                    <a:lumOff val="25000"/>
                  </a:schemeClr>
                </a:solidFill>
              </a:rPr>
              <a:t>The main objectives and strategies of NPPCD are depicted in Table 3. </a:t>
            </a:r>
          </a:p>
          <a:p>
            <a:endParaRPr lang="en-US" sz="3800" dirty="0" smtClean="0">
              <a:solidFill>
                <a:schemeClr val="tx1">
                  <a:lumMod val="75000"/>
                  <a:lumOff val="25000"/>
                </a:schemeClr>
              </a:solidFill>
            </a:endParaRPr>
          </a:p>
          <a:p>
            <a:endParaRPr lang="en-US" sz="3800" dirty="0" smtClean="0">
              <a:solidFill>
                <a:schemeClr val="tx1">
                  <a:lumMod val="75000"/>
                  <a:lumOff val="25000"/>
                </a:schemeClr>
              </a:solidFill>
            </a:endParaRPr>
          </a:p>
          <a:p>
            <a:r>
              <a:rPr lang="en-US" sz="3800" dirty="0" smtClean="0">
                <a:solidFill>
                  <a:schemeClr val="tx1">
                    <a:lumMod val="75000"/>
                    <a:lumOff val="25000"/>
                  </a:schemeClr>
                </a:solidFill>
              </a:rPr>
              <a:t>In the NPPCD series, objectives and strategies were largely consistent with those outlined by the World Diabetes Program in 1989  and the WHO Global Action Plan for Prevention and Control of NCDs.</a:t>
            </a:r>
          </a:p>
          <a:p>
            <a:pPr>
              <a:buNone/>
            </a:pPr>
            <a:r>
              <a:rPr lang="en-US" sz="3800" dirty="0" smtClean="0">
                <a:solidFill>
                  <a:schemeClr val="tx1">
                    <a:lumMod val="75000"/>
                    <a:lumOff val="25000"/>
                  </a:schemeClr>
                </a:solidFill>
              </a:rPr>
              <a:t> </a:t>
            </a:r>
          </a:p>
          <a:p>
            <a:endParaRPr lang="en-US" sz="3800" dirty="0" smtClean="0">
              <a:solidFill>
                <a:schemeClr val="tx1">
                  <a:lumMod val="75000"/>
                  <a:lumOff val="25000"/>
                </a:schemeClr>
              </a:solidFill>
            </a:endParaRPr>
          </a:p>
          <a:p>
            <a:r>
              <a:rPr lang="en-US" sz="3800" dirty="0" smtClean="0">
                <a:solidFill>
                  <a:schemeClr val="tx1">
                    <a:lumMod val="75000"/>
                    <a:lumOff val="25000"/>
                  </a:schemeClr>
                </a:solidFill>
              </a:rPr>
              <a:t>However, NPPCD codification of potential private-sector health-promoting and collaborative roles marginalized non formal sectors and nongovernmental organizations.</a:t>
            </a:r>
          </a:p>
          <a:p>
            <a:pPr marL="0" indent="0">
              <a:buNone/>
            </a:pPr>
            <a:endParaRPr lang="en-US" dirty="0" smtClean="0">
              <a:solidFill>
                <a:schemeClr val="tx1">
                  <a:lumMod val="75000"/>
                  <a:lumOff val="25000"/>
                </a:schemeClr>
              </a:solidFill>
            </a:endParaRPr>
          </a:p>
          <a:p>
            <a:r>
              <a:rPr lang="en-US" sz="1800" dirty="0" smtClean="0">
                <a:solidFill>
                  <a:schemeClr val="tx1">
                    <a:lumMod val="75000"/>
                    <a:lumOff val="25000"/>
                  </a:schemeClr>
                </a:solidFill>
              </a:rPr>
              <a:t>World Health Organization. Global action plan for the prevention and control of </a:t>
            </a:r>
            <a:r>
              <a:rPr lang="en-US" sz="1800" dirty="0" err="1" smtClean="0">
                <a:solidFill>
                  <a:schemeClr val="tx1">
                    <a:lumMod val="75000"/>
                    <a:lumOff val="25000"/>
                  </a:schemeClr>
                </a:solidFill>
              </a:rPr>
              <a:t>noncommunicable</a:t>
            </a:r>
            <a:r>
              <a:rPr lang="en-US" sz="1800" dirty="0" smtClean="0">
                <a:solidFill>
                  <a:schemeClr val="tx1">
                    <a:lumMod val="75000"/>
                    <a:lumOff val="25000"/>
                  </a:schemeClr>
                </a:solidFill>
              </a:rPr>
              <a:t> diseases 2013e2020. Geneva, Switzerland: World Health Organization; 2013.</a:t>
            </a:r>
          </a:p>
          <a:p>
            <a:r>
              <a:rPr lang="fi-FI" sz="1700" dirty="0" smtClean="0">
                <a:solidFill>
                  <a:schemeClr val="tx1">
                    <a:lumMod val="75000"/>
                    <a:lumOff val="25000"/>
                  </a:schemeClr>
                </a:solidFill>
              </a:rPr>
              <a:t>Faraji O, Etemad K, Sari AA, et al. </a:t>
            </a:r>
            <a:r>
              <a:rPr lang="en-US" sz="1700" dirty="0" smtClean="0">
                <a:solidFill>
                  <a:schemeClr val="tx1">
                    <a:lumMod val="75000"/>
                    <a:lumOff val="25000"/>
                  </a:schemeClr>
                </a:solidFill>
              </a:rPr>
              <a:t>Policies and programs for prevention and control of diabetes in Iran: a document analysis. Glob J Health </a:t>
            </a:r>
            <a:r>
              <a:rPr lang="en-US" sz="1700" dirty="0" err="1" smtClean="0">
                <a:solidFill>
                  <a:schemeClr val="tx1">
                    <a:lumMod val="75000"/>
                    <a:lumOff val="25000"/>
                  </a:schemeClr>
                </a:solidFill>
              </a:rPr>
              <a:t>Sci</a:t>
            </a:r>
            <a:r>
              <a:rPr lang="en-US" sz="1700" dirty="0" smtClean="0">
                <a:solidFill>
                  <a:schemeClr val="tx1">
                    <a:lumMod val="75000"/>
                    <a:lumOff val="25000"/>
                  </a:schemeClr>
                </a:solidFill>
              </a:rPr>
              <a:t> 2015;7:187.</a:t>
            </a:r>
            <a:endParaRPr lang="en-US" sz="2300" dirty="0">
              <a:solidFill>
                <a:schemeClr val="tx1">
                  <a:lumMod val="75000"/>
                  <a:lumOff val="25000"/>
                </a:schemeClr>
              </a:solidFill>
            </a:endParaRPr>
          </a:p>
        </p:txBody>
      </p:sp>
    </p:spTree>
    <p:extLst>
      <p:ext uri="{BB962C8B-B14F-4D97-AF65-F5344CB8AC3E}">
        <p14:creationId xmlns:p14="http://schemas.microsoft.com/office/powerpoint/2010/main" xmlns="" val="641323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400" y="228600"/>
            <a:ext cx="11582400" cy="1219200"/>
          </a:xfrm>
        </p:spPr>
        <p:txBody>
          <a:bodyPr>
            <a:noAutofit/>
          </a:bodyPr>
          <a:lstStyle/>
          <a:p>
            <a:pPr algn="ctr">
              <a:defRPr/>
            </a:pPr>
            <a:r>
              <a:rPr lang="en-US" sz="3000" b="1" dirty="0">
                <a:solidFill>
                  <a:srgbClr val="FFFF00"/>
                </a:solidFill>
                <a:latin typeface="Times New Roman" pitchFamily="18" charset="0"/>
                <a:cs typeface="Times New Roman" pitchFamily="18" charset="0"/>
              </a:rPr>
              <a:t/>
            </a:r>
            <a:br>
              <a:rPr lang="en-US" sz="3000" b="1" dirty="0">
                <a:solidFill>
                  <a:srgbClr val="FFFF00"/>
                </a:solidFill>
                <a:latin typeface="Times New Roman" pitchFamily="18" charset="0"/>
                <a:cs typeface="Times New Roman" pitchFamily="18" charset="0"/>
              </a:rPr>
            </a:br>
            <a:endParaRPr lang="en-US" sz="3000" b="1" dirty="0">
              <a:solidFill>
                <a:srgbClr val="FFFF00"/>
              </a:solidFill>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816212316"/>
              </p:ext>
            </p:extLst>
          </p:nvPr>
        </p:nvGraphicFramePr>
        <p:xfrm>
          <a:off x="609600" y="1858964"/>
          <a:ext cx="10972800" cy="3779836"/>
        </p:xfrm>
        <a:graphic>
          <a:graphicData uri="http://schemas.openxmlformats.org/drawingml/2006/table">
            <a:tbl>
              <a:tblPr firstRow="1" bandRow="1">
                <a:tableStyleId>{5C22544A-7EE6-4342-B048-85BDC9FD1C3A}</a:tableStyleId>
              </a:tblPr>
              <a:tblGrid>
                <a:gridCol w="3657600"/>
                <a:gridCol w="3657600"/>
                <a:gridCol w="3657600"/>
              </a:tblGrid>
              <a:tr h="441997">
                <a:tc>
                  <a:txBody>
                    <a:bodyPr/>
                    <a:lstStyle/>
                    <a:p>
                      <a:pPr algn="ctr"/>
                      <a:r>
                        <a:rPr lang="en-US" sz="2300" dirty="0" smtClean="0">
                          <a:latin typeface="+mn-lt"/>
                          <a:cs typeface="+mj-cs"/>
                        </a:rPr>
                        <a:t>Outcome </a:t>
                      </a:r>
                      <a:endParaRPr lang="en-US" sz="2300" dirty="0">
                        <a:latin typeface="+mn-lt"/>
                        <a:cs typeface="+mj-cs"/>
                      </a:endParaRPr>
                    </a:p>
                  </a:txBody>
                  <a:tcPr marL="121920" marR="121920" marT="45724" marB="45724"/>
                </a:tc>
                <a:tc>
                  <a:txBody>
                    <a:bodyPr/>
                    <a:lstStyle/>
                    <a:p>
                      <a:pPr algn="ctr"/>
                      <a:r>
                        <a:rPr lang="en-US" sz="2300" dirty="0" smtClean="0">
                          <a:latin typeface="+mn-lt"/>
                          <a:cs typeface="+mj-cs"/>
                        </a:rPr>
                        <a:t>Diabetes status</a:t>
                      </a:r>
                      <a:endParaRPr lang="en-US" sz="2300" dirty="0">
                        <a:latin typeface="+mn-lt"/>
                        <a:cs typeface="+mj-cs"/>
                      </a:endParaRPr>
                    </a:p>
                  </a:txBody>
                  <a:tcPr marL="121920" marR="121920" marT="45724" marB="45724"/>
                </a:tc>
                <a:tc>
                  <a:txBody>
                    <a:bodyPr/>
                    <a:lstStyle/>
                    <a:p>
                      <a:pPr algn="ctr"/>
                      <a:r>
                        <a:rPr lang="en-US" sz="2300" dirty="0" smtClean="0">
                          <a:latin typeface="+mn-lt"/>
                          <a:cs typeface="+mj-cs"/>
                        </a:rPr>
                        <a:t>PAF (%)</a:t>
                      </a:r>
                      <a:endParaRPr lang="en-US" sz="2300" dirty="0">
                        <a:latin typeface="+mn-lt"/>
                        <a:cs typeface="+mj-cs"/>
                      </a:endParaRPr>
                    </a:p>
                  </a:txBody>
                  <a:tcPr marL="121920" marR="121920" marT="45724" marB="45724"/>
                </a:tc>
              </a:tr>
              <a:tr h="370871">
                <a:tc>
                  <a:txBody>
                    <a:bodyPr/>
                    <a:lstStyle/>
                    <a:p>
                      <a:pPr marL="0" marR="0" algn="just">
                        <a:lnSpc>
                          <a:spcPct val="115000"/>
                        </a:lnSpc>
                        <a:spcBef>
                          <a:spcPts val="300"/>
                        </a:spcBef>
                        <a:spcAft>
                          <a:spcPts val="300"/>
                        </a:spcAft>
                      </a:pPr>
                      <a:r>
                        <a:rPr lang="en-US" sz="2000" kern="1200" dirty="0">
                          <a:solidFill>
                            <a:srgbClr val="000000"/>
                          </a:solidFill>
                          <a:latin typeface="+mn-lt"/>
                          <a:ea typeface="Times New Roman"/>
                          <a:cs typeface="+mj-cs"/>
                        </a:rPr>
                        <a:t>CVD </a:t>
                      </a:r>
                    </a:p>
                  </a:txBody>
                  <a:tcPr marL="97367" marR="97367" marT="0" marB="0" anchor="ctr"/>
                </a:tc>
                <a:tc>
                  <a:txBody>
                    <a:bodyPr/>
                    <a:lstStyle/>
                    <a:p>
                      <a:pPr marL="0" marR="0" algn="l">
                        <a:lnSpc>
                          <a:spcPct val="115000"/>
                        </a:lnSpc>
                        <a:spcBef>
                          <a:spcPts val="300"/>
                        </a:spcBef>
                        <a:spcAft>
                          <a:spcPts val="300"/>
                        </a:spcAft>
                      </a:pPr>
                      <a:r>
                        <a:rPr lang="en-US" sz="2000" kern="1200" dirty="0" smtClean="0">
                          <a:solidFill>
                            <a:srgbClr val="000000"/>
                          </a:solidFill>
                          <a:latin typeface="+mn-lt"/>
                          <a:ea typeface="Times New Roman"/>
                          <a:cs typeface="+mj-cs"/>
                        </a:rPr>
                        <a:t>New Diagnosed DM</a:t>
                      </a:r>
                      <a:endParaRPr lang="en-US" sz="2000" kern="1200" dirty="0">
                        <a:solidFill>
                          <a:srgbClr val="000000"/>
                        </a:solidFill>
                        <a:latin typeface="+mn-lt"/>
                        <a:ea typeface="Times New Roman"/>
                        <a:cs typeface="+mj-cs"/>
                      </a:endParaRPr>
                    </a:p>
                  </a:txBody>
                  <a:tcPr marL="97367" marR="97367" marT="0" marB="0" anchor="ctr"/>
                </a:tc>
                <a:tc>
                  <a:txBody>
                    <a:bodyPr/>
                    <a:lstStyle/>
                    <a:p>
                      <a:pPr marL="0" marR="0" algn="just">
                        <a:lnSpc>
                          <a:spcPct val="115000"/>
                        </a:lnSpc>
                        <a:spcBef>
                          <a:spcPts val="300"/>
                        </a:spcBef>
                        <a:spcAft>
                          <a:spcPts val="300"/>
                        </a:spcAft>
                      </a:pPr>
                      <a:r>
                        <a:rPr lang="en-US" sz="2000" dirty="0">
                          <a:solidFill>
                            <a:srgbClr val="000000"/>
                          </a:solidFill>
                          <a:latin typeface="+mn-lt"/>
                          <a:ea typeface="Times New Roman"/>
                          <a:cs typeface="+mj-cs"/>
                        </a:rPr>
                        <a:t>6.3 (2.4-11.0)</a:t>
                      </a:r>
                      <a:endParaRPr lang="en-US" sz="2000" dirty="0">
                        <a:latin typeface="+mn-lt"/>
                        <a:ea typeface="Calibri"/>
                        <a:cs typeface="+mj-cs"/>
                      </a:endParaRPr>
                    </a:p>
                  </a:txBody>
                  <a:tcPr marL="97367" marR="97367" marT="0" marB="0" anchor="ctr"/>
                </a:tc>
              </a:tr>
              <a:tr h="370871">
                <a:tc>
                  <a:txBody>
                    <a:bodyPr/>
                    <a:lstStyle/>
                    <a:p>
                      <a:pPr>
                        <a:lnSpc>
                          <a:spcPct val="115000"/>
                        </a:lnSpc>
                      </a:pPr>
                      <a:endParaRPr lang="en-US" sz="2000" kern="1200" dirty="0">
                        <a:solidFill>
                          <a:srgbClr val="000000"/>
                        </a:solidFill>
                        <a:latin typeface="+mn-lt"/>
                        <a:ea typeface="Times New Roman"/>
                        <a:cs typeface="+mj-cs"/>
                      </a:endParaRPr>
                    </a:p>
                  </a:txBody>
                  <a:tcPr marL="97367" marR="97367" marT="0" marB="0" anchor="ctr"/>
                </a:tc>
                <a:tc>
                  <a:txBody>
                    <a:bodyPr/>
                    <a:lstStyle/>
                    <a:p>
                      <a:pPr marL="0" marR="0" algn="l">
                        <a:lnSpc>
                          <a:spcPct val="115000"/>
                        </a:lnSpc>
                        <a:spcBef>
                          <a:spcPts val="300"/>
                        </a:spcBef>
                        <a:spcAft>
                          <a:spcPts val="300"/>
                        </a:spcAft>
                      </a:pPr>
                      <a:r>
                        <a:rPr lang="en-US" sz="2000" kern="1200" dirty="0" smtClean="0">
                          <a:solidFill>
                            <a:srgbClr val="000000"/>
                          </a:solidFill>
                          <a:latin typeface="+mn-lt"/>
                          <a:ea typeface="Times New Roman"/>
                          <a:cs typeface="+mj-cs"/>
                        </a:rPr>
                        <a:t>Known DM</a:t>
                      </a:r>
                      <a:endParaRPr lang="en-US" sz="2000" kern="1200" dirty="0">
                        <a:solidFill>
                          <a:srgbClr val="000000"/>
                        </a:solidFill>
                        <a:latin typeface="+mn-lt"/>
                        <a:ea typeface="Times New Roman"/>
                        <a:cs typeface="+mj-cs"/>
                      </a:endParaRPr>
                    </a:p>
                  </a:txBody>
                  <a:tcPr marL="97367" marR="97367" marT="0" marB="0" anchor="ctr"/>
                </a:tc>
                <a:tc>
                  <a:txBody>
                    <a:bodyPr/>
                    <a:lstStyle/>
                    <a:p>
                      <a:pPr marL="0" marR="0" algn="just">
                        <a:lnSpc>
                          <a:spcPct val="115000"/>
                        </a:lnSpc>
                        <a:spcBef>
                          <a:spcPts val="300"/>
                        </a:spcBef>
                        <a:spcAft>
                          <a:spcPts val="300"/>
                        </a:spcAft>
                      </a:pPr>
                      <a:r>
                        <a:rPr lang="en-US" sz="2000" dirty="0">
                          <a:solidFill>
                            <a:srgbClr val="000000"/>
                          </a:solidFill>
                          <a:latin typeface="+mn-lt"/>
                          <a:ea typeface="Times New Roman"/>
                          <a:cs typeface="+mj-cs"/>
                        </a:rPr>
                        <a:t>15.2 (9.7-21.1)</a:t>
                      </a:r>
                      <a:endParaRPr lang="en-US" sz="2000" dirty="0">
                        <a:latin typeface="+mn-lt"/>
                        <a:ea typeface="Calibri"/>
                        <a:cs typeface="+mj-cs"/>
                      </a:endParaRPr>
                    </a:p>
                  </a:txBody>
                  <a:tcPr marL="97367" marR="97367" marT="0" marB="0" anchor="ctr"/>
                </a:tc>
              </a:tr>
              <a:tr h="370871">
                <a:tc>
                  <a:txBody>
                    <a:bodyPr/>
                    <a:lstStyle/>
                    <a:p>
                      <a:pPr>
                        <a:lnSpc>
                          <a:spcPct val="115000"/>
                        </a:lnSpc>
                      </a:pPr>
                      <a:endParaRPr lang="en-US" sz="2000" kern="1200" dirty="0">
                        <a:solidFill>
                          <a:srgbClr val="000000"/>
                        </a:solidFill>
                        <a:latin typeface="+mn-lt"/>
                        <a:ea typeface="Times New Roman"/>
                        <a:cs typeface="+mj-cs"/>
                      </a:endParaRPr>
                    </a:p>
                  </a:txBody>
                  <a:tcPr marL="97367" marR="97367" marT="0" marB="0" anchor="ctr"/>
                </a:tc>
                <a:tc>
                  <a:txBody>
                    <a:bodyPr/>
                    <a:lstStyle/>
                    <a:p>
                      <a:pPr marL="0" marR="0" algn="l">
                        <a:lnSpc>
                          <a:spcPct val="115000"/>
                        </a:lnSpc>
                        <a:spcBef>
                          <a:spcPts val="300"/>
                        </a:spcBef>
                        <a:spcAft>
                          <a:spcPts val="300"/>
                        </a:spcAft>
                      </a:pPr>
                      <a:r>
                        <a:rPr lang="en-US" sz="2000" kern="1200" dirty="0">
                          <a:solidFill>
                            <a:srgbClr val="000000"/>
                          </a:solidFill>
                          <a:latin typeface="+mn-lt"/>
                          <a:ea typeface="Times New Roman"/>
                          <a:cs typeface="+mj-cs"/>
                        </a:rPr>
                        <a:t>DM </a:t>
                      </a:r>
                    </a:p>
                  </a:txBody>
                  <a:tcPr marL="97367" marR="97367" marT="0" marB="0" anchor="ctr"/>
                </a:tc>
                <a:tc>
                  <a:txBody>
                    <a:bodyPr/>
                    <a:lstStyle/>
                    <a:p>
                      <a:pPr marL="0" marR="0" algn="just">
                        <a:lnSpc>
                          <a:spcPct val="115000"/>
                        </a:lnSpc>
                        <a:spcBef>
                          <a:spcPts val="300"/>
                        </a:spcBef>
                        <a:spcAft>
                          <a:spcPts val="300"/>
                        </a:spcAft>
                      </a:pPr>
                      <a:r>
                        <a:rPr lang="en-US" sz="2000" dirty="0">
                          <a:solidFill>
                            <a:srgbClr val="000000"/>
                          </a:solidFill>
                          <a:latin typeface="+mn-lt"/>
                          <a:ea typeface="Times New Roman"/>
                          <a:cs typeface="+mj-cs"/>
                        </a:rPr>
                        <a:t>21.5 (14.4-28.9)</a:t>
                      </a:r>
                      <a:endParaRPr lang="en-US" sz="2000" dirty="0">
                        <a:latin typeface="+mn-lt"/>
                        <a:ea typeface="Calibri"/>
                        <a:cs typeface="+mj-cs"/>
                      </a:endParaRPr>
                    </a:p>
                  </a:txBody>
                  <a:tcPr marL="97367" marR="97367" marT="0" marB="0" anchor="ctr"/>
                </a:tc>
              </a:tr>
              <a:tr h="370871">
                <a:tc>
                  <a:txBody>
                    <a:bodyPr/>
                    <a:lstStyle/>
                    <a:p>
                      <a:pPr marL="0" marR="0" algn="just">
                        <a:lnSpc>
                          <a:spcPct val="115000"/>
                        </a:lnSpc>
                        <a:spcBef>
                          <a:spcPts val="300"/>
                        </a:spcBef>
                        <a:spcAft>
                          <a:spcPts val="300"/>
                        </a:spcAft>
                      </a:pPr>
                      <a:r>
                        <a:rPr lang="en-US" sz="2000" kern="1200" dirty="0">
                          <a:solidFill>
                            <a:srgbClr val="000000"/>
                          </a:solidFill>
                          <a:latin typeface="+mn-lt"/>
                          <a:ea typeface="Times New Roman"/>
                          <a:cs typeface="+mj-cs"/>
                        </a:rPr>
                        <a:t>CHD </a:t>
                      </a:r>
                    </a:p>
                  </a:txBody>
                  <a:tcPr marL="97367" marR="97367" marT="0" marB="0" anchor="ctr"/>
                </a:tc>
                <a:tc>
                  <a:txBody>
                    <a:bodyPr/>
                    <a:lstStyle/>
                    <a:p>
                      <a:pPr marL="0" marR="0" algn="l">
                        <a:lnSpc>
                          <a:spcPct val="115000"/>
                        </a:lnSpc>
                        <a:spcBef>
                          <a:spcPts val="300"/>
                        </a:spcBef>
                        <a:spcAft>
                          <a:spcPts val="300"/>
                        </a:spcAft>
                      </a:pPr>
                      <a:r>
                        <a:rPr lang="en-US" sz="2000" kern="1200" dirty="0" smtClean="0">
                          <a:solidFill>
                            <a:srgbClr val="000000"/>
                          </a:solidFill>
                          <a:latin typeface="+mn-lt"/>
                          <a:ea typeface="Times New Roman"/>
                          <a:cs typeface="+mj-cs"/>
                        </a:rPr>
                        <a:t>New Diagnosed DM</a:t>
                      </a:r>
                      <a:endParaRPr lang="en-US" sz="2000" kern="1200" dirty="0">
                        <a:solidFill>
                          <a:srgbClr val="000000"/>
                        </a:solidFill>
                        <a:latin typeface="+mn-lt"/>
                        <a:ea typeface="Times New Roman"/>
                        <a:cs typeface="+mj-cs"/>
                      </a:endParaRPr>
                    </a:p>
                  </a:txBody>
                  <a:tcPr marL="97367" marR="97367" marT="0" marB="0" anchor="ctr"/>
                </a:tc>
                <a:tc>
                  <a:txBody>
                    <a:bodyPr/>
                    <a:lstStyle/>
                    <a:p>
                      <a:pPr marL="0" marR="0" algn="just">
                        <a:lnSpc>
                          <a:spcPct val="115000"/>
                        </a:lnSpc>
                        <a:spcBef>
                          <a:spcPts val="300"/>
                        </a:spcBef>
                        <a:spcAft>
                          <a:spcPts val="300"/>
                        </a:spcAft>
                      </a:pPr>
                      <a:r>
                        <a:rPr lang="en-US" sz="2000" dirty="0">
                          <a:solidFill>
                            <a:srgbClr val="000000"/>
                          </a:solidFill>
                          <a:latin typeface="+mn-lt"/>
                          <a:ea typeface="Times New Roman"/>
                          <a:cs typeface="+mj-cs"/>
                        </a:rPr>
                        <a:t>5.0 (1.0-9.9)</a:t>
                      </a:r>
                      <a:endParaRPr lang="en-US" sz="2000" dirty="0">
                        <a:latin typeface="+mn-lt"/>
                        <a:ea typeface="Calibri"/>
                        <a:cs typeface="+mj-cs"/>
                      </a:endParaRPr>
                    </a:p>
                  </a:txBody>
                  <a:tcPr marL="97367" marR="97367" marT="0" marB="0" anchor="ctr"/>
                </a:tc>
              </a:tr>
              <a:tr h="370871">
                <a:tc>
                  <a:txBody>
                    <a:bodyPr/>
                    <a:lstStyle/>
                    <a:p>
                      <a:pPr>
                        <a:lnSpc>
                          <a:spcPct val="115000"/>
                        </a:lnSpc>
                      </a:pPr>
                      <a:endParaRPr lang="en-US" sz="2000" kern="1200">
                        <a:solidFill>
                          <a:srgbClr val="000000"/>
                        </a:solidFill>
                        <a:latin typeface="+mn-lt"/>
                        <a:ea typeface="Times New Roman"/>
                        <a:cs typeface="+mj-cs"/>
                      </a:endParaRPr>
                    </a:p>
                  </a:txBody>
                  <a:tcPr marL="97367" marR="97367" marT="0" marB="0" anchor="ctr"/>
                </a:tc>
                <a:tc>
                  <a:txBody>
                    <a:bodyPr/>
                    <a:lstStyle/>
                    <a:p>
                      <a:pPr marL="0" marR="0" algn="l">
                        <a:lnSpc>
                          <a:spcPct val="115000"/>
                        </a:lnSpc>
                        <a:spcBef>
                          <a:spcPts val="300"/>
                        </a:spcBef>
                        <a:spcAft>
                          <a:spcPts val="300"/>
                        </a:spcAft>
                      </a:pPr>
                      <a:r>
                        <a:rPr lang="en-US" sz="2000" kern="1200" dirty="0" smtClean="0">
                          <a:solidFill>
                            <a:srgbClr val="000000"/>
                          </a:solidFill>
                          <a:latin typeface="+mn-lt"/>
                          <a:ea typeface="Times New Roman"/>
                          <a:cs typeface="+mj-cs"/>
                        </a:rPr>
                        <a:t>Known DM</a:t>
                      </a:r>
                      <a:endParaRPr lang="en-US" sz="2000" kern="1200" dirty="0">
                        <a:solidFill>
                          <a:srgbClr val="000000"/>
                        </a:solidFill>
                        <a:latin typeface="+mn-lt"/>
                        <a:ea typeface="Times New Roman"/>
                        <a:cs typeface="+mj-cs"/>
                      </a:endParaRPr>
                    </a:p>
                  </a:txBody>
                  <a:tcPr marL="97367" marR="97367" marT="0" marB="0" anchor="ctr"/>
                </a:tc>
                <a:tc>
                  <a:txBody>
                    <a:bodyPr/>
                    <a:lstStyle/>
                    <a:p>
                      <a:pPr marL="0" marR="0" algn="just">
                        <a:lnSpc>
                          <a:spcPct val="115000"/>
                        </a:lnSpc>
                        <a:spcBef>
                          <a:spcPts val="300"/>
                        </a:spcBef>
                        <a:spcAft>
                          <a:spcPts val="300"/>
                        </a:spcAft>
                      </a:pPr>
                      <a:r>
                        <a:rPr lang="en-US" sz="2000" dirty="0">
                          <a:solidFill>
                            <a:srgbClr val="000000"/>
                          </a:solidFill>
                          <a:latin typeface="+mn-lt"/>
                          <a:ea typeface="Times New Roman"/>
                          <a:cs typeface="+mj-cs"/>
                        </a:rPr>
                        <a:t>15.7 (9.9-22.2)</a:t>
                      </a:r>
                      <a:endParaRPr lang="en-US" sz="2000" dirty="0">
                        <a:latin typeface="+mn-lt"/>
                        <a:ea typeface="Calibri"/>
                        <a:cs typeface="+mj-cs"/>
                      </a:endParaRPr>
                    </a:p>
                  </a:txBody>
                  <a:tcPr marL="97367" marR="97367" marT="0" marB="0" anchor="ctr"/>
                </a:tc>
              </a:tr>
              <a:tr h="370871">
                <a:tc>
                  <a:txBody>
                    <a:bodyPr/>
                    <a:lstStyle/>
                    <a:p>
                      <a:pPr>
                        <a:lnSpc>
                          <a:spcPct val="115000"/>
                        </a:lnSpc>
                      </a:pPr>
                      <a:endParaRPr lang="en-US" sz="2000" kern="1200">
                        <a:solidFill>
                          <a:srgbClr val="000000"/>
                        </a:solidFill>
                        <a:latin typeface="+mn-lt"/>
                        <a:ea typeface="Times New Roman"/>
                        <a:cs typeface="+mj-cs"/>
                      </a:endParaRPr>
                    </a:p>
                  </a:txBody>
                  <a:tcPr marL="97367" marR="97367" marT="0" marB="0" anchor="ctr"/>
                </a:tc>
                <a:tc>
                  <a:txBody>
                    <a:bodyPr/>
                    <a:lstStyle/>
                    <a:p>
                      <a:pPr marL="0" marR="0" algn="l">
                        <a:lnSpc>
                          <a:spcPct val="115000"/>
                        </a:lnSpc>
                        <a:spcBef>
                          <a:spcPts val="300"/>
                        </a:spcBef>
                        <a:spcAft>
                          <a:spcPts val="300"/>
                        </a:spcAft>
                      </a:pPr>
                      <a:r>
                        <a:rPr lang="en-US" sz="2000" kern="1200" dirty="0">
                          <a:solidFill>
                            <a:srgbClr val="000000"/>
                          </a:solidFill>
                          <a:latin typeface="+mn-lt"/>
                          <a:ea typeface="Times New Roman"/>
                          <a:cs typeface="+mj-cs"/>
                        </a:rPr>
                        <a:t>DM </a:t>
                      </a:r>
                    </a:p>
                  </a:txBody>
                  <a:tcPr marL="97367" marR="97367" marT="0" marB="0" anchor="ctr"/>
                </a:tc>
                <a:tc>
                  <a:txBody>
                    <a:bodyPr/>
                    <a:lstStyle/>
                    <a:p>
                      <a:pPr marL="0" marR="0" algn="just">
                        <a:lnSpc>
                          <a:spcPct val="115000"/>
                        </a:lnSpc>
                        <a:spcBef>
                          <a:spcPts val="300"/>
                        </a:spcBef>
                        <a:spcAft>
                          <a:spcPts val="300"/>
                        </a:spcAft>
                      </a:pPr>
                      <a:r>
                        <a:rPr lang="en-US" sz="2000" dirty="0">
                          <a:solidFill>
                            <a:srgbClr val="000000"/>
                          </a:solidFill>
                          <a:latin typeface="+mn-lt"/>
                          <a:ea typeface="Times New Roman"/>
                          <a:cs typeface="+mj-cs"/>
                        </a:rPr>
                        <a:t>20.8 (13.1-28.7)</a:t>
                      </a:r>
                      <a:endParaRPr lang="en-US" sz="2000" dirty="0">
                        <a:latin typeface="+mn-lt"/>
                        <a:ea typeface="Calibri"/>
                        <a:cs typeface="+mj-cs"/>
                      </a:endParaRPr>
                    </a:p>
                  </a:txBody>
                  <a:tcPr marL="97367" marR="97367" marT="0" marB="0" anchor="ctr"/>
                </a:tc>
              </a:tr>
              <a:tr h="370871">
                <a:tc>
                  <a:txBody>
                    <a:bodyPr/>
                    <a:lstStyle/>
                    <a:p>
                      <a:pPr marL="0" marR="0" algn="just">
                        <a:lnSpc>
                          <a:spcPct val="115000"/>
                        </a:lnSpc>
                        <a:spcBef>
                          <a:spcPts val="300"/>
                        </a:spcBef>
                        <a:spcAft>
                          <a:spcPts val="300"/>
                        </a:spcAft>
                      </a:pPr>
                      <a:r>
                        <a:rPr lang="en-US" sz="2000" b="1" dirty="0">
                          <a:solidFill>
                            <a:srgbClr val="C00000"/>
                          </a:solidFill>
                          <a:latin typeface="+mn-lt"/>
                          <a:ea typeface="Times New Roman"/>
                          <a:cs typeface="+mj-cs"/>
                        </a:rPr>
                        <a:t>Mortality </a:t>
                      </a:r>
                      <a:endParaRPr lang="en-US" sz="2000" b="1" dirty="0">
                        <a:solidFill>
                          <a:srgbClr val="C00000"/>
                        </a:solidFill>
                        <a:latin typeface="+mn-lt"/>
                        <a:ea typeface="Calibri"/>
                        <a:cs typeface="+mj-cs"/>
                      </a:endParaRPr>
                    </a:p>
                  </a:txBody>
                  <a:tcPr marL="97367" marR="97367" marT="0" marB="0" anchor="ctr"/>
                </a:tc>
                <a:tc>
                  <a:txBody>
                    <a:bodyPr/>
                    <a:lstStyle/>
                    <a:p>
                      <a:pPr marL="0" marR="0" algn="l">
                        <a:lnSpc>
                          <a:spcPct val="115000"/>
                        </a:lnSpc>
                        <a:spcBef>
                          <a:spcPts val="300"/>
                        </a:spcBef>
                        <a:spcAft>
                          <a:spcPts val="300"/>
                        </a:spcAft>
                      </a:pPr>
                      <a:r>
                        <a:rPr lang="en-US" sz="2000" b="1" dirty="0" smtClean="0">
                          <a:solidFill>
                            <a:srgbClr val="C00000"/>
                          </a:solidFill>
                          <a:latin typeface="+mn-lt"/>
                          <a:ea typeface="Times New Roman"/>
                          <a:cs typeface="+mj-cs"/>
                        </a:rPr>
                        <a:t>New</a:t>
                      </a:r>
                      <a:r>
                        <a:rPr lang="en-US" sz="2000" b="1" baseline="0" dirty="0" smtClean="0">
                          <a:solidFill>
                            <a:srgbClr val="C00000"/>
                          </a:solidFill>
                          <a:latin typeface="+mn-lt"/>
                          <a:ea typeface="Times New Roman"/>
                          <a:cs typeface="+mj-cs"/>
                        </a:rPr>
                        <a:t> Diagnosed DM</a:t>
                      </a:r>
                      <a:endParaRPr lang="en-US" sz="2000" b="1" dirty="0">
                        <a:solidFill>
                          <a:srgbClr val="C00000"/>
                        </a:solidFill>
                        <a:latin typeface="+mn-lt"/>
                        <a:ea typeface="Calibri"/>
                        <a:cs typeface="+mj-cs"/>
                      </a:endParaRPr>
                    </a:p>
                  </a:txBody>
                  <a:tcPr marL="97367" marR="97367" marT="0" marB="0" anchor="ctr"/>
                </a:tc>
                <a:tc>
                  <a:txBody>
                    <a:bodyPr/>
                    <a:lstStyle/>
                    <a:p>
                      <a:pPr marL="0" marR="0" algn="just">
                        <a:lnSpc>
                          <a:spcPct val="115000"/>
                        </a:lnSpc>
                        <a:spcBef>
                          <a:spcPts val="300"/>
                        </a:spcBef>
                        <a:spcAft>
                          <a:spcPts val="300"/>
                        </a:spcAft>
                      </a:pPr>
                      <a:r>
                        <a:rPr lang="en-US" sz="2000" dirty="0">
                          <a:solidFill>
                            <a:srgbClr val="C00000"/>
                          </a:solidFill>
                          <a:latin typeface="+mn-lt"/>
                          <a:ea typeface="Times New Roman"/>
                          <a:cs typeface="+mj-cs"/>
                        </a:rPr>
                        <a:t>6.5 (1.5-13.2)</a:t>
                      </a:r>
                      <a:endParaRPr lang="en-US" sz="2000" dirty="0">
                        <a:solidFill>
                          <a:srgbClr val="C00000"/>
                        </a:solidFill>
                        <a:latin typeface="+mn-lt"/>
                        <a:ea typeface="Calibri"/>
                        <a:cs typeface="+mj-cs"/>
                      </a:endParaRPr>
                    </a:p>
                  </a:txBody>
                  <a:tcPr marL="97367" marR="97367" marT="0" marB="0" anchor="ctr"/>
                </a:tc>
              </a:tr>
              <a:tr h="370871">
                <a:tc>
                  <a:txBody>
                    <a:bodyPr/>
                    <a:lstStyle/>
                    <a:p>
                      <a:pPr>
                        <a:lnSpc>
                          <a:spcPct val="115000"/>
                        </a:lnSpc>
                      </a:pPr>
                      <a:endParaRPr lang="en-US" sz="2000" dirty="0">
                        <a:solidFill>
                          <a:srgbClr val="C00000"/>
                        </a:solidFill>
                        <a:latin typeface="+mn-lt"/>
                        <a:ea typeface="Times New Roman"/>
                        <a:cs typeface="+mj-cs"/>
                      </a:endParaRPr>
                    </a:p>
                  </a:txBody>
                  <a:tcPr marL="97367" marR="97367" marT="0" marB="0" anchor="ctr"/>
                </a:tc>
                <a:tc>
                  <a:txBody>
                    <a:bodyPr/>
                    <a:lstStyle/>
                    <a:p>
                      <a:pPr marL="0" marR="0" algn="l">
                        <a:lnSpc>
                          <a:spcPct val="115000"/>
                        </a:lnSpc>
                        <a:spcBef>
                          <a:spcPts val="300"/>
                        </a:spcBef>
                        <a:spcAft>
                          <a:spcPts val="300"/>
                        </a:spcAft>
                      </a:pPr>
                      <a:r>
                        <a:rPr lang="en-US" sz="2000" b="1" dirty="0" smtClean="0">
                          <a:solidFill>
                            <a:srgbClr val="C00000"/>
                          </a:solidFill>
                          <a:latin typeface="+mn-lt"/>
                          <a:ea typeface="Times New Roman"/>
                          <a:cs typeface="+mj-cs"/>
                        </a:rPr>
                        <a:t>Known DM</a:t>
                      </a:r>
                      <a:endParaRPr lang="en-US" sz="2000" b="1" dirty="0">
                        <a:solidFill>
                          <a:srgbClr val="C00000"/>
                        </a:solidFill>
                        <a:latin typeface="+mn-lt"/>
                        <a:ea typeface="Calibri"/>
                        <a:cs typeface="+mj-cs"/>
                      </a:endParaRPr>
                    </a:p>
                  </a:txBody>
                  <a:tcPr marL="97367" marR="97367" marT="0" marB="0" anchor="ctr"/>
                </a:tc>
                <a:tc>
                  <a:txBody>
                    <a:bodyPr/>
                    <a:lstStyle/>
                    <a:p>
                      <a:pPr marL="0" marR="0" algn="just">
                        <a:lnSpc>
                          <a:spcPct val="115000"/>
                        </a:lnSpc>
                        <a:spcBef>
                          <a:spcPts val="300"/>
                        </a:spcBef>
                        <a:spcAft>
                          <a:spcPts val="300"/>
                        </a:spcAft>
                      </a:pPr>
                      <a:r>
                        <a:rPr lang="en-US" sz="2000" dirty="0">
                          <a:solidFill>
                            <a:srgbClr val="C00000"/>
                          </a:solidFill>
                          <a:latin typeface="+mn-lt"/>
                          <a:ea typeface="Times New Roman"/>
                          <a:cs typeface="+mj-cs"/>
                        </a:rPr>
                        <a:t>17.5 (9.4-26.6)</a:t>
                      </a:r>
                      <a:endParaRPr lang="en-US" sz="2000" dirty="0">
                        <a:solidFill>
                          <a:srgbClr val="C00000"/>
                        </a:solidFill>
                        <a:latin typeface="+mn-lt"/>
                        <a:ea typeface="Calibri"/>
                        <a:cs typeface="+mj-cs"/>
                      </a:endParaRPr>
                    </a:p>
                  </a:txBody>
                  <a:tcPr marL="97367" marR="97367" marT="0" marB="0" anchor="ctr"/>
                </a:tc>
              </a:tr>
              <a:tr h="370871">
                <a:tc>
                  <a:txBody>
                    <a:bodyPr/>
                    <a:lstStyle/>
                    <a:p>
                      <a:pPr>
                        <a:lnSpc>
                          <a:spcPct val="115000"/>
                        </a:lnSpc>
                      </a:pPr>
                      <a:endParaRPr lang="en-US" sz="2000">
                        <a:solidFill>
                          <a:srgbClr val="C00000"/>
                        </a:solidFill>
                        <a:latin typeface="+mn-lt"/>
                        <a:ea typeface="Times New Roman"/>
                        <a:cs typeface="+mj-cs"/>
                      </a:endParaRPr>
                    </a:p>
                  </a:txBody>
                  <a:tcPr marL="97367" marR="97367" marT="0" marB="0" anchor="ctr"/>
                </a:tc>
                <a:tc>
                  <a:txBody>
                    <a:bodyPr/>
                    <a:lstStyle/>
                    <a:p>
                      <a:pPr marL="0" marR="0" algn="l">
                        <a:lnSpc>
                          <a:spcPct val="115000"/>
                        </a:lnSpc>
                        <a:spcBef>
                          <a:spcPts val="300"/>
                        </a:spcBef>
                        <a:spcAft>
                          <a:spcPts val="300"/>
                        </a:spcAft>
                      </a:pPr>
                      <a:r>
                        <a:rPr lang="en-US" sz="2000" dirty="0">
                          <a:solidFill>
                            <a:srgbClr val="C00000"/>
                          </a:solidFill>
                          <a:latin typeface="+mn-lt"/>
                          <a:ea typeface="Times New Roman"/>
                          <a:cs typeface="+mj-cs"/>
                        </a:rPr>
                        <a:t>DM </a:t>
                      </a:r>
                      <a:endParaRPr lang="en-US" sz="2000" dirty="0">
                        <a:solidFill>
                          <a:srgbClr val="C00000"/>
                        </a:solidFill>
                        <a:latin typeface="+mn-lt"/>
                        <a:ea typeface="Calibri"/>
                        <a:cs typeface="+mj-cs"/>
                      </a:endParaRPr>
                    </a:p>
                  </a:txBody>
                  <a:tcPr marL="97367" marR="97367" marT="0" marB="0" anchor="ctr"/>
                </a:tc>
                <a:tc>
                  <a:txBody>
                    <a:bodyPr/>
                    <a:lstStyle/>
                    <a:p>
                      <a:pPr marL="0" marR="0" algn="just">
                        <a:lnSpc>
                          <a:spcPct val="115000"/>
                        </a:lnSpc>
                        <a:spcBef>
                          <a:spcPts val="300"/>
                        </a:spcBef>
                        <a:spcAft>
                          <a:spcPts val="300"/>
                        </a:spcAft>
                      </a:pPr>
                      <a:r>
                        <a:rPr lang="en-US" sz="2000" dirty="0">
                          <a:solidFill>
                            <a:srgbClr val="C00000"/>
                          </a:solidFill>
                          <a:latin typeface="+mn-lt"/>
                          <a:ea typeface="Times New Roman"/>
                          <a:cs typeface="+mj-cs"/>
                        </a:rPr>
                        <a:t>24.0 (13.8-34.7)</a:t>
                      </a:r>
                      <a:endParaRPr lang="en-US" sz="2000" dirty="0">
                        <a:solidFill>
                          <a:srgbClr val="C00000"/>
                        </a:solidFill>
                        <a:latin typeface="+mn-lt"/>
                        <a:ea typeface="Calibri"/>
                        <a:cs typeface="+mj-cs"/>
                      </a:endParaRPr>
                    </a:p>
                  </a:txBody>
                  <a:tcPr marL="97367" marR="97367" marT="0" marB="0" anchor="ctr"/>
                </a:tc>
              </a:tr>
            </a:tbl>
          </a:graphicData>
        </a:graphic>
      </p:graphicFrame>
      <p:sp>
        <p:nvSpPr>
          <p:cNvPr id="2" name="Date Placeholder 1"/>
          <p:cNvSpPr>
            <a:spLocks noGrp="1"/>
          </p:cNvSpPr>
          <p:nvPr>
            <p:ph type="dt" sz="half" idx="4294967295"/>
          </p:nvPr>
        </p:nvSpPr>
        <p:spPr>
          <a:xfrm>
            <a:off x="609600" y="6356351"/>
            <a:ext cx="2844800" cy="365125"/>
          </a:xfrm>
          <a:prstGeom prst="rect">
            <a:avLst/>
          </a:prstGeom>
        </p:spPr>
        <p:txBody>
          <a:bodyPr/>
          <a:lstStyle/>
          <a:p>
            <a:fld id="{7831F52C-DC04-4B14-8F8E-35EE9BA9CD71}" type="datetime1">
              <a:rPr lang="en-US" smtClean="0"/>
              <a:pPr/>
              <a:t>2/3/2016</a:t>
            </a:fld>
            <a:endParaRPr lang="en-US" dirty="0"/>
          </a:p>
        </p:txBody>
      </p:sp>
      <p:sp>
        <p:nvSpPr>
          <p:cNvPr id="7" name="Slide Number Placeholder 6"/>
          <p:cNvSpPr>
            <a:spLocks noGrp="1"/>
          </p:cNvSpPr>
          <p:nvPr>
            <p:ph type="sldNum" sz="quarter" idx="4294967295"/>
          </p:nvPr>
        </p:nvSpPr>
        <p:spPr>
          <a:xfrm>
            <a:off x="8737600" y="6356351"/>
            <a:ext cx="2844800" cy="365125"/>
          </a:xfrm>
          <a:prstGeom prst="rect">
            <a:avLst/>
          </a:prstGeom>
        </p:spPr>
        <p:txBody>
          <a:bodyPr/>
          <a:lstStyle/>
          <a:p>
            <a:fld id="{8B61F872-5917-4C1E-8013-93A132369BB8}" type="slidenum">
              <a:rPr lang="en-US" smtClean="0"/>
              <a:pPr/>
              <a:t>7</a:t>
            </a:fld>
            <a:endParaRPr lang="en-US" dirty="0"/>
          </a:p>
        </p:txBody>
      </p:sp>
      <p:sp>
        <p:nvSpPr>
          <p:cNvPr id="3" name="Rectangle 2"/>
          <p:cNvSpPr/>
          <p:nvPr/>
        </p:nvSpPr>
        <p:spPr>
          <a:xfrm>
            <a:off x="609600" y="228600"/>
            <a:ext cx="11176000" cy="1015663"/>
          </a:xfrm>
          <a:prstGeom prst="rect">
            <a:avLst/>
          </a:prstGeom>
        </p:spPr>
        <p:txBody>
          <a:bodyPr wrap="square">
            <a:spAutoFit/>
          </a:bodyPr>
          <a:lstStyle/>
          <a:p>
            <a:pPr algn="ctr"/>
            <a:r>
              <a:rPr lang="en-US" sz="3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Cardiovascular risk and all cause mortality attributable to diabetes: Tehran Lipid and Glucose Study</a:t>
            </a:r>
            <a:endParaRPr lang="fa-IR" sz="3000" dirty="0">
              <a:effectLst>
                <a:outerShdw blurRad="38100" dist="38100" dir="2700000" algn="tl">
                  <a:srgbClr val="000000">
                    <a:alpha val="43137"/>
                  </a:srgbClr>
                </a:outerShdw>
              </a:effectLst>
            </a:endParaRPr>
          </a:p>
        </p:txBody>
      </p:sp>
      <p:sp>
        <p:nvSpPr>
          <p:cNvPr id="5" name="Rectangle 4"/>
          <p:cNvSpPr/>
          <p:nvPr/>
        </p:nvSpPr>
        <p:spPr>
          <a:xfrm>
            <a:off x="5005323" y="5867401"/>
            <a:ext cx="3433568" cy="339324"/>
          </a:xfrm>
          <a:prstGeom prst="rect">
            <a:avLst/>
          </a:prstGeom>
        </p:spPr>
        <p:txBody>
          <a:bodyPr wrap="none">
            <a:spAutoFit/>
          </a:bodyPr>
          <a:lstStyle/>
          <a:p>
            <a:pPr algn="r" rtl="1">
              <a:lnSpc>
                <a:spcPct val="107000"/>
              </a:lnSpc>
              <a:spcAft>
                <a:spcPts val="800"/>
              </a:spcAft>
            </a:pPr>
            <a:r>
              <a:rPr lang="en-US" sz="1500" dirty="0" err="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Bozorgmanesh</a:t>
            </a:r>
            <a:r>
              <a:rPr lang="en-US" sz="15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et al. j. </a:t>
            </a:r>
            <a:r>
              <a:rPr lang="en-US" sz="1500" dirty="0" err="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Endocr</a:t>
            </a:r>
            <a:r>
              <a:rPr lang="en-US" sz="15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en-US" sz="1500" dirty="0" err="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Inves</a:t>
            </a:r>
            <a:r>
              <a:rPr lang="en-US" sz="15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2011</a:t>
            </a:r>
            <a:endParaRPr lang="en-US" sz="15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8455341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08607" y="1828800"/>
            <a:ext cx="12047481" cy="3200400"/>
          </a:xfrm>
          <a:prstGeom prst="rect">
            <a:avLst/>
          </a:prstGeom>
          <a:noFill/>
          <a:ln w="9525">
            <a:noFill/>
            <a:miter lim="800000"/>
            <a:headEnd/>
            <a:tailEnd/>
          </a:ln>
          <a:effectLst/>
        </p:spPr>
      </p:pic>
    </p:spTree>
    <p:extLst>
      <p:ext uri="{BB962C8B-B14F-4D97-AF65-F5344CB8AC3E}">
        <p14:creationId xmlns:p14="http://schemas.microsoft.com/office/powerpoint/2010/main" xmlns="" val="1586590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609600" y="2129631"/>
            <a:ext cx="10972800" cy="3467100"/>
          </a:xfrm>
          <a:prstGeom prst="rect">
            <a:avLst/>
          </a:prstGeom>
          <a:noFill/>
          <a:ln w="9525">
            <a:noFill/>
            <a:miter lim="800000"/>
            <a:headEnd/>
            <a:tailEnd/>
          </a:ln>
          <a:effectLst/>
        </p:spPr>
      </p:pic>
    </p:spTree>
    <p:extLst>
      <p:ext uri="{BB962C8B-B14F-4D97-AF65-F5344CB8AC3E}">
        <p14:creationId xmlns:p14="http://schemas.microsoft.com/office/powerpoint/2010/main" xmlns="" val="22923717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609600" y="2191346"/>
            <a:ext cx="10972800" cy="3343670"/>
          </a:xfrm>
          <a:prstGeom prst="rect">
            <a:avLst/>
          </a:prstGeom>
          <a:noFill/>
          <a:ln w="9525">
            <a:noFill/>
            <a:miter lim="800000"/>
            <a:headEnd/>
            <a:tailEnd/>
          </a:ln>
          <a:effectLst/>
        </p:spPr>
      </p:pic>
    </p:spTree>
    <p:extLst>
      <p:ext uri="{BB962C8B-B14F-4D97-AF65-F5344CB8AC3E}">
        <p14:creationId xmlns:p14="http://schemas.microsoft.com/office/powerpoint/2010/main" xmlns="" val="38395456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70" y="337831"/>
            <a:ext cx="11108140" cy="699400"/>
          </a:xfrm>
        </p:spPr>
        <p:txBody>
          <a:bodyPr/>
          <a:lstStyle/>
          <a:p>
            <a:r>
              <a:rPr lang="en-US" b="1" dirty="0" smtClean="0">
                <a:solidFill>
                  <a:schemeClr val="tx1">
                    <a:lumMod val="75000"/>
                    <a:lumOff val="25000"/>
                  </a:schemeClr>
                </a:solidFill>
              </a:rPr>
              <a:t>Integration of NPPCD &amp;IPHC</a:t>
            </a:r>
            <a:endParaRPr lang="en-US" b="1" dirty="0">
              <a:solidFill>
                <a:schemeClr val="tx1">
                  <a:lumMod val="75000"/>
                  <a:lumOff val="25000"/>
                </a:schemeClr>
              </a:solidFill>
            </a:endParaRPr>
          </a:p>
        </p:txBody>
      </p:sp>
      <p:sp>
        <p:nvSpPr>
          <p:cNvPr id="3" name="Content Placeholder 2"/>
          <p:cNvSpPr>
            <a:spLocks noGrp="1"/>
          </p:cNvSpPr>
          <p:nvPr>
            <p:ph idx="1"/>
          </p:nvPr>
        </p:nvSpPr>
        <p:spPr>
          <a:xfrm>
            <a:off x="232012" y="1528550"/>
            <a:ext cx="11696131" cy="4558352"/>
          </a:xfrm>
        </p:spPr>
        <p:txBody>
          <a:bodyPr>
            <a:normAutofit fontScale="25000" lnSpcReduction="20000"/>
          </a:bodyPr>
          <a:lstStyle/>
          <a:p>
            <a:r>
              <a:rPr lang="en-US" sz="11200" dirty="0" smtClean="0">
                <a:solidFill>
                  <a:schemeClr val="tx1">
                    <a:lumMod val="75000"/>
                    <a:lumOff val="25000"/>
                  </a:schemeClr>
                </a:solidFill>
              </a:rPr>
              <a:t>As the results from NPPCD-2004 and NPPCD- 2010 attest, </a:t>
            </a:r>
            <a:r>
              <a:rPr lang="en-US" sz="11200" b="1" u="sng" dirty="0" smtClean="0">
                <a:solidFill>
                  <a:schemeClr val="tx1">
                    <a:lumMod val="75000"/>
                    <a:lumOff val="25000"/>
                  </a:schemeClr>
                </a:solidFill>
              </a:rPr>
              <a:t>treatment of diabetes in Iran has been more effective in rural than urban areas, with IPHC-worker (</a:t>
            </a:r>
            <a:r>
              <a:rPr lang="en-US" sz="11200" b="1" u="sng" dirty="0" err="1" smtClean="0">
                <a:solidFill>
                  <a:schemeClr val="tx1">
                    <a:lumMod val="75000"/>
                    <a:lumOff val="25000"/>
                  </a:schemeClr>
                </a:solidFill>
              </a:rPr>
              <a:t>Behvarz</a:t>
            </a:r>
            <a:r>
              <a:rPr lang="en-US" sz="11200" b="1" u="sng" dirty="0" smtClean="0">
                <a:solidFill>
                  <a:schemeClr val="tx1">
                    <a:lumMod val="75000"/>
                    <a:lumOff val="25000"/>
                  </a:schemeClr>
                </a:solidFill>
              </a:rPr>
              <a:t>) density being associated with lower blood glucose concentrations. </a:t>
            </a:r>
          </a:p>
          <a:p>
            <a:endParaRPr lang="en-US" sz="11200" dirty="0" smtClean="0">
              <a:solidFill>
                <a:schemeClr val="tx1">
                  <a:lumMod val="75000"/>
                  <a:lumOff val="25000"/>
                </a:schemeClr>
              </a:solidFill>
            </a:endParaRPr>
          </a:p>
          <a:p>
            <a:r>
              <a:rPr lang="en-US" sz="11200" dirty="0" smtClean="0">
                <a:solidFill>
                  <a:schemeClr val="tx1">
                    <a:lumMod val="75000"/>
                    <a:lumOff val="25000"/>
                  </a:schemeClr>
                </a:solidFill>
              </a:rPr>
              <a:t>Integration of IPHC with the rural NPPCD-2004 suggests that IPHC, given the sufficient number of health workers for each district and borough and a </a:t>
            </a:r>
            <a:r>
              <a:rPr lang="en-US" sz="11200" b="1" dirty="0" smtClean="0">
                <a:solidFill>
                  <a:schemeClr val="tx1">
                    <a:lumMod val="75000"/>
                    <a:lumOff val="25000"/>
                  </a:schemeClr>
                </a:solidFill>
              </a:rPr>
              <a:t>program with well-defined guidelines and individual follow-up of patients, can be effective in diabetes management</a:t>
            </a:r>
            <a:r>
              <a:rPr lang="en-US" sz="11200" dirty="0" smtClean="0">
                <a:solidFill>
                  <a:schemeClr val="tx1">
                    <a:lumMod val="75000"/>
                    <a:lumOff val="25000"/>
                  </a:schemeClr>
                </a:solidFill>
              </a:rPr>
              <a:t>.</a:t>
            </a:r>
          </a:p>
          <a:p>
            <a:pPr>
              <a:buNone/>
            </a:pPr>
            <a:endParaRPr lang="en-US" sz="2800" dirty="0" smtClean="0">
              <a:solidFill>
                <a:schemeClr val="tx1">
                  <a:lumMod val="75000"/>
                  <a:lumOff val="25000"/>
                </a:schemeClr>
              </a:solidFill>
            </a:endParaRPr>
          </a:p>
          <a:p>
            <a:pPr>
              <a:buNone/>
            </a:pPr>
            <a:endParaRPr lang="en-US" sz="2800" dirty="0" smtClean="0">
              <a:solidFill>
                <a:schemeClr val="tx1">
                  <a:lumMod val="75000"/>
                  <a:lumOff val="25000"/>
                </a:schemeClr>
              </a:solidFill>
            </a:endParaRPr>
          </a:p>
          <a:p>
            <a:pPr>
              <a:buNone/>
            </a:pPr>
            <a:endParaRPr lang="en-US" sz="4000" dirty="0" smtClean="0">
              <a:solidFill>
                <a:schemeClr val="tx1">
                  <a:lumMod val="75000"/>
                  <a:lumOff val="25000"/>
                </a:schemeClr>
              </a:solidFill>
            </a:endParaRPr>
          </a:p>
          <a:p>
            <a:pPr>
              <a:buNone/>
            </a:pPr>
            <a:endParaRPr lang="en-US" sz="4000" dirty="0" smtClean="0">
              <a:solidFill>
                <a:schemeClr val="tx1">
                  <a:lumMod val="75000"/>
                  <a:lumOff val="25000"/>
                </a:schemeClr>
              </a:solidFill>
            </a:endParaRPr>
          </a:p>
          <a:p>
            <a:pPr>
              <a:buNone/>
            </a:pPr>
            <a:r>
              <a:rPr lang="en-US" sz="4000" dirty="0" err="1" smtClean="0">
                <a:solidFill>
                  <a:schemeClr val="tx1">
                    <a:lumMod val="75000"/>
                    <a:lumOff val="25000"/>
                  </a:schemeClr>
                </a:solidFill>
              </a:rPr>
              <a:t>Mirzazadeh</a:t>
            </a:r>
            <a:r>
              <a:rPr lang="en-US" sz="4000" dirty="0" smtClean="0">
                <a:solidFill>
                  <a:schemeClr val="tx1">
                    <a:lumMod val="75000"/>
                    <a:lumOff val="25000"/>
                  </a:schemeClr>
                </a:solidFill>
              </a:rPr>
              <a:t> A, </a:t>
            </a:r>
            <a:r>
              <a:rPr lang="en-US" sz="4000" dirty="0" err="1" smtClean="0">
                <a:solidFill>
                  <a:schemeClr val="tx1">
                    <a:lumMod val="75000"/>
                    <a:lumOff val="25000"/>
                  </a:schemeClr>
                </a:solidFill>
              </a:rPr>
              <a:t>Baradaran</a:t>
            </a:r>
            <a:r>
              <a:rPr lang="en-US" sz="4000" dirty="0" smtClean="0">
                <a:solidFill>
                  <a:schemeClr val="tx1">
                    <a:lumMod val="75000"/>
                    <a:lumOff val="25000"/>
                  </a:schemeClr>
                </a:solidFill>
              </a:rPr>
              <a:t> HR, </a:t>
            </a:r>
            <a:r>
              <a:rPr lang="en-US" sz="4000" dirty="0" err="1" smtClean="0">
                <a:solidFill>
                  <a:schemeClr val="tx1">
                    <a:lumMod val="75000"/>
                    <a:lumOff val="25000"/>
                  </a:schemeClr>
                </a:solidFill>
              </a:rPr>
              <a:t>Haghdoost</a:t>
            </a:r>
            <a:r>
              <a:rPr lang="en-US" sz="4000" dirty="0" smtClean="0">
                <a:solidFill>
                  <a:schemeClr val="tx1">
                    <a:lumMod val="75000"/>
                    <a:lumOff val="25000"/>
                  </a:schemeClr>
                </a:solidFill>
              </a:rPr>
              <a:t> AA, et al. Related factors to disparity of diabetes care in Iran. Med </a:t>
            </a:r>
            <a:r>
              <a:rPr lang="en-US" sz="4000" dirty="0" err="1" smtClean="0">
                <a:solidFill>
                  <a:schemeClr val="tx1">
                    <a:lumMod val="75000"/>
                    <a:lumOff val="25000"/>
                  </a:schemeClr>
                </a:solidFill>
              </a:rPr>
              <a:t>Sci</a:t>
            </a:r>
            <a:r>
              <a:rPr lang="en-US" sz="4000" dirty="0" smtClean="0">
                <a:solidFill>
                  <a:schemeClr val="tx1">
                    <a:lumMod val="75000"/>
                    <a:lumOff val="25000"/>
                  </a:schemeClr>
                </a:solidFill>
              </a:rPr>
              <a:t> Rev 2009;15:PH32e6.</a:t>
            </a:r>
          </a:p>
          <a:p>
            <a:pPr>
              <a:buNone/>
            </a:pPr>
            <a:r>
              <a:rPr lang="en-US" sz="4000" dirty="0" err="1" smtClean="0">
                <a:solidFill>
                  <a:schemeClr val="tx1">
                    <a:lumMod val="75000"/>
                    <a:lumOff val="25000"/>
                  </a:schemeClr>
                </a:solidFill>
              </a:rPr>
              <a:t>Farzadfar</a:t>
            </a:r>
            <a:r>
              <a:rPr lang="en-US" sz="4000" dirty="0" smtClean="0">
                <a:solidFill>
                  <a:schemeClr val="tx1">
                    <a:lumMod val="75000"/>
                    <a:lumOff val="25000"/>
                  </a:schemeClr>
                </a:solidFill>
              </a:rPr>
              <a:t> F, Murray CJ, </a:t>
            </a:r>
            <a:r>
              <a:rPr lang="en-US" sz="4000" dirty="0" err="1" smtClean="0">
                <a:solidFill>
                  <a:schemeClr val="tx1">
                    <a:lumMod val="75000"/>
                    <a:lumOff val="25000"/>
                  </a:schemeClr>
                </a:solidFill>
              </a:rPr>
              <a:t>Gakidou</a:t>
            </a:r>
            <a:r>
              <a:rPr lang="en-US" sz="4000" dirty="0" smtClean="0">
                <a:solidFill>
                  <a:schemeClr val="tx1">
                    <a:lumMod val="75000"/>
                    <a:lumOff val="25000"/>
                  </a:schemeClr>
                </a:solidFill>
              </a:rPr>
              <a:t> E, et al. Effectiveness of diabetes and hypertension management by rural primary health-care workers (</a:t>
            </a:r>
            <a:r>
              <a:rPr lang="en-US" sz="4000" dirty="0" err="1" smtClean="0">
                <a:solidFill>
                  <a:schemeClr val="tx1">
                    <a:lumMod val="75000"/>
                    <a:lumOff val="25000"/>
                  </a:schemeClr>
                </a:solidFill>
              </a:rPr>
              <a:t>Behvarz</a:t>
            </a:r>
            <a:r>
              <a:rPr lang="en-US" sz="4000" dirty="0" smtClean="0">
                <a:solidFill>
                  <a:schemeClr val="tx1">
                    <a:lumMod val="75000"/>
                    <a:lumOff val="25000"/>
                  </a:schemeClr>
                </a:solidFill>
              </a:rPr>
              <a:t> workers) in Iran: a nationally representative observational study. Lancet 2012;379: 47e54.</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xmlns="" val="13965564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373" y="288286"/>
            <a:ext cx="10972800" cy="715962"/>
          </a:xfrm>
        </p:spPr>
        <p:txBody>
          <a:bodyPr>
            <a:normAutofit/>
          </a:bodyPr>
          <a:lstStyle/>
          <a:p>
            <a:r>
              <a:rPr lang="en-US" b="1" dirty="0" smtClean="0">
                <a:solidFill>
                  <a:schemeClr val="tx1">
                    <a:lumMod val="75000"/>
                    <a:lumOff val="25000"/>
                  </a:schemeClr>
                </a:solidFill>
              </a:rPr>
              <a:t>Missions and accomplishments</a:t>
            </a:r>
            <a:endParaRPr lang="en-US" b="1" dirty="0">
              <a:solidFill>
                <a:schemeClr val="tx1">
                  <a:lumMod val="75000"/>
                  <a:lumOff val="25000"/>
                </a:schemeClr>
              </a:solidFill>
            </a:endParaRPr>
          </a:p>
        </p:txBody>
      </p:sp>
      <p:sp>
        <p:nvSpPr>
          <p:cNvPr id="3" name="Content Placeholder 2"/>
          <p:cNvSpPr>
            <a:spLocks noGrp="1"/>
          </p:cNvSpPr>
          <p:nvPr>
            <p:ph idx="1"/>
          </p:nvPr>
        </p:nvSpPr>
        <p:spPr>
          <a:xfrm>
            <a:off x="286603" y="1310185"/>
            <a:ext cx="11696131" cy="4815979"/>
          </a:xfrm>
        </p:spPr>
        <p:txBody>
          <a:bodyPr>
            <a:normAutofit lnSpcReduction="10000"/>
          </a:bodyPr>
          <a:lstStyle/>
          <a:p>
            <a:r>
              <a:rPr lang="en-US" dirty="0" smtClean="0">
                <a:solidFill>
                  <a:schemeClr val="tx1">
                    <a:lumMod val="75000"/>
                    <a:lumOff val="25000"/>
                  </a:schemeClr>
                </a:solidFill>
              </a:rPr>
              <a:t>Better control of T2D in rural regions is noted despite the generally lower socioeconomic status in rural areas.</a:t>
            </a:r>
          </a:p>
          <a:p>
            <a:pPr>
              <a:buNone/>
            </a:pPr>
            <a:endParaRPr lang="en-US" dirty="0" smtClean="0">
              <a:solidFill>
                <a:schemeClr val="tx1">
                  <a:lumMod val="75000"/>
                  <a:lumOff val="25000"/>
                </a:schemeClr>
              </a:solidFill>
            </a:endParaRPr>
          </a:p>
          <a:p>
            <a:r>
              <a:rPr lang="en-US" dirty="0" smtClean="0">
                <a:solidFill>
                  <a:schemeClr val="tx1">
                    <a:lumMod val="75000"/>
                    <a:lumOff val="25000"/>
                  </a:schemeClr>
                </a:solidFill>
              </a:rPr>
              <a:t> </a:t>
            </a:r>
            <a:r>
              <a:rPr lang="en-US" dirty="0" err="1" smtClean="0">
                <a:solidFill>
                  <a:schemeClr val="tx1">
                    <a:lumMod val="75000"/>
                    <a:lumOff val="25000"/>
                  </a:schemeClr>
                </a:solidFill>
              </a:rPr>
              <a:t>Behvarz</a:t>
            </a:r>
            <a:r>
              <a:rPr lang="en-US" dirty="0" smtClean="0">
                <a:solidFill>
                  <a:schemeClr val="tx1">
                    <a:lumMod val="75000"/>
                    <a:lumOff val="25000"/>
                  </a:schemeClr>
                </a:solidFill>
              </a:rPr>
              <a:t>  with </a:t>
            </a:r>
            <a:r>
              <a:rPr lang="en-US" dirty="0" err="1" smtClean="0">
                <a:solidFill>
                  <a:schemeClr val="tx1">
                    <a:lumMod val="75000"/>
                    <a:lumOff val="25000"/>
                  </a:schemeClr>
                </a:solidFill>
              </a:rPr>
              <a:t>prespecified</a:t>
            </a:r>
            <a:r>
              <a:rPr lang="en-US" dirty="0" smtClean="0">
                <a:solidFill>
                  <a:schemeClr val="tx1">
                    <a:lumMod val="75000"/>
                    <a:lumOff val="25000"/>
                  </a:schemeClr>
                </a:solidFill>
              </a:rPr>
              <a:t> roles in rural health care houses actively examine rural people by performing monthly follow-up checks of their current diabetes status, keep record of their adherence to medications, and visit their respective PCPs or specialists periodically or if patients display signs of uncontrolled hyperglycemia.</a:t>
            </a:r>
          </a:p>
          <a:p>
            <a:endParaRPr lang="en-US" dirty="0">
              <a:solidFill>
                <a:schemeClr val="tx1">
                  <a:lumMod val="75000"/>
                  <a:lumOff val="25000"/>
                </a:schemeClr>
              </a:solidFill>
            </a:endParaRPr>
          </a:p>
          <a:p>
            <a:r>
              <a:rPr lang="en-US" dirty="0" err="1">
                <a:solidFill>
                  <a:schemeClr val="tx1">
                    <a:lumMod val="75000"/>
                    <a:lumOff val="25000"/>
                  </a:schemeClr>
                </a:solidFill>
              </a:rPr>
              <a:t>Behvarz</a:t>
            </a:r>
            <a:r>
              <a:rPr lang="en-US" dirty="0">
                <a:solidFill>
                  <a:schemeClr val="tx1">
                    <a:lumMod val="75000"/>
                    <a:lumOff val="25000"/>
                  </a:schemeClr>
                </a:solidFill>
              </a:rPr>
              <a:t> are trained to follow their patients in designated areas and they are available to assist rural patients</a:t>
            </a:r>
            <a:r>
              <a:rPr lang="en-US" dirty="0" smtClean="0">
                <a:solidFill>
                  <a:schemeClr val="tx1">
                    <a:lumMod val="75000"/>
                    <a:lumOff val="25000"/>
                  </a:schemeClr>
                </a:solidFill>
              </a:rPr>
              <a:t>.</a:t>
            </a:r>
          </a:p>
          <a:p>
            <a:pPr marL="0" indent="0">
              <a:buNone/>
            </a:pPr>
            <a:r>
              <a:rPr lang="en-US" sz="1500" dirty="0" err="1">
                <a:solidFill>
                  <a:schemeClr val="tx1">
                    <a:lumMod val="75000"/>
                    <a:lumOff val="25000"/>
                  </a:schemeClr>
                </a:solidFill>
              </a:rPr>
              <a:t>Mirzazadeh</a:t>
            </a:r>
            <a:r>
              <a:rPr lang="en-US" sz="1500" dirty="0">
                <a:solidFill>
                  <a:schemeClr val="tx1">
                    <a:lumMod val="75000"/>
                    <a:lumOff val="25000"/>
                  </a:schemeClr>
                </a:solidFill>
              </a:rPr>
              <a:t> A, </a:t>
            </a:r>
            <a:r>
              <a:rPr lang="en-US" sz="1500" dirty="0" err="1">
                <a:solidFill>
                  <a:schemeClr val="tx1">
                    <a:lumMod val="75000"/>
                    <a:lumOff val="25000"/>
                  </a:schemeClr>
                </a:solidFill>
              </a:rPr>
              <a:t>Baradaran</a:t>
            </a:r>
            <a:r>
              <a:rPr lang="en-US" sz="1500" dirty="0">
                <a:solidFill>
                  <a:schemeClr val="tx1">
                    <a:lumMod val="75000"/>
                    <a:lumOff val="25000"/>
                  </a:schemeClr>
                </a:solidFill>
              </a:rPr>
              <a:t> HR, </a:t>
            </a:r>
            <a:r>
              <a:rPr lang="en-US" sz="1500" dirty="0" err="1">
                <a:solidFill>
                  <a:schemeClr val="tx1">
                    <a:lumMod val="75000"/>
                    <a:lumOff val="25000"/>
                  </a:schemeClr>
                </a:solidFill>
              </a:rPr>
              <a:t>Haghdoost</a:t>
            </a:r>
            <a:r>
              <a:rPr lang="en-US" sz="1500" dirty="0">
                <a:solidFill>
                  <a:schemeClr val="tx1">
                    <a:lumMod val="75000"/>
                    <a:lumOff val="25000"/>
                  </a:schemeClr>
                </a:solidFill>
              </a:rPr>
              <a:t> AA, et al. Related factors to disparity of diabetes care in Iran. Med </a:t>
            </a:r>
            <a:r>
              <a:rPr lang="en-US" sz="1500" dirty="0" err="1">
                <a:solidFill>
                  <a:schemeClr val="tx1">
                    <a:lumMod val="75000"/>
                    <a:lumOff val="25000"/>
                  </a:schemeClr>
                </a:solidFill>
              </a:rPr>
              <a:t>Sci</a:t>
            </a:r>
            <a:r>
              <a:rPr lang="en-US" sz="1500" dirty="0">
                <a:solidFill>
                  <a:schemeClr val="tx1">
                    <a:lumMod val="75000"/>
                    <a:lumOff val="25000"/>
                  </a:schemeClr>
                </a:solidFill>
              </a:rPr>
              <a:t> Rev 2009;15:PH32e6</a:t>
            </a:r>
            <a:r>
              <a:rPr lang="en-US" sz="2600" dirty="0">
                <a:solidFill>
                  <a:schemeClr val="tx1">
                    <a:lumMod val="75000"/>
                    <a:lumOff val="25000"/>
                  </a:schemeClr>
                </a:solidFill>
              </a:rPr>
              <a:t>.</a:t>
            </a:r>
          </a:p>
          <a:p>
            <a:endParaRPr lang="en-US" dirty="0">
              <a:solidFill>
                <a:schemeClr val="tx1">
                  <a:lumMod val="75000"/>
                  <a:lumOff val="25000"/>
                </a:schemeClr>
              </a:solidFill>
            </a:endParaRPr>
          </a:p>
          <a:p>
            <a:endParaRPr lang="en-US"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xmlns="" val="6315470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9526"/>
          </a:xfrm>
        </p:spPr>
        <p:txBody>
          <a:bodyPr/>
          <a:lstStyle/>
          <a:p>
            <a:r>
              <a:rPr lang="en-US" b="1" dirty="0" smtClean="0">
                <a:solidFill>
                  <a:schemeClr val="tx1">
                    <a:lumMod val="75000"/>
                    <a:lumOff val="25000"/>
                  </a:schemeClr>
                </a:solidFill>
              </a:rPr>
              <a:t>Missions and accomplishments</a:t>
            </a:r>
            <a:endParaRPr lang="en-US" b="1" dirty="0">
              <a:solidFill>
                <a:schemeClr val="tx1">
                  <a:lumMod val="75000"/>
                  <a:lumOff val="25000"/>
                </a:schemeClr>
              </a:solidFill>
            </a:endParaRPr>
          </a:p>
        </p:txBody>
      </p:sp>
      <p:sp>
        <p:nvSpPr>
          <p:cNvPr id="3" name="Content Placeholder 2"/>
          <p:cNvSpPr>
            <a:spLocks noGrp="1"/>
          </p:cNvSpPr>
          <p:nvPr>
            <p:ph idx="1"/>
          </p:nvPr>
        </p:nvSpPr>
        <p:spPr>
          <a:xfrm>
            <a:off x="395784" y="1337481"/>
            <a:ext cx="11354937" cy="5008728"/>
          </a:xfrm>
        </p:spPr>
        <p:txBody>
          <a:bodyPr>
            <a:normAutofit fontScale="92500"/>
          </a:bodyPr>
          <a:lstStyle/>
          <a:p>
            <a:r>
              <a:rPr lang="en-US" dirty="0" smtClean="0">
                <a:solidFill>
                  <a:schemeClr val="tx1">
                    <a:lumMod val="75000"/>
                    <a:lumOff val="25000"/>
                  </a:schemeClr>
                </a:solidFill>
              </a:rPr>
              <a:t>In </a:t>
            </a:r>
            <a:r>
              <a:rPr lang="en-US" b="1" dirty="0" smtClean="0">
                <a:solidFill>
                  <a:schemeClr val="tx1">
                    <a:lumMod val="75000"/>
                    <a:lumOff val="25000"/>
                  </a:schemeClr>
                </a:solidFill>
              </a:rPr>
              <a:t>urban areas, the absence of such rigorous follow up </a:t>
            </a:r>
            <a:r>
              <a:rPr lang="en-US" dirty="0" smtClean="0">
                <a:solidFill>
                  <a:schemeClr val="tx1">
                    <a:lumMod val="75000"/>
                    <a:lumOff val="25000"/>
                  </a:schemeClr>
                </a:solidFill>
              </a:rPr>
              <a:t>might be the reason for lower effectiveness of the program, despite seemingly easier access to physicians.</a:t>
            </a: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r>
              <a:rPr lang="en-US" dirty="0" smtClean="0">
                <a:solidFill>
                  <a:schemeClr val="tx1">
                    <a:lumMod val="75000"/>
                    <a:lumOff val="25000"/>
                  </a:schemeClr>
                </a:solidFill>
              </a:rPr>
              <a:t>Standardization of diabetes care programs, including </a:t>
            </a:r>
            <a:r>
              <a:rPr lang="en-US" b="1" dirty="0" smtClean="0">
                <a:solidFill>
                  <a:schemeClr val="tx1">
                    <a:lumMod val="75000"/>
                    <a:lumOff val="25000"/>
                  </a:schemeClr>
                </a:solidFill>
              </a:rPr>
              <a:t>offering incentives to providers and patients who achieve superior diabetes-related outcomes</a:t>
            </a:r>
            <a:r>
              <a:rPr lang="en-US" dirty="0" smtClean="0">
                <a:solidFill>
                  <a:schemeClr val="tx1">
                    <a:lumMod val="75000"/>
                    <a:lumOff val="25000"/>
                  </a:schemeClr>
                </a:solidFill>
              </a:rPr>
              <a:t>, are short-term strategies to hone diabetes management in urban areas.</a:t>
            </a:r>
          </a:p>
          <a:p>
            <a:endParaRPr lang="en-US" dirty="0" smtClean="0">
              <a:solidFill>
                <a:schemeClr val="tx1">
                  <a:lumMod val="75000"/>
                  <a:lumOff val="25000"/>
                </a:schemeClr>
              </a:solidFill>
            </a:endParaRPr>
          </a:p>
          <a:p>
            <a:pPr>
              <a:buNone/>
            </a:pPr>
            <a:endParaRPr lang="en-US" sz="1500" dirty="0" smtClean="0">
              <a:solidFill>
                <a:schemeClr val="tx1">
                  <a:lumMod val="75000"/>
                  <a:lumOff val="25000"/>
                </a:schemeClr>
              </a:solidFill>
            </a:endParaRPr>
          </a:p>
          <a:p>
            <a:pPr>
              <a:buNone/>
            </a:pPr>
            <a:endParaRPr lang="en-US" sz="1500" dirty="0" smtClean="0">
              <a:solidFill>
                <a:schemeClr val="tx1">
                  <a:lumMod val="75000"/>
                  <a:lumOff val="25000"/>
                </a:schemeClr>
              </a:solidFill>
            </a:endParaRPr>
          </a:p>
          <a:p>
            <a:pPr>
              <a:buNone/>
            </a:pPr>
            <a:endParaRPr lang="en-US" sz="1500" dirty="0" smtClean="0">
              <a:solidFill>
                <a:schemeClr val="tx1">
                  <a:lumMod val="75000"/>
                  <a:lumOff val="25000"/>
                </a:schemeClr>
              </a:solidFill>
            </a:endParaRPr>
          </a:p>
          <a:p>
            <a:pPr>
              <a:buNone/>
            </a:pPr>
            <a:r>
              <a:rPr lang="en-US" sz="1300" dirty="0" err="1" smtClean="0">
                <a:solidFill>
                  <a:schemeClr val="tx1">
                    <a:lumMod val="75000"/>
                    <a:lumOff val="25000"/>
                  </a:schemeClr>
                </a:solidFill>
              </a:rPr>
              <a:t>Farzadfar</a:t>
            </a:r>
            <a:r>
              <a:rPr lang="en-US" sz="1300" dirty="0" smtClean="0">
                <a:solidFill>
                  <a:schemeClr val="tx1">
                    <a:lumMod val="75000"/>
                    <a:lumOff val="25000"/>
                  </a:schemeClr>
                </a:solidFill>
              </a:rPr>
              <a:t> F, Murray CJ, </a:t>
            </a:r>
            <a:r>
              <a:rPr lang="en-US" sz="1300" dirty="0" err="1" smtClean="0">
                <a:solidFill>
                  <a:schemeClr val="tx1">
                    <a:lumMod val="75000"/>
                    <a:lumOff val="25000"/>
                  </a:schemeClr>
                </a:solidFill>
              </a:rPr>
              <a:t>Gakidou</a:t>
            </a:r>
            <a:r>
              <a:rPr lang="en-US" sz="1300" dirty="0" smtClean="0">
                <a:solidFill>
                  <a:schemeClr val="tx1">
                    <a:lumMod val="75000"/>
                    <a:lumOff val="25000"/>
                  </a:schemeClr>
                </a:solidFill>
              </a:rPr>
              <a:t> E, et al. Effectiveness of diabetes and hypertension management by rural primary health-care workers (</a:t>
            </a:r>
            <a:r>
              <a:rPr lang="en-US" sz="1300" dirty="0" err="1" smtClean="0">
                <a:solidFill>
                  <a:schemeClr val="tx1">
                    <a:lumMod val="75000"/>
                    <a:lumOff val="25000"/>
                  </a:schemeClr>
                </a:solidFill>
              </a:rPr>
              <a:t>Behvarz</a:t>
            </a:r>
            <a:r>
              <a:rPr lang="en-US" sz="1300" dirty="0" smtClean="0">
                <a:solidFill>
                  <a:schemeClr val="tx1">
                    <a:lumMod val="75000"/>
                    <a:lumOff val="25000"/>
                  </a:schemeClr>
                </a:solidFill>
              </a:rPr>
              <a:t> workers) in Iran: a nationally representative observational study. Lancet 2012;379: 47e54.</a:t>
            </a:r>
            <a:endParaRPr lang="en-US" sz="1300" dirty="0">
              <a:solidFill>
                <a:schemeClr val="tx1">
                  <a:lumMod val="75000"/>
                  <a:lumOff val="25000"/>
                </a:schemeClr>
              </a:solidFill>
            </a:endParaRPr>
          </a:p>
        </p:txBody>
      </p:sp>
    </p:spTree>
    <p:extLst>
      <p:ext uri="{BB962C8B-B14F-4D97-AF65-F5344CB8AC3E}">
        <p14:creationId xmlns:p14="http://schemas.microsoft.com/office/powerpoint/2010/main" xmlns="" val="3866130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585" y="187705"/>
            <a:ext cx="10515600" cy="740344"/>
          </a:xfrm>
        </p:spPr>
        <p:txBody>
          <a:bodyPr/>
          <a:lstStyle/>
          <a:p>
            <a:r>
              <a:rPr lang="en-US" b="1" dirty="0" smtClean="0">
                <a:solidFill>
                  <a:schemeClr val="tx1">
                    <a:lumMod val="75000"/>
                    <a:lumOff val="25000"/>
                  </a:schemeClr>
                </a:solidFill>
              </a:rPr>
              <a:t>Conclusion</a:t>
            </a:r>
            <a:endParaRPr lang="en-US" b="1" u="sng" dirty="0">
              <a:solidFill>
                <a:schemeClr val="tx1">
                  <a:lumMod val="75000"/>
                  <a:lumOff val="25000"/>
                </a:schemeClr>
              </a:solidFill>
            </a:endParaRPr>
          </a:p>
        </p:txBody>
      </p:sp>
      <p:sp>
        <p:nvSpPr>
          <p:cNvPr id="3" name="Content Placeholder 2"/>
          <p:cNvSpPr>
            <a:spLocks noGrp="1"/>
          </p:cNvSpPr>
          <p:nvPr>
            <p:ph idx="1"/>
          </p:nvPr>
        </p:nvSpPr>
        <p:spPr>
          <a:xfrm>
            <a:off x="232010" y="1132764"/>
            <a:ext cx="11723427" cy="5459105"/>
          </a:xfrm>
        </p:spPr>
        <p:txBody>
          <a:bodyPr>
            <a:normAutofit fontScale="92500" lnSpcReduction="10000"/>
          </a:bodyPr>
          <a:lstStyle/>
          <a:p>
            <a:r>
              <a:rPr lang="en-US" dirty="0" smtClean="0">
                <a:solidFill>
                  <a:schemeClr val="tx1">
                    <a:lumMod val="75000"/>
                    <a:lumOff val="25000"/>
                  </a:schemeClr>
                </a:solidFill>
              </a:rPr>
              <a:t>We discussed the current status of diabetes prevalence, trends, drivers for success and shortcomings, and established policies and programs for diabetes management and prevention in Iran.</a:t>
            </a:r>
          </a:p>
          <a:p>
            <a:endParaRPr lang="en-US" dirty="0" smtClean="0">
              <a:solidFill>
                <a:schemeClr val="tx1">
                  <a:lumMod val="75000"/>
                  <a:lumOff val="25000"/>
                </a:schemeClr>
              </a:solidFill>
            </a:endParaRPr>
          </a:p>
          <a:p>
            <a:r>
              <a:rPr lang="en-US" dirty="0" smtClean="0">
                <a:solidFill>
                  <a:schemeClr val="tx1">
                    <a:lumMod val="75000"/>
                    <a:lumOff val="25000"/>
                  </a:schemeClr>
                </a:solidFill>
              </a:rPr>
              <a:t> Evidence suggests that the quality of care for diabetes in Iran is improving.</a:t>
            </a:r>
          </a:p>
          <a:p>
            <a:pPr>
              <a:buNone/>
            </a:pPr>
            <a:endParaRPr lang="en-US" dirty="0" smtClean="0">
              <a:solidFill>
                <a:schemeClr val="tx1">
                  <a:lumMod val="75000"/>
                  <a:lumOff val="25000"/>
                </a:schemeClr>
              </a:solidFill>
            </a:endParaRPr>
          </a:p>
          <a:p>
            <a:r>
              <a:rPr lang="en-US" dirty="0" smtClean="0">
                <a:solidFill>
                  <a:schemeClr val="tx1">
                    <a:lumMod val="75000"/>
                    <a:lumOff val="25000"/>
                  </a:schemeClr>
                </a:solidFill>
              </a:rPr>
              <a:t>The rate of cases with undiagnosed diabetes has dropped nearly 50% over the past decade, decreasing from 45.7% to 24.7% (2005-2011).</a:t>
            </a:r>
          </a:p>
          <a:p>
            <a:endParaRPr lang="en-US" dirty="0" smtClean="0">
              <a:solidFill>
                <a:schemeClr val="tx1">
                  <a:lumMod val="75000"/>
                  <a:lumOff val="25000"/>
                </a:schemeClr>
              </a:solidFill>
            </a:endParaRPr>
          </a:p>
          <a:p>
            <a:r>
              <a:rPr lang="en-US" dirty="0" smtClean="0">
                <a:solidFill>
                  <a:schemeClr val="tx1">
                    <a:lumMod val="75000"/>
                    <a:lumOff val="25000"/>
                  </a:schemeClr>
                </a:solidFill>
              </a:rPr>
              <a:t>Accordingly, over a period of 13 years (2000-2012) the use of diabetes medications has increased by 7.5-fold in Iran.</a:t>
            </a:r>
            <a:endParaRPr lang="en-US" sz="1600" dirty="0" smtClean="0">
              <a:solidFill>
                <a:schemeClr val="tx1">
                  <a:lumMod val="75000"/>
                  <a:lumOff val="25000"/>
                </a:schemeClr>
              </a:solidFill>
            </a:endParaRPr>
          </a:p>
          <a:p>
            <a:pPr>
              <a:buNone/>
            </a:pPr>
            <a:endParaRPr lang="en-US" sz="1100" dirty="0" smtClean="0">
              <a:solidFill>
                <a:schemeClr val="tx1">
                  <a:lumMod val="75000"/>
                  <a:lumOff val="25000"/>
                </a:schemeClr>
              </a:solidFill>
            </a:endParaRPr>
          </a:p>
          <a:p>
            <a:pPr>
              <a:buNone/>
            </a:pPr>
            <a:r>
              <a:rPr lang="en-US" sz="1100" dirty="0" smtClean="0">
                <a:solidFill>
                  <a:schemeClr val="tx1">
                    <a:lumMod val="75000"/>
                    <a:lumOff val="25000"/>
                  </a:schemeClr>
                </a:solidFill>
              </a:rPr>
              <a:t>Esteghamati A, </a:t>
            </a:r>
            <a:r>
              <a:rPr lang="en-US" sz="1100" dirty="0" err="1" smtClean="0">
                <a:solidFill>
                  <a:schemeClr val="tx1">
                    <a:lumMod val="75000"/>
                    <a:lumOff val="25000"/>
                  </a:schemeClr>
                </a:solidFill>
              </a:rPr>
              <a:t>Etemad</a:t>
            </a:r>
            <a:r>
              <a:rPr lang="en-US" sz="1100" dirty="0" smtClean="0">
                <a:solidFill>
                  <a:schemeClr val="tx1">
                    <a:lumMod val="75000"/>
                    <a:lumOff val="25000"/>
                  </a:schemeClr>
                </a:solidFill>
              </a:rPr>
              <a:t> K, </a:t>
            </a:r>
            <a:r>
              <a:rPr lang="nl-NL" sz="1100" dirty="0" smtClean="0">
                <a:solidFill>
                  <a:schemeClr val="tx1">
                    <a:lumMod val="75000"/>
                    <a:lumOff val="25000"/>
                  </a:schemeClr>
                </a:solidFill>
              </a:rPr>
              <a:t>Koohpayehzadeh J, et al. Trends in </a:t>
            </a:r>
            <a:r>
              <a:rPr lang="en-US" sz="1100" dirty="0" smtClean="0">
                <a:solidFill>
                  <a:schemeClr val="tx1">
                    <a:lumMod val="75000"/>
                    <a:lumOff val="25000"/>
                  </a:schemeClr>
                </a:solidFill>
              </a:rPr>
              <a:t>the prevalence of diabetes and impaired fasting glucose in association </a:t>
            </a:r>
            <a:r>
              <a:rPr lang="de-DE" sz="1100" dirty="0" smtClean="0">
                <a:solidFill>
                  <a:schemeClr val="tx1">
                    <a:lumMod val="75000"/>
                    <a:lumOff val="25000"/>
                  </a:schemeClr>
                </a:solidFill>
              </a:rPr>
              <a:t>with obesity in Iran: 2005-2011. Diabetes </a:t>
            </a:r>
            <a:r>
              <a:rPr lang="en-US" sz="1100" dirty="0" smtClean="0">
                <a:solidFill>
                  <a:schemeClr val="tx1">
                    <a:lumMod val="75000"/>
                    <a:lumOff val="25000"/>
                  </a:schemeClr>
                </a:solidFill>
              </a:rPr>
              <a:t>Res </a:t>
            </a:r>
            <a:r>
              <a:rPr lang="en-US" sz="1100" dirty="0" err="1" smtClean="0">
                <a:solidFill>
                  <a:schemeClr val="tx1">
                    <a:lumMod val="75000"/>
                    <a:lumOff val="25000"/>
                  </a:schemeClr>
                </a:solidFill>
              </a:rPr>
              <a:t>Clin</a:t>
            </a:r>
            <a:r>
              <a:rPr lang="en-US" sz="1100" dirty="0" smtClean="0">
                <a:solidFill>
                  <a:schemeClr val="tx1">
                    <a:lumMod val="75000"/>
                    <a:lumOff val="25000"/>
                  </a:schemeClr>
                </a:solidFill>
              </a:rPr>
              <a:t> </a:t>
            </a:r>
            <a:r>
              <a:rPr lang="en-US" sz="1100" dirty="0" err="1" smtClean="0">
                <a:solidFill>
                  <a:schemeClr val="tx1">
                    <a:lumMod val="75000"/>
                    <a:lumOff val="25000"/>
                  </a:schemeClr>
                </a:solidFill>
              </a:rPr>
              <a:t>Pract</a:t>
            </a:r>
            <a:r>
              <a:rPr lang="en-US" sz="1100" dirty="0" smtClean="0">
                <a:solidFill>
                  <a:schemeClr val="tx1">
                    <a:lumMod val="75000"/>
                    <a:lumOff val="25000"/>
                  </a:schemeClr>
                </a:solidFill>
              </a:rPr>
              <a:t> 2014;103: 319e27.</a:t>
            </a:r>
            <a:endParaRPr lang="it-IT" sz="1100" dirty="0" smtClean="0">
              <a:solidFill>
                <a:schemeClr val="tx1">
                  <a:lumMod val="75000"/>
                  <a:lumOff val="25000"/>
                </a:schemeClr>
              </a:solidFill>
            </a:endParaRPr>
          </a:p>
          <a:p>
            <a:pPr>
              <a:buNone/>
            </a:pPr>
            <a:r>
              <a:rPr lang="it-IT" sz="1100" dirty="0" smtClean="0">
                <a:solidFill>
                  <a:schemeClr val="tx1">
                    <a:lumMod val="75000"/>
                    <a:lumOff val="25000"/>
                  </a:schemeClr>
                </a:solidFill>
              </a:rPr>
              <a:t>Sarayani A, Rashidian A, Gholami K. </a:t>
            </a:r>
            <a:r>
              <a:rPr lang="en-US" sz="1100" dirty="0" smtClean="0">
                <a:solidFill>
                  <a:schemeClr val="tx1">
                    <a:lumMod val="75000"/>
                    <a:lumOff val="25000"/>
                  </a:schemeClr>
                </a:solidFill>
              </a:rPr>
              <a:t>Low </a:t>
            </a:r>
            <a:r>
              <a:rPr lang="en-US" sz="1100" dirty="0" err="1" smtClean="0">
                <a:solidFill>
                  <a:schemeClr val="tx1">
                    <a:lumMod val="75000"/>
                    <a:lumOff val="25000"/>
                  </a:schemeClr>
                </a:solidFill>
              </a:rPr>
              <a:t>utilisation</a:t>
            </a:r>
            <a:r>
              <a:rPr lang="en-US" sz="1100" dirty="0" smtClean="0">
                <a:solidFill>
                  <a:schemeClr val="tx1">
                    <a:lumMod val="75000"/>
                    <a:lumOff val="25000"/>
                  </a:schemeClr>
                </a:solidFill>
              </a:rPr>
              <a:t> of diabetes medicines in Iran, despite their affordability (2000e2012): a time-series and benchmarking study. BMJ Open 2014;4:e005859.</a:t>
            </a:r>
          </a:p>
          <a:p>
            <a:endParaRPr lang="en-US" dirty="0">
              <a:solidFill>
                <a:schemeClr val="tx1">
                  <a:lumMod val="75000"/>
                  <a:lumOff val="25000"/>
                </a:schemeClr>
              </a:solidFill>
            </a:endParaRPr>
          </a:p>
        </p:txBody>
      </p:sp>
    </p:spTree>
    <p:extLst>
      <p:ext uri="{BB962C8B-B14F-4D97-AF65-F5344CB8AC3E}">
        <p14:creationId xmlns:p14="http://schemas.microsoft.com/office/powerpoint/2010/main" xmlns="" val="5375126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fontScale="90000"/>
          </a:bodyPr>
          <a:lstStyle/>
          <a:p>
            <a:r>
              <a:rPr lang="en-US" b="1" dirty="0" smtClean="0">
                <a:solidFill>
                  <a:schemeClr val="tx1">
                    <a:lumMod val="75000"/>
                    <a:lumOff val="25000"/>
                  </a:schemeClr>
                </a:solidFill>
              </a:rPr>
              <a:t>Conclusion</a:t>
            </a:r>
            <a:endParaRPr lang="en-US" b="1" dirty="0">
              <a:solidFill>
                <a:schemeClr val="tx1">
                  <a:lumMod val="75000"/>
                  <a:lumOff val="25000"/>
                </a:schemeClr>
              </a:solidFill>
            </a:endParaRPr>
          </a:p>
        </p:txBody>
      </p:sp>
      <p:sp>
        <p:nvSpPr>
          <p:cNvPr id="3" name="Content Placeholder 2"/>
          <p:cNvSpPr>
            <a:spLocks noGrp="1"/>
          </p:cNvSpPr>
          <p:nvPr>
            <p:ph idx="1"/>
          </p:nvPr>
        </p:nvSpPr>
        <p:spPr>
          <a:xfrm>
            <a:off x="300251" y="1219200"/>
            <a:ext cx="11682483" cy="5334000"/>
          </a:xfrm>
        </p:spPr>
        <p:txBody>
          <a:bodyPr>
            <a:normAutofit fontScale="92500"/>
          </a:bodyPr>
          <a:lstStyle/>
          <a:p>
            <a:r>
              <a:rPr lang="en-US" dirty="0" smtClean="0">
                <a:solidFill>
                  <a:schemeClr val="tx1">
                    <a:lumMod val="75000"/>
                    <a:lumOff val="25000"/>
                  </a:schemeClr>
                </a:solidFill>
              </a:rPr>
              <a:t>Community-based cohorts of patients with diabetes have demonstrated improved rates of achieving treatment targets.</a:t>
            </a:r>
          </a:p>
          <a:p>
            <a:endParaRPr lang="en-US" dirty="0" smtClean="0">
              <a:solidFill>
                <a:schemeClr val="tx1">
                  <a:lumMod val="75000"/>
                  <a:lumOff val="25000"/>
                </a:schemeClr>
              </a:solidFill>
            </a:endParaRPr>
          </a:p>
          <a:p>
            <a:r>
              <a:rPr lang="en-US" dirty="0" smtClean="0">
                <a:solidFill>
                  <a:schemeClr val="tx1">
                    <a:lumMod val="75000"/>
                    <a:lumOff val="25000"/>
                  </a:schemeClr>
                </a:solidFill>
              </a:rPr>
              <a:t>Valuable policymaking efforts have contributed to enhancements in diabetes care.</a:t>
            </a:r>
          </a:p>
          <a:p>
            <a:endParaRPr lang="en-US" dirty="0" smtClean="0">
              <a:solidFill>
                <a:schemeClr val="tx1">
                  <a:lumMod val="75000"/>
                  <a:lumOff val="25000"/>
                </a:schemeClr>
              </a:solidFill>
            </a:endParaRPr>
          </a:p>
          <a:p>
            <a:pPr>
              <a:buNone/>
            </a:pPr>
            <a:endParaRPr lang="en-US" dirty="0" smtClean="0">
              <a:solidFill>
                <a:schemeClr val="tx1">
                  <a:lumMod val="75000"/>
                  <a:lumOff val="25000"/>
                </a:schemeClr>
              </a:solidFill>
            </a:endParaRPr>
          </a:p>
          <a:p>
            <a:r>
              <a:rPr lang="en-US" dirty="0" smtClean="0">
                <a:solidFill>
                  <a:schemeClr val="tx1">
                    <a:lumMod val="75000"/>
                    <a:lumOff val="25000"/>
                  </a:schemeClr>
                </a:solidFill>
              </a:rPr>
              <a:t>The NPPCD has made great strides toward providing care for patients with diabetes and has been particularly successful in rural areas.</a:t>
            </a:r>
          </a:p>
          <a:p>
            <a:pPr>
              <a:buNone/>
            </a:pPr>
            <a:endParaRPr lang="en-US" sz="1900" dirty="0" smtClean="0">
              <a:solidFill>
                <a:schemeClr val="tx1">
                  <a:lumMod val="75000"/>
                  <a:lumOff val="25000"/>
                </a:schemeClr>
              </a:solidFill>
            </a:endParaRPr>
          </a:p>
          <a:p>
            <a:pPr>
              <a:buNone/>
            </a:pPr>
            <a:endParaRPr lang="en-US" sz="1900" dirty="0" smtClean="0">
              <a:solidFill>
                <a:schemeClr val="tx1">
                  <a:lumMod val="75000"/>
                  <a:lumOff val="25000"/>
                </a:schemeClr>
              </a:solidFill>
            </a:endParaRPr>
          </a:p>
          <a:p>
            <a:pPr>
              <a:buNone/>
            </a:pPr>
            <a:endParaRPr lang="en-US" sz="1900" dirty="0" smtClean="0">
              <a:solidFill>
                <a:schemeClr val="tx1">
                  <a:lumMod val="75000"/>
                  <a:lumOff val="25000"/>
                </a:schemeClr>
              </a:solidFill>
            </a:endParaRPr>
          </a:p>
          <a:p>
            <a:pPr>
              <a:buNone/>
            </a:pPr>
            <a:r>
              <a:rPr lang="en-US" sz="1300" dirty="0" err="1" smtClean="0">
                <a:solidFill>
                  <a:schemeClr val="tx1">
                    <a:lumMod val="75000"/>
                    <a:lumOff val="25000"/>
                  </a:schemeClr>
                </a:solidFill>
              </a:rPr>
              <a:t>Jahangiri-Noudeh</a:t>
            </a:r>
            <a:r>
              <a:rPr lang="en-US" sz="1300" dirty="0" smtClean="0">
                <a:solidFill>
                  <a:schemeClr val="tx1">
                    <a:lumMod val="75000"/>
                    <a:lumOff val="25000"/>
                  </a:schemeClr>
                </a:solidFill>
              </a:rPr>
              <a:t> Y, </a:t>
            </a:r>
            <a:r>
              <a:rPr lang="en-US" sz="1300" dirty="0" err="1" smtClean="0">
                <a:solidFill>
                  <a:schemeClr val="tx1">
                    <a:lumMod val="75000"/>
                    <a:lumOff val="25000"/>
                  </a:schemeClr>
                </a:solidFill>
              </a:rPr>
              <a:t>Akbarpour</a:t>
            </a:r>
            <a:r>
              <a:rPr lang="en-US" sz="1300" dirty="0" smtClean="0">
                <a:solidFill>
                  <a:schemeClr val="tx1">
                    <a:lumMod val="75000"/>
                    <a:lumOff val="25000"/>
                  </a:schemeClr>
                </a:solidFill>
              </a:rPr>
              <a:t> S, </a:t>
            </a:r>
            <a:r>
              <a:rPr lang="en-US" sz="1300" dirty="0" err="1" smtClean="0">
                <a:solidFill>
                  <a:schemeClr val="tx1">
                    <a:lumMod val="75000"/>
                    <a:lumOff val="25000"/>
                  </a:schemeClr>
                </a:solidFill>
              </a:rPr>
              <a:t>Lotfaliany</a:t>
            </a:r>
            <a:r>
              <a:rPr lang="en-US" sz="1300" dirty="0" smtClean="0">
                <a:solidFill>
                  <a:schemeClr val="tx1">
                    <a:lumMod val="75000"/>
                    <a:lumOff val="25000"/>
                  </a:schemeClr>
                </a:solidFill>
              </a:rPr>
              <a:t> M, et al. Trends in cardiovascular disease risk factors in people with and without diabetes mellitus: a Middle Eastern cohort study. </a:t>
            </a:r>
            <a:r>
              <a:rPr lang="en-US" sz="1300" dirty="0" err="1" smtClean="0">
                <a:solidFill>
                  <a:schemeClr val="tx1">
                    <a:lumMod val="75000"/>
                    <a:lumOff val="25000"/>
                  </a:schemeClr>
                </a:solidFill>
              </a:rPr>
              <a:t>PLoS</a:t>
            </a:r>
            <a:r>
              <a:rPr lang="en-US" sz="1300" dirty="0" smtClean="0">
                <a:solidFill>
                  <a:schemeClr val="tx1">
                    <a:lumMod val="75000"/>
                    <a:lumOff val="25000"/>
                  </a:schemeClr>
                </a:solidFill>
              </a:rPr>
              <a:t> One 2014;9:e112639</a:t>
            </a:r>
            <a:r>
              <a:rPr lang="en-US" sz="1900" dirty="0" smtClean="0">
                <a:solidFill>
                  <a:schemeClr val="tx1">
                    <a:lumMod val="75000"/>
                    <a:lumOff val="25000"/>
                  </a:schemeClr>
                </a:solidFill>
              </a:rPr>
              <a:t>.</a:t>
            </a:r>
            <a:endParaRPr lang="en-US" sz="1900" dirty="0">
              <a:solidFill>
                <a:schemeClr val="tx1">
                  <a:lumMod val="75000"/>
                  <a:lumOff val="25000"/>
                </a:schemeClr>
              </a:solidFill>
            </a:endParaRPr>
          </a:p>
        </p:txBody>
      </p:sp>
    </p:spTree>
    <p:extLst>
      <p:ext uri="{BB962C8B-B14F-4D97-AF65-F5344CB8AC3E}">
        <p14:creationId xmlns:p14="http://schemas.microsoft.com/office/powerpoint/2010/main" xmlns="" val="9157703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331" y="365125"/>
            <a:ext cx="10630469" cy="644809"/>
          </a:xfrm>
        </p:spPr>
        <p:txBody>
          <a:bodyPr/>
          <a:lstStyle/>
          <a:p>
            <a:r>
              <a:rPr lang="en-US" b="1" dirty="0" smtClean="0">
                <a:solidFill>
                  <a:schemeClr val="tx1">
                    <a:lumMod val="75000"/>
                    <a:lumOff val="25000"/>
                  </a:schemeClr>
                </a:solidFill>
              </a:rPr>
              <a:t>Conclusion</a:t>
            </a:r>
            <a:endParaRPr lang="en-US" b="1" dirty="0">
              <a:solidFill>
                <a:schemeClr val="tx1">
                  <a:lumMod val="75000"/>
                  <a:lumOff val="25000"/>
                </a:schemeClr>
              </a:solidFill>
            </a:endParaRPr>
          </a:p>
        </p:txBody>
      </p:sp>
      <p:sp>
        <p:nvSpPr>
          <p:cNvPr id="3" name="Content Placeholder 2"/>
          <p:cNvSpPr>
            <a:spLocks noGrp="1"/>
          </p:cNvSpPr>
          <p:nvPr>
            <p:ph idx="1"/>
          </p:nvPr>
        </p:nvSpPr>
        <p:spPr>
          <a:xfrm>
            <a:off x="341195" y="1219201"/>
            <a:ext cx="11573302" cy="5072417"/>
          </a:xfrm>
        </p:spPr>
        <p:txBody>
          <a:bodyPr>
            <a:normAutofit fontScale="40000" lnSpcReduction="20000"/>
          </a:bodyPr>
          <a:lstStyle/>
          <a:p>
            <a:r>
              <a:rPr lang="en-US" sz="6000" dirty="0" smtClean="0">
                <a:solidFill>
                  <a:schemeClr val="tx1">
                    <a:lumMod val="75000"/>
                    <a:lumOff val="25000"/>
                  </a:schemeClr>
                </a:solidFill>
              </a:rPr>
              <a:t>Unfortunately, </a:t>
            </a:r>
            <a:r>
              <a:rPr lang="en-US" sz="6000" b="1" u="sng" dirty="0" smtClean="0">
                <a:solidFill>
                  <a:schemeClr val="tx1">
                    <a:lumMod val="75000"/>
                    <a:lumOff val="25000"/>
                  </a:schemeClr>
                </a:solidFill>
              </a:rPr>
              <a:t>the status quo is far from satisfactory</a:t>
            </a:r>
            <a:r>
              <a:rPr lang="en-US" sz="6000" dirty="0" smtClean="0">
                <a:solidFill>
                  <a:schemeClr val="tx1">
                    <a:lumMod val="75000"/>
                    <a:lumOff val="25000"/>
                  </a:schemeClr>
                </a:solidFill>
              </a:rPr>
              <a:t>, as it appears that the health care system infrastructure is not wholly prepared for the rising tide of diabetes in Iran. </a:t>
            </a:r>
          </a:p>
          <a:p>
            <a:pPr>
              <a:buNone/>
            </a:pPr>
            <a:endParaRPr lang="en-US" sz="6000" dirty="0" smtClean="0">
              <a:solidFill>
                <a:schemeClr val="tx1">
                  <a:lumMod val="75000"/>
                  <a:lumOff val="25000"/>
                </a:schemeClr>
              </a:solidFill>
            </a:endParaRPr>
          </a:p>
          <a:p>
            <a:r>
              <a:rPr lang="en-US" sz="6000" dirty="0" smtClean="0">
                <a:solidFill>
                  <a:schemeClr val="tx1">
                    <a:lumMod val="75000"/>
                    <a:lumOff val="25000"/>
                  </a:schemeClr>
                </a:solidFill>
              </a:rPr>
              <a:t>The weighed prevalence of prediabetes, diabetes, and diabetes complications is in an upward trend in Iran.</a:t>
            </a:r>
          </a:p>
          <a:p>
            <a:endParaRPr lang="en-US" sz="6000" dirty="0" smtClean="0">
              <a:solidFill>
                <a:schemeClr val="tx1">
                  <a:lumMod val="75000"/>
                  <a:lumOff val="25000"/>
                </a:schemeClr>
              </a:solidFill>
            </a:endParaRPr>
          </a:p>
          <a:p>
            <a:endParaRPr lang="en-US" sz="6000" dirty="0" smtClean="0">
              <a:solidFill>
                <a:schemeClr val="tx1">
                  <a:lumMod val="75000"/>
                  <a:lumOff val="25000"/>
                </a:schemeClr>
              </a:solidFill>
            </a:endParaRPr>
          </a:p>
          <a:p>
            <a:r>
              <a:rPr lang="en-US" sz="6000" dirty="0" smtClean="0">
                <a:solidFill>
                  <a:schemeClr val="tx1">
                    <a:lumMod val="75000"/>
                    <a:lumOff val="25000"/>
                  </a:schemeClr>
                </a:solidFill>
              </a:rPr>
              <a:t> Between 1999 and 2007, the prevalence of diabetes among Iranian adults nearly doubled and trend analysis of later data showed that this pattern has remained uninterrupted.</a:t>
            </a:r>
          </a:p>
          <a:p>
            <a:pPr>
              <a:buNone/>
            </a:pPr>
            <a:endParaRPr lang="en-US" sz="4000" dirty="0" smtClean="0">
              <a:solidFill>
                <a:schemeClr val="tx1">
                  <a:lumMod val="75000"/>
                  <a:lumOff val="25000"/>
                </a:schemeClr>
              </a:solidFill>
            </a:endParaRPr>
          </a:p>
          <a:p>
            <a:pPr>
              <a:buNone/>
            </a:pPr>
            <a:endParaRPr lang="en-US" sz="2900" dirty="0" smtClean="0">
              <a:solidFill>
                <a:schemeClr val="tx1">
                  <a:lumMod val="75000"/>
                  <a:lumOff val="25000"/>
                </a:schemeClr>
              </a:solidFill>
            </a:endParaRPr>
          </a:p>
          <a:p>
            <a:pPr>
              <a:buNone/>
            </a:pPr>
            <a:endParaRPr lang="en-US" sz="2900" dirty="0" smtClean="0">
              <a:solidFill>
                <a:schemeClr val="tx1">
                  <a:lumMod val="75000"/>
                  <a:lumOff val="25000"/>
                </a:schemeClr>
              </a:solidFill>
            </a:endParaRPr>
          </a:p>
          <a:p>
            <a:pPr>
              <a:buNone/>
            </a:pPr>
            <a:endParaRPr lang="en-US" sz="2900" dirty="0" smtClean="0">
              <a:solidFill>
                <a:schemeClr val="tx1">
                  <a:lumMod val="75000"/>
                  <a:lumOff val="25000"/>
                </a:schemeClr>
              </a:solidFill>
            </a:endParaRPr>
          </a:p>
          <a:p>
            <a:pPr>
              <a:buNone/>
            </a:pPr>
            <a:endParaRPr lang="en-US" sz="2900" dirty="0" smtClean="0">
              <a:solidFill>
                <a:schemeClr val="tx1">
                  <a:lumMod val="75000"/>
                  <a:lumOff val="25000"/>
                </a:schemeClr>
              </a:solidFill>
            </a:endParaRPr>
          </a:p>
          <a:p>
            <a:pPr>
              <a:buNone/>
            </a:pPr>
            <a:r>
              <a:rPr lang="en-US" sz="2900" dirty="0" smtClean="0">
                <a:solidFill>
                  <a:schemeClr val="tx1">
                    <a:lumMod val="75000"/>
                    <a:lumOff val="25000"/>
                  </a:schemeClr>
                </a:solidFill>
              </a:rPr>
              <a:t>Esteghamati A, </a:t>
            </a:r>
            <a:r>
              <a:rPr lang="en-US" sz="2900" dirty="0" err="1" smtClean="0">
                <a:solidFill>
                  <a:schemeClr val="tx1">
                    <a:lumMod val="75000"/>
                    <a:lumOff val="25000"/>
                  </a:schemeClr>
                </a:solidFill>
              </a:rPr>
              <a:t>Etemad</a:t>
            </a:r>
            <a:r>
              <a:rPr lang="en-US" sz="2900" dirty="0" smtClean="0">
                <a:solidFill>
                  <a:schemeClr val="tx1">
                    <a:lumMod val="75000"/>
                    <a:lumOff val="25000"/>
                  </a:schemeClr>
                </a:solidFill>
              </a:rPr>
              <a:t> K, </a:t>
            </a:r>
            <a:r>
              <a:rPr lang="nl-NL" sz="2900" dirty="0" smtClean="0">
                <a:solidFill>
                  <a:schemeClr val="tx1">
                    <a:lumMod val="75000"/>
                    <a:lumOff val="25000"/>
                  </a:schemeClr>
                </a:solidFill>
              </a:rPr>
              <a:t>Koohpayehzadeh J, et al. Trends in </a:t>
            </a:r>
            <a:r>
              <a:rPr lang="en-US" sz="2900" dirty="0" smtClean="0">
                <a:solidFill>
                  <a:schemeClr val="tx1">
                    <a:lumMod val="75000"/>
                    <a:lumOff val="25000"/>
                  </a:schemeClr>
                </a:solidFill>
              </a:rPr>
              <a:t>the prevalence of diabetes and impaired fasting glucose in association </a:t>
            </a:r>
            <a:r>
              <a:rPr lang="de-DE" sz="2900" dirty="0" smtClean="0">
                <a:solidFill>
                  <a:schemeClr val="tx1">
                    <a:lumMod val="75000"/>
                    <a:lumOff val="25000"/>
                  </a:schemeClr>
                </a:solidFill>
              </a:rPr>
              <a:t>with obesity in Iran: 2005-2011. Diabetes </a:t>
            </a:r>
            <a:r>
              <a:rPr lang="en-US" sz="2900" dirty="0" smtClean="0">
                <a:solidFill>
                  <a:schemeClr val="tx1">
                    <a:lumMod val="75000"/>
                    <a:lumOff val="25000"/>
                  </a:schemeClr>
                </a:solidFill>
              </a:rPr>
              <a:t>Res </a:t>
            </a:r>
            <a:r>
              <a:rPr lang="en-US" sz="2900" dirty="0" err="1" smtClean="0">
                <a:solidFill>
                  <a:schemeClr val="tx1">
                    <a:lumMod val="75000"/>
                    <a:lumOff val="25000"/>
                  </a:schemeClr>
                </a:solidFill>
              </a:rPr>
              <a:t>Clin</a:t>
            </a:r>
            <a:r>
              <a:rPr lang="en-US" sz="2900" dirty="0" smtClean="0">
                <a:solidFill>
                  <a:schemeClr val="tx1">
                    <a:lumMod val="75000"/>
                    <a:lumOff val="25000"/>
                  </a:schemeClr>
                </a:solidFill>
              </a:rPr>
              <a:t> </a:t>
            </a:r>
            <a:r>
              <a:rPr lang="en-US" sz="2900" dirty="0" err="1" smtClean="0">
                <a:solidFill>
                  <a:schemeClr val="tx1">
                    <a:lumMod val="75000"/>
                    <a:lumOff val="25000"/>
                  </a:schemeClr>
                </a:solidFill>
              </a:rPr>
              <a:t>Pract</a:t>
            </a:r>
            <a:r>
              <a:rPr lang="en-US" sz="2900" dirty="0" smtClean="0">
                <a:solidFill>
                  <a:schemeClr val="tx1">
                    <a:lumMod val="75000"/>
                    <a:lumOff val="25000"/>
                  </a:schemeClr>
                </a:solidFill>
              </a:rPr>
              <a:t> 2014;103: 319e27.</a:t>
            </a:r>
          </a:p>
          <a:p>
            <a:endParaRPr lang="en-US" dirty="0">
              <a:solidFill>
                <a:schemeClr val="tx1">
                  <a:lumMod val="75000"/>
                  <a:lumOff val="25000"/>
                </a:schemeClr>
              </a:solidFill>
            </a:endParaRPr>
          </a:p>
        </p:txBody>
      </p:sp>
    </p:spTree>
    <p:extLst>
      <p:ext uri="{BB962C8B-B14F-4D97-AF65-F5344CB8AC3E}">
        <p14:creationId xmlns:p14="http://schemas.microsoft.com/office/powerpoint/2010/main" xmlns="" val="36281594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p>
            <a:r>
              <a:rPr lang="en-US" sz="3600" b="1" dirty="0" smtClean="0">
                <a:solidFill>
                  <a:schemeClr val="tx1">
                    <a:lumMod val="75000"/>
                    <a:lumOff val="25000"/>
                  </a:schemeClr>
                </a:solidFill>
              </a:rPr>
              <a:t>Conclusion</a:t>
            </a:r>
            <a:endParaRPr lang="en-US" sz="3600" b="1" dirty="0">
              <a:solidFill>
                <a:schemeClr val="tx1">
                  <a:lumMod val="75000"/>
                  <a:lumOff val="25000"/>
                </a:schemeClr>
              </a:solidFill>
            </a:endParaRPr>
          </a:p>
        </p:txBody>
      </p:sp>
      <p:sp>
        <p:nvSpPr>
          <p:cNvPr id="3" name="Content Placeholder 2"/>
          <p:cNvSpPr>
            <a:spLocks noGrp="1"/>
          </p:cNvSpPr>
          <p:nvPr>
            <p:ph idx="1"/>
          </p:nvPr>
        </p:nvSpPr>
        <p:spPr>
          <a:xfrm>
            <a:off x="491320" y="1119116"/>
            <a:ext cx="11259402" cy="5510284"/>
          </a:xfrm>
        </p:spPr>
        <p:txBody>
          <a:bodyPr>
            <a:normAutofit fontScale="85000" lnSpcReduction="20000"/>
          </a:bodyPr>
          <a:lstStyle/>
          <a:p>
            <a:r>
              <a:rPr lang="en-US" dirty="0" smtClean="0">
                <a:solidFill>
                  <a:schemeClr val="tx1">
                    <a:lumMod val="75000"/>
                    <a:lumOff val="25000"/>
                  </a:schemeClr>
                </a:solidFill>
              </a:rPr>
              <a:t>From 2005 to 2011, the prevalence rate of diabetes increased by 35%, totaling to approximately 4.5 million adults with diabetes.</a:t>
            </a:r>
          </a:p>
          <a:p>
            <a:pPr>
              <a:buNone/>
            </a:pPr>
            <a:r>
              <a:rPr lang="en-US" sz="1400" dirty="0" smtClean="0">
                <a:solidFill>
                  <a:schemeClr val="tx1">
                    <a:lumMod val="75000"/>
                    <a:lumOff val="25000"/>
                  </a:schemeClr>
                </a:solidFill>
              </a:rPr>
              <a:t>Esteghamati A, </a:t>
            </a:r>
            <a:r>
              <a:rPr lang="en-US" sz="1400" dirty="0" err="1" smtClean="0">
                <a:solidFill>
                  <a:schemeClr val="tx1">
                    <a:lumMod val="75000"/>
                    <a:lumOff val="25000"/>
                  </a:schemeClr>
                </a:solidFill>
              </a:rPr>
              <a:t>Etemad</a:t>
            </a:r>
            <a:r>
              <a:rPr lang="en-US" sz="1400" dirty="0" smtClean="0">
                <a:solidFill>
                  <a:schemeClr val="tx1">
                    <a:lumMod val="75000"/>
                    <a:lumOff val="25000"/>
                  </a:schemeClr>
                </a:solidFill>
              </a:rPr>
              <a:t> K, </a:t>
            </a:r>
            <a:r>
              <a:rPr lang="nl-NL" sz="1400" dirty="0" smtClean="0">
                <a:solidFill>
                  <a:schemeClr val="tx1">
                    <a:lumMod val="75000"/>
                    <a:lumOff val="25000"/>
                  </a:schemeClr>
                </a:solidFill>
              </a:rPr>
              <a:t>Koohpayehzadeh J, et al. Trends in </a:t>
            </a:r>
            <a:r>
              <a:rPr lang="en-US" sz="1400" dirty="0" smtClean="0">
                <a:solidFill>
                  <a:schemeClr val="tx1">
                    <a:lumMod val="75000"/>
                    <a:lumOff val="25000"/>
                  </a:schemeClr>
                </a:solidFill>
              </a:rPr>
              <a:t>the prevalence of diabetes and impaired fasting glucose in association </a:t>
            </a:r>
            <a:r>
              <a:rPr lang="de-DE" sz="1400" dirty="0" smtClean="0">
                <a:solidFill>
                  <a:schemeClr val="tx1">
                    <a:lumMod val="75000"/>
                    <a:lumOff val="25000"/>
                  </a:schemeClr>
                </a:solidFill>
              </a:rPr>
              <a:t>with obesity in Iran: 2005-2011. Diabetes </a:t>
            </a:r>
            <a:r>
              <a:rPr lang="en-US" sz="1400" dirty="0" smtClean="0">
                <a:solidFill>
                  <a:schemeClr val="tx1">
                    <a:lumMod val="75000"/>
                    <a:lumOff val="25000"/>
                  </a:schemeClr>
                </a:solidFill>
              </a:rPr>
              <a:t>Res </a:t>
            </a:r>
            <a:r>
              <a:rPr lang="en-US" sz="1400" dirty="0" err="1" smtClean="0">
                <a:solidFill>
                  <a:schemeClr val="tx1">
                    <a:lumMod val="75000"/>
                    <a:lumOff val="25000"/>
                  </a:schemeClr>
                </a:solidFill>
              </a:rPr>
              <a:t>Clin</a:t>
            </a:r>
            <a:r>
              <a:rPr lang="en-US" sz="1400" dirty="0" smtClean="0">
                <a:solidFill>
                  <a:schemeClr val="tx1">
                    <a:lumMod val="75000"/>
                    <a:lumOff val="25000"/>
                  </a:schemeClr>
                </a:solidFill>
              </a:rPr>
              <a:t> </a:t>
            </a:r>
            <a:r>
              <a:rPr lang="en-US" sz="1400" dirty="0" err="1" smtClean="0">
                <a:solidFill>
                  <a:schemeClr val="tx1">
                    <a:lumMod val="75000"/>
                    <a:lumOff val="25000"/>
                  </a:schemeClr>
                </a:solidFill>
              </a:rPr>
              <a:t>Pract</a:t>
            </a:r>
            <a:r>
              <a:rPr lang="en-US" sz="1400" dirty="0" smtClean="0">
                <a:solidFill>
                  <a:schemeClr val="tx1">
                    <a:lumMod val="75000"/>
                    <a:lumOff val="25000"/>
                  </a:schemeClr>
                </a:solidFill>
              </a:rPr>
              <a:t> 2014;103: 319e27.</a:t>
            </a: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r>
              <a:rPr lang="en-US" dirty="0" smtClean="0">
                <a:solidFill>
                  <a:schemeClr val="tx1">
                    <a:lumMod val="75000"/>
                    <a:lumOff val="25000"/>
                  </a:schemeClr>
                </a:solidFill>
              </a:rPr>
              <a:t> Despite tremendous advances in terms of medication use, low utilization of diabetes medications in Iran remains a considerable problem. </a:t>
            </a:r>
          </a:p>
          <a:p>
            <a:pPr>
              <a:buNone/>
            </a:pPr>
            <a:r>
              <a:rPr lang="it-IT" sz="1400" dirty="0" smtClean="0">
                <a:solidFill>
                  <a:schemeClr val="tx1">
                    <a:lumMod val="75000"/>
                    <a:lumOff val="25000"/>
                  </a:schemeClr>
                </a:solidFill>
              </a:rPr>
              <a:t>Sarayani A, Rashidian A, Gholami K. </a:t>
            </a:r>
            <a:r>
              <a:rPr lang="en-US" sz="1400" dirty="0" smtClean="0">
                <a:solidFill>
                  <a:schemeClr val="tx1">
                    <a:lumMod val="75000"/>
                    <a:lumOff val="25000"/>
                  </a:schemeClr>
                </a:solidFill>
              </a:rPr>
              <a:t>Low </a:t>
            </a:r>
            <a:r>
              <a:rPr lang="en-US" sz="1400" dirty="0" err="1" smtClean="0">
                <a:solidFill>
                  <a:schemeClr val="tx1">
                    <a:lumMod val="75000"/>
                    <a:lumOff val="25000"/>
                  </a:schemeClr>
                </a:solidFill>
              </a:rPr>
              <a:t>utilisation</a:t>
            </a:r>
            <a:r>
              <a:rPr lang="en-US" sz="1400" dirty="0" smtClean="0">
                <a:solidFill>
                  <a:schemeClr val="tx1">
                    <a:lumMod val="75000"/>
                    <a:lumOff val="25000"/>
                  </a:schemeClr>
                </a:solidFill>
              </a:rPr>
              <a:t> of diabetes medicines in Iran, despite their affordability (2000e2012): a time-series and benchmarking study. BMJ Open 2014;4:e005859</a:t>
            </a: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r>
              <a:rPr lang="en-US" dirty="0" smtClean="0">
                <a:solidFill>
                  <a:schemeClr val="tx1">
                    <a:lumMod val="75000"/>
                    <a:lumOff val="25000"/>
                  </a:schemeClr>
                </a:solidFill>
              </a:rPr>
              <a:t>A figure of $865 as the average per capita indirect cost-of-illness for diabetes corresponds to 19% of the nation’s per capita income</a:t>
            </a:r>
          </a:p>
          <a:p>
            <a:pPr>
              <a:buNone/>
            </a:pPr>
            <a:endParaRPr lang="en-US" sz="2000" dirty="0" smtClean="0">
              <a:solidFill>
                <a:schemeClr val="tx1">
                  <a:lumMod val="75000"/>
                  <a:lumOff val="25000"/>
                </a:schemeClr>
              </a:solidFill>
            </a:endParaRPr>
          </a:p>
          <a:p>
            <a:pPr>
              <a:buNone/>
            </a:pPr>
            <a:r>
              <a:rPr lang="en-US" sz="1400" dirty="0" err="1" smtClean="0">
                <a:solidFill>
                  <a:schemeClr val="tx1">
                    <a:lumMod val="75000"/>
                    <a:lumOff val="25000"/>
                  </a:schemeClr>
                </a:solidFill>
              </a:rPr>
              <a:t>Javanbakht</a:t>
            </a:r>
            <a:r>
              <a:rPr lang="en-US" sz="1400" dirty="0" smtClean="0">
                <a:solidFill>
                  <a:schemeClr val="tx1">
                    <a:lumMod val="75000"/>
                    <a:lumOff val="25000"/>
                  </a:schemeClr>
                </a:solidFill>
              </a:rPr>
              <a:t> M, </a:t>
            </a:r>
            <a:r>
              <a:rPr lang="en-US" sz="1400" dirty="0" err="1" smtClean="0">
                <a:solidFill>
                  <a:schemeClr val="tx1">
                    <a:lumMod val="75000"/>
                    <a:lumOff val="25000"/>
                  </a:schemeClr>
                </a:solidFill>
              </a:rPr>
              <a:t>Baradaran</a:t>
            </a:r>
            <a:r>
              <a:rPr lang="en-US" sz="1400" dirty="0" smtClean="0">
                <a:solidFill>
                  <a:schemeClr val="tx1">
                    <a:lumMod val="75000"/>
                    <a:lumOff val="25000"/>
                  </a:schemeClr>
                </a:solidFill>
              </a:rPr>
              <a:t> HR, </a:t>
            </a:r>
            <a:r>
              <a:rPr lang="en-US" sz="1400" dirty="0" err="1" smtClean="0">
                <a:solidFill>
                  <a:schemeClr val="tx1">
                    <a:lumMod val="75000"/>
                    <a:lumOff val="25000"/>
                  </a:schemeClr>
                </a:solidFill>
              </a:rPr>
              <a:t>Mashayekhi</a:t>
            </a:r>
            <a:r>
              <a:rPr lang="en-US" sz="1400" dirty="0" smtClean="0">
                <a:solidFill>
                  <a:schemeClr val="tx1">
                    <a:lumMod val="75000"/>
                    <a:lumOff val="25000"/>
                  </a:schemeClr>
                </a:solidFill>
              </a:rPr>
              <a:t> A, et al. Cost-of-illness analysis of type 2 diabetes mellitus in Iran. </a:t>
            </a:r>
            <a:r>
              <a:rPr lang="en-US" sz="1400" dirty="0" err="1" smtClean="0">
                <a:solidFill>
                  <a:schemeClr val="tx1">
                    <a:lumMod val="75000"/>
                    <a:lumOff val="25000"/>
                  </a:schemeClr>
                </a:solidFill>
              </a:rPr>
              <a:t>PLoS</a:t>
            </a:r>
            <a:r>
              <a:rPr lang="en-US" sz="1400" dirty="0" smtClean="0">
                <a:solidFill>
                  <a:schemeClr val="tx1">
                    <a:lumMod val="75000"/>
                    <a:lumOff val="25000"/>
                  </a:schemeClr>
                </a:solidFill>
              </a:rPr>
              <a:t> One 2011;6:e26864</a:t>
            </a:r>
            <a:r>
              <a:rPr lang="en-US" sz="2100" dirty="0" smtClean="0">
                <a:solidFill>
                  <a:schemeClr val="tx1">
                    <a:lumMod val="75000"/>
                    <a:lumOff val="25000"/>
                  </a:schemeClr>
                </a:solidFill>
              </a:rPr>
              <a:t>.</a:t>
            </a:r>
            <a:endParaRPr lang="en-US" sz="2100" dirty="0">
              <a:solidFill>
                <a:schemeClr val="tx1">
                  <a:lumMod val="75000"/>
                  <a:lumOff val="25000"/>
                </a:schemeClr>
              </a:solidFill>
            </a:endParaRPr>
          </a:p>
        </p:txBody>
      </p:sp>
    </p:spTree>
    <p:extLst>
      <p:ext uri="{BB962C8B-B14F-4D97-AF65-F5344CB8AC3E}">
        <p14:creationId xmlns:p14="http://schemas.microsoft.com/office/powerpoint/2010/main" xmlns="" val="2782189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2667000" y="1428750"/>
            <a:ext cx="6578600" cy="4818063"/>
          </a:xfrm>
        </p:spPr>
      </p:pic>
      <p:pic>
        <p:nvPicPr>
          <p:cNvPr id="126979" name="Picture 5"/>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3657600" y="6305550"/>
            <a:ext cx="4775200" cy="247650"/>
          </a:xfrm>
        </p:spPr>
      </p:pic>
      <p:pic>
        <p:nvPicPr>
          <p:cNvPr id="126980"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0800" y="285751"/>
            <a:ext cx="9448800" cy="98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1491630F-086E-4C65-8354-F21620CB0673}" type="datetime1">
              <a:rPr lang="en-US" smtClean="0"/>
              <a:pPr/>
              <a:t>2/3/2016</a:t>
            </a:fld>
            <a:endParaRPr lang="en-US" dirty="0"/>
          </a:p>
        </p:txBody>
      </p:sp>
      <p:sp>
        <p:nvSpPr>
          <p:cNvPr id="5" name="Slide Number Placeholder 4"/>
          <p:cNvSpPr>
            <a:spLocks noGrp="1"/>
          </p:cNvSpPr>
          <p:nvPr>
            <p:ph type="sldNum" sz="quarter" idx="12"/>
          </p:nvPr>
        </p:nvSpPr>
        <p:spPr/>
        <p:txBody>
          <a:bodyPr/>
          <a:lstStyle/>
          <a:p>
            <a:fld id="{8B61F872-5917-4C1E-8013-93A132369BB8}" type="slidenum">
              <a:rPr lang="en-US" smtClean="0"/>
              <a:pPr/>
              <a:t>8</a:t>
            </a:fld>
            <a:endParaRPr lang="en-US" dirty="0"/>
          </a:p>
        </p:txBody>
      </p:sp>
    </p:spTree>
    <p:extLst>
      <p:ext uri="{BB962C8B-B14F-4D97-AF65-F5344CB8AC3E}">
        <p14:creationId xmlns:p14="http://schemas.microsoft.com/office/powerpoint/2010/main" xmlns="" val="36608777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p:spPr>
        <p:txBody>
          <a:bodyPr/>
          <a:lstStyle/>
          <a:p>
            <a:r>
              <a:rPr lang="en-US" sz="3600" b="1" dirty="0" smtClean="0">
                <a:solidFill>
                  <a:schemeClr val="tx1">
                    <a:lumMod val="75000"/>
                    <a:lumOff val="25000"/>
                  </a:schemeClr>
                </a:solidFill>
              </a:rPr>
              <a:t>Conclusion</a:t>
            </a:r>
            <a:endParaRPr lang="en-US" sz="3600" b="1" dirty="0">
              <a:solidFill>
                <a:schemeClr val="tx1">
                  <a:lumMod val="75000"/>
                  <a:lumOff val="25000"/>
                </a:schemeClr>
              </a:solidFill>
            </a:endParaRPr>
          </a:p>
        </p:txBody>
      </p:sp>
      <p:sp>
        <p:nvSpPr>
          <p:cNvPr id="3" name="Content Placeholder 2"/>
          <p:cNvSpPr>
            <a:spLocks noGrp="1"/>
          </p:cNvSpPr>
          <p:nvPr>
            <p:ph idx="1"/>
          </p:nvPr>
        </p:nvSpPr>
        <p:spPr>
          <a:xfrm>
            <a:off x="609600" y="1341438"/>
            <a:ext cx="10972800" cy="5287963"/>
          </a:xfrm>
        </p:spPr>
        <p:txBody>
          <a:bodyPr>
            <a:normAutofit lnSpcReduction="10000"/>
          </a:bodyPr>
          <a:lstStyle/>
          <a:p>
            <a:r>
              <a:rPr lang="en-US" dirty="0" smtClean="0">
                <a:solidFill>
                  <a:schemeClr val="tx1">
                    <a:lumMod val="75000"/>
                    <a:lumOff val="25000"/>
                  </a:schemeClr>
                </a:solidFill>
              </a:rPr>
              <a:t>Projections for the prevalence and burden of diabetes in the next 15 years are even more dismaying. </a:t>
            </a:r>
          </a:p>
          <a:p>
            <a:endParaRPr lang="en-US" dirty="0" smtClean="0">
              <a:solidFill>
                <a:schemeClr val="tx1">
                  <a:lumMod val="75000"/>
                  <a:lumOff val="25000"/>
                </a:schemeClr>
              </a:solidFill>
            </a:endParaRPr>
          </a:p>
          <a:p>
            <a:r>
              <a:rPr lang="en-US" dirty="0" smtClean="0">
                <a:solidFill>
                  <a:schemeClr val="tx1">
                    <a:lumMod val="75000"/>
                    <a:lumOff val="25000"/>
                  </a:schemeClr>
                </a:solidFill>
              </a:rPr>
              <a:t>It is estimated that by </a:t>
            </a:r>
            <a:r>
              <a:rPr lang="en-US" b="1" dirty="0" smtClean="0">
                <a:solidFill>
                  <a:schemeClr val="tx1">
                    <a:lumMod val="75000"/>
                    <a:lumOff val="25000"/>
                  </a:schemeClr>
                </a:solidFill>
              </a:rPr>
              <a:t>the year 2030, 9.2 million Iranian individuals will have diabetes.</a:t>
            </a:r>
          </a:p>
          <a:p>
            <a:endParaRPr lang="en-US" dirty="0" smtClean="0">
              <a:solidFill>
                <a:schemeClr val="tx1">
                  <a:lumMod val="75000"/>
                  <a:lumOff val="25000"/>
                </a:schemeClr>
              </a:solidFill>
            </a:endParaRPr>
          </a:p>
          <a:p>
            <a:pPr>
              <a:buNone/>
            </a:pPr>
            <a:endParaRPr lang="en-US" dirty="0" smtClean="0">
              <a:solidFill>
                <a:schemeClr val="tx1">
                  <a:lumMod val="75000"/>
                  <a:lumOff val="25000"/>
                </a:schemeClr>
              </a:solidFill>
            </a:endParaRPr>
          </a:p>
          <a:p>
            <a:r>
              <a:rPr lang="en-US" dirty="0" smtClean="0">
                <a:solidFill>
                  <a:schemeClr val="tx1">
                    <a:lumMod val="75000"/>
                    <a:lumOff val="25000"/>
                  </a:schemeClr>
                </a:solidFill>
              </a:rPr>
              <a:t> Accordingly, direct and indirect costs will </a:t>
            </a:r>
            <a:r>
              <a:rPr lang="en-US" b="1" dirty="0" smtClean="0">
                <a:solidFill>
                  <a:schemeClr val="tx1">
                    <a:lumMod val="75000"/>
                    <a:lumOff val="25000"/>
                  </a:schemeClr>
                </a:solidFill>
              </a:rPr>
              <a:t>nearly triple from2009, surpassing $9 billion in 2030.</a:t>
            </a:r>
          </a:p>
          <a:p>
            <a:pPr>
              <a:buNone/>
            </a:pPr>
            <a:endParaRPr lang="en-US" sz="1600" dirty="0" smtClean="0">
              <a:solidFill>
                <a:schemeClr val="tx1">
                  <a:lumMod val="75000"/>
                  <a:lumOff val="25000"/>
                </a:schemeClr>
              </a:solidFill>
            </a:endParaRPr>
          </a:p>
          <a:p>
            <a:pPr>
              <a:buNone/>
            </a:pPr>
            <a:endParaRPr lang="en-US" sz="1600" dirty="0" smtClean="0">
              <a:solidFill>
                <a:schemeClr val="tx1">
                  <a:lumMod val="75000"/>
                  <a:lumOff val="25000"/>
                </a:schemeClr>
              </a:solidFill>
            </a:endParaRPr>
          </a:p>
          <a:p>
            <a:pPr>
              <a:buNone/>
            </a:pPr>
            <a:r>
              <a:rPr lang="en-US" sz="1100" dirty="0" err="1" smtClean="0">
                <a:solidFill>
                  <a:schemeClr val="tx1">
                    <a:lumMod val="75000"/>
                    <a:lumOff val="25000"/>
                  </a:schemeClr>
                </a:solidFill>
              </a:rPr>
              <a:t>Javanbakht</a:t>
            </a:r>
            <a:r>
              <a:rPr lang="en-US" sz="1100" dirty="0" smtClean="0">
                <a:solidFill>
                  <a:schemeClr val="tx1">
                    <a:lumMod val="75000"/>
                    <a:lumOff val="25000"/>
                  </a:schemeClr>
                </a:solidFill>
              </a:rPr>
              <a:t> M, </a:t>
            </a:r>
            <a:r>
              <a:rPr lang="en-US" sz="1100" dirty="0" err="1" smtClean="0">
                <a:solidFill>
                  <a:schemeClr val="tx1">
                    <a:lumMod val="75000"/>
                    <a:lumOff val="25000"/>
                  </a:schemeClr>
                </a:solidFill>
              </a:rPr>
              <a:t>Mashayekhi</a:t>
            </a:r>
            <a:r>
              <a:rPr lang="en-US" sz="1100" dirty="0" smtClean="0">
                <a:solidFill>
                  <a:schemeClr val="tx1">
                    <a:lumMod val="75000"/>
                    <a:lumOff val="25000"/>
                  </a:schemeClr>
                </a:solidFill>
              </a:rPr>
              <a:t> A, </a:t>
            </a:r>
            <a:r>
              <a:rPr lang="en-US" sz="1100" dirty="0" err="1" smtClean="0">
                <a:solidFill>
                  <a:schemeClr val="tx1">
                    <a:lumMod val="75000"/>
                    <a:lumOff val="25000"/>
                  </a:schemeClr>
                </a:solidFill>
              </a:rPr>
              <a:t>Baradaran</a:t>
            </a:r>
            <a:r>
              <a:rPr lang="en-US" sz="1100" dirty="0" smtClean="0">
                <a:solidFill>
                  <a:schemeClr val="tx1">
                    <a:lumMod val="75000"/>
                    <a:lumOff val="25000"/>
                  </a:schemeClr>
                </a:solidFill>
              </a:rPr>
              <a:t> HR, et al. Projection of diabetes population size and associated economic burden through 2030 in Iran: evidence from micro-simulation </a:t>
            </a:r>
            <a:r>
              <a:rPr lang="sv-SE" sz="1100" dirty="0" smtClean="0">
                <a:solidFill>
                  <a:schemeClr val="tx1">
                    <a:lumMod val="75000"/>
                    <a:lumOff val="25000"/>
                  </a:schemeClr>
                </a:solidFill>
              </a:rPr>
              <a:t>Markov model and Bayesian metaanalysis. </a:t>
            </a:r>
            <a:r>
              <a:rPr lang="en-US" sz="1100" dirty="0" err="1" smtClean="0">
                <a:solidFill>
                  <a:schemeClr val="tx1">
                    <a:lumMod val="75000"/>
                    <a:lumOff val="25000"/>
                  </a:schemeClr>
                </a:solidFill>
              </a:rPr>
              <a:t>PLoS</a:t>
            </a:r>
            <a:r>
              <a:rPr lang="en-US" sz="1100" dirty="0" smtClean="0">
                <a:solidFill>
                  <a:schemeClr val="tx1">
                    <a:lumMod val="75000"/>
                    <a:lumOff val="25000"/>
                  </a:schemeClr>
                </a:solidFill>
              </a:rPr>
              <a:t> One 2015;10: e0132505</a:t>
            </a:r>
            <a:endParaRPr lang="en-US" sz="1100" dirty="0">
              <a:solidFill>
                <a:schemeClr val="tx1">
                  <a:lumMod val="75000"/>
                  <a:lumOff val="25000"/>
                </a:schemeClr>
              </a:solidFill>
            </a:endParaRPr>
          </a:p>
        </p:txBody>
      </p:sp>
    </p:spTree>
    <p:extLst>
      <p:ext uri="{BB962C8B-B14F-4D97-AF65-F5344CB8AC3E}">
        <p14:creationId xmlns:p14="http://schemas.microsoft.com/office/powerpoint/2010/main" xmlns="" val="31001372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p>
            <a:r>
              <a:rPr lang="en-US" sz="4000" b="1" dirty="0" smtClean="0">
                <a:solidFill>
                  <a:schemeClr val="tx1">
                    <a:lumMod val="75000"/>
                    <a:lumOff val="25000"/>
                  </a:schemeClr>
                </a:solidFill>
              </a:rPr>
              <a:t>Conclusion</a:t>
            </a:r>
            <a:endParaRPr lang="en-US" sz="4000" b="1" u="sng" dirty="0">
              <a:solidFill>
                <a:schemeClr val="tx1">
                  <a:lumMod val="75000"/>
                  <a:lumOff val="25000"/>
                </a:schemeClr>
              </a:solidFill>
            </a:endParaRPr>
          </a:p>
        </p:txBody>
      </p:sp>
      <p:sp>
        <p:nvSpPr>
          <p:cNvPr id="3" name="Content Placeholder 2"/>
          <p:cNvSpPr>
            <a:spLocks noGrp="1"/>
          </p:cNvSpPr>
          <p:nvPr>
            <p:ph idx="1"/>
          </p:nvPr>
        </p:nvSpPr>
        <p:spPr>
          <a:xfrm>
            <a:off x="286603" y="1219201"/>
            <a:ext cx="11614245" cy="4906963"/>
          </a:xfrm>
        </p:spPr>
        <p:txBody>
          <a:bodyPr>
            <a:normAutofit/>
          </a:bodyPr>
          <a:lstStyle/>
          <a:p>
            <a:r>
              <a:rPr lang="en-US" b="1" dirty="0" smtClean="0">
                <a:solidFill>
                  <a:schemeClr val="tx1">
                    <a:lumMod val="75000"/>
                    <a:lumOff val="25000"/>
                  </a:schemeClr>
                </a:solidFill>
              </a:rPr>
              <a:t>Allocation of increased budgeted funds</a:t>
            </a:r>
            <a:r>
              <a:rPr lang="en-US" dirty="0" smtClean="0">
                <a:solidFill>
                  <a:schemeClr val="tx1">
                    <a:lumMod val="75000"/>
                    <a:lumOff val="25000"/>
                  </a:schemeClr>
                </a:solidFill>
              </a:rPr>
              <a:t>, for example from taxes imposed on carbohydrate rich products and provision of adequate medical facilities, are among feasible solutions to overcome these challenges. </a:t>
            </a:r>
          </a:p>
          <a:p>
            <a:endParaRPr lang="en-US" dirty="0" smtClean="0">
              <a:solidFill>
                <a:schemeClr val="tx1">
                  <a:lumMod val="75000"/>
                  <a:lumOff val="25000"/>
                </a:schemeClr>
              </a:solidFill>
            </a:endParaRPr>
          </a:p>
          <a:p>
            <a:r>
              <a:rPr lang="en-US" dirty="0" smtClean="0">
                <a:solidFill>
                  <a:schemeClr val="tx1">
                    <a:lumMod val="75000"/>
                    <a:lumOff val="25000"/>
                  </a:schemeClr>
                </a:solidFill>
              </a:rPr>
              <a:t>The status of </a:t>
            </a:r>
            <a:r>
              <a:rPr lang="en-US" b="1" dirty="0" smtClean="0">
                <a:solidFill>
                  <a:schemeClr val="tx1">
                    <a:lumMod val="75000"/>
                    <a:lumOff val="25000"/>
                  </a:schemeClr>
                </a:solidFill>
              </a:rPr>
              <a:t>diabetes insurance and expenditure reimbursements </a:t>
            </a:r>
            <a:r>
              <a:rPr lang="en-US" dirty="0" smtClean="0">
                <a:solidFill>
                  <a:schemeClr val="tx1">
                    <a:lumMod val="75000"/>
                    <a:lumOff val="25000"/>
                  </a:schemeClr>
                </a:solidFill>
              </a:rPr>
              <a:t>should be revisited.</a:t>
            </a:r>
          </a:p>
          <a:p>
            <a:pPr>
              <a:buNone/>
            </a:pPr>
            <a:endParaRPr lang="fi-FI" dirty="0" smtClean="0">
              <a:solidFill>
                <a:schemeClr val="tx1">
                  <a:lumMod val="75000"/>
                  <a:lumOff val="25000"/>
                </a:schemeClr>
              </a:solidFill>
            </a:endParaRPr>
          </a:p>
          <a:p>
            <a:pPr>
              <a:buNone/>
            </a:pPr>
            <a:endParaRPr lang="fi-FI" sz="1900" dirty="0" smtClean="0">
              <a:solidFill>
                <a:schemeClr val="tx1">
                  <a:lumMod val="75000"/>
                  <a:lumOff val="25000"/>
                </a:schemeClr>
              </a:solidFill>
            </a:endParaRPr>
          </a:p>
          <a:p>
            <a:pPr>
              <a:buNone/>
            </a:pPr>
            <a:endParaRPr lang="fi-FI" sz="1400" dirty="0" smtClean="0">
              <a:solidFill>
                <a:schemeClr val="tx1">
                  <a:lumMod val="75000"/>
                  <a:lumOff val="25000"/>
                </a:schemeClr>
              </a:solidFill>
            </a:endParaRPr>
          </a:p>
          <a:p>
            <a:pPr>
              <a:buNone/>
            </a:pPr>
            <a:endParaRPr lang="fi-FI" sz="1400" dirty="0">
              <a:solidFill>
                <a:schemeClr val="tx1">
                  <a:lumMod val="75000"/>
                  <a:lumOff val="25000"/>
                </a:schemeClr>
              </a:solidFill>
            </a:endParaRPr>
          </a:p>
          <a:p>
            <a:pPr>
              <a:buNone/>
            </a:pPr>
            <a:r>
              <a:rPr lang="fi-FI" sz="1400" dirty="0" smtClean="0">
                <a:solidFill>
                  <a:schemeClr val="tx1">
                    <a:lumMod val="75000"/>
                    <a:lumOff val="25000"/>
                  </a:schemeClr>
                </a:solidFill>
              </a:rPr>
              <a:t>Faraji O, Etemad K, Sari AA, et al. </a:t>
            </a:r>
            <a:r>
              <a:rPr lang="en-US" sz="1400" dirty="0" smtClean="0">
                <a:solidFill>
                  <a:schemeClr val="tx1">
                    <a:lumMod val="75000"/>
                    <a:lumOff val="25000"/>
                  </a:schemeClr>
                </a:solidFill>
              </a:rPr>
              <a:t>Policies and programs for prevention and control of diabetes in Iran: a document analysis. Glob J Health </a:t>
            </a:r>
            <a:r>
              <a:rPr lang="en-US" sz="1400" dirty="0" err="1" smtClean="0">
                <a:solidFill>
                  <a:schemeClr val="tx1">
                    <a:lumMod val="75000"/>
                    <a:lumOff val="25000"/>
                  </a:schemeClr>
                </a:solidFill>
              </a:rPr>
              <a:t>Sci</a:t>
            </a:r>
            <a:r>
              <a:rPr lang="en-US" sz="1400" dirty="0" smtClean="0">
                <a:solidFill>
                  <a:schemeClr val="tx1">
                    <a:lumMod val="75000"/>
                    <a:lumOff val="25000"/>
                  </a:schemeClr>
                </a:solidFill>
              </a:rPr>
              <a:t> 2015;7:187.</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xmlns="" val="21361425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71" y="351477"/>
            <a:ext cx="11053549" cy="794935"/>
          </a:xfrm>
        </p:spPr>
        <p:txBody>
          <a:bodyPr/>
          <a:lstStyle/>
          <a:p>
            <a:r>
              <a:rPr lang="en-US" b="1" dirty="0" smtClean="0">
                <a:solidFill>
                  <a:schemeClr val="tx1">
                    <a:lumMod val="75000"/>
                    <a:lumOff val="25000"/>
                  </a:schemeClr>
                </a:solidFill>
              </a:rPr>
              <a:t>Conclusion</a:t>
            </a:r>
            <a:endParaRPr lang="en-US" b="1" u="sng" dirty="0">
              <a:solidFill>
                <a:schemeClr val="tx1">
                  <a:lumMod val="75000"/>
                  <a:lumOff val="25000"/>
                </a:schemeClr>
              </a:solidFill>
            </a:endParaRPr>
          </a:p>
        </p:txBody>
      </p:sp>
      <p:sp>
        <p:nvSpPr>
          <p:cNvPr id="3" name="Content Placeholder 2"/>
          <p:cNvSpPr>
            <a:spLocks noGrp="1"/>
          </p:cNvSpPr>
          <p:nvPr>
            <p:ph idx="1"/>
          </p:nvPr>
        </p:nvSpPr>
        <p:spPr>
          <a:xfrm>
            <a:off x="423081" y="1825625"/>
            <a:ext cx="11354937" cy="4351338"/>
          </a:xfrm>
        </p:spPr>
        <p:txBody>
          <a:bodyPr>
            <a:normAutofit/>
          </a:bodyPr>
          <a:lstStyle/>
          <a:p>
            <a:r>
              <a:rPr lang="en-US" b="1" u="sng" dirty="0" smtClean="0">
                <a:solidFill>
                  <a:schemeClr val="tx1">
                    <a:lumMod val="75000"/>
                    <a:lumOff val="25000"/>
                  </a:schemeClr>
                </a:solidFill>
              </a:rPr>
              <a:t>Limiting the out-of-pocket costs </a:t>
            </a:r>
            <a:r>
              <a:rPr lang="en-US" dirty="0" smtClean="0">
                <a:solidFill>
                  <a:schemeClr val="tx1">
                    <a:lumMod val="75000"/>
                    <a:lumOff val="25000"/>
                  </a:schemeClr>
                </a:solidFill>
              </a:rPr>
              <a:t>associated with diabetes care via increasing the share of government subsidized insurance premiums especially for the lower-income strata of society is recommended. </a:t>
            </a:r>
          </a:p>
          <a:p>
            <a:endParaRPr lang="en-US" dirty="0" smtClean="0">
              <a:solidFill>
                <a:schemeClr val="tx1">
                  <a:lumMod val="75000"/>
                  <a:lumOff val="25000"/>
                </a:schemeClr>
              </a:solidFill>
            </a:endParaRPr>
          </a:p>
          <a:p>
            <a:r>
              <a:rPr lang="en-US" dirty="0" smtClean="0">
                <a:solidFill>
                  <a:schemeClr val="tx1">
                    <a:lumMod val="75000"/>
                    <a:lumOff val="25000"/>
                  </a:schemeClr>
                </a:solidFill>
              </a:rPr>
              <a:t>Finally, the </a:t>
            </a:r>
            <a:r>
              <a:rPr lang="en-US" b="1" u="sng" dirty="0" smtClean="0">
                <a:solidFill>
                  <a:schemeClr val="tx1">
                    <a:lumMod val="75000"/>
                    <a:lumOff val="25000"/>
                  </a:schemeClr>
                </a:solidFill>
              </a:rPr>
              <a:t>role of media outlets </a:t>
            </a:r>
            <a:r>
              <a:rPr lang="en-US" dirty="0" smtClean="0">
                <a:solidFill>
                  <a:schemeClr val="tx1">
                    <a:lumMod val="75000"/>
                    <a:lumOff val="25000"/>
                  </a:schemeClr>
                </a:solidFill>
              </a:rPr>
              <a:t>(as the primary routes for increasing public awareness) along with nongovernmental organizations, which disseminate knowledge and provide education to patients with diabetes, should be encouraged.</a:t>
            </a:r>
            <a:endParaRPr lang="en-US" dirty="0">
              <a:solidFill>
                <a:schemeClr val="tx1">
                  <a:lumMod val="75000"/>
                  <a:lumOff val="25000"/>
                </a:schemeClr>
              </a:solidFill>
            </a:endParaRPr>
          </a:p>
        </p:txBody>
      </p:sp>
    </p:spTree>
    <p:extLst>
      <p:ext uri="{BB962C8B-B14F-4D97-AF65-F5344CB8AC3E}">
        <p14:creationId xmlns:p14="http://schemas.microsoft.com/office/powerpoint/2010/main" xmlns="" val="30659018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90462" y="0"/>
            <a:ext cx="10641646" cy="6373504"/>
          </a:xfrm>
          <a:prstGeom prst="rect">
            <a:avLst/>
          </a:prstGeom>
          <a:noFill/>
          <a:ln w="9525">
            <a:noFill/>
            <a:miter lim="800000"/>
            <a:headEnd/>
            <a:tailEnd/>
          </a:ln>
          <a:effectLst/>
        </p:spPr>
      </p:pic>
    </p:spTree>
    <p:extLst>
      <p:ext uri="{BB962C8B-B14F-4D97-AF65-F5344CB8AC3E}">
        <p14:creationId xmlns:p14="http://schemas.microsoft.com/office/powerpoint/2010/main" xmlns="" val="147208636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70" y="337831"/>
            <a:ext cx="10848833" cy="822230"/>
          </a:xfrm>
        </p:spPr>
        <p:txBody>
          <a:bodyPr/>
          <a:lstStyle/>
          <a:p>
            <a:r>
              <a:rPr lang="en-US" b="1" dirty="0" smtClean="0">
                <a:solidFill>
                  <a:schemeClr val="tx1">
                    <a:lumMod val="75000"/>
                    <a:lumOff val="25000"/>
                  </a:schemeClr>
                </a:solidFill>
              </a:rPr>
              <a:t>conclusion</a:t>
            </a:r>
            <a:endParaRPr lang="en-US" b="1" dirty="0">
              <a:solidFill>
                <a:schemeClr val="tx1">
                  <a:lumMod val="75000"/>
                  <a:lumOff val="25000"/>
                </a:schemeClr>
              </a:solidFill>
            </a:endParaRPr>
          </a:p>
        </p:txBody>
      </p:sp>
      <p:sp>
        <p:nvSpPr>
          <p:cNvPr id="3" name="Content Placeholder 2"/>
          <p:cNvSpPr>
            <a:spLocks noGrp="1"/>
          </p:cNvSpPr>
          <p:nvPr>
            <p:ph idx="1"/>
          </p:nvPr>
        </p:nvSpPr>
        <p:spPr>
          <a:xfrm>
            <a:off x="304800" y="1269242"/>
            <a:ext cx="11582400" cy="5207758"/>
          </a:xfrm>
        </p:spPr>
        <p:txBody>
          <a:bodyPr>
            <a:normAutofit lnSpcReduction="10000"/>
          </a:bodyPr>
          <a:lstStyle/>
          <a:p>
            <a:r>
              <a:rPr lang="en-US" dirty="0" smtClean="0">
                <a:solidFill>
                  <a:schemeClr val="tx1">
                    <a:lumMod val="75000"/>
                    <a:lumOff val="25000"/>
                  </a:schemeClr>
                </a:solidFill>
              </a:rPr>
              <a:t>In 2010, the rate of insurance coverage in Iran </a:t>
            </a:r>
            <a:r>
              <a:rPr lang="en-US" b="1" dirty="0" smtClean="0">
                <a:solidFill>
                  <a:schemeClr val="tx1">
                    <a:lumMod val="75000"/>
                    <a:lumOff val="25000"/>
                  </a:schemeClr>
                </a:solidFill>
              </a:rPr>
              <a:t>was 84%.</a:t>
            </a: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r>
              <a:rPr lang="en-US" dirty="0" smtClean="0">
                <a:solidFill>
                  <a:schemeClr val="tx1">
                    <a:lumMod val="75000"/>
                    <a:lumOff val="25000"/>
                  </a:schemeClr>
                </a:solidFill>
              </a:rPr>
              <a:t>With the commencement of the so-called </a:t>
            </a:r>
            <a:r>
              <a:rPr lang="en-US" b="1" dirty="0" smtClean="0">
                <a:solidFill>
                  <a:schemeClr val="tx1">
                    <a:lumMod val="75000"/>
                    <a:lumOff val="25000"/>
                  </a:schemeClr>
                </a:solidFill>
              </a:rPr>
              <a:t>“health-sector evolution” </a:t>
            </a:r>
            <a:r>
              <a:rPr lang="en-US" dirty="0" smtClean="0">
                <a:solidFill>
                  <a:schemeClr val="tx1">
                    <a:lumMod val="75000"/>
                    <a:lumOff val="25000"/>
                  </a:schemeClr>
                </a:solidFill>
              </a:rPr>
              <a:t>by Iran’s Ministry of Health in May 2014, this rate has increased to </a:t>
            </a:r>
            <a:r>
              <a:rPr lang="en-US" b="1" dirty="0" smtClean="0">
                <a:solidFill>
                  <a:schemeClr val="tx1">
                    <a:lumMod val="75000"/>
                    <a:lumOff val="25000"/>
                  </a:schemeClr>
                </a:solidFill>
              </a:rPr>
              <a:t>about 95%. </a:t>
            </a:r>
          </a:p>
          <a:p>
            <a:endParaRPr lang="en-US" dirty="0" smtClean="0">
              <a:solidFill>
                <a:schemeClr val="tx1">
                  <a:lumMod val="75000"/>
                  <a:lumOff val="25000"/>
                </a:schemeClr>
              </a:solidFill>
            </a:endParaRPr>
          </a:p>
          <a:p>
            <a:endParaRPr lang="en-US" sz="1200" dirty="0" smtClean="0">
              <a:solidFill>
                <a:schemeClr val="tx1">
                  <a:lumMod val="75000"/>
                  <a:lumOff val="25000"/>
                </a:schemeClr>
              </a:solidFill>
            </a:endParaRPr>
          </a:p>
          <a:p>
            <a:endParaRPr lang="en-US" sz="1200" dirty="0">
              <a:solidFill>
                <a:schemeClr val="tx1">
                  <a:lumMod val="75000"/>
                  <a:lumOff val="25000"/>
                </a:schemeClr>
              </a:solidFill>
            </a:endParaRPr>
          </a:p>
          <a:p>
            <a:endParaRPr lang="en-US" sz="1200" dirty="0" smtClean="0">
              <a:solidFill>
                <a:schemeClr val="tx1">
                  <a:lumMod val="75000"/>
                  <a:lumOff val="25000"/>
                </a:schemeClr>
              </a:solidFill>
            </a:endParaRPr>
          </a:p>
          <a:p>
            <a:endParaRPr lang="en-US" sz="1200" dirty="0">
              <a:solidFill>
                <a:schemeClr val="tx1">
                  <a:lumMod val="75000"/>
                  <a:lumOff val="25000"/>
                </a:schemeClr>
              </a:solidFill>
            </a:endParaRPr>
          </a:p>
          <a:p>
            <a:r>
              <a:rPr lang="en-US" sz="1200" dirty="0" err="1" smtClean="0">
                <a:solidFill>
                  <a:schemeClr val="tx1">
                    <a:lumMod val="75000"/>
                    <a:lumOff val="25000"/>
                  </a:schemeClr>
                </a:solidFill>
              </a:rPr>
              <a:t>Rashidian</a:t>
            </a:r>
            <a:r>
              <a:rPr lang="en-US" sz="1200" dirty="0" smtClean="0">
                <a:solidFill>
                  <a:schemeClr val="tx1">
                    <a:lumMod val="75000"/>
                    <a:lumOff val="25000"/>
                  </a:schemeClr>
                </a:solidFill>
              </a:rPr>
              <a:t> A, </a:t>
            </a:r>
            <a:r>
              <a:rPr lang="en-US" sz="1200" dirty="0" err="1" smtClean="0">
                <a:solidFill>
                  <a:schemeClr val="tx1">
                    <a:lumMod val="75000"/>
                    <a:lumOff val="25000"/>
                  </a:schemeClr>
                </a:solidFill>
              </a:rPr>
              <a:t>Khosravi</a:t>
            </a:r>
            <a:r>
              <a:rPr lang="en-US" sz="1200" dirty="0" smtClean="0">
                <a:solidFill>
                  <a:schemeClr val="tx1">
                    <a:lumMod val="75000"/>
                    <a:lumOff val="25000"/>
                  </a:schemeClr>
                </a:solidFill>
              </a:rPr>
              <a:t> A, </a:t>
            </a:r>
            <a:r>
              <a:rPr lang="fr-FR" sz="1200" dirty="0" err="1" smtClean="0">
                <a:solidFill>
                  <a:schemeClr val="tx1">
                    <a:lumMod val="75000"/>
                    <a:lumOff val="25000"/>
                  </a:schemeClr>
                </a:solidFill>
              </a:rPr>
              <a:t>Khabiri</a:t>
            </a:r>
            <a:r>
              <a:rPr lang="fr-FR" sz="1200" dirty="0" smtClean="0">
                <a:solidFill>
                  <a:schemeClr val="tx1">
                    <a:lumMod val="75000"/>
                    <a:lumOff val="25000"/>
                  </a:schemeClr>
                </a:solidFill>
              </a:rPr>
              <a:t> R, et al. </a:t>
            </a:r>
            <a:r>
              <a:rPr lang="fr-FR" sz="1200" dirty="0" err="1" smtClean="0">
                <a:solidFill>
                  <a:schemeClr val="tx1">
                    <a:lumMod val="75000"/>
                    <a:lumOff val="25000"/>
                  </a:schemeClr>
                </a:solidFill>
              </a:rPr>
              <a:t>Islamic</a:t>
            </a:r>
            <a:r>
              <a:rPr lang="fr-FR" sz="1200" dirty="0" smtClean="0">
                <a:solidFill>
                  <a:schemeClr val="tx1">
                    <a:lumMod val="75000"/>
                    <a:lumOff val="25000"/>
                  </a:schemeClr>
                </a:solidFill>
              </a:rPr>
              <a:t> </a:t>
            </a:r>
            <a:r>
              <a:rPr lang="fr-FR" sz="1200" dirty="0" err="1" smtClean="0">
                <a:solidFill>
                  <a:schemeClr val="tx1">
                    <a:lumMod val="75000"/>
                    <a:lumOff val="25000"/>
                  </a:schemeClr>
                </a:solidFill>
              </a:rPr>
              <a:t>Republic</a:t>
            </a:r>
            <a:r>
              <a:rPr lang="fr-FR" sz="1200" dirty="0" smtClean="0">
                <a:solidFill>
                  <a:schemeClr val="tx1">
                    <a:lumMod val="75000"/>
                    <a:lumOff val="25000"/>
                  </a:schemeClr>
                </a:solidFill>
              </a:rPr>
              <a:t> </a:t>
            </a:r>
            <a:r>
              <a:rPr lang="en-US" sz="1200" dirty="0" smtClean="0">
                <a:solidFill>
                  <a:schemeClr val="tx1">
                    <a:lumMod val="75000"/>
                    <a:lumOff val="25000"/>
                  </a:schemeClr>
                </a:solidFill>
              </a:rPr>
              <a:t>of Iran’s Multiple Indicator </a:t>
            </a:r>
            <a:r>
              <a:rPr lang="en-US" sz="1200" dirty="0" err="1" smtClean="0">
                <a:solidFill>
                  <a:schemeClr val="tx1">
                    <a:lumMod val="75000"/>
                    <a:lumOff val="25000"/>
                  </a:schemeClr>
                </a:solidFill>
              </a:rPr>
              <a:t>Demograpphic</a:t>
            </a:r>
            <a:r>
              <a:rPr lang="en-US" sz="1200" dirty="0" smtClean="0">
                <a:solidFill>
                  <a:schemeClr val="tx1">
                    <a:lumMod val="75000"/>
                    <a:lumOff val="25000"/>
                  </a:schemeClr>
                </a:solidFill>
              </a:rPr>
              <a:t> and </a:t>
            </a:r>
            <a:r>
              <a:rPr lang="en-US" sz="1200" dirty="0" err="1" smtClean="0">
                <a:solidFill>
                  <a:schemeClr val="tx1">
                    <a:lumMod val="75000"/>
                    <a:lumOff val="25000"/>
                  </a:schemeClr>
                </a:solidFill>
              </a:rPr>
              <a:t>Healh</a:t>
            </a:r>
            <a:r>
              <a:rPr lang="en-US" sz="1200" dirty="0" smtClean="0">
                <a:solidFill>
                  <a:schemeClr val="tx1">
                    <a:lumMod val="75000"/>
                    <a:lumOff val="25000"/>
                  </a:schemeClr>
                </a:solidFill>
              </a:rPr>
              <a:t> Survey (</a:t>
            </a:r>
            <a:r>
              <a:rPr lang="en-US" sz="1200" dirty="0" err="1" smtClean="0">
                <a:solidFill>
                  <a:schemeClr val="tx1">
                    <a:lumMod val="75000"/>
                    <a:lumOff val="25000"/>
                  </a:schemeClr>
                </a:solidFill>
              </a:rPr>
              <a:t>IrMIDHS</a:t>
            </a:r>
            <a:r>
              <a:rPr lang="en-US" sz="1200" dirty="0" smtClean="0">
                <a:solidFill>
                  <a:schemeClr val="tx1">
                    <a:lumMod val="75000"/>
                    <a:lumOff val="25000"/>
                  </a:schemeClr>
                </a:solidFill>
              </a:rPr>
              <a:t>) 2010. Tehran, Iran: Ministry of Health and Medical Education; 2012</a:t>
            </a:r>
          </a:p>
          <a:p>
            <a:pPr>
              <a:buNone/>
            </a:pPr>
            <a:endParaRPr lang="en-US" sz="1200" dirty="0" smtClean="0">
              <a:solidFill>
                <a:schemeClr val="tx1">
                  <a:lumMod val="75000"/>
                  <a:lumOff val="25000"/>
                </a:schemeClr>
              </a:solidFill>
            </a:endParaRPr>
          </a:p>
          <a:p>
            <a:r>
              <a:rPr lang="en-US" sz="1200" dirty="0" smtClean="0">
                <a:solidFill>
                  <a:schemeClr val="tx1">
                    <a:lumMod val="75000"/>
                    <a:lumOff val="25000"/>
                  </a:schemeClr>
                </a:solidFill>
              </a:rPr>
              <a:t>Ministry of Health and Medical Education. Health Sector Evolution. 2014. Available at: </a:t>
            </a:r>
            <a:r>
              <a:rPr lang="en-US" sz="1200" dirty="0" smtClean="0">
                <a:solidFill>
                  <a:schemeClr val="tx1">
                    <a:lumMod val="75000"/>
                    <a:lumOff val="25000"/>
                  </a:schemeClr>
                </a:solidFill>
                <a:hlinkClick r:id="rId2"/>
              </a:rPr>
              <a:t>http://tahavol</a:t>
            </a:r>
            <a:r>
              <a:rPr lang="en-US" sz="1200" dirty="0" smtClean="0">
                <a:solidFill>
                  <a:schemeClr val="tx1">
                    <a:lumMod val="75000"/>
                    <a:lumOff val="25000"/>
                  </a:schemeClr>
                </a:solidFill>
              </a:rPr>
              <a:t>. behdasht.gov.ir/</a:t>
            </a:r>
            <a:r>
              <a:rPr lang="en-US" sz="1200" dirty="0" err="1" smtClean="0">
                <a:solidFill>
                  <a:schemeClr val="tx1">
                    <a:lumMod val="75000"/>
                    <a:lumOff val="25000"/>
                  </a:schemeClr>
                </a:solidFill>
              </a:rPr>
              <a:t>index.aspx?siteid</a:t>
            </a:r>
            <a:r>
              <a:rPr lang="en-US" sz="1200" dirty="0" smtClean="0">
                <a:solidFill>
                  <a:schemeClr val="tx1">
                    <a:lumMod val="75000"/>
                    <a:lumOff val="25000"/>
                  </a:schemeClr>
                </a:solidFill>
              </a:rPr>
              <a:t>=426 &amp;</a:t>
            </a:r>
            <a:r>
              <a:rPr lang="en-US" sz="1200" dirty="0" err="1" smtClean="0">
                <a:solidFill>
                  <a:schemeClr val="tx1">
                    <a:lumMod val="75000"/>
                    <a:lumOff val="25000"/>
                  </a:schemeClr>
                </a:solidFill>
              </a:rPr>
              <a:t>fkeyid</a:t>
            </a:r>
            <a:r>
              <a:rPr lang="en-US" sz="1200" dirty="0" smtClean="0">
                <a:solidFill>
                  <a:schemeClr val="tx1">
                    <a:lumMod val="75000"/>
                    <a:lumOff val="25000"/>
                  </a:schemeClr>
                </a:solidFill>
              </a:rPr>
              <a:t>=&amp;siteid=426&amp;pageid=52663. Accessed July 6, 2015.</a:t>
            </a:r>
          </a:p>
          <a:p>
            <a:pPr>
              <a:buNone/>
            </a:pPr>
            <a:endParaRPr lang="en-US" sz="2400" dirty="0" smtClean="0">
              <a:solidFill>
                <a:schemeClr val="tx1">
                  <a:lumMod val="75000"/>
                  <a:lumOff val="25000"/>
                </a:schemeClr>
              </a:solidFill>
            </a:endParaRPr>
          </a:p>
        </p:txBody>
      </p:sp>
    </p:spTree>
    <p:extLst>
      <p:ext uri="{BB962C8B-B14F-4D97-AF65-F5344CB8AC3E}">
        <p14:creationId xmlns:p14="http://schemas.microsoft.com/office/powerpoint/2010/main" xmlns="" val="33296326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669" y="329229"/>
            <a:ext cx="10972800" cy="503284"/>
          </a:xfrm>
        </p:spPr>
        <p:txBody>
          <a:bodyPr>
            <a:normAutofit fontScale="90000"/>
          </a:bodyPr>
          <a:lstStyle/>
          <a:p>
            <a:r>
              <a:rPr lang="en-US" b="1" dirty="0" smtClean="0">
                <a:solidFill>
                  <a:schemeClr val="tx1">
                    <a:lumMod val="75000"/>
                    <a:lumOff val="25000"/>
                  </a:schemeClr>
                </a:solidFill>
              </a:rPr>
              <a:t>conclusion</a:t>
            </a:r>
            <a:endParaRPr lang="en-US" b="1" dirty="0">
              <a:solidFill>
                <a:schemeClr val="tx1">
                  <a:lumMod val="75000"/>
                  <a:lumOff val="25000"/>
                </a:schemeClr>
              </a:solidFill>
            </a:endParaRPr>
          </a:p>
        </p:txBody>
      </p:sp>
      <p:sp>
        <p:nvSpPr>
          <p:cNvPr id="3" name="Content Placeholder 2"/>
          <p:cNvSpPr>
            <a:spLocks noGrp="1"/>
          </p:cNvSpPr>
          <p:nvPr>
            <p:ph idx="1"/>
          </p:nvPr>
        </p:nvSpPr>
        <p:spPr>
          <a:xfrm>
            <a:off x="327546" y="1066801"/>
            <a:ext cx="11682483" cy="5252112"/>
          </a:xfrm>
        </p:spPr>
        <p:txBody>
          <a:bodyPr>
            <a:normAutofit/>
          </a:bodyPr>
          <a:lstStyle/>
          <a:p>
            <a:endParaRPr lang="en-US" dirty="0" smtClean="0">
              <a:solidFill>
                <a:schemeClr val="tx1">
                  <a:lumMod val="75000"/>
                  <a:lumOff val="25000"/>
                </a:schemeClr>
              </a:solidFill>
            </a:endParaRPr>
          </a:p>
          <a:p>
            <a:r>
              <a:rPr lang="en-US" dirty="0" smtClean="0">
                <a:solidFill>
                  <a:schemeClr val="tx1">
                    <a:lumMod val="75000"/>
                    <a:lumOff val="25000"/>
                  </a:schemeClr>
                </a:solidFill>
              </a:rPr>
              <a:t>A study of the </a:t>
            </a:r>
            <a:r>
              <a:rPr lang="en-US" b="1" u="sng" dirty="0" smtClean="0">
                <a:solidFill>
                  <a:schemeClr val="tx1">
                    <a:lumMod val="75000"/>
                    <a:lumOff val="25000"/>
                  </a:schemeClr>
                </a:solidFill>
              </a:rPr>
              <a:t>effects of health insurance patterns </a:t>
            </a:r>
            <a:r>
              <a:rPr lang="en-US" dirty="0" smtClean="0">
                <a:solidFill>
                  <a:schemeClr val="tx1">
                    <a:lumMod val="75000"/>
                    <a:lumOff val="25000"/>
                  </a:schemeClr>
                </a:solidFill>
              </a:rPr>
              <a:t>on the quality of care suggested that health care systems with universal insurance such as that of the United Kingdom’s National Health Service, function better in terms of diabetes care than market-based systems like the US system before the Affordable Care Act (ACA).</a:t>
            </a:r>
          </a:p>
          <a:p>
            <a:pPr>
              <a:buNone/>
            </a:pPr>
            <a:endParaRPr lang="fr-FR" sz="1400" dirty="0" smtClean="0">
              <a:solidFill>
                <a:schemeClr val="tx1">
                  <a:lumMod val="75000"/>
                  <a:lumOff val="25000"/>
                </a:schemeClr>
              </a:solidFill>
            </a:endParaRPr>
          </a:p>
          <a:p>
            <a:pPr>
              <a:buNone/>
            </a:pPr>
            <a:endParaRPr lang="fr-FR" sz="1400" dirty="0" smtClean="0">
              <a:solidFill>
                <a:schemeClr val="tx1">
                  <a:lumMod val="75000"/>
                  <a:lumOff val="25000"/>
                </a:schemeClr>
              </a:solidFill>
            </a:endParaRPr>
          </a:p>
          <a:p>
            <a:pPr>
              <a:buNone/>
            </a:pPr>
            <a:endParaRPr lang="fr-FR" sz="1400" dirty="0" smtClean="0">
              <a:solidFill>
                <a:schemeClr val="tx1">
                  <a:lumMod val="75000"/>
                  <a:lumOff val="25000"/>
                </a:schemeClr>
              </a:solidFill>
            </a:endParaRPr>
          </a:p>
          <a:p>
            <a:pPr>
              <a:buNone/>
            </a:pPr>
            <a:endParaRPr lang="fr-FR" sz="1400" dirty="0">
              <a:solidFill>
                <a:schemeClr val="tx1">
                  <a:lumMod val="75000"/>
                  <a:lumOff val="25000"/>
                </a:schemeClr>
              </a:solidFill>
            </a:endParaRPr>
          </a:p>
          <a:p>
            <a:pPr>
              <a:buNone/>
            </a:pPr>
            <a:endParaRPr lang="fr-FR" sz="1400" dirty="0" smtClean="0">
              <a:solidFill>
                <a:schemeClr val="tx1">
                  <a:lumMod val="75000"/>
                  <a:lumOff val="25000"/>
                </a:schemeClr>
              </a:solidFill>
            </a:endParaRPr>
          </a:p>
          <a:p>
            <a:pPr>
              <a:buNone/>
            </a:pPr>
            <a:endParaRPr lang="fr-FR" sz="1400" dirty="0">
              <a:solidFill>
                <a:schemeClr val="tx1">
                  <a:lumMod val="75000"/>
                  <a:lumOff val="25000"/>
                </a:schemeClr>
              </a:solidFill>
            </a:endParaRPr>
          </a:p>
          <a:p>
            <a:pPr>
              <a:buNone/>
            </a:pPr>
            <a:endParaRPr lang="fr-FR" sz="1400" dirty="0" smtClean="0">
              <a:solidFill>
                <a:schemeClr val="tx1">
                  <a:lumMod val="75000"/>
                  <a:lumOff val="25000"/>
                </a:schemeClr>
              </a:solidFill>
            </a:endParaRPr>
          </a:p>
          <a:p>
            <a:pPr>
              <a:buNone/>
            </a:pPr>
            <a:r>
              <a:rPr lang="fr-FR" sz="1400" dirty="0" err="1" smtClean="0">
                <a:solidFill>
                  <a:schemeClr val="tx1">
                    <a:lumMod val="75000"/>
                    <a:lumOff val="25000"/>
                  </a:schemeClr>
                </a:solidFill>
              </a:rPr>
              <a:t>Mainous</a:t>
            </a:r>
            <a:r>
              <a:rPr lang="fr-FR" sz="1400" dirty="0" smtClean="0">
                <a:solidFill>
                  <a:schemeClr val="tx1">
                    <a:lumMod val="75000"/>
                    <a:lumOff val="25000"/>
                  </a:schemeClr>
                </a:solidFill>
              </a:rPr>
              <a:t> AG, Diaz VA, </a:t>
            </a:r>
            <a:r>
              <a:rPr lang="fr-FR" sz="1400" dirty="0" err="1" smtClean="0">
                <a:solidFill>
                  <a:schemeClr val="tx1">
                    <a:lumMod val="75000"/>
                    <a:lumOff val="25000"/>
                  </a:schemeClr>
                </a:solidFill>
              </a:rPr>
              <a:t>Saxena</a:t>
            </a:r>
            <a:r>
              <a:rPr lang="fr-FR" sz="1400" dirty="0" smtClean="0">
                <a:solidFill>
                  <a:schemeClr val="tx1">
                    <a:lumMod val="75000"/>
                    <a:lumOff val="25000"/>
                  </a:schemeClr>
                </a:solidFill>
              </a:rPr>
              <a:t> S, </a:t>
            </a:r>
            <a:r>
              <a:rPr lang="en-US" sz="1400" dirty="0" smtClean="0">
                <a:solidFill>
                  <a:schemeClr val="tx1">
                    <a:lumMod val="75000"/>
                    <a:lumOff val="25000"/>
                  </a:schemeClr>
                </a:solidFill>
              </a:rPr>
              <a:t>et al. Diabetes management in the USA and England: comparative analysis of national surveys. J R Soc Med 2006;99:463e9.</a:t>
            </a:r>
          </a:p>
        </p:txBody>
      </p:sp>
    </p:spTree>
    <p:extLst>
      <p:ext uri="{BB962C8B-B14F-4D97-AF65-F5344CB8AC3E}">
        <p14:creationId xmlns:p14="http://schemas.microsoft.com/office/powerpoint/2010/main" xmlns="" val="11923242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fontScale="90000"/>
          </a:bodyPr>
          <a:lstStyle/>
          <a:p>
            <a:r>
              <a:rPr lang="en-US" b="1" dirty="0" smtClean="0">
                <a:solidFill>
                  <a:schemeClr val="tx1">
                    <a:lumMod val="75000"/>
                    <a:lumOff val="25000"/>
                  </a:schemeClr>
                </a:solidFill>
              </a:rPr>
              <a:t>Conclusion</a:t>
            </a:r>
            <a:endParaRPr lang="en-US" b="1" dirty="0">
              <a:solidFill>
                <a:schemeClr val="tx1">
                  <a:lumMod val="75000"/>
                  <a:lumOff val="25000"/>
                </a:schemeClr>
              </a:solidFill>
            </a:endParaRPr>
          </a:p>
        </p:txBody>
      </p:sp>
      <p:sp>
        <p:nvSpPr>
          <p:cNvPr id="3" name="Content Placeholder 2"/>
          <p:cNvSpPr>
            <a:spLocks noGrp="1"/>
          </p:cNvSpPr>
          <p:nvPr>
            <p:ph idx="1"/>
          </p:nvPr>
        </p:nvSpPr>
        <p:spPr>
          <a:xfrm>
            <a:off x="327546" y="990600"/>
            <a:ext cx="11254854" cy="5423848"/>
          </a:xfrm>
        </p:spPr>
        <p:txBody>
          <a:bodyPr>
            <a:normAutofit fontScale="55000" lnSpcReduction="20000"/>
          </a:bodyPr>
          <a:lstStyle/>
          <a:p>
            <a:pPr marL="0" indent="0">
              <a:buNone/>
            </a:pPr>
            <a:endParaRPr lang="en-US" sz="4400" dirty="0">
              <a:solidFill>
                <a:schemeClr val="tx1">
                  <a:lumMod val="75000"/>
                  <a:lumOff val="25000"/>
                </a:schemeClr>
              </a:solidFill>
            </a:endParaRPr>
          </a:p>
          <a:p>
            <a:r>
              <a:rPr lang="en-US" sz="4400" dirty="0">
                <a:solidFill>
                  <a:schemeClr val="tx1">
                    <a:lumMod val="75000"/>
                    <a:lumOff val="25000"/>
                  </a:schemeClr>
                </a:solidFill>
              </a:rPr>
              <a:t>A</a:t>
            </a:r>
            <a:r>
              <a:rPr lang="en-US" sz="4400" dirty="0" smtClean="0">
                <a:solidFill>
                  <a:schemeClr val="tx1">
                    <a:lumMod val="75000"/>
                    <a:lumOff val="25000"/>
                  </a:schemeClr>
                </a:solidFill>
              </a:rPr>
              <a:t> recently published study on the effect of the </a:t>
            </a:r>
            <a:r>
              <a:rPr lang="en-US" sz="4400" b="1" u="sng" dirty="0" smtClean="0">
                <a:solidFill>
                  <a:schemeClr val="tx1">
                    <a:lumMod val="75000"/>
                    <a:lumOff val="25000"/>
                  </a:schemeClr>
                </a:solidFill>
              </a:rPr>
              <a:t>ACA revealed that the expansion of coverage to uninsured people with diabetes is likely to increase </a:t>
            </a:r>
            <a:r>
              <a:rPr lang="en-US" sz="4400" dirty="0" smtClean="0">
                <a:solidFill>
                  <a:schemeClr val="tx1">
                    <a:lumMod val="75000"/>
                    <a:lumOff val="25000"/>
                  </a:schemeClr>
                </a:solidFill>
              </a:rPr>
              <a:t>their access to medical care and consequently culminate in improved management of diabetes. </a:t>
            </a:r>
          </a:p>
          <a:p>
            <a:endParaRPr lang="en-US" sz="4400" dirty="0" smtClean="0">
              <a:solidFill>
                <a:schemeClr val="tx1">
                  <a:lumMod val="75000"/>
                  <a:lumOff val="25000"/>
                </a:schemeClr>
              </a:solidFill>
            </a:endParaRPr>
          </a:p>
          <a:p>
            <a:r>
              <a:rPr lang="en-US" sz="4400" dirty="0" smtClean="0">
                <a:solidFill>
                  <a:schemeClr val="tx1">
                    <a:lumMod val="75000"/>
                    <a:lumOff val="25000"/>
                  </a:schemeClr>
                </a:solidFill>
              </a:rPr>
              <a:t>Similarly, although it is too early to discern clear-cut outcomes, it is anticipated that the universal access model introduced in 2014 in Iran would ultimately benefit patients with diabetes by facilitating insurance reimbursements and making their access to medical care more affordable</a:t>
            </a:r>
          </a:p>
          <a:p>
            <a:pPr>
              <a:buNone/>
            </a:pPr>
            <a:endParaRPr lang="en-US" dirty="0" smtClean="0">
              <a:solidFill>
                <a:schemeClr val="tx1">
                  <a:lumMod val="75000"/>
                  <a:lumOff val="25000"/>
                </a:schemeClr>
              </a:solidFill>
            </a:endParaRPr>
          </a:p>
          <a:p>
            <a:pPr>
              <a:buNone/>
            </a:pPr>
            <a:endParaRPr lang="en-US" dirty="0" smtClean="0">
              <a:solidFill>
                <a:schemeClr val="tx1">
                  <a:lumMod val="75000"/>
                  <a:lumOff val="25000"/>
                </a:schemeClr>
              </a:solidFill>
            </a:endParaRPr>
          </a:p>
          <a:p>
            <a:pPr>
              <a:buNone/>
            </a:pPr>
            <a:endParaRPr lang="en-US" dirty="0" smtClean="0">
              <a:solidFill>
                <a:schemeClr val="tx1">
                  <a:lumMod val="75000"/>
                  <a:lumOff val="25000"/>
                </a:schemeClr>
              </a:solidFill>
            </a:endParaRPr>
          </a:p>
          <a:p>
            <a:pPr>
              <a:buNone/>
            </a:pPr>
            <a:endParaRPr lang="en-US" sz="2000" dirty="0" smtClean="0">
              <a:solidFill>
                <a:schemeClr val="tx1">
                  <a:lumMod val="75000"/>
                  <a:lumOff val="25000"/>
                </a:schemeClr>
              </a:solidFill>
            </a:endParaRPr>
          </a:p>
          <a:p>
            <a:pPr>
              <a:buNone/>
            </a:pPr>
            <a:endParaRPr lang="en-US" sz="2000" dirty="0" smtClean="0">
              <a:solidFill>
                <a:schemeClr val="tx1">
                  <a:lumMod val="75000"/>
                  <a:lumOff val="25000"/>
                </a:schemeClr>
              </a:solidFill>
            </a:endParaRPr>
          </a:p>
          <a:p>
            <a:pPr>
              <a:buNone/>
            </a:pPr>
            <a:endParaRPr lang="en-US" sz="2000" dirty="0" smtClean="0">
              <a:solidFill>
                <a:schemeClr val="tx1">
                  <a:lumMod val="75000"/>
                  <a:lumOff val="25000"/>
                </a:schemeClr>
              </a:solidFill>
            </a:endParaRPr>
          </a:p>
          <a:p>
            <a:pPr>
              <a:buNone/>
            </a:pPr>
            <a:endParaRPr lang="en-US" sz="2000" dirty="0" smtClean="0">
              <a:solidFill>
                <a:schemeClr val="tx1">
                  <a:lumMod val="75000"/>
                  <a:lumOff val="25000"/>
                </a:schemeClr>
              </a:solidFill>
            </a:endParaRPr>
          </a:p>
          <a:p>
            <a:pPr>
              <a:buNone/>
            </a:pPr>
            <a:endParaRPr lang="en-US" sz="2000" dirty="0">
              <a:solidFill>
                <a:schemeClr val="tx1">
                  <a:lumMod val="75000"/>
                  <a:lumOff val="25000"/>
                </a:schemeClr>
              </a:solidFill>
            </a:endParaRPr>
          </a:p>
          <a:p>
            <a:pPr>
              <a:buNone/>
            </a:pPr>
            <a:r>
              <a:rPr lang="en-US" sz="2000" dirty="0" smtClean="0">
                <a:solidFill>
                  <a:schemeClr val="tx1">
                    <a:lumMod val="75000"/>
                    <a:lumOff val="25000"/>
                  </a:schemeClr>
                </a:solidFill>
              </a:rPr>
              <a:t>Brown DS. Impact of the Affordable Care Act on access to care for US adults with diabetes, 2011-2012. </a:t>
            </a:r>
            <a:r>
              <a:rPr lang="en-US" sz="2000" dirty="0" err="1" smtClean="0">
                <a:solidFill>
                  <a:schemeClr val="tx1">
                    <a:lumMod val="75000"/>
                    <a:lumOff val="25000"/>
                  </a:schemeClr>
                </a:solidFill>
              </a:rPr>
              <a:t>Prev</a:t>
            </a:r>
            <a:r>
              <a:rPr lang="en-US" sz="2000" dirty="0" smtClean="0">
                <a:solidFill>
                  <a:schemeClr val="tx1">
                    <a:lumMod val="75000"/>
                    <a:lumOff val="25000"/>
                  </a:schemeClr>
                </a:solidFill>
              </a:rPr>
              <a:t> Chronic </a:t>
            </a:r>
            <a:r>
              <a:rPr lang="en-US" sz="2000" dirty="0" err="1" smtClean="0">
                <a:solidFill>
                  <a:schemeClr val="tx1">
                    <a:lumMod val="75000"/>
                    <a:lumOff val="25000"/>
                  </a:schemeClr>
                </a:solidFill>
              </a:rPr>
              <a:t>Dis</a:t>
            </a:r>
            <a:r>
              <a:rPr lang="en-US" sz="2000" dirty="0" smtClean="0">
                <a:solidFill>
                  <a:schemeClr val="tx1">
                    <a:lumMod val="75000"/>
                    <a:lumOff val="25000"/>
                  </a:schemeClr>
                </a:solidFill>
              </a:rPr>
              <a:t> 2015;12.</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xmlns="" val="15015885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382137" y="887106"/>
            <a:ext cx="11559654" cy="4267536"/>
          </a:xfrm>
          <a:prstGeom prst="rect">
            <a:avLst/>
          </a:prstGeom>
          <a:noFill/>
          <a:ln w="9525">
            <a:noFill/>
            <a:miter lim="800000"/>
            <a:headEnd/>
            <a:tailEnd/>
          </a:ln>
          <a:effectLst/>
        </p:spPr>
      </p:pic>
    </p:spTree>
    <p:extLst>
      <p:ext uri="{BB962C8B-B14F-4D97-AF65-F5344CB8AC3E}">
        <p14:creationId xmlns:p14="http://schemas.microsoft.com/office/powerpoint/2010/main" xmlns="" val="1853178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159610890"/>
              </p:ext>
            </p:extLst>
          </p:nvPr>
        </p:nvGraphicFramePr>
        <p:xfrm>
          <a:off x="609601" y="1219199"/>
          <a:ext cx="10972798" cy="5519458"/>
        </p:xfrm>
        <a:graphic>
          <a:graphicData uri="http://schemas.openxmlformats.org/drawingml/2006/table">
            <a:tbl>
              <a:tblPr firstRow="1" firstCol="1" bandRow="1">
                <a:tableStyleId>{5C22544A-7EE6-4342-B048-85BDC9FD1C3A}</a:tableStyleId>
              </a:tblPr>
              <a:tblGrid>
                <a:gridCol w="2739043"/>
                <a:gridCol w="1413877"/>
                <a:gridCol w="1245692"/>
                <a:gridCol w="1374140"/>
                <a:gridCol w="1047932"/>
                <a:gridCol w="916709"/>
                <a:gridCol w="793804"/>
                <a:gridCol w="1441601"/>
              </a:tblGrid>
              <a:tr h="261658">
                <a:tc>
                  <a:txBody>
                    <a:bodyPr/>
                    <a:lstStyle/>
                    <a:p>
                      <a:pPr marL="0" marR="0">
                        <a:lnSpc>
                          <a:spcPct val="115000"/>
                        </a:lnSpc>
                        <a:spcBef>
                          <a:spcPts val="0"/>
                        </a:spcBef>
                        <a:spcAft>
                          <a:spcPts val="0"/>
                        </a:spcAft>
                      </a:pPr>
                      <a:r>
                        <a:rPr lang="en-US" sz="900" dirty="0">
                          <a:effectLst/>
                        </a:rPr>
                        <a:t> </a:t>
                      </a:r>
                      <a:endParaRPr lang="en-US" sz="1000" dirty="0">
                        <a:effectLst/>
                        <a:latin typeface="Calibri"/>
                        <a:ea typeface="Times New Roman"/>
                        <a:cs typeface="Arial"/>
                      </a:endParaRPr>
                    </a:p>
                  </a:txBody>
                  <a:tcPr marL="84729" marR="84729" marT="0" marB="0"/>
                </a:tc>
                <a:tc>
                  <a:txBody>
                    <a:bodyPr/>
                    <a:lstStyle/>
                    <a:p>
                      <a:pPr marL="0" marR="0" algn="ctr">
                        <a:lnSpc>
                          <a:spcPct val="115000"/>
                        </a:lnSpc>
                        <a:spcBef>
                          <a:spcPts val="0"/>
                        </a:spcBef>
                        <a:spcAft>
                          <a:spcPts val="0"/>
                        </a:spcAft>
                      </a:pPr>
                      <a:r>
                        <a:rPr lang="en-US" sz="1100" dirty="0">
                          <a:effectLst/>
                        </a:rPr>
                        <a:t>Prevalence </a:t>
                      </a:r>
                      <a:r>
                        <a:rPr lang="en-US" sz="1100" dirty="0" smtClean="0">
                          <a:effectLst/>
                        </a:rPr>
                        <a:t>(%)</a:t>
                      </a:r>
                      <a:endParaRPr lang="en-US" sz="1100" dirty="0">
                        <a:effectLst/>
                        <a:latin typeface="Calibri"/>
                        <a:ea typeface="Times New Roman"/>
                        <a:cs typeface="Arial"/>
                      </a:endParaRPr>
                    </a:p>
                  </a:txBody>
                  <a:tcPr marL="84729" marR="84729" marT="0" marB="0"/>
                </a:tc>
                <a:tc>
                  <a:txBody>
                    <a:bodyPr/>
                    <a:lstStyle/>
                    <a:p>
                      <a:pPr marL="0" marR="0" algn="ctr">
                        <a:lnSpc>
                          <a:spcPct val="115000"/>
                        </a:lnSpc>
                        <a:spcBef>
                          <a:spcPts val="0"/>
                        </a:spcBef>
                        <a:spcAft>
                          <a:spcPts val="0"/>
                        </a:spcAft>
                      </a:pPr>
                      <a:r>
                        <a:rPr lang="en-US" sz="1100" dirty="0" err="1">
                          <a:effectLst/>
                        </a:rPr>
                        <a:t>CI</a:t>
                      </a:r>
                      <a:r>
                        <a:rPr lang="en-US" sz="1100" baseline="-25000" dirty="0" err="1">
                          <a:effectLst/>
                        </a:rPr>
                        <a:t>Prevalence</a:t>
                      </a:r>
                      <a:endParaRPr lang="en-US" sz="1100" dirty="0">
                        <a:effectLst/>
                        <a:latin typeface="Calibri"/>
                        <a:ea typeface="Times New Roman"/>
                        <a:cs typeface="Arial"/>
                      </a:endParaRPr>
                    </a:p>
                  </a:txBody>
                  <a:tcPr marL="84729" marR="84729" marT="0" marB="0"/>
                </a:tc>
                <a:tc>
                  <a:txBody>
                    <a:bodyPr/>
                    <a:lstStyle/>
                    <a:p>
                      <a:pPr marL="0" marR="0" algn="ctr">
                        <a:lnSpc>
                          <a:spcPct val="115000"/>
                        </a:lnSpc>
                        <a:spcBef>
                          <a:spcPts val="0"/>
                        </a:spcBef>
                        <a:spcAft>
                          <a:spcPts val="0"/>
                        </a:spcAft>
                      </a:pPr>
                      <a:r>
                        <a:rPr lang="en-US" sz="1100" dirty="0">
                          <a:effectLst/>
                        </a:rPr>
                        <a:t>Hazard ratio</a:t>
                      </a:r>
                      <a:endParaRPr lang="en-US" sz="1100" dirty="0">
                        <a:effectLst/>
                        <a:latin typeface="Calibri"/>
                        <a:ea typeface="Times New Roman"/>
                        <a:cs typeface="Arial"/>
                      </a:endParaRPr>
                    </a:p>
                  </a:txBody>
                  <a:tcPr marL="84729" marR="84729" marT="0" marB="0"/>
                </a:tc>
                <a:tc>
                  <a:txBody>
                    <a:bodyPr/>
                    <a:lstStyle/>
                    <a:p>
                      <a:pPr marL="0" marR="0" algn="ctr">
                        <a:lnSpc>
                          <a:spcPct val="115000"/>
                        </a:lnSpc>
                        <a:spcBef>
                          <a:spcPts val="0"/>
                        </a:spcBef>
                        <a:spcAft>
                          <a:spcPts val="0"/>
                        </a:spcAft>
                      </a:pPr>
                      <a:r>
                        <a:rPr lang="en-US" sz="1100" dirty="0" err="1">
                          <a:effectLst/>
                        </a:rPr>
                        <a:t>CI</a:t>
                      </a:r>
                      <a:r>
                        <a:rPr lang="en-US" sz="1100" baseline="-25000" dirty="0" err="1">
                          <a:effectLst/>
                        </a:rPr>
                        <a:t>hazard</a:t>
                      </a:r>
                      <a:r>
                        <a:rPr lang="en-US" sz="1100" baseline="-25000" dirty="0">
                          <a:effectLst/>
                        </a:rPr>
                        <a:t> ratio</a:t>
                      </a:r>
                      <a:endParaRPr lang="en-US" sz="1100" dirty="0">
                        <a:effectLst/>
                        <a:latin typeface="Calibri"/>
                        <a:ea typeface="Times New Roman"/>
                        <a:cs typeface="Arial"/>
                      </a:endParaRPr>
                    </a:p>
                  </a:txBody>
                  <a:tcPr marL="84729" marR="84729" marT="0" marB="0"/>
                </a:tc>
                <a:tc>
                  <a:txBody>
                    <a:bodyPr/>
                    <a:lstStyle/>
                    <a:p>
                      <a:pPr marL="0" marR="0" algn="ctr">
                        <a:lnSpc>
                          <a:spcPct val="115000"/>
                        </a:lnSpc>
                        <a:spcBef>
                          <a:spcPts val="0"/>
                        </a:spcBef>
                        <a:spcAft>
                          <a:spcPts val="0"/>
                        </a:spcAft>
                      </a:pPr>
                      <a:r>
                        <a:rPr lang="en-US" sz="1100" dirty="0">
                          <a:effectLst/>
                        </a:rPr>
                        <a:t>p-value</a:t>
                      </a:r>
                      <a:endParaRPr lang="en-US" sz="1100" dirty="0">
                        <a:effectLst/>
                        <a:latin typeface="Calibri"/>
                        <a:ea typeface="Times New Roman"/>
                        <a:cs typeface="Arial"/>
                      </a:endParaRPr>
                    </a:p>
                  </a:txBody>
                  <a:tcPr marL="84729" marR="84729" marT="0" marB="0"/>
                </a:tc>
                <a:tc>
                  <a:txBody>
                    <a:bodyPr/>
                    <a:lstStyle/>
                    <a:p>
                      <a:pPr marL="0" marR="0" algn="ctr">
                        <a:lnSpc>
                          <a:spcPct val="115000"/>
                        </a:lnSpc>
                        <a:spcBef>
                          <a:spcPts val="0"/>
                        </a:spcBef>
                        <a:spcAft>
                          <a:spcPts val="0"/>
                        </a:spcAft>
                      </a:pPr>
                      <a:r>
                        <a:rPr lang="en-US" sz="1100" dirty="0" smtClean="0">
                          <a:effectLst/>
                        </a:rPr>
                        <a:t>PAF</a:t>
                      </a:r>
                      <a:endParaRPr lang="en-US" sz="1100" dirty="0">
                        <a:effectLst/>
                        <a:latin typeface="Calibri"/>
                        <a:ea typeface="Times New Roman"/>
                        <a:cs typeface="Arial"/>
                      </a:endParaRPr>
                    </a:p>
                  </a:txBody>
                  <a:tcPr marL="84729" marR="84729" marT="0" marB="0"/>
                </a:tc>
                <a:tc>
                  <a:txBody>
                    <a:bodyPr/>
                    <a:lstStyle/>
                    <a:p>
                      <a:pPr marL="0" marR="0" algn="ctr">
                        <a:lnSpc>
                          <a:spcPct val="115000"/>
                        </a:lnSpc>
                        <a:spcBef>
                          <a:spcPts val="0"/>
                        </a:spcBef>
                        <a:spcAft>
                          <a:spcPts val="0"/>
                        </a:spcAft>
                      </a:pPr>
                      <a:r>
                        <a:rPr lang="en-US" sz="1100" dirty="0">
                          <a:effectLst/>
                        </a:rPr>
                        <a:t>CI</a:t>
                      </a:r>
                      <a:r>
                        <a:rPr lang="en-US" sz="1100" baseline="-25000" dirty="0">
                          <a:effectLst/>
                        </a:rPr>
                        <a:t>PAF</a:t>
                      </a:r>
                      <a:endParaRPr lang="en-US" sz="1100" dirty="0">
                        <a:effectLst/>
                        <a:latin typeface="Calibri"/>
                        <a:ea typeface="Times New Roman"/>
                        <a:cs typeface="Arial"/>
                      </a:endParaRPr>
                    </a:p>
                  </a:txBody>
                  <a:tcPr marL="84729" marR="84729" marT="0" marB="0"/>
                </a:tc>
              </a:tr>
              <a:tr h="340541">
                <a:tc>
                  <a:txBody>
                    <a:bodyPr/>
                    <a:lstStyle/>
                    <a:p>
                      <a:pPr marL="0" marR="0">
                        <a:lnSpc>
                          <a:spcPct val="150000"/>
                        </a:lnSpc>
                        <a:spcBef>
                          <a:spcPts val="0"/>
                        </a:spcBef>
                        <a:spcAft>
                          <a:spcPts val="0"/>
                        </a:spcAft>
                      </a:pPr>
                      <a:r>
                        <a:rPr lang="en-US" sz="1600" b="1" dirty="0">
                          <a:effectLst/>
                        </a:rPr>
                        <a:t>CVD events</a:t>
                      </a:r>
                      <a:endParaRPr lang="en-US" sz="1800" b="1"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900">
                          <a:effectLst/>
                        </a:rPr>
                        <a:t> </a:t>
                      </a:r>
                      <a:endParaRPr lang="en-US" sz="10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900" dirty="0">
                          <a:effectLst/>
                        </a:rPr>
                        <a:t> </a:t>
                      </a:r>
                      <a:endParaRPr lang="en-US" sz="10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900">
                          <a:effectLst/>
                        </a:rPr>
                        <a:t> </a:t>
                      </a:r>
                      <a:endParaRPr lang="en-US" sz="10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900">
                          <a:effectLst/>
                        </a:rPr>
                        <a:t> </a:t>
                      </a:r>
                      <a:endParaRPr lang="en-US" sz="10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900">
                          <a:effectLst/>
                        </a:rPr>
                        <a:t> </a:t>
                      </a:r>
                      <a:endParaRPr lang="en-US" sz="10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900">
                          <a:effectLst/>
                        </a:rPr>
                        <a:t> </a:t>
                      </a:r>
                      <a:endParaRPr lang="en-US" sz="10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900">
                          <a:effectLst/>
                        </a:rPr>
                        <a:t> </a:t>
                      </a:r>
                      <a:endParaRPr lang="en-US" sz="1000">
                        <a:effectLst/>
                        <a:latin typeface="Calibri"/>
                        <a:ea typeface="Times New Roman"/>
                        <a:cs typeface="Arial"/>
                      </a:endParaRPr>
                    </a:p>
                  </a:txBody>
                  <a:tcPr marL="84729" marR="84729" marT="0" marB="0"/>
                </a:tc>
              </a:tr>
              <a:tr h="235492">
                <a:tc>
                  <a:txBody>
                    <a:bodyPr/>
                    <a:lstStyle/>
                    <a:p>
                      <a:pPr marL="0" marR="0">
                        <a:lnSpc>
                          <a:spcPct val="150000"/>
                        </a:lnSpc>
                        <a:spcBef>
                          <a:spcPts val="0"/>
                        </a:spcBef>
                        <a:spcAft>
                          <a:spcPts val="0"/>
                        </a:spcAft>
                      </a:pPr>
                      <a:r>
                        <a:rPr lang="en-US" sz="1100" dirty="0">
                          <a:effectLst/>
                        </a:rPr>
                        <a:t>       Age </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dirty="0">
                          <a:effectLst/>
                        </a:rPr>
                        <a:t>ـــ</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dirty="0">
                          <a:effectLst/>
                        </a:rPr>
                        <a:t>ـــ</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1.04</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1.02-1.05</a:t>
                      </a:r>
                      <a:endParaRPr lang="en-US" sz="1100">
                        <a:effectLst/>
                        <a:latin typeface="Calibri"/>
                        <a:ea typeface="Times New Roman"/>
                        <a:cs typeface="Arial"/>
                      </a:endParaRPr>
                    </a:p>
                  </a:txBody>
                  <a:tcPr marL="84729" marR="84729" marT="0" marB="0"/>
                </a:tc>
                <a:tc>
                  <a:txBody>
                    <a:bodyPr/>
                    <a:lstStyle/>
                    <a:p>
                      <a:pPr marL="0" marR="0">
                        <a:lnSpc>
                          <a:spcPct val="115000"/>
                        </a:lnSpc>
                        <a:spcBef>
                          <a:spcPts val="0"/>
                        </a:spcBef>
                        <a:spcAft>
                          <a:spcPts val="0"/>
                        </a:spcAft>
                      </a:pPr>
                      <a:r>
                        <a:rPr lang="en-US" sz="1100">
                          <a:effectLst/>
                        </a:rPr>
                        <a:t>&lt;0.0001</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dirty="0">
                          <a:effectLst/>
                        </a:rPr>
                        <a:t>ـــ</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4729" marR="84729" marT="0" marB="0"/>
                </a:tc>
              </a:tr>
              <a:tr h="235492">
                <a:tc>
                  <a:txBody>
                    <a:bodyPr/>
                    <a:lstStyle/>
                    <a:p>
                      <a:pPr marL="0" marR="0">
                        <a:lnSpc>
                          <a:spcPct val="150000"/>
                        </a:lnSpc>
                        <a:spcBef>
                          <a:spcPts val="0"/>
                        </a:spcBef>
                        <a:spcAft>
                          <a:spcPts val="0"/>
                        </a:spcAft>
                      </a:pPr>
                      <a:r>
                        <a:rPr lang="en-US" sz="1100" dirty="0">
                          <a:effectLst/>
                        </a:rPr>
                        <a:t>       Sex (women as  reference)</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dirty="0">
                          <a:effectLst/>
                        </a:rPr>
                        <a:t>ـــ</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1.73</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1.36-2.21</a:t>
                      </a:r>
                      <a:endParaRPr lang="en-US" sz="1100">
                        <a:effectLst/>
                        <a:latin typeface="Calibri"/>
                        <a:ea typeface="Times New Roman"/>
                        <a:cs typeface="Arial"/>
                      </a:endParaRPr>
                    </a:p>
                  </a:txBody>
                  <a:tcPr marL="84729" marR="84729" marT="0" marB="0"/>
                </a:tc>
                <a:tc>
                  <a:txBody>
                    <a:bodyPr/>
                    <a:lstStyle/>
                    <a:p>
                      <a:pPr marL="0" marR="0">
                        <a:lnSpc>
                          <a:spcPct val="115000"/>
                        </a:lnSpc>
                        <a:spcBef>
                          <a:spcPts val="0"/>
                        </a:spcBef>
                        <a:spcAft>
                          <a:spcPts val="0"/>
                        </a:spcAft>
                      </a:pPr>
                      <a:r>
                        <a:rPr lang="en-US" sz="1100">
                          <a:effectLst/>
                        </a:rPr>
                        <a:t>&lt;0.0001</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4729" marR="84729" marT="0" marB="0"/>
                </a:tc>
              </a:tr>
              <a:tr h="235492">
                <a:tc>
                  <a:txBody>
                    <a:bodyPr/>
                    <a:lstStyle/>
                    <a:p>
                      <a:pPr marL="0" marR="0">
                        <a:lnSpc>
                          <a:spcPct val="150000"/>
                        </a:lnSpc>
                        <a:spcBef>
                          <a:spcPts val="0"/>
                        </a:spcBef>
                        <a:spcAft>
                          <a:spcPts val="0"/>
                        </a:spcAft>
                      </a:pPr>
                      <a:r>
                        <a:rPr lang="en-US" sz="1100" dirty="0">
                          <a:effectLst/>
                        </a:rPr>
                        <a:t>       FPG &lt; 7.22 (</a:t>
                      </a:r>
                      <a:r>
                        <a:rPr lang="en-US" sz="1100" dirty="0" err="1">
                          <a:effectLst/>
                        </a:rPr>
                        <a:t>mmol</a:t>
                      </a:r>
                      <a:r>
                        <a:rPr lang="en-US" sz="1100" dirty="0">
                          <a:effectLst/>
                        </a:rPr>
                        <a:t>/l)</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dirty="0">
                          <a:effectLst/>
                        </a:rPr>
                        <a:t>ـــ</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1</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4729" marR="84729" marT="0" marB="0"/>
                </a:tc>
              </a:tr>
              <a:tr h="235492">
                <a:tc>
                  <a:txBody>
                    <a:bodyPr/>
                    <a:lstStyle/>
                    <a:p>
                      <a:pPr marL="0" marR="0">
                        <a:lnSpc>
                          <a:spcPct val="150000"/>
                        </a:lnSpc>
                        <a:spcBef>
                          <a:spcPts val="0"/>
                        </a:spcBef>
                        <a:spcAft>
                          <a:spcPts val="0"/>
                        </a:spcAft>
                      </a:pPr>
                      <a:r>
                        <a:rPr lang="en-US" sz="1100" dirty="0">
                          <a:effectLst/>
                        </a:rPr>
                        <a:t>       FPG 7.22 - &lt;10 (</a:t>
                      </a:r>
                      <a:r>
                        <a:rPr lang="en-US" sz="1100" dirty="0" err="1">
                          <a:effectLst/>
                        </a:rPr>
                        <a:t>mmol</a:t>
                      </a:r>
                      <a:r>
                        <a:rPr lang="en-US" sz="1100" dirty="0">
                          <a:effectLst/>
                        </a:rPr>
                        <a:t>/l)</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31.00</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25.52-36.39</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1.46</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1.12-1.96</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0.011</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b="1" dirty="0">
                          <a:solidFill>
                            <a:srgbClr val="C00000"/>
                          </a:solidFill>
                          <a:effectLst/>
                        </a:rPr>
                        <a:t>9.76</a:t>
                      </a:r>
                      <a:endParaRPr lang="en-US" sz="1100" b="1" dirty="0">
                        <a:solidFill>
                          <a:srgbClr val="C00000"/>
                        </a:solidFill>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2.67- 17.63</a:t>
                      </a:r>
                      <a:endParaRPr lang="en-US" sz="1100">
                        <a:effectLst/>
                        <a:latin typeface="Calibri"/>
                        <a:ea typeface="Times New Roman"/>
                        <a:cs typeface="Arial"/>
                      </a:endParaRPr>
                    </a:p>
                  </a:txBody>
                  <a:tcPr marL="84729" marR="84729" marT="0" marB="0"/>
                </a:tc>
              </a:tr>
              <a:tr h="235492">
                <a:tc>
                  <a:txBody>
                    <a:bodyPr/>
                    <a:lstStyle/>
                    <a:p>
                      <a:pPr marL="0" marR="0">
                        <a:lnSpc>
                          <a:spcPct val="150000"/>
                        </a:lnSpc>
                        <a:spcBef>
                          <a:spcPts val="0"/>
                        </a:spcBef>
                        <a:spcAft>
                          <a:spcPts val="0"/>
                        </a:spcAft>
                      </a:pPr>
                      <a:r>
                        <a:rPr lang="en-US" sz="1100" dirty="0">
                          <a:effectLst/>
                        </a:rPr>
                        <a:t>       FPG ≥ 10 (</a:t>
                      </a:r>
                      <a:r>
                        <a:rPr lang="en-US" sz="1100" dirty="0" err="1">
                          <a:effectLst/>
                        </a:rPr>
                        <a:t>mmol</a:t>
                      </a:r>
                      <a:r>
                        <a:rPr lang="en-US" sz="1100" dirty="0">
                          <a:effectLst/>
                        </a:rPr>
                        <a:t>/l)</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35.58</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29.95-41.21</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2.04</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1.53-2.72</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&lt;0.0001</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b="1" dirty="0">
                          <a:solidFill>
                            <a:srgbClr val="C00000"/>
                          </a:solidFill>
                          <a:effectLst/>
                        </a:rPr>
                        <a:t>17.84</a:t>
                      </a:r>
                      <a:endParaRPr lang="en-US" sz="1100" b="1" dirty="0">
                        <a:solidFill>
                          <a:srgbClr val="C00000"/>
                        </a:solidFill>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10.04-25.92</a:t>
                      </a:r>
                      <a:endParaRPr lang="en-US" sz="1100">
                        <a:effectLst/>
                        <a:latin typeface="Calibri"/>
                        <a:ea typeface="Times New Roman"/>
                        <a:cs typeface="Arial"/>
                      </a:endParaRPr>
                    </a:p>
                  </a:txBody>
                  <a:tcPr marL="84729" marR="84729" marT="0" marB="0"/>
                </a:tc>
              </a:tr>
              <a:tr h="235492">
                <a:tc>
                  <a:txBody>
                    <a:bodyPr/>
                    <a:lstStyle/>
                    <a:p>
                      <a:pPr marL="0" marR="0">
                        <a:lnSpc>
                          <a:spcPct val="150000"/>
                        </a:lnSpc>
                        <a:spcBef>
                          <a:spcPts val="0"/>
                        </a:spcBef>
                        <a:spcAft>
                          <a:spcPts val="0"/>
                        </a:spcAft>
                      </a:pPr>
                      <a:r>
                        <a:rPr lang="en-US" sz="1100" dirty="0">
                          <a:effectLst/>
                        </a:rPr>
                        <a:t>       </a:t>
                      </a:r>
                      <a:r>
                        <a:rPr lang="en-US" sz="1100" dirty="0" smtClean="0">
                          <a:effectLst/>
                        </a:rPr>
                        <a:t>WHR</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64.41</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60.22-71.83</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1.30</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0.99-1.70</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0.051</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b="1" dirty="0">
                          <a:solidFill>
                            <a:srgbClr val="00B050"/>
                          </a:solidFill>
                          <a:effectLst/>
                        </a:rPr>
                        <a:t>14.76</a:t>
                      </a:r>
                      <a:endParaRPr lang="en-US" sz="1100" b="1" dirty="0">
                        <a:solidFill>
                          <a:srgbClr val="00B050"/>
                        </a:solidFill>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(-0.6)- 29.23</a:t>
                      </a:r>
                      <a:endParaRPr lang="en-US" sz="1100">
                        <a:effectLst/>
                        <a:latin typeface="Calibri"/>
                        <a:ea typeface="Times New Roman"/>
                        <a:cs typeface="Arial"/>
                      </a:endParaRPr>
                    </a:p>
                  </a:txBody>
                  <a:tcPr marL="84729" marR="84729" marT="0" marB="0"/>
                </a:tc>
              </a:tr>
              <a:tr h="235492">
                <a:tc>
                  <a:txBody>
                    <a:bodyPr/>
                    <a:lstStyle/>
                    <a:p>
                      <a:pPr marL="0" marR="0">
                        <a:lnSpc>
                          <a:spcPct val="150000"/>
                        </a:lnSpc>
                        <a:spcBef>
                          <a:spcPts val="0"/>
                        </a:spcBef>
                        <a:spcAft>
                          <a:spcPts val="0"/>
                        </a:spcAft>
                      </a:pPr>
                      <a:r>
                        <a:rPr lang="en-US" sz="1100" dirty="0">
                          <a:effectLst/>
                        </a:rPr>
                        <a:t>       </a:t>
                      </a:r>
                      <a:r>
                        <a:rPr lang="en-US" sz="1100" dirty="0" smtClean="0">
                          <a:effectLst/>
                        </a:rPr>
                        <a:t>Hypertension</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60.49</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54.76-66.22</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1.65</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1.28-2.13</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&lt;0.0001</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b="1" dirty="0">
                          <a:solidFill>
                            <a:srgbClr val="C00000"/>
                          </a:solidFill>
                          <a:effectLst/>
                        </a:rPr>
                        <a:t>23.26</a:t>
                      </a:r>
                      <a:endParaRPr lang="en-US" sz="1100" b="1" dirty="0">
                        <a:solidFill>
                          <a:srgbClr val="C00000"/>
                        </a:solidFill>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tabLst>
                          <a:tab pos="502920" algn="ctr"/>
                        </a:tabLst>
                      </a:pPr>
                      <a:r>
                        <a:rPr lang="en-US" sz="1100">
                          <a:effectLst/>
                        </a:rPr>
                        <a:t>11.81-35.01</a:t>
                      </a:r>
                      <a:endParaRPr lang="en-US" sz="1100">
                        <a:effectLst/>
                        <a:latin typeface="Calibri"/>
                        <a:ea typeface="Times New Roman"/>
                        <a:cs typeface="Arial"/>
                      </a:endParaRPr>
                    </a:p>
                  </a:txBody>
                  <a:tcPr marL="84729" marR="84729" marT="0" marB="0"/>
                </a:tc>
              </a:tr>
              <a:tr h="235492">
                <a:tc>
                  <a:txBody>
                    <a:bodyPr/>
                    <a:lstStyle/>
                    <a:p>
                      <a:pPr marL="0" marR="0">
                        <a:lnSpc>
                          <a:spcPct val="150000"/>
                        </a:lnSpc>
                        <a:spcBef>
                          <a:spcPts val="0"/>
                        </a:spcBef>
                        <a:spcAft>
                          <a:spcPts val="0"/>
                        </a:spcAft>
                      </a:pPr>
                      <a:r>
                        <a:rPr lang="en-US" sz="1100" dirty="0">
                          <a:effectLst/>
                        </a:rPr>
                        <a:t>       High TC ≥ 5.20 (</a:t>
                      </a:r>
                      <a:r>
                        <a:rPr lang="en-US" sz="1100" dirty="0" err="1">
                          <a:effectLst/>
                        </a:rPr>
                        <a:t>mmol</a:t>
                      </a:r>
                      <a:r>
                        <a:rPr lang="en-US" sz="1100" dirty="0">
                          <a:effectLst/>
                        </a:rPr>
                        <a:t>/l)</a:t>
                      </a:r>
                      <a:r>
                        <a:rPr lang="en-US" sz="1100" baseline="30000" dirty="0">
                          <a:effectLst/>
                        </a:rPr>
                        <a:t> </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85.40</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81.25-89.56</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1.96</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1.40-2.75</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&lt;0.0001</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b="1" dirty="0">
                          <a:solidFill>
                            <a:srgbClr val="C00000"/>
                          </a:solidFill>
                          <a:effectLst/>
                        </a:rPr>
                        <a:t>41.63</a:t>
                      </a:r>
                      <a:endParaRPr lang="en-US" sz="1100" b="1" dirty="0">
                        <a:solidFill>
                          <a:srgbClr val="C00000"/>
                        </a:solidFill>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23.14-56.63</a:t>
                      </a:r>
                      <a:endParaRPr lang="en-US" sz="1100" dirty="0">
                        <a:effectLst/>
                        <a:latin typeface="Calibri"/>
                        <a:ea typeface="Times New Roman"/>
                        <a:cs typeface="Arial"/>
                      </a:endParaRPr>
                    </a:p>
                  </a:txBody>
                  <a:tcPr marL="84729" marR="84729" marT="0" marB="0"/>
                </a:tc>
              </a:tr>
              <a:tr h="340541">
                <a:tc>
                  <a:txBody>
                    <a:bodyPr/>
                    <a:lstStyle/>
                    <a:p>
                      <a:pPr marL="0" marR="0">
                        <a:lnSpc>
                          <a:spcPct val="150000"/>
                        </a:lnSpc>
                        <a:spcBef>
                          <a:spcPts val="0"/>
                        </a:spcBef>
                        <a:spcAft>
                          <a:spcPts val="0"/>
                        </a:spcAft>
                      </a:pPr>
                      <a:r>
                        <a:rPr lang="en-US" sz="1600" dirty="0">
                          <a:effectLst/>
                        </a:rPr>
                        <a:t>Mortality events</a:t>
                      </a:r>
                      <a:endParaRPr lang="en-US" sz="18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200">
                          <a:effectLst/>
                        </a:rPr>
                        <a:t> </a:t>
                      </a:r>
                      <a:endParaRPr lang="en-US" sz="12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200" dirty="0">
                          <a:effectLst/>
                        </a:rPr>
                        <a:t> </a:t>
                      </a:r>
                      <a:endParaRPr lang="en-US" sz="12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200" dirty="0">
                          <a:effectLst/>
                        </a:rPr>
                        <a:t> </a:t>
                      </a:r>
                      <a:endParaRPr lang="en-US" sz="12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200">
                          <a:effectLst/>
                        </a:rPr>
                        <a:t> </a:t>
                      </a:r>
                      <a:endParaRPr lang="en-US" sz="12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200">
                          <a:effectLst/>
                        </a:rPr>
                        <a:t> </a:t>
                      </a:r>
                      <a:endParaRPr lang="en-US" sz="12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200">
                          <a:effectLst/>
                        </a:rPr>
                        <a:t> </a:t>
                      </a:r>
                      <a:endParaRPr lang="en-US" sz="12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200">
                          <a:effectLst/>
                        </a:rPr>
                        <a:t> </a:t>
                      </a:r>
                      <a:endParaRPr lang="en-US" sz="1200">
                        <a:effectLst/>
                        <a:latin typeface="Calibri"/>
                        <a:ea typeface="Times New Roman"/>
                        <a:cs typeface="Arial"/>
                      </a:endParaRPr>
                    </a:p>
                  </a:txBody>
                  <a:tcPr marL="84729" marR="84729" marT="0" marB="0"/>
                </a:tc>
              </a:tr>
              <a:tr h="235492">
                <a:tc>
                  <a:txBody>
                    <a:bodyPr/>
                    <a:lstStyle/>
                    <a:p>
                      <a:pPr marL="0" marR="0">
                        <a:lnSpc>
                          <a:spcPct val="150000"/>
                        </a:lnSpc>
                        <a:spcBef>
                          <a:spcPts val="0"/>
                        </a:spcBef>
                        <a:spcAft>
                          <a:spcPts val="0"/>
                        </a:spcAft>
                      </a:pPr>
                      <a:r>
                        <a:rPr lang="en-US" sz="1100" dirty="0">
                          <a:effectLst/>
                        </a:rPr>
                        <a:t>       Age </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1.11</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1.09-1.13</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0.000</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dirty="0">
                          <a:effectLst/>
                        </a:rPr>
                        <a:t>ـــ</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4729" marR="84729" marT="0" marB="0"/>
                </a:tc>
              </a:tr>
              <a:tr h="235492">
                <a:tc>
                  <a:txBody>
                    <a:bodyPr/>
                    <a:lstStyle/>
                    <a:p>
                      <a:pPr marL="0" marR="0">
                        <a:lnSpc>
                          <a:spcPct val="150000"/>
                        </a:lnSpc>
                        <a:spcBef>
                          <a:spcPts val="0"/>
                        </a:spcBef>
                        <a:spcAft>
                          <a:spcPts val="0"/>
                        </a:spcAft>
                      </a:pPr>
                      <a:r>
                        <a:rPr lang="en-US" sz="1100" dirty="0">
                          <a:effectLst/>
                        </a:rPr>
                        <a:t>       Sex (women as  reference)</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1.59</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1.05-2.04</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0.006</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dirty="0">
                          <a:effectLst/>
                        </a:rPr>
                        <a:t>ـــ</a:t>
                      </a:r>
                      <a:endParaRPr lang="en-US" sz="1100" dirty="0">
                        <a:effectLst/>
                        <a:latin typeface="Calibri"/>
                        <a:ea typeface="Times New Roman"/>
                        <a:cs typeface="Arial"/>
                      </a:endParaRPr>
                    </a:p>
                  </a:txBody>
                  <a:tcPr marL="84729" marR="84729" marT="0" marB="0"/>
                </a:tc>
              </a:tr>
              <a:tr h="235492">
                <a:tc>
                  <a:txBody>
                    <a:bodyPr/>
                    <a:lstStyle/>
                    <a:p>
                      <a:pPr marL="0" marR="0">
                        <a:lnSpc>
                          <a:spcPct val="150000"/>
                        </a:lnSpc>
                        <a:spcBef>
                          <a:spcPts val="0"/>
                        </a:spcBef>
                        <a:spcAft>
                          <a:spcPts val="0"/>
                        </a:spcAft>
                      </a:pPr>
                      <a:r>
                        <a:rPr lang="en-US" sz="1100" dirty="0">
                          <a:effectLst/>
                        </a:rPr>
                        <a:t>       BMI &lt; 25 (kg/m2)</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 </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 </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1</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 </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 </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 </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 </a:t>
                      </a:r>
                      <a:endParaRPr lang="en-US" sz="1100">
                        <a:effectLst/>
                        <a:latin typeface="Calibri"/>
                        <a:ea typeface="Times New Roman"/>
                        <a:cs typeface="Arial"/>
                      </a:endParaRPr>
                    </a:p>
                  </a:txBody>
                  <a:tcPr marL="84729" marR="84729" marT="0" marB="0"/>
                </a:tc>
              </a:tr>
              <a:tr h="235492">
                <a:tc>
                  <a:txBody>
                    <a:bodyPr/>
                    <a:lstStyle/>
                    <a:p>
                      <a:pPr marL="0" marR="0">
                        <a:lnSpc>
                          <a:spcPct val="150000"/>
                        </a:lnSpc>
                        <a:spcBef>
                          <a:spcPts val="0"/>
                        </a:spcBef>
                        <a:spcAft>
                          <a:spcPts val="0"/>
                        </a:spcAft>
                      </a:pPr>
                      <a:r>
                        <a:rPr lang="en-US" sz="1100" dirty="0">
                          <a:effectLst/>
                        </a:rPr>
                        <a:t>       BMI 25 - &lt;30 (kg/m2)</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43.02</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35.54-50.49</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0.61</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0.43-0.89</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0.010</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b="1" dirty="0">
                          <a:solidFill>
                            <a:srgbClr val="C00000"/>
                          </a:solidFill>
                          <a:effectLst/>
                        </a:rPr>
                        <a:t>-27.49</a:t>
                      </a:r>
                      <a:endParaRPr lang="en-US" sz="1100" b="1" dirty="0">
                        <a:solidFill>
                          <a:srgbClr val="C00000"/>
                        </a:solidFill>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(-46.39)-(-6.17)</a:t>
                      </a:r>
                      <a:endParaRPr lang="en-US" sz="1100">
                        <a:effectLst/>
                        <a:latin typeface="Calibri"/>
                        <a:ea typeface="Times New Roman"/>
                        <a:cs typeface="Arial"/>
                      </a:endParaRPr>
                    </a:p>
                  </a:txBody>
                  <a:tcPr marL="84729" marR="84729" marT="0" marB="0"/>
                </a:tc>
              </a:tr>
              <a:tr h="235492">
                <a:tc>
                  <a:txBody>
                    <a:bodyPr/>
                    <a:lstStyle/>
                    <a:p>
                      <a:pPr marL="0" marR="0">
                        <a:lnSpc>
                          <a:spcPct val="150000"/>
                        </a:lnSpc>
                        <a:spcBef>
                          <a:spcPts val="0"/>
                        </a:spcBef>
                        <a:spcAft>
                          <a:spcPts val="0"/>
                        </a:spcAft>
                      </a:pPr>
                      <a:r>
                        <a:rPr lang="en-US" sz="1100" dirty="0">
                          <a:effectLst/>
                        </a:rPr>
                        <a:t>       BMI  ≥ 30 (kg/m2)</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28.5</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23.67-32.30</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0.62</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0.41-0.92</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0.020</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b="1" dirty="0">
                          <a:solidFill>
                            <a:srgbClr val="C00000"/>
                          </a:solidFill>
                          <a:effectLst/>
                        </a:rPr>
                        <a:t>-17.16</a:t>
                      </a:r>
                      <a:endParaRPr lang="en-US" sz="1100" b="1" dirty="0">
                        <a:solidFill>
                          <a:srgbClr val="C00000"/>
                        </a:solidFill>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(-33.09)-(-2.76)</a:t>
                      </a:r>
                      <a:endParaRPr lang="en-US" sz="1100">
                        <a:effectLst/>
                        <a:latin typeface="Calibri"/>
                        <a:ea typeface="Times New Roman"/>
                        <a:cs typeface="Arial"/>
                      </a:endParaRPr>
                    </a:p>
                  </a:txBody>
                  <a:tcPr marL="84729" marR="84729" marT="0" marB="0"/>
                </a:tc>
              </a:tr>
              <a:tr h="235492">
                <a:tc>
                  <a:txBody>
                    <a:bodyPr/>
                    <a:lstStyle/>
                    <a:p>
                      <a:pPr marL="0" marR="0">
                        <a:lnSpc>
                          <a:spcPct val="150000"/>
                        </a:lnSpc>
                        <a:spcBef>
                          <a:spcPts val="0"/>
                        </a:spcBef>
                        <a:spcAft>
                          <a:spcPts val="0"/>
                        </a:spcAft>
                      </a:pPr>
                      <a:r>
                        <a:rPr lang="en-US" sz="1100" dirty="0">
                          <a:effectLst/>
                        </a:rPr>
                        <a:t>       FPG &lt; 7.22 (</a:t>
                      </a:r>
                      <a:r>
                        <a:rPr lang="en-US" sz="1100" dirty="0" err="1">
                          <a:effectLst/>
                        </a:rPr>
                        <a:t>mmol</a:t>
                      </a:r>
                      <a:r>
                        <a:rPr lang="en-US" sz="1100" dirty="0">
                          <a:effectLst/>
                        </a:rPr>
                        <a:t>/l)</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1</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dirty="0">
                          <a:effectLst/>
                        </a:rPr>
                        <a:t>ـــ</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dirty="0">
                          <a:effectLst/>
                        </a:rPr>
                        <a:t>ـــ</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fa-IR" sz="1100">
                          <a:effectLst/>
                        </a:rPr>
                        <a:t>ـــ</a:t>
                      </a:r>
                      <a:endParaRPr lang="en-US" sz="1100">
                        <a:effectLst/>
                        <a:latin typeface="Calibri"/>
                        <a:ea typeface="Times New Roman"/>
                        <a:cs typeface="Arial"/>
                      </a:endParaRPr>
                    </a:p>
                  </a:txBody>
                  <a:tcPr marL="84729" marR="84729" marT="0" marB="0"/>
                </a:tc>
              </a:tr>
              <a:tr h="235492">
                <a:tc>
                  <a:txBody>
                    <a:bodyPr/>
                    <a:lstStyle/>
                    <a:p>
                      <a:pPr marL="0" marR="0">
                        <a:lnSpc>
                          <a:spcPct val="150000"/>
                        </a:lnSpc>
                        <a:spcBef>
                          <a:spcPts val="0"/>
                        </a:spcBef>
                        <a:spcAft>
                          <a:spcPts val="0"/>
                        </a:spcAft>
                      </a:pPr>
                      <a:r>
                        <a:rPr lang="en-US" sz="1100" dirty="0">
                          <a:effectLst/>
                        </a:rPr>
                        <a:t>       FPG 7.22 - &lt;10 (</a:t>
                      </a:r>
                      <a:r>
                        <a:rPr lang="en-US" sz="1100" dirty="0" err="1">
                          <a:effectLst/>
                        </a:rPr>
                        <a:t>mmol</a:t>
                      </a:r>
                      <a:r>
                        <a:rPr lang="en-US" sz="1100" dirty="0">
                          <a:effectLst/>
                        </a:rPr>
                        <a:t>/l)</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29.06</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22.21-35.92</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1.40</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0.94-2.04</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0.097</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8.13</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-1.40-17.84</a:t>
                      </a:r>
                      <a:endParaRPr lang="en-US" sz="1100">
                        <a:effectLst/>
                        <a:latin typeface="Calibri"/>
                        <a:ea typeface="Times New Roman"/>
                        <a:cs typeface="Arial"/>
                      </a:endParaRPr>
                    </a:p>
                  </a:txBody>
                  <a:tcPr marL="84729" marR="84729" marT="0" marB="0"/>
                </a:tc>
              </a:tr>
              <a:tr h="235492">
                <a:tc>
                  <a:txBody>
                    <a:bodyPr/>
                    <a:lstStyle/>
                    <a:p>
                      <a:pPr marL="0" marR="0">
                        <a:lnSpc>
                          <a:spcPct val="150000"/>
                        </a:lnSpc>
                        <a:spcBef>
                          <a:spcPts val="0"/>
                        </a:spcBef>
                        <a:spcAft>
                          <a:spcPts val="0"/>
                        </a:spcAft>
                      </a:pPr>
                      <a:r>
                        <a:rPr lang="en-US" sz="1100" dirty="0">
                          <a:effectLst/>
                        </a:rPr>
                        <a:t>       FPG ≥ 10 (</a:t>
                      </a:r>
                      <a:r>
                        <a:rPr lang="en-US" sz="1100" dirty="0" err="1">
                          <a:effectLst/>
                        </a:rPr>
                        <a:t>mmol</a:t>
                      </a:r>
                      <a:r>
                        <a:rPr lang="en-US" sz="1100" dirty="0">
                          <a:effectLst/>
                        </a:rPr>
                        <a:t>/l)</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38.37</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31.03-45.71</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2.31</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1.55-3.20</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0.000</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b="1" dirty="0">
                          <a:solidFill>
                            <a:srgbClr val="C00000"/>
                          </a:solidFill>
                          <a:effectLst/>
                        </a:rPr>
                        <a:t>20.88</a:t>
                      </a:r>
                      <a:endParaRPr lang="en-US" sz="1100" b="1" dirty="0">
                        <a:solidFill>
                          <a:srgbClr val="C00000"/>
                        </a:solidFill>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13.48-30.93</a:t>
                      </a:r>
                      <a:endParaRPr lang="en-US" sz="1100">
                        <a:effectLst/>
                        <a:latin typeface="Calibri"/>
                        <a:ea typeface="Times New Roman"/>
                        <a:cs typeface="Arial"/>
                      </a:endParaRPr>
                    </a:p>
                  </a:txBody>
                  <a:tcPr marL="84729" marR="84729" marT="0" marB="0"/>
                </a:tc>
              </a:tr>
              <a:tr h="235492">
                <a:tc>
                  <a:txBody>
                    <a:bodyPr/>
                    <a:lstStyle/>
                    <a:p>
                      <a:pPr marL="0" marR="0">
                        <a:lnSpc>
                          <a:spcPct val="150000"/>
                        </a:lnSpc>
                        <a:spcBef>
                          <a:spcPts val="0"/>
                        </a:spcBef>
                        <a:spcAft>
                          <a:spcPts val="0"/>
                        </a:spcAft>
                      </a:pPr>
                      <a:r>
                        <a:rPr lang="en-US" sz="1100" dirty="0">
                          <a:effectLst/>
                        </a:rPr>
                        <a:t>       </a:t>
                      </a:r>
                      <a:r>
                        <a:rPr lang="en-US" sz="1100" dirty="0" smtClean="0">
                          <a:effectLst/>
                        </a:rPr>
                        <a:t>Hypertension</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62.70</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55.53-70.04</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1.70</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1.23-2.36</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0.001</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b="1" dirty="0">
                          <a:solidFill>
                            <a:srgbClr val="C00000"/>
                          </a:solidFill>
                          <a:effectLst/>
                        </a:rPr>
                        <a:t>25.81</a:t>
                      </a:r>
                      <a:endParaRPr lang="en-US" sz="1100" b="1" dirty="0">
                        <a:solidFill>
                          <a:srgbClr val="C00000"/>
                        </a:solidFill>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10.38-40.36</a:t>
                      </a:r>
                      <a:endParaRPr lang="en-US" sz="1100" dirty="0">
                        <a:effectLst/>
                        <a:latin typeface="Calibri"/>
                        <a:ea typeface="Times New Roman"/>
                        <a:cs typeface="Arial"/>
                      </a:endParaRPr>
                    </a:p>
                  </a:txBody>
                  <a:tcPr marL="84729" marR="84729" marT="0" marB="0"/>
                </a:tc>
              </a:tr>
              <a:tr h="235492">
                <a:tc>
                  <a:txBody>
                    <a:bodyPr/>
                    <a:lstStyle/>
                    <a:p>
                      <a:pPr marL="0" marR="0">
                        <a:lnSpc>
                          <a:spcPct val="150000"/>
                        </a:lnSpc>
                        <a:spcBef>
                          <a:spcPts val="0"/>
                        </a:spcBef>
                        <a:spcAft>
                          <a:spcPts val="0"/>
                        </a:spcAft>
                      </a:pPr>
                      <a:r>
                        <a:rPr lang="en-US" sz="1100" dirty="0">
                          <a:effectLst/>
                        </a:rPr>
                        <a:t>       </a:t>
                      </a:r>
                      <a:r>
                        <a:rPr lang="en-US" sz="1100" dirty="0" smtClean="0">
                          <a:effectLst/>
                        </a:rPr>
                        <a:t>Smoking</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36.04</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a:effectLst/>
                        </a:rPr>
                        <a:t>28.79-43.29</a:t>
                      </a:r>
                      <a:endParaRPr lang="en-US" sz="110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1.45</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1.03-2.04</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0.033</a:t>
                      </a:r>
                      <a:endParaRPr lang="en-US" sz="1100" dirty="0">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b="1" dirty="0">
                          <a:solidFill>
                            <a:srgbClr val="C00000"/>
                          </a:solidFill>
                          <a:effectLst/>
                        </a:rPr>
                        <a:t>11.18</a:t>
                      </a:r>
                      <a:endParaRPr lang="en-US" sz="1100" b="1" dirty="0">
                        <a:solidFill>
                          <a:srgbClr val="C00000"/>
                        </a:solidFill>
                        <a:effectLst/>
                        <a:latin typeface="Calibri"/>
                        <a:ea typeface="Times New Roman"/>
                        <a:cs typeface="Arial"/>
                      </a:endParaRPr>
                    </a:p>
                  </a:txBody>
                  <a:tcPr marL="84729" marR="84729" marT="0" marB="0"/>
                </a:tc>
                <a:tc>
                  <a:txBody>
                    <a:bodyPr/>
                    <a:lstStyle/>
                    <a:p>
                      <a:pPr marL="0" marR="0" algn="ctr">
                        <a:lnSpc>
                          <a:spcPct val="150000"/>
                        </a:lnSpc>
                        <a:spcBef>
                          <a:spcPts val="0"/>
                        </a:spcBef>
                        <a:spcAft>
                          <a:spcPts val="0"/>
                        </a:spcAft>
                      </a:pPr>
                      <a:r>
                        <a:rPr lang="en-US" sz="1100" dirty="0">
                          <a:effectLst/>
                        </a:rPr>
                        <a:t>0.83-22.06</a:t>
                      </a:r>
                      <a:endParaRPr lang="en-US" sz="1100" dirty="0">
                        <a:effectLst/>
                        <a:latin typeface="Calibri"/>
                        <a:ea typeface="Times New Roman"/>
                        <a:cs typeface="Arial"/>
                      </a:endParaRPr>
                    </a:p>
                  </a:txBody>
                  <a:tcPr marL="84729" marR="84729" marT="0" marB="0"/>
                </a:tc>
              </a:tr>
            </a:tbl>
          </a:graphicData>
        </a:graphic>
      </p:graphicFrame>
      <p:sp>
        <p:nvSpPr>
          <p:cNvPr id="2" name="Rectangle 1"/>
          <p:cNvSpPr/>
          <p:nvPr/>
        </p:nvSpPr>
        <p:spPr>
          <a:xfrm>
            <a:off x="3352800" y="6458956"/>
            <a:ext cx="6197600" cy="322845"/>
          </a:xfrm>
          <a:prstGeom prst="rect">
            <a:avLst/>
          </a:prstGeom>
        </p:spPr>
        <p:txBody>
          <a:bodyPr wrap="square">
            <a:spAutoFit/>
          </a:bodyPr>
          <a:lstStyle/>
          <a:p>
            <a:pPr>
              <a:lnSpc>
                <a:spcPct val="107000"/>
              </a:lnSpc>
              <a:spcAft>
                <a:spcPts val="800"/>
              </a:spcAft>
            </a:pPr>
            <a:r>
              <a:rPr lang="en-US" sz="1400" dirty="0">
                <a:solidFill>
                  <a:srgbClr val="FFFF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Diabetes/Metabolism Research and Reviews 2016. In Press</a:t>
            </a:r>
            <a:r>
              <a:rPr lang="fa-IR" sz="14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54401" y="2133600"/>
            <a:ext cx="8032751" cy="1752600"/>
          </a:xfrm>
          <a:prstGeom prst="rect">
            <a:avLst/>
          </a:prstGeom>
          <a:ln w="25400" cmpd="sng">
            <a:solidFill>
              <a:srgbClr val="FF0000"/>
            </a:solidFill>
          </a:ln>
        </p:spPr>
      </p:pic>
      <p:sp>
        <p:nvSpPr>
          <p:cNvPr id="7" name="Rectangle 6"/>
          <p:cNvSpPr/>
          <p:nvPr/>
        </p:nvSpPr>
        <p:spPr>
          <a:xfrm>
            <a:off x="406400" y="138904"/>
            <a:ext cx="11480800" cy="1080296"/>
          </a:xfrm>
          <a:prstGeom prst="rect">
            <a:avLst/>
          </a:prstGeom>
        </p:spPr>
        <p:txBody>
          <a:bodyPr wrap="square">
            <a:spAutoFit/>
          </a:bodyPr>
          <a:lstStyle/>
          <a:p>
            <a:pPr algn="ctr">
              <a:lnSpc>
                <a:spcPct val="107000"/>
              </a:lnSpc>
              <a:spcAft>
                <a:spcPts val="800"/>
              </a:spcAft>
            </a:pPr>
            <a:r>
              <a:rPr lang="en-US" sz="20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Prevalence, multivariate hazard ratio, and population attributable fraction (PAF) of risk factors for CVD and mortality events in participants with type 2 diabetes </a:t>
            </a:r>
            <a:r>
              <a:rPr lang="en-US" sz="2000"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Tehran lipid and Glucose Study; 1999-2012)</a:t>
            </a:r>
            <a:endParaRPr lang="en-US" sz="20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54401" y="4953000"/>
            <a:ext cx="8032751" cy="1371600"/>
          </a:xfrm>
          <a:prstGeom prst="rect">
            <a:avLst/>
          </a:prstGeom>
          <a:ln w="25400">
            <a:solidFill>
              <a:srgbClr val="FF0000"/>
            </a:solidFill>
          </a:ln>
        </p:spPr>
      </p:pic>
    </p:spTree>
    <p:extLst>
      <p:ext uri="{BB962C8B-B14F-4D97-AF65-F5344CB8AC3E}">
        <p14:creationId xmlns:p14="http://schemas.microsoft.com/office/powerpoint/2010/main" xmlns="" val="145397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7624</Words>
  <Application>Microsoft Office PowerPoint</Application>
  <PresentationFormat>Custom</PresentationFormat>
  <Paragraphs>1085</Paragraphs>
  <Slides>87</Slides>
  <Notes>0</Notes>
  <HiddenSlides>1</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Epidemiology and diabetes care in Iran Where We Stand and Where We Are Headed  AR. Esteghamati,MD Tehran University of Medical Sciences</vt:lpstr>
      <vt:lpstr>Introduction</vt:lpstr>
      <vt:lpstr>Introduction</vt:lpstr>
      <vt:lpstr>Introduction</vt:lpstr>
      <vt:lpstr>Introduction</vt:lpstr>
      <vt:lpstr>Slide 6</vt:lpstr>
      <vt:lpstr> </vt:lpstr>
      <vt:lpstr>Slide 8</vt:lpstr>
      <vt:lpstr>Slide 9</vt:lpstr>
      <vt:lpstr>Slide 10</vt:lpstr>
      <vt:lpstr>Introduction</vt:lpstr>
      <vt:lpstr>Introduction</vt:lpstr>
      <vt:lpstr>Slide 13</vt:lpstr>
      <vt:lpstr>SURFNCD 2007</vt:lpstr>
      <vt:lpstr>Results</vt:lpstr>
      <vt:lpstr>EPIDEMIOLOGY OF DIABETES AND ITS COMPLICATIONS</vt:lpstr>
      <vt:lpstr>EPIDEMIOLOGY OF DIABETES AND ITS COMPLICATIONS</vt:lpstr>
      <vt:lpstr>EPIDEMIOLOGY OF DIABETES AND ITS COMPLICATIONS</vt:lpstr>
      <vt:lpstr>Prevalence of DM and IFG in IRAN</vt:lpstr>
      <vt:lpstr>Prevalence of IGT</vt:lpstr>
      <vt:lpstr>Annual incidence rate</vt:lpstr>
      <vt:lpstr>EPIDEMIOLOGY OF DIABETES AND ITS COMPLICATIONS</vt:lpstr>
      <vt:lpstr>Incidence of CVD&amp;CHD</vt:lpstr>
      <vt:lpstr>EPIDEMIOLOGY OF COMPLICATIONS</vt:lpstr>
      <vt:lpstr>EPIDEMIOLOGY OF DIABETES AND ITS COMPLICATIONS</vt:lpstr>
      <vt:lpstr>Slide 26</vt:lpstr>
      <vt:lpstr>Burden and Costs</vt:lpstr>
      <vt:lpstr>Burden and Costs</vt:lpstr>
      <vt:lpstr>Determinants of Health Related Quality of Life</vt:lpstr>
      <vt:lpstr>Burden and Costs</vt:lpstr>
      <vt:lpstr>Burden and Costs</vt:lpstr>
      <vt:lpstr>Goals of Treatment</vt:lpstr>
      <vt:lpstr>Present  Status Of Diabetes Care</vt:lpstr>
      <vt:lpstr>Present  Status Of Diabetes Care</vt:lpstr>
      <vt:lpstr>Present  Status Of Diabetes Care</vt:lpstr>
      <vt:lpstr>SuRFNCD  versus TLGS  cohort</vt:lpstr>
      <vt:lpstr>Present  Status Of Diabetes Care</vt:lpstr>
      <vt:lpstr>Present  Status Of Diabetes Care</vt:lpstr>
      <vt:lpstr>Medication use in TLGS  cohort</vt:lpstr>
      <vt:lpstr>Medication adherence</vt:lpstr>
      <vt:lpstr>Medication adherence</vt:lpstr>
      <vt:lpstr>Medication adherence</vt:lpstr>
      <vt:lpstr>Insulin refusals</vt:lpstr>
      <vt:lpstr>Access to medications</vt:lpstr>
      <vt:lpstr>IMPROVE study</vt:lpstr>
      <vt:lpstr>Present  Status Of Diabetes Care</vt:lpstr>
      <vt:lpstr>Mismatch  for endocrinology care</vt:lpstr>
      <vt:lpstr>Mismatch  for endocrinology care</vt:lpstr>
      <vt:lpstr>Mismatch  for endocrinology care</vt:lpstr>
      <vt:lpstr>Mismatch  for endocrinology care</vt:lpstr>
      <vt:lpstr>Mismatch  for endocrinology care</vt:lpstr>
      <vt:lpstr>Mismatch  for endocrinology care</vt:lpstr>
      <vt:lpstr>Mismatch  for endocrinology care</vt:lpstr>
      <vt:lpstr>Clinical inertia</vt:lpstr>
      <vt:lpstr>Insulin share</vt:lpstr>
      <vt:lpstr>Present  Status Of Diabetes Care</vt:lpstr>
      <vt:lpstr>Present  Status Of Diabetes Care</vt:lpstr>
      <vt:lpstr>Present  Status Of Diabetes Care</vt:lpstr>
      <vt:lpstr>Present  Status Of Diabetes Care</vt:lpstr>
      <vt:lpstr>Policies  and Programs for Diabetes Care  Management and Prevention </vt:lpstr>
      <vt:lpstr>Policies  and Programs for Diabetes Care  Management and Prevention </vt:lpstr>
      <vt:lpstr>National Program for Prevention and Control of Diabetes</vt:lpstr>
      <vt:lpstr>National Program for Prevention and Control of Diabetes</vt:lpstr>
      <vt:lpstr>National Program for Prevention and Control of Diabetes  merged to IPHC</vt:lpstr>
      <vt:lpstr>Revised National Program for Prevention and Control of Diabetes</vt:lpstr>
      <vt:lpstr>Revised National Program for Prevention and Control of Diabetes</vt:lpstr>
      <vt:lpstr>Policies  and Programs for Diabetes Care  Management and Prevention </vt:lpstr>
      <vt:lpstr>Figure 1</vt:lpstr>
      <vt:lpstr>Missions and accomplishments</vt:lpstr>
      <vt:lpstr>Slide 70</vt:lpstr>
      <vt:lpstr>Slide 71</vt:lpstr>
      <vt:lpstr>Slide 72</vt:lpstr>
      <vt:lpstr>Integration of NPPCD &amp;IPHC</vt:lpstr>
      <vt:lpstr>Missions and accomplishments</vt:lpstr>
      <vt:lpstr>Missions and accomplishments</vt:lpstr>
      <vt:lpstr>Conclusion</vt:lpstr>
      <vt:lpstr>Conclusion</vt:lpstr>
      <vt:lpstr>Conclusion</vt:lpstr>
      <vt:lpstr>Conclusion</vt:lpstr>
      <vt:lpstr>Conclusion</vt:lpstr>
      <vt:lpstr>Conclusion</vt:lpstr>
      <vt:lpstr>Conclusion</vt:lpstr>
      <vt:lpstr>Slide 83</vt:lpstr>
      <vt:lpstr>conclusion</vt:lpstr>
      <vt:lpstr>conclusion</vt:lpstr>
      <vt:lpstr>Conclusion</vt:lpstr>
      <vt:lpstr>Slide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mina</dc:creator>
  <cp:lastModifiedBy>atri</cp:lastModifiedBy>
  <cp:revision>148</cp:revision>
  <dcterms:created xsi:type="dcterms:W3CDTF">2015-12-28T12:21:08Z</dcterms:created>
  <dcterms:modified xsi:type="dcterms:W3CDTF">2016-02-03T05:03:23Z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1782414203</vt:i4>
  </property>
  <property fmtid="{D5CDD505-2E9C-101B-9397-08002B2CF9AE}" pid="3" name="_NewReviewCycle">
    <vt:lpwstr/>
  </property>
  <property fmtid="{D5CDD505-2E9C-101B-9397-08002B2CF9AE}" pid="4" name="_EmailSubject">
    <vt:lpwstr>iDARE slides(PART1)</vt:lpwstr>
  </property>
  <property fmtid="{D5CDD505-2E9C-101B-9397-08002B2CF9AE}" pid="5" name="_AuthorEmail">
    <vt:lpwstr>Zohreh.Mozafari@sanofi.com</vt:lpwstr>
  </property>
  <property fmtid="{D5CDD505-2E9C-101B-9397-08002B2CF9AE}" pid="6" name="_AuthorEmailDisplayName">
    <vt:lpwstr>Mozafari, Zohreh PH/AE</vt:lpwstr>
  </property>
  <property fmtid="{D5CDD505-2E9C-101B-9397-08002B2CF9AE}" pid="7" name="_PreviousAdHocReviewCycleID">
    <vt:i4>-1853816049</vt:i4>
  </property>
</Properties>
</file>