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67" r:id="rId2"/>
    <p:sldId id="296" r:id="rId3"/>
    <p:sldId id="257" r:id="rId4"/>
    <p:sldId id="258" r:id="rId5"/>
    <p:sldId id="280" r:id="rId6"/>
    <p:sldId id="261" r:id="rId7"/>
    <p:sldId id="262" r:id="rId8"/>
    <p:sldId id="266" r:id="rId9"/>
    <p:sldId id="259" r:id="rId10"/>
    <p:sldId id="260" r:id="rId11"/>
    <p:sldId id="263" r:id="rId12"/>
    <p:sldId id="264" r:id="rId13"/>
    <p:sldId id="265" r:id="rId14"/>
    <p:sldId id="279" r:id="rId15"/>
    <p:sldId id="287" r:id="rId16"/>
    <p:sldId id="292" r:id="rId17"/>
    <p:sldId id="283" r:id="rId18"/>
    <p:sldId id="284" r:id="rId19"/>
    <p:sldId id="293" r:id="rId20"/>
    <p:sldId id="276" r:id="rId21"/>
    <p:sldId id="272" r:id="rId22"/>
    <p:sldId id="273" r:id="rId23"/>
    <p:sldId id="277" r:id="rId24"/>
    <p:sldId id="294" r:id="rId25"/>
    <p:sldId id="285" r:id="rId26"/>
    <p:sldId id="268" r:id="rId27"/>
    <p:sldId id="269" r:id="rId28"/>
    <p:sldId id="270" r:id="rId29"/>
    <p:sldId id="290" r:id="rId30"/>
    <p:sldId id="295" r:id="rId31"/>
    <p:sldId id="289" r:id="rId32"/>
    <p:sldId id="27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E700-30B6-48E5-B8C5-2A592A0014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24D-6BB5-4DC2-932C-94AF8852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5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E700-30B6-48E5-B8C5-2A592A0014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24D-6BB5-4DC2-932C-94AF8852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4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E700-30B6-48E5-B8C5-2A592A0014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24D-6BB5-4DC2-932C-94AF8852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8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E700-30B6-48E5-B8C5-2A592A0014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24D-6BB5-4DC2-932C-94AF8852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2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E700-30B6-48E5-B8C5-2A592A0014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24D-6BB5-4DC2-932C-94AF8852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8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E700-30B6-48E5-B8C5-2A592A0014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24D-6BB5-4DC2-932C-94AF8852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8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E700-30B6-48E5-B8C5-2A592A0014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24D-6BB5-4DC2-932C-94AF8852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3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E700-30B6-48E5-B8C5-2A592A0014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24D-6BB5-4DC2-932C-94AF8852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4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E700-30B6-48E5-B8C5-2A592A0014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24D-6BB5-4DC2-932C-94AF8852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7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E700-30B6-48E5-B8C5-2A592A0014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24D-6BB5-4DC2-932C-94AF8852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E700-30B6-48E5-B8C5-2A592A0014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24D-6BB5-4DC2-932C-94AF8852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5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AE700-30B6-48E5-B8C5-2A592A0014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324D-6BB5-4DC2-932C-94AF8852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5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cid:7819d94c-38ef-a504-16d3-b629eaf5f926@yahoo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Medullary Carcinoma </a:t>
            </a:r>
            <a:br>
              <a:rPr lang="en-US" dirty="0" smtClean="0"/>
            </a:br>
            <a:r>
              <a:rPr lang="en-US" sz="4400" dirty="0" smtClean="0"/>
              <a:t>a case presentation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685" y="4087230"/>
            <a:ext cx="9144000" cy="1655762"/>
          </a:xfrm>
        </p:spPr>
        <p:txBody>
          <a:bodyPr/>
          <a:lstStyle/>
          <a:p>
            <a:r>
              <a:rPr lang="en-US" dirty="0" smtClean="0"/>
              <a:t>Presented by : </a:t>
            </a:r>
            <a:r>
              <a:rPr lang="en-US" dirty="0" err="1" smtClean="0"/>
              <a:t>A.Saffarian</a:t>
            </a:r>
            <a:r>
              <a:rPr lang="en-US" dirty="0" smtClean="0"/>
              <a:t>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8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medical </a:t>
            </a:r>
            <a:r>
              <a:rPr lang="en-US" dirty="0" err="1" smtClean="0"/>
              <a:t>Hx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Diabetes mellitus since one month earlier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Nephrolithiasis 15 years ago (ESWL) and 5 years ago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Cataract surgery 6 months ago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Right clavicle fracture due to trauma and surgery two years ago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5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Levothyroxine 900 mcg/week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Ins Lantus 6 u </a:t>
            </a:r>
            <a:r>
              <a:rPr lang="en-US" dirty="0" err="1" smtClean="0"/>
              <a:t>sc</a:t>
            </a:r>
            <a:r>
              <a:rPr lang="en-US" dirty="0" smtClean="0"/>
              <a:t> QHS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Ins </a:t>
            </a:r>
            <a:r>
              <a:rPr lang="en-US" dirty="0" err="1"/>
              <a:t>N</a:t>
            </a:r>
            <a:r>
              <a:rPr lang="en-US" dirty="0" err="1" smtClean="0"/>
              <a:t>ovorapid</a:t>
            </a:r>
            <a:r>
              <a:rPr lang="en-US" dirty="0" smtClean="0"/>
              <a:t> (4 u morning, 4 u afternoon, 3 u evening)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5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and social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Unremarkable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91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7044"/>
            <a:ext cx="10515600" cy="478044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Weigh loss 15 kg since one year ago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Non productive Cough since two month ago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Polyuria (+), polydipsia(+), intermittent bone pain in lower spinal and lower extremities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Hoarseness (-), dysphagia(-)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Hypertension(-), Flushing (-), sweating (-), palpitation(-),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dyspnea (-), chest pain (-), anxiety (-)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Headache (-), dizziness (-), vertigo (-),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224" y="279919"/>
            <a:ext cx="10515600" cy="822941"/>
          </a:xfrm>
        </p:spPr>
        <p:txBody>
          <a:bodyPr/>
          <a:lstStyle/>
          <a:p>
            <a:r>
              <a:rPr lang="en-US" dirty="0" smtClean="0"/>
              <a:t>Physical exam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2861"/>
            <a:ext cx="10515600" cy="54285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He is conscious and oriented, he seems cachectic.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BP : 110/70    PR: 84/min   RR:18/min    OT: 37.3  orthostatic  hypotension (-)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Wt: 58 kg   Ht: 178 cm   BMI: 18.3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Skin examination : normal appearance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Head &amp; Neck 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There is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thyroidectomy scar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Thyroid is not palpable</a:t>
            </a:r>
            <a:r>
              <a:rPr lang="en-US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There is a firm, fixed,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15 mm </a:t>
            </a:r>
            <a:r>
              <a:rPr lang="en-US" dirty="0" smtClean="0"/>
              <a:t>LN anterior to left SCM and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three</a:t>
            </a:r>
            <a:r>
              <a:rPr lang="en-US" dirty="0" smtClean="0"/>
              <a:t> non tender, firm immobile lymph nodes with largest diameter 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15 mm </a:t>
            </a:r>
            <a:r>
              <a:rPr lang="en-US" dirty="0" smtClean="0"/>
              <a:t>posterior to right SCM are palpable.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1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255" y="104053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Chest : Normal heart and breath sounds</a:t>
            </a:r>
          </a:p>
          <a:p>
            <a:pPr>
              <a:lnSpc>
                <a:spcPct val="150000"/>
              </a:lnSpc>
            </a:pPr>
            <a:r>
              <a:rPr lang="en-US" dirty="0"/>
              <a:t>Abdominal : distension (-), tenderness (-), guarding (-)</a:t>
            </a:r>
          </a:p>
          <a:p>
            <a:pPr>
              <a:lnSpc>
                <a:spcPct val="150000"/>
              </a:lnSpc>
            </a:pPr>
            <a:r>
              <a:rPr lang="en-US" dirty="0"/>
              <a:t>Extremities : edema(-), deformities (-)</a:t>
            </a:r>
          </a:p>
          <a:p>
            <a:pPr>
              <a:lnSpc>
                <a:spcPct val="150000"/>
              </a:lnSpc>
            </a:pPr>
            <a:r>
              <a:rPr lang="en-US" dirty="0"/>
              <a:t>Neurologic examination : </a:t>
            </a:r>
            <a:r>
              <a:rPr lang="en-US" dirty="0" smtClean="0"/>
              <a:t>unremarkable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Muscular force : </a:t>
            </a:r>
            <a:r>
              <a:rPr lang="en-US" dirty="0" err="1" smtClean="0"/>
              <a:t>Nl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There is a surgical scar in thoracic spine.  No spinal tenderness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00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Epidural mass (metastatic medullary carcinoma)resected in 14 years ago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Total thyroidectomy and radical cervical lymph node dissection in 6 years ago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Chronic diarrhea since one year ago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Calcitonin</a:t>
            </a:r>
            <a:r>
              <a:rPr lang="en-US" dirty="0" smtClean="0"/>
              <a:t> &gt;2000  pg/ml, CEA: 55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17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273" y="405678"/>
            <a:ext cx="10515600" cy="44038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Lab data 96/5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033624" y="5156653"/>
          <a:ext cx="3174482" cy="14833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87241">
                  <a:extLst>
                    <a:ext uri="{9D8B030D-6E8A-4147-A177-3AD203B41FA5}">
                      <a16:colId xmlns:a16="http://schemas.microsoft.com/office/drawing/2014/main" xmlns="" val="1783904582"/>
                    </a:ext>
                  </a:extLst>
                </a:gridCol>
                <a:gridCol w="1587241">
                  <a:extLst>
                    <a:ext uri="{9D8B030D-6E8A-4147-A177-3AD203B41FA5}">
                      <a16:colId xmlns:a16="http://schemas.microsoft.com/office/drawing/2014/main" xmlns="" val="2705138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TSH</a:t>
                      </a:r>
                      <a:endParaRPr lang="en-US" dirty="0"/>
                    </a:p>
                  </a:txBody>
                  <a:tcPr marL="144603" marR="14460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miu</a:t>
                      </a:r>
                      <a:r>
                        <a:rPr lang="en-US" baseline="0" dirty="0" smtClean="0"/>
                        <a:t>/ml</a:t>
                      </a:r>
                      <a:endParaRPr lang="en-US" dirty="0"/>
                    </a:p>
                  </a:txBody>
                  <a:tcPr marL="144603" marR="144603"/>
                </a:tc>
                <a:extLst>
                  <a:ext uri="{0D108BD9-81ED-4DB2-BD59-A6C34878D82A}">
                    <a16:rowId xmlns:a16="http://schemas.microsoft.com/office/drawing/2014/main" xmlns="" val="4009157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T4</a:t>
                      </a:r>
                      <a:endParaRPr lang="en-US" dirty="0"/>
                    </a:p>
                  </a:txBody>
                  <a:tcPr marL="144603" marR="14460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 mcg/dl</a:t>
                      </a:r>
                      <a:endParaRPr lang="en-US" dirty="0"/>
                    </a:p>
                  </a:txBody>
                  <a:tcPr marL="144603" marR="144603"/>
                </a:tc>
                <a:extLst>
                  <a:ext uri="{0D108BD9-81ED-4DB2-BD59-A6C34878D82A}">
                    <a16:rowId xmlns:a16="http://schemas.microsoft.com/office/drawing/2014/main" xmlns="" val="3459789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T3</a:t>
                      </a:r>
                      <a:endParaRPr lang="en-US" dirty="0"/>
                    </a:p>
                  </a:txBody>
                  <a:tcPr marL="144603" marR="14460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  ng/dl</a:t>
                      </a:r>
                      <a:endParaRPr lang="en-US" dirty="0"/>
                    </a:p>
                  </a:txBody>
                  <a:tcPr marL="144603" marR="144603"/>
                </a:tc>
                <a:extLst>
                  <a:ext uri="{0D108BD9-81ED-4DB2-BD59-A6C34878D82A}">
                    <a16:rowId xmlns:a16="http://schemas.microsoft.com/office/drawing/2014/main" xmlns="" val="150932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T3RU</a:t>
                      </a:r>
                      <a:endParaRPr lang="en-US" dirty="0"/>
                    </a:p>
                  </a:txBody>
                  <a:tcPr marL="144603" marR="14460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34  %</a:t>
                      </a:r>
                      <a:endParaRPr lang="en-US" dirty="0"/>
                    </a:p>
                  </a:txBody>
                  <a:tcPr marL="144603" marR="144603"/>
                </a:tc>
                <a:extLst>
                  <a:ext uri="{0D108BD9-81ED-4DB2-BD59-A6C34878D82A}">
                    <a16:rowId xmlns:a16="http://schemas.microsoft.com/office/drawing/2014/main" xmlns="" val="1642078006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92779" y="3492708"/>
          <a:ext cx="5181600" cy="314730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60084828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3968688031"/>
                    </a:ext>
                  </a:extLst>
                </a:gridCol>
              </a:tblGrid>
              <a:tr h="586985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Stool exam × 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6472698"/>
                  </a:ext>
                </a:extLst>
              </a:tr>
              <a:tr h="2513955">
                <a:tc>
                  <a:txBody>
                    <a:bodyPr/>
                    <a:lstStyle/>
                    <a:p>
                      <a:r>
                        <a:rPr lang="en-US" dirty="0" smtClean="0"/>
                        <a:t>Appearance</a:t>
                      </a:r>
                    </a:p>
                    <a:p>
                      <a:r>
                        <a:rPr lang="en-US" dirty="0" smtClean="0"/>
                        <a:t>Color  </a:t>
                      </a:r>
                    </a:p>
                    <a:p>
                      <a:r>
                        <a:rPr lang="en-US" dirty="0" err="1" smtClean="0"/>
                        <a:t>Protozoae</a:t>
                      </a:r>
                      <a:r>
                        <a:rPr lang="en-US" dirty="0" smtClean="0"/>
                        <a:t> &amp; cyst</a:t>
                      </a:r>
                    </a:p>
                    <a:p>
                      <a:r>
                        <a:rPr lang="en-US" dirty="0" smtClean="0"/>
                        <a:t>Ova &amp; Parasite</a:t>
                      </a:r>
                    </a:p>
                    <a:p>
                      <a:r>
                        <a:rPr lang="en-US" dirty="0" smtClean="0"/>
                        <a:t>WBC</a:t>
                      </a:r>
                    </a:p>
                    <a:p>
                      <a:r>
                        <a:rPr lang="en-US" dirty="0" smtClean="0"/>
                        <a:t>RBC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Stool culture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Loos </a:t>
                      </a:r>
                    </a:p>
                    <a:p>
                      <a:r>
                        <a:rPr lang="en-US" dirty="0" smtClean="0"/>
                        <a:t>Brown </a:t>
                      </a:r>
                    </a:p>
                    <a:p>
                      <a:r>
                        <a:rPr lang="en-US" dirty="0" smtClean="0"/>
                        <a:t>Not seen</a:t>
                      </a:r>
                    </a:p>
                    <a:p>
                      <a:r>
                        <a:rPr lang="en-US" dirty="0" smtClean="0"/>
                        <a:t>Not seen</a:t>
                      </a:r>
                    </a:p>
                    <a:p>
                      <a:r>
                        <a:rPr lang="en-US" dirty="0" smtClean="0"/>
                        <a:t>0-1</a:t>
                      </a:r>
                    </a:p>
                    <a:p>
                      <a:r>
                        <a:rPr lang="en-US" dirty="0" smtClean="0"/>
                        <a:t>0-1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Normal flora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844783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034302"/>
              </p:ext>
            </p:extLst>
          </p:nvPr>
        </p:nvGraphicFramePr>
        <p:xfrm>
          <a:off x="1033624" y="1012910"/>
          <a:ext cx="3174482" cy="39319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87241">
                  <a:extLst>
                    <a:ext uri="{9D8B030D-6E8A-4147-A177-3AD203B41FA5}">
                      <a16:colId xmlns:a16="http://schemas.microsoft.com/office/drawing/2014/main" xmlns="" val="4196596265"/>
                    </a:ext>
                  </a:extLst>
                </a:gridCol>
                <a:gridCol w="1587241">
                  <a:extLst>
                    <a:ext uri="{9D8B030D-6E8A-4147-A177-3AD203B41FA5}">
                      <a16:colId xmlns:a16="http://schemas.microsoft.com/office/drawing/2014/main" xmlns="" val="1747350866"/>
                    </a:ext>
                  </a:extLst>
                </a:gridCol>
              </a:tblGrid>
              <a:tr h="3385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FBS</a:t>
                      </a:r>
                    </a:p>
                    <a:p>
                      <a:r>
                        <a:rPr lang="en-US" dirty="0" smtClean="0"/>
                        <a:t>BUN</a:t>
                      </a:r>
                    </a:p>
                    <a:p>
                      <a:r>
                        <a:rPr lang="en-US" dirty="0" smtClean="0"/>
                        <a:t>Cr</a:t>
                      </a:r>
                    </a:p>
                    <a:p>
                      <a:r>
                        <a:rPr lang="en-US" dirty="0" smtClean="0"/>
                        <a:t>Na</a:t>
                      </a:r>
                    </a:p>
                    <a:p>
                      <a:r>
                        <a:rPr lang="en-US" dirty="0" smtClean="0"/>
                        <a:t>K</a:t>
                      </a:r>
                    </a:p>
                    <a:p>
                      <a:r>
                        <a:rPr lang="en-US" dirty="0" smtClean="0"/>
                        <a:t>AST</a:t>
                      </a:r>
                    </a:p>
                    <a:p>
                      <a:r>
                        <a:rPr lang="en-US" dirty="0" smtClean="0"/>
                        <a:t>ALT</a:t>
                      </a:r>
                    </a:p>
                    <a:p>
                      <a:r>
                        <a:rPr lang="en-US" dirty="0" smtClean="0"/>
                        <a:t>ALKP</a:t>
                      </a:r>
                    </a:p>
                    <a:p>
                      <a:r>
                        <a:rPr lang="en-US" dirty="0" smtClean="0"/>
                        <a:t>TG</a:t>
                      </a:r>
                    </a:p>
                    <a:p>
                      <a:r>
                        <a:rPr lang="en-US" dirty="0" err="1" smtClean="0"/>
                        <a:t>Chol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LDL</a:t>
                      </a:r>
                    </a:p>
                    <a:p>
                      <a:r>
                        <a:rPr lang="en-US" dirty="0" smtClean="0"/>
                        <a:t>HDL</a:t>
                      </a:r>
                    </a:p>
                    <a:p>
                      <a:r>
                        <a:rPr lang="en-US" dirty="0" smtClean="0"/>
                        <a:t>Ca</a:t>
                      </a:r>
                    </a:p>
                    <a:p>
                      <a:r>
                        <a:rPr lang="en-US" dirty="0" err="1" smtClean="0"/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253</a:t>
                      </a:r>
                    </a:p>
                    <a:p>
                      <a:r>
                        <a:rPr lang="en-US" dirty="0" smtClean="0"/>
                        <a:t>12</a:t>
                      </a:r>
                    </a:p>
                    <a:p>
                      <a:r>
                        <a:rPr lang="en-US" dirty="0" smtClean="0"/>
                        <a:t>1</a:t>
                      </a:r>
                    </a:p>
                    <a:p>
                      <a:r>
                        <a:rPr lang="en-US" dirty="0" smtClean="0"/>
                        <a:t>135</a:t>
                      </a:r>
                    </a:p>
                    <a:p>
                      <a:r>
                        <a:rPr lang="en-US" dirty="0" smtClean="0"/>
                        <a:t>3.5</a:t>
                      </a:r>
                    </a:p>
                    <a:p>
                      <a:r>
                        <a:rPr lang="en-US" dirty="0" smtClean="0"/>
                        <a:t>18</a:t>
                      </a:r>
                    </a:p>
                    <a:p>
                      <a:r>
                        <a:rPr lang="en-US" dirty="0" smtClean="0"/>
                        <a:t>16</a:t>
                      </a:r>
                    </a:p>
                    <a:p>
                      <a:r>
                        <a:rPr lang="en-US" dirty="0" smtClean="0"/>
                        <a:t>300</a:t>
                      </a:r>
                    </a:p>
                    <a:p>
                      <a:r>
                        <a:rPr lang="en-US" dirty="0" smtClean="0"/>
                        <a:t>38</a:t>
                      </a:r>
                    </a:p>
                    <a:p>
                      <a:r>
                        <a:rPr lang="en-US" dirty="0" smtClean="0"/>
                        <a:t>118</a:t>
                      </a:r>
                    </a:p>
                    <a:p>
                      <a:r>
                        <a:rPr lang="en-US" dirty="0" smtClean="0"/>
                        <a:t>44</a:t>
                      </a:r>
                    </a:p>
                    <a:p>
                      <a:r>
                        <a:rPr lang="en-US" dirty="0" smtClean="0"/>
                        <a:t>55</a:t>
                      </a:r>
                    </a:p>
                    <a:p>
                      <a:r>
                        <a:rPr lang="en-US" dirty="0" smtClean="0"/>
                        <a:t>8.3</a:t>
                      </a:r>
                    </a:p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238438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97359"/>
              </p:ext>
            </p:extLst>
          </p:nvPr>
        </p:nvGraphicFramePr>
        <p:xfrm>
          <a:off x="4585805" y="1315328"/>
          <a:ext cx="3699780" cy="14630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849890">
                  <a:extLst>
                    <a:ext uri="{9D8B030D-6E8A-4147-A177-3AD203B41FA5}">
                      <a16:colId xmlns:a16="http://schemas.microsoft.com/office/drawing/2014/main" xmlns="" val="153392709"/>
                    </a:ext>
                  </a:extLst>
                </a:gridCol>
                <a:gridCol w="1849890">
                  <a:extLst>
                    <a:ext uri="{9D8B030D-6E8A-4147-A177-3AD203B41FA5}">
                      <a16:colId xmlns:a16="http://schemas.microsoft.com/office/drawing/2014/main" xmlns="" val="3304405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WBC</a:t>
                      </a:r>
                    </a:p>
                    <a:p>
                      <a:r>
                        <a:rPr lang="en-US" dirty="0" smtClean="0"/>
                        <a:t>RBC</a:t>
                      </a:r>
                    </a:p>
                    <a:p>
                      <a:r>
                        <a:rPr lang="en-US" dirty="0" err="1" smtClean="0"/>
                        <a:t>Hb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MCV</a:t>
                      </a:r>
                    </a:p>
                    <a:p>
                      <a:r>
                        <a:rPr lang="en-US" dirty="0" err="1" smtClean="0"/>
                        <a:t>Plt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</a:p>
                    <a:p>
                      <a:r>
                        <a:rPr lang="en-US" dirty="0" smtClean="0"/>
                        <a:t>4</a:t>
                      </a:r>
                    </a:p>
                    <a:p>
                      <a:r>
                        <a:rPr lang="en-US" dirty="0" smtClean="0"/>
                        <a:t>12</a:t>
                      </a:r>
                    </a:p>
                    <a:p>
                      <a:r>
                        <a:rPr lang="en-US" dirty="0" smtClean="0"/>
                        <a:t>84</a:t>
                      </a:r>
                    </a:p>
                    <a:p>
                      <a:r>
                        <a:rPr lang="en-US" dirty="0" smtClean="0"/>
                        <a:t>197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754576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884848"/>
              </p:ext>
            </p:extLst>
          </p:nvPr>
        </p:nvGraphicFramePr>
        <p:xfrm>
          <a:off x="4660109" y="2814090"/>
          <a:ext cx="3876186" cy="64008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3876186">
                  <a:extLst>
                    <a:ext uri="{9D8B030D-6E8A-4147-A177-3AD203B41FA5}">
                      <a16:colId xmlns:a16="http://schemas.microsoft.com/office/drawing/2014/main" xmlns="" val="209252499"/>
                    </a:ext>
                  </a:extLst>
                </a:gridCol>
              </a:tblGrid>
              <a:tr h="311085">
                <a:tc>
                  <a:txBody>
                    <a:bodyPr/>
                    <a:lstStyle/>
                    <a:p>
                      <a:r>
                        <a:rPr lang="en-US" dirty="0" smtClean="0"/>
                        <a:t>ESR           43</a:t>
                      </a:r>
                    </a:p>
                    <a:p>
                      <a:r>
                        <a:rPr lang="en-US" dirty="0" smtClean="0"/>
                        <a:t>CRP</a:t>
                      </a:r>
                      <a:r>
                        <a:rPr lang="en-US" baseline="0" dirty="0" smtClean="0"/>
                        <a:t>           4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214221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900332"/>
              </p:ext>
            </p:extLst>
          </p:nvPr>
        </p:nvGraphicFramePr>
        <p:xfrm>
          <a:off x="8988299" y="1315328"/>
          <a:ext cx="2453951" cy="146304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453951">
                  <a:extLst>
                    <a:ext uri="{9D8B030D-6E8A-4147-A177-3AD203B41FA5}">
                      <a16:colId xmlns:a16="http://schemas.microsoft.com/office/drawing/2014/main" xmlns="" val="2306598981"/>
                    </a:ext>
                  </a:extLst>
                </a:gridCol>
              </a:tblGrid>
              <a:tr h="1362269">
                <a:tc>
                  <a:txBody>
                    <a:bodyPr/>
                    <a:lstStyle/>
                    <a:p>
                      <a:r>
                        <a:rPr lang="en-US" dirty="0" smtClean="0"/>
                        <a:t>VBG </a:t>
                      </a:r>
                    </a:p>
                    <a:p>
                      <a:r>
                        <a:rPr lang="en-US" dirty="0" smtClean="0"/>
                        <a:t>PH                          7.45</a:t>
                      </a:r>
                    </a:p>
                    <a:p>
                      <a:r>
                        <a:rPr lang="en-US" dirty="0" smtClean="0"/>
                        <a:t>CO2                        38.5</a:t>
                      </a:r>
                    </a:p>
                    <a:p>
                      <a:r>
                        <a:rPr lang="en-US" dirty="0" smtClean="0"/>
                        <a:t>PO2                         47.1</a:t>
                      </a:r>
                    </a:p>
                    <a:p>
                      <a:r>
                        <a:rPr lang="en-US" dirty="0" smtClean="0"/>
                        <a:t>HCO3                      23.6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4402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323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71127" y="1473496"/>
            <a:ext cx="1582107" cy="461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96/4/10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770835"/>
              </p:ext>
            </p:extLst>
          </p:nvPr>
        </p:nvGraphicFramePr>
        <p:xfrm>
          <a:off x="822744" y="1935161"/>
          <a:ext cx="3876186" cy="944880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3876186">
                  <a:extLst>
                    <a:ext uri="{9D8B030D-6E8A-4147-A177-3AD203B41FA5}">
                      <a16:colId xmlns:a16="http://schemas.microsoft.com/office/drawing/2014/main" xmlns="" val="209252499"/>
                    </a:ext>
                  </a:extLst>
                </a:gridCol>
              </a:tblGrid>
              <a:tr h="31108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CEA                 55  (&lt;5)</a:t>
                      </a:r>
                    </a:p>
                    <a:p>
                      <a:r>
                        <a:rPr lang="en-US" sz="2800" dirty="0" smtClean="0"/>
                        <a:t>Calcitonin      82.1  </a:t>
                      </a:r>
                      <a:r>
                        <a:rPr lang="en-US" sz="2800" dirty="0" err="1" smtClean="0"/>
                        <a:t>pg</a:t>
                      </a:r>
                      <a:r>
                        <a:rPr lang="en-US" sz="2800" dirty="0" smtClean="0"/>
                        <a:t>/ml      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214221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2744" y="1473496"/>
            <a:ext cx="263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96/5/10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930524"/>
              </p:ext>
            </p:extLst>
          </p:nvPr>
        </p:nvGraphicFramePr>
        <p:xfrm>
          <a:off x="5671127" y="1935161"/>
          <a:ext cx="3851564" cy="944880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3851564">
                  <a:extLst>
                    <a:ext uri="{9D8B030D-6E8A-4147-A177-3AD203B41FA5}">
                      <a16:colId xmlns:a16="http://schemas.microsoft.com/office/drawing/2014/main" xmlns="" val="4198891134"/>
                    </a:ext>
                  </a:extLst>
                </a:gridCol>
              </a:tblGrid>
              <a:tr h="5911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Calcitonin  &gt;2000  </a:t>
                      </a:r>
                      <a:r>
                        <a:rPr lang="en-US" sz="2800" dirty="0" err="1" smtClean="0"/>
                        <a:t>pg</a:t>
                      </a:r>
                      <a:r>
                        <a:rPr lang="en-US" sz="2800" dirty="0" smtClean="0"/>
                        <a:t>/ml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316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777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55" y="453832"/>
            <a:ext cx="8649477" cy="6172730"/>
          </a:xfrm>
        </p:spPr>
      </p:pic>
      <p:sp>
        <p:nvSpPr>
          <p:cNvPr id="5" name="TextBox 4"/>
          <p:cNvSpPr txBox="1"/>
          <p:nvPr/>
        </p:nvSpPr>
        <p:spPr>
          <a:xfrm>
            <a:off x="6702457" y="3170865"/>
            <a:ext cx="309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Whole body Scan 96/4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8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 48 year old male, from Afghanistan, lives in </a:t>
            </a:r>
            <a:r>
              <a:rPr lang="en-US" dirty="0" err="1" smtClean="0"/>
              <a:t>Saveh</a:t>
            </a:r>
            <a:r>
              <a:rPr lang="en-US" dirty="0" smtClean="0"/>
              <a:t>, Married, Has three children, He is a building worker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22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701964"/>
            <a:ext cx="10515600" cy="54749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None/>
            </a:pPr>
            <a:endParaRPr lang="en-US" dirty="0"/>
          </a:p>
          <a:p>
            <a:pPr>
              <a:lnSpc>
                <a:spcPct val="160000"/>
              </a:lnSpc>
            </a:pPr>
            <a:r>
              <a:rPr lang="en-US" dirty="0" smtClean="0"/>
              <a:t>Thyroid sonography: 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4 hypoechoic </a:t>
            </a:r>
            <a:r>
              <a:rPr lang="en-US" dirty="0" smtClean="0"/>
              <a:t>round lesion with vascularity in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bed of the right lobe </a:t>
            </a:r>
            <a:r>
              <a:rPr lang="en-US" dirty="0" smtClean="0"/>
              <a:t>medial to carotid artery (largest diameter : 7*5.5 mm) compatible with lymphadenopathy or remnant of thyroidal cancer.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One hypoechoic 5*3.5 mm</a:t>
            </a:r>
            <a:r>
              <a:rPr lang="en-US" dirty="0" smtClean="0"/>
              <a:t> lesion in the bed 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left lobe</a:t>
            </a:r>
            <a:r>
              <a:rPr lang="en-US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One oval </a:t>
            </a:r>
            <a:r>
              <a:rPr lang="en-US" dirty="0" smtClean="0">
                <a:solidFill>
                  <a:srgbClr val="00B050"/>
                </a:solidFill>
              </a:rPr>
              <a:t>lymph node with calcification foci 7*21 mm </a:t>
            </a:r>
            <a:r>
              <a:rPr lang="en-US" dirty="0" smtClean="0"/>
              <a:t>in left jugular region.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One round </a:t>
            </a:r>
            <a:r>
              <a:rPr lang="en-US" dirty="0" smtClean="0">
                <a:solidFill>
                  <a:srgbClr val="00B050"/>
                </a:solidFill>
              </a:rPr>
              <a:t>lymph node 5*3 mm </a:t>
            </a:r>
            <a:r>
              <a:rPr lang="en-US" dirty="0" smtClean="0"/>
              <a:t>in right jugular region.</a:t>
            </a:r>
          </a:p>
        </p:txBody>
      </p:sp>
    </p:spTree>
    <p:extLst>
      <p:ext uri="{BB962C8B-B14F-4D97-AF65-F5344CB8AC3E}">
        <p14:creationId xmlns:p14="http://schemas.microsoft.com/office/powerpoint/2010/main" val="2022791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9" y="365125"/>
            <a:ext cx="5133393" cy="616349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276" y="365126"/>
            <a:ext cx="5447523" cy="6163490"/>
          </a:xfrm>
        </p:spPr>
      </p:pic>
    </p:spTree>
    <p:extLst>
      <p:ext uri="{BB962C8B-B14F-4D97-AF65-F5344CB8AC3E}">
        <p14:creationId xmlns:p14="http://schemas.microsoft.com/office/powerpoint/2010/main" val="645143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73035"/>
            <a:ext cx="10515600" cy="1325563"/>
          </a:xfrm>
        </p:spPr>
        <p:txBody>
          <a:bodyPr/>
          <a:lstStyle/>
          <a:p>
            <a:r>
              <a:rPr lang="en-US" dirty="0" smtClean="0"/>
              <a:t>Whole Body Bone Scan by TC99-MDP</a:t>
            </a:r>
            <a:br>
              <a:rPr lang="en-US" dirty="0" smtClean="0"/>
            </a:br>
            <a:r>
              <a:rPr lang="en-US" dirty="0" smtClean="0"/>
              <a:t>96/5/10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29215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There are multiple hyperactivities in skull, right 4</a:t>
            </a:r>
            <a:r>
              <a:rPr lang="en-US" baseline="30000" dirty="0" smtClean="0"/>
              <a:t>th</a:t>
            </a:r>
            <a:r>
              <a:rPr lang="en-US" dirty="0" smtClean="0"/>
              <a:t> costovertebral junction, T6, T8, T9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Remainder of skeleton is unremarkable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97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Upper GI Endoscopy (96/1/20) : mild gastritis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Colonoscopy (96/1/20): normal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Echocardiography (96/5/11) : normal LV &amp; </a:t>
            </a:r>
            <a:r>
              <a:rPr lang="en-US" dirty="0" err="1" smtClean="0"/>
              <a:t>Rv</a:t>
            </a:r>
            <a:r>
              <a:rPr lang="en-US" dirty="0" smtClean="0"/>
              <a:t> size and function. EF : 55 %. PAP : 25 mmHg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96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sonography Report 96/5/9: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There is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heteroechoic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/>
              <a:t>round lesion with a diameter of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63*40 mm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right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lobe of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liver </a:t>
            </a:r>
            <a:r>
              <a:rPr lang="en-US" dirty="0" smtClean="0"/>
              <a:t>with internal and peripheral vascularity that has a compressive effect on the surrounding vessels suggesting metastasis.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56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7819d94c-38ef-a504-16d3-b629eaf5f926@yahoo.com" descr="cid:7819d94c-38ef-a504-16d3-b629eaf5f926@yahoo.com"/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31" y="632298"/>
            <a:ext cx="7797069" cy="5544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213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5" y="0"/>
            <a:ext cx="4863743" cy="704702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04" y="111967"/>
            <a:ext cx="5275992" cy="693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5" y="102637"/>
            <a:ext cx="5290457" cy="667148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07" y="1"/>
            <a:ext cx="5775649" cy="6863792"/>
          </a:xfrm>
        </p:spPr>
      </p:pic>
    </p:spTree>
    <p:extLst>
      <p:ext uri="{BB962C8B-B14F-4D97-AF65-F5344CB8AC3E}">
        <p14:creationId xmlns:p14="http://schemas.microsoft.com/office/powerpoint/2010/main" val="4042923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8" y="905069"/>
            <a:ext cx="5898502" cy="55050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05069"/>
            <a:ext cx="5780314" cy="5505062"/>
          </a:xfrm>
        </p:spPr>
      </p:pic>
    </p:spTree>
    <p:extLst>
      <p:ext uri="{BB962C8B-B14F-4D97-AF65-F5344CB8AC3E}">
        <p14:creationId xmlns:p14="http://schemas.microsoft.com/office/powerpoint/2010/main" val="2697523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2439" y="528538"/>
            <a:ext cx="9767121" cy="576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4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illness and patient </a:t>
            </a:r>
            <a:r>
              <a:rPr lang="en-US" dirty="0" err="1" smtClean="0"/>
              <a:t>Hx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39" y="1601689"/>
            <a:ext cx="11374015" cy="487375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Presented with chief complaint of </a:t>
            </a:r>
            <a:r>
              <a:rPr lang="en-US" dirty="0" smtClean="0">
                <a:solidFill>
                  <a:srgbClr val="7030A0"/>
                </a:solidFill>
              </a:rPr>
              <a:t>chronic diarrhea</a:t>
            </a:r>
            <a:r>
              <a:rPr lang="en-US" dirty="0" smtClean="0"/>
              <a:t> since </a:t>
            </a:r>
            <a:r>
              <a:rPr lang="en-US" dirty="0" smtClean="0">
                <a:solidFill>
                  <a:srgbClr val="7030A0"/>
                </a:solidFill>
              </a:rPr>
              <a:t>one year </a:t>
            </a:r>
            <a:r>
              <a:rPr lang="en-US" dirty="0" smtClean="0"/>
              <a:t>ago.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He suffers from watery diarrhea about 8-10 times a day without abdominal pain or </a:t>
            </a:r>
            <a:r>
              <a:rPr lang="en-US" dirty="0" err="1" smtClean="0"/>
              <a:t>tenesmus</a:t>
            </a:r>
            <a:r>
              <a:rPr lang="en-US" dirty="0" smtClean="0"/>
              <a:t>. Diarrhea continues with fasting. He has no history of </a:t>
            </a:r>
            <a:r>
              <a:rPr lang="en-US" dirty="0" err="1" smtClean="0"/>
              <a:t>rectorrhagia</a:t>
            </a:r>
            <a:r>
              <a:rPr lang="en-US" dirty="0" smtClean="0"/>
              <a:t>, steatorrhea, nausea, vomiting and fever. He has had 15 kg weight loss since one year ago.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He has the </a:t>
            </a:r>
            <a:r>
              <a:rPr lang="en-US" dirty="0" err="1" smtClean="0"/>
              <a:t>Hx</a:t>
            </a:r>
            <a:r>
              <a:rPr lang="en-US" dirty="0" smtClean="0"/>
              <a:t> of an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epidural mass</a:t>
            </a:r>
            <a:r>
              <a:rPr lang="en-US" dirty="0" smtClean="0"/>
              <a:t> in lower thoracic (T10-11) in 14 years ago (1382) that results of biopsy and resected mass revealed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metastatic medullary carcinoma </a:t>
            </a:r>
            <a:r>
              <a:rPr lang="en-US" dirty="0" smtClean="0"/>
              <a:t>(IHC: Cytokeratin, Chromogranin, Calcitonin positive)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92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Neck CT Scan Report 96/5/9: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There is 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small remnant of thyroid tissue </a:t>
            </a:r>
            <a:r>
              <a:rPr lang="en-US" dirty="0" smtClean="0"/>
              <a:t>in the right lobe.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00B050"/>
                </a:solidFill>
              </a:rPr>
              <a:t>soft tissue mass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smtClean="0"/>
              <a:t>with diameter of 44*16 mm is evident in right paravertebral area at T10 level along with lytic lesion in T10.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There are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two enhancing lymph nodes </a:t>
            </a:r>
            <a:r>
              <a:rPr lang="en-US" dirty="0" smtClean="0"/>
              <a:t>with largest diameter of  15 mm in posterior cervical region.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97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Spiral Chest CT Scan Report 96/5/9: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There are </a:t>
            </a:r>
            <a:r>
              <a:rPr lang="en-US" dirty="0">
                <a:solidFill>
                  <a:srgbClr val="00B050"/>
                </a:solidFill>
              </a:rPr>
              <a:t>scattered micro nodules </a:t>
            </a:r>
            <a:r>
              <a:rPr lang="en-US" dirty="0"/>
              <a:t>in </a:t>
            </a:r>
            <a:r>
              <a:rPr lang="en-US" dirty="0">
                <a:solidFill>
                  <a:srgbClr val="7030A0"/>
                </a:solidFill>
              </a:rPr>
              <a:t>upper part of both lungs </a:t>
            </a:r>
            <a:r>
              <a:rPr lang="en-US" dirty="0"/>
              <a:t>suggesting </a:t>
            </a:r>
            <a:r>
              <a:rPr lang="en-US" dirty="0" smtClean="0"/>
              <a:t>metastasis.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Multiple </a:t>
            </a:r>
            <a:r>
              <a:rPr lang="en-US" dirty="0" smtClean="0">
                <a:solidFill>
                  <a:srgbClr val="00B050"/>
                </a:solidFill>
              </a:rPr>
              <a:t>calcified lymphadenopathies </a:t>
            </a:r>
            <a:r>
              <a:rPr lang="en-US" dirty="0" smtClean="0"/>
              <a:t>in right </a:t>
            </a:r>
            <a:r>
              <a:rPr lang="en-US" dirty="0" err="1" smtClean="0"/>
              <a:t>paratracheal</a:t>
            </a:r>
            <a:r>
              <a:rPr lang="en-US" dirty="0" smtClean="0"/>
              <a:t>, </a:t>
            </a:r>
            <a:r>
              <a:rPr lang="en-US" dirty="0" err="1" smtClean="0"/>
              <a:t>precarinal</a:t>
            </a:r>
            <a:r>
              <a:rPr lang="en-US" dirty="0" smtClean="0"/>
              <a:t> and bilateral hilar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There is no pleural effusion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49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9" y="569167"/>
            <a:ext cx="5331944" cy="560779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569167"/>
            <a:ext cx="5999584" cy="5607796"/>
          </a:xfrm>
        </p:spPr>
      </p:pic>
    </p:spTree>
    <p:extLst>
      <p:ext uri="{BB962C8B-B14F-4D97-AF65-F5344CB8AC3E}">
        <p14:creationId xmlns:p14="http://schemas.microsoft.com/office/powerpoint/2010/main" val="133098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77" y="594639"/>
            <a:ext cx="10758194" cy="5918127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thyroid US </a:t>
            </a:r>
            <a:r>
              <a:rPr lang="en-US" dirty="0" smtClean="0"/>
              <a:t>in </a:t>
            </a:r>
            <a:r>
              <a:rPr lang="en-US" b="1" dirty="0" smtClean="0">
                <a:solidFill>
                  <a:schemeClr val="accent2"/>
                </a:solidFill>
              </a:rPr>
              <a:t>1382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showed </a:t>
            </a:r>
            <a:r>
              <a:rPr lang="en-US" dirty="0" smtClean="0">
                <a:solidFill>
                  <a:srgbClr val="0070C0"/>
                </a:solidFill>
              </a:rPr>
              <a:t>3 thyroidal nodules </a:t>
            </a:r>
            <a:r>
              <a:rPr lang="en-US" dirty="0" smtClean="0"/>
              <a:t>(one hypoechoic 14*6 mm nodule with calcification in the left lobe and two 5 mm with calcification and 4 mm nodules in the right lobe) but </a:t>
            </a:r>
            <a:r>
              <a:rPr lang="en-US" u="sng" dirty="0" smtClean="0"/>
              <a:t>thyroid surgery was not done</a:t>
            </a:r>
            <a:r>
              <a:rPr lang="en-US" dirty="0" smtClean="0"/>
              <a:t>. He remained untreated for 8 years.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Lab data (1382):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Calcitonin  &gt;680 pg/ml (&lt;95)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TFT : normal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CEA : mildly elevated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24h urine 5-HIAA : 8 mg (NL)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Ca : 9.6   </a:t>
            </a:r>
            <a:r>
              <a:rPr lang="en-US" dirty="0" err="1" smtClean="0"/>
              <a:t>Ph</a:t>
            </a:r>
            <a:r>
              <a:rPr lang="en-US" dirty="0" smtClean="0"/>
              <a:t> : 4.1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ESR &amp; CRP : </a:t>
            </a:r>
            <a:r>
              <a:rPr lang="en-US" dirty="0" err="1" smtClean="0"/>
              <a:t>Neg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364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He </a:t>
            </a:r>
            <a:r>
              <a:rPr lang="en-US" dirty="0" smtClean="0"/>
              <a:t>was again </a:t>
            </a:r>
            <a:r>
              <a:rPr lang="en-US" dirty="0"/>
              <a:t>hospitalized in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6 years ago (1390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dirty="0" smtClean="0"/>
              <a:t>due to severe sweating and palpitation and underwent </a:t>
            </a:r>
            <a:r>
              <a:rPr lang="en-US" b="1" dirty="0">
                <a:solidFill>
                  <a:srgbClr val="00B050"/>
                </a:solidFill>
              </a:rPr>
              <a:t>total thyroidectomy and modified radical bilateral LN dissection and </a:t>
            </a:r>
            <a:r>
              <a:rPr lang="en-US" b="1" dirty="0" smtClean="0">
                <a:solidFill>
                  <a:srgbClr val="00B050"/>
                </a:solidFill>
              </a:rPr>
              <a:t>right </a:t>
            </a:r>
            <a:r>
              <a:rPr lang="en-US" b="1" dirty="0">
                <a:solidFill>
                  <a:srgbClr val="00B050"/>
                </a:solidFill>
              </a:rPr>
              <a:t>internal </a:t>
            </a:r>
            <a:r>
              <a:rPr lang="en-US" b="1" dirty="0" smtClean="0">
                <a:solidFill>
                  <a:srgbClr val="00B050"/>
                </a:solidFill>
              </a:rPr>
              <a:t>jugular </a:t>
            </a:r>
            <a:r>
              <a:rPr lang="en-US" b="1" dirty="0">
                <a:solidFill>
                  <a:srgbClr val="00B050"/>
                </a:solidFill>
              </a:rPr>
              <a:t>vein </a:t>
            </a:r>
            <a:r>
              <a:rPr lang="en-US" b="1" dirty="0" smtClean="0">
                <a:solidFill>
                  <a:srgbClr val="00B050"/>
                </a:solidFill>
              </a:rPr>
              <a:t>excision.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4758" y="4942585"/>
            <a:ext cx="484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Calcitonin (1390)  &gt; 2000 </a:t>
            </a:r>
            <a:r>
              <a:rPr lang="en-US" sz="2400" dirty="0" err="1" smtClean="0"/>
              <a:t>pg</a:t>
            </a:r>
            <a:r>
              <a:rPr lang="en-US" sz="2400" dirty="0" smtClean="0"/>
              <a:t>/ml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932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141191"/>
            <a:ext cx="10515600" cy="1325563"/>
          </a:xfrm>
        </p:spPr>
        <p:txBody>
          <a:bodyPr/>
          <a:lstStyle/>
          <a:p>
            <a:r>
              <a:rPr lang="en-US" dirty="0" smtClean="0"/>
              <a:t>Pathologic Results of Thyroid </a:t>
            </a:r>
            <a:r>
              <a:rPr lang="en-US" dirty="0" err="1" smtClean="0"/>
              <a:t>Bx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265" y="1317464"/>
            <a:ext cx="10515600" cy="52979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Thyroid: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rgbClr val="0070C0"/>
                </a:solidFill>
              </a:rPr>
              <a:t>Medullary carcinoma </a:t>
            </a:r>
            <a:r>
              <a:rPr lang="en-US" dirty="0" smtClean="0"/>
              <a:t>with a focus of papillary carcinoma 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Medullary carcinoma: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Tumor size; right lobe (4 nodules): 0.6,0.1,0.5 and 0.5 cm. Left lobe (2 nodules): 0.3 and 0.1 cm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rgbClr val="0070C0"/>
                </a:solidFill>
              </a:rPr>
              <a:t>Papillary carcinoma</a:t>
            </a:r>
            <a:r>
              <a:rPr lang="en-US" dirty="0" smtClean="0"/>
              <a:t>: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Tumor type: follicular variant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Right lobe 0.3 cm</a:t>
            </a:r>
          </a:p>
          <a:p>
            <a:pPr>
              <a:lnSpc>
                <a:spcPct val="160000"/>
              </a:lnSpc>
            </a:pPr>
            <a:r>
              <a:rPr lang="en-US" dirty="0" err="1" smtClean="0"/>
              <a:t>Vascullar</a:t>
            </a:r>
            <a:r>
              <a:rPr lang="en-US" dirty="0" smtClean="0"/>
              <a:t> invasion and </a:t>
            </a:r>
            <a:r>
              <a:rPr lang="en-US" dirty="0" err="1" smtClean="0"/>
              <a:t>extrathyroidal</a:t>
            </a:r>
            <a:r>
              <a:rPr lang="en-US" dirty="0" smtClean="0"/>
              <a:t> extension were not seen.</a:t>
            </a:r>
          </a:p>
          <a:p>
            <a:pPr>
              <a:lnSpc>
                <a:spcPct val="160000"/>
              </a:lnSpc>
            </a:pPr>
            <a:endParaRPr lang="en-US" dirty="0" smtClean="0"/>
          </a:p>
          <a:p>
            <a:pPr>
              <a:lnSpc>
                <a:spcPct val="160000"/>
              </a:lnSpc>
            </a:pPr>
            <a:endParaRPr lang="en-US" dirty="0" smtClean="0"/>
          </a:p>
          <a:p>
            <a:pPr>
              <a:lnSpc>
                <a:spcPct val="16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5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Pathologic Results of lymph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Left post lateral Lymph nodes: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All seven lymph nodes are involved by </a:t>
            </a:r>
            <a:r>
              <a:rPr lang="en-US" dirty="0" smtClean="0">
                <a:solidFill>
                  <a:srgbClr val="0070C0"/>
                </a:solidFill>
              </a:rPr>
              <a:t>medullary carcinoma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Right post lateral lymph nodes resection and jugular vein biopsy: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All four lymph nodes are involved by </a:t>
            </a:r>
            <a:r>
              <a:rPr lang="en-US" dirty="0" smtClean="0">
                <a:solidFill>
                  <a:srgbClr val="0070C0"/>
                </a:solidFill>
              </a:rPr>
              <a:t>medullary carcinoma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Vascular invasion is evident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9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After thyroid surgery he </a:t>
            </a:r>
            <a:r>
              <a:rPr lang="en-US" dirty="0" smtClean="0">
                <a:solidFill>
                  <a:srgbClr val="00B050"/>
                </a:solidFill>
              </a:rPr>
              <a:t>remained untreated </a:t>
            </a:r>
            <a:r>
              <a:rPr lang="en-US" dirty="0" smtClean="0"/>
              <a:t>for thyroid cancer until his recent admission due to chronic diarrhea.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0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Based on patient past medical records, MEN 2 syndrome has been ruled out (but not documented RET oncogene study).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71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1092</Words>
  <Application>Microsoft Office PowerPoint</Application>
  <PresentationFormat>Custom</PresentationFormat>
  <Paragraphs>181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Medullary Carcinoma  a case presentation</vt:lpstr>
      <vt:lpstr>PowerPoint Presentation</vt:lpstr>
      <vt:lpstr>Present illness and patient Hx</vt:lpstr>
      <vt:lpstr>PowerPoint Presentation</vt:lpstr>
      <vt:lpstr>PowerPoint Presentation</vt:lpstr>
      <vt:lpstr>Pathologic Results of Thyroid Bx</vt:lpstr>
      <vt:lpstr>Pathologic Results of lymph nodes</vt:lpstr>
      <vt:lpstr>PowerPoint Presentation</vt:lpstr>
      <vt:lpstr>PowerPoint Presentation</vt:lpstr>
      <vt:lpstr>Past medical Hx:  </vt:lpstr>
      <vt:lpstr>Drug history</vt:lpstr>
      <vt:lpstr>Family and social history</vt:lpstr>
      <vt:lpstr>ROS</vt:lpstr>
      <vt:lpstr>Physical exam </vt:lpstr>
      <vt:lpstr>PowerPoint Presentation</vt:lpstr>
      <vt:lpstr>Problem list</vt:lpstr>
      <vt:lpstr>Lab data 96/5</vt:lpstr>
      <vt:lpstr>PowerPoint Presentation</vt:lpstr>
      <vt:lpstr>PowerPoint Presentation</vt:lpstr>
      <vt:lpstr>PowerPoint Presentation</vt:lpstr>
      <vt:lpstr>PowerPoint Presentation</vt:lpstr>
      <vt:lpstr>Whole Body Bone Scan by TC99-MDP 96/5/10</vt:lpstr>
      <vt:lpstr>PowerPoint Presentation</vt:lpstr>
      <vt:lpstr>Abdominal sonography Report 96/5/9: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Spiral Neck CT Scan Report 96/5/9:</vt:lpstr>
      <vt:lpstr>Spiral Chest CT Scan Report 96/5/9: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Apple</cp:lastModifiedBy>
  <cp:revision>99</cp:revision>
  <dcterms:created xsi:type="dcterms:W3CDTF">2017-08-04T10:19:56Z</dcterms:created>
  <dcterms:modified xsi:type="dcterms:W3CDTF">2017-08-09T06:06:18Z</dcterms:modified>
</cp:coreProperties>
</file>