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43" r:id="rId2"/>
    <p:sldId id="408" r:id="rId3"/>
    <p:sldId id="409" r:id="rId4"/>
    <p:sldId id="298" r:id="rId5"/>
    <p:sldId id="300" r:id="rId6"/>
    <p:sldId id="305" r:id="rId7"/>
    <p:sldId id="299" r:id="rId8"/>
    <p:sldId id="419" r:id="rId9"/>
    <p:sldId id="306" r:id="rId10"/>
    <p:sldId id="433" r:id="rId11"/>
    <p:sldId id="421" r:id="rId12"/>
    <p:sldId id="307" r:id="rId13"/>
    <p:sldId id="423" r:id="rId14"/>
    <p:sldId id="308" r:id="rId15"/>
    <p:sldId id="434" r:id="rId16"/>
    <p:sldId id="310" r:id="rId17"/>
    <p:sldId id="311" r:id="rId18"/>
    <p:sldId id="301" r:id="rId19"/>
    <p:sldId id="315" r:id="rId20"/>
    <p:sldId id="316" r:id="rId21"/>
    <p:sldId id="302" r:id="rId22"/>
    <p:sldId id="359" r:id="rId23"/>
    <p:sldId id="348" r:id="rId24"/>
    <p:sldId id="368" r:id="rId25"/>
    <p:sldId id="349" r:id="rId26"/>
    <p:sldId id="352" r:id="rId27"/>
    <p:sldId id="353" r:id="rId28"/>
    <p:sldId id="354" r:id="rId29"/>
    <p:sldId id="361" r:id="rId30"/>
    <p:sldId id="384" r:id="rId31"/>
    <p:sldId id="417" r:id="rId32"/>
    <p:sldId id="364" r:id="rId33"/>
    <p:sldId id="367" r:id="rId34"/>
    <p:sldId id="371" r:id="rId35"/>
    <p:sldId id="436" r:id="rId36"/>
    <p:sldId id="439" r:id="rId37"/>
    <p:sldId id="422" r:id="rId38"/>
    <p:sldId id="428" r:id="rId39"/>
    <p:sldId id="403" r:id="rId40"/>
    <p:sldId id="402" r:id="rId41"/>
    <p:sldId id="425" r:id="rId42"/>
    <p:sldId id="404" r:id="rId43"/>
    <p:sldId id="44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B0AF5-F99A-4243-A74B-A530FB99884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465AC7-4386-4C0B-B644-DEBD98433133}">
      <dgm:prSet custT="1"/>
      <dgm:spPr/>
      <dgm:t>
        <a:bodyPr/>
        <a:lstStyle/>
        <a:p>
          <a:pPr algn="just" rtl="0"/>
          <a:r>
            <a:rPr lang="en-US" sz="3200" b="1" dirty="0" smtClean="0"/>
            <a:t>Preoperative Management of Patients with </a:t>
          </a:r>
          <a:r>
            <a:rPr lang="en-US" sz="3200" b="1" dirty="0" err="1" smtClean="0"/>
            <a:t>Thyrotoxicosis</a:t>
          </a:r>
          <a:r>
            <a:rPr lang="en-US" sz="3200" b="1" dirty="0" smtClean="0"/>
            <a:t> for </a:t>
          </a:r>
          <a:r>
            <a:rPr lang="en-US" sz="3200" b="1" dirty="0" err="1" smtClean="0"/>
            <a:t>Nonthyroid</a:t>
          </a:r>
          <a:r>
            <a:rPr lang="en-US" sz="3200" b="1" dirty="0" smtClean="0"/>
            <a:t> Surgery </a:t>
          </a:r>
          <a:endParaRPr lang="en-US" sz="3200" b="1" dirty="0"/>
        </a:p>
      </dgm:t>
    </dgm:pt>
    <dgm:pt modelId="{E2D3D7AB-C8FB-4D32-9589-F712900F1FA3}" type="parTrans" cxnId="{FB5A2E22-F030-4ABA-A646-424DFB50B628}">
      <dgm:prSet/>
      <dgm:spPr/>
      <dgm:t>
        <a:bodyPr/>
        <a:lstStyle/>
        <a:p>
          <a:endParaRPr lang="en-US"/>
        </a:p>
      </dgm:t>
    </dgm:pt>
    <dgm:pt modelId="{D7ADAB6C-E3DB-455E-AA21-667BF02D49BF}" type="sibTrans" cxnId="{FB5A2E22-F030-4ABA-A646-424DFB50B628}">
      <dgm:prSet/>
      <dgm:spPr/>
      <dgm:t>
        <a:bodyPr/>
        <a:lstStyle/>
        <a:p>
          <a:endParaRPr lang="en-US"/>
        </a:p>
      </dgm:t>
    </dgm:pt>
    <dgm:pt modelId="{FAF95BC1-29A2-4860-AFA1-F3F3047D4AF0}">
      <dgm:prSet custT="1"/>
      <dgm:spPr/>
      <dgm:t>
        <a:bodyPr/>
        <a:lstStyle/>
        <a:p>
          <a:pPr algn="just" rtl="0"/>
          <a:r>
            <a:rPr lang="en-US" sz="3200" b="1" dirty="0" smtClean="0"/>
            <a:t>Preoperative Management of Patients with Hyperthyroidism who are to Undergo Thyroid Surgery</a:t>
          </a:r>
        </a:p>
      </dgm:t>
    </dgm:pt>
    <dgm:pt modelId="{F4B193D2-085A-4065-840D-9F025182F7A7}" type="parTrans" cxnId="{898779B7-CBF1-4117-B455-70D5AEC9B3FF}">
      <dgm:prSet/>
      <dgm:spPr/>
      <dgm:t>
        <a:bodyPr/>
        <a:lstStyle/>
        <a:p>
          <a:endParaRPr lang="en-US"/>
        </a:p>
      </dgm:t>
    </dgm:pt>
    <dgm:pt modelId="{7AC20574-897B-453F-A2F7-453673D38B4D}" type="sibTrans" cxnId="{898779B7-CBF1-4117-B455-70D5AEC9B3FF}">
      <dgm:prSet/>
      <dgm:spPr/>
      <dgm:t>
        <a:bodyPr/>
        <a:lstStyle/>
        <a:p>
          <a:endParaRPr lang="en-US"/>
        </a:p>
      </dgm:t>
    </dgm:pt>
    <dgm:pt modelId="{83BA13B6-0DC6-4C25-91C8-F123704BBB35}" type="pres">
      <dgm:prSet presAssocID="{FBCB0AF5-F99A-4243-A74B-A530FB998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6DB3F-6059-421B-ABC2-C9F67080D10E}" type="pres">
      <dgm:prSet presAssocID="{F0465AC7-4386-4C0B-B644-DEBD984331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78AD5-55D5-4333-BBCB-DE6218B88528}" type="pres">
      <dgm:prSet presAssocID="{D7ADAB6C-E3DB-455E-AA21-667BF02D49BF}" presName="spacer" presStyleCnt="0"/>
      <dgm:spPr/>
    </dgm:pt>
    <dgm:pt modelId="{0A507E01-FFB0-471A-9025-75E266CF74C1}" type="pres">
      <dgm:prSet presAssocID="{FAF95BC1-29A2-4860-AFA1-F3F3047D4A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B2E36-B9CE-4111-8C35-D655B161A0E1}" type="presOf" srcId="{FAF95BC1-29A2-4860-AFA1-F3F3047D4AF0}" destId="{0A507E01-FFB0-471A-9025-75E266CF74C1}" srcOrd="0" destOrd="0" presId="urn:microsoft.com/office/officeart/2005/8/layout/vList2"/>
    <dgm:cxn modelId="{36C10197-CAE7-46E2-B48C-65955E4FCEB6}" type="presOf" srcId="{F0465AC7-4386-4C0B-B644-DEBD98433133}" destId="{7716DB3F-6059-421B-ABC2-C9F67080D10E}" srcOrd="0" destOrd="0" presId="urn:microsoft.com/office/officeart/2005/8/layout/vList2"/>
    <dgm:cxn modelId="{1761B8C3-67C7-4A3D-972C-3539D8DB05FE}" type="presOf" srcId="{FBCB0AF5-F99A-4243-A74B-A530FB998845}" destId="{83BA13B6-0DC6-4C25-91C8-F123704BBB35}" srcOrd="0" destOrd="0" presId="urn:microsoft.com/office/officeart/2005/8/layout/vList2"/>
    <dgm:cxn modelId="{898779B7-CBF1-4117-B455-70D5AEC9B3FF}" srcId="{FBCB0AF5-F99A-4243-A74B-A530FB998845}" destId="{FAF95BC1-29A2-4860-AFA1-F3F3047D4AF0}" srcOrd="1" destOrd="0" parTransId="{F4B193D2-085A-4065-840D-9F025182F7A7}" sibTransId="{7AC20574-897B-453F-A2F7-453673D38B4D}"/>
    <dgm:cxn modelId="{FB5A2E22-F030-4ABA-A646-424DFB50B628}" srcId="{FBCB0AF5-F99A-4243-A74B-A530FB998845}" destId="{F0465AC7-4386-4C0B-B644-DEBD98433133}" srcOrd="0" destOrd="0" parTransId="{E2D3D7AB-C8FB-4D32-9589-F712900F1FA3}" sibTransId="{D7ADAB6C-E3DB-455E-AA21-667BF02D49BF}"/>
    <dgm:cxn modelId="{EC44C33B-A01D-4D3B-9449-1A38442FB97E}" type="presParOf" srcId="{83BA13B6-0DC6-4C25-91C8-F123704BBB35}" destId="{7716DB3F-6059-421B-ABC2-C9F67080D10E}" srcOrd="0" destOrd="0" presId="urn:microsoft.com/office/officeart/2005/8/layout/vList2"/>
    <dgm:cxn modelId="{A4B6E633-8CEF-43ED-B315-464FCF2F958D}" type="presParOf" srcId="{83BA13B6-0DC6-4C25-91C8-F123704BBB35}" destId="{53378AD5-55D5-4333-BBCB-DE6218B88528}" srcOrd="1" destOrd="0" presId="urn:microsoft.com/office/officeart/2005/8/layout/vList2"/>
    <dgm:cxn modelId="{FF7E0EC0-04A4-4CE5-AAFE-B9432308E41E}" type="presParOf" srcId="{83BA13B6-0DC6-4C25-91C8-F123704BBB35}" destId="{0A507E01-FFB0-471A-9025-75E266CF74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B787C9-BC38-4F02-A2E7-8944D6D7793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00C5F-5638-4312-841F-C5749EED7F22}">
      <dgm:prSet custT="1"/>
      <dgm:spPr/>
      <dgm:t>
        <a:bodyPr/>
        <a:lstStyle/>
        <a:p>
          <a:pPr rtl="0"/>
          <a:r>
            <a:rPr lang="en-US" sz="2000" b="1" dirty="0" err="1" smtClean="0">
              <a:solidFill>
                <a:schemeClr val="tx1"/>
              </a:solidFill>
            </a:rPr>
            <a:t>Evaluatation</a:t>
          </a:r>
          <a:r>
            <a:rPr lang="en-US" sz="2000" b="1" dirty="0" smtClean="0">
              <a:solidFill>
                <a:schemeClr val="tx1"/>
              </a:solidFill>
            </a:rPr>
            <a:t> for  possible cardiopulmonary disease</a:t>
          </a:r>
          <a:endParaRPr lang="en-US" sz="2000" b="1" dirty="0"/>
        </a:p>
      </dgm:t>
    </dgm:pt>
    <dgm:pt modelId="{4446A01E-5E48-4FEC-8284-38A0FC0C1AD0}" type="parTrans" cxnId="{32186611-988C-418F-A0E3-B6D623EC080B}">
      <dgm:prSet/>
      <dgm:spPr/>
      <dgm:t>
        <a:bodyPr/>
        <a:lstStyle/>
        <a:p>
          <a:endParaRPr lang="en-US"/>
        </a:p>
      </dgm:t>
    </dgm:pt>
    <dgm:pt modelId="{CF846DB3-C0FB-48BB-9759-44D03C332F19}" type="sibTrans" cxnId="{32186611-988C-418F-A0E3-B6D623EC080B}">
      <dgm:prSet/>
      <dgm:spPr/>
      <dgm:t>
        <a:bodyPr/>
        <a:lstStyle/>
        <a:p>
          <a:endParaRPr lang="en-US"/>
        </a:p>
      </dgm:t>
    </dgm:pt>
    <dgm:pt modelId="{E943177F-A6BD-4C5D-AE71-7BB03080ADE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Administration of β-blockers</a:t>
          </a:r>
          <a:endParaRPr lang="en-US" sz="2000" b="1" dirty="0">
            <a:solidFill>
              <a:schemeClr val="tx1"/>
            </a:solidFill>
          </a:endParaRPr>
        </a:p>
      </dgm:t>
    </dgm:pt>
    <dgm:pt modelId="{4EEE147F-2E2F-4EF2-9BFD-33FD537622FC}" type="parTrans" cxnId="{5EFB0236-E695-4F6E-8AD1-FBAF88CE86E2}">
      <dgm:prSet/>
      <dgm:spPr/>
      <dgm:t>
        <a:bodyPr/>
        <a:lstStyle/>
        <a:p>
          <a:endParaRPr lang="en-US"/>
        </a:p>
      </dgm:t>
    </dgm:pt>
    <dgm:pt modelId="{51FBF23E-DAF8-431A-AA6B-923A0286E4B0}" type="sibTrans" cxnId="{5EFB0236-E695-4F6E-8AD1-FBAF88CE86E2}">
      <dgm:prSet/>
      <dgm:spPr/>
      <dgm:t>
        <a:bodyPr/>
        <a:lstStyle/>
        <a:p>
          <a:endParaRPr lang="en-US"/>
        </a:p>
      </dgm:t>
    </dgm:pt>
    <dgm:pt modelId="{09DDFB14-CCFC-42A0-A1D2-D89B9FB718C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Administration of </a:t>
          </a:r>
          <a:r>
            <a:rPr lang="en-US" sz="2000" b="1" dirty="0" err="1" smtClean="0">
              <a:solidFill>
                <a:schemeClr val="tx1"/>
              </a:solidFill>
            </a:rPr>
            <a:t>Antithyroid</a:t>
          </a:r>
          <a:r>
            <a:rPr lang="en-US" sz="2000" b="1" dirty="0" smtClean="0">
              <a:solidFill>
                <a:schemeClr val="tx1"/>
              </a:solidFill>
            </a:rPr>
            <a:t> drugs</a:t>
          </a:r>
          <a:endParaRPr lang="en-US" sz="2000" b="1" dirty="0">
            <a:solidFill>
              <a:schemeClr val="tx1"/>
            </a:solidFill>
          </a:endParaRPr>
        </a:p>
      </dgm:t>
    </dgm:pt>
    <dgm:pt modelId="{B5A601C7-9C66-4D1C-83C9-1422630D985D}" type="parTrans" cxnId="{6FD53F36-A7EB-438E-9D33-A1DDF4388C6F}">
      <dgm:prSet/>
      <dgm:spPr/>
      <dgm:t>
        <a:bodyPr/>
        <a:lstStyle/>
        <a:p>
          <a:endParaRPr lang="en-US"/>
        </a:p>
      </dgm:t>
    </dgm:pt>
    <dgm:pt modelId="{C5C739A0-6F77-4367-B60C-4DB291A7F231}" type="sibTrans" cxnId="{6FD53F36-A7EB-438E-9D33-A1DDF4388C6F}">
      <dgm:prSet/>
      <dgm:spPr/>
      <dgm:t>
        <a:bodyPr/>
        <a:lstStyle/>
        <a:p>
          <a:endParaRPr lang="en-US"/>
        </a:p>
      </dgm:t>
    </dgm:pt>
    <dgm:pt modelId="{6D6ED16D-B36E-4596-BEEE-A3DF268569B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Administration of Iodine</a:t>
          </a:r>
          <a:endParaRPr lang="en-US" sz="2000" b="1" dirty="0">
            <a:solidFill>
              <a:schemeClr val="tx1"/>
            </a:solidFill>
          </a:endParaRPr>
        </a:p>
      </dgm:t>
    </dgm:pt>
    <dgm:pt modelId="{6FDBE352-2B3A-4C95-8768-6E34089D4B17}" type="parTrans" cxnId="{F68037E5-C780-4A27-99A0-9A5DA86A5A10}">
      <dgm:prSet/>
      <dgm:spPr/>
      <dgm:t>
        <a:bodyPr/>
        <a:lstStyle/>
        <a:p>
          <a:endParaRPr lang="en-US"/>
        </a:p>
      </dgm:t>
    </dgm:pt>
    <dgm:pt modelId="{3A30C037-D7C7-4233-8045-819E7E3F91CC}" type="sibTrans" cxnId="{F68037E5-C780-4A27-99A0-9A5DA86A5A10}">
      <dgm:prSet/>
      <dgm:spPr/>
      <dgm:t>
        <a:bodyPr/>
        <a:lstStyle/>
        <a:p>
          <a:endParaRPr lang="en-US"/>
        </a:p>
      </dgm:t>
    </dgm:pt>
    <dgm:pt modelId="{8B337A79-60E8-430D-ADBA-6BAA3A530ACF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Administration of </a:t>
          </a:r>
          <a:r>
            <a:rPr lang="en-US" sz="2000" b="1" dirty="0" err="1" smtClean="0">
              <a:solidFill>
                <a:schemeClr val="tx1"/>
              </a:solidFill>
            </a:rPr>
            <a:t>glucocorticoid</a:t>
          </a:r>
          <a:endParaRPr lang="en-US" sz="2000" b="1" dirty="0">
            <a:solidFill>
              <a:schemeClr val="tx1"/>
            </a:solidFill>
          </a:endParaRPr>
        </a:p>
      </dgm:t>
    </dgm:pt>
    <dgm:pt modelId="{4F1A9616-8C56-423A-98CE-4D06FDB08310}" type="parTrans" cxnId="{1E0543AA-4EDE-4136-A4BF-95A60B8166C4}">
      <dgm:prSet/>
      <dgm:spPr/>
      <dgm:t>
        <a:bodyPr/>
        <a:lstStyle/>
        <a:p>
          <a:endParaRPr lang="en-US"/>
        </a:p>
      </dgm:t>
    </dgm:pt>
    <dgm:pt modelId="{F08D4937-F07D-4D70-9E89-AF8695EB5302}" type="sibTrans" cxnId="{1E0543AA-4EDE-4136-A4BF-95A60B8166C4}">
      <dgm:prSet/>
      <dgm:spPr/>
      <dgm:t>
        <a:bodyPr/>
        <a:lstStyle/>
        <a:p>
          <a:endParaRPr lang="en-US"/>
        </a:p>
      </dgm:t>
    </dgm:pt>
    <dgm:pt modelId="{77529C59-8B33-46A0-B0D4-84E6E4B9C83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Administration of </a:t>
          </a:r>
          <a:r>
            <a:rPr lang="en-US" sz="2000" b="1" dirty="0" err="1" smtClean="0">
              <a:solidFill>
                <a:schemeClr val="tx1"/>
              </a:solidFill>
            </a:rPr>
            <a:t>cholestyramine</a:t>
          </a:r>
          <a:endParaRPr lang="en-US" sz="2000" b="1" dirty="0">
            <a:solidFill>
              <a:schemeClr val="tx1"/>
            </a:solidFill>
          </a:endParaRPr>
        </a:p>
      </dgm:t>
    </dgm:pt>
    <dgm:pt modelId="{2181E68C-6EEE-43E4-A4EC-BF28CDAE267C}" type="parTrans" cxnId="{B6E01CA5-3B86-46AB-8C0C-8687B525C484}">
      <dgm:prSet/>
      <dgm:spPr/>
      <dgm:t>
        <a:bodyPr/>
        <a:lstStyle/>
        <a:p>
          <a:endParaRPr lang="en-US"/>
        </a:p>
      </dgm:t>
    </dgm:pt>
    <dgm:pt modelId="{5D27ADE1-1750-4F38-9811-2646D4D9A470}" type="sibTrans" cxnId="{B6E01CA5-3B86-46AB-8C0C-8687B525C484}">
      <dgm:prSet/>
      <dgm:spPr/>
      <dgm:t>
        <a:bodyPr/>
        <a:lstStyle/>
        <a:p>
          <a:endParaRPr lang="en-US"/>
        </a:p>
      </dgm:t>
    </dgm:pt>
    <dgm:pt modelId="{2F6A324B-8E43-4533-8D70-275A50F1BE1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Administration of </a:t>
          </a:r>
          <a:r>
            <a:rPr lang="en-US" sz="2000" b="1" dirty="0" err="1" smtClean="0">
              <a:solidFill>
                <a:schemeClr val="tx1"/>
              </a:solidFill>
            </a:rPr>
            <a:t>Iopanoic</a:t>
          </a:r>
          <a:r>
            <a:rPr lang="en-US" sz="2000" b="1" dirty="0" smtClean="0">
              <a:solidFill>
                <a:schemeClr val="tx1"/>
              </a:solidFill>
            </a:rPr>
            <a:t> acid </a:t>
          </a:r>
          <a:endParaRPr lang="en-US" sz="2000" b="1" dirty="0">
            <a:solidFill>
              <a:schemeClr val="tx1"/>
            </a:solidFill>
          </a:endParaRPr>
        </a:p>
      </dgm:t>
    </dgm:pt>
    <dgm:pt modelId="{EB7F2C63-3E51-4575-8264-2C27750B63A3}" type="parTrans" cxnId="{81672741-1DB0-411B-B550-5610F33EB1D2}">
      <dgm:prSet/>
      <dgm:spPr/>
      <dgm:t>
        <a:bodyPr/>
        <a:lstStyle/>
        <a:p>
          <a:endParaRPr lang="en-US"/>
        </a:p>
      </dgm:t>
    </dgm:pt>
    <dgm:pt modelId="{7EF4275F-D80D-4880-A4E1-2FA8E6ADB619}" type="sibTrans" cxnId="{81672741-1DB0-411B-B550-5610F33EB1D2}">
      <dgm:prSet/>
      <dgm:spPr/>
      <dgm:t>
        <a:bodyPr/>
        <a:lstStyle/>
        <a:p>
          <a:endParaRPr lang="en-US"/>
        </a:p>
      </dgm:t>
    </dgm:pt>
    <dgm:pt modelId="{43D1B9B7-876F-4D65-963D-84415ABF2D45}">
      <dgm:prSet/>
      <dgm:spPr/>
      <dgm:t>
        <a:bodyPr/>
        <a:lstStyle/>
        <a:p>
          <a:pPr rtl="0"/>
          <a:endParaRPr lang="en-US" dirty="0"/>
        </a:p>
      </dgm:t>
    </dgm:pt>
    <dgm:pt modelId="{7EB14CF7-B942-4595-8563-7EEB1C8DE51F}" type="parTrans" cxnId="{C9D37BDE-40F4-49FB-9216-3CFA5803FF24}">
      <dgm:prSet/>
      <dgm:spPr/>
      <dgm:t>
        <a:bodyPr/>
        <a:lstStyle/>
        <a:p>
          <a:endParaRPr lang="en-US"/>
        </a:p>
      </dgm:t>
    </dgm:pt>
    <dgm:pt modelId="{30A08496-7431-4379-85C2-91B9B06A66B7}" type="sibTrans" cxnId="{C9D37BDE-40F4-49FB-9216-3CFA5803FF24}">
      <dgm:prSet/>
      <dgm:spPr/>
      <dgm:t>
        <a:bodyPr/>
        <a:lstStyle/>
        <a:p>
          <a:endParaRPr lang="en-US"/>
        </a:p>
      </dgm:t>
    </dgm:pt>
    <dgm:pt modelId="{A194A712-114A-4234-878D-BED3E99D5E86}">
      <dgm:prSet/>
      <dgm:spPr/>
      <dgm:t>
        <a:bodyPr/>
        <a:lstStyle/>
        <a:p>
          <a:pPr rtl="0"/>
          <a:endParaRPr lang="en-US" dirty="0"/>
        </a:p>
      </dgm:t>
    </dgm:pt>
    <dgm:pt modelId="{D187D840-1771-40D3-8891-28A213DF62A1}" type="parTrans" cxnId="{AD18EE76-5362-41C6-AC26-691CB258383E}">
      <dgm:prSet/>
      <dgm:spPr/>
      <dgm:t>
        <a:bodyPr/>
        <a:lstStyle/>
        <a:p>
          <a:endParaRPr lang="en-US"/>
        </a:p>
      </dgm:t>
    </dgm:pt>
    <dgm:pt modelId="{47D3770C-9F82-45AF-B21F-BA7BEB563879}" type="sibTrans" cxnId="{AD18EE76-5362-41C6-AC26-691CB258383E}">
      <dgm:prSet/>
      <dgm:spPr/>
      <dgm:t>
        <a:bodyPr/>
        <a:lstStyle/>
        <a:p>
          <a:endParaRPr lang="en-US"/>
        </a:p>
      </dgm:t>
    </dgm:pt>
    <dgm:pt modelId="{0BF6E4DE-143C-4CFA-A9F4-8B0B60944C0A}">
      <dgm:prSet/>
      <dgm:spPr/>
      <dgm:t>
        <a:bodyPr/>
        <a:lstStyle/>
        <a:p>
          <a:pPr rtl="0"/>
          <a:endParaRPr lang="en-US" dirty="0"/>
        </a:p>
      </dgm:t>
    </dgm:pt>
    <dgm:pt modelId="{CBB0BB2A-42BC-4A60-8772-D7D2980DA591}" type="parTrans" cxnId="{E8AD3E7F-895E-449E-829A-ABDD3EC5613F}">
      <dgm:prSet/>
      <dgm:spPr/>
      <dgm:t>
        <a:bodyPr/>
        <a:lstStyle/>
        <a:p>
          <a:endParaRPr lang="en-US"/>
        </a:p>
      </dgm:t>
    </dgm:pt>
    <dgm:pt modelId="{64F4F637-A578-442D-8C26-BA7380B95432}" type="sibTrans" cxnId="{E8AD3E7F-895E-449E-829A-ABDD3EC5613F}">
      <dgm:prSet/>
      <dgm:spPr/>
      <dgm:t>
        <a:bodyPr/>
        <a:lstStyle/>
        <a:p>
          <a:endParaRPr lang="en-US"/>
        </a:p>
      </dgm:t>
    </dgm:pt>
    <dgm:pt modelId="{F1AB99E9-2A4F-4163-BBE8-0B90F3E2355E}">
      <dgm:prSet/>
      <dgm:spPr/>
      <dgm:t>
        <a:bodyPr/>
        <a:lstStyle/>
        <a:p>
          <a:pPr rtl="0"/>
          <a:endParaRPr lang="en-US" dirty="0"/>
        </a:p>
      </dgm:t>
    </dgm:pt>
    <dgm:pt modelId="{68CEBD19-D5FB-43E4-A805-2B77D45E5D52}" type="parTrans" cxnId="{1FBCAED7-D2A9-4337-B09A-4FD6D3FFCBE6}">
      <dgm:prSet/>
      <dgm:spPr/>
      <dgm:t>
        <a:bodyPr/>
        <a:lstStyle/>
        <a:p>
          <a:endParaRPr lang="en-US"/>
        </a:p>
      </dgm:t>
    </dgm:pt>
    <dgm:pt modelId="{A97AB64A-8808-43C3-8155-1FC840C789A1}" type="sibTrans" cxnId="{1FBCAED7-D2A9-4337-B09A-4FD6D3FFCBE6}">
      <dgm:prSet/>
      <dgm:spPr/>
      <dgm:t>
        <a:bodyPr/>
        <a:lstStyle/>
        <a:p>
          <a:endParaRPr lang="en-US"/>
        </a:p>
      </dgm:t>
    </dgm:pt>
    <dgm:pt modelId="{4DB8D4AC-A4CE-4F54-8B94-49A0867DAA93}">
      <dgm:prSet/>
      <dgm:spPr/>
      <dgm:t>
        <a:bodyPr/>
        <a:lstStyle/>
        <a:p>
          <a:pPr rtl="0"/>
          <a:endParaRPr lang="en-US" dirty="0"/>
        </a:p>
      </dgm:t>
    </dgm:pt>
    <dgm:pt modelId="{589F03F2-D109-4220-9102-DEABD568F188}" type="parTrans" cxnId="{976CC8F2-EE15-4809-88EB-94EAFF51D46B}">
      <dgm:prSet/>
      <dgm:spPr/>
      <dgm:t>
        <a:bodyPr/>
        <a:lstStyle/>
        <a:p>
          <a:endParaRPr lang="en-US"/>
        </a:p>
      </dgm:t>
    </dgm:pt>
    <dgm:pt modelId="{60AA6216-C6A7-46E4-B7FB-47CB08BB06E2}" type="sibTrans" cxnId="{976CC8F2-EE15-4809-88EB-94EAFF51D46B}">
      <dgm:prSet/>
      <dgm:spPr/>
      <dgm:t>
        <a:bodyPr/>
        <a:lstStyle/>
        <a:p>
          <a:endParaRPr lang="en-US"/>
        </a:p>
      </dgm:t>
    </dgm:pt>
    <dgm:pt modelId="{C43A0CD1-F5C3-42E5-A05D-83CA79806A71}">
      <dgm:prSet/>
      <dgm:spPr/>
      <dgm:t>
        <a:bodyPr/>
        <a:lstStyle/>
        <a:p>
          <a:pPr rtl="0"/>
          <a:endParaRPr lang="en-US" dirty="0"/>
        </a:p>
      </dgm:t>
    </dgm:pt>
    <dgm:pt modelId="{2AD3F8C9-9B31-428D-B88E-E763CF7FA33B}" type="parTrans" cxnId="{18F24BF7-88F4-415B-B9DC-5CD48449C8AE}">
      <dgm:prSet/>
      <dgm:spPr/>
      <dgm:t>
        <a:bodyPr/>
        <a:lstStyle/>
        <a:p>
          <a:endParaRPr lang="en-US"/>
        </a:p>
      </dgm:t>
    </dgm:pt>
    <dgm:pt modelId="{D9ACD32E-F727-4321-8345-D2C5E48E5D3C}" type="sibTrans" cxnId="{18F24BF7-88F4-415B-B9DC-5CD48449C8AE}">
      <dgm:prSet/>
      <dgm:spPr/>
      <dgm:t>
        <a:bodyPr/>
        <a:lstStyle/>
        <a:p>
          <a:endParaRPr lang="en-US"/>
        </a:p>
      </dgm:t>
    </dgm:pt>
    <dgm:pt modelId="{749F9AB6-3F0C-4C7F-8AC1-178B2309983C}" type="pres">
      <dgm:prSet presAssocID="{4CB787C9-BC38-4F02-A2E7-8944D6D7793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1DF77-097F-470B-99B6-A99914D11A94}" type="pres">
      <dgm:prSet presAssocID="{26500C5F-5638-4312-841F-C5749EED7F22}" presName="circ1" presStyleLbl="vennNode1" presStyleIdx="0" presStyleCnt="7"/>
      <dgm:spPr/>
    </dgm:pt>
    <dgm:pt modelId="{DB001C4C-8C94-487F-A48B-BB834C6FE6FB}" type="pres">
      <dgm:prSet presAssocID="{26500C5F-5638-4312-841F-C5749EED7F22}" presName="circ1Tx" presStyleLbl="revTx" presStyleIdx="0" presStyleCnt="0" custScaleX="187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5B8B3-37B2-4F81-8FE6-B2B98B4869AB}" type="pres">
      <dgm:prSet presAssocID="{E943177F-A6BD-4C5D-AE71-7BB03080ADE3}" presName="circ2" presStyleLbl="vennNode1" presStyleIdx="1" presStyleCnt="7"/>
      <dgm:spPr/>
    </dgm:pt>
    <dgm:pt modelId="{B352B82B-A8E6-424C-A55E-CD96F2F65415}" type="pres">
      <dgm:prSet presAssocID="{E943177F-A6BD-4C5D-AE71-7BB03080AD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B4D76-089D-4ED6-95BF-E1D0EFBF1C36}" type="pres">
      <dgm:prSet presAssocID="{09DDFB14-CCFC-42A0-A1D2-D89B9FB718C0}" presName="circ3" presStyleLbl="vennNode1" presStyleIdx="2" presStyleCnt="7"/>
      <dgm:spPr/>
    </dgm:pt>
    <dgm:pt modelId="{73ED2469-7F3D-401A-95C1-E4983E6E8012}" type="pres">
      <dgm:prSet presAssocID="{09DDFB14-CCFC-42A0-A1D2-D89B9FB718C0}" presName="circ3Tx" presStyleLbl="revTx" presStyleIdx="0" presStyleCnt="0" custScaleX="124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B8C82-0F11-476B-BF2F-1F3287279EA5}" type="pres">
      <dgm:prSet presAssocID="{6D6ED16D-B36E-4596-BEEE-A3DF268569BC}" presName="circ4" presStyleLbl="vennNode1" presStyleIdx="3" presStyleCnt="7"/>
      <dgm:spPr/>
    </dgm:pt>
    <dgm:pt modelId="{B08589E1-64FC-4B5A-A960-2570C308DF02}" type="pres">
      <dgm:prSet presAssocID="{6D6ED16D-B36E-4596-BEEE-A3DF268569BC}" presName="circ4Tx" presStyleLbl="revTx" presStyleIdx="0" presStyleCnt="0" custScaleX="135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C365C-D4C7-423B-A148-342E9D83E8D8}" type="pres">
      <dgm:prSet presAssocID="{8B337A79-60E8-430D-ADBA-6BAA3A530ACF}" presName="circ5" presStyleLbl="vennNode1" presStyleIdx="4" presStyleCnt="7"/>
      <dgm:spPr/>
    </dgm:pt>
    <dgm:pt modelId="{6CF5CA5E-9E84-477A-BBF8-250B5F02CC6D}" type="pres">
      <dgm:prSet presAssocID="{8B337A79-60E8-430D-ADBA-6BAA3A530ACF}" presName="circ5Tx" presStyleLbl="revTx" presStyleIdx="0" presStyleCnt="0" custScaleX="124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65830-007B-4BB1-B30C-5FB13ADBAF8A}" type="pres">
      <dgm:prSet presAssocID="{77529C59-8B33-46A0-B0D4-84E6E4B9C830}" presName="circ6" presStyleLbl="vennNode1" presStyleIdx="5" presStyleCnt="7"/>
      <dgm:spPr/>
    </dgm:pt>
    <dgm:pt modelId="{430A04D1-5E57-47D3-926A-CD52422DE9F6}" type="pres">
      <dgm:prSet presAssocID="{77529C59-8B33-46A0-B0D4-84E6E4B9C830}" presName="circ6Tx" presStyleLbl="revTx" presStyleIdx="0" presStyleCnt="0" custScaleX="133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4D313-37F0-4B2B-83A8-F884A3452225}" type="pres">
      <dgm:prSet presAssocID="{2F6A324B-8E43-4533-8D70-275A50F1BE10}" presName="circ7" presStyleLbl="vennNode1" presStyleIdx="6" presStyleCnt="7"/>
      <dgm:spPr/>
    </dgm:pt>
    <dgm:pt modelId="{7E15FD19-06E4-40DE-90F7-788A7EEC00DB}" type="pres">
      <dgm:prSet presAssocID="{2F6A324B-8E43-4533-8D70-275A50F1BE10}" presName="circ7Tx" presStyleLbl="revTx" presStyleIdx="0" presStyleCnt="0" custScaleX="120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D3E7F-895E-449E-829A-ABDD3EC5613F}" srcId="{4CB787C9-BC38-4F02-A2E7-8944D6D77939}" destId="{0BF6E4DE-143C-4CFA-A9F4-8B0B60944C0A}" srcOrd="9" destOrd="0" parTransId="{CBB0BB2A-42BC-4A60-8772-D7D2980DA591}" sibTransId="{64F4F637-A578-442D-8C26-BA7380B95432}"/>
    <dgm:cxn modelId="{5EFB0236-E695-4F6E-8AD1-FBAF88CE86E2}" srcId="{4CB787C9-BC38-4F02-A2E7-8944D6D77939}" destId="{E943177F-A6BD-4C5D-AE71-7BB03080ADE3}" srcOrd="1" destOrd="0" parTransId="{4EEE147F-2E2F-4EF2-9BFD-33FD537622FC}" sibTransId="{51FBF23E-DAF8-431A-AA6B-923A0286E4B0}"/>
    <dgm:cxn modelId="{6DA351AA-EE39-4665-8465-E43597814E6E}" type="presOf" srcId="{2F6A324B-8E43-4533-8D70-275A50F1BE10}" destId="{7E15FD19-06E4-40DE-90F7-788A7EEC00DB}" srcOrd="0" destOrd="0" presId="urn:microsoft.com/office/officeart/2005/8/layout/venn1"/>
    <dgm:cxn modelId="{9E148B31-550B-4175-ACEE-8A782B3CB3E8}" type="presOf" srcId="{26500C5F-5638-4312-841F-C5749EED7F22}" destId="{DB001C4C-8C94-487F-A48B-BB834C6FE6FB}" srcOrd="0" destOrd="0" presId="urn:microsoft.com/office/officeart/2005/8/layout/venn1"/>
    <dgm:cxn modelId="{F88C9BC1-3339-44B1-8C63-E8D47E89076C}" type="presOf" srcId="{8B337A79-60E8-430D-ADBA-6BAA3A530ACF}" destId="{6CF5CA5E-9E84-477A-BBF8-250B5F02CC6D}" srcOrd="0" destOrd="0" presId="urn:microsoft.com/office/officeart/2005/8/layout/venn1"/>
    <dgm:cxn modelId="{134D6F1F-5201-41AB-8BA7-1CC092EE3EE8}" type="presOf" srcId="{E943177F-A6BD-4C5D-AE71-7BB03080ADE3}" destId="{B352B82B-A8E6-424C-A55E-CD96F2F65415}" srcOrd="0" destOrd="0" presId="urn:microsoft.com/office/officeart/2005/8/layout/venn1"/>
    <dgm:cxn modelId="{C9CA5C06-5AFE-45DD-A899-B1E1A37EED3A}" type="presOf" srcId="{6D6ED16D-B36E-4596-BEEE-A3DF268569BC}" destId="{B08589E1-64FC-4B5A-A960-2570C308DF02}" srcOrd="0" destOrd="0" presId="urn:microsoft.com/office/officeart/2005/8/layout/venn1"/>
    <dgm:cxn modelId="{976CC8F2-EE15-4809-88EB-94EAFF51D46B}" srcId="{4CB787C9-BC38-4F02-A2E7-8944D6D77939}" destId="{4DB8D4AC-A4CE-4F54-8B94-49A0867DAA93}" srcOrd="11" destOrd="0" parTransId="{589F03F2-D109-4220-9102-DEABD568F188}" sibTransId="{60AA6216-C6A7-46E4-B7FB-47CB08BB06E2}"/>
    <dgm:cxn modelId="{81672741-1DB0-411B-B550-5610F33EB1D2}" srcId="{4CB787C9-BC38-4F02-A2E7-8944D6D77939}" destId="{2F6A324B-8E43-4533-8D70-275A50F1BE10}" srcOrd="6" destOrd="0" parTransId="{EB7F2C63-3E51-4575-8264-2C27750B63A3}" sibTransId="{7EF4275F-D80D-4880-A4E1-2FA8E6ADB619}"/>
    <dgm:cxn modelId="{18F24BF7-88F4-415B-B9DC-5CD48449C8AE}" srcId="{4CB787C9-BC38-4F02-A2E7-8944D6D77939}" destId="{C43A0CD1-F5C3-42E5-A05D-83CA79806A71}" srcOrd="12" destOrd="0" parTransId="{2AD3F8C9-9B31-428D-B88E-E763CF7FA33B}" sibTransId="{D9ACD32E-F727-4321-8345-D2C5E48E5D3C}"/>
    <dgm:cxn modelId="{42113C24-9D6B-43D0-A770-1F34B1752BE8}" type="presOf" srcId="{77529C59-8B33-46A0-B0D4-84E6E4B9C830}" destId="{430A04D1-5E57-47D3-926A-CD52422DE9F6}" srcOrd="0" destOrd="0" presId="urn:microsoft.com/office/officeart/2005/8/layout/venn1"/>
    <dgm:cxn modelId="{6FD53F36-A7EB-438E-9D33-A1DDF4388C6F}" srcId="{4CB787C9-BC38-4F02-A2E7-8944D6D77939}" destId="{09DDFB14-CCFC-42A0-A1D2-D89B9FB718C0}" srcOrd="2" destOrd="0" parTransId="{B5A601C7-9C66-4D1C-83C9-1422630D985D}" sibTransId="{C5C739A0-6F77-4367-B60C-4DB291A7F231}"/>
    <dgm:cxn modelId="{B6E01CA5-3B86-46AB-8C0C-8687B525C484}" srcId="{4CB787C9-BC38-4F02-A2E7-8944D6D77939}" destId="{77529C59-8B33-46A0-B0D4-84E6E4B9C830}" srcOrd="5" destOrd="0" parTransId="{2181E68C-6EEE-43E4-A4EC-BF28CDAE267C}" sibTransId="{5D27ADE1-1750-4F38-9811-2646D4D9A470}"/>
    <dgm:cxn modelId="{32186611-988C-418F-A0E3-B6D623EC080B}" srcId="{4CB787C9-BC38-4F02-A2E7-8944D6D77939}" destId="{26500C5F-5638-4312-841F-C5749EED7F22}" srcOrd="0" destOrd="0" parTransId="{4446A01E-5E48-4FEC-8284-38A0FC0C1AD0}" sibTransId="{CF846DB3-C0FB-48BB-9759-44D03C332F19}"/>
    <dgm:cxn modelId="{1FBCAED7-D2A9-4337-B09A-4FD6D3FFCBE6}" srcId="{4CB787C9-BC38-4F02-A2E7-8944D6D77939}" destId="{F1AB99E9-2A4F-4163-BBE8-0B90F3E2355E}" srcOrd="10" destOrd="0" parTransId="{68CEBD19-D5FB-43E4-A805-2B77D45E5D52}" sibTransId="{A97AB64A-8808-43C3-8155-1FC840C789A1}"/>
    <dgm:cxn modelId="{D6392CB5-BF0B-4E9B-BEEA-924D5535FE3F}" type="presOf" srcId="{4CB787C9-BC38-4F02-A2E7-8944D6D77939}" destId="{749F9AB6-3F0C-4C7F-8AC1-178B2309983C}" srcOrd="0" destOrd="0" presId="urn:microsoft.com/office/officeart/2005/8/layout/venn1"/>
    <dgm:cxn modelId="{C9D37BDE-40F4-49FB-9216-3CFA5803FF24}" srcId="{4CB787C9-BC38-4F02-A2E7-8944D6D77939}" destId="{43D1B9B7-876F-4D65-963D-84415ABF2D45}" srcOrd="7" destOrd="0" parTransId="{7EB14CF7-B942-4595-8563-7EEB1C8DE51F}" sibTransId="{30A08496-7431-4379-85C2-91B9B06A66B7}"/>
    <dgm:cxn modelId="{AD18EE76-5362-41C6-AC26-691CB258383E}" srcId="{4CB787C9-BC38-4F02-A2E7-8944D6D77939}" destId="{A194A712-114A-4234-878D-BED3E99D5E86}" srcOrd="8" destOrd="0" parTransId="{D187D840-1771-40D3-8891-28A213DF62A1}" sibTransId="{47D3770C-9F82-45AF-B21F-BA7BEB563879}"/>
    <dgm:cxn modelId="{1E0543AA-4EDE-4136-A4BF-95A60B8166C4}" srcId="{4CB787C9-BC38-4F02-A2E7-8944D6D77939}" destId="{8B337A79-60E8-430D-ADBA-6BAA3A530ACF}" srcOrd="4" destOrd="0" parTransId="{4F1A9616-8C56-423A-98CE-4D06FDB08310}" sibTransId="{F08D4937-F07D-4D70-9E89-AF8695EB5302}"/>
    <dgm:cxn modelId="{6E1C8C5B-8DD3-4F1D-837F-2655080F783C}" type="presOf" srcId="{09DDFB14-CCFC-42A0-A1D2-D89B9FB718C0}" destId="{73ED2469-7F3D-401A-95C1-E4983E6E8012}" srcOrd="0" destOrd="0" presId="urn:microsoft.com/office/officeart/2005/8/layout/venn1"/>
    <dgm:cxn modelId="{F68037E5-C780-4A27-99A0-9A5DA86A5A10}" srcId="{4CB787C9-BC38-4F02-A2E7-8944D6D77939}" destId="{6D6ED16D-B36E-4596-BEEE-A3DF268569BC}" srcOrd="3" destOrd="0" parTransId="{6FDBE352-2B3A-4C95-8768-6E34089D4B17}" sibTransId="{3A30C037-D7C7-4233-8045-819E7E3F91CC}"/>
    <dgm:cxn modelId="{42DCB755-8982-48A8-90AE-7BA3CC669EA0}" type="presParOf" srcId="{749F9AB6-3F0C-4C7F-8AC1-178B2309983C}" destId="{F281DF77-097F-470B-99B6-A99914D11A94}" srcOrd="0" destOrd="0" presId="urn:microsoft.com/office/officeart/2005/8/layout/venn1"/>
    <dgm:cxn modelId="{A547070A-92EC-4EC0-95DB-52B994A73C03}" type="presParOf" srcId="{749F9AB6-3F0C-4C7F-8AC1-178B2309983C}" destId="{DB001C4C-8C94-487F-A48B-BB834C6FE6FB}" srcOrd="1" destOrd="0" presId="urn:microsoft.com/office/officeart/2005/8/layout/venn1"/>
    <dgm:cxn modelId="{093DC766-4EE5-4970-ADB4-9457FC45E201}" type="presParOf" srcId="{749F9AB6-3F0C-4C7F-8AC1-178B2309983C}" destId="{A705B8B3-37B2-4F81-8FE6-B2B98B4869AB}" srcOrd="2" destOrd="0" presId="urn:microsoft.com/office/officeart/2005/8/layout/venn1"/>
    <dgm:cxn modelId="{F3A768A1-4DA3-4E99-A12F-97F88B0DD87F}" type="presParOf" srcId="{749F9AB6-3F0C-4C7F-8AC1-178B2309983C}" destId="{B352B82B-A8E6-424C-A55E-CD96F2F65415}" srcOrd="3" destOrd="0" presId="urn:microsoft.com/office/officeart/2005/8/layout/venn1"/>
    <dgm:cxn modelId="{EE50E6A2-D33E-48C8-806D-0019D76C8614}" type="presParOf" srcId="{749F9AB6-3F0C-4C7F-8AC1-178B2309983C}" destId="{33FB4D76-089D-4ED6-95BF-E1D0EFBF1C36}" srcOrd="4" destOrd="0" presId="urn:microsoft.com/office/officeart/2005/8/layout/venn1"/>
    <dgm:cxn modelId="{F99088F1-1A3B-448F-9A7B-E8E637D6A22E}" type="presParOf" srcId="{749F9AB6-3F0C-4C7F-8AC1-178B2309983C}" destId="{73ED2469-7F3D-401A-95C1-E4983E6E8012}" srcOrd="5" destOrd="0" presId="urn:microsoft.com/office/officeart/2005/8/layout/venn1"/>
    <dgm:cxn modelId="{ABA9CACC-6E9E-4A00-80C5-44FDEE109324}" type="presParOf" srcId="{749F9AB6-3F0C-4C7F-8AC1-178B2309983C}" destId="{554B8C82-0F11-476B-BF2F-1F3287279EA5}" srcOrd="6" destOrd="0" presId="urn:microsoft.com/office/officeart/2005/8/layout/venn1"/>
    <dgm:cxn modelId="{2C5AA92B-9A12-4536-8843-3DA07A61ABCD}" type="presParOf" srcId="{749F9AB6-3F0C-4C7F-8AC1-178B2309983C}" destId="{B08589E1-64FC-4B5A-A960-2570C308DF02}" srcOrd="7" destOrd="0" presId="urn:microsoft.com/office/officeart/2005/8/layout/venn1"/>
    <dgm:cxn modelId="{8DF42632-CDEA-44F5-BCF5-85D8E9310B51}" type="presParOf" srcId="{749F9AB6-3F0C-4C7F-8AC1-178B2309983C}" destId="{D31C365C-D4C7-423B-A148-342E9D83E8D8}" srcOrd="8" destOrd="0" presId="urn:microsoft.com/office/officeart/2005/8/layout/venn1"/>
    <dgm:cxn modelId="{0633E94C-7730-4AE9-8C5B-8FD499660134}" type="presParOf" srcId="{749F9AB6-3F0C-4C7F-8AC1-178B2309983C}" destId="{6CF5CA5E-9E84-477A-BBF8-250B5F02CC6D}" srcOrd="9" destOrd="0" presId="urn:microsoft.com/office/officeart/2005/8/layout/venn1"/>
    <dgm:cxn modelId="{FD2D1687-D590-46E3-BBB1-343ADE85456D}" type="presParOf" srcId="{749F9AB6-3F0C-4C7F-8AC1-178B2309983C}" destId="{A4665830-007B-4BB1-B30C-5FB13ADBAF8A}" srcOrd="10" destOrd="0" presId="urn:microsoft.com/office/officeart/2005/8/layout/venn1"/>
    <dgm:cxn modelId="{97BF87C1-99D9-4897-908A-EA7B5B524970}" type="presParOf" srcId="{749F9AB6-3F0C-4C7F-8AC1-178B2309983C}" destId="{430A04D1-5E57-47D3-926A-CD52422DE9F6}" srcOrd="11" destOrd="0" presId="urn:microsoft.com/office/officeart/2005/8/layout/venn1"/>
    <dgm:cxn modelId="{C6F78886-6C99-4635-B922-49AF76D720A8}" type="presParOf" srcId="{749F9AB6-3F0C-4C7F-8AC1-178B2309983C}" destId="{97B4D313-37F0-4B2B-83A8-F884A3452225}" srcOrd="12" destOrd="0" presId="urn:microsoft.com/office/officeart/2005/8/layout/venn1"/>
    <dgm:cxn modelId="{FD267CCA-D8FF-40D0-ACA1-E02DA70F3FFD}" type="presParOf" srcId="{749F9AB6-3F0C-4C7F-8AC1-178B2309983C}" destId="{7E15FD19-06E4-40DE-90F7-788A7EEC00D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0F4385-219D-4259-BCA4-A0CA1CC2E57F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0888E-924B-4876-BE69-924FBDD6072F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surgery </a:t>
          </a:r>
          <a:endParaRPr lang="en-US" sz="3200" b="1" dirty="0"/>
        </a:p>
      </dgm:t>
    </dgm:pt>
    <dgm:pt modelId="{60E5BC8D-0462-406C-940A-28C0701F2509}" type="parTrans" cxnId="{A9A04AA6-FF64-478B-8B7E-59B59F5EA52A}">
      <dgm:prSet/>
      <dgm:spPr/>
      <dgm:t>
        <a:bodyPr/>
        <a:lstStyle/>
        <a:p>
          <a:endParaRPr lang="en-US"/>
        </a:p>
      </dgm:t>
    </dgm:pt>
    <dgm:pt modelId="{E817BB92-7856-4126-B455-438CE25751AE}" type="sibTrans" cxnId="{A9A04AA6-FF64-478B-8B7E-59B59F5EA52A}">
      <dgm:prSet/>
      <dgm:spPr/>
      <dgm:t>
        <a:bodyPr/>
        <a:lstStyle/>
        <a:p>
          <a:endParaRPr lang="en-US"/>
        </a:p>
      </dgm:t>
    </dgm:pt>
    <dgm:pt modelId="{823070B0-750F-4DD2-907A-1E7F223EA570}" type="pres">
      <dgm:prSet presAssocID="{6D0F4385-219D-4259-BCA4-A0CA1CC2E5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7C177-37D7-47F5-8909-2D3846B93E1E}" type="pres">
      <dgm:prSet presAssocID="{AA30888E-924B-4876-BE69-924FBDD60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0D1C3-D13E-4632-9E8B-9DC12DEE8AF8}" type="presOf" srcId="{6D0F4385-219D-4259-BCA4-A0CA1CC2E57F}" destId="{823070B0-750F-4DD2-907A-1E7F223EA570}" srcOrd="0" destOrd="0" presId="urn:microsoft.com/office/officeart/2005/8/layout/vList2"/>
    <dgm:cxn modelId="{A9A04AA6-FF64-478B-8B7E-59B59F5EA52A}" srcId="{6D0F4385-219D-4259-BCA4-A0CA1CC2E57F}" destId="{AA30888E-924B-4876-BE69-924FBDD6072F}" srcOrd="0" destOrd="0" parTransId="{60E5BC8D-0462-406C-940A-28C0701F2509}" sibTransId="{E817BB92-7856-4126-B455-438CE25751AE}"/>
    <dgm:cxn modelId="{C4967AD4-85E6-4D8E-A370-CD2553A1449F}" type="presOf" srcId="{AA30888E-924B-4876-BE69-924FBDD6072F}" destId="{BD77C177-37D7-47F5-8909-2D3846B93E1E}" srcOrd="0" destOrd="0" presId="urn:microsoft.com/office/officeart/2005/8/layout/vList2"/>
    <dgm:cxn modelId="{69B0C496-FB5A-459E-94B6-640989316734}" type="presParOf" srcId="{823070B0-750F-4DD2-907A-1E7F223EA570}" destId="{BD77C177-37D7-47F5-8909-2D3846B93E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0F4385-219D-4259-BCA4-A0CA1CC2E57F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0888E-924B-4876-BE69-924FBDD6072F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surgery</a:t>
          </a:r>
          <a:endParaRPr lang="en-US" sz="3200" b="1" dirty="0"/>
        </a:p>
      </dgm:t>
    </dgm:pt>
    <dgm:pt modelId="{60E5BC8D-0462-406C-940A-28C0701F2509}" type="parTrans" cxnId="{A9A04AA6-FF64-478B-8B7E-59B59F5EA52A}">
      <dgm:prSet/>
      <dgm:spPr/>
      <dgm:t>
        <a:bodyPr/>
        <a:lstStyle/>
        <a:p>
          <a:endParaRPr lang="en-US"/>
        </a:p>
      </dgm:t>
    </dgm:pt>
    <dgm:pt modelId="{E817BB92-7856-4126-B455-438CE25751AE}" type="sibTrans" cxnId="{A9A04AA6-FF64-478B-8B7E-59B59F5EA52A}">
      <dgm:prSet/>
      <dgm:spPr/>
      <dgm:t>
        <a:bodyPr/>
        <a:lstStyle/>
        <a:p>
          <a:endParaRPr lang="en-US"/>
        </a:p>
      </dgm:t>
    </dgm:pt>
    <dgm:pt modelId="{823070B0-750F-4DD2-907A-1E7F223EA570}" type="pres">
      <dgm:prSet presAssocID="{6D0F4385-219D-4259-BCA4-A0CA1CC2E5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7C177-37D7-47F5-8909-2D3846B93E1E}" type="pres">
      <dgm:prSet presAssocID="{AA30888E-924B-4876-BE69-924FBDD60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69771-A222-4588-91F8-F46BF0A57638}" type="presOf" srcId="{6D0F4385-219D-4259-BCA4-A0CA1CC2E57F}" destId="{823070B0-750F-4DD2-907A-1E7F223EA570}" srcOrd="0" destOrd="0" presId="urn:microsoft.com/office/officeart/2005/8/layout/vList2"/>
    <dgm:cxn modelId="{A9A04AA6-FF64-478B-8B7E-59B59F5EA52A}" srcId="{6D0F4385-219D-4259-BCA4-A0CA1CC2E57F}" destId="{AA30888E-924B-4876-BE69-924FBDD6072F}" srcOrd="0" destOrd="0" parTransId="{60E5BC8D-0462-406C-940A-28C0701F2509}" sibTransId="{E817BB92-7856-4126-B455-438CE25751AE}"/>
    <dgm:cxn modelId="{90D8B999-1B9E-47DC-BB54-1C2AB0EC6732}" type="presOf" srcId="{AA30888E-924B-4876-BE69-924FBDD6072F}" destId="{BD77C177-37D7-47F5-8909-2D3846B93E1E}" srcOrd="0" destOrd="0" presId="urn:microsoft.com/office/officeart/2005/8/layout/vList2"/>
    <dgm:cxn modelId="{D414126B-A526-4743-A5E7-1D818A031FF7}" type="presParOf" srcId="{823070B0-750F-4DD2-907A-1E7F223EA570}" destId="{BD77C177-37D7-47F5-8909-2D3846B93E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0F4385-219D-4259-BCA4-A0CA1CC2E57F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0888E-924B-4876-BE69-924FBDD6072F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surgery </a:t>
          </a:r>
          <a:endParaRPr lang="en-US" sz="3200" b="1" dirty="0"/>
        </a:p>
      </dgm:t>
    </dgm:pt>
    <dgm:pt modelId="{60E5BC8D-0462-406C-940A-28C0701F2509}" type="parTrans" cxnId="{A9A04AA6-FF64-478B-8B7E-59B59F5EA52A}">
      <dgm:prSet/>
      <dgm:spPr/>
      <dgm:t>
        <a:bodyPr/>
        <a:lstStyle/>
        <a:p>
          <a:endParaRPr lang="en-US"/>
        </a:p>
      </dgm:t>
    </dgm:pt>
    <dgm:pt modelId="{E817BB92-7856-4126-B455-438CE25751AE}" type="sibTrans" cxnId="{A9A04AA6-FF64-478B-8B7E-59B59F5EA52A}">
      <dgm:prSet/>
      <dgm:spPr/>
      <dgm:t>
        <a:bodyPr/>
        <a:lstStyle/>
        <a:p>
          <a:endParaRPr lang="en-US"/>
        </a:p>
      </dgm:t>
    </dgm:pt>
    <dgm:pt modelId="{823070B0-750F-4DD2-907A-1E7F223EA570}" type="pres">
      <dgm:prSet presAssocID="{6D0F4385-219D-4259-BCA4-A0CA1CC2E5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7C177-37D7-47F5-8909-2D3846B93E1E}" type="pres">
      <dgm:prSet presAssocID="{AA30888E-924B-4876-BE69-924FBDD60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8B328-82BA-4B0F-A190-01DBD437DB5B}" type="presOf" srcId="{AA30888E-924B-4876-BE69-924FBDD6072F}" destId="{BD77C177-37D7-47F5-8909-2D3846B93E1E}" srcOrd="0" destOrd="0" presId="urn:microsoft.com/office/officeart/2005/8/layout/vList2"/>
    <dgm:cxn modelId="{59A51A0C-8EC5-49A7-88FF-5D20294082AC}" type="presOf" srcId="{6D0F4385-219D-4259-BCA4-A0CA1CC2E57F}" destId="{823070B0-750F-4DD2-907A-1E7F223EA570}" srcOrd="0" destOrd="0" presId="urn:microsoft.com/office/officeart/2005/8/layout/vList2"/>
    <dgm:cxn modelId="{A9A04AA6-FF64-478B-8B7E-59B59F5EA52A}" srcId="{6D0F4385-219D-4259-BCA4-A0CA1CC2E57F}" destId="{AA30888E-924B-4876-BE69-924FBDD6072F}" srcOrd="0" destOrd="0" parTransId="{60E5BC8D-0462-406C-940A-28C0701F2509}" sibTransId="{E817BB92-7856-4126-B455-438CE25751AE}"/>
    <dgm:cxn modelId="{88242625-53EF-4D29-9610-D8C3883D8706}" type="presParOf" srcId="{823070B0-750F-4DD2-907A-1E7F223EA570}" destId="{BD77C177-37D7-47F5-8909-2D3846B93E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0" dirty="0" smtClean="0">
              <a:solidFill>
                <a:srgbClr val="FFFF00"/>
              </a:solidFill>
            </a:rPr>
            <a:t>β-blocker</a:t>
          </a:r>
          <a:endParaRPr lang="en-US" b="0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D0021-6005-4FF2-9D4C-B04A016CF030}" type="presOf" srcId="{645B19DD-B2B6-490A-8501-04D70B6EFB98}" destId="{CD7F88C1-9C66-40C9-9700-CDEE2D1753F2}" srcOrd="1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DB9CCD4A-555E-4FDF-9F85-498E2E96644A}" type="presOf" srcId="{645B19DD-B2B6-490A-8501-04D70B6EFB98}" destId="{3FC1F695-47A1-4701-A87E-2EBBDD53B7A8}" srcOrd="0" destOrd="0" presId="urn:microsoft.com/office/officeart/2005/8/layout/process1"/>
    <dgm:cxn modelId="{AFB49C54-159A-4427-A0A7-F043BBC20266}" type="presOf" srcId="{F9DACF1C-9753-4551-A9CB-4F38C0A6A15A}" destId="{3D6F903A-A875-475C-AD95-1B8E4A0B7ED6}" srcOrd="0" destOrd="0" presId="urn:microsoft.com/office/officeart/2005/8/layout/process1"/>
    <dgm:cxn modelId="{A64E994B-527F-4E3A-A7A7-911C1903E343}" type="presOf" srcId="{614A5842-833E-4BB7-B85C-E33717DC71C2}" destId="{995DC93D-D34F-4638-B3B7-CF514224EC55}" srcOrd="0" destOrd="0" presId="urn:microsoft.com/office/officeart/2005/8/layout/process1"/>
    <dgm:cxn modelId="{12FD68D6-99D9-4C60-8A5B-5D557F74AC8A}" type="presOf" srcId="{3F929A45-3661-4A42-9A9C-BABE195F42F1}" destId="{A142AB5C-2578-4FCB-A1FA-F51B3230475E}" srcOrd="0" destOrd="0" presId="urn:microsoft.com/office/officeart/2005/8/layout/process1"/>
    <dgm:cxn modelId="{8034834E-F212-44F4-B8E3-CDDF35CD316B}" type="presParOf" srcId="{995DC93D-D34F-4638-B3B7-CF514224EC55}" destId="{A142AB5C-2578-4FCB-A1FA-F51B3230475E}" srcOrd="0" destOrd="0" presId="urn:microsoft.com/office/officeart/2005/8/layout/process1"/>
    <dgm:cxn modelId="{EE495A39-3CC6-45C9-8E20-3FE07E131CCC}" type="presParOf" srcId="{995DC93D-D34F-4638-B3B7-CF514224EC55}" destId="{3FC1F695-47A1-4701-A87E-2EBBDD53B7A8}" srcOrd="1" destOrd="0" presId="urn:microsoft.com/office/officeart/2005/8/layout/process1"/>
    <dgm:cxn modelId="{11E624EB-6FA2-40D0-9BB7-23A30B55CE64}" type="presParOf" srcId="{3FC1F695-47A1-4701-A87E-2EBBDD53B7A8}" destId="{CD7F88C1-9C66-40C9-9700-CDEE2D1753F2}" srcOrd="0" destOrd="0" presId="urn:microsoft.com/office/officeart/2005/8/layout/process1"/>
    <dgm:cxn modelId="{3AD81787-04AD-4311-AE97-646497B4550A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0" dirty="0" smtClean="0">
              <a:solidFill>
                <a:srgbClr val="FFFF00"/>
              </a:solidFill>
            </a:rPr>
            <a:t>β-blocker</a:t>
          </a:r>
          <a:endParaRPr lang="en-US" b="0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86EACB-0A7D-48E2-84CF-DB4623FBCDBD}" type="presOf" srcId="{645B19DD-B2B6-490A-8501-04D70B6EFB98}" destId="{3FC1F695-47A1-4701-A87E-2EBBDD53B7A8}" srcOrd="0" destOrd="0" presId="urn:microsoft.com/office/officeart/2005/8/layout/process1"/>
    <dgm:cxn modelId="{E8E3E716-D1EE-44D0-A661-1B61269F1668}" type="presOf" srcId="{3F929A45-3661-4A42-9A9C-BABE195F42F1}" destId="{A142AB5C-2578-4FCB-A1FA-F51B3230475E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383018DF-2B29-431C-B9E1-24ECD1BE35C3}" type="presOf" srcId="{614A5842-833E-4BB7-B85C-E33717DC71C2}" destId="{995DC93D-D34F-4638-B3B7-CF514224EC55}" srcOrd="0" destOrd="0" presId="urn:microsoft.com/office/officeart/2005/8/layout/process1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07DD569C-DFF8-4613-919E-80656A7C7A6E}" type="presOf" srcId="{645B19DD-B2B6-490A-8501-04D70B6EFB98}" destId="{CD7F88C1-9C66-40C9-9700-CDEE2D1753F2}" srcOrd="1" destOrd="0" presId="urn:microsoft.com/office/officeart/2005/8/layout/process1"/>
    <dgm:cxn modelId="{896D087B-EE65-453D-A720-B28A7DBC255F}" type="presOf" srcId="{F9DACF1C-9753-4551-A9CB-4F38C0A6A15A}" destId="{3D6F903A-A875-475C-AD95-1B8E4A0B7ED6}" srcOrd="0" destOrd="0" presId="urn:microsoft.com/office/officeart/2005/8/layout/process1"/>
    <dgm:cxn modelId="{4339B491-3919-42F0-AD56-B55832F2CF32}" type="presParOf" srcId="{995DC93D-D34F-4638-B3B7-CF514224EC55}" destId="{A142AB5C-2578-4FCB-A1FA-F51B3230475E}" srcOrd="0" destOrd="0" presId="urn:microsoft.com/office/officeart/2005/8/layout/process1"/>
    <dgm:cxn modelId="{B746A6E3-7C2E-46D0-AF55-5B16074CCAD3}" type="presParOf" srcId="{995DC93D-D34F-4638-B3B7-CF514224EC55}" destId="{3FC1F695-47A1-4701-A87E-2EBBDD53B7A8}" srcOrd="1" destOrd="0" presId="urn:microsoft.com/office/officeart/2005/8/layout/process1"/>
    <dgm:cxn modelId="{C09C6ABD-8FBB-4659-9869-C5F083360EA3}" type="presParOf" srcId="{3FC1F695-47A1-4701-A87E-2EBBDD53B7A8}" destId="{CD7F88C1-9C66-40C9-9700-CDEE2D1753F2}" srcOrd="0" destOrd="0" presId="urn:microsoft.com/office/officeart/2005/8/layout/process1"/>
    <dgm:cxn modelId="{55EF64A1-3A37-405E-92B1-4C8545B2A7B6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0F4385-219D-4259-BCA4-A0CA1CC2E57F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0888E-924B-4876-BE69-924FBDD6072F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surgery</a:t>
          </a:r>
          <a:endParaRPr lang="en-US" sz="3200" b="1" dirty="0"/>
        </a:p>
      </dgm:t>
    </dgm:pt>
    <dgm:pt modelId="{60E5BC8D-0462-406C-940A-28C0701F2509}" type="parTrans" cxnId="{A9A04AA6-FF64-478B-8B7E-59B59F5EA52A}">
      <dgm:prSet/>
      <dgm:spPr/>
      <dgm:t>
        <a:bodyPr/>
        <a:lstStyle/>
        <a:p>
          <a:endParaRPr lang="en-US"/>
        </a:p>
      </dgm:t>
    </dgm:pt>
    <dgm:pt modelId="{E817BB92-7856-4126-B455-438CE25751AE}" type="sibTrans" cxnId="{A9A04AA6-FF64-478B-8B7E-59B59F5EA52A}">
      <dgm:prSet/>
      <dgm:spPr/>
      <dgm:t>
        <a:bodyPr/>
        <a:lstStyle/>
        <a:p>
          <a:endParaRPr lang="en-US"/>
        </a:p>
      </dgm:t>
    </dgm:pt>
    <dgm:pt modelId="{823070B0-750F-4DD2-907A-1E7F223EA570}" type="pres">
      <dgm:prSet presAssocID="{6D0F4385-219D-4259-BCA4-A0CA1CC2E5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7C177-37D7-47F5-8909-2D3846B93E1E}" type="pres">
      <dgm:prSet presAssocID="{AA30888E-924B-4876-BE69-924FBDD60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AE9540-93FB-44DA-8428-5CDDDC7DF578}" type="presOf" srcId="{6D0F4385-219D-4259-BCA4-A0CA1CC2E57F}" destId="{823070B0-750F-4DD2-907A-1E7F223EA570}" srcOrd="0" destOrd="0" presId="urn:microsoft.com/office/officeart/2005/8/layout/vList2"/>
    <dgm:cxn modelId="{F1E64694-2386-4F6E-AB20-C03DE9FB84EE}" type="presOf" srcId="{AA30888E-924B-4876-BE69-924FBDD6072F}" destId="{BD77C177-37D7-47F5-8909-2D3846B93E1E}" srcOrd="0" destOrd="0" presId="urn:microsoft.com/office/officeart/2005/8/layout/vList2"/>
    <dgm:cxn modelId="{A9A04AA6-FF64-478B-8B7E-59B59F5EA52A}" srcId="{6D0F4385-219D-4259-BCA4-A0CA1CC2E57F}" destId="{AA30888E-924B-4876-BE69-924FBDD6072F}" srcOrd="0" destOrd="0" parTransId="{60E5BC8D-0462-406C-940A-28C0701F2509}" sibTransId="{E817BB92-7856-4126-B455-438CE25751AE}"/>
    <dgm:cxn modelId="{8130C076-D4F8-436E-A2D5-6ED4D83237F4}" type="presParOf" srcId="{823070B0-750F-4DD2-907A-1E7F223EA570}" destId="{BD77C177-37D7-47F5-8909-2D3846B93E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Antithyroid</a:t>
          </a:r>
          <a:r>
            <a:rPr lang="en-US" b="1" dirty="0" smtClean="0">
              <a:solidFill>
                <a:srgbClr val="FFFF00"/>
              </a:solidFill>
            </a:rPr>
            <a:t> drugs 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83080-4FB5-47A5-9532-E2A9D4FECD2B}" type="presOf" srcId="{3F929A45-3661-4A42-9A9C-BABE195F42F1}" destId="{A142AB5C-2578-4FCB-A1FA-F51B3230475E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2A044C6D-6D4A-48C1-B7E1-12316A09E671}" type="presOf" srcId="{614A5842-833E-4BB7-B85C-E33717DC71C2}" destId="{995DC93D-D34F-4638-B3B7-CF514224EC55}" srcOrd="0" destOrd="0" presId="urn:microsoft.com/office/officeart/2005/8/layout/process1"/>
    <dgm:cxn modelId="{D7FB65FD-E7C7-4454-9867-311A76C85D98}" type="presOf" srcId="{645B19DD-B2B6-490A-8501-04D70B6EFB98}" destId="{CD7F88C1-9C66-40C9-9700-CDEE2D1753F2}" srcOrd="1" destOrd="0" presId="urn:microsoft.com/office/officeart/2005/8/layout/process1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B5865C22-B37B-4ED1-8B30-A8D209A057FB}" type="presOf" srcId="{645B19DD-B2B6-490A-8501-04D70B6EFB98}" destId="{3FC1F695-47A1-4701-A87E-2EBBDD53B7A8}" srcOrd="0" destOrd="0" presId="urn:microsoft.com/office/officeart/2005/8/layout/process1"/>
    <dgm:cxn modelId="{603C8331-45A7-4C89-B0E0-3A5DBE94B7FE}" type="presOf" srcId="{F9DACF1C-9753-4551-A9CB-4F38C0A6A15A}" destId="{3D6F903A-A875-475C-AD95-1B8E4A0B7ED6}" srcOrd="0" destOrd="0" presId="urn:microsoft.com/office/officeart/2005/8/layout/process1"/>
    <dgm:cxn modelId="{B7883CA4-A0EE-4FF1-B3F1-0C51CBF028C0}" type="presParOf" srcId="{995DC93D-D34F-4638-B3B7-CF514224EC55}" destId="{A142AB5C-2578-4FCB-A1FA-F51B3230475E}" srcOrd="0" destOrd="0" presId="urn:microsoft.com/office/officeart/2005/8/layout/process1"/>
    <dgm:cxn modelId="{02E1AA6E-D910-4A3E-A2C9-D56320254D62}" type="presParOf" srcId="{995DC93D-D34F-4638-B3B7-CF514224EC55}" destId="{3FC1F695-47A1-4701-A87E-2EBBDD53B7A8}" srcOrd="1" destOrd="0" presId="urn:microsoft.com/office/officeart/2005/8/layout/process1"/>
    <dgm:cxn modelId="{E7547546-5719-408D-AC33-94BB8142183D}" type="presParOf" srcId="{3FC1F695-47A1-4701-A87E-2EBBDD53B7A8}" destId="{CD7F88C1-9C66-40C9-9700-CDEE2D1753F2}" srcOrd="0" destOrd="0" presId="urn:microsoft.com/office/officeart/2005/8/layout/process1"/>
    <dgm:cxn modelId="{ED51FCD3-078F-4B19-BAC8-458759B0A499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Antithyroid</a:t>
          </a:r>
          <a:r>
            <a:rPr lang="en-US" b="1" dirty="0" smtClean="0">
              <a:solidFill>
                <a:srgbClr val="FFFF00"/>
              </a:solidFill>
            </a:rPr>
            <a:t> drugs 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 custLinFactNeighborX="-17019" custLinFactNeighborY="-4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7B44D0-0742-46CC-A98E-3FF0971F300D}" type="presOf" srcId="{3F929A45-3661-4A42-9A9C-BABE195F42F1}" destId="{A142AB5C-2578-4FCB-A1FA-F51B3230475E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5C9DEA68-6491-4F35-951D-648E17CEFC8D}" type="presOf" srcId="{645B19DD-B2B6-490A-8501-04D70B6EFB98}" destId="{CD7F88C1-9C66-40C9-9700-CDEE2D1753F2}" srcOrd="1" destOrd="0" presId="urn:microsoft.com/office/officeart/2005/8/layout/process1"/>
    <dgm:cxn modelId="{C0A3A2E9-19AF-4677-ABE6-8BFF49048002}" type="presOf" srcId="{F9DACF1C-9753-4551-A9CB-4F38C0A6A15A}" destId="{3D6F903A-A875-475C-AD95-1B8E4A0B7ED6}" srcOrd="0" destOrd="0" presId="urn:microsoft.com/office/officeart/2005/8/layout/process1"/>
    <dgm:cxn modelId="{8FF226D6-020E-454B-86C1-70A418073BD9}" type="presOf" srcId="{614A5842-833E-4BB7-B85C-E33717DC71C2}" destId="{995DC93D-D34F-4638-B3B7-CF514224EC55}" srcOrd="0" destOrd="0" presId="urn:microsoft.com/office/officeart/2005/8/layout/process1"/>
    <dgm:cxn modelId="{0DFDCBC9-5CAD-4F04-9FF6-DCB2F7D78E6F}" type="presOf" srcId="{645B19DD-B2B6-490A-8501-04D70B6EFB98}" destId="{3FC1F695-47A1-4701-A87E-2EBBDD53B7A8}" srcOrd="0" destOrd="0" presId="urn:microsoft.com/office/officeart/2005/8/layout/process1"/>
    <dgm:cxn modelId="{51D06C38-FFCC-417B-B47D-480BAD640780}" type="presParOf" srcId="{995DC93D-D34F-4638-B3B7-CF514224EC55}" destId="{A142AB5C-2578-4FCB-A1FA-F51B3230475E}" srcOrd="0" destOrd="0" presId="urn:microsoft.com/office/officeart/2005/8/layout/process1"/>
    <dgm:cxn modelId="{B78A1450-316C-48C5-915B-AB61B0332E8C}" type="presParOf" srcId="{995DC93D-D34F-4638-B3B7-CF514224EC55}" destId="{3FC1F695-47A1-4701-A87E-2EBBDD53B7A8}" srcOrd="1" destOrd="0" presId="urn:microsoft.com/office/officeart/2005/8/layout/process1"/>
    <dgm:cxn modelId="{5DB0D9EC-9C89-4601-B815-EC4CCB166825}" type="presParOf" srcId="{3FC1F695-47A1-4701-A87E-2EBBDD53B7A8}" destId="{CD7F88C1-9C66-40C9-9700-CDEE2D1753F2}" srcOrd="0" destOrd="0" presId="urn:microsoft.com/office/officeart/2005/8/layout/process1"/>
    <dgm:cxn modelId="{5D3503A9-FA5B-4CA9-9C8F-E89FFCDC2B8C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Antithyroid</a:t>
          </a:r>
          <a:r>
            <a:rPr lang="en-US" b="1" dirty="0" smtClean="0">
              <a:solidFill>
                <a:srgbClr val="FFFF00"/>
              </a:solidFill>
            </a:rPr>
            <a:t> drugs 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C51BE4B7-12B9-41BB-B913-6BFE7E1BF1C1}" type="presOf" srcId="{614A5842-833E-4BB7-B85C-E33717DC71C2}" destId="{995DC93D-D34F-4638-B3B7-CF514224EC55}" srcOrd="0" destOrd="0" presId="urn:microsoft.com/office/officeart/2005/8/layout/process1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269ACAE4-9DB2-41E2-A910-8C35BAE7A7F8}" type="presOf" srcId="{645B19DD-B2B6-490A-8501-04D70B6EFB98}" destId="{3FC1F695-47A1-4701-A87E-2EBBDD53B7A8}" srcOrd="0" destOrd="0" presId="urn:microsoft.com/office/officeart/2005/8/layout/process1"/>
    <dgm:cxn modelId="{75C5FEF8-1313-4A12-94D0-5F40364CC4BA}" type="presOf" srcId="{3F929A45-3661-4A42-9A9C-BABE195F42F1}" destId="{A142AB5C-2578-4FCB-A1FA-F51B3230475E}" srcOrd="0" destOrd="0" presId="urn:microsoft.com/office/officeart/2005/8/layout/process1"/>
    <dgm:cxn modelId="{08DFD0A0-D279-4D7D-AABE-5FE5A6B1F897}" type="presOf" srcId="{645B19DD-B2B6-490A-8501-04D70B6EFB98}" destId="{CD7F88C1-9C66-40C9-9700-CDEE2D1753F2}" srcOrd="1" destOrd="0" presId="urn:microsoft.com/office/officeart/2005/8/layout/process1"/>
    <dgm:cxn modelId="{22721DB5-9B9D-4D44-A046-17E0D4949CCA}" type="presOf" srcId="{F9DACF1C-9753-4551-A9CB-4F38C0A6A15A}" destId="{3D6F903A-A875-475C-AD95-1B8E4A0B7ED6}" srcOrd="0" destOrd="0" presId="urn:microsoft.com/office/officeart/2005/8/layout/process1"/>
    <dgm:cxn modelId="{C69BC6A4-686A-4FEA-90F6-0CA39E952701}" type="presParOf" srcId="{995DC93D-D34F-4638-B3B7-CF514224EC55}" destId="{A142AB5C-2578-4FCB-A1FA-F51B3230475E}" srcOrd="0" destOrd="0" presId="urn:microsoft.com/office/officeart/2005/8/layout/process1"/>
    <dgm:cxn modelId="{D2A144F0-A2C6-44CB-A570-758AA3A82F8E}" type="presParOf" srcId="{995DC93D-D34F-4638-B3B7-CF514224EC55}" destId="{3FC1F695-47A1-4701-A87E-2EBBDD53B7A8}" srcOrd="1" destOrd="0" presId="urn:microsoft.com/office/officeart/2005/8/layout/process1"/>
    <dgm:cxn modelId="{85D72E01-CF6F-4D95-84AE-8FE71AE9460C}" type="presParOf" srcId="{3FC1F695-47A1-4701-A87E-2EBBDD53B7A8}" destId="{CD7F88C1-9C66-40C9-9700-CDEE2D1753F2}" srcOrd="0" destOrd="0" presId="urn:microsoft.com/office/officeart/2005/8/layout/process1"/>
    <dgm:cxn modelId="{78F675E3-0D57-4FC2-B152-ED93C38B4990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B0AF5-F99A-4243-A74B-A530FB99884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465AC7-4386-4C0B-B644-DEBD98433133}">
      <dgm:prSet custT="1"/>
      <dgm:spPr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just" rtl="0"/>
          <a:r>
            <a:rPr lang="en-US" sz="3200" b="1" dirty="0" smtClean="0">
              <a:solidFill>
                <a:srgbClr val="FFFF00"/>
              </a:solidFill>
            </a:rPr>
            <a:t>Preoperative Management of Patients with </a:t>
          </a:r>
          <a:r>
            <a:rPr lang="en-US" sz="3200" b="1" dirty="0" err="1" smtClean="0">
              <a:solidFill>
                <a:srgbClr val="FFFF00"/>
              </a:solidFill>
            </a:rPr>
            <a:t>Thyrotoxicosis</a:t>
          </a:r>
          <a:r>
            <a:rPr lang="en-US" sz="3200" b="1" dirty="0" smtClean="0">
              <a:solidFill>
                <a:srgbClr val="FFFF00"/>
              </a:solidFill>
            </a:rPr>
            <a:t> for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Surgery </a:t>
          </a:r>
          <a:endParaRPr lang="en-US" sz="3200" b="1" dirty="0">
            <a:solidFill>
              <a:srgbClr val="FFFF00"/>
            </a:solidFill>
          </a:endParaRPr>
        </a:p>
      </dgm:t>
    </dgm:pt>
    <dgm:pt modelId="{E2D3D7AB-C8FB-4D32-9589-F712900F1FA3}" type="parTrans" cxnId="{FB5A2E22-F030-4ABA-A646-424DFB50B628}">
      <dgm:prSet/>
      <dgm:spPr/>
      <dgm:t>
        <a:bodyPr/>
        <a:lstStyle/>
        <a:p>
          <a:endParaRPr lang="en-US"/>
        </a:p>
      </dgm:t>
    </dgm:pt>
    <dgm:pt modelId="{D7ADAB6C-E3DB-455E-AA21-667BF02D49BF}" type="sibTrans" cxnId="{FB5A2E22-F030-4ABA-A646-424DFB50B628}">
      <dgm:prSet/>
      <dgm:spPr/>
      <dgm:t>
        <a:bodyPr/>
        <a:lstStyle/>
        <a:p>
          <a:endParaRPr lang="en-US"/>
        </a:p>
      </dgm:t>
    </dgm:pt>
    <dgm:pt modelId="{FAF95BC1-29A2-4860-AFA1-F3F3047D4AF0}">
      <dgm:prSet custT="1"/>
      <dgm:spPr/>
      <dgm:t>
        <a:bodyPr/>
        <a:lstStyle/>
        <a:p>
          <a:pPr algn="just" rtl="0"/>
          <a:r>
            <a:rPr lang="en-US" sz="3200" b="1" dirty="0" smtClean="0">
              <a:solidFill>
                <a:schemeClr val="bg1"/>
              </a:solidFill>
            </a:rPr>
            <a:t>Preoperative Management of Patients with Hyperthyroidism who are to Undergo Thyroid Surgery</a:t>
          </a:r>
        </a:p>
      </dgm:t>
    </dgm:pt>
    <dgm:pt modelId="{F4B193D2-085A-4065-840D-9F025182F7A7}" type="parTrans" cxnId="{898779B7-CBF1-4117-B455-70D5AEC9B3FF}">
      <dgm:prSet/>
      <dgm:spPr/>
      <dgm:t>
        <a:bodyPr/>
        <a:lstStyle/>
        <a:p>
          <a:endParaRPr lang="en-US"/>
        </a:p>
      </dgm:t>
    </dgm:pt>
    <dgm:pt modelId="{7AC20574-897B-453F-A2F7-453673D38B4D}" type="sibTrans" cxnId="{898779B7-CBF1-4117-B455-70D5AEC9B3FF}">
      <dgm:prSet/>
      <dgm:spPr/>
      <dgm:t>
        <a:bodyPr/>
        <a:lstStyle/>
        <a:p>
          <a:endParaRPr lang="en-US"/>
        </a:p>
      </dgm:t>
    </dgm:pt>
    <dgm:pt modelId="{83BA13B6-0DC6-4C25-91C8-F123704BBB35}" type="pres">
      <dgm:prSet presAssocID="{FBCB0AF5-F99A-4243-A74B-A530FB998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6DB3F-6059-421B-ABC2-C9F67080D10E}" type="pres">
      <dgm:prSet presAssocID="{F0465AC7-4386-4C0B-B644-DEBD984331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78AD5-55D5-4333-BBCB-DE6218B88528}" type="pres">
      <dgm:prSet presAssocID="{D7ADAB6C-E3DB-455E-AA21-667BF02D49BF}" presName="spacer" presStyleCnt="0"/>
      <dgm:spPr/>
    </dgm:pt>
    <dgm:pt modelId="{0A507E01-FFB0-471A-9025-75E266CF74C1}" type="pres">
      <dgm:prSet presAssocID="{FAF95BC1-29A2-4860-AFA1-F3F3047D4A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C7492-83F6-4E93-8DF3-EC945B0F67C6}" type="presOf" srcId="{F0465AC7-4386-4C0B-B644-DEBD98433133}" destId="{7716DB3F-6059-421B-ABC2-C9F67080D10E}" srcOrd="0" destOrd="0" presId="urn:microsoft.com/office/officeart/2005/8/layout/vList2"/>
    <dgm:cxn modelId="{898779B7-CBF1-4117-B455-70D5AEC9B3FF}" srcId="{FBCB0AF5-F99A-4243-A74B-A530FB998845}" destId="{FAF95BC1-29A2-4860-AFA1-F3F3047D4AF0}" srcOrd="1" destOrd="0" parTransId="{F4B193D2-085A-4065-840D-9F025182F7A7}" sibTransId="{7AC20574-897B-453F-A2F7-453673D38B4D}"/>
    <dgm:cxn modelId="{E012EF8B-77BF-4F22-8BF5-9D6C91AAC435}" type="presOf" srcId="{FAF95BC1-29A2-4860-AFA1-F3F3047D4AF0}" destId="{0A507E01-FFB0-471A-9025-75E266CF74C1}" srcOrd="0" destOrd="0" presId="urn:microsoft.com/office/officeart/2005/8/layout/vList2"/>
    <dgm:cxn modelId="{FB5A2E22-F030-4ABA-A646-424DFB50B628}" srcId="{FBCB0AF5-F99A-4243-A74B-A530FB998845}" destId="{F0465AC7-4386-4C0B-B644-DEBD98433133}" srcOrd="0" destOrd="0" parTransId="{E2D3D7AB-C8FB-4D32-9589-F712900F1FA3}" sibTransId="{D7ADAB6C-E3DB-455E-AA21-667BF02D49BF}"/>
    <dgm:cxn modelId="{2923FBF8-DD7F-4DAD-B273-F053E124139D}" type="presOf" srcId="{FBCB0AF5-F99A-4243-A74B-A530FB998845}" destId="{83BA13B6-0DC6-4C25-91C8-F123704BBB35}" srcOrd="0" destOrd="0" presId="urn:microsoft.com/office/officeart/2005/8/layout/vList2"/>
    <dgm:cxn modelId="{0E153C48-666F-4672-BB22-44A071394FB0}" type="presParOf" srcId="{83BA13B6-0DC6-4C25-91C8-F123704BBB35}" destId="{7716DB3F-6059-421B-ABC2-C9F67080D10E}" srcOrd="0" destOrd="0" presId="urn:microsoft.com/office/officeart/2005/8/layout/vList2"/>
    <dgm:cxn modelId="{9CEC69F0-84BC-4148-98E5-7D9B41EA74F4}" type="presParOf" srcId="{83BA13B6-0DC6-4C25-91C8-F123704BBB35}" destId="{53378AD5-55D5-4333-BBCB-DE6218B88528}" srcOrd="1" destOrd="0" presId="urn:microsoft.com/office/officeart/2005/8/layout/vList2"/>
    <dgm:cxn modelId="{EEADC18D-62E5-4989-8D02-1D14DA96BA4B}" type="presParOf" srcId="{83BA13B6-0DC6-4C25-91C8-F123704BBB35}" destId="{0A507E01-FFB0-471A-9025-75E266CF74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Iodine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A3AABE-128E-439E-9161-424F366A3767}" type="presOf" srcId="{645B19DD-B2B6-490A-8501-04D70B6EFB98}" destId="{3FC1F695-47A1-4701-A87E-2EBBDD53B7A8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CD386390-78BC-4630-AD9C-C419A50C7D53}" type="presOf" srcId="{645B19DD-B2B6-490A-8501-04D70B6EFB98}" destId="{CD7F88C1-9C66-40C9-9700-CDEE2D1753F2}" srcOrd="1" destOrd="0" presId="urn:microsoft.com/office/officeart/2005/8/layout/process1"/>
    <dgm:cxn modelId="{F7E9CC4A-24C9-4159-97BA-F3DB722C7079}" type="presOf" srcId="{614A5842-833E-4BB7-B85C-E33717DC71C2}" destId="{995DC93D-D34F-4638-B3B7-CF514224EC55}" srcOrd="0" destOrd="0" presId="urn:microsoft.com/office/officeart/2005/8/layout/process1"/>
    <dgm:cxn modelId="{4DAA38DF-6FEE-4BF2-BC00-16EF2E08C4C0}" type="presOf" srcId="{F9DACF1C-9753-4551-A9CB-4F38C0A6A15A}" destId="{3D6F903A-A875-475C-AD95-1B8E4A0B7ED6}" srcOrd="0" destOrd="0" presId="urn:microsoft.com/office/officeart/2005/8/layout/process1"/>
    <dgm:cxn modelId="{EC840268-8645-49AA-A576-C4BECCADBCD1}" type="presOf" srcId="{3F929A45-3661-4A42-9A9C-BABE195F42F1}" destId="{A142AB5C-2578-4FCB-A1FA-F51B3230475E}" srcOrd="0" destOrd="0" presId="urn:microsoft.com/office/officeart/2005/8/layout/process1"/>
    <dgm:cxn modelId="{FCF619C0-0D2C-49B5-9713-E88C6523D7C8}" type="presParOf" srcId="{995DC93D-D34F-4638-B3B7-CF514224EC55}" destId="{A142AB5C-2578-4FCB-A1FA-F51B3230475E}" srcOrd="0" destOrd="0" presId="urn:microsoft.com/office/officeart/2005/8/layout/process1"/>
    <dgm:cxn modelId="{5CA10F4C-425F-40B9-8141-7F243E493ECF}" type="presParOf" srcId="{995DC93D-D34F-4638-B3B7-CF514224EC55}" destId="{3FC1F695-47A1-4701-A87E-2EBBDD53B7A8}" srcOrd="1" destOrd="0" presId="urn:microsoft.com/office/officeart/2005/8/layout/process1"/>
    <dgm:cxn modelId="{2FFF0076-9E18-49C4-AD0E-538B722C2688}" type="presParOf" srcId="{3FC1F695-47A1-4701-A87E-2EBBDD53B7A8}" destId="{CD7F88C1-9C66-40C9-9700-CDEE2D1753F2}" srcOrd="0" destOrd="0" presId="urn:microsoft.com/office/officeart/2005/8/layout/process1"/>
    <dgm:cxn modelId="{3BD12EA2-494E-419D-A358-41AA3B1E888B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Iodine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8E4F1-9B49-45B7-B9D6-FF7408D6A46D}" type="presOf" srcId="{645B19DD-B2B6-490A-8501-04D70B6EFB98}" destId="{3FC1F695-47A1-4701-A87E-2EBBDD53B7A8}" srcOrd="0" destOrd="0" presId="urn:microsoft.com/office/officeart/2005/8/layout/process1"/>
    <dgm:cxn modelId="{2E20DD23-92AA-4676-98BF-43DB3F72029E}" type="presOf" srcId="{614A5842-833E-4BB7-B85C-E33717DC71C2}" destId="{995DC93D-D34F-4638-B3B7-CF514224EC55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D29466FB-33B6-4E0D-A0EE-9806AB802DC1}" type="presOf" srcId="{645B19DD-B2B6-490A-8501-04D70B6EFB98}" destId="{CD7F88C1-9C66-40C9-9700-CDEE2D1753F2}" srcOrd="1" destOrd="0" presId="urn:microsoft.com/office/officeart/2005/8/layout/process1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9F81904B-CD7A-4A5C-B82A-AB4D3FF52DD4}" type="presOf" srcId="{F9DACF1C-9753-4551-A9CB-4F38C0A6A15A}" destId="{3D6F903A-A875-475C-AD95-1B8E4A0B7ED6}" srcOrd="0" destOrd="0" presId="urn:microsoft.com/office/officeart/2005/8/layout/process1"/>
    <dgm:cxn modelId="{616C4B15-4DF7-45E1-B34E-66F5DD8D7052}" type="presOf" srcId="{3F929A45-3661-4A42-9A9C-BABE195F42F1}" destId="{A142AB5C-2578-4FCB-A1FA-F51B3230475E}" srcOrd="0" destOrd="0" presId="urn:microsoft.com/office/officeart/2005/8/layout/process1"/>
    <dgm:cxn modelId="{5F3D4459-010F-43CC-A768-4A4B52C78370}" type="presParOf" srcId="{995DC93D-D34F-4638-B3B7-CF514224EC55}" destId="{A142AB5C-2578-4FCB-A1FA-F51B3230475E}" srcOrd="0" destOrd="0" presId="urn:microsoft.com/office/officeart/2005/8/layout/process1"/>
    <dgm:cxn modelId="{9B6294BE-15DC-4647-A59C-414F342DA445}" type="presParOf" srcId="{995DC93D-D34F-4638-B3B7-CF514224EC55}" destId="{3FC1F695-47A1-4701-A87E-2EBBDD53B7A8}" srcOrd="1" destOrd="0" presId="urn:microsoft.com/office/officeart/2005/8/layout/process1"/>
    <dgm:cxn modelId="{E7DBBBDA-951A-4634-B496-248F98133942}" type="presParOf" srcId="{3FC1F695-47A1-4701-A87E-2EBBDD53B7A8}" destId="{CD7F88C1-9C66-40C9-9700-CDEE2D1753F2}" srcOrd="0" destOrd="0" presId="urn:microsoft.com/office/officeart/2005/8/layout/process1"/>
    <dgm:cxn modelId="{ED895ED5-4685-4097-9089-CD3CA2786883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Iodine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2DD59-2900-4823-BD52-B11DFA8FC5A5}" type="presOf" srcId="{645B19DD-B2B6-490A-8501-04D70B6EFB98}" destId="{3FC1F695-47A1-4701-A87E-2EBBDD53B7A8}" srcOrd="0" destOrd="0" presId="urn:microsoft.com/office/officeart/2005/8/layout/process1"/>
    <dgm:cxn modelId="{02197275-11F5-465E-9796-1462D9210DF7}" type="presOf" srcId="{645B19DD-B2B6-490A-8501-04D70B6EFB98}" destId="{CD7F88C1-9C66-40C9-9700-CDEE2D1753F2}" srcOrd="1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2A5453D9-9A70-47B1-B075-BF4756E70D06}" type="presOf" srcId="{3F929A45-3661-4A42-9A9C-BABE195F42F1}" destId="{A142AB5C-2578-4FCB-A1FA-F51B3230475E}" srcOrd="0" destOrd="0" presId="urn:microsoft.com/office/officeart/2005/8/layout/process1"/>
    <dgm:cxn modelId="{275F487C-5EA2-49EF-B6F9-BDAAA6E5C01E}" type="presOf" srcId="{614A5842-833E-4BB7-B85C-E33717DC71C2}" destId="{995DC93D-D34F-4638-B3B7-CF514224EC55}" srcOrd="0" destOrd="0" presId="urn:microsoft.com/office/officeart/2005/8/layout/process1"/>
    <dgm:cxn modelId="{82B54C04-BB8C-4460-A6E6-ED940DA41698}" type="presOf" srcId="{F9DACF1C-9753-4551-A9CB-4F38C0A6A15A}" destId="{3D6F903A-A875-475C-AD95-1B8E4A0B7ED6}" srcOrd="0" destOrd="0" presId="urn:microsoft.com/office/officeart/2005/8/layout/process1"/>
    <dgm:cxn modelId="{45F11837-7279-483A-A8FF-77885A57A7AA}" type="presParOf" srcId="{995DC93D-D34F-4638-B3B7-CF514224EC55}" destId="{A142AB5C-2578-4FCB-A1FA-F51B3230475E}" srcOrd="0" destOrd="0" presId="urn:microsoft.com/office/officeart/2005/8/layout/process1"/>
    <dgm:cxn modelId="{73ACE39A-2758-4A36-81D7-CE2D1C38C7FA}" type="presParOf" srcId="{995DC93D-D34F-4638-B3B7-CF514224EC55}" destId="{3FC1F695-47A1-4701-A87E-2EBBDD53B7A8}" srcOrd="1" destOrd="0" presId="urn:microsoft.com/office/officeart/2005/8/layout/process1"/>
    <dgm:cxn modelId="{06730257-9209-4908-B047-CB881D1A4240}" type="presParOf" srcId="{3FC1F695-47A1-4701-A87E-2EBBDD53B7A8}" destId="{CD7F88C1-9C66-40C9-9700-CDEE2D1753F2}" srcOrd="0" destOrd="0" presId="urn:microsoft.com/office/officeart/2005/8/layout/process1"/>
    <dgm:cxn modelId="{3851B337-8741-4637-9550-71F708B6734D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Iodine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9F61E-E232-440F-9C8D-89E298F8225C}" type="presOf" srcId="{645B19DD-B2B6-490A-8501-04D70B6EFB98}" destId="{CD7F88C1-9C66-40C9-9700-CDEE2D1753F2}" srcOrd="1" destOrd="0" presId="urn:microsoft.com/office/officeart/2005/8/layout/process1"/>
    <dgm:cxn modelId="{6A2ADFDA-B219-491F-A9D6-B20D4BF02B8C}" type="presOf" srcId="{614A5842-833E-4BB7-B85C-E33717DC71C2}" destId="{995DC93D-D34F-4638-B3B7-CF514224EC55}" srcOrd="0" destOrd="0" presId="urn:microsoft.com/office/officeart/2005/8/layout/process1"/>
    <dgm:cxn modelId="{366E62B5-754D-48D0-8ECC-7C0E6732E926}" type="presOf" srcId="{3F929A45-3661-4A42-9A9C-BABE195F42F1}" destId="{A142AB5C-2578-4FCB-A1FA-F51B3230475E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DB96C60C-0089-4CB0-9844-BE3CBB05C52B}" type="presOf" srcId="{F9DACF1C-9753-4551-A9CB-4F38C0A6A15A}" destId="{3D6F903A-A875-475C-AD95-1B8E4A0B7ED6}" srcOrd="0" destOrd="0" presId="urn:microsoft.com/office/officeart/2005/8/layout/process1"/>
    <dgm:cxn modelId="{C97B9C76-4750-4D26-BA79-D71480EB374C}" type="presOf" srcId="{645B19DD-B2B6-490A-8501-04D70B6EFB98}" destId="{3FC1F695-47A1-4701-A87E-2EBBDD53B7A8}" srcOrd="0" destOrd="0" presId="urn:microsoft.com/office/officeart/2005/8/layout/process1"/>
    <dgm:cxn modelId="{B91C9D15-DF22-4FAC-B86D-3CB776C40C4D}" type="presParOf" srcId="{995DC93D-D34F-4638-B3B7-CF514224EC55}" destId="{A142AB5C-2578-4FCB-A1FA-F51B3230475E}" srcOrd="0" destOrd="0" presId="urn:microsoft.com/office/officeart/2005/8/layout/process1"/>
    <dgm:cxn modelId="{9CA6595F-F257-4276-807A-17866C1992BC}" type="presParOf" srcId="{995DC93D-D34F-4638-B3B7-CF514224EC55}" destId="{3FC1F695-47A1-4701-A87E-2EBBDD53B7A8}" srcOrd="1" destOrd="0" presId="urn:microsoft.com/office/officeart/2005/8/layout/process1"/>
    <dgm:cxn modelId="{8CF10E80-F85B-4322-BC79-7262171C2335}" type="presParOf" srcId="{3FC1F695-47A1-4701-A87E-2EBBDD53B7A8}" destId="{CD7F88C1-9C66-40C9-9700-CDEE2D1753F2}" srcOrd="0" destOrd="0" presId="urn:microsoft.com/office/officeart/2005/8/layout/process1"/>
    <dgm:cxn modelId="{2D3AD4AA-0BB0-43BE-B01E-19199EA6BE10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Iopanoic</a:t>
          </a:r>
          <a:r>
            <a:rPr lang="en-US" b="1" dirty="0" smtClean="0">
              <a:solidFill>
                <a:srgbClr val="FFFF00"/>
              </a:solidFill>
            </a:rPr>
            <a:t> acid 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>
            <a:solidFill>
              <a:srgbClr val="FFFF00"/>
            </a:solidFill>
          </a:endParaRPr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56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9BF59-889C-4031-9730-4471543B93E6}" type="presOf" srcId="{F9DACF1C-9753-4551-A9CB-4F38C0A6A15A}" destId="{3D6F903A-A875-475C-AD95-1B8E4A0B7ED6}" srcOrd="0" destOrd="0" presId="urn:microsoft.com/office/officeart/2005/8/layout/process1"/>
    <dgm:cxn modelId="{817FC196-A933-4BAA-9B2E-530A837AABED}" type="presOf" srcId="{645B19DD-B2B6-490A-8501-04D70B6EFB98}" destId="{3FC1F695-47A1-4701-A87E-2EBBDD53B7A8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889FB573-0133-4420-8975-AD9C607B4055}" type="presOf" srcId="{645B19DD-B2B6-490A-8501-04D70B6EFB98}" destId="{CD7F88C1-9C66-40C9-9700-CDEE2D1753F2}" srcOrd="1" destOrd="0" presId="urn:microsoft.com/office/officeart/2005/8/layout/process1"/>
    <dgm:cxn modelId="{3A440AFE-52D8-4473-9453-C1200F9AA196}" type="presOf" srcId="{614A5842-833E-4BB7-B85C-E33717DC71C2}" destId="{995DC93D-D34F-4638-B3B7-CF514224EC55}" srcOrd="0" destOrd="0" presId="urn:microsoft.com/office/officeart/2005/8/layout/process1"/>
    <dgm:cxn modelId="{28E00625-6A05-46FF-8679-E56B80618470}" type="presOf" srcId="{3F929A45-3661-4A42-9A9C-BABE195F42F1}" destId="{A142AB5C-2578-4FCB-A1FA-F51B3230475E}" srcOrd="0" destOrd="0" presId="urn:microsoft.com/office/officeart/2005/8/layout/process1"/>
    <dgm:cxn modelId="{B709FCE2-F60A-4DB0-8A95-078EF51E6567}" type="presParOf" srcId="{995DC93D-D34F-4638-B3B7-CF514224EC55}" destId="{A142AB5C-2578-4FCB-A1FA-F51B3230475E}" srcOrd="0" destOrd="0" presId="urn:microsoft.com/office/officeart/2005/8/layout/process1"/>
    <dgm:cxn modelId="{832BD72E-05FE-4380-8B36-53025DDD0531}" type="presParOf" srcId="{995DC93D-D34F-4638-B3B7-CF514224EC55}" destId="{3FC1F695-47A1-4701-A87E-2EBBDD53B7A8}" srcOrd="1" destOrd="0" presId="urn:microsoft.com/office/officeart/2005/8/layout/process1"/>
    <dgm:cxn modelId="{5186F398-8EF5-4783-B049-16BF7BCD48E4}" type="presParOf" srcId="{3FC1F695-47A1-4701-A87E-2EBBDD53B7A8}" destId="{CD7F88C1-9C66-40C9-9700-CDEE2D1753F2}" srcOrd="0" destOrd="0" presId="urn:microsoft.com/office/officeart/2005/8/layout/process1"/>
    <dgm:cxn modelId="{5DC10BBD-8729-4250-9EF3-4048F428A2C0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Glucocorticoids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/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6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A6ACE-AAA1-4187-ACF1-AA7AECC1A669}" type="presOf" srcId="{645B19DD-B2B6-490A-8501-04D70B6EFB98}" destId="{3FC1F695-47A1-4701-A87E-2EBBDD53B7A8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857D1EF4-7E62-4EDB-91B3-254082CC1A9E}" type="presOf" srcId="{645B19DD-B2B6-490A-8501-04D70B6EFB98}" destId="{CD7F88C1-9C66-40C9-9700-CDEE2D1753F2}" srcOrd="1" destOrd="0" presId="urn:microsoft.com/office/officeart/2005/8/layout/process1"/>
    <dgm:cxn modelId="{C5ED9253-5DD9-4B5F-A190-C8B599C12CB4}" type="presOf" srcId="{F9DACF1C-9753-4551-A9CB-4F38C0A6A15A}" destId="{3D6F903A-A875-475C-AD95-1B8E4A0B7ED6}" srcOrd="0" destOrd="0" presId="urn:microsoft.com/office/officeart/2005/8/layout/process1"/>
    <dgm:cxn modelId="{F84EDF93-D6A4-4ADE-B2F9-14EE331F5E9D}" type="presOf" srcId="{614A5842-833E-4BB7-B85C-E33717DC71C2}" destId="{995DC93D-D34F-4638-B3B7-CF514224EC55}" srcOrd="0" destOrd="0" presId="urn:microsoft.com/office/officeart/2005/8/layout/process1"/>
    <dgm:cxn modelId="{EA29F751-24E5-41C1-A505-689D3A5A7FAC}" type="presOf" srcId="{3F929A45-3661-4A42-9A9C-BABE195F42F1}" destId="{A142AB5C-2578-4FCB-A1FA-F51B3230475E}" srcOrd="0" destOrd="0" presId="urn:microsoft.com/office/officeart/2005/8/layout/process1"/>
    <dgm:cxn modelId="{6FD1EBFB-3FDA-4863-9FE3-5CFCF1B948E1}" type="presParOf" srcId="{995DC93D-D34F-4638-B3B7-CF514224EC55}" destId="{A142AB5C-2578-4FCB-A1FA-F51B3230475E}" srcOrd="0" destOrd="0" presId="urn:microsoft.com/office/officeart/2005/8/layout/process1"/>
    <dgm:cxn modelId="{E984A22C-DB35-4E62-B4C4-2ECB7714D589}" type="presParOf" srcId="{995DC93D-D34F-4638-B3B7-CF514224EC55}" destId="{3FC1F695-47A1-4701-A87E-2EBBDD53B7A8}" srcOrd="1" destOrd="0" presId="urn:microsoft.com/office/officeart/2005/8/layout/process1"/>
    <dgm:cxn modelId="{696AFF72-19C7-4F19-AF6D-BD50DAB7C957}" type="presParOf" srcId="{3FC1F695-47A1-4701-A87E-2EBBDD53B7A8}" destId="{CD7F88C1-9C66-40C9-9700-CDEE2D1753F2}" srcOrd="0" destOrd="0" presId="urn:microsoft.com/office/officeart/2005/8/layout/process1"/>
    <dgm:cxn modelId="{57AB8295-DF93-4BC1-A2B8-41A24598A03F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</a:rPr>
            <a:t>Cholestyramine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/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6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7DA00-2A6E-454F-825A-47E08C910D10}" type="presOf" srcId="{614A5842-833E-4BB7-B85C-E33717DC71C2}" destId="{995DC93D-D34F-4638-B3B7-CF514224EC55}" srcOrd="0" destOrd="0" presId="urn:microsoft.com/office/officeart/2005/8/layout/process1"/>
    <dgm:cxn modelId="{24762CD2-A72D-4267-953B-12CA2A4A11C0}" type="presOf" srcId="{F9DACF1C-9753-4551-A9CB-4F38C0A6A15A}" destId="{3D6F903A-A875-475C-AD95-1B8E4A0B7ED6}" srcOrd="0" destOrd="0" presId="urn:microsoft.com/office/officeart/2005/8/layout/process1"/>
    <dgm:cxn modelId="{5FBA70C6-C59F-4DE7-8F9B-23CEE717114F}" type="presOf" srcId="{645B19DD-B2B6-490A-8501-04D70B6EFB98}" destId="{3FC1F695-47A1-4701-A87E-2EBBDD53B7A8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9A2D6729-CFDB-489B-BD38-262ACE786754}" type="presOf" srcId="{3F929A45-3661-4A42-9A9C-BABE195F42F1}" destId="{A142AB5C-2578-4FCB-A1FA-F51B3230475E}" srcOrd="0" destOrd="0" presId="urn:microsoft.com/office/officeart/2005/8/layout/process1"/>
    <dgm:cxn modelId="{C1E4EE95-12C0-49EF-8E3D-F4B6639D9DA2}" type="presOf" srcId="{645B19DD-B2B6-490A-8501-04D70B6EFB98}" destId="{CD7F88C1-9C66-40C9-9700-CDEE2D1753F2}" srcOrd="1" destOrd="0" presId="urn:microsoft.com/office/officeart/2005/8/layout/process1"/>
    <dgm:cxn modelId="{D7029894-6E3F-4ACD-8861-00D710E81AA9}" type="presParOf" srcId="{995DC93D-D34F-4638-B3B7-CF514224EC55}" destId="{A142AB5C-2578-4FCB-A1FA-F51B3230475E}" srcOrd="0" destOrd="0" presId="urn:microsoft.com/office/officeart/2005/8/layout/process1"/>
    <dgm:cxn modelId="{3BC6584F-30C4-4D1D-8532-2F87A7DA51F8}" type="presParOf" srcId="{995DC93D-D34F-4638-B3B7-CF514224EC55}" destId="{3FC1F695-47A1-4701-A87E-2EBBDD53B7A8}" srcOrd="1" destOrd="0" presId="urn:microsoft.com/office/officeart/2005/8/layout/process1"/>
    <dgm:cxn modelId="{FC3455A2-BF36-4B66-966B-99AA5F77DEF0}" type="presParOf" srcId="{3FC1F695-47A1-4701-A87E-2EBBDD53B7A8}" destId="{CD7F88C1-9C66-40C9-9700-CDEE2D1753F2}" srcOrd="0" destOrd="0" presId="urn:microsoft.com/office/officeart/2005/8/layout/process1"/>
    <dgm:cxn modelId="{35C50851-25F7-4AAE-B393-33561B25B333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Intolerance to </a:t>
          </a:r>
          <a:r>
            <a:rPr lang="en-US" b="1" dirty="0" err="1" smtClean="0">
              <a:solidFill>
                <a:srgbClr val="FFFF00"/>
              </a:solidFill>
            </a:rPr>
            <a:t>Thionamides</a:t>
          </a:r>
          <a:r>
            <a:rPr lang="en-US" b="1" dirty="0" smtClean="0">
              <a:solidFill>
                <a:srgbClr val="FFFF00"/>
              </a:solidFill>
            </a:rPr>
            <a:t> 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/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6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0C91E-F16E-49BB-9F6F-EA00FF57ADD7}" type="presOf" srcId="{645B19DD-B2B6-490A-8501-04D70B6EFB98}" destId="{CD7F88C1-9C66-40C9-9700-CDEE2D1753F2}" srcOrd="1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6A39855E-1516-4D1F-A5B3-F502C95B9700}" type="presOf" srcId="{3F929A45-3661-4A42-9A9C-BABE195F42F1}" destId="{A142AB5C-2578-4FCB-A1FA-F51B3230475E}" srcOrd="0" destOrd="0" presId="urn:microsoft.com/office/officeart/2005/8/layout/process1"/>
    <dgm:cxn modelId="{E74978D2-6F43-471F-8331-46870CD539D2}" type="presOf" srcId="{645B19DD-B2B6-490A-8501-04D70B6EFB98}" destId="{3FC1F695-47A1-4701-A87E-2EBBDD53B7A8}" srcOrd="0" destOrd="0" presId="urn:microsoft.com/office/officeart/2005/8/layout/process1"/>
    <dgm:cxn modelId="{B0AEFF82-781B-488E-A61E-C0445291DD7A}" type="presOf" srcId="{614A5842-833E-4BB7-B85C-E33717DC71C2}" destId="{995DC93D-D34F-4638-B3B7-CF514224EC55}" srcOrd="0" destOrd="0" presId="urn:microsoft.com/office/officeart/2005/8/layout/process1"/>
    <dgm:cxn modelId="{81D4A2CF-7C02-4834-8F8C-3753315A7D05}" type="presOf" srcId="{F9DACF1C-9753-4551-A9CB-4F38C0A6A15A}" destId="{3D6F903A-A875-475C-AD95-1B8E4A0B7ED6}" srcOrd="0" destOrd="0" presId="urn:microsoft.com/office/officeart/2005/8/layout/process1"/>
    <dgm:cxn modelId="{99006735-59B3-4F49-B833-9DFC8C844ECA}" type="presParOf" srcId="{995DC93D-D34F-4638-B3B7-CF514224EC55}" destId="{A142AB5C-2578-4FCB-A1FA-F51B3230475E}" srcOrd="0" destOrd="0" presId="urn:microsoft.com/office/officeart/2005/8/layout/process1"/>
    <dgm:cxn modelId="{25DA08E5-C286-4C8E-A6F3-C22FF56FE70B}" type="presParOf" srcId="{995DC93D-D34F-4638-B3B7-CF514224EC55}" destId="{3FC1F695-47A1-4701-A87E-2EBBDD53B7A8}" srcOrd="1" destOrd="0" presId="urn:microsoft.com/office/officeart/2005/8/layout/process1"/>
    <dgm:cxn modelId="{858730F2-ECCB-484A-9127-6B65AB7EE6A8}" type="presParOf" srcId="{3FC1F695-47A1-4701-A87E-2EBBDD53B7A8}" destId="{CD7F88C1-9C66-40C9-9700-CDEE2D1753F2}" srcOrd="0" destOrd="0" presId="urn:microsoft.com/office/officeart/2005/8/layout/process1"/>
    <dgm:cxn modelId="{690902DE-3660-438B-AFD2-A768CC4B183D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14A5842-833E-4BB7-B85C-E33717DC71C2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</dgm:pt>
    <dgm:pt modelId="{F9DACF1C-9753-4551-A9CB-4F38C0A6A15A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Intolerance to </a:t>
          </a:r>
          <a:r>
            <a:rPr lang="en-US" b="1" dirty="0" err="1" smtClean="0">
              <a:solidFill>
                <a:srgbClr val="FFFF00"/>
              </a:solidFill>
            </a:rPr>
            <a:t>Thionamides</a:t>
          </a:r>
          <a:r>
            <a:rPr lang="en-US" b="1" dirty="0" smtClean="0">
              <a:solidFill>
                <a:srgbClr val="FFFF00"/>
              </a:solidFill>
            </a:rPr>
            <a:t> </a:t>
          </a:r>
          <a:endParaRPr lang="en-US" b="1" dirty="0">
            <a:solidFill>
              <a:srgbClr val="FFFF00"/>
            </a:solidFill>
          </a:endParaRPr>
        </a:p>
      </dgm:t>
    </dgm:pt>
    <dgm:pt modelId="{82342772-9F33-4421-B345-2D4852681301}" type="parTrans" cxnId="{8D000007-3E39-4010-836B-1C959A87527D}">
      <dgm:prSet/>
      <dgm:spPr/>
      <dgm:t>
        <a:bodyPr/>
        <a:lstStyle/>
        <a:p>
          <a:endParaRPr lang="en-US"/>
        </a:p>
      </dgm:t>
    </dgm:pt>
    <dgm:pt modelId="{EBE266A2-2480-4EAC-B757-42DE47EBE584}" type="sibTrans" cxnId="{8D000007-3E39-4010-836B-1C959A87527D}">
      <dgm:prSet/>
      <dgm:spPr/>
      <dgm:t>
        <a:bodyPr/>
        <a:lstStyle/>
        <a:p>
          <a:endParaRPr lang="en-US"/>
        </a:p>
      </dgm:t>
    </dgm:pt>
    <dgm:pt modelId="{3F929A45-3661-4A42-9A9C-BABE195F42F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Preoperative preparation for urgent </a:t>
          </a:r>
          <a:r>
            <a:rPr lang="en-US" sz="2400" b="1" dirty="0" err="1" smtClean="0">
              <a:solidFill>
                <a:srgbClr val="FFFF00"/>
              </a:solidFill>
            </a:rPr>
            <a:t>nonthyroid</a:t>
          </a:r>
          <a:r>
            <a:rPr lang="en-US" sz="2400" b="1" dirty="0" smtClean="0">
              <a:solidFill>
                <a:srgbClr val="FFFF00"/>
              </a:solidFill>
            </a:rPr>
            <a:t> surgery</a:t>
          </a:r>
          <a:endParaRPr lang="en-US" sz="2400" b="1" dirty="0"/>
        </a:p>
      </dgm:t>
    </dgm:pt>
    <dgm:pt modelId="{27BCF85E-564C-40F7-9F11-7779373C1134}" type="parTrans" cxnId="{B83D5532-AF86-4705-951D-25E963BF8069}">
      <dgm:prSet/>
      <dgm:spPr/>
      <dgm:t>
        <a:bodyPr/>
        <a:lstStyle/>
        <a:p>
          <a:endParaRPr lang="en-US"/>
        </a:p>
      </dgm:t>
    </dgm:pt>
    <dgm:pt modelId="{645B19DD-B2B6-490A-8501-04D70B6EFB98}" type="sibTrans" cxnId="{B83D5532-AF86-4705-951D-25E963BF8069}">
      <dgm:prSet/>
      <dgm:spPr/>
      <dgm:t>
        <a:bodyPr/>
        <a:lstStyle/>
        <a:p>
          <a:endParaRPr lang="en-US"/>
        </a:p>
      </dgm:t>
    </dgm:pt>
    <dgm:pt modelId="{995DC93D-D34F-4638-B3B7-CF514224EC55}" type="pres">
      <dgm:prSet presAssocID="{614A5842-833E-4BB7-B85C-E33717DC71C2}" presName="Name0" presStyleCnt="0">
        <dgm:presLayoutVars>
          <dgm:dir/>
          <dgm:resizeHandles val="exact"/>
        </dgm:presLayoutVars>
      </dgm:prSet>
      <dgm:spPr/>
    </dgm:pt>
    <dgm:pt modelId="{A142AB5C-2578-4FCB-A1FA-F51B3230475E}" type="pres">
      <dgm:prSet presAssocID="{3F929A45-3661-4A42-9A9C-BABE195F42F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F695-47A1-4701-A87E-2EBBDD53B7A8}" type="pres">
      <dgm:prSet presAssocID="{645B19DD-B2B6-490A-8501-04D70B6EFB9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D7F88C1-9C66-40C9-9700-CDEE2D1753F2}" type="pres">
      <dgm:prSet presAssocID="{645B19DD-B2B6-490A-8501-04D70B6EFB9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D6F903A-A875-475C-AD95-1B8E4A0B7ED6}" type="pres">
      <dgm:prSet presAssocID="{F9DACF1C-9753-4551-A9CB-4F38C0A6A15A}" presName="node" presStyleLbl="node1" presStyleIdx="1" presStyleCnt="2" custScaleX="6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C1F5F3-AF4E-4AD1-8C77-E74D73158A7A}" type="presOf" srcId="{3F929A45-3661-4A42-9A9C-BABE195F42F1}" destId="{A142AB5C-2578-4FCB-A1FA-F51B3230475E}" srcOrd="0" destOrd="0" presId="urn:microsoft.com/office/officeart/2005/8/layout/process1"/>
    <dgm:cxn modelId="{CC2CEC66-415D-4BEF-A888-FB29A49CE964}" type="presOf" srcId="{614A5842-833E-4BB7-B85C-E33717DC71C2}" destId="{995DC93D-D34F-4638-B3B7-CF514224EC55}" srcOrd="0" destOrd="0" presId="urn:microsoft.com/office/officeart/2005/8/layout/process1"/>
    <dgm:cxn modelId="{8D000007-3E39-4010-836B-1C959A87527D}" srcId="{614A5842-833E-4BB7-B85C-E33717DC71C2}" destId="{F9DACF1C-9753-4551-A9CB-4F38C0A6A15A}" srcOrd="1" destOrd="0" parTransId="{82342772-9F33-4421-B345-2D4852681301}" sibTransId="{EBE266A2-2480-4EAC-B757-42DE47EBE584}"/>
    <dgm:cxn modelId="{B83D5532-AF86-4705-951D-25E963BF8069}" srcId="{614A5842-833E-4BB7-B85C-E33717DC71C2}" destId="{3F929A45-3661-4A42-9A9C-BABE195F42F1}" srcOrd="0" destOrd="0" parTransId="{27BCF85E-564C-40F7-9F11-7779373C1134}" sibTransId="{645B19DD-B2B6-490A-8501-04D70B6EFB98}"/>
    <dgm:cxn modelId="{5FEDA7BD-97B1-45ED-AD95-B326AFF696C7}" type="presOf" srcId="{645B19DD-B2B6-490A-8501-04D70B6EFB98}" destId="{CD7F88C1-9C66-40C9-9700-CDEE2D1753F2}" srcOrd="1" destOrd="0" presId="urn:microsoft.com/office/officeart/2005/8/layout/process1"/>
    <dgm:cxn modelId="{EF52948C-0466-41B8-847B-9F3966DD11FC}" type="presOf" srcId="{645B19DD-B2B6-490A-8501-04D70B6EFB98}" destId="{3FC1F695-47A1-4701-A87E-2EBBDD53B7A8}" srcOrd="0" destOrd="0" presId="urn:microsoft.com/office/officeart/2005/8/layout/process1"/>
    <dgm:cxn modelId="{50B51373-C876-416D-AC28-E760C63779CD}" type="presOf" srcId="{F9DACF1C-9753-4551-A9CB-4F38C0A6A15A}" destId="{3D6F903A-A875-475C-AD95-1B8E4A0B7ED6}" srcOrd="0" destOrd="0" presId="urn:microsoft.com/office/officeart/2005/8/layout/process1"/>
    <dgm:cxn modelId="{4C5E715C-C423-4736-B553-CD3F13A43A58}" type="presParOf" srcId="{995DC93D-D34F-4638-B3B7-CF514224EC55}" destId="{A142AB5C-2578-4FCB-A1FA-F51B3230475E}" srcOrd="0" destOrd="0" presId="urn:microsoft.com/office/officeart/2005/8/layout/process1"/>
    <dgm:cxn modelId="{E0D064B9-9A42-4AA5-9A05-5CCE61DB66FE}" type="presParOf" srcId="{995DC93D-D34F-4638-B3B7-CF514224EC55}" destId="{3FC1F695-47A1-4701-A87E-2EBBDD53B7A8}" srcOrd="1" destOrd="0" presId="urn:microsoft.com/office/officeart/2005/8/layout/process1"/>
    <dgm:cxn modelId="{57C90A97-2F74-482C-8F02-A763BA448327}" type="presParOf" srcId="{3FC1F695-47A1-4701-A87E-2EBBDD53B7A8}" destId="{CD7F88C1-9C66-40C9-9700-CDEE2D1753F2}" srcOrd="0" destOrd="0" presId="urn:microsoft.com/office/officeart/2005/8/layout/process1"/>
    <dgm:cxn modelId="{DBFF3766-C921-4E49-8F32-B696D4B554B6}" type="presParOf" srcId="{995DC93D-D34F-4638-B3B7-CF514224EC55}" destId="{3D6F903A-A875-475C-AD95-1B8E4A0B7ED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BCB0AF5-F99A-4243-A74B-A530FB99884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465AC7-4386-4C0B-B644-DEBD98433133}">
      <dgm:prSet custT="1"/>
      <dgm:spPr/>
      <dgm:t>
        <a:bodyPr/>
        <a:lstStyle/>
        <a:p>
          <a:pPr algn="just" rtl="0"/>
          <a:r>
            <a:rPr lang="en-US" sz="3200" b="1" dirty="0" smtClean="0"/>
            <a:t>Preoperative Management of Patients with </a:t>
          </a:r>
          <a:r>
            <a:rPr lang="en-US" sz="3200" b="1" dirty="0" err="1" smtClean="0"/>
            <a:t>Thyrotoxicosis</a:t>
          </a:r>
          <a:r>
            <a:rPr lang="en-US" sz="3200" b="1" dirty="0" smtClean="0"/>
            <a:t> for </a:t>
          </a:r>
          <a:r>
            <a:rPr lang="en-US" sz="3200" b="1" dirty="0" err="1" smtClean="0"/>
            <a:t>Nonthyroid</a:t>
          </a:r>
          <a:r>
            <a:rPr lang="en-US" sz="3200" b="1" dirty="0" smtClean="0"/>
            <a:t> Surgery </a:t>
          </a:r>
          <a:endParaRPr lang="en-US" sz="3200" b="1" dirty="0"/>
        </a:p>
      </dgm:t>
    </dgm:pt>
    <dgm:pt modelId="{E2D3D7AB-C8FB-4D32-9589-F712900F1FA3}" type="parTrans" cxnId="{FB5A2E22-F030-4ABA-A646-424DFB50B628}">
      <dgm:prSet/>
      <dgm:spPr/>
      <dgm:t>
        <a:bodyPr/>
        <a:lstStyle/>
        <a:p>
          <a:endParaRPr lang="en-US"/>
        </a:p>
      </dgm:t>
    </dgm:pt>
    <dgm:pt modelId="{D7ADAB6C-E3DB-455E-AA21-667BF02D49BF}" type="sibTrans" cxnId="{FB5A2E22-F030-4ABA-A646-424DFB50B628}">
      <dgm:prSet/>
      <dgm:spPr/>
      <dgm:t>
        <a:bodyPr/>
        <a:lstStyle/>
        <a:p>
          <a:endParaRPr lang="en-US"/>
        </a:p>
      </dgm:t>
    </dgm:pt>
    <dgm:pt modelId="{FAF95BC1-29A2-4860-AFA1-F3F3047D4AF0}">
      <dgm:prSet custT="1"/>
      <dgm:spPr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just" rtl="0"/>
          <a:r>
            <a:rPr lang="en-US" sz="3200" b="1" dirty="0" smtClean="0">
              <a:solidFill>
                <a:srgbClr val="FFFF00"/>
              </a:solidFill>
            </a:rPr>
            <a:t>Preoperative Management of Patients with Hyperthyroidism who are to Undergo Thyroid Surgery</a:t>
          </a:r>
        </a:p>
      </dgm:t>
    </dgm:pt>
    <dgm:pt modelId="{F4B193D2-085A-4065-840D-9F025182F7A7}" type="parTrans" cxnId="{898779B7-CBF1-4117-B455-70D5AEC9B3FF}">
      <dgm:prSet/>
      <dgm:spPr/>
      <dgm:t>
        <a:bodyPr/>
        <a:lstStyle/>
        <a:p>
          <a:endParaRPr lang="en-US"/>
        </a:p>
      </dgm:t>
    </dgm:pt>
    <dgm:pt modelId="{7AC20574-897B-453F-A2F7-453673D38B4D}" type="sibTrans" cxnId="{898779B7-CBF1-4117-B455-70D5AEC9B3FF}">
      <dgm:prSet/>
      <dgm:spPr/>
      <dgm:t>
        <a:bodyPr/>
        <a:lstStyle/>
        <a:p>
          <a:endParaRPr lang="en-US"/>
        </a:p>
      </dgm:t>
    </dgm:pt>
    <dgm:pt modelId="{83BA13B6-0DC6-4C25-91C8-F123704BBB35}" type="pres">
      <dgm:prSet presAssocID="{FBCB0AF5-F99A-4243-A74B-A530FB998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6DB3F-6059-421B-ABC2-C9F67080D10E}" type="pres">
      <dgm:prSet presAssocID="{F0465AC7-4386-4C0B-B644-DEBD984331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78AD5-55D5-4333-BBCB-DE6218B88528}" type="pres">
      <dgm:prSet presAssocID="{D7ADAB6C-E3DB-455E-AA21-667BF02D49BF}" presName="spacer" presStyleCnt="0"/>
      <dgm:spPr/>
    </dgm:pt>
    <dgm:pt modelId="{0A507E01-FFB0-471A-9025-75E266CF74C1}" type="pres">
      <dgm:prSet presAssocID="{FAF95BC1-29A2-4860-AFA1-F3F3047D4A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B291D2-5B24-4ED6-B0D6-7F95E45F4611}" type="presOf" srcId="{FBCB0AF5-F99A-4243-A74B-A530FB998845}" destId="{83BA13B6-0DC6-4C25-91C8-F123704BBB35}" srcOrd="0" destOrd="0" presId="urn:microsoft.com/office/officeart/2005/8/layout/vList2"/>
    <dgm:cxn modelId="{4DA379CE-F5C4-419D-AE9C-F906059C59B8}" type="presOf" srcId="{FAF95BC1-29A2-4860-AFA1-F3F3047D4AF0}" destId="{0A507E01-FFB0-471A-9025-75E266CF74C1}" srcOrd="0" destOrd="0" presId="urn:microsoft.com/office/officeart/2005/8/layout/vList2"/>
    <dgm:cxn modelId="{898779B7-CBF1-4117-B455-70D5AEC9B3FF}" srcId="{FBCB0AF5-F99A-4243-A74B-A530FB998845}" destId="{FAF95BC1-29A2-4860-AFA1-F3F3047D4AF0}" srcOrd="1" destOrd="0" parTransId="{F4B193D2-085A-4065-840D-9F025182F7A7}" sibTransId="{7AC20574-897B-453F-A2F7-453673D38B4D}"/>
    <dgm:cxn modelId="{FB5A2E22-F030-4ABA-A646-424DFB50B628}" srcId="{FBCB0AF5-F99A-4243-A74B-A530FB998845}" destId="{F0465AC7-4386-4C0B-B644-DEBD98433133}" srcOrd="0" destOrd="0" parTransId="{E2D3D7AB-C8FB-4D32-9589-F712900F1FA3}" sibTransId="{D7ADAB6C-E3DB-455E-AA21-667BF02D49BF}"/>
    <dgm:cxn modelId="{3DD843FC-3694-49FF-8420-56870416DDB1}" type="presOf" srcId="{F0465AC7-4386-4C0B-B644-DEBD98433133}" destId="{7716DB3F-6059-421B-ABC2-C9F67080D10E}" srcOrd="0" destOrd="0" presId="urn:microsoft.com/office/officeart/2005/8/layout/vList2"/>
    <dgm:cxn modelId="{D38545A0-1637-4377-B5AD-C8FFAF14301C}" type="presParOf" srcId="{83BA13B6-0DC6-4C25-91C8-F123704BBB35}" destId="{7716DB3F-6059-421B-ABC2-C9F67080D10E}" srcOrd="0" destOrd="0" presId="urn:microsoft.com/office/officeart/2005/8/layout/vList2"/>
    <dgm:cxn modelId="{222553DE-B4D5-4DF6-93EF-965EDA7066C7}" type="presParOf" srcId="{83BA13B6-0DC6-4C25-91C8-F123704BBB35}" destId="{53378AD5-55D5-4333-BBCB-DE6218B88528}" srcOrd="1" destOrd="0" presId="urn:microsoft.com/office/officeart/2005/8/layout/vList2"/>
    <dgm:cxn modelId="{936EFFF5-401E-4786-82CD-7FC6EABD0113}" type="presParOf" srcId="{83BA13B6-0DC6-4C25-91C8-F123704BBB35}" destId="{0A507E01-FFB0-471A-9025-75E266CF74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rgbClr val="FFFF00"/>
              </a:solidFill>
            </a:rPr>
            <a:t>Clinical  manifestations  that  may  impact </a:t>
          </a:r>
          <a:r>
            <a:rPr lang="en-US" sz="2800" b="1" dirty="0" err="1" smtClean="0">
              <a:solidFill>
                <a:srgbClr val="FFFF00"/>
              </a:solidFill>
            </a:rPr>
            <a:t>perioperative</a:t>
          </a:r>
          <a:r>
            <a:rPr lang="en-US" sz="2800" b="1" dirty="0" smtClean="0">
              <a:solidFill>
                <a:srgbClr val="FFFF00"/>
              </a:solidFill>
            </a:rPr>
            <a:t>  outcome</a:t>
          </a:r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A60BB-342F-4897-AA33-D44973170704}" type="presOf" srcId="{614D5F97-C485-42C5-9B48-B84F2F3D6BE5}" destId="{6CE4EC14-18CA-4441-80A7-E1CBFB502DCD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2D7FBCC8-1D21-40EE-9F0A-03924581E4E9}" type="presOf" srcId="{4EAD3CDC-5D36-455A-B9B0-45435E36C6C5}" destId="{F02BA826-20B8-4BB6-9F09-D9EE59BCE823}" srcOrd="0" destOrd="0" presId="urn:microsoft.com/office/officeart/2005/8/layout/vList2"/>
    <dgm:cxn modelId="{28F025F7-3F4E-4328-9B9C-95DEA276B341}" type="presParOf" srcId="{F02BA826-20B8-4BB6-9F09-D9EE59BCE823}" destId="{6CE4EC14-18CA-4441-80A7-E1CBFB502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just" rtl="0"/>
          <a:r>
            <a:rPr lang="en-US" sz="2400" b="1" dirty="0" smtClean="0">
              <a:solidFill>
                <a:srgbClr val="FFFF00"/>
              </a:solidFill>
            </a:rPr>
            <a:t>Preoperative Management of Patients with Hyperthyroidism who are to Undergo Thyroid Surgery</a:t>
          </a:r>
          <a:endParaRPr lang="en-US" sz="2400" b="1" dirty="0"/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C93D3-051E-4957-A486-A822299AD3EB}" type="presOf" srcId="{C0F7B3ED-997B-4844-BEEE-03814C5CA56A}" destId="{477417FC-F67C-4212-B8BE-02760C4B1245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86797A2D-2F83-4AA8-81E0-03DA22E03C66}" type="presOf" srcId="{36786525-0708-450E-9F60-5F464EDD779F}" destId="{989F855A-5573-4C36-AA93-691652E17A30}" srcOrd="0" destOrd="0" presId="urn:microsoft.com/office/officeart/2005/8/layout/vList2"/>
    <dgm:cxn modelId="{0CD841F8-EFF9-4C35-9A51-8C7617ACCA52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just" rtl="0"/>
          <a:r>
            <a:rPr lang="en-US" sz="2400" b="1" dirty="0" smtClean="0">
              <a:solidFill>
                <a:srgbClr val="FFFF00"/>
              </a:solidFill>
            </a:rPr>
            <a:t>Preoperative Management of Patients with Hyperthyroidism who are to Undergo Thyroid Surgery</a:t>
          </a:r>
          <a:endParaRPr lang="en-US" sz="2400" b="1" dirty="0"/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023F9-619E-41D1-A632-472073326B0F}" type="presOf" srcId="{36786525-0708-450E-9F60-5F464EDD779F}" destId="{989F855A-5573-4C36-AA93-691652E17A30}" srcOrd="0" destOrd="0" presId="urn:microsoft.com/office/officeart/2005/8/layout/vList2"/>
    <dgm:cxn modelId="{50ADC500-09D5-4DAB-A1EB-A945B3D78ED3}" type="presOf" srcId="{C0F7B3ED-997B-4844-BEEE-03814C5CA56A}" destId="{477417FC-F67C-4212-B8BE-02760C4B1245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6049780B-D51F-405A-BBD3-BC229BE47427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just" rtl="0"/>
          <a:r>
            <a:rPr lang="en-US" sz="2400" b="1" dirty="0" smtClean="0">
              <a:solidFill>
                <a:srgbClr val="FFFF00"/>
              </a:solidFill>
            </a:rPr>
            <a:t>Preoperative Management of Patients with Hyperthyroidism who are to Undergo Thyroid Surgery</a:t>
          </a:r>
          <a:endParaRPr lang="en-US" sz="2400" b="1" dirty="0"/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CE9BF-A2C5-4447-A6A8-9E5540842A34}" type="presOf" srcId="{36786525-0708-450E-9F60-5F464EDD779F}" destId="{989F855A-5573-4C36-AA93-691652E17A30}" srcOrd="0" destOrd="0" presId="urn:microsoft.com/office/officeart/2005/8/layout/vList2"/>
    <dgm:cxn modelId="{7BC589D4-7D2A-4166-9B2B-9B95E46F16D8}" type="presOf" srcId="{C0F7B3ED-997B-4844-BEEE-03814C5CA56A}" destId="{477417FC-F67C-4212-B8BE-02760C4B1245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D678EB9A-592C-4D43-87D1-273FA6142D35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just" rtl="0"/>
          <a:r>
            <a:rPr lang="en-US" sz="2400" b="1" dirty="0" smtClean="0">
              <a:solidFill>
                <a:srgbClr val="FFFF00"/>
              </a:solidFill>
            </a:rPr>
            <a:t>Preoperative Management of Patients with Hyperthyroidism who are to Undergo Thyroid Surgery</a:t>
          </a:r>
          <a:endParaRPr lang="en-US" sz="2400" b="1" dirty="0"/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32F34-48C5-4C4E-8025-2D8FCC597E0A}" type="presOf" srcId="{C0F7B3ED-997B-4844-BEEE-03814C5CA56A}" destId="{477417FC-F67C-4212-B8BE-02760C4B1245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AC85BBFF-7164-4981-8DA5-040D2990FB8E}" type="presOf" srcId="{36786525-0708-450E-9F60-5F464EDD779F}" destId="{989F855A-5573-4C36-AA93-691652E17A30}" srcOrd="0" destOrd="0" presId="urn:microsoft.com/office/officeart/2005/8/layout/vList2"/>
    <dgm:cxn modelId="{C6F24BEF-0E21-4F7A-8094-9BF78F88ED68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D522F45-3986-4453-ACFF-5257498258DF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8C957F-8E9C-4CE5-B23D-3976DC7B4527}">
      <dgm:prSet custT="1"/>
      <dgm:spPr/>
      <dgm:t>
        <a:bodyPr/>
        <a:lstStyle/>
        <a:p>
          <a:pPr rtl="0"/>
          <a:r>
            <a:rPr lang="en-US" sz="4400" dirty="0" smtClean="0"/>
            <a:t>1</a:t>
          </a:r>
        </a:p>
      </dgm:t>
    </dgm:pt>
    <dgm:pt modelId="{7F9D8024-3680-46BB-A5BD-6F3A9C4B6738}" type="parTrans" cxnId="{C12C9AFF-8A9C-4EC9-BE9F-14135FD926E6}">
      <dgm:prSet/>
      <dgm:spPr/>
      <dgm:t>
        <a:bodyPr/>
        <a:lstStyle/>
        <a:p>
          <a:endParaRPr lang="en-US"/>
        </a:p>
      </dgm:t>
    </dgm:pt>
    <dgm:pt modelId="{733F6DE1-1106-4860-A474-7DE54C746CD7}" type="sibTrans" cxnId="{C12C9AFF-8A9C-4EC9-BE9F-14135FD926E6}">
      <dgm:prSet/>
      <dgm:spPr/>
      <dgm:t>
        <a:bodyPr/>
        <a:lstStyle/>
        <a:p>
          <a:endParaRPr lang="en-US"/>
        </a:p>
      </dgm:t>
    </dgm:pt>
    <dgm:pt modelId="{D1AE3F9A-8B67-4C1F-96CC-FA740F6B6C63}">
      <dgm:prSet custT="1"/>
      <dgm:spPr/>
      <dgm:t>
        <a:bodyPr/>
        <a:lstStyle/>
        <a:p>
          <a:pPr rtl="0"/>
          <a:r>
            <a:rPr lang="en-US" sz="4400" dirty="0" smtClean="0"/>
            <a:t>2</a:t>
          </a:r>
        </a:p>
      </dgm:t>
    </dgm:pt>
    <dgm:pt modelId="{0F45748C-9C3B-47A1-9F0A-F5FCCD2C6AA3}" type="parTrans" cxnId="{0D46A6DD-8CA1-4981-BBB1-D7414B1C222F}">
      <dgm:prSet/>
      <dgm:spPr/>
      <dgm:t>
        <a:bodyPr/>
        <a:lstStyle/>
        <a:p>
          <a:endParaRPr lang="en-US"/>
        </a:p>
      </dgm:t>
    </dgm:pt>
    <dgm:pt modelId="{645B8397-D5F5-46A0-BA4C-E7041456605D}" type="sibTrans" cxnId="{0D46A6DD-8CA1-4981-BBB1-D7414B1C222F}">
      <dgm:prSet/>
      <dgm:spPr/>
      <dgm:t>
        <a:bodyPr/>
        <a:lstStyle/>
        <a:p>
          <a:endParaRPr lang="en-US"/>
        </a:p>
      </dgm:t>
    </dgm:pt>
    <dgm:pt modelId="{ED80068C-9309-410C-8255-12DAAC6E6B1A}">
      <dgm:prSet custT="1"/>
      <dgm:spPr/>
      <dgm:t>
        <a:bodyPr/>
        <a:lstStyle/>
        <a:p>
          <a:pPr rtl="0"/>
          <a:r>
            <a:rPr lang="en-US" sz="4400" dirty="0" smtClean="0"/>
            <a:t>3</a:t>
          </a:r>
        </a:p>
      </dgm:t>
    </dgm:pt>
    <dgm:pt modelId="{68269B6D-FD24-42EF-BB52-4A29C065C206}" type="parTrans" cxnId="{71E398ED-86AA-41A1-8C78-C99A17FAA8DA}">
      <dgm:prSet/>
      <dgm:spPr/>
      <dgm:t>
        <a:bodyPr/>
        <a:lstStyle/>
        <a:p>
          <a:endParaRPr lang="en-US"/>
        </a:p>
      </dgm:t>
    </dgm:pt>
    <dgm:pt modelId="{3FD9B4FA-ACE9-4F0E-9FA1-7C30111BCB59}" type="sibTrans" cxnId="{71E398ED-86AA-41A1-8C78-C99A17FAA8DA}">
      <dgm:prSet/>
      <dgm:spPr/>
      <dgm:t>
        <a:bodyPr/>
        <a:lstStyle/>
        <a:p>
          <a:endParaRPr lang="en-US"/>
        </a:p>
      </dgm:t>
    </dgm:pt>
    <dgm:pt modelId="{A939B42E-E67B-4A79-B3B4-B2EEBAC739F3}">
      <dgm:prSet custT="1"/>
      <dgm:spPr/>
      <dgm:t>
        <a:bodyPr/>
        <a:lstStyle/>
        <a:p>
          <a:pPr rtl="0"/>
          <a:r>
            <a:rPr lang="en-US" sz="4400" dirty="0" smtClean="0"/>
            <a:t>4</a:t>
          </a:r>
        </a:p>
      </dgm:t>
    </dgm:pt>
    <dgm:pt modelId="{6CAF315B-E937-4F83-A620-4B2AE5CBDCF1}" type="parTrans" cxnId="{D3702AE4-E1DF-4D1C-9548-7AEDCBF6D42C}">
      <dgm:prSet/>
      <dgm:spPr/>
      <dgm:t>
        <a:bodyPr/>
        <a:lstStyle/>
        <a:p>
          <a:endParaRPr lang="en-US"/>
        </a:p>
      </dgm:t>
    </dgm:pt>
    <dgm:pt modelId="{CF4CEB49-2747-4E64-B59E-0661F6EF8F7F}" type="sibTrans" cxnId="{D3702AE4-E1DF-4D1C-9548-7AEDCBF6D42C}">
      <dgm:prSet/>
      <dgm:spPr/>
      <dgm:t>
        <a:bodyPr/>
        <a:lstStyle/>
        <a:p>
          <a:endParaRPr lang="en-US"/>
        </a:p>
      </dgm:t>
    </dgm:pt>
    <dgm:pt modelId="{580EBE9E-0E8F-4C90-A903-1A3481D3098C}" type="pres">
      <dgm:prSet presAssocID="{DD522F45-3986-4453-ACFF-5257498258D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C14775-991F-48AE-9A2E-85D4F0783372}" type="pres">
      <dgm:prSet presAssocID="{DD522F45-3986-4453-ACFF-5257498258DF}" presName="cycle" presStyleCnt="0"/>
      <dgm:spPr/>
    </dgm:pt>
    <dgm:pt modelId="{C1A2382A-E68A-4AF4-9655-4A0FF051CE56}" type="pres">
      <dgm:prSet presAssocID="{DD522F45-3986-4453-ACFF-5257498258DF}" presName="centerShape" presStyleCnt="0"/>
      <dgm:spPr/>
    </dgm:pt>
    <dgm:pt modelId="{7E7467E5-70D7-4D25-A387-FBB0ACE558D3}" type="pres">
      <dgm:prSet presAssocID="{DD522F45-3986-4453-ACFF-5257498258DF}" presName="connSite" presStyleLbl="node1" presStyleIdx="0" presStyleCnt="5"/>
      <dgm:spPr/>
    </dgm:pt>
    <dgm:pt modelId="{CCE8B37D-6173-4D1A-8A77-62BDFC89ADAE}" type="pres">
      <dgm:prSet presAssocID="{DD522F45-3986-4453-ACFF-5257498258DF}" presName="visible" presStyleLbl="node1" presStyleIdx="0" presStyleCnt="5" custScaleX="127775" custScaleY="1215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DC89750-4AAE-4D8C-9691-BA713033A084}" type="pres">
      <dgm:prSet presAssocID="{7F9D8024-3680-46BB-A5BD-6F3A9C4B6738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BB63FC1-2BDB-4D1F-BAD1-F15E09845850}" type="pres">
      <dgm:prSet presAssocID="{148C957F-8E9C-4CE5-B23D-3976DC7B4527}" presName="node" presStyleCnt="0"/>
      <dgm:spPr/>
    </dgm:pt>
    <dgm:pt modelId="{C2054FD7-FA27-4585-B677-9048828A79E0}" type="pres">
      <dgm:prSet presAssocID="{148C957F-8E9C-4CE5-B23D-3976DC7B4527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047AC-CCD7-4B93-8676-14EFAC07BC83}" type="pres">
      <dgm:prSet presAssocID="{148C957F-8E9C-4CE5-B23D-3976DC7B4527}" presName="childNode" presStyleLbl="revTx" presStyleIdx="0" presStyleCnt="0">
        <dgm:presLayoutVars>
          <dgm:bulletEnabled val="1"/>
        </dgm:presLayoutVars>
      </dgm:prSet>
      <dgm:spPr/>
    </dgm:pt>
    <dgm:pt modelId="{78B579CB-0AAF-4212-B4C7-997816D5B376}" type="pres">
      <dgm:prSet presAssocID="{0F45748C-9C3B-47A1-9F0A-F5FCCD2C6AA3}" presName="Name25" presStyleLbl="parChTrans1D1" presStyleIdx="1" presStyleCnt="4"/>
      <dgm:spPr/>
      <dgm:t>
        <a:bodyPr/>
        <a:lstStyle/>
        <a:p>
          <a:endParaRPr lang="en-US"/>
        </a:p>
      </dgm:t>
    </dgm:pt>
    <dgm:pt modelId="{FF2701EE-367E-49DD-A318-784D1D66E59C}" type="pres">
      <dgm:prSet presAssocID="{D1AE3F9A-8B67-4C1F-96CC-FA740F6B6C63}" presName="node" presStyleCnt="0"/>
      <dgm:spPr/>
    </dgm:pt>
    <dgm:pt modelId="{8F7945C6-D345-454F-B39D-C8856EB78628}" type="pres">
      <dgm:prSet presAssocID="{D1AE3F9A-8B67-4C1F-96CC-FA740F6B6C63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F71E-1B68-4E9B-B94B-728535800CAD}" type="pres">
      <dgm:prSet presAssocID="{D1AE3F9A-8B67-4C1F-96CC-FA740F6B6C63}" presName="childNode" presStyleLbl="revTx" presStyleIdx="0" presStyleCnt="0">
        <dgm:presLayoutVars>
          <dgm:bulletEnabled val="1"/>
        </dgm:presLayoutVars>
      </dgm:prSet>
      <dgm:spPr/>
    </dgm:pt>
    <dgm:pt modelId="{5B63E6EE-3F89-4A6F-AEBF-CB434C7FBF6F}" type="pres">
      <dgm:prSet presAssocID="{68269B6D-FD24-42EF-BB52-4A29C065C206}" presName="Name25" presStyleLbl="parChTrans1D1" presStyleIdx="2" presStyleCnt="4"/>
      <dgm:spPr/>
      <dgm:t>
        <a:bodyPr/>
        <a:lstStyle/>
        <a:p>
          <a:endParaRPr lang="en-US"/>
        </a:p>
      </dgm:t>
    </dgm:pt>
    <dgm:pt modelId="{53115B82-DBEB-45FA-BEE3-17B2DF03C6B1}" type="pres">
      <dgm:prSet presAssocID="{ED80068C-9309-410C-8255-12DAAC6E6B1A}" presName="node" presStyleCnt="0"/>
      <dgm:spPr/>
    </dgm:pt>
    <dgm:pt modelId="{C188522A-7CEF-4072-AB6A-B1260936BFE8}" type="pres">
      <dgm:prSet presAssocID="{ED80068C-9309-410C-8255-12DAAC6E6B1A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85899-0815-4D59-9F1D-01A59C61AB92}" type="pres">
      <dgm:prSet presAssocID="{ED80068C-9309-410C-8255-12DAAC6E6B1A}" presName="childNode" presStyleLbl="revTx" presStyleIdx="0" presStyleCnt="0">
        <dgm:presLayoutVars>
          <dgm:bulletEnabled val="1"/>
        </dgm:presLayoutVars>
      </dgm:prSet>
      <dgm:spPr/>
    </dgm:pt>
    <dgm:pt modelId="{18589F93-81EB-4659-9987-EB10160CDA99}" type="pres">
      <dgm:prSet presAssocID="{6CAF315B-E937-4F83-A620-4B2AE5CBDCF1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DEC6815-3E51-420F-A541-6D5D4C9CB9E1}" type="pres">
      <dgm:prSet presAssocID="{A939B42E-E67B-4A79-B3B4-B2EEBAC739F3}" presName="node" presStyleCnt="0"/>
      <dgm:spPr/>
    </dgm:pt>
    <dgm:pt modelId="{E18FDE6A-8596-4EC3-A10A-615182C6362A}" type="pres">
      <dgm:prSet presAssocID="{A939B42E-E67B-4A79-B3B4-B2EEBAC739F3}" presName="parentNode" presStyleLbl="node1" presStyleIdx="4" presStyleCnt="5" custLinFactNeighborX="-1450" custLinFactNeighborY="-18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48B35-EE13-4680-AF79-C45E67309E85}" type="pres">
      <dgm:prSet presAssocID="{A939B42E-E67B-4A79-B3B4-B2EEBAC739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225C11A-D750-4DDF-8441-F33AF05BD494}" type="presOf" srcId="{A939B42E-E67B-4A79-B3B4-B2EEBAC739F3}" destId="{E18FDE6A-8596-4EC3-A10A-615182C6362A}" srcOrd="0" destOrd="0" presId="urn:microsoft.com/office/officeart/2005/8/layout/radial2"/>
    <dgm:cxn modelId="{778A16BE-9638-46B5-9356-C4F039AEBD5D}" type="presOf" srcId="{7F9D8024-3680-46BB-A5BD-6F3A9C4B6738}" destId="{6DC89750-4AAE-4D8C-9691-BA713033A084}" srcOrd="0" destOrd="0" presId="urn:microsoft.com/office/officeart/2005/8/layout/radial2"/>
    <dgm:cxn modelId="{0703DE6D-DF28-4B62-A9E0-D5722CF3EB8E}" type="presOf" srcId="{DD522F45-3986-4453-ACFF-5257498258DF}" destId="{580EBE9E-0E8F-4C90-A903-1A3481D3098C}" srcOrd="0" destOrd="0" presId="urn:microsoft.com/office/officeart/2005/8/layout/radial2"/>
    <dgm:cxn modelId="{7C6BD331-6C5A-4D57-8386-03533028C1FF}" type="presOf" srcId="{D1AE3F9A-8B67-4C1F-96CC-FA740F6B6C63}" destId="{8F7945C6-D345-454F-B39D-C8856EB78628}" srcOrd="0" destOrd="0" presId="urn:microsoft.com/office/officeart/2005/8/layout/radial2"/>
    <dgm:cxn modelId="{548EA4E2-0768-43E1-8C03-05EDE205CCD4}" type="presOf" srcId="{148C957F-8E9C-4CE5-B23D-3976DC7B4527}" destId="{C2054FD7-FA27-4585-B677-9048828A79E0}" srcOrd="0" destOrd="0" presId="urn:microsoft.com/office/officeart/2005/8/layout/radial2"/>
    <dgm:cxn modelId="{C4CE222F-3EAC-48EB-A7C8-4DCBF2B01E0C}" type="presOf" srcId="{0F45748C-9C3B-47A1-9F0A-F5FCCD2C6AA3}" destId="{78B579CB-0AAF-4212-B4C7-997816D5B376}" srcOrd="0" destOrd="0" presId="urn:microsoft.com/office/officeart/2005/8/layout/radial2"/>
    <dgm:cxn modelId="{CE5CA51E-B48B-405C-8B7D-932F480BF980}" type="presOf" srcId="{ED80068C-9309-410C-8255-12DAAC6E6B1A}" destId="{C188522A-7CEF-4072-AB6A-B1260936BFE8}" srcOrd="0" destOrd="0" presId="urn:microsoft.com/office/officeart/2005/8/layout/radial2"/>
    <dgm:cxn modelId="{25C31787-78DF-4824-8CE7-BCE9893A0979}" type="presOf" srcId="{6CAF315B-E937-4F83-A620-4B2AE5CBDCF1}" destId="{18589F93-81EB-4659-9987-EB10160CDA99}" srcOrd="0" destOrd="0" presId="urn:microsoft.com/office/officeart/2005/8/layout/radial2"/>
    <dgm:cxn modelId="{0D46A6DD-8CA1-4981-BBB1-D7414B1C222F}" srcId="{DD522F45-3986-4453-ACFF-5257498258DF}" destId="{D1AE3F9A-8B67-4C1F-96CC-FA740F6B6C63}" srcOrd="1" destOrd="0" parTransId="{0F45748C-9C3B-47A1-9F0A-F5FCCD2C6AA3}" sibTransId="{645B8397-D5F5-46A0-BA4C-E7041456605D}"/>
    <dgm:cxn modelId="{D3702AE4-E1DF-4D1C-9548-7AEDCBF6D42C}" srcId="{DD522F45-3986-4453-ACFF-5257498258DF}" destId="{A939B42E-E67B-4A79-B3B4-B2EEBAC739F3}" srcOrd="3" destOrd="0" parTransId="{6CAF315B-E937-4F83-A620-4B2AE5CBDCF1}" sibTransId="{CF4CEB49-2747-4E64-B59E-0661F6EF8F7F}"/>
    <dgm:cxn modelId="{71E398ED-86AA-41A1-8C78-C99A17FAA8DA}" srcId="{DD522F45-3986-4453-ACFF-5257498258DF}" destId="{ED80068C-9309-410C-8255-12DAAC6E6B1A}" srcOrd="2" destOrd="0" parTransId="{68269B6D-FD24-42EF-BB52-4A29C065C206}" sibTransId="{3FD9B4FA-ACE9-4F0E-9FA1-7C30111BCB59}"/>
    <dgm:cxn modelId="{26C2855A-FF23-4A40-97B1-E004A0AF34BD}" type="presOf" srcId="{68269B6D-FD24-42EF-BB52-4A29C065C206}" destId="{5B63E6EE-3F89-4A6F-AEBF-CB434C7FBF6F}" srcOrd="0" destOrd="0" presId="urn:microsoft.com/office/officeart/2005/8/layout/radial2"/>
    <dgm:cxn modelId="{C12C9AFF-8A9C-4EC9-BE9F-14135FD926E6}" srcId="{DD522F45-3986-4453-ACFF-5257498258DF}" destId="{148C957F-8E9C-4CE5-B23D-3976DC7B4527}" srcOrd="0" destOrd="0" parTransId="{7F9D8024-3680-46BB-A5BD-6F3A9C4B6738}" sibTransId="{733F6DE1-1106-4860-A474-7DE54C746CD7}"/>
    <dgm:cxn modelId="{4F3C4C27-F280-4CD8-BAAE-1EBA0408B33E}" type="presParOf" srcId="{580EBE9E-0E8F-4C90-A903-1A3481D3098C}" destId="{3BC14775-991F-48AE-9A2E-85D4F0783372}" srcOrd="0" destOrd="0" presId="urn:microsoft.com/office/officeart/2005/8/layout/radial2"/>
    <dgm:cxn modelId="{7DDA4217-0BA1-4D58-8C1F-0232FCBE78D1}" type="presParOf" srcId="{3BC14775-991F-48AE-9A2E-85D4F0783372}" destId="{C1A2382A-E68A-4AF4-9655-4A0FF051CE56}" srcOrd="0" destOrd="0" presId="urn:microsoft.com/office/officeart/2005/8/layout/radial2"/>
    <dgm:cxn modelId="{5F79A80C-68AF-4758-AB98-E75BD3B94184}" type="presParOf" srcId="{C1A2382A-E68A-4AF4-9655-4A0FF051CE56}" destId="{7E7467E5-70D7-4D25-A387-FBB0ACE558D3}" srcOrd="0" destOrd="0" presId="urn:microsoft.com/office/officeart/2005/8/layout/radial2"/>
    <dgm:cxn modelId="{F8FE846D-6627-41D6-8753-F4E9D0245D8B}" type="presParOf" srcId="{C1A2382A-E68A-4AF4-9655-4A0FF051CE56}" destId="{CCE8B37D-6173-4D1A-8A77-62BDFC89ADAE}" srcOrd="1" destOrd="0" presId="urn:microsoft.com/office/officeart/2005/8/layout/radial2"/>
    <dgm:cxn modelId="{26E1FF41-3FF1-4C69-92A4-65BB5AB0390C}" type="presParOf" srcId="{3BC14775-991F-48AE-9A2E-85D4F0783372}" destId="{6DC89750-4AAE-4D8C-9691-BA713033A084}" srcOrd="1" destOrd="0" presId="urn:microsoft.com/office/officeart/2005/8/layout/radial2"/>
    <dgm:cxn modelId="{65B32228-6B8C-49B2-B501-B81183BCC0EC}" type="presParOf" srcId="{3BC14775-991F-48AE-9A2E-85D4F0783372}" destId="{FBB63FC1-2BDB-4D1F-BAD1-F15E09845850}" srcOrd="2" destOrd="0" presId="urn:microsoft.com/office/officeart/2005/8/layout/radial2"/>
    <dgm:cxn modelId="{9ACD9711-A9E5-49C9-AA04-CE8FB80BD3D7}" type="presParOf" srcId="{FBB63FC1-2BDB-4D1F-BAD1-F15E09845850}" destId="{C2054FD7-FA27-4585-B677-9048828A79E0}" srcOrd="0" destOrd="0" presId="urn:microsoft.com/office/officeart/2005/8/layout/radial2"/>
    <dgm:cxn modelId="{28FAA2F4-5BC0-4FC3-BC6E-2F0E0F291B3A}" type="presParOf" srcId="{FBB63FC1-2BDB-4D1F-BAD1-F15E09845850}" destId="{988047AC-CCD7-4B93-8676-14EFAC07BC83}" srcOrd="1" destOrd="0" presId="urn:microsoft.com/office/officeart/2005/8/layout/radial2"/>
    <dgm:cxn modelId="{D91AC254-481B-43AE-9684-15E4B00D64DF}" type="presParOf" srcId="{3BC14775-991F-48AE-9A2E-85D4F0783372}" destId="{78B579CB-0AAF-4212-B4C7-997816D5B376}" srcOrd="3" destOrd="0" presId="urn:microsoft.com/office/officeart/2005/8/layout/radial2"/>
    <dgm:cxn modelId="{2B688AB4-6528-4DEC-A6AB-0A651D7BBD76}" type="presParOf" srcId="{3BC14775-991F-48AE-9A2E-85D4F0783372}" destId="{FF2701EE-367E-49DD-A318-784D1D66E59C}" srcOrd="4" destOrd="0" presId="urn:microsoft.com/office/officeart/2005/8/layout/radial2"/>
    <dgm:cxn modelId="{E6143442-2847-4028-B1A2-77EF5332932F}" type="presParOf" srcId="{FF2701EE-367E-49DD-A318-784D1D66E59C}" destId="{8F7945C6-D345-454F-B39D-C8856EB78628}" srcOrd="0" destOrd="0" presId="urn:microsoft.com/office/officeart/2005/8/layout/radial2"/>
    <dgm:cxn modelId="{4D00DA97-9C20-4F88-8F13-C1E87DE77F10}" type="presParOf" srcId="{FF2701EE-367E-49DD-A318-784D1D66E59C}" destId="{7EFCF71E-1B68-4E9B-B94B-728535800CAD}" srcOrd="1" destOrd="0" presId="urn:microsoft.com/office/officeart/2005/8/layout/radial2"/>
    <dgm:cxn modelId="{87079E47-A608-437E-AF3D-1ABA0B4AA092}" type="presParOf" srcId="{3BC14775-991F-48AE-9A2E-85D4F0783372}" destId="{5B63E6EE-3F89-4A6F-AEBF-CB434C7FBF6F}" srcOrd="5" destOrd="0" presId="urn:microsoft.com/office/officeart/2005/8/layout/radial2"/>
    <dgm:cxn modelId="{3804DA42-F010-4BF6-BBEC-837CA6869405}" type="presParOf" srcId="{3BC14775-991F-48AE-9A2E-85D4F0783372}" destId="{53115B82-DBEB-45FA-BEE3-17B2DF03C6B1}" srcOrd="6" destOrd="0" presId="urn:microsoft.com/office/officeart/2005/8/layout/radial2"/>
    <dgm:cxn modelId="{5072328F-4F7E-4212-B639-2F5B8EE96841}" type="presParOf" srcId="{53115B82-DBEB-45FA-BEE3-17B2DF03C6B1}" destId="{C188522A-7CEF-4072-AB6A-B1260936BFE8}" srcOrd="0" destOrd="0" presId="urn:microsoft.com/office/officeart/2005/8/layout/radial2"/>
    <dgm:cxn modelId="{C229A4BF-EA56-4E3C-BA17-DCCA7C0C2960}" type="presParOf" srcId="{53115B82-DBEB-45FA-BEE3-17B2DF03C6B1}" destId="{5F685899-0815-4D59-9F1D-01A59C61AB92}" srcOrd="1" destOrd="0" presId="urn:microsoft.com/office/officeart/2005/8/layout/radial2"/>
    <dgm:cxn modelId="{9B86C26A-A58B-4CB0-A554-53B0FB3CCEAB}" type="presParOf" srcId="{3BC14775-991F-48AE-9A2E-85D4F0783372}" destId="{18589F93-81EB-4659-9987-EB10160CDA99}" srcOrd="7" destOrd="0" presId="urn:microsoft.com/office/officeart/2005/8/layout/radial2"/>
    <dgm:cxn modelId="{1CFD61FB-97F2-43E6-9D91-B670DA17DC45}" type="presParOf" srcId="{3BC14775-991F-48AE-9A2E-85D4F0783372}" destId="{9DEC6815-3E51-420F-A541-6D5D4C9CB9E1}" srcOrd="8" destOrd="0" presId="urn:microsoft.com/office/officeart/2005/8/layout/radial2"/>
    <dgm:cxn modelId="{1794870A-94E5-4FD2-9B01-1AF3E9EED7FA}" type="presParOf" srcId="{9DEC6815-3E51-420F-A541-6D5D4C9CB9E1}" destId="{E18FDE6A-8596-4EC3-A10A-615182C6362A}" srcOrd="0" destOrd="0" presId="urn:microsoft.com/office/officeart/2005/8/layout/radial2"/>
    <dgm:cxn modelId="{29F5AFF7-9ACB-4CB2-8A4C-E90FF300E1C7}" type="presParOf" srcId="{9DEC6815-3E51-420F-A541-6D5D4C9CB9E1}" destId="{86148B35-EE13-4680-AF79-C45E67309E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ctr" rtl="0"/>
          <a:r>
            <a:rPr lang="en-US" sz="4400" b="1" dirty="0" smtClean="0">
              <a:solidFill>
                <a:srgbClr val="FFFF00"/>
              </a:solidFill>
            </a:rPr>
            <a:t>Conclusion</a:t>
          </a:r>
          <a:endParaRPr lang="en-US" sz="3600" b="1" dirty="0">
            <a:solidFill>
              <a:srgbClr val="FFFF00"/>
            </a:solidFill>
          </a:endParaRPr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C6ED9-4DB2-4570-994E-F1FDB2BCAA20}" type="presOf" srcId="{36786525-0708-450E-9F60-5F464EDD779F}" destId="{989F855A-5573-4C36-AA93-691652E17A30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54272359-628C-424B-B79D-DBF4A2825DC2}" type="presOf" srcId="{C0F7B3ED-997B-4844-BEEE-03814C5CA56A}" destId="{477417FC-F67C-4212-B8BE-02760C4B1245}" srcOrd="0" destOrd="0" presId="urn:microsoft.com/office/officeart/2005/8/layout/vList2"/>
    <dgm:cxn modelId="{1C5777B1-4ED0-460D-8395-209CB3A10A98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ctr" rtl="0"/>
          <a:r>
            <a:rPr lang="en-US" sz="4400" b="1" dirty="0" smtClean="0">
              <a:solidFill>
                <a:srgbClr val="FFFF00"/>
              </a:solidFill>
            </a:rPr>
            <a:t>Conclusion</a:t>
          </a:r>
          <a:endParaRPr lang="en-US" sz="3600" b="1" dirty="0">
            <a:solidFill>
              <a:srgbClr val="FFFF00"/>
            </a:solidFill>
          </a:endParaRPr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E365F-3BFA-4EF6-8DA3-8BF04965F720}" type="presOf" srcId="{36786525-0708-450E-9F60-5F464EDD779F}" destId="{989F855A-5573-4C36-AA93-691652E17A30}" srcOrd="0" destOrd="0" presId="urn:microsoft.com/office/officeart/2005/8/layout/vList2"/>
    <dgm:cxn modelId="{F8FFF3B2-DBFE-48B4-8C2B-4BDBC014FFC9}" type="presOf" srcId="{C0F7B3ED-997B-4844-BEEE-03814C5CA56A}" destId="{477417FC-F67C-4212-B8BE-02760C4B1245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C2C3493C-3FC2-4ACF-88F9-54158DED35C4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0F7B3ED-997B-4844-BEEE-03814C5CA56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786525-0708-450E-9F60-5F464EDD779F}">
      <dgm:prSet custT="1"/>
      <dgm:spPr/>
      <dgm:t>
        <a:bodyPr/>
        <a:lstStyle/>
        <a:p>
          <a:pPr algn="ctr" rtl="0"/>
          <a:r>
            <a:rPr lang="en-US" sz="4400" b="1" dirty="0" smtClean="0">
              <a:solidFill>
                <a:srgbClr val="FFFF00"/>
              </a:solidFill>
            </a:rPr>
            <a:t>Conclusion</a:t>
          </a:r>
          <a:endParaRPr lang="en-US" sz="3600" b="1" dirty="0">
            <a:solidFill>
              <a:srgbClr val="FFFF00"/>
            </a:solidFill>
          </a:endParaRPr>
        </a:p>
      </dgm:t>
    </dgm:pt>
    <dgm:pt modelId="{7C7AAD8F-AAE1-4B97-84A7-DE073264D638}" type="parTrans" cxnId="{C90CEBE2-1FB0-4A56-BD51-BFBCA4E0893B}">
      <dgm:prSet/>
      <dgm:spPr/>
      <dgm:t>
        <a:bodyPr/>
        <a:lstStyle/>
        <a:p>
          <a:endParaRPr lang="en-US"/>
        </a:p>
      </dgm:t>
    </dgm:pt>
    <dgm:pt modelId="{26F6E337-B328-48BA-8CD4-C13B8A230710}" type="sibTrans" cxnId="{C90CEBE2-1FB0-4A56-BD51-BFBCA4E0893B}">
      <dgm:prSet/>
      <dgm:spPr/>
      <dgm:t>
        <a:bodyPr/>
        <a:lstStyle/>
        <a:p>
          <a:endParaRPr lang="en-US"/>
        </a:p>
      </dgm:t>
    </dgm:pt>
    <dgm:pt modelId="{477417FC-F67C-4212-B8BE-02760C4B1245}" type="pres">
      <dgm:prSet presAssocID="{C0F7B3ED-997B-4844-BEEE-03814C5CA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F855A-5573-4C36-AA93-691652E17A30}" type="pres">
      <dgm:prSet presAssocID="{36786525-0708-450E-9F60-5F464EDD7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0CA27-FC7E-4266-BA89-F340BA5B9060}" type="presOf" srcId="{36786525-0708-450E-9F60-5F464EDD779F}" destId="{989F855A-5573-4C36-AA93-691652E17A30}" srcOrd="0" destOrd="0" presId="urn:microsoft.com/office/officeart/2005/8/layout/vList2"/>
    <dgm:cxn modelId="{E9387B85-0DA3-4992-AE2C-39F116F5E1C1}" type="presOf" srcId="{C0F7B3ED-997B-4844-BEEE-03814C5CA56A}" destId="{477417FC-F67C-4212-B8BE-02760C4B1245}" srcOrd="0" destOrd="0" presId="urn:microsoft.com/office/officeart/2005/8/layout/vList2"/>
    <dgm:cxn modelId="{C90CEBE2-1FB0-4A56-BD51-BFBCA4E0893B}" srcId="{C0F7B3ED-997B-4844-BEEE-03814C5CA56A}" destId="{36786525-0708-450E-9F60-5F464EDD779F}" srcOrd="0" destOrd="0" parTransId="{7C7AAD8F-AAE1-4B97-84A7-DE073264D638}" sibTransId="{26F6E337-B328-48BA-8CD4-C13B8A230710}"/>
    <dgm:cxn modelId="{7BAF3441-01AE-4522-9270-37D8603AE112}" type="presParOf" srcId="{477417FC-F67C-4212-B8BE-02760C4B1245}" destId="{989F855A-5573-4C36-AA93-691652E17A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/>
      <dgm:t>
        <a:bodyPr/>
        <a:lstStyle/>
        <a:p>
          <a:pPr algn="ctr" rtl="0"/>
          <a:r>
            <a:rPr lang="en-US" sz="2800" b="1" dirty="0" smtClean="0">
              <a:solidFill>
                <a:srgbClr val="FFFF00"/>
              </a:solidFill>
            </a:rPr>
            <a:t>Clinical  manifestations  that  may  impact </a:t>
          </a:r>
          <a:r>
            <a:rPr lang="en-US" sz="2800" b="1" dirty="0" err="1" smtClean="0">
              <a:solidFill>
                <a:srgbClr val="FFFF00"/>
              </a:solidFill>
            </a:rPr>
            <a:t>perioperative</a:t>
          </a:r>
          <a:r>
            <a:rPr lang="en-US" sz="2800" b="1" dirty="0" smtClean="0">
              <a:solidFill>
                <a:srgbClr val="FFFF00"/>
              </a:solidFill>
            </a:rPr>
            <a:t>  outcome</a:t>
          </a:r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06817-03CF-43FD-9AC0-8F30BA2CB101}" type="presOf" srcId="{614D5F97-C485-42C5-9B48-B84F2F3D6BE5}" destId="{6CE4EC14-18CA-4441-80A7-E1CBFB502DCD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33E7D09F-3DEA-4665-B62C-FA999FEF823F}" type="presOf" srcId="{4EAD3CDC-5D36-455A-B9B0-45435E36C6C5}" destId="{F02BA826-20B8-4BB6-9F09-D9EE59BCE823}" srcOrd="0" destOrd="0" presId="urn:microsoft.com/office/officeart/2005/8/layout/vList2"/>
    <dgm:cxn modelId="{1B298A62-C88E-48BC-BD57-64B23810865F}" type="presParOf" srcId="{F02BA826-20B8-4BB6-9F09-D9EE59BCE823}" destId="{6CE4EC14-18CA-4441-80A7-E1CBFB502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Subclinical  and  Overt Hyperthyroidism Definition</a:t>
          </a:r>
          <a:endParaRPr lang="en-US" sz="3200" b="1" dirty="0">
            <a:solidFill>
              <a:srgbClr val="FFFF00"/>
            </a:solidFill>
          </a:endParaRPr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113253F6-B668-48CF-A989-DFCBF1D2F82C}" type="presOf" srcId="{614D5F97-C485-42C5-9B48-B84F2F3D6BE5}" destId="{6CE4EC14-18CA-4441-80A7-E1CBFB502DCD}" srcOrd="0" destOrd="0" presId="urn:microsoft.com/office/officeart/2005/8/layout/vList2"/>
    <dgm:cxn modelId="{FD6A0C20-EAA9-46BA-AA93-2DB5A5C5FCC8}" type="presOf" srcId="{4EAD3CDC-5D36-455A-B9B0-45435E36C6C5}" destId="{F02BA826-20B8-4BB6-9F09-D9EE59BCE823}" srcOrd="0" destOrd="0" presId="urn:microsoft.com/office/officeart/2005/8/layout/vList2"/>
    <dgm:cxn modelId="{B2E9874F-A395-4682-ABB3-EA4F49FDC54C}" type="presParOf" srcId="{F02BA826-20B8-4BB6-9F09-D9EE59BCE823}" destId="{6CE4EC14-18CA-4441-80A7-E1CBFB502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DC7B74-FCBB-461A-B95B-FE265E87A4BE}" type="doc">
      <dgm:prSet loTypeId="urn:microsoft.com/office/officeart/2005/8/layout/hProcess9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2B24D7D-0D6F-49D7-98C7-AE48E8C1312E}">
      <dgm:prSet/>
      <dgm:spPr/>
      <dgm:t>
        <a:bodyPr/>
        <a:lstStyle/>
        <a:p>
          <a:pPr rtl="0"/>
          <a:r>
            <a:rPr lang="en-US" b="1" dirty="0" smtClean="0"/>
            <a:t>Can Patients with subclinical hyperthyroidism proceed with surgeries? (Elective? Urgent?) </a:t>
          </a:r>
          <a:endParaRPr lang="en-US" b="1" dirty="0"/>
        </a:p>
      </dgm:t>
    </dgm:pt>
    <dgm:pt modelId="{46131BA6-00D3-43EF-93F9-588B49C838B5}" type="parTrans" cxnId="{9D574760-83B8-4A28-AA9C-87BCE67FD399}">
      <dgm:prSet/>
      <dgm:spPr/>
      <dgm:t>
        <a:bodyPr/>
        <a:lstStyle/>
        <a:p>
          <a:endParaRPr lang="en-US"/>
        </a:p>
      </dgm:t>
    </dgm:pt>
    <dgm:pt modelId="{E06D3747-472E-4526-BDF9-08A250F5306E}" type="sibTrans" cxnId="{9D574760-83B8-4A28-AA9C-87BCE67FD399}">
      <dgm:prSet/>
      <dgm:spPr/>
      <dgm:t>
        <a:bodyPr/>
        <a:lstStyle/>
        <a:p>
          <a:endParaRPr lang="en-US"/>
        </a:p>
      </dgm:t>
    </dgm:pt>
    <dgm:pt modelId="{F97E395E-68A5-4AB8-BCE5-80EFEDDAD3B8}" type="pres">
      <dgm:prSet presAssocID="{38DC7B74-FCBB-461A-B95B-FE265E87A4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400C8-43BB-4790-B7DE-D2FDF7383A01}" type="pres">
      <dgm:prSet presAssocID="{38DC7B74-FCBB-461A-B95B-FE265E87A4BE}" presName="arrow" presStyleLbl="bgShp" presStyleIdx="0" presStyleCnt="1"/>
      <dgm:spPr/>
    </dgm:pt>
    <dgm:pt modelId="{2DDFB890-0DCD-405B-B084-2D56644F1330}" type="pres">
      <dgm:prSet presAssocID="{38DC7B74-FCBB-461A-B95B-FE265E87A4BE}" presName="linearProcess" presStyleCnt="0"/>
      <dgm:spPr/>
    </dgm:pt>
    <dgm:pt modelId="{4210495D-772C-4465-BA45-E153920EEA79}" type="pres">
      <dgm:prSet presAssocID="{92B24D7D-0D6F-49D7-98C7-AE48E8C1312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5B3E0-5A57-4FAF-94D5-ED674138E401}" type="presOf" srcId="{92B24D7D-0D6F-49D7-98C7-AE48E8C1312E}" destId="{4210495D-772C-4465-BA45-E153920EEA79}" srcOrd="0" destOrd="0" presId="urn:microsoft.com/office/officeart/2005/8/layout/hProcess9"/>
    <dgm:cxn modelId="{9D574760-83B8-4A28-AA9C-87BCE67FD399}" srcId="{38DC7B74-FCBB-461A-B95B-FE265E87A4BE}" destId="{92B24D7D-0D6F-49D7-98C7-AE48E8C1312E}" srcOrd="0" destOrd="0" parTransId="{46131BA6-00D3-43EF-93F9-588B49C838B5}" sibTransId="{E06D3747-472E-4526-BDF9-08A250F5306E}"/>
    <dgm:cxn modelId="{ABFF6BC6-7AD8-4524-A85C-A1D04C3908A1}" type="presOf" srcId="{38DC7B74-FCBB-461A-B95B-FE265E87A4BE}" destId="{F97E395E-68A5-4AB8-BCE5-80EFEDDAD3B8}" srcOrd="0" destOrd="0" presId="urn:microsoft.com/office/officeart/2005/8/layout/hProcess9"/>
    <dgm:cxn modelId="{EE5A6764-1916-49B2-B3E9-5DAE06A3BD9D}" type="presParOf" srcId="{F97E395E-68A5-4AB8-BCE5-80EFEDDAD3B8}" destId="{055400C8-43BB-4790-B7DE-D2FDF7383A01}" srcOrd="0" destOrd="0" presId="urn:microsoft.com/office/officeart/2005/8/layout/hProcess9"/>
    <dgm:cxn modelId="{7385CCF9-760B-4859-A342-7FD37483F05A}" type="presParOf" srcId="{F97E395E-68A5-4AB8-BCE5-80EFEDDAD3B8}" destId="{2DDFB890-0DCD-405B-B084-2D56644F1330}" srcOrd="1" destOrd="0" presId="urn:microsoft.com/office/officeart/2005/8/layout/hProcess9"/>
    <dgm:cxn modelId="{41473823-FD18-4B68-BEB9-A4572BE7DEF9}" type="presParOf" srcId="{2DDFB890-0DCD-405B-B084-2D56644F1330}" destId="{4210495D-772C-4465-BA45-E153920EEA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1788D0-EFE8-4AB3-AC2C-4FEE155099BC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4EDFED-BEC5-4625-8298-AE4508985453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Subclinical  Hyperthyroidism  and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surgery</a:t>
          </a:r>
          <a:endParaRPr lang="en-US" sz="3200" b="1" dirty="0">
            <a:solidFill>
              <a:srgbClr val="FFFF00"/>
            </a:solidFill>
          </a:endParaRPr>
        </a:p>
      </dgm:t>
    </dgm:pt>
    <dgm:pt modelId="{49820FB1-3217-4865-B0BB-FABBF8CC8526}" type="parTrans" cxnId="{4A3D139D-22FC-4CD5-B00C-2246958D63B4}">
      <dgm:prSet/>
      <dgm:spPr/>
      <dgm:t>
        <a:bodyPr/>
        <a:lstStyle/>
        <a:p>
          <a:endParaRPr lang="en-US"/>
        </a:p>
      </dgm:t>
    </dgm:pt>
    <dgm:pt modelId="{166D99B7-63C7-46D5-8D89-04413C1FEFAE}" type="sibTrans" cxnId="{4A3D139D-22FC-4CD5-B00C-2246958D63B4}">
      <dgm:prSet/>
      <dgm:spPr/>
      <dgm:t>
        <a:bodyPr/>
        <a:lstStyle/>
        <a:p>
          <a:endParaRPr lang="en-US"/>
        </a:p>
      </dgm:t>
    </dgm:pt>
    <dgm:pt modelId="{247ABF70-61BA-4910-816F-01C4CDB6D3AD}" type="pres">
      <dgm:prSet presAssocID="{6D1788D0-EFE8-4AB3-AC2C-4FEE155099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F5409-565B-40E4-8ACA-E94B4A74003C}" type="pres">
      <dgm:prSet presAssocID="{014EDFED-BEC5-4625-8298-AE45089854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881AD-A317-4F75-AAA9-D3D87D57FA6A}" type="presOf" srcId="{014EDFED-BEC5-4625-8298-AE4508985453}" destId="{FC9F5409-565B-40E4-8ACA-E94B4A74003C}" srcOrd="0" destOrd="0" presId="urn:microsoft.com/office/officeart/2005/8/layout/vList2"/>
    <dgm:cxn modelId="{4A3D139D-22FC-4CD5-B00C-2246958D63B4}" srcId="{6D1788D0-EFE8-4AB3-AC2C-4FEE155099BC}" destId="{014EDFED-BEC5-4625-8298-AE4508985453}" srcOrd="0" destOrd="0" parTransId="{49820FB1-3217-4865-B0BB-FABBF8CC8526}" sibTransId="{166D99B7-63C7-46D5-8D89-04413C1FEFAE}"/>
    <dgm:cxn modelId="{5ACA89F1-7D7B-4A0E-ACE3-521EB474BB97}" type="presOf" srcId="{6D1788D0-EFE8-4AB3-AC2C-4FEE155099BC}" destId="{247ABF70-61BA-4910-816F-01C4CDB6D3AD}" srcOrd="0" destOrd="0" presId="urn:microsoft.com/office/officeart/2005/8/layout/vList2"/>
    <dgm:cxn modelId="{66D6B9A2-B418-4201-AE51-CEAC8FB2454A}" type="presParOf" srcId="{247ABF70-61BA-4910-816F-01C4CDB6D3AD}" destId="{FC9F5409-565B-40E4-8ACA-E94B4A7400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DC7B74-FCBB-461A-B95B-FE265E87A4BE}" type="doc">
      <dgm:prSet loTypeId="urn:microsoft.com/office/officeart/2005/8/layout/hProcess9" loCatId="process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2B24D7D-0D6F-49D7-98C7-AE48E8C1312E}">
      <dgm:prSet/>
      <dgm:spPr/>
      <dgm:t>
        <a:bodyPr/>
        <a:lstStyle/>
        <a:p>
          <a:pPr rtl="0"/>
          <a:r>
            <a:rPr lang="en-US" b="1" dirty="0" smtClean="0"/>
            <a:t>Can Patients with overt hyperthyroidism proceed with surgeries? (Elective? Urgent?) </a:t>
          </a:r>
          <a:endParaRPr lang="en-US" dirty="0"/>
        </a:p>
      </dgm:t>
    </dgm:pt>
    <dgm:pt modelId="{46131BA6-00D3-43EF-93F9-588B49C838B5}" type="parTrans" cxnId="{9D574760-83B8-4A28-AA9C-87BCE67FD399}">
      <dgm:prSet/>
      <dgm:spPr/>
      <dgm:t>
        <a:bodyPr/>
        <a:lstStyle/>
        <a:p>
          <a:endParaRPr lang="en-US"/>
        </a:p>
      </dgm:t>
    </dgm:pt>
    <dgm:pt modelId="{E06D3747-472E-4526-BDF9-08A250F5306E}" type="sibTrans" cxnId="{9D574760-83B8-4A28-AA9C-87BCE67FD399}">
      <dgm:prSet/>
      <dgm:spPr/>
      <dgm:t>
        <a:bodyPr/>
        <a:lstStyle/>
        <a:p>
          <a:endParaRPr lang="en-US"/>
        </a:p>
      </dgm:t>
    </dgm:pt>
    <dgm:pt modelId="{F97E395E-68A5-4AB8-BCE5-80EFEDDAD3B8}" type="pres">
      <dgm:prSet presAssocID="{38DC7B74-FCBB-461A-B95B-FE265E87A4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400C8-43BB-4790-B7DE-D2FDF7383A01}" type="pres">
      <dgm:prSet presAssocID="{38DC7B74-FCBB-461A-B95B-FE265E87A4BE}" presName="arrow" presStyleLbl="bgShp" presStyleIdx="0" presStyleCnt="1"/>
      <dgm:spPr/>
    </dgm:pt>
    <dgm:pt modelId="{2DDFB890-0DCD-405B-B084-2D56644F1330}" type="pres">
      <dgm:prSet presAssocID="{38DC7B74-FCBB-461A-B95B-FE265E87A4BE}" presName="linearProcess" presStyleCnt="0"/>
      <dgm:spPr/>
    </dgm:pt>
    <dgm:pt modelId="{4210495D-772C-4465-BA45-E153920EEA79}" type="pres">
      <dgm:prSet presAssocID="{92B24D7D-0D6F-49D7-98C7-AE48E8C1312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EFFC8-04C9-4EB6-AE0B-25D1F518C4C0}" type="presOf" srcId="{38DC7B74-FCBB-461A-B95B-FE265E87A4BE}" destId="{F97E395E-68A5-4AB8-BCE5-80EFEDDAD3B8}" srcOrd="0" destOrd="0" presId="urn:microsoft.com/office/officeart/2005/8/layout/hProcess9"/>
    <dgm:cxn modelId="{7E91AB17-1EC8-459E-8EFF-18431CC1A20D}" type="presOf" srcId="{92B24D7D-0D6F-49D7-98C7-AE48E8C1312E}" destId="{4210495D-772C-4465-BA45-E153920EEA79}" srcOrd="0" destOrd="0" presId="urn:microsoft.com/office/officeart/2005/8/layout/hProcess9"/>
    <dgm:cxn modelId="{9D574760-83B8-4A28-AA9C-87BCE67FD399}" srcId="{38DC7B74-FCBB-461A-B95B-FE265E87A4BE}" destId="{92B24D7D-0D6F-49D7-98C7-AE48E8C1312E}" srcOrd="0" destOrd="0" parTransId="{46131BA6-00D3-43EF-93F9-588B49C838B5}" sibTransId="{E06D3747-472E-4526-BDF9-08A250F5306E}"/>
    <dgm:cxn modelId="{2A72FB56-D881-46EB-A4B3-428CA152A6DC}" type="presParOf" srcId="{F97E395E-68A5-4AB8-BCE5-80EFEDDAD3B8}" destId="{055400C8-43BB-4790-B7DE-D2FDF7383A01}" srcOrd="0" destOrd="0" presId="urn:microsoft.com/office/officeart/2005/8/layout/hProcess9"/>
    <dgm:cxn modelId="{B72A29FA-0245-4924-A399-6B4351CE76CF}" type="presParOf" srcId="{F97E395E-68A5-4AB8-BCE5-80EFEDDAD3B8}" destId="{2DDFB890-0DCD-405B-B084-2D56644F1330}" srcOrd="1" destOrd="0" presId="urn:microsoft.com/office/officeart/2005/8/layout/hProcess9"/>
    <dgm:cxn modelId="{E5213C3D-E856-4868-8CA6-09AA832225A0}" type="presParOf" srcId="{2DDFB890-0DCD-405B-B084-2D56644F1330}" destId="{4210495D-772C-4465-BA45-E153920EEA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0F4385-219D-4259-BCA4-A0CA1CC2E57F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0888E-924B-4876-BE69-924FBDD6072F}">
      <dgm:prSet custT="1"/>
      <dgm:spPr/>
      <dgm:t>
        <a:bodyPr/>
        <a:lstStyle/>
        <a:p>
          <a:pPr algn="ctr" rtl="0"/>
          <a:r>
            <a:rPr lang="en-US" sz="3200" b="1" dirty="0" smtClean="0">
              <a:solidFill>
                <a:srgbClr val="FFFF00"/>
              </a:solidFill>
            </a:rPr>
            <a:t>Overt Hyperthyroidism  and </a:t>
          </a:r>
          <a:r>
            <a:rPr lang="en-US" sz="3200" b="1" dirty="0" err="1" smtClean="0">
              <a:solidFill>
                <a:srgbClr val="FFFF00"/>
              </a:solidFill>
            </a:rPr>
            <a:t>Nonthyroid</a:t>
          </a:r>
          <a:r>
            <a:rPr lang="en-US" sz="3200" b="1" dirty="0" smtClean="0">
              <a:solidFill>
                <a:srgbClr val="FFFF00"/>
              </a:solidFill>
            </a:rPr>
            <a:t>  surgery</a:t>
          </a:r>
          <a:endParaRPr lang="en-US" sz="3200" b="1" dirty="0">
            <a:solidFill>
              <a:srgbClr val="FFFF00"/>
            </a:solidFill>
          </a:endParaRPr>
        </a:p>
      </dgm:t>
    </dgm:pt>
    <dgm:pt modelId="{60E5BC8D-0462-406C-940A-28C0701F2509}" type="parTrans" cxnId="{A9A04AA6-FF64-478B-8B7E-59B59F5EA52A}">
      <dgm:prSet/>
      <dgm:spPr/>
      <dgm:t>
        <a:bodyPr/>
        <a:lstStyle/>
        <a:p>
          <a:endParaRPr lang="en-US"/>
        </a:p>
      </dgm:t>
    </dgm:pt>
    <dgm:pt modelId="{E817BB92-7856-4126-B455-438CE25751AE}" type="sibTrans" cxnId="{A9A04AA6-FF64-478B-8B7E-59B59F5EA52A}">
      <dgm:prSet/>
      <dgm:spPr/>
      <dgm:t>
        <a:bodyPr/>
        <a:lstStyle/>
        <a:p>
          <a:endParaRPr lang="en-US"/>
        </a:p>
      </dgm:t>
    </dgm:pt>
    <dgm:pt modelId="{823070B0-750F-4DD2-907A-1E7F223EA570}" type="pres">
      <dgm:prSet presAssocID="{6D0F4385-219D-4259-BCA4-A0CA1CC2E5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7C177-37D7-47F5-8909-2D3846B93E1E}" type="pres">
      <dgm:prSet presAssocID="{AA30888E-924B-4876-BE69-924FBDD607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FD0DE-B938-4927-8600-CBEE87C4D709}" type="presOf" srcId="{6D0F4385-219D-4259-BCA4-A0CA1CC2E57F}" destId="{823070B0-750F-4DD2-907A-1E7F223EA570}" srcOrd="0" destOrd="0" presId="urn:microsoft.com/office/officeart/2005/8/layout/vList2"/>
    <dgm:cxn modelId="{A9A04AA6-FF64-478B-8B7E-59B59F5EA52A}" srcId="{6D0F4385-219D-4259-BCA4-A0CA1CC2E57F}" destId="{AA30888E-924B-4876-BE69-924FBDD6072F}" srcOrd="0" destOrd="0" parTransId="{60E5BC8D-0462-406C-940A-28C0701F2509}" sibTransId="{E817BB92-7856-4126-B455-438CE25751AE}"/>
    <dgm:cxn modelId="{D01CB13F-42BC-42DB-B0B4-8CEF6E1E00BB}" type="presOf" srcId="{AA30888E-924B-4876-BE69-924FBDD6072F}" destId="{BD77C177-37D7-47F5-8909-2D3846B93E1E}" srcOrd="0" destOrd="0" presId="urn:microsoft.com/office/officeart/2005/8/layout/vList2"/>
    <dgm:cxn modelId="{330BFCB9-CEA0-4CF0-8230-97224FF4DDC9}" type="presParOf" srcId="{823070B0-750F-4DD2-907A-1E7F223EA570}" destId="{BD77C177-37D7-47F5-8909-2D3846B93E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6DB3F-6059-421B-ABC2-C9F67080D10E}">
      <dsp:nvSpPr>
        <dsp:cNvPr id="0" name=""/>
        <dsp:cNvSpPr/>
      </dsp:nvSpPr>
      <dsp:spPr>
        <a:xfrm>
          <a:off x="0" y="406863"/>
          <a:ext cx="8229600" cy="17625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Preoperative Management of Patients with </a:t>
          </a:r>
          <a:r>
            <a:rPr lang="en-US" sz="3200" b="1" kern="1200" dirty="0" err="1" smtClean="0"/>
            <a:t>Thyrotoxicosis</a:t>
          </a:r>
          <a:r>
            <a:rPr lang="en-US" sz="3200" b="1" kern="1200" dirty="0" smtClean="0"/>
            <a:t> for </a:t>
          </a:r>
          <a:r>
            <a:rPr lang="en-US" sz="3200" b="1" kern="1200" dirty="0" err="1" smtClean="0"/>
            <a:t>Nonthyroid</a:t>
          </a:r>
          <a:r>
            <a:rPr lang="en-US" sz="3200" b="1" kern="1200" dirty="0" smtClean="0"/>
            <a:t> Surgery </a:t>
          </a:r>
          <a:endParaRPr lang="en-US" sz="3200" b="1" kern="1200" dirty="0"/>
        </a:p>
      </dsp:txBody>
      <dsp:txXfrm>
        <a:off x="86039" y="492902"/>
        <a:ext cx="8057522" cy="1590440"/>
      </dsp:txXfrm>
    </dsp:sp>
    <dsp:sp modelId="{0A507E01-FFB0-471A-9025-75E266CF74C1}">
      <dsp:nvSpPr>
        <dsp:cNvPr id="0" name=""/>
        <dsp:cNvSpPr/>
      </dsp:nvSpPr>
      <dsp:spPr>
        <a:xfrm>
          <a:off x="0" y="2356581"/>
          <a:ext cx="8229600" cy="17625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Preoperative Management of Patients with Hyperthyroidism who are to Undergo Thyroid Surgery</a:t>
          </a:r>
        </a:p>
      </dsp:txBody>
      <dsp:txXfrm>
        <a:off x="86039" y="2442620"/>
        <a:ext cx="8057522" cy="1590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6DB3F-6059-421B-ABC2-C9F67080D10E}">
      <dsp:nvSpPr>
        <dsp:cNvPr id="0" name=""/>
        <dsp:cNvSpPr/>
      </dsp:nvSpPr>
      <dsp:spPr>
        <a:xfrm>
          <a:off x="0" y="406863"/>
          <a:ext cx="8229600" cy="17625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isometricOffAxis2Lef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FF00"/>
              </a:solidFill>
            </a:rPr>
            <a:t>Preoperative Management of Patients with </a:t>
          </a:r>
          <a:r>
            <a:rPr lang="en-US" sz="3200" b="1" kern="1200" dirty="0" err="1" smtClean="0">
              <a:solidFill>
                <a:srgbClr val="FFFF00"/>
              </a:solidFill>
            </a:rPr>
            <a:t>Thyrotoxicosis</a:t>
          </a:r>
          <a:r>
            <a:rPr lang="en-US" sz="3200" b="1" kern="1200" dirty="0" smtClean="0">
              <a:solidFill>
                <a:srgbClr val="FFFF00"/>
              </a:solidFill>
            </a:rPr>
            <a:t> for </a:t>
          </a:r>
          <a:r>
            <a:rPr lang="en-US" sz="3200" b="1" kern="1200" dirty="0" err="1" smtClean="0">
              <a:solidFill>
                <a:srgbClr val="FFFF00"/>
              </a:solidFill>
            </a:rPr>
            <a:t>Nonthyroid</a:t>
          </a:r>
          <a:r>
            <a:rPr lang="en-US" sz="3200" b="1" kern="1200" dirty="0" smtClean="0">
              <a:solidFill>
                <a:srgbClr val="FFFF00"/>
              </a:solidFill>
            </a:rPr>
            <a:t> Surgery </a:t>
          </a:r>
          <a:endParaRPr lang="en-US" sz="3200" b="1" kern="1200" dirty="0">
            <a:solidFill>
              <a:srgbClr val="FFFF00"/>
            </a:solidFill>
          </a:endParaRPr>
        </a:p>
      </dsp:txBody>
      <dsp:txXfrm>
        <a:off x="86039" y="492902"/>
        <a:ext cx="8057522" cy="1590440"/>
      </dsp:txXfrm>
    </dsp:sp>
    <dsp:sp modelId="{0A507E01-FFB0-471A-9025-75E266CF74C1}">
      <dsp:nvSpPr>
        <dsp:cNvPr id="0" name=""/>
        <dsp:cNvSpPr/>
      </dsp:nvSpPr>
      <dsp:spPr>
        <a:xfrm>
          <a:off x="0" y="2356581"/>
          <a:ext cx="8229600" cy="176251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Preoperative Management of Patients with Hyperthyroidism who are to Undergo Thyroid Surgery</a:t>
          </a:r>
        </a:p>
      </dsp:txBody>
      <dsp:txXfrm>
        <a:off x="86039" y="2442620"/>
        <a:ext cx="8057522" cy="15904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4EC14-18CA-4441-80A7-E1CBFB502DCD}">
      <dsp:nvSpPr>
        <dsp:cNvPr id="0" name=""/>
        <dsp:cNvSpPr/>
      </dsp:nvSpPr>
      <dsp:spPr>
        <a:xfrm>
          <a:off x="0" y="539"/>
          <a:ext cx="6705600" cy="1141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Clinical  manifestations  that  may  impact </a:t>
          </a:r>
          <a:r>
            <a:rPr lang="en-US" sz="2800" b="1" kern="1200" dirty="0" err="1" smtClean="0">
              <a:solidFill>
                <a:srgbClr val="FFFF00"/>
              </a:solidFill>
            </a:rPr>
            <a:t>perioperative</a:t>
          </a:r>
          <a:r>
            <a:rPr lang="en-US" sz="2800" b="1" kern="1200" dirty="0" smtClean="0">
              <a:solidFill>
                <a:srgbClr val="FFFF00"/>
              </a:solidFill>
            </a:rPr>
            <a:t>  outcome</a:t>
          </a:r>
          <a:endParaRPr lang="en-US" sz="2800" b="1" kern="1200" dirty="0"/>
        </a:p>
      </dsp:txBody>
      <dsp:txXfrm>
        <a:off x="55744" y="56283"/>
        <a:ext cx="6594112" cy="103043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4EC14-18CA-4441-80A7-E1CBFB502DCD}">
      <dsp:nvSpPr>
        <dsp:cNvPr id="0" name=""/>
        <dsp:cNvSpPr/>
      </dsp:nvSpPr>
      <dsp:spPr>
        <a:xfrm>
          <a:off x="0" y="539"/>
          <a:ext cx="6705600" cy="11419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Clinical  manifestations  that  may  impact </a:t>
          </a:r>
          <a:r>
            <a:rPr lang="en-US" sz="2800" b="1" kern="1200" dirty="0" err="1" smtClean="0">
              <a:solidFill>
                <a:srgbClr val="FFFF00"/>
              </a:solidFill>
            </a:rPr>
            <a:t>perioperative</a:t>
          </a:r>
          <a:r>
            <a:rPr lang="en-US" sz="2800" b="1" kern="1200" dirty="0" smtClean="0">
              <a:solidFill>
                <a:srgbClr val="FFFF00"/>
              </a:solidFill>
            </a:rPr>
            <a:t>  outcome</a:t>
          </a:r>
          <a:endParaRPr lang="en-US" sz="2800" b="1" kern="1200" dirty="0"/>
        </a:p>
      </dsp:txBody>
      <dsp:txXfrm>
        <a:off x="55744" y="56283"/>
        <a:ext cx="6594112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0E036-5116-4840-98D3-80D06BFE48AA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AEAD7-4864-4EFE-9F5A-FA4C35A7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A8325-CF80-4B50-94CA-3DB6E9EAA92E}" type="slidenum">
              <a:rPr lang="en-GB" altLang="en-US" smtClean="0">
                <a:cs typeface="Arial" charset="0"/>
              </a:rPr>
              <a:pPr/>
              <a:t>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Powerpoint header.jpg"/>
          <p:cNvPicPr>
            <a:picLocks noChangeAspect="1"/>
          </p:cNvPicPr>
          <p:nvPr/>
        </p:nvPicPr>
        <p:blipFill>
          <a:blip r:embed="rId3"/>
          <a:srcRect b="17036"/>
          <a:stretch>
            <a:fillRect/>
          </a:stretch>
        </p:blipFill>
        <p:spPr bwMode="auto">
          <a:xfrm>
            <a:off x="228600" y="-500063"/>
            <a:ext cx="89154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ext Placeholder 8"/>
          <p:cNvSpPr txBox="1">
            <a:spLocks/>
          </p:cNvSpPr>
          <p:nvPr/>
        </p:nvSpPr>
        <p:spPr bwMode="auto">
          <a:xfrm>
            <a:off x="838201" y="808038"/>
            <a:ext cx="6934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18" rIns="91398" bIns="45718" anchor="ctr"/>
          <a:lstStyle/>
          <a:p>
            <a:pPr lvl="0" algn="ctr" defTabSz="341313" eaLnBrk="0" hangingPunct="0">
              <a:spcBef>
                <a:spcPct val="20000"/>
              </a:spcBef>
              <a:buClr>
                <a:srgbClr val="0092D2"/>
              </a:buClr>
            </a:pPr>
            <a:r>
              <a:rPr lang="en-US" sz="2800" b="1" dirty="0" smtClean="0"/>
              <a:t>Preoperative Management of Patients with </a:t>
            </a:r>
            <a:r>
              <a:rPr lang="en-US" sz="2800" b="1" dirty="0" err="1" smtClean="0"/>
              <a:t>Thyrotoxicosis</a:t>
            </a:r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126982" name="Footer Placeholder 2"/>
          <p:cNvSpPr txBox="1">
            <a:spLocks/>
          </p:cNvSpPr>
          <p:nvPr/>
        </p:nvSpPr>
        <p:spPr bwMode="auto">
          <a:xfrm>
            <a:off x="3559969" y="6581775"/>
            <a:ext cx="556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18" rIns="91398" bIns="45718"/>
          <a:lstStyle/>
          <a:p>
            <a:pPr algn="r" eaLnBrk="0" hangingPunct="0"/>
            <a:r>
              <a:rPr lang="en-GB" altLang="zh-CN" sz="900">
                <a:solidFill>
                  <a:srgbClr val="898989"/>
                </a:solidFill>
                <a:ea typeface="SimSun" pitchFamily="2" charset="-122"/>
              </a:rPr>
              <a:t>Version December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9372" y="3398839"/>
            <a:ext cx="7219950" cy="1703387"/>
          </a:xfrm>
        </p:spPr>
        <p:txBody>
          <a:bodyPr>
            <a:noAutofit/>
          </a:bodyPr>
          <a:lstStyle/>
          <a:p>
            <a:pPr lvl="0"/>
            <a:r>
              <a:rPr lang="en-GB" sz="2400" b="1" dirty="0" err="1" smtClean="0"/>
              <a:t>Rezvan</a:t>
            </a:r>
            <a:r>
              <a:rPr lang="en-GB" sz="2400" b="1" dirty="0" smtClean="0"/>
              <a:t>  </a:t>
            </a:r>
            <a:r>
              <a:rPr lang="en-GB" sz="2400" b="1" dirty="0" err="1" smtClean="0"/>
              <a:t>Salehidoost</a:t>
            </a:r>
            <a:r>
              <a:rPr lang="en-GB" sz="2400" b="1" dirty="0" smtClean="0"/>
              <a:t>, M.D.</a:t>
            </a:r>
            <a:br>
              <a:rPr lang="en-GB" sz="2400" b="1" dirty="0" smtClean="0"/>
            </a:br>
            <a:r>
              <a:rPr lang="en-US" sz="2400" b="1" dirty="0" smtClean="0"/>
              <a:t>Isfahan Endocrine and Metabolism Research Center</a:t>
            </a:r>
            <a:br>
              <a:rPr lang="en-US" sz="2400" b="1" dirty="0" smtClean="0"/>
            </a:br>
            <a:r>
              <a:rPr lang="en-US" sz="2400" b="1" dirty="0" smtClean="0"/>
              <a:t>Isfahan University of Medical sciences</a:t>
            </a:r>
            <a:br>
              <a:rPr lang="en-US" sz="2400" b="1" dirty="0" smtClean="0"/>
            </a:br>
            <a:r>
              <a:rPr lang="en-GB" altLang="en-US" sz="2400" dirty="0" smtClean="0">
                <a:solidFill>
                  <a:srgbClr val="FF0000"/>
                </a:solidFill>
              </a:rPr>
              <a:t/>
            </a:r>
            <a:br>
              <a:rPr lang="en-GB" altLang="en-US" sz="2400" dirty="0" smtClean="0">
                <a:solidFill>
                  <a:srgbClr val="FF0000"/>
                </a:solidFill>
              </a:rPr>
            </a:br>
            <a:endParaRPr lang="en-US" sz="2400" dirty="0"/>
          </a:p>
        </p:txBody>
      </p:sp>
      <p:pic>
        <p:nvPicPr>
          <p:cNvPr id="8" name="Picture 7" descr="armmarkaz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1371600" cy="91440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879035"/>
            <a:ext cx="2362200" cy="9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5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001000" cy="152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b="1" dirty="0" smtClean="0"/>
              <a:t>A prospective randomized trial showed that in hyperthyroid patients undergoing </a:t>
            </a:r>
            <a:r>
              <a:rPr lang="en-US" sz="1800" b="1" dirty="0" err="1" smtClean="0"/>
              <a:t>thyroidectomy</a:t>
            </a:r>
            <a:r>
              <a:rPr lang="en-US" sz="1800" b="1" dirty="0" smtClean="0"/>
              <a:t> who were treated with just 5 weeks of </a:t>
            </a:r>
            <a:r>
              <a:rPr lang="en-US" sz="1800" b="1" dirty="0" err="1" smtClean="0"/>
              <a:t>metoprolol</a:t>
            </a:r>
            <a:r>
              <a:rPr lang="en-US" sz="1800" b="1" dirty="0" smtClean="0"/>
              <a:t> preoperatively, there were no serious intra- or postoperative complications, compared with patients who were pretreated for 12 weeks with a combination of </a:t>
            </a:r>
            <a:r>
              <a:rPr lang="en-US" sz="1800" b="1" dirty="0" err="1" smtClean="0"/>
              <a:t>methimazole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levothyroxine</a:t>
            </a:r>
            <a:r>
              <a:rPr lang="en-US" sz="1800" b="1" dirty="0" smtClean="0"/>
              <a:t> to render them </a:t>
            </a:r>
            <a:r>
              <a:rPr lang="en-US" sz="1800" b="1" dirty="0" err="1" smtClean="0"/>
              <a:t>euthyroid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The selective beta 1-blocking agent </a:t>
            </a:r>
            <a:r>
              <a:rPr lang="en-US" sz="1100" dirty="0" err="1" smtClean="0"/>
              <a:t>metoprolol</a:t>
            </a:r>
            <a:r>
              <a:rPr lang="en-US" sz="1100" dirty="0" smtClean="0"/>
              <a:t> compared with </a:t>
            </a:r>
            <a:r>
              <a:rPr lang="en-US" sz="1100" dirty="0" err="1" smtClean="0"/>
              <a:t>antithyroid</a:t>
            </a:r>
            <a:r>
              <a:rPr lang="en-US" sz="1100" dirty="0" smtClean="0"/>
              <a:t> drug and </a:t>
            </a:r>
            <a:r>
              <a:rPr lang="en-US" sz="1100" dirty="0" err="1" smtClean="0"/>
              <a:t>thyroxine</a:t>
            </a:r>
            <a:r>
              <a:rPr lang="en-US" sz="1100" dirty="0" smtClean="0"/>
              <a:t> as preoperative treatment</a:t>
            </a:r>
          </a:p>
          <a:p>
            <a:r>
              <a:rPr lang="en-US" sz="1100" dirty="0" smtClean="0"/>
              <a:t>of patients with hyperthyroidism. Results from a prospective, randomized study. </a:t>
            </a:r>
            <a:r>
              <a:rPr lang="en-US" sz="1100" i="1" dirty="0" smtClean="0"/>
              <a:t>Ann Surg. 1987;205:182–188.</a:t>
            </a:r>
            <a:endParaRPr lang="en-US" sz="11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261" y="914401"/>
            <a:ext cx="288973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4582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9858" y="0"/>
            <a:ext cx="257414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91200"/>
            <a:ext cx="1295400" cy="10668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500" b="1" dirty="0" smtClean="0"/>
              <a:t>Elective surgery – </a:t>
            </a:r>
            <a:r>
              <a:rPr lang="en-US" dirty="0" smtClean="0"/>
              <a:t>Because of the risk of precipitating thyroid storm, experts  </a:t>
            </a:r>
            <a:r>
              <a:rPr lang="en-US" b="1" dirty="0" smtClean="0">
                <a:solidFill>
                  <a:srgbClr val="FF0000"/>
                </a:solidFill>
              </a:rPr>
              <a:t>suggest postponing all elective </a:t>
            </a:r>
            <a:r>
              <a:rPr lang="en-US" dirty="0" smtClean="0"/>
              <a:t>surgeries in patients with overt hyperthyroidism until the patient has </a:t>
            </a:r>
            <a:r>
              <a:rPr lang="en-US" b="1" dirty="0" smtClean="0">
                <a:solidFill>
                  <a:srgbClr val="FF0000"/>
                </a:solidFill>
              </a:rPr>
              <a:t>achieved adequate control </a:t>
            </a:r>
            <a:r>
              <a:rPr lang="en-US" dirty="0" smtClean="0"/>
              <a:t>of their thyroid condition (normal free T4 and T3), which usually takes three to eight weeks after initiating  β-blockers and </a:t>
            </a:r>
            <a:r>
              <a:rPr lang="en-US" dirty="0" err="1" smtClean="0"/>
              <a:t>thionamides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500" b="1" dirty="0" smtClean="0"/>
              <a:t>Urgent surgery </a:t>
            </a:r>
            <a:r>
              <a:rPr lang="en-US" b="1" dirty="0" smtClean="0"/>
              <a:t>– </a:t>
            </a:r>
            <a:r>
              <a:rPr lang="en-US" dirty="0" smtClean="0"/>
              <a:t>For overtly hyperthyroid patients in whom surgery cannot be postponed, preoperative treatment of hyperthyroidism should be initiated as soon as possible.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45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The hyperthyroid patient requiring urgent surgery should be evaluated for </a:t>
            </a:r>
            <a:r>
              <a:rPr lang="en-US" sz="2400" dirty="0" smtClean="0">
                <a:solidFill>
                  <a:srgbClr val="FF0000"/>
                </a:solidFill>
              </a:rPr>
              <a:t>possible cardiopulmonary disease</a:t>
            </a:r>
            <a:r>
              <a:rPr lang="en-US" sz="2400" dirty="0" smtClean="0"/>
              <a:t>, and the patient should be monitored for the possible development of arrhythmias, cardiac ischemia, and congestive heart failure.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Perioperative</a:t>
            </a:r>
            <a:r>
              <a:rPr lang="en-US" sz="2400" dirty="0" smtClean="0"/>
              <a:t> placement of an arterial line or central venous pressure monitor is appropriate if there is evidence of </a:t>
            </a:r>
            <a:r>
              <a:rPr lang="en-US" sz="2400" dirty="0" smtClean="0">
                <a:solidFill>
                  <a:srgbClr val="FF0000"/>
                </a:solidFill>
              </a:rPr>
              <a:t>cardiopulmonary disease </a:t>
            </a:r>
            <a:r>
              <a:rPr lang="en-US" sz="2400" dirty="0" smtClean="0"/>
              <a:t>or the patient is not </a:t>
            </a:r>
            <a:r>
              <a:rPr lang="en-US" sz="2400" dirty="0" err="1" smtClean="0">
                <a:solidFill>
                  <a:srgbClr val="FF0000"/>
                </a:solidFill>
              </a:rPr>
              <a:t>hemodynamically</a:t>
            </a:r>
            <a:r>
              <a:rPr lang="en-US" sz="2400" dirty="0" smtClean="0">
                <a:solidFill>
                  <a:srgbClr val="FF0000"/>
                </a:solidFill>
              </a:rPr>
              <a:t> stable.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500" b="1" dirty="0" smtClean="0">
                <a:solidFill>
                  <a:srgbClr val="FF0000"/>
                </a:solidFill>
              </a:rPr>
              <a:t>Treatment directed against the thyroid gland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    Inhibition of new hormone synthesis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sz="2900" dirty="0" err="1" smtClean="0"/>
              <a:t>Thionamide</a:t>
            </a:r>
            <a:r>
              <a:rPr lang="en-US" sz="2900" dirty="0" smtClean="0"/>
              <a:t> drugs (PTU, MMI)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0070C0"/>
                </a:solidFill>
              </a:rPr>
              <a:t>    Inhibition of thyroid hormone release: </a:t>
            </a:r>
            <a:r>
              <a:rPr lang="en-US" sz="2900" dirty="0" smtClean="0"/>
              <a:t>Iodine (SSKI, </a:t>
            </a:r>
            <a:r>
              <a:rPr lang="en-US" sz="2900" dirty="0" err="1" smtClean="0"/>
              <a:t>Lugol’s</a:t>
            </a:r>
            <a:r>
              <a:rPr lang="en-US" sz="2900" dirty="0" smtClean="0"/>
              <a:t> solution), </a:t>
            </a:r>
            <a:r>
              <a:rPr lang="en-US" sz="2900" dirty="0" err="1" smtClean="0"/>
              <a:t>iopanoic</a:t>
            </a:r>
            <a:r>
              <a:rPr lang="en-US" sz="2900" dirty="0" smtClean="0"/>
              <a:t> acid, Lithium</a:t>
            </a:r>
          </a:p>
          <a:p>
            <a:pPr>
              <a:buNone/>
            </a:pPr>
            <a:endParaRPr lang="en-US" sz="2900" dirty="0" smtClean="0"/>
          </a:p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</a:rPr>
              <a:t>Treatment directed against circulating thyroid hormone and its effects</a:t>
            </a:r>
          </a:p>
          <a:p>
            <a:pPr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0070C0"/>
                </a:solidFill>
              </a:rPr>
              <a:t>     Inhibition of T4-to-T3 conversion: </a:t>
            </a:r>
            <a:r>
              <a:rPr lang="en-US" sz="2900" dirty="0" smtClean="0"/>
              <a:t>PTU, Corticosteroids, </a:t>
            </a:r>
            <a:r>
              <a:rPr lang="en-US" sz="2900" dirty="0" err="1" smtClean="0"/>
              <a:t>Iopanoic</a:t>
            </a:r>
            <a:r>
              <a:rPr lang="en-US" sz="2900" dirty="0" smtClean="0"/>
              <a:t> acid, </a:t>
            </a:r>
            <a:r>
              <a:rPr lang="en-US" sz="2900" dirty="0" err="1" smtClean="0"/>
              <a:t>Propranolol</a:t>
            </a:r>
            <a:endParaRPr lang="en-US" sz="2900" dirty="0" smtClean="0"/>
          </a:p>
          <a:p>
            <a:pPr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0070C0"/>
                </a:solidFill>
              </a:rPr>
              <a:t>     Symptom relief and </a:t>
            </a:r>
            <a:r>
              <a:rPr lang="en-US" sz="3100" b="1" dirty="0" err="1" smtClean="0">
                <a:solidFill>
                  <a:srgbClr val="0070C0"/>
                </a:solidFill>
              </a:rPr>
              <a:t>cardioprotective</a:t>
            </a:r>
            <a:r>
              <a:rPr lang="en-US" sz="3100" b="1" dirty="0" smtClean="0">
                <a:solidFill>
                  <a:srgbClr val="0070C0"/>
                </a:solidFill>
              </a:rPr>
              <a:t> benefits: </a:t>
            </a:r>
            <a:r>
              <a:rPr lang="en-US" sz="2900" dirty="0" smtClean="0"/>
              <a:t>β-blockers, Calcium channel blockers</a:t>
            </a:r>
          </a:p>
          <a:p>
            <a:pPr lvl="0"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0070C0"/>
                </a:solidFill>
              </a:rPr>
              <a:t>     Removal of excess circulating thyroid hormone:</a:t>
            </a:r>
            <a:r>
              <a:rPr lang="en-US" sz="2000" b="1" dirty="0" smtClean="0"/>
              <a:t> </a:t>
            </a:r>
            <a:r>
              <a:rPr lang="en-US" sz="2900" dirty="0" err="1" smtClean="0"/>
              <a:t>cholestyramine</a:t>
            </a:r>
            <a:endParaRPr lang="en-US" sz="29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the </a:t>
            </a:r>
            <a:r>
              <a:rPr lang="en-US" sz="1100" dirty="0" err="1" smtClean="0"/>
              <a:t>thyrotoxic</a:t>
            </a:r>
            <a:r>
              <a:rPr lang="en-US" sz="1100" dirty="0" smtClean="0"/>
              <a:t> patient. </a:t>
            </a:r>
            <a:r>
              <a:rPr lang="en-US" sz="1100" dirty="0" err="1" smtClean="0"/>
              <a:t>Endocrinol</a:t>
            </a:r>
            <a:r>
              <a:rPr lang="en-US" sz="1100" dirty="0" smtClean="0"/>
              <a:t> </a:t>
            </a:r>
            <a:r>
              <a:rPr lang="en-US" sz="1100" dirty="0" err="1" smtClean="0"/>
              <a:t>Metab</a:t>
            </a:r>
            <a:r>
              <a:rPr lang="en-US" sz="1100" dirty="0" smtClean="0"/>
              <a:t> </a:t>
            </a:r>
            <a:r>
              <a:rPr lang="en-US" sz="1100" dirty="0" err="1" smtClean="0"/>
              <a:t>Clin</a:t>
            </a:r>
            <a:r>
              <a:rPr lang="en-US" sz="1100" dirty="0" smtClean="0"/>
              <a:t> North Am 2003;32:519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In the absence of contraindications, β-blocker is recommended preoperatively for patients with overt hyperthyroidism undergoing urgent </a:t>
            </a:r>
            <a:r>
              <a:rPr lang="en-US" sz="2400" dirty="0" err="1" smtClean="0"/>
              <a:t>nonthyroid</a:t>
            </a:r>
            <a:r>
              <a:rPr lang="en-US" sz="2400" dirty="0" smtClean="0"/>
              <a:t> surgery.</a:t>
            </a:r>
          </a:p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Atenolol</a:t>
            </a:r>
            <a:r>
              <a:rPr lang="en-US" sz="2400" dirty="0" smtClean="0"/>
              <a:t> may be preferred  in patients who are candidates for therapy.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It is </a:t>
            </a:r>
            <a:r>
              <a:rPr lang="en-US" sz="2400" dirty="0" smtClean="0">
                <a:solidFill>
                  <a:srgbClr val="FF0000"/>
                </a:solidFill>
              </a:rPr>
              <a:t>a beta- 1-selective </a:t>
            </a:r>
            <a:r>
              <a:rPr lang="en-US" sz="2400" dirty="0" smtClean="0"/>
              <a:t>agent which may be tolerated better in patients with reactive airway disease.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 Its </a:t>
            </a:r>
            <a:r>
              <a:rPr lang="en-US" sz="2400" dirty="0" smtClean="0">
                <a:solidFill>
                  <a:srgbClr val="FF0000"/>
                </a:solidFill>
              </a:rPr>
              <a:t>long half-life facilitates once-daily dosing  </a:t>
            </a:r>
            <a:r>
              <a:rPr lang="en-US" sz="2400" dirty="0" smtClean="0"/>
              <a:t>and an oral dose taken one hour before surgery will usually maintain adequate beta blockade until the patient is able to take oral medications postoperatively.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248400"/>
            <a:ext cx="8001000" cy="5770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r>
              <a:rPr lang="en-US" sz="1050" dirty="0" err="1" smtClean="0"/>
              <a:t>Perioperative</a:t>
            </a:r>
            <a:r>
              <a:rPr lang="en-US" sz="1050" dirty="0" smtClean="0"/>
              <a:t> Management of Thyroid Dysfunction. Health Services Insights.2017;1-5</a:t>
            </a:r>
          </a:p>
          <a:p>
            <a:r>
              <a:rPr lang="en-US" sz="1050" dirty="0" err="1" smtClean="0"/>
              <a:t>Nonthyroid</a:t>
            </a:r>
            <a:r>
              <a:rPr lang="en-US" sz="105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Supplemental intravenous </a:t>
            </a:r>
            <a:r>
              <a:rPr lang="en-US" sz="2400" dirty="0" err="1" smtClean="0"/>
              <a:t>propranolol</a:t>
            </a:r>
            <a:r>
              <a:rPr lang="en-US" sz="2400" dirty="0" smtClean="0"/>
              <a:t> can be used  </a:t>
            </a:r>
            <a:r>
              <a:rPr lang="en-US" sz="2400" dirty="0" smtClean="0">
                <a:solidFill>
                  <a:srgbClr val="FF0000"/>
                </a:solidFill>
              </a:rPr>
              <a:t>to control pulse and blood pressure and even decrease fever </a:t>
            </a:r>
            <a:r>
              <a:rPr lang="en-US" sz="2400" dirty="0" err="1" smtClean="0">
                <a:solidFill>
                  <a:srgbClr val="FF0000"/>
                </a:solidFill>
              </a:rPr>
              <a:t>intraoperatively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smtClean="0"/>
              <a:t>(0.5 to 1 mg over 10 minutes followed by 1 to 2 mg over 10 minutes every few hours)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Propranolol</a:t>
            </a:r>
            <a:r>
              <a:rPr lang="en-US" sz="2400" dirty="0" smtClean="0"/>
              <a:t> in high doses (above 160 mg/day) </a:t>
            </a:r>
            <a:r>
              <a:rPr lang="en-US" sz="2400" dirty="0" smtClean="0">
                <a:solidFill>
                  <a:srgbClr val="FF0000"/>
                </a:solidFill>
              </a:rPr>
              <a:t>inhibits  T4-to-T3 conversion</a:t>
            </a:r>
            <a:r>
              <a:rPr lang="en-US" sz="2400" dirty="0" smtClean="0"/>
              <a:t>. But this effect of </a:t>
            </a:r>
            <a:r>
              <a:rPr lang="en-US" sz="2400" dirty="0" err="1" smtClean="0"/>
              <a:t>propranolol</a:t>
            </a:r>
            <a:r>
              <a:rPr lang="en-US" sz="2400" dirty="0" smtClean="0"/>
              <a:t> is slow, occurring over 7 to 10 days.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Calcium channel blockers </a:t>
            </a:r>
            <a:r>
              <a:rPr lang="en-US" sz="2800" dirty="0" smtClean="0"/>
              <a:t>should be used in patients who cannot tolerate β-blockers. These drugs should be titrated to achieve a heart rate </a:t>
            </a:r>
            <a:r>
              <a:rPr lang="en-US" sz="2800" b="1" dirty="0" smtClean="0">
                <a:solidFill>
                  <a:srgbClr val="FF0000"/>
                </a:solidFill>
              </a:rPr>
              <a:t>under 80 beats per minute.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2800" dirty="0" smtClean="0"/>
              <a:t>In cases where </a:t>
            </a:r>
            <a:r>
              <a:rPr lang="en-US" sz="2800" dirty="0" err="1" smtClean="0"/>
              <a:t>thyrotoxicosis</a:t>
            </a:r>
            <a:r>
              <a:rPr lang="en-US" sz="2800" dirty="0" smtClean="0"/>
              <a:t> </a:t>
            </a:r>
            <a:r>
              <a:rPr lang="en-US" sz="2800" b="1" dirty="0" smtClean="0"/>
              <a:t>is due to the increased synthesis of thyroid hormone</a:t>
            </a:r>
            <a:r>
              <a:rPr lang="en-US" sz="2800" dirty="0" smtClean="0"/>
              <a:t>( </a:t>
            </a:r>
            <a:r>
              <a:rPr lang="en-US" sz="2800" dirty="0" err="1" smtClean="0"/>
              <a:t>ie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in the Graves disease and toxic nodular disease</a:t>
            </a:r>
            <a:r>
              <a:rPr lang="en-US" sz="2800" dirty="0" smtClean="0"/>
              <a:t>), </a:t>
            </a:r>
            <a:r>
              <a:rPr lang="en-US" sz="2800" strike="sngStrike" dirty="0" smtClean="0"/>
              <a:t>but not in cases of exogenous thyroid hormone intoxication or </a:t>
            </a:r>
            <a:r>
              <a:rPr lang="en-US" sz="2800" strike="sngStrike" dirty="0" err="1" smtClean="0"/>
              <a:t>thyroiditis</a:t>
            </a:r>
            <a:r>
              <a:rPr lang="en-US" sz="2800" dirty="0" smtClean="0"/>
              <a:t>, </a:t>
            </a:r>
            <a:r>
              <a:rPr lang="en-US" sz="2800" dirty="0" err="1" smtClean="0"/>
              <a:t>antithyroid</a:t>
            </a:r>
            <a:r>
              <a:rPr lang="en-US" sz="2800" dirty="0" smtClean="0"/>
              <a:t> drugs (ATDs) should be used as soon as possible to decrease thyroid hormone levels.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Verdana" pitchFamily="34" charset="0"/>
              </a:rPr>
              <a:t>Agenda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 smtClean="0"/>
              <a:t>Thionamides</a:t>
            </a:r>
            <a:r>
              <a:rPr lang="en-US" sz="2800" dirty="0" smtClean="0"/>
              <a:t>, including </a:t>
            </a:r>
            <a:r>
              <a:rPr lang="en-US" sz="2800" b="1" dirty="0" err="1" smtClean="0"/>
              <a:t>propylthiouracil</a:t>
            </a:r>
            <a:r>
              <a:rPr lang="en-US" sz="2800" b="1" dirty="0" smtClean="0"/>
              <a:t> (PTU) </a:t>
            </a:r>
            <a:r>
              <a:rPr lang="en-US" sz="2800" dirty="0" smtClean="0"/>
              <a:t>and </a:t>
            </a:r>
            <a:r>
              <a:rPr lang="en-US" sz="2800" b="1" dirty="0" err="1" smtClean="0"/>
              <a:t>methimazole</a:t>
            </a:r>
            <a:r>
              <a:rPr lang="en-US" sz="2800" b="1" dirty="0" smtClean="0"/>
              <a:t>, </a:t>
            </a:r>
            <a:r>
              <a:rPr lang="en-US" sz="2800" dirty="0" smtClean="0"/>
              <a:t>are actively transported into the thyroid gland where they inhibit both the </a:t>
            </a:r>
            <a:r>
              <a:rPr lang="en-US" sz="2800" b="1" dirty="0" err="1" smtClean="0">
                <a:solidFill>
                  <a:srgbClr val="FF0000"/>
                </a:solidFill>
              </a:rPr>
              <a:t>organification</a:t>
            </a:r>
            <a:r>
              <a:rPr lang="en-US" sz="2800" b="1" dirty="0" smtClean="0">
                <a:solidFill>
                  <a:srgbClr val="FF0000"/>
                </a:solidFill>
              </a:rPr>
              <a:t> of iodine </a:t>
            </a:r>
            <a:r>
              <a:rPr lang="en-US" sz="2800" dirty="0" smtClean="0"/>
              <a:t>and the </a:t>
            </a:r>
            <a:r>
              <a:rPr lang="en-US" sz="2800" b="1" dirty="0" smtClean="0">
                <a:solidFill>
                  <a:srgbClr val="FF0000"/>
                </a:solidFill>
              </a:rPr>
              <a:t>coupling of </a:t>
            </a:r>
            <a:r>
              <a:rPr lang="en-US" sz="2800" b="1" dirty="0" err="1" smtClean="0">
                <a:solidFill>
                  <a:srgbClr val="FF0000"/>
                </a:solidFill>
              </a:rPr>
              <a:t>iodotyrosines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They inhibit de novo production of thyroid hormone but </a:t>
            </a:r>
            <a:r>
              <a:rPr lang="en-US" sz="2800" b="1" dirty="0" smtClean="0"/>
              <a:t>do not actually affect the release of preformed hormone</a:t>
            </a:r>
            <a:r>
              <a:rPr lang="en-US" sz="2800" dirty="0" smtClean="0"/>
              <a:t>.  Thus, their effects may be apparent after several days.</a:t>
            </a:r>
          </a:p>
          <a:p>
            <a:pPr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100" dirty="0" err="1" smtClean="0"/>
              <a:t>Antithyroid</a:t>
            </a:r>
            <a:r>
              <a:rPr lang="en-US" sz="1100" dirty="0" smtClean="0"/>
              <a:t> drugs. N </a:t>
            </a:r>
            <a:r>
              <a:rPr lang="en-US" sz="1100" dirty="0" err="1" smtClean="0"/>
              <a:t>Engl</a:t>
            </a:r>
            <a:r>
              <a:rPr lang="en-US" sz="1100" dirty="0" smtClean="0"/>
              <a:t> J Med 2005; 352:905.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/>
              <a:t>Methimazole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(10 mg two to three times daily or 20 to 30 mg once daily) </a:t>
            </a:r>
            <a:r>
              <a:rPr lang="en-US" dirty="0" smtClean="0"/>
              <a:t>is usually preferred to </a:t>
            </a:r>
            <a:r>
              <a:rPr lang="en-US" dirty="0" err="1" smtClean="0"/>
              <a:t>propylthiouracil</a:t>
            </a:r>
            <a:r>
              <a:rPr lang="en-US" dirty="0" smtClean="0"/>
              <a:t> (PTU), except during pregnancy, because of its </a:t>
            </a:r>
            <a:r>
              <a:rPr lang="en-US" b="1" dirty="0" smtClean="0">
                <a:solidFill>
                  <a:srgbClr val="FF0000"/>
                </a:solidFill>
              </a:rPr>
              <a:t>longer duration of action</a:t>
            </a:r>
            <a:r>
              <a:rPr lang="en-US" dirty="0" smtClean="0"/>
              <a:t> (allowing for single daily dosing) and a </a:t>
            </a:r>
            <a:r>
              <a:rPr lang="en-US" b="1" dirty="0" smtClean="0">
                <a:solidFill>
                  <a:srgbClr val="FF0000"/>
                </a:solidFill>
              </a:rPr>
              <a:t>lesser degree of toxicity.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PTU </a:t>
            </a:r>
            <a:r>
              <a:rPr lang="en-US" sz="2800" dirty="0" smtClean="0">
                <a:solidFill>
                  <a:schemeClr val="tx1"/>
                </a:solidFill>
              </a:rPr>
              <a:t>(100 to 150 mg every six to eight hours) </a:t>
            </a:r>
            <a:r>
              <a:rPr lang="en-US" dirty="0" smtClean="0"/>
              <a:t>is preferred by some clinicians for the initial treatment of thyroid storm since </a:t>
            </a:r>
            <a:r>
              <a:rPr lang="en-US" b="1" dirty="0" smtClean="0">
                <a:solidFill>
                  <a:srgbClr val="FF0000"/>
                </a:solidFill>
              </a:rPr>
              <a:t>it reduces T4-to-T3 conversion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Patients who cannot take oral medications will need rectal administration of </a:t>
            </a:r>
            <a:r>
              <a:rPr lang="en-US" dirty="0" err="1" smtClean="0"/>
              <a:t>thionamides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477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2800" dirty="0" smtClean="0"/>
              <a:t>If hyperthyroidism is severe and the need for surgery is urgent, </a:t>
            </a:r>
            <a:r>
              <a:rPr lang="en-US" sz="2800" b="1" dirty="0" smtClean="0">
                <a:solidFill>
                  <a:srgbClr val="FF0000"/>
                </a:solidFill>
              </a:rPr>
              <a:t>potassium iodide </a:t>
            </a:r>
            <a:r>
              <a:rPr lang="en-US" sz="2800" dirty="0" smtClean="0"/>
              <a:t>solution can be given </a:t>
            </a:r>
            <a:r>
              <a:rPr lang="en-US" sz="2800" b="1" dirty="0" smtClean="0">
                <a:solidFill>
                  <a:srgbClr val="FF0000"/>
                </a:solidFill>
              </a:rPr>
              <a:t>one hour after </a:t>
            </a:r>
            <a:r>
              <a:rPr lang="en-US" sz="2800" b="1" dirty="0" err="1" smtClean="0">
                <a:solidFill>
                  <a:srgbClr val="FF0000"/>
                </a:solidFill>
              </a:rPr>
              <a:t>thionamides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477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74713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In hyperthyroid patients, </a:t>
            </a:r>
            <a:r>
              <a:rPr lang="en-US" dirty="0" smtClean="0">
                <a:solidFill>
                  <a:srgbClr val="FF0000"/>
                </a:solidFill>
              </a:rPr>
              <a:t>iodine acutely inhibits hormonal secretion</a:t>
            </a:r>
            <a:r>
              <a:rPr lang="en-US" dirty="0" smtClean="0"/>
              <a:t>, occurring within hours of the start of therapy.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A second effect involves </a:t>
            </a:r>
            <a:r>
              <a:rPr lang="en-US" dirty="0" smtClean="0">
                <a:solidFill>
                  <a:srgbClr val="FF0000"/>
                </a:solidFill>
              </a:rPr>
              <a:t>inhibition of iodine </a:t>
            </a:r>
            <a:r>
              <a:rPr lang="en-US" dirty="0" err="1" smtClean="0">
                <a:solidFill>
                  <a:srgbClr val="FF0000"/>
                </a:solidFill>
              </a:rPr>
              <a:t>organifcation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the thyroid gland, thereby diminishing thyroid hormone biosynthesis, a phenomenon called the Wolff-</a:t>
            </a:r>
            <a:r>
              <a:rPr lang="en-US" dirty="0" err="1" smtClean="0"/>
              <a:t>Chaikoff</a:t>
            </a:r>
            <a:r>
              <a:rPr lang="en-US" dirty="0" smtClean="0"/>
              <a:t> effect.</a:t>
            </a:r>
          </a:p>
          <a:p>
            <a:pPr>
              <a:buNone/>
            </a:pPr>
            <a:r>
              <a:rPr lang="en-US" dirty="0" smtClean="0"/>
              <a:t>However, as </a:t>
            </a:r>
            <a:r>
              <a:rPr lang="en-US" dirty="0" smtClean="0">
                <a:solidFill>
                  <a:srgbClr val="FF0000"/>
                </a:solidFill>
              </a:rPr>
              <a:t>escape </a:t>
            </a:r>
            <a:r>
              <a:rPr lang="en-US" dirty="0" smtClean="0"/>
              <a:t>from the Wolff-</a:t>
            </a:r>
            <a:r>
              <a:rPr lang="en-US" dirty="0" err="1" smtClean="0"/>
              <a:t>Chaikoff</a:t>
            </a:r>
            <a:r>
              <a:rPr lang="en-US" dirty="0" smtClean="0"/>
              <a:t> effect is anticipated to occur after approximately 10 days, treatment with </a:t>
            </a:r>
            <a:r>
              <a:rPr lang="en-US" dirty="0" smtClean="0">
                <a:solidFill>
                  <a:srgbClr val="FF0000"/>
                </a:solidFill>
              </a:rPr>
              <a:t>iodine should not be started more than 10 days preoperatively.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72200"/>
            <a:ext cx="1143000" cy="685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Serum </a:t>
            </a:r>
            <a:r>
              <a:rPr lang="en-US" sz="1100" dirty="0" err="1" smtClean="0"/>
              <a:t>thyroxine</a:t>
            </a:r>
            <a:r>
              <a:rPr lang="en-US" sz="1100" dirty="0" smtClean="0"/>
              <a:t> and </a:t>
            </a:r>
            <a:r>
              <a:rPr lang="en-US" sz="1100" dirty="0" err="1" smtClean="0"/>
              <a:t>triiodothyronine</a:t>
            </a:r>
            <a:r>
              <a:rPr lang="en-US" sz="1100" dirty="0" smtClean="0"/>
              <a:t> concentrations during iodide treatment of hyperthyroidism. J </a:t>
            </a:r>
            <a:r>
              <a:rPr lang="en-US" sz="1100" dirty="0" err="1" smtClean="0"/>
              <a:t>Clin</a:t>
            </a:r>
            <a:r>
              <a:rPr lang="en-US" sz="1100" dirty="0" smtClean="0"/>
              <a:t> </a:t>
            </a:r>
            <a:r>
              <a:rPr lang="en-US" sz="1100" dirty="0" err="1" smtClean="0"/>
              <a:t>Endocrinol</a:t>
            </a:r>
            <a:r>
              <a:rPr lang="en-US" sz="1100" dirty="0" smtClean="0"/>
              <a:t> </a:t>
            </a:r>
            <a:r>
              <a:rPr lang="en-US" sz="1100" dirty="0" err="1" smtClean="0"/>
              <a:t>Metab</a:t>
            </a:r>
            <a:r>
              <a:rPr lang="en-US" sz="1100" dirty="0" smtClean="0"/>
              <a:t> 1975</a:t>
            </a:r>
          </a:p>
          <a:p>
            <a:r>
              <a:rPr lang="en-US" sz="1100" dirty="0" smtClean="0"/>
              <a:t>Iodine in the treatment of hyperthyroidismUptodate.2018.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KI can be given as: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/>
              <a:t>5–7 drops of </a:t>
            </a:r>
            <a:r>
              <a:rPr lang="en-US" sz="2800" dirty="0" err="1" smtClean="0"/>
              <a:t>Lugol’s</a:t>
            </a:r>
            <a:r>
              <a:rPr lang="en-US" sz="2800" dirty="0" smtClean="0"/>
              <a:t> solution (8 mg iodide/drop) 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/>
              <a:t>1–2 drops of SSKI (50 mg iodide/drop)</a:t>
            </a:r>
          </a:p>
          <a:p>
            <a:pPr marL="514350" indent="-514350">
              <a:buClr>
                <a:srgbClr val="FF0000"/>
              </a:buClr>
              <a:buNone/>
            </a:pPr>
            <a:r>
              <a:rPr lang="en-US" sz="2800" dirty="0" smtClean="0"/>
              <a:t> three times daily mixed in water or juice for 10 days before surgery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248400"/>
            <a:ext cx="8001000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In patients with known or suspected toxic adenoma/MNG, it is imperative that administration of a </a:t>
            </a:r>
            <a:r>
              <a:rPr lang="en-US" sz="2400" dirty="0" err="1" smtClean="0"/>
              <a:t>thionamide</a:t>
            </a:r>
            <a:r>
              <a:rPr lang="en-US" sz="2400" dirty="0" smtClean="0"/>
              <a:t> precedes that of iodide because of iodine excess may trigger thyroid hormone production in patients with autonomously functioning nodular goiters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Jod-Basedow</a:t>
            </a:r>
            <a:r>
              <a:rPr lang="en-US" sz="2400" dirty="0" smtClean="0">
                <a:solidFill>
                  <a:srgbClr val="FF0000"/>
                </a:solidFill>
              </a:rPr>
              <a:t> effect.)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Thus, SSKI </a:t>
            </a:r>
            <a:r>
              <a:rPr lang="en-US" sz="2400" dirty="0" smtClean="0">
                <a:solidFill>
                  <a:srgbClr val="FF0000"/>
                </a:solidFill>
              </a:rPr>
              <a:t>should not be used </a:t>
            </a:r>
            <a:r>
              <a:rPr lang="en-US" sz="2400" dirty="0" smtClean="0"/>
              <a:t>at all in a patient with toxic adenoma/MNG if the patient will be unable to continue oral or rectal </a:t>
            </a:r>
            <a:r>
              <a:rPr lang="en-US" sz="2400" dirty="0" err="1" smtClean="0"/>
              <a:t>thionamides</a:t>
            </a:r>
            <a:r>
              <a:rPr lang="en-US" sz="2400" dirty="0" smtClean="0"/>
              <a:t>.</a:t>
            </a:r>
          </a:p>
          <a:p>
            <a:pPr algn="justLow">
              <a:buNone/>
            </a:pPr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err="1" smtClean="0"/>
              <a:t>Iopanoic</a:t>
            </a:r>
            <a:r>
              <a:rPr lang="en-US" sz="2800" b="1" dirty="0" smtClean="0"/>
              <a:t> acid </a:t>
            </a:r>
            <a:r>
              <a:rPr lang="en-US" sz="2800" dirty="0" smtClean="0"/>
              <a:t>(an oral </a:t>
            </a:r>
            <a:r>
              <a:rPr lang="en-US" sz="2800" dirty="0" err="1" smtClean="0"/>
              <a:t>cholecystographic</a:t>
            </a:r>
            <a:r>
              <a:rPr lang="en-US" sz="2800" dirty="0" smtClean="0"/>
              <a:t> agent which is  rich in iodine) blocks both </a:t>
            </a:r>
            <a:r>
              <a:rPr lang="en-US" sz="2800" dirty="0" smtClean="0">
                <a:solidFill>
                  <a:srgbClr val="FF0000"/>
                </a:solidFill>
              </a:rPr>
              <a:t>release of T4 and T3 from the gland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T4-to-T3 conversion.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629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err="1" smtClean="0"/>
              <a:t>Glucocorticoids</a:t>
            </a:r>
            <a:r>
              <a:rPr lang="en-US" sz="2800" dirty="0" smtClean="0"/>
              <a:t> decrease </a:t>
            </a:r>
            <a:r>
              <a:rPr lang="en-US" sz="2800" dirty="0" smtClean="0">
                <a:solidFill>
                  <a:srgbClr val="FF0000"/>
                </a:solidFill>
              </a:rPr>
              <a:t>T4-to-T3 conversion</a:t>
            </a:r>
            <a:r>
              <a:rPr lang="en-US" sz="2800" dirty="0" smtClean="0"/>
              <a:t> regardless of the source of T4, so they may be added preoperatively and tapered over 3 days postoperatively.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Suggested regimens include: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hydrocortisone </a:t>
            </a:r>
            <a:r>
              <a:rPr lang="en-US" sz="2800" dirty="0" smtClean="0"/>
              <a:t>100 mg every 8 hours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dexamethasone</a:t>
            </a:r>
            <a:r>
              <a:rPr lang="en-US" sz="2800" dirty="0" smtClean="0"/>
              <a:t> 2 mg every 6 hours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betamethasone</a:t>
            </a:r>
            <a:r>
              <a:rPr lang="en-US" sz="2800" dirty="0" smtClean="0"/>
              <a:t> 0.5 mg every six hours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 smtClean="0"/>
              <a:t>cholestyramine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FF0000"/>
                </a:solidFill>
              </a:rPr>
              <a:t>4 g four times daily</a:t>
            </a:r>
            <a:r>
              <a:rPr lang="en-US" sz="2800" dirty="0" smtClean="0"/>
              <a:t>) decreases circulating hormone levels by binding thyroid hormone in the intestine and decreasing its </a:t>
            </a:r>
            <a:r>
              <a:rPr lang="en-US" sz="2800" dirty="0" err="1" smtClean="0"/>
              <a:t>reabsorption</a:t>
            </a:r>
            <a:r>
              <a:rPr lang="en-US" sz="2800" dirty="0" smtClean="0"/>
              <a:t> regardless of whether it was endogenously produced or exogenously administered.</a:t>
            </a:r>
          </a:p>
          <a:p>
            <a:pPr algn="just">
              <a:buNone/>
            </a:pPr>
            <a:endParaRPr lang="en-US" sz="2800" dirty="0" smtClean="0"/>
          </a:p>
          <a:p>
            <a:r>
              <a:rPr lang="en-US" sz="2800" dirty="0" smtClean="0"/>
              <a:t>As the </a:t>
            </a:r>
            <a:r>
              <a:rPr lang="en-US" sz="2800" dirty="0" err="1" smtClean="0">
                <a:solidFill>
                  <a:srgbClr val="FF0000"/>
                </a:solidFill>
              </a:rPr>
              <a:t>enterohepatic</a:t>
            </a:r>
            <a:r>
              <a:rPr lang="en-US" sz="2800" dirty="0" smtClean="0">
                <a:solidFill>
                  <a:srgbClr val="FF0000"/>
                </a:solidFill>
              </a:rPr>
              <a:t> circulation </a:t>
            </a:r>
            <a:r>
              <a:rPr lang="en-US" sz="2800" dirty="0" smtClean="0"/>
              <a:t>of thyroid hormone is increased in </a:t>
            </a:r>
            <a:r>
              <a:rPr lang="en-US" sz="2800" dirty="0" err="1" smtClean="0"/>
              <a:t>thyrotoxic</a:t>
            </a:r>
            <a:r>
              <a:rPr lang="en-US" sz="2800" dirty="0" smtClean="0"/>
              <a:t> patients, this binding resin is effective.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Adjunctive </a:t>
            </a:r>
            <a:r>
              <a:rPr lang="en-US" sz="1100" dirty="0" err="1" smtClean="0"/>
              <a:t>cholestyramine</a:t>
            </a:r>
            <a:r>
              <a:rPr lang="en-US" sz="1100" dirty="0" smtClean="0"/>
              <a:t> therapy for </a:t>
            </a:r>
            <a:r>
              <a:rPr lang="en-US" sz="1100" dirty="0" err="1" smtClean="0"/>
              <a:t>thyrotoxicosis</a:t>
            </a:r>
            <a:r>
              <a:rPr lang="en-US" sz="1100" dirty="0" smtClean="0"/>
              <a:t>. </a:t>
            </a:r>
            <a:r>
              <a:rPr lang="en-US" sz="1100" i="1" dirty="0" err="1" smtClean="0"/>
              <a:t>Clin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Endocrinol</a:t>
            </a:r>
            <a:r>
              <a:rPr lang="en-US" sz="1100" i="1" dirty="0" smtClean="0"/>
              <a:t>. 1993;38:39–43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Adverse effects of </a:t>
            </a:r>
            <a:r>
              <a:rPr lang="en-US" sz="2800" b="1" dirty="0" err="1" smtClean="0"/>
              <a:t>thionamides</a:t>
            </a:r>
            <a:r>
              <a:rPr lang="en-US" sz="2800" b="1" dirty="0" smtClean="0"/>
              <a:t> include: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 common and  minor  (</a:t>
            </a:r>
            <a:r>
              <a:rPr lang="en-US" sz="2800" dirty="0" err="1" smtClean="0"/>
              <a:t>eg</a:t>
            </a:r>
            <a:r>
              <a:rPr lang="en-US" sz="2800" dirty="0" smtClean="0"/>
              <a:t>, rash)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 rare but serious, such as </a:t>
            </a:r>
            <a:r>
              <a:rPr lang="en-US" sz="2800" dirty="0" err="1" smtClean="0"/>
              <a:t>agranulocytosis</a:t>
            </a:r>
            <a:r>
              <a:rPr lang="en-US" sz="2800" dirty="0" smtClean="0"/>
              <a:t> and </a:t>
            </a:r>
            <a:r>
              <a:rPr lang="en-US" sz="2800" dirty="0" err="1" smtClean="0"/>
              <a:t>hepatotoxicity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Although </a:t>
            </a:r>
            <a:r>
              <a:rPr lang="en-US" sz="2800" dirty="0" err="1" smtClean="0"/>
              <a:t>thionamide</a:t>
            </a:r>
            <a:r>
              <a:rPr lang="en-US" sz="2800" dirty="0" smtClean="0"/>
              <a:t> toxicity is uncommon, some patients are unable to continue </a:t>
            </a:r>
            <a:r>
              <a:rPr lang="en-US" sz="2800" dirty="0" err="1" smtClean="0"/>
              <a:t>thionamides</a:t>
            </a:r>
            <a:r>
              <a:rPr lang="en-US" sz="2800" dirty="0" smtClean="0"/>
              <a:t> because rare side effects such as </a:t>
            </a:r>
            <a:r>
              <a:rPr lang="en-US" sz="2800" dirty="0" err="1" smtClean="0"/>
              <a:t>agranulocytosis</a:t>
            </a:r>
            <a:r>
              <a:rPr lang="en-US" sz="2800" dirty="0" smtClean="0"/>
              <a:t> or </a:t>
            </a:r>
            <a:r>
              <a:rPr lang="en-US" sz="2800" dirty="0" err="1" smtClean="0"/>
              <a:t>hepatotoxicity</a:t>
            </a:r>
            <a:r>
              <a:rPr lang="en-US" sz="2800" dirty="0" smtClean="0"/>
              <a:t> or because of allergy. 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Verdana" pitchFamily="34" charset="0"/>
              </a:rPr>
              <a:t>Agenda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850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2800" dirty="0" smtClean="0"/>
              <a:t>Patients with severe hyperthyroidism who are allergic to or unable to tolerate </a:t>
            </a:r>
            <a:r>
              <a:rPr lang="en-US" sz="2800" dirty="0" err="1" smtClean="0"/>
              <a:t>thionamides</a:t>
            </a:r>
            <a:r>
              <a:rPr lang="en-US" sz="2800" dirty="0" smtClean="0"/>
              <a:t> can treat with: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Beta blockers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FF0000"/>
                </a:solidFill>
              </a:rPr>
              <a:t>Glucocorticoids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(to inhibit conversion of T4 to T3)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Bile acid </a:t>
            </a:r>
            <a:r>
              <a:rPr lang="en-US" sz="2800" b="1" dirty="0" err="1" smtClean="0">
                <a:solidFill>
                  <a:srgbClr val="FF0000"/>
                </a:solidFill>
              </a:rPr>
              <a:t>sequestrants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(to reduce </a:t>
            </a:r>
            <a:r>
              <a:rPr lang="en-US" sz="2800" dirty="0" err="1" smtClean="0"/>
              <a:t>enterohepatic</a:t>
            </a:r>
            <a:r>
              <a:rPr lang="en-US" sz="2800" dirty="0" smtClean="0"/>
              <a:t> circulation of thyroid hormone)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Iodine</a:t>
            </a:r>
            <a:r>
              <a:rPr lang="en-US" sz="2800" dirty="0" smtClean="0"/>
              <a:t> (in patients with Graves' disease)</a:t>
            </a:r>
          </a:p>
          <a:p>
            <a:pPr algn="just">
              <a:buClr>
                <a:srgbClr val="FF0000"/>
              </a:buCl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The </a:t>
            </a:r>
            <a:r>
              <a:rPr lang="en-US" sz="2800" b="1" dirty="0" smtClean="0">
                <a:solidFill>
                  <a:srgbClr val="FF0000"/>
                </a:solidFill>
              </a:rPr>
              <a:t>iodine-induced hyperthyroidism (</a:t>
            </a:r>
            <a:r>
              <a:rPr lang="en-US" sz="2800" b="1" dirty="0" err="1" smtClean="0">
                <a:solidFill>
                  <a:srgbClr val="FF0000"/>
                </a:solidFill>
              </a:rPr>
              <a:t>Jod</a:t>
            </a:r>
            <a:r>
              <a:rPr lang="en-US" sz="2800" b="1" dirty="0" smtClean="0">
                <a:solidFill>
                  <a:srgbClr val="FF0000"/>
                </a:solidFill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</a:rPr>
              <a:t>Basedow</a:t>
            </a:r>
            <a:r>
              <a:rPr lang="en-US" sz="2800" b="1" dirty="0" smtClean="0">
                <a:solidFill>
                  <a:srgbClr val="FF0000"/>
                </a:solidFill>
              </a:rPr>
              <a:t> effect) </a:t>
            </a:r>
            <a:r>
              <a:rPr lang="en-US" sz="2800" dirty="0" smtClean="0"/>
              <a:t>is not relevant in patients with the Graves disease.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 algn="just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" y="274638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Insights.2017;1-5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latin typeface="Verdana" pitchFamily="34" charset="0"/>
              </a:rPr>
              <a:t>Agenda</a:t>
            </a:r>
            <a:endParaRPr 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“If surgery is chosen as treatment for GD, patients should be rendered </a:t>
            </a:r>
            <a:r>
              <a:rPr lang="en-US" sz="2800" b="1" dirty="0" err="1" smtClean="0">
                <a:solidFill>
                  <a:srgbClr val="FF0000"/>
                </a:solidFill>
              </a:rPr>
              <a:t>euthyroid</a:t>
            </a:r>
            <a:r>
              <a:rPr lang="en-US" sz="2800" b="1" dirty="0" smtClean="0">
                <a:solidFill>
                  <a:srgbClr val="FF0000"/>
                </a:solidFill>
              </a:rPr>
              <a:t> prior </a:t>
            </a:r>
            <a:r>
              <a:rPr lang="en-US" sz="2800" dirty="0" smtClean="0"/>
              <a:t>to the procedure with ATD pretreatment, with or without b-adrenergic blockade.  A KI-containing preparation should be given in the immediate preoperative period.”(</a:t>
            </a:r>
            <a:r>
              <a:rPr lang="en-US" sz="1800" dirty="0" smtClean="0"/>
              <a:t>Strong recommendation, low-quality evidence, RECOMMENDATION 24)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400" dirty="0" smtClean="0"/>
              <a:t>A iodine containing preparation should be given for GD in the immediate preoperative period (</a:t>
            </a:r>
            <a:r>
              <a:rPr lang="en-US" sz="2400" dirty="0" smtClean="0">
                <a:solidFill>
                  <a:srgbClr val="FF0000"/>
                </a:solidFill>
              </a:rPr>
              <a:t>for up to 10 days before </a:t>
            </a:r>
            <a:r>
              <a:rPr lang="en-US" sz="2400" dirty="0" smtClean="0"/>
              <a:t>). Iodine decreases the </a:t>
            </a:r>
            <a:r>
              <a:rPr lang="en-US" sz="2400" dirty="0" err="1" smtClean="0">
                <a:solidFill>
                  <a:srgbClr val="FF0000"/>
                </a:solidFill>
              </a:rPr>
              <a:t>vascularity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the thyroid gland and </a:t>
            </a:r>
            <a:r>
              <a:rPr lang="en-US" sz="2400" dirty="0" err="1" smtClean="0">
                <a:solidFill>
                  <a:srgbClr val="FF0000"/>
                </a:solidFill>
              </a:rPr>
              <a:t>surgical blood loss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6248400"/>
            <a:ext cx="8001000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 “when it is not possible to render a patient with GD </a:t>
            </a:r>
            <a:r>
              <a:rPr lang="en-US" sz="2800" dirty="0" err="1" smtClean="0"/>
              <a:t>euthyroid</a:t>
            </a:r>
            <a:r>
              <a:rPr lang="en-US" sz="2800" dirty="0" smtClean="0"/>
              <a:t> prior to </a:t>
            </a:r>
            <a:r>
              <a:rPr lang="en-US" sz="2800" dirty="0" err="1" smtClean="0"/>
              <a:t>thyroidectomy</a:t>
            </a:r>
            <a:r>
              <a:rPr lang="en-US" sz="2800" dirty="0" smtClean="0"/>
              <a:t>, the need for </a:t>
            </a:r>
            <a:r>
              <a:rPr lang="en-US" sz="2800" dirty="0" err="1" smtClean="0"/>
              <a:t>thyroidectomy</a:t>
            </a:r>
            <a:r>
              <a:rPr lang="en-US" sz="2800" dirty="0" smtClean="0"/>
              <a:t> is urgent, or when the patient is allergic to ATDs, the patient should be adequately treated with </a:t>
            </a:r>
            <a:r>
              <a:rPr lang="en-US" sz="2800" b="1" dirty="0" smtClean="0">
                <a:solidFill>
                  <a:srgbClr val="FF0000"/>
                </a:solidFill>
              </a:rPr>
              <a:t>β-adrenergic blockade, iodine, </a:t>
            </a:r>
            <a:r>
              <a:rPr lang="en-US" sz="2800" b="1" dirty="0" err="1" smtClean="0">
                <a:solidFill>
                  <a:srgbClr val="FF0000"/>
                </a:solidFill>
              </a:rPr>
              <a:t>glucocorticoids</a:t>
            </a:r>
            <a:r>
              <a:rPr lang="en-US" sz="2800" dirty="0" smtClean="0"/>
              <a:t>, and potentially </a:t>
            </a:r>
            <a:r>
              <a:rPr lang="en-US" sz="2800" b="1" dirty="0" err="1" smtClean="0">
                <a:solidFill>
                  <a:srgbClr val="FF0000"/>
                </a:solidFill>
              </a:rPr>
              <a:t>cholestyramine</a:t>
            </a:r>
            <a:r>
              <a:rPr lang="en-US" sz="2800" dirty="0" smtClean="0"/>
              <a:t> in the immediate preoperative period.” </a:t>
            </a:r>
            <a:r>
              <a:rPr lang="en-US" sz="2000" dirty="0" smtClean="0"/>
              <a:t>(Strong recommendation, low-quality evidence. RECOMMENDATION 26) </a:t>
            </a:r>
            <a:endParaRPr lang="en-US" sz="2800" dirty="0" smtClean="0"/>
          </a:p>
          <a:p>
            <a:pPr algn="just">
              <a:buNone/>
            </a:pP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248400"/>
            <a:ext cx="8001000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endParaRPr lang="en-US" sz="105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“Calcium and 25-hydroxyvitamin D </a:t>
            </a:r>
            <a:r>
              <a:rPr lang="en-US" sz="2400" b="1" dirty="0" smtClean="0">
                <a:solidFill>
                  <a:srgbClr val="FF0000"/>
                </a:solidFill>
              </a:rPr>
              <a:t>should be measured </a:t>
            </a:r>
            <a:r>
              <a:rPr lang="en-US" sz="2400" dirty="0" smtClean="0"/>
              <a:t>preoperatively and </a:t>
            </a:r>
            <a:r>
              <a:rPr lang="en-US" sz="2400" dirty="0" err="1" smtClean="0"/>
              <a:t>repleted</a:t>
            </a:r>
            <a:r>
              <a:rPr lang="en-US" sz="2400" dirty="0" smtClean="0"/>
              <a:t> if low or given </a:t>
            </a:r>
            <a:r>
              <a:rPr lang="en-US" sz="2400" dirty="0" err="1" smtClean="0"/>
              <a:t>prophylactically</a:t>
            </a:r>
            <a:r>
              <a:rPr lang="en-US" sz="2400" dirty="0" smtClean="0"/>
              <a:t>. </a:t>
            </a:r>
            <a:r>
              <a:rPr lang="en-US" sz="2400" dirty="0" err="1" smtClean="0"/>
              <a:t>Calcitriol</a:t>
            </a:r>
            <a:r>
              <a:rPr lang="en-US" sz="2400" dirty="0" smtClean="0"/>
              <a:t> supplementation should be considered preoperatively in patients at increased risk for transient or permanent </a:t>
            </a:r>
            <a:r>
              <a:rPr lang="en-US" sz="2400" dirty="0" err="1" smtClean="0"/>
              <a:t>hypoparathyroidism</a:t>
            </a:r>
            <a:r>
              <a:rPr lang="en-US" sz="2400" dirty="0" smtClean="0"/>
              <a:t>”</a:t>
            </a:r>
            <a:r>
              <a:rPr lang="en-US" sz="2000" dirty="0" smtClean="0"/>
              <a:t>. (Strong recommendation, low-quality evidence. RECOMMENDATION 25)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Monitoring for </a:t>
            </a:r>
            <a:r>
              <a:rPr lang="en-US" sz="2400" dirty="0" err="1" smtClean="0"/>
              <a:t>hypocalcemia</a:t>
            </a:r>
            <a:r>
              <a:rPr lang="en-US" sz="2400" dirty="0" smtClean="0"/>
              <a:t> after near-total or total </a:t>
            </a:r>
            <a:r>
              <a:rPr lang="en-US" sz="2400" dirty="0" err="1" smtClean="0"/>
              <a:t>thyroidectomy</a:t>
            </a:r>
            <a:r>
              <a:rPr lang="en-US" sz="2400" dirty="0" smtClean="0"/>
              <a:t> is necessary. </a:t>
            </a:r>
            <a:r>
              <a:rPr lang="en-US" sz="2400" dirty="0" smtClean="0">
                <a:solidFill>
                  <a:srgbClr val="FF0000"/>
                </a:solidFill>
              </a:rPr>
              <a:t>Serum calcium and albumin </a:t>
            </a:r>
            <a:r>
              <a:rPr lang="en-US" sz="2400" dirty="0" smtClean="0"/>
              <a:t>should be measured on </a:t>
            </a:r>
            <a:r>
              <a:rPr lang="en-US" sz="2400" dirty="0" smtClean="0">
                <a:solidFill>
                  <a:srgbClr val="FF0000"/>
                </a:solidFill>
              </a:rPr>
              <a:t>the evening </a:t>
            </a:r>
            <a:r>
              <a:rPr lang="en-US" sz="2400" dirty="0" smtClean="0"/>
              <a:t>of surgery and the </a:t>
            </a:r>
            <a:r>
              <a:rPr lang="en-US" sz="2400" dirty="0" smtClean="0">
                <a:solidFill>
                  <a:srgbClr val="FF0000"/>
                </a:solidFill>
              </a:rPr>
              <a:t>next morning.</a:t>
            </a:r>
          </a:p>
          <a:p>
            <a:pPr>
              <a:buNone/>
            </a:pP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248400"/>
            <a:ext cx="8001000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endParaRPr lang="en-US" sz="105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28600"/>
            <a:ext cx="9144000" cy="23956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2667000"/>
            <a:ext cx="419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Oltmann</a:t>
            </a:r>
            <a:r>
              <a:rPr lang="en-US" dirty="0" smtClean="0"/>
              <a:t> et al.  compared 45 Graves’ patients treated with 1 g oral calcium carbonate three times a day for 2 weeks prior to surgery to 38 Graves’ patients who underwent </a:t>
            </a:r>
            <a:r>
              <a:rPr lang="en-US" dirty="0" err="1" smtClean="0"/>
              <a:t>thyroidectomy</a:t>
            </a:r>
            <a:r>
              <a:rPr lang="en-US" dirty="0" smtClean="0"/>
              <a:t> without treatment as well as to 38 </a:t>
            </a:r>
            <a:r>
              <a:rPr lang="en-US" dirty="0" err="1" smtClean="0"/>
              <a:t>euthyroid</a:t>
            </a:r>
            <a:r>
              <a:rPr lang="en-US" dirty="0" smtClean="0"/>
              <a:t> controls; rates of biochemical and symptomatic </a:t>
            </a:r>
            <a:r>
              <a:rPr lang="en-US" dirty="0" err="1" smtClean="0"/>
              <a:t>hypocalcemia</a:t>
            </a:r>
            <a:r>
              <a:rPr lang="en-US" dirty="0" smtClean="0"/>
              <a:t> were significantly higher in </a:t>
            </a:r>
            <a:r>
              <a:rPr lang="en-US" dirty="0" err="1" smtClean="0"/>
              <a:t>nontreated</a:t>
            </a:r>
            <a:r>
              <a:rPr lang="en-US" dirty="0" smtClean="0"/>
              <a:t> Graves’ patients compared to the two other treatment groups.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412" y="2676525"/>
            <a:ext cx="431958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2438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9144000" cy="42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dirty="0" smtClean="0"/>
              <a:t>  “If surgery is chosen as treatment for TMNG or TA, patients with overt hyperthyroidism </a:t>
            </a:r>
            <a:r>
              <a:rPr lang="en-US" sz="2800" dirty="0" smtClean="0">
                <a:solidFill>
                  <a:srgbClr val="FF0000"/>
                </a:solidFill>
              </a:rPr>
              <a:t>should be rendered </a:t>
            </a:r>
            <a:r>
              <a:rPr lang="en-US" sz="2800" dirty="0" err="1" smtClean="0">
                <a:solidFill>
                  <a:srgbClr val="FF0000"/>
                </a:solidFill>
              </a:rPr>
              <a:t>euthyroid</a:t>
            </a:r>
            <a:r>
              <a:rPr lang="en-US" sz="2800" dirty="0" smtClean="0">
                <a:solidFill>
                  <a:srgbClr val="FF0000"/>
                </a:solidFill>
              </a:rPr>
              <a:t> prior </a:t>
            </a:r>
            <a:r>
              <a:rPr lang="en-US" sz="2800" dirty="0" smtClean="0"/>
              <a:t>to the procedure with </a:t>
            </a:r>
            <a:r>
              <a:rPr lang="en-US" sz="2800" dirty="0" smtClean="0">
                <a:solidFill>
                  <a:srgbClr val="FF0000"/>
                </a:solidFill>
              </a:rPr>
              <a:t>MMI </a:t>
            </a:r>
            <a:r>
              <a:rPr lang="en-US" sz="2800" dirty="0" smtClean="0"/>
              <a:t>pretreatment, with or without </a:t>
            </a:r>
            <a:r>
              <a:rPr lang="en-US" sz="2800" dirty="0" smtClean="0">
                <a:solidFill>
                  <a:srgbClr val="FF0000"/>
                </a:solidFill>
              </a:rPr>
              <a:t>b-adrenergic</a:t>
            </a:r>
            <a:r>
              <a:rPr lang="en-US" sz="2800" dirty="0" smtClean="0"/>
              <a:t> blockade. Preoperative iodine should not be used in this setting.”</a:t>
            </a:r>
          </a:p>
          <a:p>
            <a:pPr algn="just">
              <a:buNone/>
            </a:pPr>
            <a:r>
              <a:rPr lang="en-US" sz="1800" dirty="0" smtClean="0"/>
              <a:t>(Strong recommendation, low-quality evidence, RECOMMENDATION 46)</a:t>
            </a:r>
          </a:p>
          <a:p>
            <a:pPr algn="just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400" dirty="0" smtClean="0"/>
              <a:t>Preoperative iodine should not be used for TMNG or TA. because of the risk of </a:t>
            </a:r>
            <a:r>
              <a:rPr lang="en-US" sz="2400" dirty="0" smtClean="0">
                <a:solidFill>
                  <a:srgbClr val="FF0000"/>
                </a:solidFill>
              </a:rPr>
              <a:t>exacerbating the hyperthyroidism</a:t>
            </a:r>
            <a:r>
              <a:rPr lang="en-US" sz="2400" dirty="0" smtClean="0"/>
              <a:t>. Usually hyperthyroidism is less severe in patients with TMNG, so that in most cases, patients with </a:t>
            </a:r>
            <a:r>
              <a:rPr lang="en-US" sz="2400" dirty="0" smtClean="0">
                <a:solidFill>
                  <a:srgbClr val="FF0000"/>
                </a:solidFill>
              </a:rPr>
              <a:t>allergy to ATDs </a:t>
            </a:r>
            <a:r>
              <a:rPr lang="en-US" sz="2400" dirty="0" smtClean="0"/>
              <a:t>can be prepared for surgery, when necessary, </a:t>
            </a:r>
            <a:r>
              <a:rPr lang="en-US" sz="2400" dirty="0" smtClean="0">
                <a:solidFill>
                  <a:srgbClr val="FF0000"/>
                </a:solidFill>
              </a:rPr>
              <a:t>with b-blockers alone</a:t>
            </a:r>
            <a:r>
              <a:rPr lang="en-US" sz="2400" dirty="0" smtClean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6248400"/>
            <a:ext cx="8001000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Patients with </a:t>
            </a:r>
            <a:r>
              <a:rPr lang="en-US" sz="2800" b="1" dirty="0" smtClean="0">
                <a:solidFill>
                  <a:srgbClr val="FF0000"/>
                </a:solidFill>
              </a:rPr>
              <a:t>subclinical hyperthyroidism </a:t>
            </a:r>
            <a:r>
              <a:rPr lang="en-US" dirty="0" smtClean="0"/>
              <a:t>can proceed with elective or urgent surgeries.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Because of the risk of precipitating thyroid storm, experts  suggest postponing all </a:t>
            </a:r>
            <a:r>
              <a:rPr lang="en-US" b="1" dirty="0" smtClean="0">
                <a:solidFill>
                  <a:srgbClr val="FF0000"/>
                </a:solidFill>
              </a:rPr>
              <a:t>elective </a:t>
            </a:r>
            <a:r>
              <a:rPr lang="en-US" dirty="0" smtClean="0"/>
              <a:t>surgeries in patients with overt hyperthyroidism until the patient has achieved adequate control of their thyroid condition.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sz="2800" b="1" dirty="0" smtClean="0">
                <a:solidFill>
                  <a:srgbClr val="FF0000"/>
                </a:solidFill>
              </a:rPr>
              <a:t>overtly</a:t>
            </a:r>
            <a:r>
              <a:rPr lang="en-US" dirty="0" smtClean="0"/>
              <a:t> hyperthyroid patients in whom surgery cannot be postponed, preoperative treatment of hyperthyroidism should be initiated as soon as possible.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 cases where </a:t>
            </a:r>
            <a:r>
              <a:rPr lang="en-US" dirty="0" err="1" smtClean="0"/>
              <a:t>thyrotoxicosis</a:t>
            </a:r>
            <a:r>
              <a:rPr lang="en-US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is due to the increased synthesis of thyroid hormone </a:t>
            </a:r>
            <a:r>
              <a:rPr lang="en-US" dirty="0" err="1" smtClean="0"/>
              <a:t>antithyroid</a:t>
            </a:r>
            <a:r>
              <a:rPr lang="en-US" dirty="0" smtClean="0"/>
              <a:t> drugs (ATDs) should be used as soon as possible to decrease thyroid hormone levels.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hyperthyroidism is severe and the need for surgery is urgent, </a:t>
            </a:r>
            <a:r>
              <a:rPr lang="en-US" sz="3000" b="1" dirty="0" smtClean="0">
                <a:solidFill>
                  <a:srgbClr val="FF0000"/>
                </a:solidFill>
              </a:rPr>
              <a:t>potassium iodide </a:t>
            </a:r>
            <a:r>
              <a:rPr lang="en-US" dirty="0" smtClean="0"/>
              <a:t>solution can be given one hour after </a:t>
            </a:r>
            <a:r>
              <a:rPr lang="en-US" dirty="0" err="1" smtClean="0"/>
              <a:t>thionamides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/>
              <a:t>For all patients with </a:t>
            </a:r>
            <a:r>
              <a:rPr lang="en-US" sz="2800" dirty="0" err="1" smtClean="0"/>
              <a:t>thyrotoxicosis</a:t>
            </a:r>
            <a:r>
              <a:rPr lang="en-US" sz="2800" dirty="0" smtClean="0"/>
              <a:t>, regardless of cause, </a:t>
            </a:r>
            <a:r>
              <a:rPr lang="en-US" sz="2800" b="1" dirty="0" smtClean="0">
                <a:solidFill>
                  <a:srgbClr val="FF0000"/>
                </a:solidFill>
              </a:rPr>
              <a:t>corticosteroids, beta blockers and </a:t>
            </a:r>
            <a:r>
              <a:rPr lang="en-US" sz="2800" b="1" dirty="0" err="1" smtClean="0">
                <a:solidFill>
                  <a:srgbClr val="FF0000"/>
                </a:solidFill>
              </a:rPr>
              <a:t>cholestyramine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may be considered, as their functionality is independent of thyroid hormone production and  regardless of whether it was endogenously produced or exogenously administered.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04800" y="1524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pic>
        <p:nvPicPr>
          <p:cNvPr id="1026" name="Picture 2" descr="C:\Users\Salehi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9173725" cy="384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6000"/>
            <a:ext cx="914400" cy="7620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/>
              <a:t>Dyspnea</a:t>
            </a:r>
            <a:r>
              <a:rPr lang="en-US" sz="2400" dirty="0" smtClean="0"/>
              <a:t> may occur for a variety of reasons, including: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respiratory muscle weakness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decreased lung volume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increased basal oxygen consumption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increased carbon dioxide (CO2) production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144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Exertional</a:t>
            </a:r>
            <a:r>
              <a:rPr lang="en-US" sz="1100" dirty="0" smtClean="0"/>
              <a:t> </a:t>
            </a:r>
            <a:r>
              <a:rPr lang="en-US" sz="1100" dirty="0" err="1" smtClean="0"/>
              <a:t>dyspnea</a:t>
            </a:r>
            <a:r>
              <a:rPr lang="en-US" sz="1100" dirty="0" smtClean="0"/>
              <a:t> and ventilation in hyperthyroidism. Chest 1992; 101:1268.</a:t>
            </a:r>
          </a:p>
          <a:p>
            <a:r>
              <a:rPr lang="en-US" sz="1100" dirty="0" smtClean="0"/>
              <a:t>Respiratory muscle weakness and </a:t>
            </a:r>
            <a:r>
              <a:rPr lang="en-US" sz="1100" dirty="0" err="1" smtClean="0"/>
              <a:t>dyspnea</a:t>
            </a:r>
            <a:r>
              <a:rPr lang="en-US" sz="1100" dirty="0" smtClean="0"/>
              <a:t> in </a:t>
            </a:r>
            <a:r>
              <a:rPr lang="en-US" sz="1100" dirty="0" err="1" smtClean="0"/>
              <a:t>thyrotoxic</a:t>
            </a:r>
            <a:r>
              <a:rPr lang="en-US" sz="1100" dirty="0" smtClean="0"/>
              <a:t> patients. Am Rev </a:t>
            </a:r>
            <a:r>
              <a:rPr lang="en-US" sz="1100" dirty="0" err="1" smtClean="0"/>
              <a:t>Respir</a:t>
            </a:r>
            <a:r>
              <a:rPr lang="en-US" sz="1100" dirty="0" smtClean="0"/>
              <a:t> </a:t>
            </a:r>
            <a:r>
              <a:rPr lang="en-US" sz="1100" dirty="0" err="1" smtClean="0"/>
              <a:t>Dis</a:t>
            </a:r>
            <a:r>
              <a:rPr lang="en-US" sz="1100" dirty="0" smtClean="0"/>
              <a:t> 1990; 141:1221.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Patients with hyperthyroidism who are undergoing surgery are at risk for developing </a:t>
            </a:r>
            <a:r>
              <a:rPr lang="en-US" b="1" dirty="0" smtClean="0">
                <a:solidFill>
                  <a:srgbClr val="FF0000"/>
                </a:solidFill>
              </a:rPr>
              <a:t>thyroid storm</a:t>
            </a:r>
            <a:r>
              <a:rPr lang="en-US" dirty="0" smtClean="0"/>
              <a:t>,  a scenario characterized by tachycardia, confusion, fever, gastrointestinal complaints, and potentially leading to cardiovascular collapse.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Thyroid storm usually occurs during surgery or in the first 18 hours after the procedure. The mortality rate for patients with thyroid storm can be as high as</a:t>
            </a:r>
            <a:r>
              <a:rPr lang="en-US" b="1" dirty="0" smtClean="0">
                <a:solidFill>
                  <a:srgbClr val="FF0000"/>
                </a:solidFill>
              </a:rPr>
              <a:t> 40 </a:t>
            </a:r>
            <a:r>
              <a:rPr lang="en-US" dirty="0" smtClean="0"/>
              <a:t>percent.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990600" cy="68580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Subclinical hyperthyroidism </a:t>
            </a:r>
            <a:r>
              <a:rPr lang="en-US" dirty="0" smtClean="0"/>
              <a:t>is defined as a low TSH with normal free T4 and T3.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Overt hyperthyroidism </a:t>
            </a:r>
            <a:r>
              <a:rPr lang="en-US" dirty="0" smtClean="0"/>
              <a:t>is defined as a suppressed TSH with elevated free T4 and/or T3 concentrations.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6248400"/>
            <a:ext cx="8001000" cy="415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 smtClean="0"/>
              <a:t>American Thyroid Association Guidelines for Diagnosis and Management of Hyperthyroidism and Other Causes of </a:t>
            </a:r>
            <a:r>
              <a:rPr lang="en-US" sz="1050" dirty="0" err="1" smtClean="0"/>
              <a:t>Thyrotoxicosis</a:t>
            </a:r>
            <a:r>
              <a:rPr lang="en-US" sz="1050" dirty="0" smtClean="0"/>
              <a:t>. Thyroid 2016; </a:t>
            </a:r>
          </a:p>
          <a:p>
            <a:r>
              <a:rPr lang="en-US" sz="1050" dirty="0" err="1" smtClean="0"/>
              <a:t>Nonthyroid</a:t>
            </a:r>
            <a:r>
              <a:rPr lang="en-US" sz="105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9858" y="0"/>
            <a:ext cx="257414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91200"/>
            <a:ext cx="1295400" cy="10668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6553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Patients with subclinical hyperthyroidism </a:t>
            </a:r>
            <a:r>
              <a:rPr lang="en-US" sz="2800" b="1" dirty="0" smtClean="0">
                <a:solidFill>
                  <a:srgbClr val="FF0000"/>
                </a:solidFill>
              </a:rPr>
              <a:t>can typically proceed </a:t>
            </a:r>
            <a:r>
              <a:rPr lang="en-US" sz="2800" dirty="0" smtClean="0"/>
              <a:t>with elective or urgent surgeries.</a:t>
            </a:r>
          </a:p>
          <a:p>
            <a:pPr>
              <a:buNone/>
            </a:pPr>
            <a:r>
              <a:rPr lang="en-US" sz="2800" dirty="0" smtClean="0"/>
              <a:t> In patients with  subclinical disease, in  the absence of contraindications, </a:t>
            </a:r>
            <a:r>
              <a:rPr lang="en-US" sz="2800" b="1" dirty="0" smtClean="0">
                <a:solidFill>
                  <a:srgbClr val="FF0000"/>
                </a:solidFill>
              </a:rPr>
              <a:t>preoperative β-blockade </a:t>
            </a:r>
            <a:r>
              <a:rPr lang="en-US" sz="2800" dirty="0" smtClean="0"/>
              <a:t>is considered sufficient.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0"/>
            <a:ext cx="1905000" cy="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rmmarkaz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Perioperative</a:t>
            </a:r>
            <a:r>
              <a:rPr lang="en-US" sz="1100" dirty="0" smtClean="0"/>
              <a:t> Management of Thyroid Dysfunction. Health Services Insights.2016;1-5</a:t>
            </a:r>
          </a:p>
          <a:p>
            <a:r>
              <a:rPr lang="en-US" sz="1100" dirty="0" err="1" smtClean="0"/>
              <a:t>Nonthyroid</a:t>
            </a:r>
            <a:r>
              <a:rPr lang="en-US" sz="1100" dirty="0" smtClean="0"/>
              <a:t> surgery in the patient with thyroid disease. Uptodate.2018.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15081</TotalTime>
  <Words>2775</Words>
  <Application>Microsoft Office PowerPoint</Application>
  <PresentationFormat>On-screen Show (4:3)</PresentationFormat>
  <Paragraphs>237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Rezvan  Salehidoost, M.D. Isfahan Endocrine and Metabolism Research Center Isfahan University of Medical sciences  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</dc:creator>
  <cp:lastModifiedBy>Art</cp:lastModifiedBy>
  <cp:revision>462</cp:revision>
  <dcterms:created xsi:type="dcterms:W3CDTF">2006-08-16T00:00:00Z</dcterms:created>
  <dcterms:modified xsi:type="dcterms:W3CDTF">2019-04-23T07:43:39Z</dcterms:modified>
</cp:coreProperties>
</file>