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6"/>
  </p:notesMasterIdLst>
  <p:sldIdLst>
    <p:sldId id="574" r:id="rId2"/>
    <p:sldId id="256" r:id="rId3"/>
    <p:sldId id="535" r:id="rId4"/>
    <p:sldId id="289" r:id="rId5"/>
    <p:sldId id="533" r:id="rId6"/>
    <p:sldId id="534" r:id="rId7"/>
    <p:sldId id="288" r:id="rId8"/>
    <p:sldId id="426" r:id="rId9"/>
    <p:sldId id="394" r:id="rId10"/>
    <p:sldId id="395" r:id="rId11"/>
    <p:sldId id="577" r:id="rId12"/>
    <p:sldId id="567" r:id="rId13"/>
    <p:sldId id="303" r:id="rId14"/>
    <p:sldId id="315" r:id="rId15"/>
    <p:sldId id="536" r:id="rId16"/>
    <p:sldId id="551" r:id="rId17"/>
    <p:sldId id="326" r:id="rId18"/>
    <p:sldId id="547" r:id="rId19"/>
    <p:sldId id="507" r:id="rId20"/>
    <p:sldId id="269" r:id="rId21"/>
    <p:sldId id="270" r:id="rId22"/>
    <p:sldId id="552" r:id="rId23"/>
    <p:sldId id="322" r:id="rId24"/>
    <p:sldId id="271" r:id="rId25"/>
    <p:sldId id="272" r:id="rId26"/>
    <p:sldId id="273" r:id="rId27"/>
    <p:sldId id="555" r:id="rId28"/>
    <p:sldId id="557" r:id="rId29"/>
    <p:sldId id="558" r:id="rId30"/>
    <p:sldId id="559" r:id="rId31"/>
    <p:sldId id="560" r:id="rId32"/>
    <p:sldId id="573" r:id="rId33"/>
    <p:sldId id="576" r:id="rId34"/>
    <p:sldId id="562" r:id="rId35"/>
    <p:sldId id="575" r:id="rId36"/>
    <p:sldId id="572" r:id="rId37"/>
    <p:sldId id="569" r:id="rId38"/>
    <p:sldId id="571" r:id="rId39"/>
    <p:sldId id="323" r:id="rId40"/>
    <p:sldId id="511" r:id="rId41"/>
    <p:sldId id="510" r:id="rId42"/>
    <p:sldId id="277" r:id="rId43"/>
    <p:sldId id="287" r:id="rId44"/>
    <p:sldId id="42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06F8A-1CEB-4F7D-AD39-5781D31A2A91}" type="datetimeFigureOut">
              <a:rPr lang="en-US" smtClean="0"/>
              <a:pPr/>
              <a:t>4/16/2019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6BB985-C690-4842-B472-3C479BFD13E6}" type="slidenum">
              <a:rPr lang="en-US" smtClean="0"/>
              <a:pPr/>
              <a:t>‹#›</a:t>
            </a:fld>
            <a:endParaRPr lang="en-US"/>
          </a:p>
        </p:txBody>
      </p:sp>
    </p:spTree>
    <p:extLst>
      <p:ext uri="{BB962C8B-B14F-4D97-AF65-F5344CB8AC3E}">
        <p14:creationId xmlns:p14="http://schemas.microsoft.com/office/powerpoint/2010/main" val="227894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35853C-262D-4253-AAF9-93FBCE65D167}" type="slidenum">
              <a:rPr lang="en-US" smtClean="0"/>
              <a:pPr eaLnBrk="1" hangingPunct="1"/>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C808F757-83FB-4532-BF1C-9D044F939F7C}"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320B95C-A6A2-4E22-B098-3B781629F59C}" type="slidenum">
              <a:rPr lang="en-US" smtClean="0"/>
              <a:pPr/>
              <a:t>7</a:t>
            </a:fld>
            <a:endParaRPr lang="en-US" smtClean="0"/>
          </a:p>
        </p:txBody>
      </p:sp>
      <p:sp>
        <p:nvSpPr>
          <p:cNvPr id="80899" name="Rectangle 2"/>
          <p:cNvSpPr>
            <a:spLocks noGrp="1" noRot="1" noChangeAspect="1" noChangeArrowheads="1" noTextEdit="1"/>
          </p:cNvSpPr>
          <p:nvPr>
            <p:ph type="sldImg"/>
          </p:nvPr>
        </p:nvSpPr>
        <p:spPr>
          <a:xfrm>
            <a:off x="1143000" y="685800"/>
            <a:ext cx="4572000" cy="3429000"/>
          </a:xfrm>
          <a:ln/>
        </p:spPr>
      </p:sp>
      <p:sp>
        <p:nvSpPr>
          <p:cNvPr id="80900" name="Rectangle 3"/>
          <p:cNvSpPr>
            <a:spLocks noGrp="1" noChangeArrowheads="1"/>
          </p:cNvSpPr>
          <p:nvPr>
            <p:ph type="body" idx="1"/>
          </p:nvPr>
        </p:nvSpPr>
        <p:spPr>
          <a:xfrm>
            <a:off x="1249239" y="4381927"/>
            <a:ext cx="4482845" cy="4112899"/>
          </a:xfrm>
          <a:noFill/>
          <a:ln/>
        </p:spPr>
        <p:txBody>
          <a:bodyPr/>
          <a:lstStyle/>
          <a:p>
            <a:pPr marL="6350" lvl="4" eaLnBrk="1" hangingPunct="1">
              <a:tabLst>
                <a:tab pos="190500" algn="l"/>
              </a:tabLst>
            </a:pPr>
            <a:r>
              <a:rPr lang="en-GB" sz="1000" dirty="0" smtClean="0"/>
              <a:t>As a person deteriorates from having a normal insulin profile to having impaired glucose tolerance and, finally, type 2 diabetes, the insulin response to glucose becomes both blunted and delayed, and eventually fails completely. As we might expect, these changes have profound effects on glucose metabolism.</a:t>
            </a:r>
            <a:endParaRPr lang="da-DK" sz="1000" dirty="0" smtClean="0"/>
          </a:p>
          <a:p>
            <a:pPr eaLnBrk="1" hangingPunct="1">
              <a:tabLst>
                <a:tab pos="190500" algn="l"/>
              </a:tabLst>
            </a:pPr>
            <a:endParaRPr lang="en-GB" sz="1000" dirty="0" smtClean="0"/>
          </a:p>
          <a:p>
            <a:pPr marL="6350" lvl="4" eaLnBrk="1" hangingPunct="1">
              <a:tabLst>
                <a:tab pos="190500" algn="l"/>
              </a:tabLst>
            </a:pPr>
            <a:r>
              <a:rPr lang="en-GB" sz="1000" dirty="0" smtClean="0"/>
              <a:t>1.	Coates PA, et al. A glimpse of the ‘natural history’ of established type 2 diabetes mellitus from the spectrum of metabolic and hormonal responses to a mixed meal at the time of diagnosis. </a:t>
            </a:r>
            <a:r>
              <a:rPr lang="en-GB" sz="1000" i="1" dirty="0" smtClean="0"/>
              <a:t>Diabetes Res </a:t>
            </a:r>
            <a:r>
              <a:rPr lang="en-GB" sz="1000" i="1" dirty="0" err="1" smtClean="0"/>
              <a:t>Clin</a:t>
            </a:r>
            <a:r>
              <a:rPr lang="en-GB" sz="1000" i="1" dirty="0" smtClean="0"/>
              <a:t> </a:t>
            </a:r>
            <a:r>
              <a:rPr lang="en-GB" sz="1000" i="1" dirty="0" err="1" smtClean="0"/>
              <a:t>Pract</a:t>
            </a:r>
            <a:r>
              <a:rPr lang="en-GB" sz="1000" dirty="0" smtClean="0"/>
              <a:t> 1994; 26: 177–87.</a:t>
            </a:r>
          </a:p>
          <a:p>
            <a:pPr eaLnBrk="1" hangingPunct="1">
              <a:tabLst>
                <a:tab pos="190500" algn="l"/>
              </a:tabLst>
            </a:pPr>
            <a:endParaRPr lang="da-DK" sz="1000" dirty="0" smtClean="0"/>
          </a:p>
          <a:p>
            <a:pPr eaLnBrk="1" hangingPunct="1">
              <a:tabLst>
                <a:tab pos="190500" algn="l"/>
              </a:tabLst>
            </a:pPr>
            <a:endParaRPr lang="da-DK"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478F10F-0227-4FA9-A8AD-D7EE02A2EA11}" type="slidenum">
              <a:rPr lang="fr-FR" sz="1200"/>
              <a:pPr algn="r"/>
              <a:t>10</a:t>
            </a:fld>
            <a:endParaRPr lang="fr-FR" sz="1200"/>
          </a:p>
        </p:txBody>
      </p:sp>
      <p:sp>
        <p:nvSpPr>
          <p:cNvPr id="77827" name="Rectangle 7"/>
          <p:cNvSpPr txBox="1">
            <a:spLocks noGrp="1" noChangeArrowheads="1"/>
          </p:cNvSpPr>
          <p:nvPr/>
        </p:nvSpPr>
        <p:spPr bwMode="auto">
          <a:xfrm>
            <a:off x="3883025" y="8683625"/>
            <a:ext cx="2973388" cy="458788"/>
          </a:xfrm>
          <a:prstGeom prst="rect">
            <a:avLst/>
          </a:prstGeom>
          <a:noFill/>
          <a:ln w="9525">
            <a:noFill/>
            <a:miter lim="800000"/>
            <a:headEnd/>
            <a:tailEnd/>
          </a:ln>
        </p:spPr>
        <p:txBody>
          <a:bodyPr lIns="93606" tIns="46803" rIns="93606" bIns="46803" anchor="b"/>
          <a:lstStyle/>
          <a:p>
            <a:pPr algn="r" defTabSz="935038"/>
            <a:fld id="{3E73F3AE-1D41-4254-BED1-360873C84780}" type="slidenum">
              <a:rPr lang="en-US" sz="1200">
                <a:ea typeface="Arial Unicode MS" pitchFamily="34" charset="-128"/>
                <a:cs typeface="Arial Unicode MS" pitchFamily="34" charset="-128"/>
              </a:rPr>
              <a:pPr algn="r" defTabSz="935038"/>
              <a:t>10</a:t>
            </a:fld>
            <a:endParaRPr lang="en-US" sz="1200">
              <a:ea typeface="Arial Unicode MS" pitchFamily="34" charset="-128"/>
              <a:cs typeface="Arial Unicode MS" pitchFamily="34" charset="-128"/>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xfrm>
            <a:off x="685800" y="4360863"/>
            <a:ext cx="5486400" cy="4113212"/>
          </a:xfrm>
          <a:noFill/>
          <a:ln/>
        </p:spPr>
        <p:txBody>
          <a:bodyPr lIns="93606" tIns="46803" rIns="93606" bIns="46803"/>
          <a:lstStyle/>
          <a:p>
            <a:pPr marL="177800" indent="-177800" eaLnBrk="1" hangingPunct="1">
              <a:tabLst>
                <a:tab pos="173038" algn="l"/>
              </a:tabLst>
            </a:pPr>
            <a:endParaRPr lang="en-US" sz="110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A376AEF-0E0C-456E-AD9E-F21E69085855}" type="slidenum">
              <a:rPr lang="en-US" smtClean="0">
                <a:latin typeface="Times New Roman" pitchFamily="18" charset="0"/>
                <a:cs typeface="Arial" charset="0"/>
              </a:rPr>
              <a:pPr/>
              <a:t>11</a:t>
            </a:fld>
            <a:endParaRPr lang="en-US" smtClean="0">
              <a:latin typeface="Times New Roman" pitchFamily="18" charset="0"/>
              <a:cs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dirty="0" smtClean="0">
                <a:latin typeface="Times New Roman" pitchFamily="18" charset="0"/>
                <a:cs typeface="Arial" charset="0"/>
              </a:rPr>
              <a:t>There are a number of </a:t>
            </a:r>
            <a:r>
              <a:rPr lang="en-US" dirty="0" err="1" smtClean="0">
                <a:latin typeface="Times New Roman" pitchFamily="18" charset="0"/>
                <a:cs typeface="Arial" charset="0"/>
              </a:rPr>
              <a:t>antihyperglycemic</a:t>
            </a:r>
            <a:r>
              <a:rPr lang="en-US" dirty="0" smtClean="0">
                <a:latin typeface="Times New Roman" pitchFamily="18" charset="0"/>
                <a:cs typeface="Arial" charset="0"/>
              </a:rPr>
              <a:t> agents available for patients with type 2 diabetes.  With the exception of the alpha-</a:t>
            </a:r>
            <a:r>
              <a:rPr lang="en-US" dirty="0" err="1" smtClean="0">
                <a:latin typeface="Times New Roman" pitchFamily="18" charset="0"/>
                <a:cs typeface="Arial" charset="0"/>
              </a:rPr>
              <a:t>glucosidase</a:t>
            </a:r>
            <a:r>
              <a:rPr lang="en-US" dirty="0" smtClean="0">
                <a:latin typeface="Times New Roman" pitchFamily="18" charset="0"/>
                <a:cs typeface="Arial" charset="0"/>
              </a:rPr>
              <a:t> inhibitors, most of the drug classes share a similar level of efficacy.</a:t>
            </a:r>
          </a:p>
          <a:p>
            <a:endParaRPr lang="en-US" dirty="0" smtClean="0">
              <a:latin typeface="Times New Roman" pitchFamily="18" charset="0"/>
              <a:cs typeface="Arial" charset="0"/>
            </a:endParaRPr>
          </a:p>
          <a:p>
            <a:r>
              <a:rPr lang="en-US" dirty="0" smtClean="0">
                <a:latin typeface="Times New Roman" pitchFamily="18" charset="0"/>
                <a:cs typeface="Arial" charset="0"/>
              </a:rPr>
              <a:t>Drug therapy decisions must take into consideration patient conditions which may contraindicate the use of the drug, any adverse effects as well as any beneficial effects such as weight loss, and patient and physician preferences.  In addition to taking </a:t>
            </a:r>
            <a:r>
              <a:rPr lang="en-US" dirty="0" err="1" smtClean="0">
                <a:latin typeface="Times New Roman" pitchFamily="18" charset="0"/>
                <a:cs typeface="Arial" charset="0"/>
              </a:rPr>
              <a:t>antihyperglycemic</a:t>
            </a:r>
            <a:r>
              <a:rPr lang="en-US" dirty="0" smtClean="0">
                <a:latin typeface="Times New Roman" pitchFamily="18" charset="0"/>
                <a:cs typeface="Arial" charset="0"/>
              </a:rPr>
              <a:t> agents, all patients with type 2 diabetes should be encouraged to maintain a healthy lifestyle by exercising and following an appropriate diet.  Additional medications may also be required to treat conditions such as hypertension or </a:t>
            </a:r>
            <a:r>
              <a:rPr lang="en-US" dirty="0" err="1" smtClean="0">
                <a:latin typeface="Times New Roman" pitchFamily="18" charset="0"/>
                <a:cs typeface="Arial" charset="0"/>
              </a:rPr>
              <a:t>dyslipidemia</a:t>
            </a:r>
            <a:r>
              <a:rPr lang="en-US" dirty="0" smtClean="0">
                <a:latin typeface="Times New Roman" pitchFamily="18" charset="0"/>
                <a:cs typeface="Arial"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8FDE02F-F40F-457A-B532-75A1DE892B6E}" type="slidenum">
              <a:rPr lang="ar-SA" smtClean="0">
                <a:latin typeface="Arial" charset="0"/>
                <a:cs typeface="Arial" charset="0"/>
              </a:rPr>
              <a:pPr/>
              <a:t>12</a:t>
            </a:fld>
            <a:endParaRPr lang="en-US" smtClean="0">
              <a:latin typeface="Arial" charset="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FE9681E-13B0-4B68-9E4D-93C6C561850F}" type="slidenum">
              <a:rPr lang="ar-SA" smtClean="0">
                <a:latin typeface="Arial" charset="0"/>
                <a:cs typeface="Arial" charset="0"/>
              </a:rPr>
              <a:pPr/>
              <a:t>18</a:t>
            </a:fld>
            <a:endParaRPr lang="en-US" smtClean="0">
              <a:latin typeface="Arial" charset="0"/>
              <a:cs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p:spPr>
        <p:txBody>
          <a:bodyPr lIns="96641" tIns="48323" rIns="96641" bIns="48323"/>
          <a:lstStyle/>
          <a:p>
            <a:pPr eaLnBrk="1" hangingPunct="1"/>
            <a:r>
              <a:rPr lang="en-US" smtClean="0">
                <a:latin typeface="Arial" charset="0"/>
                <a:cs typeface="Arial" charset="0"/>
              </a:rPr>
              <a:t>KATP channels have been identified in many tissue types, including myocardial cells.</a:t>
            </a:r>
          </a:p>
          <a:p>
            <a:pPr eaLnBrk="1" hangingPunct="1"/>
            <a:endParaRPr lang="en-US" smtClean="0">
              <a:latin typeface="Arial" charset="0"/>
              <a:cs typeface="Arial" charset="0"/>
            </a:endParaRPr>
          </a:p>
          <a:p>
            <a:pPr eaLnBrk="1" hangingPunct="1"/>
            <a:r>
              <a:rPr lang="en-US" smtClean="0">
                <a:latin typeface="Arial" charset="0"/>
                <a:cs typeface="Arial" charset="0"/>
              </a:rPr>
              <a:t>In most tissues, Kir6.2 serves as the pore-forming subunit, but it associates with different SUR subunits; for example, it associates with SUR1 in the pancreas and brain; SUR2A in heart and skeletal muscle; and SUR2B in brain and smooth muscle. In vascular smooth muscle, the KATP channel is composed of Kir6.1 in association with SUR2B. </a:t>
            </a:r>
          </a:p>
          <a:p>
            <a:pPr eaLnBrk="1" hangingPunct="1"/>
            <a:endParaRPr lang="en-US" smtClean="0">
              <a:latin typeface="Arial" charset="0"/>
              <a:cs typeface="Arial" charset="0"/>
            </a:endParaRPr>
          </a:p>
          <a:p>
            <a:pPr eaLnBrk="1" hangingPunct="1"/>
            <a:r>
              <a:rPr lang="en-US" smtClean="0">
                <a:latin typeface="Arial" charset="0"/>
                <a:cs typeface="Arial" charset="0"/>
              </a:rPr>
              <a:t>Amaryl® is highly selective for pancreatic channels over cardiac potassium channels, and therefore has a neutral CV profile</a:t>
            </a:r>
          </a:p>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3FC2FD8-0652-45B3-A8F3-26D623FBEEDC}" type="slidenum">
              <a:rPr lang="ar-SA" smtClean="0">
                <a:latin typeface="Arial" charset="0"/>
                <a:cs typeface="Arial" charset="0"/>
              </a:rPr>
              <a:pPr/>
              <a:t>32</a:t>
            </a:fld>
            <a:endParaRPr lang="en-US" smtClean="0">
              <a:latin typeface="Arial" charset="0"/>
              <a:cs typeface="Arial" charset="0"/>
            </a:endParaRPr>
          </a:p>
        </p:txBody>
      </p:sp>
      <p:sp>
        <p:nvSpPr>
          <p:cNvPr id="80899" name="Rectangle 2"/>
          <p:cNvSpPr>
            <a:spLocks noGrp="1" noRot="1" noChangeAspect="1" noChangeArrowheads="1" noTextEdit="1"/>
          </p:cNvSpPr>
          <p:nvPr>
            <p:ph type="sldImg"/>
          </p:nvPr>
        </p:nvSpPr>
        <p:spPr>
          <a:xfrm>
            <a:off x="1144588" y="685800"/>
            <a:ext cx="4570412" cy="3427413"/>
          </a:xfrm>
          <a:ln/>
        </p:spPr>
      </p:sp>
      <p:sp>
        <p:nvSpPr>
          <p:cNvPr id="80900" name="Rectangle 3"/>
          <p:cNvSpPr>
            <a:spLocks noGrp="1" noChangeArrowheads="1"/>
          </p:cNvSpPr>
          <p:nvPr>
            <p:ph type="body" idx="1"/>
          </p:nvPr>
        </p:nvSpPr>
        <p:spPr>
          <a:xfrm>
            <a:off x="914400" y="4341813"/>
            <a:ext cx="5029200" cy="4116387"/>
          </a:xfrm>
          <a:noFill/>
          <a:ln/>
        </p:spPr>
        <p:txBody>
          <a:bodyPr/>
          <a:lstStyle/>
          <a:p>
            <a:pPr eaLnBrk="1" hangingPunct="1">
              <a:lnSpc>
                <a:spcPct val="110000"/>
              </a:lnSpc>
              <a:spcAft>
                <a:spcPct val="10000"/>
              </a:spcAft>
            </a:pPr>
            <a:r>
              <a:rPr lang="en-US" smtClean="0">
                <a:latin typeface="Arial" charset="0"/>
                <a:cs typeface="Arial" charset="0"/>
              </a:rPr>
              <a:t>IP occurs when cardiac K</a:t>
            </a:r>
            <a:r>
              <a:rPr lang="en-US" baseline="-18000" smtClean="0">
                <a:latin typeface="Arial" charset="0"/>
                <a:cs typeface="Arial" charset="0"/>
              </a:rPr>
              <a:t>ATP</a:t>
            </a:r>
            <a:r>
              <a:rPr lang="en-US" smtClean="0">
                <a:latin typeface="Arial" charset="0"/>
                <a:cs typeface="Arial" charset="0"/>
              </a:rPr>
              <a:t> channels open automatically during brief episodes of mild myocardial ischemia</a:t>
            </a:r>
            <a:br>
              <a:rPr lang="en-US" smtClean="0">
                <a:latin typeface="Arial" charset="0"/>
                <a:cs typeface="Arial" charset="0"/>
              </a:rPr>
            </a:br>
            <a:endParaRPr lang="en-US" smtClean="0">
              <a:latin typeface="Arial" charset="0"/>
              <a:cs typeface="Arial" charset="0"/>
            </a:endParaRPr>
          </a:p>
          <a:p>
            <a:pPr eaLnBrk="1" hangingPunct="1">
              <a:lnSpc>
                <a:spcPct val="110000"/>
              </a:lnSpc>
              <a:spcAft>
                <a:spcPct val="10000"/>
              </a:spcAft>
            </a:pPr>
            <a:r>
              <a:rPr lang="en-US" smtClean="0">
                <a:latin typeface="Arial" charset="0"/>
                <a:cs typeface="Arial" charset="0"/>
              </a:rPr>
              <a:t>Drugs that inhibit cardiac K</a:t>
            </a:r>
            <a:r>
              <a:rPr lang="en-US" baseline="-18000" smtClean="0">
                <a:latin typeface="Arial" charset="0"/>
                <a:cs typeface="Arial" charset="0"/>
              </a:rPr>
              <a:t>ATP</a:t>
            </a:r>
            <a:r>
              <a:rPr lang="en-US" smtClean="0">
                <a:latin typeface="Arial" charset="0"/>
                <a:cs typeface="Arial" charset="0"/>
              </a:rPr>
              <a:t> channel opening (e.g. glibenclamide) may be harmful to the ischemic myocardium by blunting the K</a:t>
            </a:r>
            <a:r>
              <a:rPr lang="en-US" baseline="-18000" smtClean="0">
                <a:latin typeface="Arial" charset="0"/>
                <a:cs typeface="Arial" charset="0"/>
              </a:rPr>
              <a:t>ATP</a:t>
            </a:r>
            <a:r>
              <a:rPr lang="en-US" smtClean="0">
                <a:latin typeface="Arial" charset="0"/>
                <a:cs typeface="Arial" charset="0"/>
              </a:rPr>
              <a:t> channel-dependent component of the ischemic preconditioning response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52580" name="Slide Number Placeholder 3"/>
          <p:cNvSpPr>
            <a:spLocks noGrp="1"/>
          </p:cNvSpPr>
          <p:nvPr>
            <p:ph type="sldNum" sz="quarter" idx="5"/>
          </p:nvPr>
        </p:nvSpPr>
        <p:spPr>
          <a:noFill/>
        </p:spPr>
        <p:txBody>
          <a:bodyPr/>
          <a:lstStyle/>
          <a:p>
            <a:fld id="{2A728BBA-2FB2-4925-9010-79F737E72075}" type="slidenum">
              <a:rPr lang="en-US" smtClean="0">
                <a:latin typeface="Arial" pitchFamily="34" charset="0"/>
                <a:cs typeface="Arial" pitchFamily="34" charset="0"/>
              </a:rPr>
              <a:pPr/>
              <a:t>44</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042EA2-77BB-4C0D-969F-2F48498AE4E2}"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DA7C6-5D1E-4E16-970A-2DD0BC3C3B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42EA2-77BB-4C0D-969F-2F48498AE4E2}"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DA7C6-5D1E-4E16-970A-2DD0BC3C3B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42EA2-77BB-4C0D-969F-2F48498AE4E2}"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DA7C6-5D1E-4E16-970A-2DD0BC3C3B4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914900" y="1981200"/>
            <a:ext cx="3695700" cy="4114800"/>
          </a:xfrm>
        </p:spPr>
        <p:txBody>
          <a:bodyPr/>
          <a:lstStyle/>
          <a:p>
            <a:pPr lvl="0"/>
            <a:endParaRPr lang="en-US" noProof="0" smtClean="0"/>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07505A5E-3DF6-4A15-96BF-D33DBCE8D822}"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42EA2-77BB-4C0D-969F-2F48498AE4E2}"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DA7C6-5D1E-4E16-970A-2DD0BC3C3B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42EA2-77BB-4C0D-969F-2F48498AE4E2}"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DA7C6-5D1E-4E16-970A-2DD0BC3C3B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042EA2-77BB-4C0D-969F-2F48498AE4E2}" type="datetimeFigureOut">
              <a:rPr lang="en-US" smtClean="0"/>
              <a:pPr/>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DA7C6-5D1E-4E16-970A-2DD0BC3C3B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042EA2-77BB-4C0D-969F-2F48498AE4E2}" type="datetimeFigureOut">
              <a:rPr lang="en-US" smtClean="0"/>
              <a:pPr/>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DA7C6-5D1E-4E16-970A-2DD0BC3C3B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042EA2-77BB-4C0D-969F-2F48498AE4E2}" type="datetimeFigureOut">
              <a:rPr lang="en-US" smtClean="0"/>
              <a:pPr/>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DA7C6-5D1E-4E16-970A-2DD0BC3C3B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42EA2-77BB-4C0D-969F-2F48498AE4E2}" type="datetimeFigureOut">
              <a:rPr lang="en-US" smtClean="0"/>
              <a:pPr/>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DA7C6-5D1E-4E16-970A-2DD0BC3C3B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42EA2-77BB-4C0D-969F-2F48498AE4E2}" type="datetimeFigureOut">
              <a:rPr lang="en-US" smtClean="0"/>
              <a:pPr/>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DA7C6-5D1E-4E16-970A-2DD0BC3C3B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42EA2-77BB-4C0D-969F-2F48498AE4E2}" type="datetimeFigureOut">
              <a:rPr lang="en-US" smtClean="0"/>
              <a:pPr/>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DA7C6-5D1E-4E16-970A-2DD0BC3C3B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42EA2-77BB-4C0D-969F-2F48498AE4E2}" type="datetimeFigureOut">
              <a:rPr lang="en-US" smtClean="0"/>
              <a:pPr/>
              <a:t>4/16/2019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DA7C6-5D1E-4E16-970A-2DD0BC3C3B4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Microsoft_Word_97_-_2003_Document1.doc"/><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imedicure.com/hometopics/diabetes/images/Glucose-insulin-release.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127.0.0.1:5523/contents/mobipreview.htm?10/26/10664?source=see_link" TargetMode="External"/><Relationship Id="rId2" Type="http://schemas.openxmlformats.org/officeDocument/2006/relationships/hyperlink" Target="http://127.0.0.1:5523/contents/mobipreview.htm?10/38/10858?source=see_link" TargetMode="External"/><Relationship Id="rId1" Type="http://schemas.openxmlformats.org/officeDocument/2006/relationships/slideLayout" Target="../slideLayouts/slideLayout2.xml"/><Relationship Id="rId4" Type="http://schemas.openxmlformats.org/officeDocument/2006/relationships/hyperlink" Target="http://127.0.0.1:5523/contents/mobipreview.htm?24/31/25084?source=see_link"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127.0.0.1:5523/contents/mobipreview.htm?37/51/38711?source=see_lin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127.0.0.1:5523/contents/mobipreview.htm?7/16/7433/abstract/2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127.0.0.1:5523/contents/mobipreview.htm?7/16/7433/abstract/2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127.0.0.1:5523/contents/mobipreview.htm?10/38/10858?source=see_link" TargetMode="External"/><Relationship Id="rId2" Type="http://schemas.openxmlformats.org/officeDocument/2006/relationships/hyperlink" Target="http://127.0.0.1:5523/contents/mobipreview.htm?27/63/28665?source=see_link" TargetMode="External"/><Relationship Id="rId1" Type="http://schemas.openxmlformats.org/officeDocument/2006/relationships/slideLayout" Target="../slideLayouts/slideLayout2.xml"/><Relationship Id="rId4" Type="http://schemas.openxmlformats.org/officeDocument/2006/relationships/hyperlink" Target="http://127.0.0.1:5523/contents/mobipreview.htm?7/16/7433/abstract/25"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hyperlink" Target="http://127.0.0.1:5523/contents/mobipreview.htm?10/38/10858?source=see_link" TargetMode="External"/><Relationship Id="rId2" Type="http://schemas.openxmlformats.org/officeDocument/2006/relationships/hyperlink" Target="http://127.0.0.1:5523/contents/mobipreview.htm?14/10/14504?source=see_link" TargetMode="External"/><Relationship Id="rId1" Type="http://schemas.openxmlformats.org/officeDocument/2006/relationships/slideLayout" Target="../slideLayouts/slideLayout2.xml"/><Relationship Id="rId4" Type="http://schemas.openxmlformats.org/officeDocument/2006/relationships/hyperlink" Target="http://127.0.0.1:5523/contents/mobipreview.htm?7/16/7433/abstract/26"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127.0.0.1:5523/contents/mobipreview.htm?31/39/32375?source=see_lin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127.0.0.1:5523/contents/mobipreview.htm?10/26/10664?source=see_link" TargetMode="External"/><Relationship Id="rId2" Type="http://schemas.openxmlformats.org/officeDocument/2006/relationships/hyperlink" Target="http://127.0.0.1:5523/contents/mobipreview.htm?10/38/10858?source=see_link" TargetMode="External"/><Relationship Id="rId1" Type="http://schemas.openxmlformats.org/officeDocument/2006/relationships/slideLayout" Target="../slideLayouts/slideLayout2.xml"/><Relationship Id="rId5" Type="http://schemas.openxmlformats.org/officeDocument/2006/relationships/hyperlink" Target="http://127.0.0.1:5523/contents/mobipreview.htm?12/10/12457?source=see_link" TargetMode="External"/><Relationship Id="rId4" Type="http://schemas.openxmlformats.org/officeDocument/2006/relationships/hyperlink" Target="http://127.0.0.1:5523/contents/mobipreview.htm?27/63/28665?source=see_lin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90575" y="595313"/>
          <a:ext cx="7562850" cy="5667375"/>
        </p:xfrm>
        <a:graphic>
          <a:graphicData uri="http://schemas.openxmlformats.org/presentationml/2006/ole">
            <mc:AlternateContent xmlns:mc="http://schemas.openxmlformats.org/markup-compatibility/2006">
              <mc:Choice xmlns:v="urn:schemas-microsoft-com:vml" Requires="v">
                <p:oleObj spid="_x0000_s23558" name="Acrobat Document" r:id="rId4" imgW="7562850" imgH="5667221" progId="AcroExch.Document.7">
                  <p:embed/>
                </p:oleObj>
              </mc:Choice>
              <mc:Fallback>
                <p:oleObj name="Acrobat Document" r:id="rId4" imgW="7562850" imgH="5667221"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 y="595313"/>
                        <a:ext cx="756285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98454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9"/>
          <p:cNvSpPr>
            <a:spLocks noGrp="1" noChangeArrowheads="1"/>
          </p:cNvSpPr>
          <p:nvPr>
            <p:ph type="title" idx="4294967295"/>
          </p:nvPr>
        </p:nvSpPr>
        <p:spPr>
          <a:xfrm>
            <a:off x="285720" y="500042"/>
            <a:ext cx="8675687" cy="406400"/>
          </a:xfrm>
        </p:spPr>
        <p:txBody>
          <a:bodyPr>
            <a:normAutofit fontScale="90000"/>
          </a:bodyPr>
          <a:lstStyle/>
          <a:p>
            <a:pPr eaLnBrk="1" hangingPunct="1">
              <a:defRPr/>
            </a:pPr>
            <a:r>
              <a:rPr lang="en-US" sz="2400" dirty="0" smtClean="0">
                <a:solidFill>
                  <a:srgbClr val="FFFF00"/>
                </a:solidFill>
              </a:rPr>
              <a:t>         </a:t>
            </a:r>
            <a:r>
              <a:rPr lang="en-US" sz="3100" dirty="0" smtClean="0">
                <a:solidFill>
                  <a:srgbClr val="FFFF00"/>
                </a:solidFill>
              </a:rPr>
              <a:t>Expected HbA</a:t>
            </a:r>
            <a:r>
              <a:rPr lang="en-US" sz="3100" baseline="-25000" dirty="0" smtClean="0">
                <a:solidFill>
                  <a:srgbClr val="FFFF00"/>
                </a:solidFill>
              </a:rPr>
              <a:t>1c</a:t>
            </a:r>
            <a:r>
              <a:rPr lang="en-US" sz="3100" dirty="0" smtClean="0">
                <a:solidFill>
                  <a:srgbClr val="FFFF00"/>
                </a:solidFill>
              </a:rPr>
              <a:t> reduction according  to intervention</a:t>
            </a:r>
            <a:endParaRPr lang="en-US" sz="2400" dirty="0" smtClean="0">
              <a:solidFill>
                <a:srgbClr val="FFFF00"/>
              </a:solidFill>
            </a:endParaRPr>
          </a:p>
        </p:txBody>
      </p:sp>
      <p:graphicFrame>
        <p:nvGraphicFramePr>
          <p:cNvPr id="233693" name="Group 221"/>
          <p:cNvGraphicFramePr>
            <a:graphicFrameLocks noGrp="1"/>
          </p:cNvGraphicFramePr>
          <p:nvPr>
            <p:ph idx="4294967295"/>
          </p:nvPr>
        </p:nvGraphicFramePr>
        <p:xfrm>
          <a:off x="611188" y="1357294"/>
          <a:ext cx="7921625" cy="5214975"/>
        </p:xfrm>
        <a:graphic>
          <a:graphicData uri="http://schemas.openxmlformats.org/drawingml/2006/table">
            <a:tbl>
              <a:tblPr/>
              <a:tblGrid>
                <a:gridCol w="3960812"/>
                <a:gridCol w="1781175"/>
                <a:gridCol w="309563"/>
                <a:gridCol w="1870075"/>
              </a:tblGrid>
              <a:tr h="556263">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Intervention</a:t>
                      </a:r>
                    </a:p>
                  </a:txBody>
                  <a:tcPr anchor="ctr" horzOverflow="overflow">
                    <a:lnL>
                      <a:noFill/>
                    </a:lnL>
                    <a:lnR w="28575" cap="flat" cmpd="sng" algn="ctr">
                      <a:solidFill>
                        <a:srgbClr val="FFCC00"/>
                      </a:solidFill>
                      <a:prstDash val="solid"/>
                      <a:round/>
                      <a:headEnd type="none" w="med" len="med"/>
                      <a:tailEnd type="none" w="med" len="lg"/>
                    </a:lnR>
                    <a:lnT>
                      <a:noFill/>
                    </a:lnT>
                    <a:lnB w="28575" cap="flat" cmpd="sng" algn="ctr">
                      <a:solidFill>
                        <a:srgbClr val="FFCC00"/>
                      </a:solidFill>
                      <a:prstDash val="solid"/>
                      <a:round/>
                      <a:headEnd type="none" w="med" len="med"/>
                      <a:tailEnd type="none" w="med" len="lg"/>
                    </a:lnB>
                    <a:lnTlToBr>
                      <a:noFill/>
                    </a:lnTlToBr>
                    <a:lnBlToTr>
                      <a:noFill/>
                    </a:lnBlToTr>
                    <a:noFill/>
                  </a:tcPr>
                </a:tc>
                <a:tc gridSpan="3">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1" i="0" u="none" strike="noStrike" cap="none" normalizeH="0" baseline="0" dirty="0" smtClean="0">
                          <a:ln>
                            <a:noFill/>
                          </a:ln>
                          <a:solidFill>
                            <a:srgbClr val="000066"/>
                          </a:solidFill>
                          <a:effectLst/>
                          <a:latin typeface="Arial" pitchFamily="34" charset="0"/>
                          <a:cs typeface="Arial" pitchFamily="34" charset="0"/>
                        </a:rPr>
                        <a:t>Expected ↓ in HbA</a:t>
                      </a:r>
                      <a:r>
                        <a:rPr kumimoji="0" lang="en-US" sz="2100" b="1" i="0" u="none" strike="noStrike" cap="none" normalizeH="0" baseline="-25000" dirty="0" smtClean="0">
                          <a:ln>
                            <a:noFill/>
                          </a:ln>
                          <a:solidFill>
                            <a:srgbClr val="000066"/>
                          </a:solidFill>
                          <a:effectLst/>
                          <a:latin typeface="Arial" pitchFamily="34" charset="0"/>
                          <a:cs typeface="Arial" pitchFamily="34" charset="0"/>
                        </a:rPr>
                        <a:t>1c </a:t>
                      </a:r>
                      <a:r>
                        <a:rPr kumimoji="0" lang="en-US" sz="2100" b="1" i="0" u="none" strike="noStrike" cap="none" normalizeH="0" baseline="0" dirty="0" smtClean="0">
                          <a:ln>
                            <a:noFill/>
                          </a:ln>
                          <a:solidFill>
                            <a:srgbClr val="000066"/>
                          </a:solidFill>
                          <a:effectLst/>
                          <a:latin typeface="Arial" pitchFamily="34" charset="0"/>
                          <a:cs typeface="Arial" pitchFamily="34" charset="0"/>
                        </a:rPr>
                        <a:t>(%)</a:t>
                      </a:r>
                    </a:p>
                  </a:txBody>
                  <a:tcPr anchor="ctr" horzOverflow="overflow">
                    <a:lnL w="28575" cap="flat" cmpd="sng" algn="ctr">
                      <a:solidFill>
                        <a:srgbClr val="FFCC00"/>
                      </a:solidFill>
                      <a:prstDash val="solid"/>
                      <a:round/>
                      <a:headEnd type="none" w="med" len="med"/>
                      <a:tailEnd type="none" w="med" len="lg"/>
                    </a:lnL>
                    <a:lnR>
                      <a:noFill/>
                    </a:lnR>
                    <a:lnT>
                      <a:noFill/>
                    </a:lnT>
                    <a:lnB w="28575" cap="flat" cmpd="sng" algn="ctr">
                      <a:solidFill>
                        <a:srgbClr val="FFCC00"/>
                      </a:solidFill>
                      <a:prstDash val="solid"/>
                      <a:round/>
                      <a:headEnd type="none" w="med" len="med"/>
                      <a:tailEnd type="none" w="med" len="lg"/>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r>
              <a:tr h="504114">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rgbClr val="000066"/>
                          </a:solidFill>
                          <a:effectLst/>
                          <a:latin typeface="Arial" pitchFamily="34" charset="0"/>
                          <a:cs typeface="Arial" pitchFamily="34" charset="0"/>
                        </a:rPr>
                        <a:t>Lifestyle interventions</a:t>
                      </a:r>
                    </a:p>
                  </a:txBody>
                  <a:tcPr marL="90000" marR="90000" marT="108000" marB="46800" anchor="ctr" horzOverflow="overflow">
                    <a:lnL>
                      <a:noFill/>
                    </a:lnL>
                    <a:lnR w="28575" cap="flat" cmpd="sng" algn="ctr">
                      <a:solidFill>
                        <a:srgbClr val="FFCC00"/>
                      </a:solidFill>
                      <a:prstDash val="solid"/>
                      <a:round/>
                      <a:headEnd type="none" w="med" len="med"/>
                      <a:tailEnd type="none" w="med" len="lg"/>
                    </a:lnR>
                    <a:lnT w="28575" cap="flat" cmpd="sng" algn="ctr">
                      <a:solidFill>
                        <a:srgbClr val="FFCC00"/>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marL="90000" marR="90000" marT="108000" marB="46800" anchor="ctr" horzOverflow="overflow">
                    <a:lnL w="28575" cap="flat" cmpd="sng" algn="ctr">
                      <a:solidFill>
                        <a:srgbClr val="FFCC00"/>
                      </a:solidFill>
                      <a:prstDash val="solid"/>
                      <a:round/>
                      <a:headEnd type="none" w="med" len="med"/>
                      <a:tailEnd type="none" w="med" len="lg"/>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marL="90000" marR="90000" marT="108000" marB="468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461622">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rgbClr val="000066"/>
                          </a:solidFill>
                          <a:effectLst/>
                          <a:latin typeface="Arial" pitchFamily="34" charset="0"/>
                          <a:cs typeface="Arial" pitchFamily="34" charset="0"/>
                        </a:rPr>
                        <a:t>Metformin</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461622">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rgbClr val="000066"/>
                          </a:solidFill>
                          <a:effectLst/>
                          <a:latin typeface="Arial" pitchFamily="34" charset="0"/>
                          <a:cs typeface="Arial" pitchFamily="34" charset="0"/>
                        </a:rPr>
                        <a:t>Sulfonylureas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461622">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0066"/>
                          </a:solidFill>
                          <a:effectLst/>
                          <a:latin typeface="Arial" pitchFamily="34" charset="0"/>
                          <a:cs typeface="Arial" pitchFamily="34" charset="0"/>
                        </a:rPr>
                        <a:t>Insulin</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3.5%</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461622">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rgbClr val="000066"/>
                          </a:solidFill>
                          <a:effectLst/>
                          <a:latin typeface="Arial" pitchFamily="34" charset="0"/>
                          <a:cs typeface="Arial" pitchFamily="34" charset="0"/>
                        </a:rPr>
                        <a:t>Glinides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 </a:t>
                      </a:r>
                      <a:endParaRPr kumimoji="0" lang="en-US" sz="2000" b="0" i="0" u="none" strike="noStrike" cap="none" normalizeH="0" baseline="50000" smtClean="0">
                        <a:ln>
                          <a:noFill/>
                        </a:ln>
                        <a:solidFill>
                          <a:schemeClr val="tx1"/>
                        </a:solidFill>
                        <a:effectLst/>
                        <a:latin typeface="Arial" pitchFamily="34" charset="0"/>
                        <a:cs typeface="Arial" pitchFamily="34" charset="0"/>
                      </a:endParaRP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a:t>
                      </a:r>
                      <a:r>
                        <a:rPr kumimoji="0" lang="en-US" sz="2000" b="0" i="0" u="none" strike="noStrike" cap="none" normalizeH="0" baseline="50000" smtClean="0">
                          <a:ln>
                            <a:noFill/>
                          </a:ln>
                          <a:solidFill>
                            <a:schemeClr val="tx1"/>
                          </a:solidFill>
                          <a:effectLst/>
                          <a:latin typeface="Arial" pitchFamily="34" charset="0"/>
                          <a:cs typeface="Arial" pitchFamily="34" charset="0"/>
                        </a:rPr>
                        <a:t>1</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461622">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0066"/>
                          </a:solidFill>
                          <a:effectLst/>
                          <a:latin typeface="Arial" pitchFamily="34" charset="0"/>
                          <a:cs typeface="Arial" pitchFamily="34" charset="0"/>
                        </a:rPr>
                        <a:t>Thiazolidinediones</a:t>
                      </a:r>
                      <a:endParaRPr kumimoji="0" lang="en-US" sz="2000" b="0" i="0" u="none" strike="noStrike" cap="none" normalizeH="0" baseline="0" dirty="0" smtClean="0">
                        <a:ln>
                          <a:noFill/>
                        </a:ln>
                        <a:solidFill>
                          <a:srgbClr val="000066"/>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1.4%</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461622">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rgbClr val="000066"/>
                          </a:solidFill>
                          <a:effectLst/>
                          <a:latin typeface="Arial" pitchFamily="34" charset="0"/>
                          <a:cs typeface="Arial" pitchFamily="34" charset="0"/>
                          <a:sym typeface="Symbol" pitchFamily="18" charset="2"/>
                        </a:rPr>
                        <a:t></a:t>
                      </a:r>
                      <a:r>
                        <a:rPr kumimoji="0" lang="en-US" sz="2000" b="0" i="0" u="none" strike="noStrike" cap="none" normalizeH="0" baseline="0" smtClean="0">
                          <a:ln>
                            <a:noFill/>
                          </a:ln>
                          <a:solidFill>
                            <a:srgbClr val="000066"/>
                          </a:solidFill>
                          <a:effectLst/>
                          <a:latin typeface="Arial" pitchFamily="34" charset="0"/>
                          <a:cs typeface="Arial" pitchFamily="34" charset="0"/>
                        </a:rPr>
                        <a:t>-Glucosidase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461622">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rgbClr val="000066"/>
                          </a:solidFill>
                          <a:effectLst/>
                          <a:latin typeface="Arial" pitchFamily="34" charset="0"/>
                          <a:cs typeface="Arial" pitchFamily="34" charset="0"/>
                        </a:rPr>
                        <a:t>GLP-1 agonist</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461622">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rgbClr val="000066"/>
                          </a:solidFill>
                          <a:effectLst/>
                          <a:latin typeface="Arial" pitchFamily="34" charset="0"/>
                          <a:cs typeface="Arial" pitchFamily="34" charset="0"/>
                        </a:rPr>
                        <a:t>Pramlintide</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461622">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rgbClr val="000066"/>
                          </a:solidFill>
                          <a:effectLst/>
                          <a:latin typeface="Arial" pitchFamily="34" charset="0"/>
                          <a:cs typeface="Arial" pitchFamily="34" charset="0"/>
                        </a:rPr>
                        <a:t>DPP-IV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a:noFill/>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r>
            </a:tbl>
          </a:graphicData>
        </a:graphic>
      </p:graphicFrame>
      <p:sp>
        <p:nvSpPr>
          <p:cNvPr id="217156" name="Rectangle 222"/>
          <p:cNvSpPr>
            <a:spLocks noChangeArrowheads="1"/>
          </p:cNvSpPr>
          <p:nvPr/>
        </p:nvSpPr>
        <p:spPr bwMode="auto">
          <a:xfrm>
            <a:off x="611188" y="3357562"/>
            <a:ext cx="7904162" cy="428628"/>
          </a:xfrm>
          <a:prstGeom prst="rect">
            <a:avLst/>
          </a:prstGeom>
          <a:noFill/>
          <a:ln w="28575" cap="rnd" algn="ctr">
            <a:solidFill>
              <a:srgbClr val="FF3300"/>
            </a:solidFill>
            <a:miter lim="800000"/>
            <a:headEnd/>
            <a:tailEnd type="none" w="med" len="lg"/>
          </a:ln>
        </p:spPr>
        <p:txBody>
          <a:bodyPr wrap="none" anchor="ctr"/>
          <a:lstStyle/>
          <a:p>
            <a:endParaRPr lang="en-US"/>
          </a:p>
        </p:txBody>
      </p:sp>
      <p:sp>
        <p:nvSpPr>
          <p:cNvPr id="5" name="Rectangle 222"/>
          <p:cNvSpPr>
            <a:spLocks noChangeArrowheads="1"/>
          </p:cNvSpPr>
          <p:nvPr/>
        </p:nvSpPr>
        <p:spPr bwMode="auto">
          <a:xfrm>
            <a:off x="642910" y="2857496"/>
            <a:ext cx="7904162" cy="428628"/>
          </a:xfrm>
          <a:prstGeom prst="rect">
            <a:avLst/>
          </a:prstGeom>
          <a:noFill/>
          <a:ln w="28575" cap="rnd" algn="ctr">
            <a:solidFill>
              <a:srgbClr val="FF3300"/>
            </a:solidFill>
            <a:miter lim="800000"/>
            <a:headEnd/>
            <a:tailEnd type="none" w="med" len="lg"/>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7156"/>
                                        </p:tgtEl>
                                        <p:attrNameLst>
                                          <p:attrName>style.visibility</p:attrName>
                                        </p:attrNameLst>
                                      </p:cBhvr>
                                      <p:to>
                                        <p:strVal val="visible"/>
                                      </p:to>
                                    </p:set>
                                    <p:anim calcmode="lin" valueType="num">
                                      <p:cBhvr additive="base">
                                        <p:cTn id="7" dur="500" fill="hold"/>
                                        <p:tgtEl>
                                          <p:spTgt spid="217156"/>
                                        </p:tgtEl>
                                        <p:attrNameLst>
                                          <p:attrName>ppt_x</p:attrName>
                                        </p:attrNameLst>
                                      </p:cBhvr>
                                      <p:tavLst>
                                        <p:tav tm="0">
                                          <p:val>
                                            <p:strVal val="#ppt_x"/>
                                          </p:val>
                                        </p:tav>
                                        <p:tav tm="100000">
                                          <p:val>
                                            <p:strVal val="#ppt_x"/>
                                          </p:val>
                                        </p:tav>
                                      </p:tavLst>
                                    </p:anim>
                                    <p:anim calcmode="lin" valueType="num">
                                      <p:cBhvr additive="base">
                                        <p:cTn id="8" dur="500" fill="hold"/>
                                        <p:tgtEl>
                                          <p:spTgt spid="2171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56"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143000"/>
          </a:xfrm>
        </p:spPr>
        <p:txBody>
          <a:bodyPr>
            <a:normAutofit fontScale="90000"/>
          </a:bodyPr>
          <a:lstStyle/>
          <a:p>
            <a:pPr>
              <a:defRPr/>
            </a:pPr>
            <a:r>
              <a:rPr lang="en-US" smtClean="0"/>
              <a:t>Efficacy  of Monotherapy with Oral Diabetes Agents</a:t>
            </a:r>
          </a:p>
        </p:txBody>
      </p:sp>
      <p:graphicFrame>
        <p:nvGraphicFramePr>
          <p:cNvPr id="3074" name="Object 3"/>
          <p:cNvGraphicFramePr>
            <a:graphicFrameLocks noChangeAspect="1"/>
          </p:cNvGraphicFramePr>
          <p:nvPr/>
        </p:nvGraphicFramePr>
        <p:xfrm>
          <a:off x="0" y="1500174"/>
          <a:ext cx="8324850" cy="5541963"/>
        </p:xfrm>
        <a:graphic>
          <a:graphicData uri="http://schemas.openxmlformats.org/presentationml/2006/ole">
            <mc:AlternateContent xmlns:mc="http://schemas.openxmlformats.org/markup-compatibility/2006">
              <mc:Choice xmlns:v="urn:schemas-microsoft-com:vml" Requires="v">
                <p:oleObj spid="_x0000_s24580" name="Document" r:id="rId5" imgW="8330400" imgH="5543640" progId="Word.Document.8">
                  <p:embed/>
                </p:oleObj>
              </mc:Choice>
              <mc:Fallback>
                <p:oleObj name="Document" r:id="rId5" imgW="8330400" imgH="554364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00174"/>
                        <a:ext cx="8324850" cy="554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Text Box 73"/>
          <p:cNvSpPr txBox="1">
            <a:spLocks noChangeArrowheads="1"/>
          </p:cNvSpPr>
          <p:nvPr/>
        </p:nvSpPr>
        <p:spPr bwMode="auto">
          <a:xfrm>
            <a:off x="381000" y="6248400"/>
            <a:ext cx="4953000" cy="457200"/>
          </a:xfrm>
          <a:prstGeom prst="rect">
            <a:avLst/>
          </a:prstGeom>
          <a:noFill/>
          <a:ln w="9525">
            <a:noFill/>
            <a:miter lim="800000"/>
            <a:headEnd/>
            <a:tailEnd/>
          </a:ln>
        </p:spPr>
        <p:txBody>
          <a:bodyPr>
            <a:spAutoFit/>
          </a:bodyPr>
          <a:lstStyle/>
          <a:p>
            <a:pPr>
              <a:spcBef>
                <a:spcPct val="50000"/>
              </a:spcBef>
            </a:pPr>
            <a:endParaRPr lang="es-ES"/>
          </a:p>
        </p:txBody>
      </p:sp>
      <p:sp>
        <p:nvSpPr>
          <p:cNvPr id="3079" name="Text Box 74"/>
          <p:cNvSpPr txBox="1">
            <a:spLocks noChangeArrowheads="1"/>
          </p:cNvSpPr>
          <p:nvPr/>
        </p:nvSpPr>
        <p:spPr bwMode="auto">
          <a:xfrm>
            <a:off x="304800" y="6234113"/>
            <a:ext cx="8534400" cy="623887"/>
          </a:xfrm>
          <a:prstGeom prst="rect">
            <a:avLst/>
          </a:prstGeom>
          <a:noFill/>
          <a:ln w="9525">
            <a:noFill/>
            <a:miter lim="800000"/>
            <a:headEnd/>
            <a:tailEnd/>
          </a:ln>
        </p:spPr>
        <p:txBody>
          <a:bodyPr>
            <a:spAutoFit/>
          </a:bodyPr>
          <a:lstStyle/>
          <a:p>
            <a:pPr>
              <a:spcBef>
                <a:spcPct val="50000"/>
              </a:spcBef>
            </a:pPr>
            <a:r>
              <a:rPr lang="en-US" sz="1400">
                <a:solidFill>
                  <a:srgbClr val="FFFF00"/>
                </a:solidFill>
              </a:rPr>
              <a:t>DeFronzo </a:t>
            </a:r>
            <a:r>
              <a:rPr lang="en-US" sz="1400" i="1">
                <a:solidFill>
                  <a:srgbClr val="FFFF00"/>
                </a:solidFill>
              </a:rPr>
              <a:t>Annals of Internal Medicine</a:t>
            </a:r>
            <a:r>
              <a:rPr lang="en-US" sz="1400">
                <a:solidFill>
                  <a:srgbClr val="FFFF00"/>
                </a:solidFill>
              </a:rPr>
              <a:t> 1999;131:281-303 </a:t>
            </a:r>
          </a:p>
          <a:p>
            <a:pPr>
              <a:spcBef>
                <a:spcPct val="50000"/>
              </a:spcBef>
            </a:pPr>
            <a:r>
              <a:rPr lang="en-US" sz="1400">
                <a:solidFill>
                  <a:srgbClr val="FFFF00"/>
                </a:solidFill>
              </a:rPr>
              <a:t>Nathan </a:t>
            </a:r>
            <a:r>
              <a:rPr lang="en-US" sz="1400" i="1">
                <a:solidFill>
                  <a:srgbClr val="FFFF00"/>
                </a:solidFill>
              </a:rPr>
              <a:t>N Engl J Med</a:t>
            </a:r>
            <a:r>
              <a:rPr lang="en-US" sz="1400">
                <a:solidFill>
                  <a:srgbClr val="FFFF00"/>
                </a:solidFill>
              </a:rPr>
              <a:t> 2002; 347:1342-1349 </a:t>
            </a:r>
          </a:p>
        </p:txBody>
      </p:sp>
      <p:cxnSp>
        <p:nvCxnSpPr>
          <p:cNvPr id="8" name="Straight Arrow Connector 7"/>
          <p:cNvCxnSpPr/>
          <p:nvPr/>
        </p:nvCxnSpPr>
        <p:spPr>
          <a:xfrm>
            <a:off x="2143108" y="3500438"/>
            <a:ext cx="2714644" cy="1588"/>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5786446" y="3500438"/>
            <a:ext cx="1214446" cy="1588"/>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5154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57158" y="785794"/>
            <a:ext cx="7772400" cy="1143000"/>
          </a:xfrm>
        </p:spPr>
        <p:txBody>
          <a:bodyPr>
            <a:normAutofit fontScale="90000"/>
          </a:bodyPr>
          <a:lstStyle/>
          <a:p>
            <a:pPr eaLnBrk="1" hangingPunct="1">
              <a:defRPr/>
            </a:pPr>
            <a:r>
              <a:rPr lang="it-IT" sz="4000" dirty="0" smtClean="0">
                <a:solidFill>
                  <a:srgbClr val="FFFF66"/>
                </a:solidFill>
                <a:latin typeface="Times New Roman" pitchFamily="18" charset="0"/>
              </a:rPr>
              <a:t>Some concern about oral hypoglycemic drug  </a:t>
            </a:r>
            <a:endParaRPr lang="it-IT" sz="4000" baseline="30000" dirty="0" smtClean="0">
              <a:solidFill>
                <a:srgbClr val="FFFF66"/>
              </a:solidFill>
              <a:latin typeface="Times New Roman" pitchFamily="18" charset="0"/>
            </a:endParaRPr>
          </a:p>
        </p:txBody>
      </p:sp>
      <p:sp>
        <p:nvSpPr>
          <p:cNvPr id="104451" name="Rectangle 3"/>
          <p:cNvSpPr>
            <a:spLocks noGrp="1" noChangeArrowheads="1"/>
          </p:cNvSpPr>
          <p:nvPr>
            <p:ph type="body" idx="1"/>
          </p:nvPr>
        </p:nvSpPr>
        <p:spPr>
          <a:xfrm>
            <a:off x="1928794" y="2143116"/>
            <a:ext cx="5072098" cy="4114800"/>
          </a:xfrm>
        </p:spPr>
        <p:txBody>
          <a:bodyPr/>
          <a:lstStyle/>
          <a:p>
            <a:pPr marL="609600" indent="-609600" algn="l" rtl="0" eaLnBrk="1" hangingPunct="1">
              <a:defRPr/>
            </a:pPr>
            <a:r>
              <a:rPr lang="it-IT" sz="4400" dirty="0" smtClean="0">
                <a:latin typeface="Times New Roman" pitchFamily="18" charset="0"/>
              </a:rPr>
              <a:t>B cell exhaution. </a:t>
            </a:r>
          </a:p>
          <a:p>
            <a:pPr marL="609600" indent="-609600" algn="l" rtl="0" eaLnBrk="1" hangingPunct="1">
              <a:defRPr/>
            </a:pPr>
            <a:r>
              <a:rPr lang="it-IT" sz="4400" dirty="0" smtClean="0">
                <a:latin typeface="Times New Roman" pitchFamily="18" charset="0"/>
              </a:rPr>
              <a:t>Less effective</a:t>
            </a:r>
          </a:p>
          <a:p>
            <a:pPr marL="609600" indent="-609600" algn="l" rtl="0" eaLnBrk="1" hangingPunct="1">
              <a:defRPr/>
            </a:pPr>
            <a:r>
              <a:rPr lang="it-IT" sz="4400" dirty="0" smtClean="0">
                <a:latin typeface="Times New Roman" pitchFamily="18" charset="0"/>
              </a:rPr>
              <a:t>Hypoglycemia</a:t>
            </a:r>
          </a:p>
          <a:p>
            <a:pPr marL="609600" indent="-609600" algn="l" rtl="0" eaLnBrk="1" hangingPunct="1">
              <a:defRPr/>
            </a:pPr>
            <a:r>
              <a:rPr lang="it-IT" sz="4400" dirty="0" smtClean="0">
                <a:latin typeface="Times New Roman" pitchFamily="18" charset="0"/>
              </a:rPr>
              <a:t>Expensive</a:t>
            </a:r>
          </a:p>
          <a:p>
            <a:pPr marL="609600" indent="-609600" algn="l" rtl="0" eaLnBrk="1" hangingPunct="1">
              <a:buFont typeface="Wingdings" pitchFamily="2" charset="2"/>
              <a:buNone/>
              <a:defRPr/>
            </a:pPr>
            <a:endParaRPr lang="it-IT" dirty="0" smtClean="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7848872" cy="4525963"/>
          </a:xfrm>
          <a:ln>
            <a:solidFill>
              <a:schemeClr val="accent4">
                <a:lumMod val="60000"/>
                <a:lumOff val="40000"/>
              </a:schemeClr>
            </a:solidFill>
          </a:ln>
        </p:spPr>
        <p:txBody>
          <a:bodyPr>
            <a:normAutofit/>
          </a:bodyPr>
          <a:lstStyle/>
          <a:p>
            <a:endParaRPr lang="en-US" dirty="0" smtClean="0">
              <a:solidFill>
                <a:schemeClr val="tx1"/>
              </a:solidFill>
              <a:latin typeface="+mn-lt"/>
              <a:ea typeface="+mn-ea"/>
              <a:cs typeface="+mn-cs"/>
            </a:endParaRPr>
          </a:p>
          <a:p>
            <a:r>
              <a:rPr lang="en-US" dirty="0" smtClean="0"/>
              <a:t>Since 1950s, have been used extensively as insulin </a:t>
            </a:r>
            <a:r>
              <a:rPr lang="en-US" dirty="0" err="1" smtClean="0"/>
              <a:t>secretagogues</a:t>
            </a:r>
            <a:r>
              <a:rPr lang="en-US" dirty="0" smtClean="0"/>
              <a:t> for the treatment of T2DM. </a:t>
            </a:r>
          </a:p>
          <a:p>
            <a:r>
              <a:rPr lang="en-US" b="1" dirty="0" err="1" smtClean="0">
                <a:solidFill>
                  <a:schemeClr val="accent1">
                    <a:lumMod val="60000"/>
                    <a:lumOff val="40000"/>
                  </a:schemeClr>
                </a:solidFill>
                <a:latin typeface="+mn-lt"/>
                <a:ea typeface="+mn-ea"/>
                <a:cs typeface="+mn-cs"/>
              </a:rPr>
              <a:t>Sulfonylureas</a:t>
            </a:r>
            <a:r>
              <a:rPr lang="en-US" dirty="0" smtClean="0">
                <a:solidFill>
                  <a:schemeClr val="accent1">
                    <a:lumMod val="60000"/>
                    <a:lumOff val="40000"/>
                  </a:schemeClr>
                </a:solidFill>
                <a:latin typeface="+mn-lt"/>
                <a:ea typeface="+mn-ea"/>
                <a:cs typeface="+mn-cs"/>
              </a:rPr>
              <a:t> cause only first-phase insulin release  whereas nutrients stimulate both  first-phase and second-phase insulin release</a:t>
            </a:r>
            <a:endParaRPr lang="en-US" dirty="0" smtClean="0">
              <a:solidFill>
                <a:schemeClr val="accent1">
                  <a:lumMod val="60000"/>
                  <a:lumOff val="40000"/>
                </a:schemeClr>
              </a:solidFill>
            </a:endParaRPr>
          </a:p>
          <a:p>
            <a:endParaRPr lang="en-US" dirty="0" smtClean="0">
              <a:solidFill>
                <a:schemeClr val="tx1"/>
              </a:solidFill>
              <a:latin typeface="+mn-lt"/>
              <a:ea typeface="+mn-ea"/>
              <a:cs typeface="+mn-cs"/>
            </a:endParaRPr>
          </a:p>
          <a:p>
            <a:endParaRPr lang="en-US" dirty="0"/>
          </a:p>
        </p:txBody>
      </p:sp>
      <p:sp>
        <p:nvSpPr>
          <p:cNvPr id="4" name="Rectangle 11"/>
          <p:cNvSpPr>
            <a:spLocks noChangeArrowheads="1"/>
          </p:cNvSpPr>
          <p:nvPr/>
        </p:nvSpPr>
        <p:spPr bwMode="auto">
          <a:xfrm>
            <a:off x="467544" y="260648"/>
            <a:ext cx="7848872" cy="1150938"/>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wrap="none" anchor="ctr"/>
          <a:lstStyle/>
          <a:p>
            <a:pPr algn="ctr"/>
            <a:r>
              <a:rPr lang="en-US" sz="5400" b="1" dirty="0" err="1" smtClean="0">
                <a:solidFill>
                  <a:srgbClr val="002060"/>
                </a:solidFill>
              </a:rPr>
              <a:t>Sulfonylureas</a:t>
            </a:r>
            <a:endParaRPr lang="en-US" sz="5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1428736"/>
            <a:ext cx="6673374" cy="4093428"/>
          </a:xfrm>
          <a:prstGeom prst="rect">
            <a:avLst/>
          </a:prstGeom>
          <a:ln>
            <a:solidFill>
              <a:schemeClr val="accent4">
                <a:lumMod val="60000"/>
                <a:lumOff val="40000"/>
              </a:schemeClr>
            </a:solidFill>
          </a:ln>
        </p:spPr>
        <p:txBody>
          <a:bodyPr wrap="square">
            <a:spAutoFit/>
          </a:bodyPr>
          <a:lstStyle/>
          <a:p>
            <a:r>
              <a:rPr lang="en-US" sz="3600" dirty="0" smtClean="0">
                <a:solidFill>
                  <a:srgbClr val="FF0000"/>
                </a:solidFill>
                <a:latin typeface="Arial"/>
                <a:cs typeface="Arial"/>
              </a:rPr>
              <a:t>►</a:t>
            </a:r>
            <a:r>
              <a:rPr lang="en-US" sz="3600" dirty="0" smtClean="0"/>
              <a:t> </a:t>
            </a:r>
            <a:r>
              <a:rPr lang="en-US" sz="3200" dirty="0" smtClean="0">
                <a:solidFill>
                  <a:schemeClr val="accent1">
                    <a:lumMod val="60000"/>
                    <a:lumOff val="40000"/>
                  </a:schemeClr>
                </a:solidFill>
              </a:rPr>
              <a:t>First generation = 1955 </a:t>
            </a:r>
          </a:p>
          <a:p>
            <a:r>
              <a:rPr lang="en-US" sz="2400" dirty="0" smtClean="0"/>
              <a:t>            </a:t>
            </a:r>
            <a:r>
              <a:rPr lang="en-US" sz="2400" dirty="0" smtClean="0">
                <a:solidFill>
                  <a:schemeClr val="accent4">
                    <a:lumMod val="60000"/>
                    <a:lumOff val="40000"/>
                  </a:schemeClr>
                </a:solidFill>
                <a:latin typeface="Arial"/>
                <a:cs typeface="Arial"/>
              </a:rPr>
              <a:t>○</a:t>
            </a:r>
            <a:r>
              <a:rPr lang="en-US" sz="2400" dirty="0" err="1" smtClean="0"/>
              <a:t>Tolbutamide</a:t>
            </a:r>
            <a:endParaRPr lang="en-US" sz="2400" dirty="0" smtClean="0"/>
          </a:p>
          <a:p>
            <a:r>
              <a:rPr lang="en-US" sz="2400" dirty="0" smtClean="0"/>
              <a:t>            </a:t>
            </a:r>
            <a:r>
              <a:rPr lang="en-US" sz="2400" dirty="0" smtClean="0">
                <a:solidFill>
                  <a:schemeClr val="accent4">
                    <a:lumMod val="60000"/>
                    <a:lumOff val="40000"/>
                  </a:schemeClr>
                </a:solidFill>
                <a:latin typeface="Arial"/>
                <a:cs typeface="Arial"/>
              </a:rPr>
              <a:t>○ </a:t>
            </a:r>
            <a:r>
              <a:rPr lang="en-US" sz="2400" dirty="0" err="1" smtClean="0"/>
              <a:t>Acetohexamide</a:t>
            </a:r>
            <a:endParaRPr lang="en-US" sz="2400" dirty="0" smtClean="0"/>
          </a:p>
          <a:p>
            <a:r>
              <a:rPr lang="en-US" sz="2400" dirty="0" smtClean="0"/>
              <a:t>            </a:t>
            </a:r>
            <a:r>
              <a:rPr lang="en-US" sz="2400" dirty="0" smtClean="0">
                <a:solidFill>
                  <a:schemeClr val="accent4">
                    <a:lumMod val="60000"/>
                    <a:lumOff val="40000"/>
                  </a:schemeClr>
                </a:solidFill>
                <a:latin typeface="Arial"/>
                <a:cs typeface="Arial"/>
              </a:rPr>
              <a:t>○ </a:t>
            </a:r>
            <a:r>
              <a:rPr lang="en-US" sz="2400" dirty="0" err="1" smtClean="0"/>
              <a:t>Tolazamide</a:t>
            </a:r>
            <a:r>
              <a:rPr lang="en-US" sz="2400" dirty="0" smtClean="0"/>
              <a:t> </a:t>
            </a:r>
          </a:p>
          <a:p>
            <a:r>
              <a:rPr lang="en-US" sz="2400" dirty="0" smtClean="0"/>
              <a:t>            </a:t>
            </a:r>
            <a:r>
              <a:rPr lang="en-US" sz="2400" dirty="0" smtClean="0">
                <a:solidFill>
                  <a:schemeClr val="accent4">
                    <a:lumMod val="60000"/>
                    <a:lumOff val="40000"/>
                  </a:schemeClr>
                </a:solidFill>
                <a:latin typeface="Arial"/>
                <a:cs typeface="Arial"/>
              </a:rPr>
              <a:t>○ </a:t>
            </a:r>
            <a:r>
              <a:rPr lang="en-US" sz="2400" dirty="0" err="1" smtClean="0"/>
              <a:t>Chlorporpamide</a:t>
            </a:r>
            <a:endParaRPr lang="en-US" sz="2400" dirty="0" smtClean="0"/>
          </a:p>
          <a:p>
            <a:r>
              <a:rPr lang="en-US" sz="3200" dirty="0" smtClean="0">
                <a:solidFill>
                  <a:srgbClr val="FF0000"/>
                </a:solidFill>
                <a:latin typeface="Arial"/>
                <a:cs typeface="Arial"/>
              </a:rPr>
              <a:t>►</a:t>
            </a:r>
            <a:r>
              <a:rPr lang="en-US" sz="3200" dirty="0" smtClean="0">
                <a:solidFill>
                  <a:schemeClr val="accent1">
                    <a:lumMod val="60000"/>
                    <a:lumOff val="40000"/>
                  </a:schemeClr>
                </a:solidFill>
              </a:rPr>
              <a:t>Second generation = early 1980s</a:t>
            </a:r>
          </a:p>
          <a:p>
            <a:r>
              <a:rPr lang="en-US" sz="2400" dirty="0" smtClean="0">
                <a:solidFill>
                  <a:schemeClr val="accent4">
                    <a:lumMod val="60000"/>
                    <a:lumOff val="40000"/>
                  </a:schemeClr>
                </a:solidFill>
                <a:latin typeface="Arial"/>
                <a:cs typeface="Arial"/>
              </a:rPr>
              <a:t>          ○ </a:t>
            </a:r>
            <a:r>
              <a:rPr lang="en-US" sz="2400" dirty="0" err="1" smtClean="0"/>
              <a:t>Glyburide</a:t>
            </a:r>
            <a:r>
              <a:rPr lang="en-US" sz="2400" dirty="0" smtClean="0"/>
              <a:t> (</a:t>
            </a:r>
            <a:r>
              <a:rPr lang="en-US" sz="2400" dirty="0" err="1" smtClean="0"/>
              <a:t>Glibenclamide</a:t>
            </a:r>
            <a:r>
              <a:rPr lang="en-US" sz="2400" dirty="0" smtClean="0"/>
              <a:t>) </a:t>
            </a:r>
          </a:p>
          <a:p>
            <a:r>
              <a:rPr lang="en-US" sz="2400" dirty="0" smtClean="0">
                <a:solidFill>
                  <a:schemeClr val="accent4">
                    <a:lumMod val="60000"/>
                    <a:lumOff val="40000"/>
                  </a:schemeClr>
                </a:solidFill>
                <a:latin typeface="Arial"/>
                <a:cs typeface="Arial"/>
              </a:rPr>
              <a:t>          ○ </a:t>
            </a:r>
            <a:r>
              <a:rPr lang="en-US" sz="2400" dirty="0" err="1" smtClean="0"/>
              <a:t>Glipizide</a:t>
            </a:r>
            <a:endParaRPr lang="en-US" sz="2400" dirty="0" smtClean="0"/>
          </a:p>
          <a:p>
            <a:r>
              <a:rPr lang="en-US" sz="2400" dirty="0" smtClean="0">
                <a:solidFill>
                  <a:schemeClr val="accent4">
                    <a:lumMod val="60000"/>
                    <a:lumOff val="40000"/>
                  </a:schemeClr>
                </a:solidFill>
                <a:latin typeface="Arial"/>
                <a:cs typeface="Arial"/>
              </a:rPr>
              <a:t>          ○ </a:t>
            </a:r>
            <a:r>
              <a:rPr lang="en-US" sz="2400" dirty="0" err="1" smtClean="0"/>
              <a:t>Gliclazide</a:t>
            </a:r>
            <a:endParaRPr lang="en-US" sz="2400" dirty="0" smtClean="0"/>
          </a:p>
          <a:p>
            <a:r>
              <a:rPr lang="en-US" sz="2400" dirty="0" smtClean="0">
                <a:solidFill>
                  <a:schemeClr val="accent4">
                    <a:lumMod val="60000"/>
                    <a:lumOff val="40000"/>
                  </a:schemeClr>
                </a:solidFill>
                <a:latin typeface="Arial"/>
                <a:cs typeface="Arial"/>
              </a:rPr>
              <a:t>          ○ </a:t>
            </a:r>
            <a:r>
              <a:rPr lang="en-US" sz="2400" dirty="0" err="1" smtClean="0"/>
              <a:t>Glimepiride</a:t>
            </a:r>
            <a:endParaRPr lang="en-US" sz="2400" dirty="0" smtClean="0"/>
          </a:p>
        </p:txBody>
      </p:sp>
      <p:sp>
        <p:nvSpPr>
          <p:cNvPr id="3" name="Rectangle 11"/>
          <p:cNvSpPr>
            <a:spLocks noChangeArrowheads="1"/>
          </p:cNvSpPr>
          <p:nvPr/>
        </p:nvSpPr>
        <p:spPr bwMode="auto">
          <a:xfrm>
            <a:off x="500034" y="142852"/>
            <a:ext cx="7848872" cy="1150938"/>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wrap="none" anchor="ctr"/>
          <a:lstStyle/>
          <a:p>
            <a:pPr algn="ctr"/>
            <a:r>
              <a:rPr lang="en-US" sz="6000" b="1" dirty="0" err="1" smtClean="0">
                <a:solidFill>
                  <a:srgbClr val="002060"/>
                </a:solidFill>
              </a:rPr>
              <a:t>Sulfonylureas</a:t>
            </a:r>
            <a:endParaRPr lang="en-US" sz="6000" b="1" dirty="0">
              <a:solidFill>
                <a:srgbClr val="002060"/>
              </a:solidFill>
            </a:endParaRPr>
          </a:p>
        </p:txBody>
      </p:sp>
      <p:sp>
        <p:nvSpPr>
          <p:cNvPr id="5" name="Rectangle 4"/>
          <p:cNvSpPr/>
          <p:nvPr/>
        </p:nvSpPr>
        <p:spPr>
          <a:xfrm>
            <a:off x="1000100" y="5715016"/>
            <a:ext cx="7000924" cy="830997"/>
          </a:xfrm>
          <a:prstGeom prst="rect">
            <a:avLst/>
          </a:prstGeom>
        </p:spPr>
        <p:txBody>
          <a:bodyPr wrap="square">
            <a:spAutoFit/>
          </a:bodyPr>
          <a:lstStyle/>
          <a:p>
            <a:r>
              <a:rPr lang="en-US" sz="1600" dirty="0" smtClean="0"/>
              <a:t>The different </a:t>
            </a:r>
            <a:r>
              <a:rPr lang="en-US" sz="1600" dirty="0" err="1" smtClean="0"/>
              <a:t>sulfonylureas</a:t>
            </a:r>
            <a:r>
              <a:rPr lang="en-US" sz="1600" dirty="0" smtClean="0"/>
              <a:t> are equally effective in lowering blood glucose concentrations. There are, however, differences in absorption and metabolism, as well as in effective dose.</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20101119"/>
              </p:ext>
            </p:extLst>
          </p:nvPr>
        </p:nvGraphicFramePr>
        <p:xfrm>
          <a:off x="428598" y="214290"/>
          <a:ext cx="8358244" cy="6544163"/>
        </p:xfrm>
        <a:graphic>
          <a:graphicData uri="http://schemas.openxmlformats.org/drawingml/2006/table">
            <a:tbl>
              <a:tblPr/>
              <a:tblGrid>
                <a:gridCol w="2089561"/>
                <a:gridCol w="125015"/>
                <a:gridCol w="1964546"/>
                <a:gridCol w="2089561"/>
                <a:gridCol w="2089561"/>
              </a:tblGrid>
              <a:tr h="722687">
                <a:tc gridSpan="2">
                  <a:txBody>
                    <a:bodyPr/>
                    <a:lstStyle/>
                    <a:p>
                      <a:pPr algn="ctr" fontAlgn="ctr"/>
                      <a:r>
                        <a:rPr lang="en-US" sz="1050" b="1" dirty="0">
                          <a:solidFill>
                            <a:srgbClr val="002060"/>
                          </a:solidFill>
                          <a:latin typeface="Verdana"/>
                        </a:rPr>
                        <a:t>Drug</a:t>
                      </a:r>
                    </a:p>
                  </a:txBody>
                  <a:tcPr marL="47256" marR="47256" marT="23628" marB="236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hMerge="1">
                  <a:txBody>
                    <a:bodyPr/>
                    <a:lstStyle/>
                    <a:p>
                      <a:pPr algn="ctr" fontAlgn="ctr"/>
                      <a:endParaRPr lang="en-US" sz="1050" b="1" dirty="0">
                        <a:solidFill>
                          <a:srgbClr val="002060"/>
                        </a:solidFill>
                        <a:latin typeface="Verdana"/>
                      </a:endParaRPr>
                    </a:p>
                  </a:txBody>
                  <a:tcPr marL="47256" marR="47256" marT="23628" marB="236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050" b="1" dirty="0">
                          <a:solidFill>
                            <a:srgbClr val="002060"/>
                          </a:solidFill>
                          <a:latin typeface="Verdana"/>
                        </a:rPr>
                        <a:t>Duration of biologic effect, h</a:t>
                      </a:r>
                    </a:p>
                  </a:txBody>
                  <a:tcPr marL="47256" marR="47256" marT="23628" marB="236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050" b="1" dirty="0">
                          <a:solidFill>
                            <a:srgbClr val="002060"/>
                          </a:solidFill>
                          <a:latin typeface="Verdana"/>
                        </a:rPr>
                        <a:t>Usual daily dose, mg</a:t>
                      </a:r>
                    </a:p>
                  </a:txBody>
                  <a:tcPr marL="47256" marR="47256" marT="23628" marB="236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050" b="1" dirty="0">
                          <a:solidFill>
                            <a:srgbClr val="002060"/>
                          </a:solidFill>
                          <a:latin typeface="Verdana"/>
                        </a:rPr>
                        <a:t>Dosing per day</a:t>
                      </a:r>
                    </a:p>
                  </a:txBody>
                  <a:tcPr marL="47256" marR="47256" marT="23628" marB="236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r>
              <a:tr h="289074">
                <a:tc gridSpan="5">
                  <a:txBody>
                    <a:bodyPr/>
                    <a:lstStyle/>
                    <a:p>
                      <a:pPr fontAlgn="t"/>
                      <a:r>
                        <a:rPr lang="en-US" sz="1800" b="1" dirty="0" smtClean="0">
                          <a:solidFill>
                            <a:schemeClr val="accent1">
                              <a:lumMod val="40000"/>
                              <a:lumOff val="60000"/>
                            </a:schemeClr>
                          </a:solidFill>
                          <a:latin typeface="Verdana"/>
                        </a:rPr>
                        <a:t> </a:t>
                      </a:r>
                    </a:p>
                    <a:p>
                      <a:pPr fontAlgn="t"/>
                      <a:r>
                        <a:rPr lang="en-US" sz="1800" b="1" dirty="0" smtClean="0">
                          <a:solidFill>
                            <a:schemeClr val="accent1">
                              <a:lumMod val="40000"/>
                              <a:lumOff val="60000"/>
                            </a:schemeClr>
                          </a:solidFill>
                          <a:latin typeface="Verdana"/>
                        </a:rPr>
                        <a:t>First-generation</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9074">
                <a:tc>
                  <a:txBody>
                    <a:bodyPr/>
                    <a:lstStyle/>
                    <a:p>
                      <a:pPr fontAlgn="t"/>
                      <a:r>
                        <a:rPr lang="en-US" sz="1600" dirty="0" err="1">
                          <a:solidFill>
                            <a:schemeClr val="accent4">
                              <a:lumMod val="60000"/>
                              <a:lumOff val="40000"/>
                            </a:schemeClr>
                          </a:solidFill>
                          <a:latin typeface="Verdana"/>
                        </a:rPr>
                        <a:t>Acetohexamide</a:t>
                      </a:r>
                      <a:endParaRPr lang="en-US" sz="1600" dirty="0">
                        <a:solidFill>
                          <a:schemeClr val="accent4">
                            <a:lumMod val="60000"/>
                            <a:lumOff val="40000"/>
                          </a:schemeClr>
                        </a:solidFill>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gridSpan="2">
                  <a:txBody>
                    <a:bodyPr/>
                    <a:lstStyle/>
                    <a:p>
                      <a:pPr algn="ctr" fontAlgn="t"/>
                      <a:r>
                        <a:rPr lang="en-US" sz="1600" dirty="0">
                          <a:latin typeface="Verdana"/>
                        </a:rPr>
                        <a:t>12 to 18</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hMerge="1">
                  <a:txBody>
                    <a:bodyPr/>
                    <a:lstStyle/>
                    <a:p>
                      <a:endParaRPr lang="en-US"/>
                    </a:p>
                  </a:txBody>
                  <a:tcPr/>
                </a:tc>
                <a:tc>
                  <a:txBody>
                    <a:bodyPr/>
                    <a:lstStyle/>
                    <a:p>
                      <a:pPr algn="ctr" fontAlgn="t"/>
                      <a:r>
                        <a:rPr lang="en-US" sz="1600">
                          <a:latin typeface="Verdana"/>
                        </a:rPr>
                        <a:t>500 to 750</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1600">
                          <a:latin typeface="Verdana"/>
                        </a:rPr>
                        <a:t>Once or divided</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05881">
                <a:tc>
                  <a:txBody>
                    <a:bodyPr/>
                    <a:lstStyle/>
                    <a:p>
                      <a:pPr fontAlgn="t"/>
                      <a:r>
                        <a:rPr lang="en-US" sz="1600" dirty="0" err="1">
                          <a:solidFill>
                            <a:schemeClr val="accent4">
                              <a:lumMod val="60000"/>
                              <a:lumOff val="40000"/>
                            </a:schemeClr>
                          </a:solidFill>
                          <a:latin typeface="Verdana"/>
                        </a:rPr>
                        <a:t>Chlorpropamide</a:t>
                      </a:r>
                      <a:r>
                        <a:rPr lang="en-US" sz="1600" dirty="0">
                          <a:solidFill>
                            <a:schemeClr val="accent4">
                              <a:lumMod val="60000"/>
                              <a:lumOff val="40000"/>
                            </a:schemeClr>
                          </a:solidFill>
                          <a:latin typeface="Verdana"/>
                        </a:rPr>
                        <a:t> </a:t>
                      </a:r>
                      <a:r>
                        <a:rPr lang="en-US" sz="1600" dirty="0" smtClean="0">
                          <a:latin typeface="Verdana"/>
                        </a:rPr>
                        <a:t> </a:t>
                      </a:r>
                      <a:endParaRPr lang="en-US" sz="1600" dirty="0">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gridSpan="2">
                  <a:txBody>
                    <a:bodyPr/>
                    <a:lstStyle/>
                    <a:p>
                      <a:pPr algn="ctr" fontAlgn="t"/>
                      <a:r>
                        <a:rPr lang="en-US" sz="1600" dirty="0">
                          <a:latin typeface="Verdana"/>
                        </a:rPr>
                        <a:t>24 to 72</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hMerge="1">
                  <a:txBody>
                    <a:bodyPr/>
                    <a:lstStyle/>
                    <a:p>
                      <a:endParaRPr lang="en-US"/>
                    </a:p>
                  </a:txBody>
                  <a:tcPr/>
                </a:tc>
                <a:tc>
                  <a:txBody>
                    <a:bodyPr/>
                    <a:lstStyle/>
                    <a:p>
                      <a:pPr algn="ctr" fontAlgn="t"/>
                      <a:r>
                        <a:rPr lang="en-US" sz="1600" dirty="0">
                          <a:latin typeface="Verdana"/>
                        </a:rPr>
                        <a:t>250 to 500</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1600">
                          <a:latin typeface="Verdana"/>
                        </a:rPr>
                        <a:t>Once</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05881">
                <a:tc>
                  <a:txBody>
                    <a:bodyPr/>
                    <a:lstStyle/>
                    <a:p>
                      <a:pPr fontAlgn="t"/>
                      <a:r>
                        <a:rPr lang="en-US" sz="1600" dirty="0" err="1">
                          <a:solidFill>
                            <a:schemeClr val="accent4">
                              <a:lumMod val="60000"/>
                              <a:lumOff val="40000"/>
                            </a:schemeClr>
                          </a:solidFill>
                          <a:latin typeface="Verdana"/>
                        </a:rPr>
                        <a:t>Tolbutamide</a:t>
                      </a:r>
                      <a:r>
                        <a:rPr lang="en-US" sz="1600" dirty="0">
                          <a:latin typeface="Verdana"/>
                        </a:rPr>
                        <a:t> </a:t>
                      </a:r>
                      <a:r>
                        <a:rPr lang="en-US" sz="1600" dirty="0" smtClean="0">
                          <a:latin typeface="Verdana"/>
                        </a:rPr>
                        <a:t> </a:t>
                      </a:r>
                      <a:endParaRPr lang="en-US" sz="1600" dirty="0">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gridSpan="2">
                  <a:txBody>
                    <a:bodyPr/>
                    <a:lstStyle/>
                    <a:p>
                      <a:pPr algn="ctr" fontAlgn="t"/>
                      <a:r>
                        <a:rPr lang="en-US" sz="1600" dirty="0">
                          <a:latin typeface="Verdana"/>
                        </a:rPr>
                        <a:t>14 to 16</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hMerge="1">
                  <a:txBody>
                    <a:bodyPr/>
                    <a:lstStyle/>
                    <a:p>
                      <a:endParaRPr lang="en-US"/>
                    </a:p>
                  </a:txBody>
                  <a:tcPr/>
                </a:tc>
                <a:tc>
                  <a:txBody>
                    <a:bodyPr/>
                    <a:lstStyle/>
                    <a:p>
                      <a:pPr algn="ctr" fontAlgn="t"/>
                      <a:r>
                        <a:rPr lang="en-US" sz="1600" dirty="0">
                          <a:latin typeface="Verdana"/>
                        </a:rPr>
                        <a:t>1000 to 2000</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1600">
                          <a:latin typeface="Verdana"/>
                        </a:rPr>
                        <a:t>Once or divided</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289074">
                <a:tc gridSpan="5">
                  <a:txBody>
                    <a:bodyPr/>
                    <a:lstStyle/>
                    <a:p>
                      <a:pPr algn="l" fontAlgn="t"/>
                      <a:r>
                        <a:rPr lang="en-US" sz="1600" b="1" dirty="0">
                          <a:solidFill>
                            <a:schemeClr val="accent1">
                              <a:lumMod val="40000"/>
                              <a:lumOff val="60000"/>
                            </a:schemeClr>
                          </a:solidFill>
                          <a:latin typeface="Verdana"/>
                        </a:rPr>
                        <a:t>Second-generation </a:t>
                      </a:r>
                      <a:r>
                        <a:rPr lang="en-US" sz="1600" b="1" dirty="0" smtClean="0">
                          <a:solidFill>
                            <a:schemeClr val="accent1">
                              <a:lumMod val="40000"/>
                              <a:lumOff val="60000"/>
                            </a:schemeClr>
                          </a:solidFill>
                          <a:latin typeface="Verdana"/>
                        </a:rPr>
                        <a:t> </a:t>
                      </a:r>
                      <a:endParaRPr lang="en-US" sz="1600" b="1" dirty="0">
                        <a:solidFill>
                          <a:schemeClr val="accent1">
                            <a:lumMod val="40000"/>
                            <a:lumOff val="60000"/>
                          </a:schemeClr>
                        </a:solidFill>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9074">
                <a:tc>
                  <a:txBody>
                    <a:bodyPr/>
                    <a:lstStyle/>
                    <a:p>
                      <a:pPr fontAlgn="t"/>
                      <a:endParaRPr lang="en-US" sz="1600" dirty="0">
                        <a:solidFill>
                          <a:schemeClr val="accent4">
                            <a:lumMod val="60000"/>
                            <a:lumOff val="40000"/>
                          </a:schemeClr>
                        </a:solidFill>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rowSpan="3" gridSpan="2">
                  <a:txBody>
                    <a:bodyPr/>
                    <a:lstStyle/>
                    <a:p>
                      <a:pPr algn="ctr" fontAlgn="t"/>
                      <a:endParaRPr lang="en-US" sz="1600" dirty="0" smtClean="0">
                        <a:latin typeface="Verdana"/>
                      </a:endParaRPr>
                    </a:p>
                    <a:p>
                      <a:pPr algn="ctr" fontAlgn="t"/>
                      <a:r>
                        <a:rPr lang="en-US" sz="1600" dirty="0" smtClean="0">
                          <a:latin typeface="Verdana"/>
                        </a:rPr>
                        <a:t>14 </a:t>
                      </a:r>
                      <a:r>
                        <a:rPr lang="en-US" sz="1600" dirty="0">
                          <a:latin typeface="Verdana"/>
                        </a:rPr>
                        <a:t>to 16</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rowSpan="3" hMerge="1">
                  <a:txBody>
                    <a:bodyPr/>
                    <a:lstStyle/>
                    <a:p>
                      <a:endParaRPr lang="en-US"/>
                    </a:p>
                  </a:txBody>
                  <a:tcPr/>
                </a:tc>
                <a:tc rowSpan="2">
                  <a:txBody>
                    <a:bodyPr/>
                    <a:lstStyle/>
                    <a:p>
                      <a:pPr algn="ctr" fontAlgn="t"/>
                      <a:r>
                        <a:rPr lang="en-US" sz="1600" dirty="0">
                          <a:latin typeface="Verdana"/>
                        </a:rPr>
                        <a:t>2.5 to 10</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rowSpan="2">
                  <a:txBody>
                    <a:bodyPr/>
                    <a:lstStyle/>
                    <a:p>
                      <a:pPr algn="ctr" fontAlgn="t"/>
                      <a:r>
                        <a:rPr lang="en-US" sz="1600">
                          <a:latin typeface="Verdana"/>
                        </a:rPr>
                        <a:t>Once or divided</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28907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dirty="0" smtClean="0">
                          <a:latin typeface="Verdana"/>
                        </a:rPr>
                        <a:t> </a:t>
                      </a:r>
                      <a:r>
                        <a:rPr lang="en-US" sz="1600" dirty="0" err="1" smtClean="0">
                          <a:solidFill>
                            <a:schemeClr val="accent4">
                              <a:lumMod val="60000"/>
                              <a:lumOff val="40000"/>
                            </a:schemeClr>
                          </a:solidFill>
                          <a:latin typeface="Verdana"/>
                        </a:rPr>
                        <a:t>Glipizide</a:t>
                      </a:r>
                      <a:endParaRPr lang="en-US" sz="1600" dirty="0" smtClean="0">
                        <a:solidFill>
                          <a:schemeClr val="accent4">
                            <a:lumMod val="60000"/>
                            <a:lumOff val="40000"/>
                          </a:schemeClr>
                        </a:solidFill>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r>
              <a:tr h="289074">
                <a:tc>
                  <a:txBody>
                    <a:bodyPr/>
                    <a:lstStyle/>
                    <a:p>
                      <a:pPr fontAlgn="t"/>
                      <a:r>
                        <a:rPr lang="en-US" sz="1600" dirty="0" smtClean="0">
                          <a:latin typeface="Verdana"/>
                        </a:rPr>
                        <a:t> </a:t>
                      </a:r>
                      <a:endParaRPr lang="en-US" sz="1600" dirty="0">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ctr" fontAlgn="t"/>
                      <a:r>
                        <a:rPr lang="en-US" sz="1600" dirty="0" smtClean="0">
                          <a:latin typeface="Verdana"/>
                        </a:rPr>
                        <a:t> </a:t>
                      </a:r>
                      <a:endParaRPr lang="en-US" sz="1600" dirty="0">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1600" dirty="0" smtClean="0">
                          <a:latin typeface="Verdana"/>
                        </a:rPr>
                        <a:t> </a:t>
                      </a:r>
                      <a:endParaRPr lang="en-US" sz="1600" dirty="0">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0">
                <a:tc>
                  <a:txBody>
                    <a:bodyPr/>
                    <a:lstStyle/>
                    <a:p>
                      <a:pPr fontAlgn="t"/>
                      <a:endParaRPr lang="en-US" sz="1600" dirty="0">
                        <a:solidFill>
                          <a:schemeClr val="accent4">
                            <a:lumMod val="60000"/>
                            <a:lumOff val="40000"/>
                          </a:schemeClr>
                        </a:solidFill>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rowSpan="3" gridSpan="2">
                  <a:txBody>
                    <a:bodyPr/>
                    <a:lstStyle/>
                    <a:p>
                      <a:pPr algn="ctr" fontAlgn="t"/>
                      <a:endParaRPr lang="en-US" sz="1600" dirty="0" smtClean="0">
                        <a:latin typeface="Verdana"/>
                      </a:endParaRPr>
                    </a:p>
                    <a:p>
                      <a:pPr algn="ctr" fontAlgn="t"/>
                      <a:r>
                        <a:rPr lang="en-US" sz="1600" dirty="0" smtClean="0">
                          <a:latin typeface="Verdana"/>
                        </a:rPr>
                        <a:t>24</a:t>
                      </a:r>
                      <a:endParaRPr lang="en-US" sz="1600" dirty="0">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rowSpan="3" hMerge="1">
                  <a:txBody>
                    <a:bodyPr/>
                    <a:lstStyle/>
                    <a:p>
                      <a:endParaRPr lang="en-US"/>
                    </a:p>
                  </a:txBody>
                  <a:tcPr/>
                </a:tc>
                <a:tc rowSpan="3">
                  <a:txBody>
                    <a:bodyPr/>
                    <a:lstStyle/>
                    <a:p>
                      <a:pPr algn="ctr" fontAlgn="t"/>
                      <a:endParaRPr lang="en-US" sz="1600" dirty="0" smtClean="0">
                        <a:latin typeface="Verdana"/>
                      </a:endParaRPr>
                    </a:p>
                    <a:p>
                      <a:pPr algn="ctr" fontAlgn="t"/>
                      <a:r>
                        <a:rPr lang="en-US" sz="1600" dirty="0" smtClean="0">
                          <a:latin typeface="Verdana"/>
                        </a:rPr>
                        <a:t>40 </a:t>
                      </a:r>
                      <a:r>
                        <a:rPr lang="en-US" sz="1600" dirty="0">
                          <a:latin typeface="Verdana"/>
                        </a:rPr>
                        <a:t>to 240</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rowSpan="3">
                  <a:txBody>
                    <a:bodyPr/>
                    <a:lstStyle/>
                    <a:p>
                      <a:pPr algn="ctr" fontAlgn="t"/>
                      <a:endParaRPr lang="en-US" sz="1600" dirty="0" smtClean="0">
                        <a:latin typeface="Verdana"/>
                      </a:endParaRPr>
                    </a:p>
                    <a:p>
                      <a:pPr algn="ctr" fontAlgn="t"/>
                      <a:r>
                        <a:rPr lang="en-US" sz="1600" dirty="0" smtClean="0">
                          <a:latin typeface="Verdana"/>
                        </a:rPr>
                        <a:t>Once</a:t>
                      </a:r>
                      <a:endParaRPr lang="en-US" sz="1600" dirty="0">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28907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dirty="0" smtClean="0">
                          <a:latin typeface="Verdana"/>
                        </a:rPr>
                        <a:t> </a:t>
                      </a:r>
                      <a:r>
                        <a:rPr lang="en-US" sz="1600" dirty="0" err="1" smtClean="0">
                          <a:solidFill>
                            <a:schemeClr val="accent4">
                              <a:lumMod val="60000"/>
                              <a:lumOff val="40000"/>
                            </a:schemeClr>
                          </a:solidFill>
                          <a:latin typeface="Verdana"/>
                        </a:rPr>
                        <a:t>Gliclazide</a:t>
                      </a:r>
                      <a:endParaRPr lang="en-US" sz="1600" dirty="0" smtClean="0">
                        <a:solidFill>
                          <a:schemeClr val="accent4">
                            <a:lumMod val="60000"/>
                            <a:lumOff val="40000"/>
                          </a:schemeClr>
                        </a:solidFill>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r>
              <a:tr h="289074">
                <a:tc>
                  <a:txBody>
                    <a:bodyPr/>
                    <a:lstStyle/>
                    <a:p>
                      <a:pPr fontAlgn="t"/>
                      <a:r>
                        <a:rPr lang="en-US" sz="1600" dirty="0" smtClean="0">
                          <a:latin typeface="Verdana"/>
                        </a:rPr>
                        <a:t> </a:t>
                      </a:r>
                      <a:endParaRPr lang="en-US" sz="1600" dirty="0">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r>
              <a:tr h="505881">
                <a:tc>
                  <a:txBody>
                    <a:bodyPr/>
                    <a:lstStyle/>
                    <a:p>
                      <a:pPr fontAlgn="t"/>
                      <a:endParaRPr lang="en-US" sz="1600" dirty="0">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rowSpan="4" gridSpan="2">
                  <a:txBody>
                    <a:bodyPr/>
                    <a:lstStyle/>
                    <a:p>
                      <a:pPr algn="ctr" fontAlgn="t"/>
                      <a:endParaRPr lang="en-US" sz="1600" dirty="0" smtClean="0">
                        <a:latin typeface="Verdana"/>
                      </a:endParaRPr>
                    </a:p>
                    <a:p>
                      <a:pPr algn="ctr" fontAlgn="t"/>
                      <a:endParaRPr lang="en-US" sz="1600" dirty="0" smtClean="0">
                        <a:latin typeface="Verdana"/>
                      </a:endParaRPr>
                    </a:p>
                    <a:p>
                      <a:pPr algn="ctr" fontAlgn="t"/>
                      <a:r>
                        <a:rPr lang="en-US" sz="1600" dirty="0" smtClean="0">
                          <a:latin typeface="Verdana"/>
                        </a:rPr>
                        <a:t>20 </a:t>
                      </a:r>
                      <a:r>
                        <a:rPr lang="en-US" sz="1600" dirty="0">
                          <a:latin typeface="Verdana"/>
                        </a:rPr>
                        <a:t>to 24+</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rowSpan="4" hMerge="1">
                  <a:txBody>
                    <a:bodyPr/>
                    <a:lstStyle/>
                    <a:p>
                      <a:endParaRPr lang="en-US"/>
                    </a:p>
                  </a:txBody>
                  <a:tcPr/>
                </a:tc>
                <a:tc rowSpan="4">
                  <a:txBody>
                    <a:bodyPr/>
                    <a:lstStyle/>
                    <a:p>
                      <a:pPr algn="ctr" fontAlgn="t"/>
                      <a:endParaRPr lang="en-US" sz="1600" dirty="0" smtClean="0">
                        <a:latin typeface="Verdana"/>
                      </a:endParaRPr>
                    </a:p>
                    <a:p>
                      <a:pPr algn="ctr" fontAlgn="t"/>
                      <a:endParaRPr lang="en-US" sz="1600" dirty="0" smtClean="0">
                        <a:latin typeface="Verdana"/>
                      </a:endParaRPr>
                    </a:p>
                    <a:p>
                      <a:pPr algn="ctr" fontAlgn="t"/>
                      <a:r>
                        <a:rPr lang="en-US" sz="1600" dirty="0" smtClean="0">
                          <a:latin typeface="Verdana"/>
                        </a:rPr>
                        <a:t>2.5 </a:t>
                      </a:r>
                      <a:r>
                        <a:rPr lang="en-US" sz="1600" dirty="0">
                          <a:latin typeface="Verdana"/>
                        </a:rPr>
                        <a:t>to 10</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rowSpan="4">
                  <a:txBody>
                    <a:bodyPr/>
                    <a:lstStyle/>
                    <a:p>
                      <a:pPr algn="ctr" fontAlgn="t"/>
                      <a:endParaRPr lang="en-US" sz="1600" dirty="0" smtClean="0">
                        <a:latin typeface="Verdana"/>
                      </a:endParaRPr>
                    </a:p>
                    <a:p>
                      <a:pPr algn="ctr" fontAlgn="t"/>
                      <a:endParaRPr lang="en-US" sz="1600" dirty="0" smtClean="0">
                        <a:latin typeface="Verdana"/>
                      </a:endParaRPr>
                    </a:p>
                    <a:p>
                      <a:pPr algn="ctr" fontAlgn="t"/>
                      <a:r>
                        <a:rPr lang="en-US" sz="1600" dirty="0" smtClean="0">
                          <a:latin typeface="Verdana"/>
                        </a:rPr>
                        <a:t>Once</a:t>
                      </a:r>
                      <a:endParaRPr lang="en-US" sz="1600" dirty="0">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28907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dirty="0" smtClean="0">
                          <a:latin typeface="Verdana"/>
                        </a:rPr>
                        <a:t> </a:t>
                      </a:r>
                      <a:r>
                        <a:rPr lang="en-US" sz="1600" dirty="0" err="1" smtClean="0">
                          <a:solidFill>
                            <a:schemeClr val="accent4">
                              <a:lumMod val="60000"/>
                              <a:lumOff val="40000"/>
                            </a:schemeClr>
                          </a:solidFill>
                          <a:latin typeface="Verdana"/>
                        </a:rPr>
                        <a:t>Glyburide</a:t>
                      </a:r>
                      <a:r>
                        <a:rPr lang="en-US" sz="1600" dirty="0" smtClean="0">
                          <a:solidFill>
                            <a:schemeClr val="accent4">
                              <a:lumMod val="60000"/>
                              <a:lumOff val="40000"/>
                            </a:schemeClr>
                          </a:solidFill>
                          <a:latin typeface="Verdana"/>
                        </a:rPr>
                        <a:t> </a:t>
                      </a:r>
                      <a:r>
                        <a:rPr lang="en-US" sz="1600" dirty="0" smtClean="0">
                          <a:latin typeface="Verdana"/>
                        </a:rPr>
                        <a:t> </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r>
              <a:tr h="289074">
                <a:tc>
                  <a:txBody>
                    <a:bodyPr/>
                    <a:lstStyle/>
                    <a:p>
                      <a:pPr fontAlgn="t"/>
                      <a:r>
                        <a:rPr lang="en-US" sz="1600" dirty="0" smtClean="0">
                          <a:latin typeface="Verdana"/>
                        </a:rPr>
                        <a:t> </a:t>
                      </a:r>
                      <a:endParaRPr lang="en-US" sz="1600" dirty="0">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r>
              <a:tr h="289074">
                <a:tc>
                  <a:txBody>
                    <a:bodyPr/>
                    <a:lstStyle/>
                    <a:p>
                      <a:pPr fontAlgn="t"/>
                      <a:r>
                        <a:rPr lang="en-US" sz="1600" dirty="0" smtClean="0">
                          <a:latin typeface="Verdana"/>
                        </a:rPr>
                        <a:t> </a:t>
                      </a:r>
                      <a:endParaRPr lang="en-US" sz="1600" dirty="0">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r>
              <a:tr h="505881">
                <a:tc>
                  <a:txBody>
                    <a:bodyPr/>
                    <a:lstStyle/>
                    <a:p>
                      <a:pPr fontAlgn="t"/>
                      <a:r>
                        <a:rPr lang="en-US" sz="1600" dirty="0" err="1">
                          <a:solidFill>
                            <a:schemeClr val="accent4">
                              <a:lumMod val="60000"/>
                              <a:lumOff val="40000"/>
                            </a:schemeClr>
                          </a:solidFill>
                          <a:latin typeface="Verdana"/>
                        </a:rPr>
                        <a:t>Glimepiride</a:t>
                      </a:r>
                      <a:r>
                        <a:rPr lang="en-US" sz="1600" dirty="0">
                          <a:solidFill>
                            <a:schemeClr val="accent4">
                              <a:lumMod val="60000"/>
                              <a:lumOff val="40000"/>
                            </a:schemeClr>
                          </a:solidFill>
                          <a:latin typeface="Verdana"/>
                        </a:rPr>
                        <a:t> </a:t>
                      </a:r>
                      <a:r>
                        <a:rPr lang="en-US" sz="1600" dirty="0" smtClean="0">
                          <a:latin typeface="Verdana"/>
                        </a:rPr>
                        <a:t>  </a:t>
                      </a:r>
                      <a:endParaRPr lang="en-US" sz="1600" dirty="0">
                        <a:latin typeface="Verdana"/>
                      </a:endParaRP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gridSpan="2">
                  <a:txBody>
                    <a:bodyPr/>
                    <a:lstStyle/>
                    <a:p>
                      <a:pPr algn="ctr" fontAlgn="t"/>
                      <a:r>
                        <a:rPr lang="en-US" sz="1600">
                          <a:latin typeface="Verdana"/>
                        </a:rPr>
                        <a:t>24+</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hMerge="1">
                  <a:txBody>
                    <a:bodyPr/>
                    <a:lstStyle/>
                    <a:p>
                      <a:endParaRPr lang="en-US"/>
                    </a:p>
                  </a:txBody>
                  <a:tcPr/>
                </a:tc>
                <a:tc>
                  <a:txBody>
                    <a:bodyPr/>
                    <a:lstStyle/>
                    <a:p>
                      <a:pPr algn="ctr" fontAlgn="t"/>
                      <a:r>
                        <a:rPr lang="en-US" sz="1600" dirty="0">
                          <a:latin typeface="Verdana"/>
                        </a:rPr>
                        <a:t>2 to 4</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1600" dirty="0">
                          <a:latin typeface="Verdana"/>
                        </a:rPr>
                        <a:t>Once</a:t>
                      </a:r>
                    </a:p>
                  </a:txBody>
                  <a:tcPr marL="47256" marR="47256" marT="23628" marB="2362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
        <p:nvSpPr>
          <p:cNvPr id="860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rot="5400000">
            <a:off x="4036215" y="4036223"/>
            <a:ext cx="5357850" cy="1588"/>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rot="5400000">
            <a:off x="3929058" y="2071678"/>
            <a:ext cx="1428760" cy="1588"/>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rot="5400000">
            <a:off x="2750343" y="4964905"/>
            <a:ext cx="3786190" cy="1588"/>
          </a:xfrm>
          <a:prstGeom prst="line">
            <a:avLst/>
          </a:prstGeom>
        </p:spPr>
        <p:style>
          <a:lnRef idx="1">
            <a:schemeClr val="accent3"/>
          </a:lnRef>
          <a:fillRef idx="0">
            <a:schemeClr val="accent3"/>
          </a:fillRef>
          <a:effectRef idx="0">
            <a:schemeClr val="accent3"/>
          </a:effectRef>
          <a:fontRef idx="minor">
            <a:schemeClr val="tx1"/>
          </a:fontRef>
        </p:style>
      </p:cxnSp>
      <p:cxnSp>
        <p:nvCxnSpPr>
          <p:cNvPr id="13" name="Straight Connector 12"/>
          <p:cNvCxnSpPr/>
          <p:nvPr/>
        </p:nvCxnSpPr>
        <p:spPr>
          <a:xfrm rot="5400000">
            <a:off x="1785918" y="1928802"/>
            <a:ext cx="1714512" cy="1588"/>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Straight Connector 14"/>
          <p:cNvCxnSpPr/>
          <p:nvPr/>
        </p:nvCxnSpPr>
        <p:spPr>
          <a:xfrm rot="5400000">
            <a:off x="750079" y="4964905"/>
            <a:ext cx="3786190" cy="1588"/>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title"/>
          </p:nvPr>
        </p:nvSpPr>
        <p:spPr bwMode="auto">
          <a:xfrm>
            <a:off x="500034" y="500042"/>
            <a:ext cx="8229600" cy="1143000"/>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wrap="none" anchor="ctr">
            <a:normAutofit/>
          </a:bodyPr>
          <a:lstStyle/>
          <a:p>
            <a:pPr algn="ctr"/>
            <a:r>
              <a:rPr lang="en-US" sz="6000" b="1" dirty="0" err="1" smtClean="0">
                <a:solidFill>
                  <a:srgbClr val="002060"/>
                </a:solidFill>
              </a:rPr>
              <a:t>Sulfonylureas</a:t>
            </a:r>
            <a:endParaRPr lang="en-US" sz="6000" b="1" dirty="0">
              <a:solidFill>
                <a:srgbClr val="002060"/>
              </a:solidFill>
            </a:endParaRPr>
          </a:p>
        </p:txBody>
      </p:sp>
      <p:sp>
        <p:nvSpPr>
          <p:cNvPr id="8" name="Rectangle 7"/>
          <p:cNvSpPr/>
          <p:nvPr/>
        </p:nvSpPr>
        <p:spPr>
          <a:xfrm>
            <a:off x="1500166" y="2305616"/>
            <a:ext cx="6858048" cy="3022366"/>
          </a:xfrm>
          <a:prstGeom prst="rect">
            <a:avLst/>
          </a:prstGeom>
        </p:spPr>
        <p:txBody>
          <a:bodyPr wrap="square">
            <a:spAutoFit/>
          </a:bodyPr>
          <a:lstStyle/>
          <a:p>
            <a:pPr>
              <a:lnSpc>
                <a:spcPct val="140000"/>
              </a:lnSpc>
              <a:defRPr/>
            </a:pPr>
            <a:r>
              <a:rPr lang="en-US" sz="4800" dirty="0" smtClean="0">
                <a:ea typeface="Times New Roman" pitchFamily="18" charset="0"/>
                <a:cs typeface="Traditional Arabic" pitchFamily="2" charset="-78"/>
              </a:rPr>
              <a:t>Mechanism of action:</a:t>
            </a:r>
          </a:p>
          <a:p>
            <a:pPr lvl="1">
              <a:lnSpc>
                <a:spcPct val="140000"/>
              </a:lnSpc>
              <a:defRPr/>
            </a:pPr>
            <a:r>
              <a:rPr lang="en-US" sz="4400" dirty="0" smtClean="0">
                <a:solidFill>
                  <a:schemeClr val="accent1">
                    <a:lumMod val="60000"/>
                    <a:lumOff val="40000"/>
                  </a:schemeClr>
                </a:solidFill>
                <a:latin typeface="Times New Roman"/>
                <a:ea typeface="Times New Roman" pitchFamily="18" charset="0"/>
                <a:cs typeface="Times New Roman"/>
              </a:rPr>
              <a:t>●</a:t>
            </a:r>
            <a:r>
              <a:rPr lang="en-US" sz="4400" dirty="0" smtClean="0">
                <a:ea typeface="Times New Roman" pitchFamily="18" charset="0"/>
                <a:cs typeface="Traditional Arabic" pitchFamily="2" charset="-78"/>
              </a:rPr>
              <a:t>Pancreatic effect</a:t>
            </a:r>
          </a:p>
          <a:p>
            <a:pPr lvl="1">
              <a:lnSpc>
                <a:spcPct val="140000"/>
              </a:lnSpc>
              <a:defRPr/>
            </a:pPr>
            <a:r>
              <a:rPr lang="en-US" sz="4400" dirty="0" smtClean="0">
                <a:solidFill>
                  <a:schemeClr val="accent1">
                    <a:lumMod val="60000"/>
                    <a:lumOff val="40000"/>
                  </a:schemeClr>
                </a:solidFill>
                <a:latin typeface="Times New Roman"/>
                <a:ea typeface="Times New Roman" pitchFamily="18" charset="0"/>
                <a:cs typeface="Times New Roman"/>
              </a:rPr>
              <a:t>●</a:t>
            </a:r>
            <a:r>
              <a:rPr lang="en-US" sz="4400" dirty="0" smtClean="0">
                <a:ea typeface="Times New Roman" pitchFamily="18" charset="0"/>
                <a:cs typeface="Traditional Arabic" pitchFamily="2" charset="-78"/>
              </a:rPr>
              <a:t>Extra-pancreatic effect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928802"/>
            <a:ext cx="4686304" cy="4525963"/>
          </a:xfrm>
        </p:spPr>
        <p:txBody>
          <a:bodyPr>
            <a:normAutofit fontScale="25000" lnSpcReduction="20000"/>
          </a:bodyPr>
          <a:lstStyle/>
          <a:p>
            <a:endParaRPr lang="en-US" dirty="0" smtClean="0"/>
          </a:p>
          <a:p>
            <a:r>
              <a:rPr lang="en-US" sz="12800" dirty="0" smtClean="0"/>
              <a:t>The sulfonylurea receptor is a component of the ATP-dependent potassium channel in the pancreatic beta cells</a:t>
            </a:r>
          </a:p>
          <a:p>
            <a:pPr>
              <a:buNone/>
            </a:pPr>
            <a:endParaRPr lang="en-US" sz="12800" dirty="0" smtClean="0"/>
          </a:p>
          <a:p>
            <a:r>
              <a:rPr lang="en-US" sz="12800" dirty="0" smtClean="0"/>
              <a:t>The SUR affinity of the first-generation is only about 1/1000 of that of the second generation</a:t>
            </a:r>
          </a:p>
          <a:p>
            <a:pPr>
              <a:buNone/>
            </a:pPr>
            <a:r>
              <a:rPr lang="en-US" sz="12800" dirty="0" smtClean="0"/>
              <a:t> </a:t>
            </a:r>
          </a:p>
          <a:p>
            <a:r>
              <a:rPr lang="en-US" sz="4400" dirty="0" smtClean="0"/>
              <a:t>   </a:t>
            </a:r>
          </a:p>
          <a:p>
            <a:endParaRPr lang="en-US" dirty="0"/>
          </a:p>
        </p:txBody>
      </p:sp>
      <p:sp>
        <p:nvSpPr>
          <p:cNvPr id="4" name="Rectangle 11"/>
          <p:cNvSpPr>
            <a:spLocks noGrp="1" noChangeArrowheads="1"/>
          </p:cNvSpPr>
          <p:nvPr>
            <p:ph type="title"/>
          </p:nvPr>
        </p:nvSpPr>
        <p:spPr bwMode="auto">
          <a:xfrm>
            <a:off x="500034" y="500042"/>
            <a:ext cx="8229600" cy="1143000"/>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wrap="none" anchor="ctr">
            <a:normAutofit/>
          </a:bodyPr>
          <a:lstStyle/>
          <a:p>
            <a:pPr algn="ctr"/>
            <a:r>
              <a:rPr lang="en-US" sz="6000" b="1" dirty="0" err="1" smtClean="0">
                <a:solidFill>
                  <a:srgbClr val="002060"/>
                </a:solidFill>
              </a:rPr>
              <a:t>Sulfonylureas</a:t>
            </a:r>
            <a:endParaRPr lang="en-US" sz="6000" b="1" dirty="0">
              <a:solidFill>
                <a:srgbClr val="002060"/>
              </a:solidFill>
            </a:endParaRPr>
          </a:p>
        </p:txBody>
      </p:sp>
      <p:pic>
        <p:nvPicPr>
          <p:cNvPr id="5" name="Picture 2"/>
          <p:cNvPicPr>
            <a:picLocks noChangeAspect="1" noChangeArrowheads="1"/>
          </p:cNvPicPr>
          <p:nvPr/>
        </p:nvPicPr>
        <p:blipFill>
          <a:blip r:embed="rId2" cstate="print"/>
          <a:srcRect/>
          <a:stretch>
            <a:fillRect/>
          </a:stretch>
        </p:blipFill>
        <p:spPr>
          <a:xfrm>
            <a:off x="5500694" y="2571744"/>
            <a:ext cx="3423851" cy="292895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500034" y="571480"/>
            <a:ext cx="8102600" cy="1016000"/>
          </a:xfrm>
        </p:spPr>
        <p:txBody>
          <a:bodyPr>
            <a:normAutofit/>
          </a:bodyPr>
          <a:lstStyle/>
          <a:p>
            <a:pPr eaLnBrk="1" hangingPunct="1">
              <a:defRPr/>
            </a:pPr>
            <a:r>
              <a:rPr lang="en-GB" sz="3600" dirty="0" smtClean="0">
                <a:solidFill>
                  <a:srgbClr val="FEFE86"/>
                </a:solidFill>
              </a:rPr>
              <a:t>  </a:t>
            </a:r>
            <a:r>
              <a:rPr lang="en-US" sz="3600" dirty="0" smtClean="0">
                <a:solidFill>
                  <a:srgbClr val="FEFE86"/>
                </a:solidFill>
              </a:rPr>
              <a:t> </a:t>
            </a:r>
            <a:r>
              <a:rPr lang="it-IT" altLang="it-IT" dirty="0" smtClean="0">
                <a:solidFill>
                  <a:srgbClr val="FEFE86"/>
                </a:solidFill>
              </a:rPr>
              <a:t>Different SURs in different tissues</a:t>
            </a:r>
            <a:endParaRPr lang="it-IT" altLang="it-IT" sz="3600" dirty="0" smtClean="0">
              <a:solidFill>
                <a:srgbClr val="FEFE86"/>
              </a:solidFill>
            </a:endParaRPr>
          </a:p>
        </p:txBody>
      </p:sp>
      <p:sp>
        <p:nvSpPr>
          <p:cNvPr id="32771" name="Rectangle 3"/>
          <p:cNvSpPr>
            <a:spLocks noGrp="1" noChangeArrowheads="1"/>
          </p:cNvSpPr>
          <p:nvPr>
            <p:ph type="body" idx="4294967295"/>
          </p:nvPr>
        </p:nvSpPr>
        <p:spPr>
          <a:xfrm>
            <a:off x="500034" y="1714488"/>
            <a:ext cx="8177213" cy="3857652"/>
          </a:xfrm>
          <a:ln>
            <a:solidFill>
              <a:srgbClr val="FF0000"/>
            </a:solidFill>
          </a:ln>
        </p:spPr>
        <p:txBody>
          <a:bodyPr>
            <a:normAutofit lnSpcReduction="10000"/>
          </a:bodyPr>
          <a:lstStyle/>
          <a:p>
            <a:pPr marL="0" indent="0" algn="l" rtl="0" eaLnBrk="1" hangingPunct="1">
              <a:lnSpc>
                <a:spcPct val="120000"/>
              </a:lnSpc>
              <a:spcAft>
                <a:spcPct val="100000"/>
              </a:spcAft>
              <a:buFont typeface="Wingdings" pitchFamily="2" charset="2"/>
              <a:buNone/>
              <a:tabLst>
                <a:tab pos="5529263" algn="l"/>
              </a:tabLst>
              <a:defRPr/>
            </a:pPr>
            <a:endParaRPr lang="it-IT" sz="2800" dirty="0" smtClean="0"/>
          </a:p>
          <a:p>
            <a:pPr marL="0" indent="0">
              <a:tabLst>
                <a:tab pos="5529263" algn="l"/>
              </a:tabLst>
              <a:defRPr/>
            </a:pPr>
            <a:r>
              <a:rPr lang="it-IT" altLang="it-IT" dirty="0" smtClean="0"/>
              <a:t>  Pancreatic beta-cell                     </a:t>
            </a:r>
            <a:r>
              <a:rPr lang="it-IT" altLang="it-IT" dirty="0" smtClean="0">
                <a:solidFill>
                  <a:schemeClr val="accent4">
                    <a:lumMod val="60000"/>
                    <a:lumOff val="40000"/>
                  </a:schemeClr>
                </a:solidFill>
              </a:rPr>
              <a:t>SUR1</a:t>
            </a:r>
          </a:p>
          <a:p>
            <a:pPr marL="0" indent="0">
              <a:tabLst>
                <a:tab pos="5529263" algn="l"/>
              </a:tabLst>
              <a:defRPr/>
            </a:pPr>
            <a:r>
              <a:rPr lang="it-IT" altLang="it-IT" dirty="0" smtClean="0"/>
              <a:t>  Vascular smooth muscle 	</a:t>
            </a:r>
            <a:r>
              <a:rPr lang="it-IT" altLang="it-IT" dirty="0" smtClean="0">
                <a:solidFill>
                  <a:schemeClr val="accent4">
                    <a:lumMod val="60000"/>
                    <a:lumOff val="40000"/>
                  </a:schemeClr>
                </a:solidFill>
              </a:rPr>
              <a:t>SUR1</a:t>
            </a:r>
            <a:r>
              <a:rPr lang="it-IT" altLang="it-IT" dirty="0" smtClean="0"/>
              <a:t> </a:t>
            </a:r>
          </a:p>
          <a:p>
            <a:pPr marL="0" indent="0" algn="l" rtl="0" eaLnBrk="1" hangingPunct="1">
              <a:tabLst>
                <a:tab pos="5529263" algn="l"/>
              </a:tabLst>
              <a:defRPr/>
            </a:pPr>
            <a:r>
              <a:rPr lang="it-IT" altLang="it-IT" dirty="0" smtClean="0"/>
              <a:t>  Cardiac and skeletal muscle   	SUR2A 	</a:t>
            </a:r>
          </a:p>
          <a:p>
            <a:pPr marL="0" indent="0" algn="l" rtl="0" eaLnBrk="1" hangingPunct="1">
              <a:tabLst>
                <a:tab pos="5529263" algn="l"/>
              </a:tabLst>
              <a:defRPr/>
            </a:pPr>
            <a:r>
              <a:rPr lang="it-IT" altLang="it-IT" dirty="0" smtClean="0"/>
              <a:t>  Non-vascular smooth muscle  	SUR2B  </a:t>
            </a:r>
          </a:p>
          <a:p>
            <a:pPr marL="0" indent="0" algn="l" rtl="0" eaLnBrk="1" hangingPunct="1">
              <a:tabLst>
                <a:tab pos="5529263" algn="l"/>
              </a:tabLst>
              <a:defRPr/>
            </a:pPr>
            <a:r>
              <a:rPr lang="it-IT" altLang="it-IT" dirty="0" smtClean="0"/>
              <a:t>  Brain	SUR1-2B </a:t>
            </a:r>
          </a:p>
          <a:p>
            <a:pPr marL="0" indent="0" algn="l" rtl="0" eaLnBrk="1" hangingPunct="1">
              <a:lnSpc>
                <a:spcPct val="120000"/>
              </a:lnSpc>
              <a:tabLst>
                <a:tab pos="5529263" algn="l"/>
              </a:tabLst>
              <a:defRPr/>
            </a:pPr>
            <a:endParaRPr lang="it-IT" altLang="it-IT" sz="2800" dirty="0" smtClean="0"/>
          </a:p>
        </p:txBody>
      </p:sp>
      <p:sp>
        <p:nvSpPr>
          <p:cNvPr id="29700" name="Text Box 4"/>
          <p:cNvSpPr txBox="1">
            <a:spLocks noChangeArrowheads="1"/>
          </p:cNvSpPr>
          <p:nvPr/>
        </p:nvSpPr>
        <p:spPr bwMode="auto">
          <a:xfrm>
            <a:off x="243359" y="6309320"/>
            <a:ext cx="6992937" cy="304800"/>
          </a:xfrm>
          <a:prstGeom prst="rect">
            <a:avLst/>
          </a:prstGeom>
          <a:noFill/>
          <a:ln w="9525">
            <a:noFill/>
            <a:miter lim="800000"/>
            <a:headEnd/>
            <a:tailEnd/>
          </a:ln>
        </p:spPr>
        <p:txBody>
          <a:bodyPr>
            <a:spAutoFit/>
          </a:bodyPr>
          <a:lstStyle/>
          <a:p>
            <a:pPr algn="l" eaLnBrk="1" hangingPunct="1"/>
            <a:r>
              <a:rPr lang="it-IT" sz="1400" b="1" dirty="0"/>
              <a:t>Proks P </a:t>
            </a:r>
            <a:r>
              <a:rPr lang="it-IT" sz="1400" b="1" i="1" dirty="0"/>
              <a:t>et al</a:t>
            </a:r>
            <a:r>
              <a:rPr lang="it-IT" sz="1400" b="1" dirty="0"/>
              <a:t>., Diabetes 2002; 51: S368-S376</a:t>
            </a:r>
            <a:r>
              <a:rPr lang="it-IT" sz="1000" b="1" dirty="0"/>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785786" y="1071546"/>
            <a:ext cx="7500937" cy="5500687"/>
          </a:xfrm>
          <a:prstGeom prst="rect">
            <a:avLst/>
          </a:prstGeom>
          <a:solidFill>
            <a:schemeClr val="tx1"/>
          </a:solidFill>
          <a:ln w="9525" algn="ctr">
            <a:solidFill>
              <a:schemeClr val="tx1"/>
            </a:solidFill>
            <a:round/>
            <a:headEnd/>
            <a:tailEnd/>
          </a:ln>
        </p:spPr>
        <p:txBody>
          <a:bodyPr wrap="none" anchor="ctr"/>
          <a:lstStyle/>
          <a:p>
            <a:endParaRPr lang="en-US" dirty="0"/>
          </a:p>
        </p:txBody>
      </p:sp>
      <p:pic>
        <p:nvPicPr>
          <p:cNvPr id="59395" name="Picture 2" descr="Mechanism of insulin release in normal pancreatic beta cells. Insulin production is more or less constant within the beta cells, irrespective of blood glucose levels. It is stored within vacuoles pending release, via exocytosis, which is triggered by increased blood glucose levels.">
            <a:hlinkClick r:id="rId2"/>
          </p:cNvPr>
          <p:cNvPicPr>
            <a:picLocks noChangeAspect="1" noChangeArrowheads="1"/>
          </p:cNvPicPr>
          <p:nvPr/>
        </p:nvPicPr>
        <p:blipFill>
          <a:blip r:embed="rId3"/>
          <a:srcRect/>
          <a:stretch>
            <a:fillRect/>
          </a:stretch>
        </p:blipFill>
        <p:spPr bwMode="auto">
          <a:xfrm>
            <a:off x="2071670" y="1500174"/>
            <a:ext cx="5500687" cy="4143375"/>
          </a:xfrm>
          <a:prstGeom prst="rect">
            <a:avLst/>
          </a:prstGeom>
          <a:noFill/>
          <a:ln w="9525">
            <a:noFill/>
            <a:miter lim="800000"/>
            <a:headEnd/>
            <a:tailEnd/>
          </a:ln>
        </p:spPr>
      </p:pic>
      <p:sp>
        <p:nvSpPr>
          <p:cNvPr id="4" name="TextBox 3"/>
          <p:cNvSpPr txBox="1"/>
          <p:nvPr/>
        </p:nvSpPr>
        <p:spPr>
          <a:xfrm>
            <a:off x="1571604" y="214290"/>
            <a:ext cx="5764976" cy="584775"/>
          </a:xfrm>
          <a:prstGeom prst="rect">
            <a:avLst/>
          </a:prstGeom>
          <a:noFill/>
        </p:spPr>
        <p:txBody>
          <a:bodyPr wrap="none" rtlCol="0">
            <a:spAutoFit/>
          </a:bodyPr>
          <a:lstStyle/>
          <a:p>
            <a:r>
              <a:rPr lang="en-US" sz="3200" dirty="0" smtClean="0">
                <a:solidFill>
                  <a:schemeClr val="accent1">
                    <a:lumMod val="40000"/>
                    <a:lumOff val="60000"/>
                  </a:schemeClr>
                </a:solidFill>
              </a:rPr>
              <a:t>Glucose induced Insulin secretion</a:t>
            </a:r>
            <a:endParaRPr lang="en-US" sz="3200" dirty="0">
              <a:solidFill>
                <a:schemeClr val="accent1">
                  <a:lumMod val="40000"/>
                  <a:lumOff val="60000"/>
                </a:schemeClr>
              </a:solidFill>
            </a:endParaRPr>
          </a:p>
        </p:txBody>
      </p:sp>
      <p:sp>
        <p:nvSpPr>
          <p:cNvPr id="5" name="Rectangle 4"/>
          <p:cNvSpPr/>
          <p:nvPr/>
        </p:nvSpPr>
        <p:spPr>
          <a:xfrm>
            <a:off x="2643174" y="1357298"/>
            <a:ext cx="370614" cy="461665"/>
          </a:xfrm>
          <a:prstGeom prst="rect">
            <a:avLst/>
          </a:prstGeom>
        </p:spPr>
        <p:txBody>
          <a:bodyPr wrap="none">
            <a:spAutoFit/>
          </a:bodyPr>
          <a:lstStyle/>
          <a:p>
            <a:r>
              <a:rPr lang="en-US" sz="2400" dirty="0" smtClean="0">
                <a:solidFill>
                  <a:srgbClr val="FF0000"/>
                </a:solidFill>
                <a:latin typeface="Times New Roman"/>
                <a:cs typeface="Times New Roman"/>
              </a:rPr>
              <a:t>●</a:t>
            </a:r>
            <a:endParaRPr lang="en-US" sz="2400" dirty="0">
              <a:solidFill>
                <a:srgbClr val="FF0000"/>
              </a:solidFill>
            </a:endParaRPr>
          </a:p>
        </p:txBody>
      </p:sp>
      <p:sp>
        <p:nvSpPr>
          <p:cNvPr id="6" name="Rectangle 5"/>
          <p:cNvSpPr/>
          <p:nvPr/>
        </p:nvSpPr>
        <p:spPr>
          <a:xfrm>
            <a:off x="2714612" y="2786058"/>
            <a:ext cx="340158" cy="400110"/>
          </a:xfrm>
          <a:prstGeom prst="rect">
            <a:avLst/>
          </a:prstGeom>
        </p:spPr>
        <p:txBody>
          <a:bodyPr wrap="none">
            <a:spAutoFit/>
          </a:bodyPr>
          <a:lstStyle/>
          <a:p>
            <a:r>
              <a:rPr lang="en-US" sz="2000" dirty="0" smtClean="0">
                <a:solidFill>
                  <a:srgbClr val="FF0000"/>
                </a:solidFill>
                <a:latin typeface="Times New Roman"/>
                <a:cs typeface="Times New Roman"/>
              </a:rPr>
              <a:t>●</a:t>
            </a:r>
            <a:endParaRPr lang="en-US" sz="2000" dirty="0">
              <a:solidFill>
                <a:srgbClr val="FF0000"/>
              </a:solidFill>
            </a:endParaRPr>
          </a:p>
        </p:txBody>
      </p:sp>
      <p:sp>
        <p:nvSpPr>
          <p:cNvPr id="7" name="Rectangle 6"/>
          <p:cNvSpPr/>
          <p:nvPr/>
        </p:nvSpPr>
        <p:spPr>
          <a:xfrm>
            <a:off x="4143372" y="1785926"/>
            <a:ext cx="28575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0800000">
            <a:off x="4143372" y="1643050"/>
            <a:ext cx="285752" cy="2143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71934" y="2000240"/>
            <a:ext cx="415498" cy="369332"/>
          </a:xfrm>
          <a:prstGeom prst="rect">
            <a:avLst/>
          </a:prstGeom>
          <a:noFill/>
        </p:spPr>
        <p:txBody>
          <a:bodyPr wrap="none" rtlCol="0">
            <a:spAutoFit/>
          </a:bodyPr>
          <a:lstStyle/>
          <a:p>
            <a:r>
              <a:rPr lang="en-US" dirty="0" smtClean="0">
                <a:solidFill>
                  <a:schemeClr val="bg2"/>
                </a:solidFill>
              </a:rPr>
              <a:t>SR</a:t>
            </a:r>
            <a:endParaRPr lang="en-US" dirty="0">
              <a:solidFill>
                <a:schemeClr val="bg2"/>
              </a:solidFill>
            </a:endParaRPr>
          </a:p>
        </p:txBody>
      </p:sp>
      <p:sp>
        <p:nvSpPr>
          <p:cNvPr id="10" name="TextBox 9"/>
          <p:cNvSpPr txBox="1"/>
          <p:nvPr/>
        </p:nvSpPr>
        <p:spPr>
          <a:xfrm>
            <a:off x="4143372" y="1214422"/>
            <a:ext cx="293670" cy="369332"/>
          </a:xfrm>
          <a:prstGeom prst="rect">
            <a:avLst/>
          </a:prstGeom>
          <a:noFill/>
        </p:spPr>
        <p:txBody>
          <a:bodyPr wrap="none" rtlCol="0">
            <a:spAutoFit/>
          </a:bodyPr>
          <a:lstStyle/>
          <a:p>
            <a:r>
              <a:rPr lang="en-US" b="1" dirty="0" smtClean="0">
                <a:solidFill>
                  <a:schemeClr val="bg2"/>
                </a:solidFill>
              </a:rPr>
              <a:t>S</a:t>
            </a:r>
            <a:endParaRPr lang="en-US" b="1" dirty="0">
              <a:solidFill>
                <a:schemeClr val="bg2"/>
              </a:solidFill>
            </a:endParaRPr>
          </a:p>
        </p:txBody>
      </p:sp>
      <p:sp>
        <p:nvSpPr>
          <p:cNvPr id="18" name="Freeform 17"/>
          <p:cNvSpPr/>
          <p:nvPr/>
        </p:nvSpPr>
        <p:spPr>
          <a:xfrm>
            <a:off x="4515557" y="1794549"/>
            <a:ext cx="699386" cy="134253"/>
          </a:xfrm>
          <a:custGeom>
            <a:avLst/>
            <a:gdLst>
              <a:gd name="connsiteX0" fmla="*/ 0 w 718185"/>
              <a:gd name="connsiteY0" fmla="*/ 226162 h 248740"/>
              <a:gd name="connsiteX1" fmla="*/ 11288 w 718185"/>
              <a:gd name="connsiteY1" fmla="*/ 124562 h 248740"/>
              <a:gd name="connsiteX2" fmla="*/ 22577 w 718185"/>
              <a:gd name="connsiteY2" fmla="*/ 68118 h 248740"/>
              <a:gd name="connsiteX3" fmla="*/ 90311 w 718185"/>
              <a:gd name="connsiteY3" fmla="*/ 34251 h 248740"/>
              <a:gd name="connsiteX4" fmla="*/ 135466 w 718185"/>
              <a:gd name="connsiteY4" fmla="*/ 45540 h 248740"/>
              <a:gd name="connsiteX5" fmla="*/ 101600 w 718185"/>
              <a:gd name="connsiteY5" fmla="*/ 147140 h 248740"/>
              <a:gd name="connsiteX6" fmla="*/ 112888 w 718185"/>
              <a:gd name="connsiteY6" fmla="*/ 237451 h 248740"/>
              <a:gd name="connsiteX7" fmla="*/ 146755 w 718185"/>
              <a:gd name="connsiteY7" fmla="*/ 248740 h 248740"/>
              <a:gd name="connsiteX8" fmla="*/ 214488 w 718185"/>
              <a:gd name="connsiteY8" fmla="*/ 237451 h 248740"/>
              <a:gd name="connsiteX9" fmla="*/ 248355 w 718185"/>
              <a:gd name="connsiteY9" fmla="*/ 113273 h 248740"/>
              <a:gd name="connsiteX10" fmla="*/ 270933 w 718185"/>
              <a:gd name="connsiteY10" fmla="*/ 45540 h 248740"/>
              <a:gd name="connsiteX11" fmla="*/ 338666 w 718185"/>
              <a:gd name="connsiteY11" fmla="*/ 11673 h 248740"/>
              <a:gd name="connsiteX12" fmla="*/ 383822 w 718185"/>
              <a:gd name="connsiteY12" fmla="*/ 214873 h 248740"/>
              <a:gd name="connsiteX13" fmla="*/ 417688 w 718185"/>
              <a:gd name="connsiteY13" fmla="*/ 237451 h 248740"/>
              <a:gd name="connsiteX14" fmla="*/ 474133 w 718185"/>
              <a:gd name="connsiteY14" fmla="*/ 226162 h 248740"/>
              <a:gd name="connsiteX15" fmla="*/ 508000 w 718185"/>
              <a:gd name="connsiteY15" fmla="*/ 79407 h 248740"/>
              <a:gd name="connsiteX16" fmla="*/ 541866 w 718185"/>
              <a:gd name="connsiteY16" fmla="*/ 68118 h 248740"/>
              <a:gd name="connsiteX17" fmla="*/ 609600 w 718185"/>
              <a:gd name="connsiteY17" fmla="*/ 56829 h 248740"/>
              <a:gd name="connsiteX18" fmla="*/ 643466 w 718185"/>
              <a:gd name="connsiteY18" fmla="*/ 45540 h 248740"/>
              <a:gd name="connsiteX19" fmla="*/ 688622 w 718185"/>
              <a:gd name="connsiteY19" fmla="*/ 192295 h 248740"/>
              <a:gd name="connsiteX20" fmla="*/ 677333 w 718185"/>
              <a:gd name="connsiteY20" fmla="*/ 248740 h 24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8185" h="248740">
                <a:moveTo>
                  <a:pt x="0" y="226162"/>
                </a:moveTo>
                <a:cubicBezTo>
                  <a:pt x="3763" y="192295"/>
                  <a:pt x="6469" y="158295"/>
                  <a:pt x="11288" y="124562"/>
                </a:cubicBezTo>
                <a:cubicBezTo>
                  <a:pt x="14001" y="105568"/>
                  <a:pt x="13057" y="84777"/>
                  <a:pt x="22577" y="68118"/>
                </a:cubicBezTo>
                <a:cubicBezTo>
                  <a:pt x="32876" y="50096"/>
                  <a:pt x="72927" y="40046"/>
                  <a:pt x="90311" y="34251"/>
                </a:cubicBezTo>
                <a:cubicBezTo>
                  <a:pt x="105363" y="38014"/>
                  <a:pt x="129354" y="31279"/>
                  <a:pt x="135466" y="45540"/>
                </a:cubicBezTo>
                <a:cubicBezTo>
                  <a:pt x="151336" y="82570"/>
                  <a:pt x="119453" y="120360"/>
                  <a:pt x="101600" y="147140"/>
                </a:cubicBezTo>
                <a:cubicBezTo>
                  <a:pt x="105363" y="177244"/>
                  <a:pt x="100567" y="209728"/>
                  <a:pt x="112888" y="237451"/>
                </a:cubicBezTo>
                <a:cubicBezTo>
                  <a:pt x="117721" y="248325"/>
                  <a:pt x="134855" y="248740"/>
                  <a:pt x="146755" y="248740"/>
                </a:cubicBezTo>
                <a:cubicBezTo>
                  <a:pt x="169644" y="248740"/>
                  <a:pt x="191910" y="241214"/>
                  <a:pt x="214488" y="237451"/>
                </a:cubicBezTo>
                <a:cubicBezTo>
                  <a:pt x="260001" y="169181"/>
                  <a:pt x="221728" y="237529"/>
                  <a:pt x="248355" y="113273"/>
                </a:cubicBezTo>
                <a:cubicBezTo>
                  <a:pt x="253342" y="90002"/>
                  <a:pt x="251131" y="58741"/>
                  <a:pt x="270933" y="45540"/>
                </a:cubicBezTo>
                <a:cubicBezTo>
                  <a:pt x="314701" y="16361"/>
                  <a:pt x="291929" y="27253"/>
                  <a:pt x="338666" y="11673"/>
                </a:cubicBezTo>
                <a:cubicBezTo>
                  <a:pt x="439500" y="45284"/>
                  <a:pt x="338586" y="0"/>
                  <a:pt x="383822" y="214873"/>
                </a:cubicBezTo>
                <a:cubicBezTo>
                  <a:pt x="386617" y="228149"/>
                  <a:pt x="406399" y="229925"/>
                  <a:pt x="417688" y="237451"/>
                </a:cubicBezTo>
                <a:cubicBezTo>
                  <a:pt x="436503" y="233688"/>
                  <a:pt x="457473" y="235682"/>
                  <a:pt x="474133" y="226162"/>
                </a:cubicBezTo>
                <a:cubicBezTo>
                  <a:pt x="514214" y="203259"/>
                  <a:pt x="505045" y="87532"/>
                  <a:pt x="508000" y="79407"/>
                </a:cubicBezTo>
                <a:cubicBezTo>
                  <a:pt x="512066" y="68224"/>
                  <a:pt x="530250" y="70699"/>
                  <a:pt x="541866" y="68118"/>
                </a:cubicBezTo>
                <a:cubicBezTo>
                  <a:pt x="564210" y="63153"/>
                  <a:pt x="587022" y="60592"/>
                  <a:pt x="609600" y="56829"/>
                </a:cubicBezTo>
                <a:cubicBezTo>
                  <a:pt x="620889" y="53066"/>
                  <a:pt x="631567" y="45540"/>
                  <a:pt x="643466" y="45540"/>
                </a:cubicBezTo>
                <a:cubicBezTo>
                  <a:pt x="718185" y="45540"/>
                  <a:pt x="684474" y="142519"/>
                  <a:pt x="688622" y="192295"/>
                </a:cubicBezTo>
                <a:lnTo>
                  <a:pt x="677333" y="248740"/>
                </a:ln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4"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strVal val="#ppt_w*0.70"/>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Effect transition="in" filter="fade">
                                      <p:cBhvr>
                                        <p:cTn id="2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3042" y="4786322"/>
            <a:ext cx="6400800" cy="1752600"/>
          </a:xfrm>
        </p:spPr>
        <p:txBody>
          <a:bodyPr>
            <a:normAutofit fontScale="92500"/>
          </a:bodyPr>
          <a:lstStyle/>
          <a:p>
            <a:r>
              <a:rPr lang="en-US" sz="3500" b="1" dirty="0" smtClean="0">
                <a:solidFill>
                  <a:schemeClr val="accent4">
                    <a:lumMod val="60000"/>
                    <a:lumOff val="40000"/>
                  </a:schemeClr>
                </a:solidFill>
              </a:rPr>
              <a:t>H. </a:t>
            </a:r>
            <a:r>
              <a:rPr lang="en-US" sz="3500" b="1" dirty="0" err="1" smtClean="0">
                <a:solidFill>
                  <a:schemeClr val="accent4">
                    <a:lumMod val="60000"/>
                    <a:lumOff val="40000"/>
                  </a:schemeClr>
                </a:solidFill>
              </a:rPr>
              <a:t>Delshad</a:t>
            </a:r>
            <a:r>
              <a:rPr lang="en-US" sz="3500" b="1" dirty="0" smtClean="0">
                <a:solidFill>
                  <a:schemeClr val="accent4">
                    <a:lumMod val="60000"/>
                    <a:lumOff val="40000"/>
                  </a:schemeClr>
                </a:solidFill>
              </a:rPr>
              <a:t>  M.D</a:t>
            </a:r>
          </a:p>
          <a:p>
            <a:r>
              <a:rPr lang="en-US" dirty="0" smtClean="0">
                <a:latin typeface="Amazone BT" pitchFamily="66" charset="0"/>
              </a:rPr>
              <a:t>Endocrinologist</a:t>
            </a:r>
          </a:p>
          <a:p>
            <a:r>
              <a:rPr lang="en-US" sz="3000" dirty="0" smtClean="0"/>
              <a:t>Research Institute for Endocrine Sciences</a:t>
            </a:r>
            <a:endParaRPr lang="en-US" sz="3000" dirty="0"/>
          </a:p>
        </p:txBody>
      </p:sp>
      <p:sp>
        <p:nvSpPr>
          <p:cNvPr id="4" name="Rectangle 3"/>
          <p:cNvSpPr/>
          <p:nvPr/>
        </p:nvSpPr>
        <p:spPr>
          <a:xfrm>
            <a:off x="1071538" y="571480"/>
            <a:ext cx="7143800" cy="3385542"/>
          </a:xfrm>
          <a:prstGeom prst="rect">
            <a:avLst/>
          </a:prstGeom>
          <a:noFill/>
          <a:ln>
            <a:solidFill>
              <a:srgbClr val="FFFF00"/>
            </a:solidFill>
          </a:ln>
        </p:spPr>
        <p:txBody>
          <a:bodyPr wrap="square" lIns="91440" tIns="45720" rIns="91440" bIns="45720">
            <a:spAutoFit/>
          </a:bodyPr>
          <a:lstStyle/>
          <a:p>
            <a:pPr algn="ctr"/>
            <a:r>
              <a:rPr lang="en-US" sz="6600" b="1" cap="all" spc="0" dirty="0" smtClean="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Albertus Extra Bold" pitchFamily="34" charset="0"/>
              </a:rPr>
              <a:t>  </a:t>
            </a:r>
            <a:r>
              <a:rPr lang="en-US" sz="4000" b="1" spc="0" dirty="0" smtClean="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Albertus Extra Bold" pitchFamily="34" charset="0"/>
              </a:rPr>
              <a:t>Treatment</a:t>
            </a:r>
            <a:r>
              <a:rPr lang="fa-IR" sz="4000" b="1" spc="0" dirty="0" smtClean="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Albertus Extra Bold" pitchFamily="34" charset="0"/>
              </a:rPr>
              <a:t> </a:t>
            </a:r>
            <a:r>
              <a:rPr lang="en-US" sz="4000" b="1" spc="0" dirty="0" smtClean="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Albertus Extra Bold" pitchFamily="34" charset="0"/>
              </a:rPr>
              <a:t>of Hyperglycemia in T2DM</a:t>
            </a:r>
            <a:endParaRPr lang="en-US" sz="5400" b="1" cap="all" spc="0" dirty="0" smtClean="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Albertus Extra Bold" pitchFamily="34" charset="0"/>
            </a:endParaRPr>
          </a:p>
          <a:p>
            <a:pPr algn="ctr"/>
            <a:r>
              <a:rPr lang="en-US" sz="5400" b="1" cap="all" dirty="0" smtClean="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Albertus Extra Bold" pitchFamily="34" charset="0"/>
              </a:rPr>
              <a:t>Insulin </a:t>
            </a:r>
            <a:r>
              <a:rPr lang="en-US" sz="5400" b="1" cap="all" dirty="0" err="1" smtClean="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Albertus Extra Bold" pitchFamily="34" charset="0"/>
              </a:rPr>
              <a:t>secretagogues</a:t>
            </a:r>
            <a:endParaRPr lang="en-US" sz="4400" b="1" cap="all" spc="0" dirty="0">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Albertus Extra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67544" y="1700808"/>
            <a:ext cx="8229600" cy="4525963"/>
          </a:xfrm>
          <a:ln>
            <a:solidFill>
              <a:schemeClr val="accent4">
                <a:lumMod val="60000"/>
                <a:lumOff val="40000"/>
              </a:schemeClr>
            </a:solidFill>
          </a:ln>
        </p:spPr>
        <p:txBody>
          <a:bodyPr>
            <a:normAutofit fontScale="85000" lnSpcReduction="10000"/>
          </a:bodyPr>
          <a:lstStyle/>
          <a:p>
            <a:endParaRPr lang="en-US" dirty="0" smtClean="0"/>
          </a:p>
          <a:p>
            <a:r>
              <a:rPr lang="en-US" b="1" dirty="0" err="1" smtClean="0"/>
              <a:t>Sulfonylureas</a:t>
            </a:r>
            <a:r>
              <a:rPr lang="en-US" dirty="0" smtClean="0"/>
              <a:t> exert minor glucose </a:t>
            </a:r>
            <a:r>
              <a:rPr lang="en-US" dirty="0"/>
              <a:t> </a:t>
            </a:r>
            <a:r>
              <a:rPr lang="en-US" dirty="0" smtClean="0"/>
              <a:t>lowering effects independently of increased insulin secretion : </a:t>
            </a:r>
          </a:p>
          <a:p>
            <a:pPr>
              <a:buFontTx/>
              <a:buNone/>
            </a:pPr>
            <a:endParaRPr lang="en-US" dirty="0" smtClean="0"/>
          </a:p>
          <a:p>
            <a:pPr>
              <a:buNone/>
            </a:pPr>
            <a:r>
              <a:rPr lang="en-US" dirty="0" smtClean="0"/>
              <a:t>       </a:t>
            </a:r>
            <a:r>
              <a:rPr lang="en-US" dirty="0" smtClean="0">
                <a:solidFill>
                  <a:srgbClr val="FF0000"/>
                </a:solidFill>
              </a:rPr>
              <a:t>•</a:t>
            </a:r>
            <a:r>
              <a:rPr lang="en-US" dirty="0" smtClean="0"/>
              <a:t> </a:t>
            </a:r>
            <a:r>
              <a:rPr lang="en-US" dirty="0" smtClean="0">
                <a:solidFill>
                  <a:schemeClr val="accent4">
                    <a:lumMod val="60000"/>
                    <a:lumOff val="40000"/>
                  </a:schemeClr>
                </a:solidFill>
              </a:rPr>
              <a:t>A small reduction in glucagon concentrations</a:t>
            </a:r>
          </a:p>
          <a:p>
            <a:pPr>
              <a:buNone/>
            </a:pPr>
            <a:r>
              <a:rPr lang="en-US" dirty="0" smtClean="0">
                <a:solidFill>
                  <a:schemeClr val="accent4">
                    <a:lumMod val="60000"/>
                    <a:lumOff val="40000"/>
                  </a:schemeClr>
                </a:solidFill>
              </a:rPr>
              <a:t>       </a:t>
            </a:r>
            <a:r>
              <a:rPr lang="en-US" dirty="0" smtClean="0">
                <a:solidFill>
                  <a:srgbClr val="FF0000"/>
                </a:solidFill>
              </a:rPr>
              <a:t>•</a:t>
            </a:r>
            <a:r>
              <a:rPr lang="en-US" dirty="0" smtClean="0">
                <a:solidFill>
                  <a:schemeClr val="accent4">
                    <a:lumMod val="60000"/>
                    <a:lumOff val="40000"/>
                  </a:schemeClr>
                </a:solidFill>
              </a:rPr>
              <a:t> </a:t>
            </a:r>
            <a:r>
              <a:rPr lang="en-US" dirty="0">
                <a:solidFill>
                  <a:schemeClr val="accent4">
                    <a:lumMod val="60000"/>
                    <a:lumOff val="40000"/>
                  </a:schemeClr>
                </a:solidFill>
              </a:rPr>
              <a:t>I</a:t>
            </a:r>
            <a:r>
              <a:rPr lang="en-US" dirty="0" smtClean="0">
                <a:solidFill>
                  <a:schemeClr val="accent4">
                    <a:lumMod val="60000"/>
                    <a:lumOff val="40000"/>
                  </a:schemeClr>
                </a:solidFill>
              </a:rPr>
              <a:t>ncreased peripheral glucose transport</a:t>
            </a:r>
          </a:p>
          <a:p>
            <a:pPr>
              <a:buNone/>
            </a:pPr>
            <a:r>
              <a:rPr lang="en-US" dirty="0" smtClean="0">
                <a:solidFill>
                  <a:schemeClr val="accent4">
                    <a:lumMod val="60000"/>
                    <a:lumOff val="40000"/>
                  </a:schemeClr>
                </a:solidFill>
              </a:rPr>
              <a:t>      </a:t>
            </a:r>
            <a:r>
              <a:rPr lang="en-US" dirty="0" smtClean="0">
                <a:solidFill>
                  <a:srgbClr val="FF0000"/>
                </a:solidFill>
              </a:rPr>
              <a:t> • </a:t>
            </a:r>
            <a:r>
              <a:rPr lang="en-US" dirty="0" smtClean="0">
                <a:solidFill>
                  <a:schemeClr val="accent4">
                    <a:lumMod val="60000"/>
                    <a:lumOff val="40000"/>
                  </a:schemeClr>
                </a:solidFill>
              </a:rPr>
              <a:t>Increased hepatic glucose deposition</a:t>
            </a:r>
          </a:p>
          <a:p>
            <a:pPr>
              <a:buNone/>
            </a:pPr>
            <a:endParaRPr lang="en-US" dirty="0" smtClean="0"/>
          </a:p>
          <a:p>
            <a:pPr algn="ctr">
              <a:buFontTx/>
              <a:buNone/>
            </a:pPr>
            <a:r>
              <a:rPr lang="en-US" dirty="0" smtClean="0"/>
              <a:t> </a:t>
            </a:r>
            <a:r>
              <a:rPr lang="en-US" sz="3000" dirty="0" smtClean="0">
                <a:solidFill>
                  <a:schemeClr val="accent1">
                    <a:lumMod val="60000"/>
                    <a:lumOff val="40000"/>
                  </a:schemeClr>
                </a:solidFill>
              </a:rPr>
              <a:t>But these effects are not regarded to be of sufficient  magnitude to be clinically relevant</a:t>
            </a:r>
          </a:p>
        </p:txBody>
      </p:sp>
      <p:sp>
        <p:nvSpPr>
          <p:cNvPr id="5" name="Rectangle 4"/>
          <p:cNvSpPr/>
          <p:nvPr/>
        </p:nvSpPr>
        <p:spPr>
          <a:xfrm>
            <a:off x="3525205" y="1700808"/>
            <a:ext cx="1207382" cy="584775"/>
          </a:xfrm>
          <a:prstGeom prst="rect">
            <a:avLst/>
          </a:prstGeom>
        </p:spPr>
        <p:txBody>
          <a:bodyPr wrap="none">
            <a:spAutoFit/>
          </a:bodyPr>
          <a:lstStyle/>
          <a:p>
            <a:pPr algn="ctr"/>
            <a:r>
              <a:rPr lang="en-US" sz="3200" dirty="0" smtClean="0">
                <a:solidFill>
                  <a:schemeClr val="accent1">
                    <a:lumMod val="60000"/>
                    <a:lumOff val="40000"/>
                  </a:schemeClr>
                </a:solidFill>
              </a:rPr>
              <a:t>           </a:t>
            </a:r>
            <a:endParaRPr lang="en-US" sz="3200" dirty="0">
              <a:solidFill>
                <a:schemeClr val="accent1">
                  <a:lumMod val="60000"/>
                  <a:lumOff val="40000"/>
                </a:schemeClr>
              </a:solidFill>
            </a:endParaRPr>
          </a:p>
        </p:txBody>
      </p:sp>
      <p:sp>
        <p:nvSpPr>
          <p:cNvPr id="6" name="Rectangle 11"/>
          <p:cNvSpPr>
            <a:spLocks noChangeArrowheads="1"/>
          </p:cNvSpPr>
          <p:nvPr/>
        </p:nvSpPr>
        <p:spPr bwMode="auto">
          <a:xfrm>
            <a:off x="467544" y="260648"/>
            <a:ext cx="8208912" cy="1150938"/>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wrap="none" anchor="ctr"/>
          <a:lstStyle/>
          <a:p>
            <a:pPr algn="ctr"/>
            <a:endParaRPr lang="en-US" sz="4800" b="1" dirty="0">
              <a:solidFill>
                <a:srgbClr val="002060"/>
              </a:solidFill>
            </a:endParaRPr>
          </a:p>
        </p:txBody>
      </p:sp>
      <p:sp>
        <p:nvSpPr>
          <p:cNvPr id="7" name="Title 6"/>
          <p:cNvSpPr>
            <a:spLocks noGrp="1"/>
          </p:cNvSpPr>
          <p:nvPr>
            <p:ph type="title"/>
          </p:nvPr>
        </p:nvSpPr>
        <p:spPr/>
        <p:txBody>
          <a:bodyPr>
            <a:normAutofit fontScale="90000"/>
          </a:bodyPr>
          <a:lstStyle/>
          <a:p>
            <a:r>
              <a:rPr lang="en-US" dirty="0" err="1" smtClean="0">
                <a:solidFill>
                  <a:srgbClr val="002060"/>
                </a:solidFill>
              </a:rPr>
              <a:t>Extrapancreatic</a:t>
            </a:r>
            <a:r>
              <a:rPr lang="en-US" dirty="0" smtClean="0">
                <a:solidFill>
                  <a:srgbClr val="002060"/>
                </a:solidFill>
              </a:rPr>
              <a:t> Effects of </a:t>
            </a:r>
            <a:r>
              <a:rPr lang="en-US" dirty="0" err="1" smtClean="0">
                <a:solidFill>
                  <a:srgbClr val="002060"/>
                </a:solidFill>
              </a:rPr>
              <a:t>Sulfonylureas</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467544" y="260648"/>
            <a:ext cx="8208912" cy="1150938"/>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wrap="none" anchor="ctr"/>
          <a:lstStyle/>
          <a:p>
            <a:pPr algn="ctr"/>
            <a:endParaRPr lang="en-US" sz="4800" b="1" dirty="0">
              <a:solidFill>
                <a:srgbClr val="002060"/>
              </a:solidFill>
            </a:endParaRPr>
          </a:p>
        </p:txBody>
      </p:sp>
      <p:sp>
        <p:nvSpPr>
          <p:cNvPr id="6" name="Title 5"/>
          <p:cNvSpPr>
            <a:spLocks noGrp="1"/>
          </p:cNvSpPr>
          <p:nvPr>
            <p:ph type="title"/>
          </p:nvPr>
        </p:nvSpPr>
        <p:spPr/>
        <p:txBody>
          <a:bodyPr>
            <a:normAutofit fontScale="90000"/>
          </a:bodyPr>
          <a:lstStyle/>
          <a:p>
            <a:r>
              <a:rPr lang="en-US" b="1" dirty="0" smtClean="0">
                <a:solidFill>
                  <a:srgbClr val="002060"/>
                </a:solidFill>
              </a:rPr>
              <a:t/>
            </a:r>
            <a:br>
              <a:rPr lang="en-US" b="1" dirty="0" smtClean="0">
                <a:solidFill>
                  <a:srgbClr val="002060"/>
                </a:solidFill>
              </a:rPr>
            </a:br>
            <a:r>
              <a:rPr lang="en-US" b="1" dirty="0" err="1" smtClean="0">
                <a:solidFill>
                  <a:srgbClr val="002060"/>
                </a:solidFill>
              </a:rPr>
              <a:t>Sulfonylureas</a:t>
            </a:r>
            <a:r>
              <a:rPr lang="en-US" b="1" dirty="0" smtClean="0">
                <a:solidFill>
                  <a:srgbClr val="002060"/>
                </a:solidFill>
              </a:rPr>
              <a:t> : Pharmacokinetic</a:t>
            </a:r>
            <a:br>
              <a:rPr lang="en-US" b="1" dirty="0" smtClean="0">
                <a:solidFill>
                  <a:srgbClr val="002060"/>
                </a:solidFill>
              </a:rPr>
            </a:br>
            <a:endParaRPr lang="en-US" dirty="0"/>
          </a:p>
        </p:txBody>
      </p:sp>
      <p:sp>
        <p:nvSpPr>
          <p:cNvPr id="5" name="Content Placeholder 4"/>
          <p:cNvSpPr>
            <a:spLocks noGrp="1"/>
          </p:cNvSpPr>
          <p:nvPr>
            <p:ph idx="1"/>
          </p:nvPr>
        </p:nvSpPr>
        <p:spPr>
          <a:xfrm>
            <a:off x="428596" y="2000240"/>
            <a:ext cx="8229600" cy="4525963"/>
          </a:xfrm>
        </p:spPr>
        <p:txBody>
          <a:bodyPr/>
          <a:lstStyle/>
          <a:p>
            <a:pPr lvl="1">
              <a:lnSpc>
                <a:spcPct val="90000"/>
              </a:lnSpc>
              <a:defRPr/>
            </a:pPr>
            <a:r>
              <a:rPr lang="en-US" sz="3200" dirty="0" smtClean="0">
                <a:ea typeface="Times New Roman" pitchFamily="18" charset="0"/>
                <a:cs typeface="Traditional Arabic" pitchFamily="2" charset="-78"/>
              </a:rPr>
              <a:t>They are effectively absorbed from </a:t>
            </a:r>
            <a:r>
              <a:rPr lang="fa-IR" sz="3200" dirty="0" smtClean="0">
                <a:ea typeface="Times New Roman" pitchFamily="18" charset="0"/>
                <a:cs typeface="Traditional Arabic" pitchFamily="2" charset="-78"/>
              </a:rPr>
              <a:t> </a:t>
            </a:r>
            <a:r>
              <a:rPr lang="en-US" sz="3200" dirty="0" smtClean="0">
                <a:ea typeface="Times New Roman" pitchFamily="18" charset="0"/>
                <a:cs typeface="Traditional Arabic" pitchFamily="2" charset="-78"/>
              </a:rPr>
              <a:t>GI tract </a:t>
            </a:r>
            <a:r>
              <a:rPr lang="en-US" sz="3600" dirty="0" smtClean="0"/>
              <a:t>and reach peak plasma concentration in 2 – 4 hours.</a:t>
            </a:r>
            <a:r>
              <a:rPr lang="en-US" sz="3200" dirty="0" smtClean="0">
                <a:ea typeface="Times New Roman" pitchFamily="18" charset="0"/>
                <a:cs typeface="Traditional Arabic" pitchFamily="2" charset="-78"/>
              </a:rPr>
              <a:t> </a:t>
            </a:r>
          </a:p>
          <a:p>
            <a:pPr lvl="1">
              <a:lnSpc>
                <a:spcPct val="90000"/>
              </a:lnSpc>
              <a:defRPr/>
            </a:pPr>
            <a:r>
              <a:rPr lang="en-US" sz="3200" dirty="0" smtClean="0">
                <a:solidFill>
                  <a:schemeClr val="accent1">
                    <a:lumMod val="60000"/>
                    <a:lumOff val="40000"/>
                  </a:schemeClr>
                </a:solidFill>
                <a:ea typeface="Times New Roman" pitchFamily="18" charset="0"/>
                <a:cs typeface="Traditional Arabic" pitchFamily="2" charset="-78"/>
              </a:rPr>
              <a:t>Food can reduce the absorption of  SUL.</a:t>
            </a:r>
          </a:p>
          <a:p>
            <a:pPr lvl="1">
              <a:lnSpc>
                <a:spcPct val="90000"/>
              </a:lnSpc>
              <a:defRPr/>
            </a:pPr>
            <a:r>
              <a:rPr lang="en-US" sz="3200" dirty="0" err="1" smtClean="0">
                <a:ea typeface="Times New Roman" pitchFamily="18" charset="0"/>
                <a:cs typeface="Traditional Arabic" pitchFamily="2" charset="-78"/>
              </a:rPr>
              <a:t>Sulfonylureas</a:t>
            </a:r>
            <a:r>
              <a:rPr lang="en-US" sz="3200" dirty="0" smtClean="0">
                <a:ea typeface="Times New Roman" pitchFamily="18" charset="0"/>
                <a:cs typeface="Traditional Arabic" pitchFamily="2" charset="-78"/>
              </a:rPr>
              <a:t> are more effective when given 30 minutes before eating.</a:t>
            </a:r>
          </a:p>
          <a:p>
            <a:pPr lvl="1">
              <a:lnSpc>
                <a:spcPct val="90000"/>
              </a:lnSpc>
              <a:defRPr/>
            </a:pPr>
            <a:r>
              <a:rPr lang="en-US" sz="3200" dirty="0" smtClean="0">
                <a:solidFill>
                  <a:schemeClr val="accent1">
                    <a:lumMod val="60000"/>
                    <a:lumOff val="40000"/>
                  </a:schemeClr>
                </a:solidFill>
                <a:ea typeface="Times New Roman" pitchFamily="18" charset="0"/>
                <a:cs typeface="Traditional Arabic" pitchFamily="2" charset="-78"/>
              </a:rPr>
              <a:t>Plasma protein binding is high 90 – 99 % , mainly bind to albumen.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467544" y="260648"/>
            <a:ext cx="8208912" cy="1150938"/>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wrap="none" anchor="ctr"/>
          <a:lstStyle/>
          <a:p>
            <a:pPr algn="ctr"/>
            <a:endParaRPr lang="en-US" sz="4800" b="1" dirty="0">
              <a:solidFill>
                <a:srgbClr val="002060"/>
              </a:solidFill>
            </a:endParaRPr>
          </a:p>
        </p:txBody>
      </p:sp>
      <p:sp>
        <p:nvSpPr>
          <p:cNvPr id="6" name="Title 5"/>
          <p:cNvSpPr>
            <a:spLocks noGrp="1"/>
          </p:cNvSpPr>
          <p:nvPr>
            <p:ph type="title"/>
          </p:nvPr>
        </p:nvSpPr>
        <p:spPr/>
        <p:txBody>
          <a:bodyPr>
            <a:normAutofit fontScale="90000"/>
          </a:bodyPr>
          <a:lstStyle/>
          <a:p>
            <a:r>
              <a:rPr lang="en-US" b="1" dirty="0" smtClean="0">
                <a:solidFill>
                  <a:srgbClr val="002060"/>
                </a:solidFill>
              </a:rPr>
              <a:t/>
            </a:r>
            <a:br>
              <a:rPr lang="en-US" b="1" dirty="0" smtClean="0">
                <a:solidFill>
                  <a:srgbClr val="002060"/>
                </a:solidFill>
              </a:rPr>
            </a:br>
            <a:r>
              <a:rPr lang="en-US" b="1" dirty="0" err="1" smtClean="0">
                <a:solidFill>
                  <a:srgbClr val="002060"/>
                </a:solidFill>
              </a:rPr>
              <a:t>Sulfonylureas</a:t>
            </a:r>
            <a:r>
              <a:rPr lang="en-US" b="1" dirty="0" smtClean="0">
                <a:solidFill>
                  <a:srgbClr val="002060"/>
                </a:solidFill>
              </a:rPr>
              <a:t> : Pharmacokinetic</a:t>
            </a:r>
            <a:br>
              <a:rPr lang="en-US" b="1" dirty="0" smtClean="0">
                <a:solidFill>
                  <a:srgbClr val="002060"/>
                </a:solidFill>
              </a:rPr>
            </a:br>
            <a:endParaRPr lang="en-US" dirty="0"/>
          </a:p>
        </p:txBody>
      </p:sp>
      <p:sp>
        <p:nvSpPr>
          <p:cNvPr id="5" name="Content Placeholder 4"/>
          <p:cNvSpPr>
            <a:spLocks noGrp="1"/>
          </p:cNvSpPr>
          <p:nvPr>
            <p:ph idx="1"/>
          </p:nvPr>
        </p:nvSpPr>
        <p:spPr>
          <a:xfrm>
            <a:off x="428596" y="2000240"/>
            <a:ext cx="8229600" cy="4525963"/>
          </a:xfrm>
        </p:spPr>
        <p:txBody>
          <a:bodyPr/>
          <a:lstStyle/>
          <a:p>
            <a:pPr lvl="1">
              <a:lnSpc>
                <a:spcPct val="90000"/>
              </a:lnSpc>
              <a:defRPr/>
            </a:pPr>
            <a:endParaRPr lang="en-US" sz="3200" dirty="0" smtClean="0">
              <a:solidFill>
                <a:schemeClr val="accent1">
                  <a:lumMod val="60000"/>
                  <a:lumOff val="40000"/>
                </a:schemeClr>
              </a:solidFill>
              <a:ea typeface="Times New Roman" pitchFamily="18" charset="0"/>
              <a:cs typeface="Traditional Arabic" pitchFamily="2" charset="-78"/>
            </a:endParaRPr>
          </a:p>
          <a:p>
            <a:endParaRPr lang="en-US" dirty="0"/>
          </a:p>
        </p:txBody>
      </p:sp>
      <p:sp>
        <p:nvSpPr>
          <p:cNvPr id="7" name="Rectangle 6"/>
          <p:cNvSpPr/>
          <p:nvPr/>
        </p:nvSpPr>
        <p:spPr>
          <a:xfrm>
            <a:off x="714348" y="1928802"/>
            <a:ext cx="7858180" cy="4819781"/>
          </a:xfrm>
          <a:prstGeom prst="rect">
            <a:avLst/>
          </a:prstGeom>
        </p:spPr>
        <p:txBody>
          <a:bodyPr wrap="square">
            <a:spAutoFit/>
          </a:bodyPr>
          <a:lstStyle/>
          <a:p>
            <a:pPr lvl="1">
              <a:lnSpc>
                <a:spcPct val="120000"/>
              </a:lnSpc>
              <a:defRPr/>
            </a:pPr>
            <a:r>
              <a:rPr lang="en-US" sz="3200" dirty="0" smtClean="0">
                <a:solidFill>
                  <a:srgbClr val="FF0000"/>
                </a:solidFill>
                <a:latin typeface="Times New Roman"/>
                <a:ea typeface="Times New Roman" pitchFamily="18" charset="0"/>
                <a:cs typeface="Times New Roman"/>
              </a:rPr>
              <a:t>●</a:t>
            </a:r>
            <a:r>
              <a:rPr lang="en-US" sz="2800" dirty="0" smtClean="0">
                <a:ea typeface="Times New Roman" pitchFamily="18" charset="0"/>
                <a:cs typeface="Traditional Arabic" pitchFamily="2" charset="-78"/>
              </a:rPr>
              <a:t>All sulfonylurea are metabolized by liver and their metabolites are excreted in urine with about 20 % excreted unchanged.</a:t>
            </a:r>
          </a:p>
          <a:p>
            <a:pPr lvl="1">
              <a:lnSpc>
                <a:spcPct val="120000"/>
              </a:lnSpc>
              <a:defRPr/>
            </a:pPr>
            <a:r>
              <a:rPr lang="en-US" sz="2800" dirty="0" smtClean="0">
                <a:solidFill>
                  <a:srgbClr val="FF0000"/>
                </a:solidFill>
                <a:latin typeface="Times New Roman"/>
                <a:ea typeface="Times New Roman" pitchFamily="18" charset="0"/>
                <a:cs typeface="Times New Roman"/>
              </a:rPr>
              <a:t>●</a:t>
            </a:r>
            <a:r>
              <a:rPr lang="en-US" sz="2800" dirty="0" smtClean="0">
                <a:ea typeface="Times New Roman" pitchFamily="18" charset="0"/>
                <a:cs typeface="Traditional Arabic" pitchFamily="2" charset="-78"/>
              </a:rPr>
              <a:t>Sulfonylurea should be administered with caution to patients with either renal or hepatic insufficiency. </a:t>
            </a:r>
          </a:p>
          <a:p>
            <a:pPr lvl="1">
              <a:lnSpc>
                <a:spcPct val="120000"/>
              </a:lnSpc>
              <a:defRPr/>
            </a:pPr>
            <a:r>
              <a:rPr lang="en-US" sz="2800" dirty="0" smtClean="0">
                <a:solidFill>
                  <a:srgbClr val="FF0000"/>
                </a:solidFill>
                <a:latin typeface="Times New Roman"/>
                <a:cs typeface="Times New Roman"/>
              </a:rPr>
              <a:t>●</a:t>
            </a:r>
            <a:r>
              <a:rPr lang="en-US" sz="2800" dirty="0" smtClean="0"/>
              <a:t>The metabolites of </a:t>
            </a:r>
            <a:r>
              <a:rPr lang="en-US" sz="2800" dirty="0" err="1" smtClean="0">
                <a:solidFill>
                  <a:srgbClr val="CCFF99"/>
                </a:solidFill>
              </a:rPr>
              <a:t>Glibenclamide</a:t>
            </a:r>
            <a:r>
              <a:rPr lang="en-US" sz="2800" dirty="0" smtClean="0">
                <a:solidFill>
                  <a:srgbClr val="CCFF99"/>
                </a:solidFill>
              </a:rPr>
              <a:t> are active</a:t>
            </a:r>
            <a:r>
              <a:rPr lang="en-US" sz="2800" dirty="0" smtClean="0"/>
              <a:t> while those of </a:t>
            </a:r>
            <a:r>
              <a:rPr lang="en-US" sz="2800" dirty="0" err="1" smtClean="0">
                <a:solidFill>
                  <a:srgbClr val="FFCCCC"/>
                </a:solidFill>
              </a:rPr>
              <a:t>Glimipride</a:t>
            </a:r>
            <a:r>
              <a:rPr lang="en-US" sz="2800" dirty="0" smtClean="0">
                <a:solidFill>
                  <a:srgbClr val="FFCCCC"/>
                </a:solidFill>
              </a:rPr>
              <a:t> </a:t>
            </a:r>
            <a:r>
              <a:rPr lang="en-US" sz="2800" dirty="0" smtClean="0"/>
              <a:t>and</a:t>
            </a:r>
            <a:r>
              <a:rPr lang="en-US" sz="2800" dirty="0" smtClean="0">
                <a:solidFill>
                  <a:srgbClr val="FFCCCC"/>
                </a:solidFill>
              </a:rPr>
              <a:t> </a:t>
            </a:r>
            <a:r>
              <a:rPr lang="en-US" sz="2800" dirty="0" err="1" smtClean="0">
                <a:solidFill>
                  <a:srgbClr val="FFCCCC"/>
                </a:solidFill>
              </a:rPr>
              <a:t>Gliclazide</a:t>
            </a:r>
            <a:r>
              <a:rPr lang="en-US" sz="2800" dirty="0" smtClean="0">
                <a:solidFill>
                  <a:srgbClr val="FFCCCC"/>
                </a:solidFill>
              </a:rPr>
              <a:t> </a:t>
            </a:r>
            <a:r>
              <a:rPr lang="en-US" sz="2800" dirty="0" smtClean="0"/>
              <a:t>are inactive.</a:t>
            </a:r>
            <a:endParaRPr lang="en-US" sz="2800" dirty="0" smtClean="0">
              <a:ea typeface="Times New Roman" pitchFamily="18" charset="0"/>
              <a:cs typeface="Traditional Arabic"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548081"/>
            <a:ext cx="4487511" cy="584775"/>
          </a:xfrm>
          <a:prstGeom prst="rect">
            <a:avLst/>
          </a:prstGeom>
        </p:spPr>
        <p:txBody>
          <a:bodyPr wrap="none">
            <a:spAutoFit/>
          </a:bodyPr>
          <a:lstStyle/>
          <a:p>
            <a:r>
              <a:rPr lang="en-US" sz="3200" dirty="0" err="1" smtClean="0">
                <a:solidFill>
                  <a:schemeClr val="accent1">
                    <a:lumMod val="60000"/>
                    <a:lumOff val="40000"/>
                  </a:schemeClr>
                </a:solidFill>
              </a:rPr>
              <a:t>Glyburide</a:t>
            </a:r>
            <a:r>
              <a:rPr lang="en-US" sz="3200" dirty="0" smtClean="0">
                <a:solidFill>
                  <a:schemeClr val="accent1">
                    <a:lumMod val="60000"/>
                    <a:lumOff val="40000"/>
                  </a:schemeClr>
                </a:solidFill>
              </a:rPr>
              <a:t> (</a:t>
            </a:r>
            <a:r>
              <a:rPr lang="en-US" sz="3200" dirty="0" err="1" smtClean="0">
                <a:solidFill>
                  <a:schemeClr val="accent1">
                    <a:lumMod val="60000"/>
                    <a:lumOff val="40000"/>
                  </a:schemeClr>
                </a:solidFill>
              </a:rPr>
              <a:t>glibenclamide</a:t>
            </a:r>
            <a:r>
              <a:rPr lang="en-US" sz="3200" dirty="0" smtClean="0">
                <a:solidFill>
                  <a:schemeClr val="accent1">
                    <a:lumMod val="60000"/>
                    <a:lumOff val="40000"/>
                  </a:schemeClr>
                </a:solidFill>
              </a:rPr>
              <a:t>)</a:t>
            </a:r>
            <a:endParaRPr lang="en-US" sz="3200" dirty="0">
              <a:solidFill>
                <a:schemeClr val="accent1">
                  <a:lumMod val="60000"/>
                  <a:lumOff val="40000"/>
                </a:schemeClr>
              </a:solidFill>
            </a:endParaRPr>
          </a:p>
        </p:txBody>
      </p:sp>
      <p:sp>
        <p:nvSpPr>
          <p:cNvPr id="5" name="Rectangle 4"/>
          <p:cNvSpPr/>
          <p:nvPr/>
        </p:nvSpPr>
        <p:spPr>
          <a:xfrm>
            <a:off x="611560" y="2084655"/>
            <a:ext cx="6840760" cy="1200329"/>
          </a:xfrm>
          <a:prstGeom prst="rect">
            <a:avLst/>
          </a:prstGeom>
        </p:spPr>
        <p:txBody>
          <a:bodyPr wrap="square">
            <a:spAutoFit/>
          </a:bodyPr>
          <a:lstStyle/>
          <a:p>
            <a:r>
              <a:rPr lang="en-US" dirty="0" smtClean="0"/>
              <a:t>Hypoglycemic effect appears to be equal to that of other </a:t>
            </a:r>
            <a:r>
              <a:rPr lang="en-US" dirty="0" err="1" smtClean="0"/>
              <a:t>sulfonylureas</a:t>
            </a:r>
            <a:r>
              <a:rPr lang="en-US" dirty="0" smtClean="0"/>
              <a:t>. Is associated with a high rate of serious  and fatal hypoglycemia.</a:t>
            </a:r>
          </a:p>
          <a:p>
            <a:r>
              <a:rPr lang="en-US" dirty="0" smtClean="0"/>
              <a:t>Modest weight gain. </a:t>
            </a:r>
          </a:p>
          <a:p>
            <a:r>
              <a:rPr lang="en-US" dirty="0" smtClean="0"/>
              <a:t> Relative lack of specificity on the different KATP channels.</a:t>
            </a:r>
            <a:endParaRPr lang="en-US" dirty="0"/>
          </a:p>
        </p:txBody>
      </p:sp>
      <p:sp>
        <p:nvSpPr>
          <p:cNvPr id="7" name="Rectangle 6"/>
          <p:cNvSpPr/>
          <p:nvPr/>
        </p:nvSpPr>
        <p:spPr>
          <a:xfrm>
            <a:off x="539552" y="3801814"/>
            <a:ext cx="7848872" cy="923330"/>
          </a:xfrm>
          <a:prstGeom prst="rect">
            <a:avLst/>
          </a:prstGeom>
        </p:spPr>
        <p:txBody>
          <a:bodyPr wrap="square">
            <a:spAutoFit/>
          </a:bodyPr>
          <a:lstStyle/>
          <a:p>
            <a:r>
              <a:rPr lang="en-US" dirty="0" smtClean="0"/>
              <a:t> Short-acting formulation and extended-release formulation</a:t>
            </a:r>
          </a:p>
          <a:p>
            <a:r>
              <a:rPr lang="en-US" dirty="0" smtClean="0"/>
              <a:t> The short-acting form is rapidly absorbed and is completely </a:t>
            </a:r>
            <a:r>
              <a:rPr lang="en-US" dirty="0" err="1" smtClean="0"/>
              <a:t>bioavailable</a:t>
            </a:r>
            <a:r>
              <a:rPr lang="en-US" dirty="0" smtClean="0"/>
              <a:t>.</a:t>
            </a:r>
          </a:p>
          <a:p>
            <a:r>
              <a:rPr lang="en-US" dirty="0" smtClean="0"/>
              <a:t> Is eliminated with a half-life  of 2 to 4 hours</a:t>
            </a:r>
            <a:endParaRPr lang="en-US" dirty="0"/>
          </a:p>
        </p:txBody>
      </p:sp>
      <p:sp>
        <p:nvSpPr>
          <p:cNvPr id="8" name="Rectangle 7"/>
          <p:cNvSpPr/>
          <p:nvPr/>
        </p:nvSpPr>
        <p:spPr>
          <a:xfrm>
            <a:off x="611560" y="3214717"/>
            <a:ext cx="1795684" cy="646331"/>
          </a:xfrm>
          <a:prstGeom prst="rect">
            <a:avLst/>
          </a:prstGeom>
        </p:spPr>
        <p:txBody>
          <a:bodyPr wrap="none">
            <a:spAutoFit/>
          </a:bodyPr>
          <a:lstStyle/>
          <a:p>
            <a:r>
              <a:rPr lang="en-US" sz="3600" dirty="0" err="1" smtClean="0">
                <a:solidFill>
                  <a:schemeClr val="accent1">
                    <a:lumMod val="60000"/>
                    <a:lumOff val="40000"/>
                  </a:schemeClr>
                </a:solidFill>
              </a:rPr>
              <a:t>Glipizide</a:t>
            </a:r>
            <a:endParaRPr lang="en-US" sz="3600" dirty="0">
              <a:solidFill>
                <a:schemeClr val="accent1">
                  <a:lumMod val="60000"/>
                  <a:lumOff val="40000"/>
                </a:schemeClr>
              </a:solidFill>
            </a:endParaRPr>
          </a:p>
        </p:txBody>
      </p:sp>
      <p:sp>
        <p:nvSpPr>
          <p:cNvPr id="9" name="Rectangle 8"/>
          <p:cNvSpPr/>
          <p:nvPr/>
        </p:nvSpPr>
        <p:spPr>
          <a:xfrm>
            <a:off x="575048" y="5325015"/>
            <a:ext cx="8568952" cy="1200329"/>
          </a:xfrm>
          <a:prstGeom prst="rect">
            <a:avLst/>
          </a:prstGeom>
        </p:spPr>
        <p:txBody>
          <a:bodyPr wrap="square">
            <a:spAutoFit/>
          </a:bodyPr>
          <a:lstStyle/>
          <a:p>
            <a:r>
              <a:rPr lang="en-US" dirty="0" smtClean="0"/>
              <a:t>More selective for the </a:t>
            </a:r>
            <a:r>
              <a:rPr lang="el-GR" dirty="0" smtClean="0">
                <a:latin typeface="Times New Roman"/>
                <a:cs typeface="Times New Roman"/>
              </a:rPr>
              <a:t>β</a:t>
            </a:r>
            <a:r>
              <a:rPr lang="en-US" dirty="0" smtClean="0"/>
              <a:t>cell KATP channel</a:t>
            </a:r>
          </a:p>
          <a:p>
            <a:r>
              <a:rPr lang="en-US" dirty="0" smtClean="0"/>
              <a:t>Bind  2.5- to 3.0-fold faster and dissociate 8.0- to 9.0-fold faster than </a:t>
            </a:r>
            <a:r>
              <a:rPr lang="en-US" dirty="0" err="1" smtClean="0"/>
              <a:t>glyburide</a:t>
            </a:r>
            <a:endParaRPr lang="en-US" dirty="0" smtClean="0"/>
          </a:p>
          <a:p>
            <a:r>
              <a:rPr lang="en-US" dirty="0" smtClean="0"/>
              <a:t>  from its </a:t>
            </a:r>
            <a:r>
              <a:rPr lang="el-GR" dirty="0" smtClean="0">
                <a:latin typeface="Times New Roman"/>
                <a:cs typeface="Times New Roman"/>
              </a:rPr>
              <a:t>β</a:t>
            </a:r>
            <a:r>
              <a:rPr lang="en-US" dirty="0" smtClean="0"/>
              <a:t>-cell KATP-binding site </a:t>
            </a:r>
          </a:p>
          <a:p>
            <a:r>
              <a:rPr lang="en-US" dirty="0" smtClean="0"/>
              <a:t>Insulin release is more rapid and of shorter duration than that with </a:t>
            </a:r>
            <a:r>
              <a:rPr lang="en-US" dirty="0" err="1" smtClean="0"/>
              <a:t>glyburide</a:t>
            </a:r>
            <a:r>
              <a:rPr lang="en-US" dirty="0" smtClean="0"/>
              <a:t>.</a:t>
            </a:r>
            <a:endParaRPr lang="en-US" dirty="0"/>
          </a:p>
        </p:txBody>
      </p:sp>
      <p:sp>
        <p:nvSpPr>
          <p:cNvPr id="10" name="Rectangle 9"/>
          <p:cNvSpPr/>
          <p:nvPr/>
        </p:nvSpPr>
        <p:spPr>
          <a:xfrm>
            <a:off x="611560" y="4716433"/>
            <a:ext cx="4342856" cy="584775"/>
          </a:xfrm>
          <a:prstGeom prst="rect">
            <a:avLst/>
          </a:prstGeom>
        </p:spPr>
        <p:txBody>
          <a:bodyPr wrap="none">
            <a:spAutoFit/>
          </a:bodyPr>
          <a:lstStyle/>
          <a:p>
            <a:r>
              <a:rPr lang="en-US" sz="3200" i="1" dirty="0" err="1" smtClean="0">
                <a:solidFill>
                  <a:schemeClr val="accent1">
                    <a:lumMod val="60000"/>
                    <a:lumOff val="40000"/>
                  </a:schemeClr>
                </a:solidFill>
              </a:rPr>
              <a:t>Glimepiride</a:t>
            </a:r>
            <a:r>
              <a:rPr lang="en-US" sz="3200" i="1" dirty="0" smtClean="0">
                <a:solidFill>
                  <a:schemeClr val="accent1">
                    <a:lumMod val="60000"/>
                    <a:lumOff val="40000"/>
                  </a:schemeClr>
                </a:solidFill>
              </a:rPr>
              <a:t> &amp; </a:t>
            </a:r>
            <a:r>
              <a:rPr lang="en-US" sz="3200" i="1" dirty="0" err="1" smtClean="0">
                <a:solidFill>
                  <a:schemeClr val="accent1">
                    <a:lumMod val="60000"/>
                    <a:lumOff val="40000"/>
                  </a:schemeClr>
                </a:solidFill>
              </a:rPr>
              <a:t>Gliclazide</a:t>
            </a:r>
            <a:r>
              <a:rPr lang="en-US" sz="3200" i="1" dirty="0" smtClean="0"/>
              <a:t> </a:t>
            </a:r>
            <a:endParaRPr lang="en-US" sz="3200" dirty="0" smtClean="0"/>
          </a:p>
        </p:txBody>
      </p:sp>
      <p:sp>
        <p:nvSpPr>
          <p:cNvPr id="11" name="Rectangle 11"/>
          <p:cNvSpPr>
            <a:spLocks noChangeArrowheads="1"/>
          </p:cNvSpPr>
          <p:nvPr/>
        </p:nvSpPr>
        <p:spPr bwMode="auto">
          <a:xfrm>
            <a:off x="467544" y="260648"/>
            <a:ext cx="8208912" cy="1150938"/>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wrap="none" anchor="ctr"/>
          <a:lstStyle/>
          <a:p>
            <a:pPr algn="ctr"/>
            <a:endParaRPr lang="en-US" sz="4800" b="1" dirty="0" smtClean="0">
              <a:solidFill>
                <a:srgbClr val="002060"/>
              </a:solidFill>
            </a:endParaRPr>
          </a:p>
          <a:p>
            <a:pPr algn="ctr"/>
            <a:r>
              <a:rPr lang="en-US" sz="4400" b="1" dirty="0" err="1" smtClean="0">
                <a:solidFill>
                  <a:srgbClr val="002060"/>
                </a:solidFill>
              </a:rPr>
              <a:t>Sulfonylureas</a:t>
            </a:r>
            <a:r>
              <a:rPr lang="en-US" sz="4400" b="1" dirty="0" smtClean="0">
                <a:solidFill>
                  <a:srgbClr val="002060"/>
                </a:solidFill>
              </a:rPr>
              <a:t> : Pharmacokinetic</a:t>
            </a:r>
            <a:r>
              <a:rPr lang="en-US" sz="4800" b="1" dirty="0" smtClean="0">
                <a:solidFill>
                  <a:srgbClr val="002060"/>
                </a:solidFill>
              </a:rPr>
              <a:t/>
            </a:r>
            <a:br>
              <a:rPr lang="en-US" sz="4800" b="1" dirty="0" smtClean="0">
                <a:solidFill>
                  <a:srgbClr val="002060"/>
                </a:solidFill>
              </a:rPr>
            </a:br>
            <a:endParaRPr lang="en-US" sz="48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blinds(horizontal)">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 calcmode="lin" valueType="num">
                                      <p:cBhvr additive="base">
                                        <p:cTn id="3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blinds(horizontal)">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additive="base">
                                        <p:cTn id="5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9">
                                            <p:txEl>
                                              <p:pRg st="1" end="1"/>
                                            </p:txEl>
                                          </p:spTgt>
                                        </p:tgtEl>
                                        <p:attrNameLst>
                                          <p:attrName>style.visibility</p:attrName>
                                        </p:attrNameLst>
                                      </p:cBhvr>
                                      <p:to>
                                        <p:strVal val="visible"/>
                                      </p:to>
                                    </p:set>
                                    <p:anim calcmode="lin" valueType="num">
                                      <p:cBhvr additive="base">
                                        <p:cTn id="5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
                                            <p:txEl>
                                              <p:pRg st="1" end="1"/>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9">
                                            <p:txEl>
                                              <p:pRg st="2" end="2"/>
                                            </p:txEl>
                                          </p:spTgt>
                                        </p:tgtEl>
                                        <p:attrNameLst>
                                          <p:attrName>style.visibility</p:attrName>
                                        </p:attrNameLst>
                                      </p:cBhvr>
                                      <p:to>
                                        <p:strVal val="visible"/>
                                      </p:to>
                                    </p:set>
                                    <p:anim calcmode="lin" valueType="num">
                                      <p:cBhvr additive="base">
                                        <p:cTn id="5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
                                            <p:txEl>
                                              <p:pRg st="2" end="2"/>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 calcmode="lin" valueType="num">
                                      <p:cBhvr additive="base">
                                        <p:cTn id="6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467544" y="1628800"/>
            <a:ext cx="8229600" cy="5085184"/>
          </a:xfrm>
          <a:ln>
            <a:solidFill>
              <a:schemeClr val="accent4">
                <a:lumMod val="60000"/>
                <a:lumOff val="40000"/>
              </a:schemeClr>
            </a:solidFill>
          </a:ln>
        </p:spPr>
        <p:txBody>
          <a:bodyPr>
            <a:normAutofit fontScale="92500" lnSpcReduction="10000"/>
          </a:bodyPr>
          <a:lstStyle/>
          <a:p>
            <a:endParaRPr lang="en-US" dirty="0" smtClean="0"/>
          </a:p>
          <a:p>
            <a:r>
              <a:rPr lang="en-US" dirty="0" smtClean="0"/>
              <a:t>As  </a:t>
            </a:r>
            <a:r>
              <a:rPr lang="en-US" dirty="0" err="1" smtClean="0"/>
              <a:t>monotherapy</a:t>
            </a:r>
            <a:r>
              <a:rPr lang="en-US" dirty="0" smtClean="0"/>
              <a:t> and in combination  with </a:t>
            </a:r>
            <a:r>
              <a:rPr lang="en-US" dirty="0" err="1" smtClean="0"/>
              <a:t>Metformin</a:t>
            </a:r>
            <a:r>
              <a:rPr lang="en-US" dirty="0" smtClean="0"/>
              <a:t> or a TZDs</a:t>
            </a:r>
          </a:p>
          <a:p>
            <a:r>
              <a:rPr lang="en-US" dirty="0" smtClean="0">
                <a:solidFill>
                  <a:schemeClr val="accent4">
                    <a:lumMod val="60000"/>
                    <a:lumOff val="40000"/>
                  </a:schemeClr>
                </a:solidFill>
              </a:rPr>
              <a:t>Begin with a low dose, with SMBG at least once daily during the first few weeks.</a:t>
            </a:r>
          </a:p>
          <a:p>
            <a:r>
              <a:rPr lang="en-US" dirty="0" smtClean="0"/>
              <a:t>Up titrate the dosage at 2 – 4 week intervals </a:t>
            </a:r>
          </a:p>
          <a:p>
            <a:r>
              <a:rPr lang="en-US" dirty="0" smtClean="0">
                <a:solidFill>
                  <a:schemeClr val="accent1">
                    <a:lumMod val="60000"/>
                    <a:lumOff val="40000"/>
                  </a:schemeClr>
                </a:solidFill>
              </a:rPr>
              <a:t>Hypoglycemia, or early hypoglycemic symptoms are the main limitation to dose escalation </a:t>
            </a:r>
          </a:p>
          <a:p>
            <a:r>
              <a:rPr lang="en-US" dirty="0" smtClean="0"/>
              <a:t>Maximal blood glucose – lowering effect  is usually achieved at a dose that is well below the recommended maximum</a:t>
            </a:r>
          </a:p>
          <a:p>
            <a:endParaRPr lang="en-US" dirty="0" smtClean="0"/>
          </a:p>
          <a:p>
            <a:pPr>
              <a:buFontTx/>
              <a:buNone/>
            </a:pPr>
            <a:endParaRPr lang="en-US" dirty="0" smtClean="0"/>
          </a:p>
        </p:txBody>
      </p:sp>
      <p:sp>
        <p:nvSpPr>
          <p:cNvPr id="4" name="Title 5"/>
          <p:cNvSpPr txBox="1">
            <a:spLocks/>
          </p:cNvSpPr>
          <p:nvPr/>
        </p:nvSpPr>
        <p:spPr>
          <a:xfrm>
            <a:off x="457200" y="274638"/>
            <a:ext cx="8229600" cy="1143000"/>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002060"/>
                </a:solidFill>
                <a:effectLst/>
                <a:uLnTx/>
                <a:uFillTx/>
                <a:latin typeface="+mj-lt"/>
                <a:ea typeface="+mj-ea"/>
                <a:cs typeface="+mj-cs"/>
              </a:rPr>
              <a:t/>
            </a:r>
            <a:br>
              <a:rPr kumimoji="0" lang="en-US" sz="4400" b="1" i="0" u="none" strike="noStrike" kern="1200" cap="none" spc="0" normalizeH="0" baseline="0" noProof="0" smtClean="0">
                <a:ln>
                  <a:noFill/>
                </a:ln>
                <a:solidFill>
                  <a:srgbClr val="002060"/>
                </a:solidFill>
                <a:effectLst/>
                <a:uLnTx/>
                <a:uFillTx/>
                <a:latin typeface="+mj-lt"/>
                <a:ea typeface="+mj-ea"/>
                <a:cs typeface="+mj-cs"/>
              </a:rPr>
            </a:br>
            <a:r>
              <a:rPr kumimoji="0" lang="en-US" sz="4400" b="1" i="0" u="none" strike="noStrike" kern="1200" cap="none" spc="0" normalizeH="0" baseline="0" noProof="0" smtClean="0">
                <a:ln>
                  <a:noFill/>
                </a:ln>
                <a:solidFill>
                  <a:srgbClr val="002060"/>
                </a:solidFill>
                <a:effectLst/>
                <a:uLnTx/>
                <a:uFillTx/>
                <a:latin typeface="+mj-lt"/>
                <a:ea typeface="+mj-ea"/>
                <a:cs typeface="+mj-cs"/>
              </a:rPr>
              <a:t>Sulfonylureas : Pharmacokinetic</a:t>
            </a:r>
            <a:br>
              <a:rPr kumimoji="0" lang="en-US" sz="4400" b="1" i="0" u="none" strike="noStrike" kern="1200" cap="none" spc="0" normalizeH="0" baseline="0" noProof="0" smtClean="0">
                <a:ln>
                  <a:noFill/>
                </a:ln>
                <a:solidFill>
                  <a:srgbClr val="002060"/>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11"/>
          <p:cNvSpPr>
            <a:spLocks noChangeArrowheads="1"/>
          </p:cNvSpPr>
          <p:nvPr/>
        </p:nvSpPr>
        <p:spPr bwMode="auto">
          <a:xfrm>
            <a:off x="467544" y="260648"/>
            <a:ext cx="8208912" cy="1150938"/>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wrap="none" anchor="ctr"/>
          <a:lstStyle/>
          <a:p>
            <a:pPr algn="ctr"/>
            <a:r>
              <a:rPr lang="en-US" sz="4000" b="1" dirty="0" err="1" smtClean="0">
                <a:solidFill>
                  <a:srgbClr val="002060"/>
                </a:solidFill>
              </a:rPr>
              <a:t>Sulfonylureas</a:t>
            </a:r>
            <a:r>
              <a:rPr lang="en-US" sz="4000" b="1" dirty="0" smtClean="0">
                <a:solidFill>
                  <a:srgbClr val="002060"/>
                </a:solidFill>
              </a:rPr>
              <a:t> : </a:t>
            </a:r>
          </a:p>
          <a:p>
            <a:pPr algn="ctr"/>
            <a:r>
              <a:rPr lang="en-US" sz="4000" dirty="0" smtClean="0">
                <a:solidFill>
                  <a:srgbClr val="002060"/>
                </a:solidFill>
              </a:rPr>
              <a:t>Indications and contraindications</a:t>
            </a:r>
            <a:endParaRPr lang="en-US" sz="4000" b="1" dirty="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457200" y="1600200"/>
            <a:ext cx="8229600" cy="4853136"/>
          </a:xfrm>
          <a:ln>
            <a:solidFill>
              <a:schemeClr val="accent4">
                <a:lumMod val="60000"/>
                <a:lumOff val="40000"/>
              </a:schemeClr>
            </a:solidFill>
          </a:ln>
        </p:spPr>
        <p:txBody>
          <a:bodyPr>
            <a:normAutofit fontScale="92500" lnSpcReduction="10000"/>
          </a:bodyPr>
          <a:lstStyle/>
          <a:p>
            <a:endParaRPr lang="en-US" dirty="0" smtClean="0"/>
          </a:p>
          <a:p>
            <a:r>
              <a:rPr lang="en-US" dirty="0" smtClean="0">
                <a:solidFill>
                  <a:schemeClr val="accent4">
                    <a:lumMod val="60000"/>
                    <a:lumOff val="40000"/>
                  </a:schemeClr>
                </a:solidFill>
              </a:rPr>
              <a:t>As </a:t>
            </a:r>
            <a:r>
              <a:rPr lang="en-US" dirty="0" err="1" smtClean="0">
                <a:solidFill>
                  <a:schemeClr val="accent4">
                    <a:lumMod val="60000"/>
                    <a:lumOff val="40000"/>
                  </a:schemeClr>
                </a:solidFill>
              </a:rPr>
              <a:t>monotherapy</a:t>
            </a:r>
            <a:r>
              <a:rPr lang="en-US" dirty="0" smtClean="0">
                <a:solidFill>
                  <a:schemeClr val="accent4">
                    <a:lumMod val="60000"/>
                    <a:lumOff val="40000"/>
                  </a:schemeClr>
                </a:solidFill>
              </a:rPr>
              <a:t> </a:t>
            </a:r>
            <a:r>
              <a:rPr lang="en-US" dirty="0" err="1" smtClean="0">
                <a:solidFill>
                  <a:schemeClr val="accent4">
                    <a:lumMod val="60000"/>
                    <a:lumOff val="40000"/>
                  </a:schemeClr>
                </a:solidFill>
              </a:rPr>
              <a:t>sulfonylureas</a:t>
            </a:r>
            <a:r>
              <a:rPr lang="en-US" dirty="0" smtClean="0">
                <a:solidFill>
                  <a:schemeClr val="accent4">
                    <a:lumMod val="60000"/>
                    <a:lumOff val="40000"/>
                  </a:schemeClr>
                </a:solidFill>
              </a:rPr>
              <a:t> reduce HbA1c of  1 – 2%</a:t>
            </a:r>
          </a:p>
          <a:p>
            <a:r>
              <a:rPr lang="en-US" dirty="0" smtClean="0"/>
              <a:t>A rapid deterioration of </a:t>
            </a:r>
            <a:r>
              <a:rPr lang="en-US" dirty="0" err="1" smtClean="0"/>
              <a:t>glycemic</a:t>
            </a:r>
            <a:r>
              <a:rPr lang="en-US" dirty="0" smtClean="0"/>
              <a:t> control during sulfonylurea therapy </a:t>
            </a:r>
            <a:r>
              <a:rPr lang="en-US" dirty="0" smtClean="0">
                <a:solidFill>
                  <a:schemeClr val="accent1">
                    <a:lumMod val="60000"/>
                    <a:lumOff val="40000"/>
                  </a:schemeClr>
                </a:solidFill>
              </a:rPr>
              <a:t>“ secondary failure ” </a:t>
            </a:r>
            <a:r>
              <a:rPr lang="en-US" dirty="0" smtClean="0"/>
              <a:t>occurs in approximately </a:t>
            </a:r>
            <a:r>
              <a:rPr lang="en-US" dirty="0" smtClean="0">
                <a:solidFill>
                  <a:schemeClr val="accent1">
                    <a:lumMod val="60000"/>
                    <a:lumOff val="40000"/>
                  </a:schemeClr>
                </a:solidFill>
              </a:rPr>
              <a:t>5 – 10% </a:t>
            </a:r>
            <a:r>
              <a:rPr lang="en-US" dirty="0" smtClean="0"/>
              <a:t>of patients per year</a:t>
            </a:r>
          </a:p>
          <a:p>
            <a:r>
              <a:rPr lang="en-US" dirty="0" err="1" smtClean="0">
                <a:solidFill>
                  <a:schemeClr val="accent4">
                    <a:lumMod val="60000"/>
                    <a:lumOff val="40000"/>
                  </a:schemeClr>
                </a:solidFill>
              </a:rPr>
              <a:t>Sulfonylureas</a:t>
            </a:r>
            <a:r>
              <a:rPr lang="en-US" dirty="0" smtClean="0">
                <a:solidFill>
                  <a:schemeClr val="accent4">
                    <a:lumMod val="60000"/>
                    <a:lumOff val="40000"/>
                  </a:schemeClr>
                </a:solidFill>
              </a:rPr>
              <a:t>  generally have little effect on blood lipids.</a:t>
            </a:r>
          </a:p>
          <a:p>
            <a:r>
              <a:rPr lang="en-US" dirty="0" smtClean="0"/>
              <a:t>Occasionally, their use will cause a small decrease in plasma triglyceride or increase in HDL </a:t>
            </a:r>
            <a:r>
              <a:rPr lang="en-US" dirty="0" err="1" smtClean="0"/>
              <a:t>chol</a:t>
            </a:r>
            <a:r>
              <a:rPr lang="en-US" dirty="0" smtClean="0"/>
              <a:t>. </a:t>
            </a:r>
          </a:p>
        </p:txBody>
      </p:sp>
      <p:sp>
        <p:nvSpPr>
          <p:cNvPr id="6" name="Rectangle 11"/>
          <p:cNvSpPr>
            <a:spLocks noGrp="1" noChangeArrowheads="1"/>
          </p:cNvSpPr>
          <p:nvPr>
            <p:ph type="title"/>
          </p:nvPr>
        </p:nvSpPr>
        <p:spPr bwMode="auto">
          <a:xfrm>
            <a:off x="467544" y="260648"/>
            <a:ext cx="8229600" cy="1143000"/>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wrap="none" anchor="ctr"/>
          <a:lstStyle/>
          <a:p>
            <a:r>
              <a:rPr lang="en-US" b="1" dirty="0" err="1" smtClean="0">
                <a:solidFill>
                  <a:srgbClr val="002060"/>
                </a:solidFill>
              </a:rPr>
              <a:t>Sulfonylureas</a:t>
            </a:r>
            <a:r>
              <a:rPr lang="en-US" b="1" dirty="0" smtClean="0">
                <a:solidFill>
                  <a:srgbClr val="002060"/>
                </a:solidFill>
              </a:rPr>
              <a:t> :Efficacy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467544" y="1628800"/>
            <a:ext cx="8208912" cy="5040560"/>
          </a:xfrm>
          <a:ln>
            <a:solidFill>
              <a:schemeClr val="accent4">
                <a:lumMod val="60000"/>
                <a:lumOff val="40000"/>
              </a:schemeClr>
            </a:solidFill>
          </a:ln>
        </p:spPr>
        <p:txBody>
          <a:bodyPr>
            <a:normAutofit fontScale="55000" lnSpcReduction="20000"/>
          </a:bodyPr>
          <a:lstStyle/>
          <a:p>
            <a:pPr>
              <a:buNone/>
            </a:pPr>
            <a:r>
              <a:rPr lang="en-US" dirty="0" smtClean="0"/>
              <a:t>  </a:t>
            </a:r>
            <a:endParaRPr lang="en-US" sz="4400" dirty="0" smtClean="0"/>
          </a:p>
          <a:p>
            <a:pPr>
              <a:buNone/>
            </a:pPr>
            <a:r>
              <a:rPr lang="en-US" sz="4400" dirty="0" smtClean="0"/>
              <a:t>    </a:t>
            </a:r>
            <a:r>
              <a:rPr lang="en-US" sz="5800" dirty="0" smtClean="0">
                <a:solidFill>
                  <a:srgbClr val="FF0000"/>
                </a:solidFill>
              </a:rPr>
              <a:t>• </a:t>
            </a:r>
            <a:r>
              <a:rPr lang="en-US" sz="4400" dirty="0" smtClean="0"/>
              <a:t> Very occasionally, sensitivity reactions :</a:t>
            </a:r>
          </a:p>
          <a:p>
            <a:pPr>
              <a:buNone/>
            </a:pPr>
            <a:r>
              <a:rPr lang="en-US" sz="4400" dirty="0" smtClean="0"/>
              <a:t>             usually transient </a:t>
            </a:r>
            <a:r>
              <a:rPr lang="en-US" sz="4400" dirty="0" err="1" smtClean="0"/>
              <a:t>cutaneous</a:t>
            </a:r>
            <a:r>
              <a:rPr lang="en-US" sz="4400" dirty="0" smtClean="0"/>
              <a:t> rashes.</a:t>
            </a:r>
          </a:p>
          <a:p>
            <a:pPr>
              <a:buFontTx/>
              <a:buNone/>
            </a:pPr>
            <a:r>
              <a:rPr lang="en-US" sz="4400" dirty="0" smtClean="0"/>
              <a:t>    </a:t>
            </a:r>
            <a:r>
              <a:rPr lang="en-US" sz="5800" dirty="0" smtClean="0">
                <a:solidFill>
                  <a:srgbClr val="FF0000"/>
                </a:solidFill>
              </a:rPr>
              <a:t>•</a:t>
            </a:r>
            <a:r>
              <a:rPr lang="en-US" sz="4400" dirty="0" smtClean="0">
                <a:solidFill>
                  <a:srgbClr val="FF0000"/>
                </a:solidFill>
              </a:rPr>
              <a:t>  </a:t>
            </a:r>
            <a:r>
              <a:rPr lang="en-US" sz="4400" dirty="0" err="1" smtClean="0"/>
              <a:t>Erythema</a:t>
            </a:r>
            <a:r>
              <a:rPr lang="en-US" sz="4400" dirty="0" smtClean="0"/>
              <a:t> </a:t>
            </a:r>
            <a:r>
              <a:rPr lang="en-US" sz="4400" dirty="0" err="1" smtClean="0"/>
              <a:t>multiforme</a:t>
            </a:r>
            <a:r>
              <a:rPr lang="en-US" sz="4400" dirty="0" smtClean="0"/>
              <a:t> is rare.</a:t>
            </a:r>
          </a:p>
          <a:p>
            <a:pPr>
              <a:buNone/>
            </a:pPr>
            <a:r>
              <a:rPr lang="en-US" sz="4400" dirty="0" smtClean="0"/>
              <a:t>    </a:t>
            </a:r>
            <a:r>
              <a:rPr lang="en-US" sz="5800" dirty="0" smtClean="0">
                <a:solidFill>
                  <a:srgbClr val="FF0000"/>
                </a:solidFill>
              </a:rPr>
              <a:t>• </a:t>
            </a:r>
            <a:r>
              <a:rPr lang="en-US" sz="4400" dirty="0" smtClean="0">
                <a:solidFill>
                  <a:srgbClr val="FF0000"/>
                </a:solidFill>
              </a:rPr>
              <a:t> </a:t>
            </a:r>
            <a:r>
              <a:rPr lang="en-US" sz="4400" dirty="0" smtClean="0"/>
              <a:t>Fever, jaundice, acute </a:t>
            </a:r>
            <a:r>
              <a:rPr lang="en-US" sz="4400" dirty="0" err="1" smtClean="0"/>
              <a:t>porphyria</a:t>
            </a:r>
            <a:r>
              <a:rPr lang="en-US" sz="4400" dirty="0" smtClean="0"/>
              <a:t>, photosensitivity </a:t>
            </a:r>
          </a:p>
          <a:p>
            <a:pPr>
              <a:buNone/>
            </a:pPr>
            <a:r>
              <a:rPr lang="en-US" sz="4400" dirty="0" smtClean="0"/>
              <a:t>            and blood </a:t>
            </a:r>
            <a:r>
              <a:rPr lang="en-US" sz="4400" dirty="0" err="1" smtClean="0"/>
              <a:t>dyscrasias</a:t>
            </a:r>
            <a:r>
              <a:rPr lang="en-US" sz="4400" dirty="0" smtClean="0"/>
              <a:t> are also rare. </a:t>
            </a:r>
          </a:p>
          <a:p>
            <a:pPr>
              <a:buFontTx/>
              <a:buNone/>
            </a:pPr>
            <a:r>
              <a:rPr lang="en-US" sz="4400" dirty="0" smtClean="0"/>
              <a:t>    </a:t>
            </a:r>
            <a:r>
              <a:rPr lang="en-US" sz="5800" dirty="0" smtClean="0">
                <a:solidFill>
                  <a:srgbClr val="FF0000"/>
                </a:solidFill>
              </a:rPr>
              <a:t>•</a:t>
            </a:r>
            <a:r>
              <a:rPr lang="en-US" sz="4400" dirty="0" smtClean="0">
                <a:solidFill>
                  <a:srgbClr val="FF0000"/>
                </a:solidFill>
              </a:rPr>
              <a:t>  </a:t>
            </a:r>
            <a:r>
              <a:rPr lang="en-US" sz="4400" dirty="0" err="1" smtClean="0"/>
              <a:t>Chlorpropamide</a:t>
            </a:r>
            <a:r>
              <a:rPr lang="en-US" sz="4400" dirty="0" smtClean="0"/>
              <a:t> (no longer in common use) :</a:t>
            </a:r>
          </a:p>
          <a:p>
            <a:pPr>
              <a:buNone/>
            </a:pPr>
            <a:r>
              <a:rPr lang="en-US" sz="4400" dirty="0" smtClean="0"/>
              <a:t>          - Facial flushing  with  alcohol</a:t>
            </a:r>
          </a:p>
          <a:p>
            <a:pPr>
              <a:buFontTx/>
              <a:buNone/>
            </a:pPr>
            <a:r>
              <a:rPr lang="en-US" sz="4400" dirty="0" smtClean="0"/>
              <a:t>          - Water retention and </a:t>
            </a:r>
            <a:r>
              <a:rPr lang="en-US" sz="4400" dirty="0" err="1" smtClean="0"/>
              <a:t>hyponatremia</a:t>
            </a:r>
            <a:r>
              <a:rPr lang="en-US" sz="4400" dirty="0" smtClean="0"/>
              <a:t>.</a:t>
            </a:r>
          </a:p>
          <a:p>
            <a:pPr>
              <a:buNone/>
            </a:pPr>
            <a:r>
              <a:rPr lang="en-US" sz="4400" dirty="0" smtClean="0"/>
              <a:t>    </a:t>
            </a:r>
            <a:r>
              <a:rPr lang="en-US" sz="6500" dirty="0" smtClean="0">
                <a:solidFill>
                  <a:schemeClr val="accent1">
                    <a:lumMod val="60000"/>
                    <a:lumOff val="40000"/>
                  </a:schemeClr>
                </a:solidFill>
              </a:rPr>
              <a:t>•</a:t>
            </a:r>
            <a:r>
              <a:rPr lang="en-US" sz="5800" dirty="0">
                <a:solidFill>
                  <a:schemeClr val="accent1">
                    <a:lumMod val="60000"/>
                    <a:lumOff val="40000"/>
                  </a:schemeClr>
                </a:solidFill>
              </a:rPr>
              <a:t> </a:t>
            </a:r>
            <a:r>
              <a:rPr lang="en-US" sz="5800" dirty="0" smtClean="0">
                <a:solidFill>
                  <a:schemeClr val="accent1">
                    <a:lumMod val="60000"/>
                    <a:lumOff val="40000"/>
                  </a:schemeClr>
                </a:solidFill>
              </a:rPr>
              <a:t>Weight </a:t>
            </a:r>
            <a:r>
              <a:rPr lang="en-US" sz="5800" dirty="0">
                <a:solidFill>
                  <a:schemeClr val="accent1">
                    <a:lumMod val="60000"/>
                    <a:lumOff val="40000"/>
                  </a:schemeClr>
                </a:solidFill>
              </a:rPr>
              <a:t>gain : 1 – 4 kg </a:t>
            </a:r>
          </a:p>
          <a:p>
            <a:pPr>
              <a:buFontTx/>
              <a:buNone/>
            </a:pPr>
            <a:r>
              <a:rPr lang="en-US" sz="7300" dirty="0" smtClean="0">
                <a:solidFill>
                  <a:schemeClr val="accent1">
                    <a:lumMod val="60000"/>
                    <a:lumOff val="40000"/>
                  </a:schemeClr>
                </a:solidFill>
              </a:rPr>
              <a:t>  •</a:t>
            </a:r>
            <a:r>
              <a:rPr lang="en-US" sz="5800" dirty="0" smtClean="0">
                <a:solidFill>
                  <a:schemeClr val="accent1">
                    <a:lumMod val="60000"/>
                    <a:lumOff val="40000"/>
                  </a:schemeClr>
                </a:solidFill>
              </a:rPr>
              <a:t> Hypoglycemia</a:t>
            </a:r>
          </a:p>
          <a:p>
            <a:pPr>
              <a:buFontTx/>
              <a:buNone/>
            </a:pPr>
            <a:endParaRPr lang="en-US" dirty="0" smtClean="0"/>
          </a:p>
          <a:p>
            <a:endParaRPr lang="en-US" dirty="0" smtClean="0"/>
          </a:p>
        </p:txBody>
      </p:sp>
      <p:sp>
        <p:nvSpPr>
          <p:cNvPr id="5" name="Rectangle 11"/>
          <p:cNvSpPr txBox="1">
            <a:spLocks noChangeArrowheads="1"/>
          </p:cNvSpPr>
          <p:nvPr/>
        </p:nvSpPr>
        <p:spPr bwMode="auto">
          <a:xfrm>
            <a:off x="467544" y="260648"/>
            <a:ext cx="8229600" cy="1143000"/>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vert="horz" wrap="none" lIns="91440" tIns="45720" rIns="91440" bIns="45720" rtlCol="0" anchor="ctr">
            <a:normAutofit/>
          </a:bodyPr>
          <a:lstStyle/>
          <a:p>
            <a:pPr lvl="0" algn="ctr">
              <a:spcBef>
                <a:spcPct val="0"/>
              </a:spcBef>
            </a:pPr>
            <a:r>
              <a:rPr kumimoji="0" lang="en-US" sz="4400" b="1" i="0" u="none" strike="noStrike" kern="1200" cap="none" spc="0" normalizeH="0" baseline="0" noProof="0" dirty="0" err="1" smtClean="0">
                <a:ln>
                  <a:noFill/>
                </a:ln>
                <a:solidFill>
                  <a:srgbClr val="002060"/>
                </a:solidFill>
                <a:effectLst/>
                <a:uLnTx/>
                <a:uFillTx/>
                <a:latin typeface="+mj-lt"/>
                <a:ea typeface="+mj-ea"/>
                <a:cs typeface="+mj-cs"/>
              </a:rPr>
              <a:t>Sulfonylureas</a:t>
            </a:r>
            <a:r>
              <a:rPr kumimoji="0" lang="en-US" sz="4400" b="1" i="0" u="none" strike="noStrike" kern="1200" cap="none" spc="0" normalizeH="0" baseline="0" noProof="0" dirty="0" smtClean="0">
                <a:ln>
                  <a:noFill/>
                </a:ln>
                <a:solidFill>
                  <a:srgbClr val="002060"/>
                </a:solidFill>
                <a:effectLst/>
                <a:uLnTx/>
                <a:uFillTx/>
                <a:latin typeface="+mj-lt"/>
                <a:ea typeface="+mj-ea"/>
                <a:cs typeface="+mj-cs"/>
              </a:rPr>
              <a:t> :</a:t>
            </a:r>
            <a:r>
              <a:rPr lang="en-US" sz="4400" dirty="0" smtClean="0">
                <a:solidFill>
                  <a:srgbClr val="002060"/>
                </a:solidFill>
              </a:rPr>
              <a:t>Adverse effects</a:t>
            </a:r>
            <a:endParaRPr kumimoji="0" lang="en-US" sz="44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rPr>
              <a:t>SUL and HYPOGLYCEMIA</a:t>
            </a:r>
            <a:endParaRPr lang="en-US" b="1" dirty="0">
              <a:solidFill>
                <a:schemeClr val="accent1">
                  <a:lumMod val="60000"/>
                  <a:lumOff val="40000"/>
                </a:schemeClr>
              </a:solidFill>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t>    </a:t>
            </a:r>
            <a:r>
              <a:rPr lang="en-US" sz="4600" dirty="0" smtClean="0">
                <a:solidFill>
                  <a:schemeClr val="accent4">
                    <a:lumMod val="60000"/>
                    <a:lumOff val="40000"/>
                  </a:schemeClr>
                </a:solidFill>
              </a:rPr>
              <a:t>Situations in which hypoglycemia is most likely to occur:</a:t>
            </a:r>
            <a:endParaRPr lang="en-US" dirty="0" smtClean="0">
              <a:solidFill>
                <a:schemeClr val="accent4">
                  <a:lumMod val="60000"/>
                  <a:lumOff val="40000"/>
                </a:schemeClr>
              </a:solidFill>
            </a:endParaRPr>
          </a:p>
          <a:p>
            <a:r>
              <a:rPr lang="en-US" sz="3600" dirty="0" smtClean="0"/>
              <a:t>When the drug dose is too high</a:t>
            </a:r>
          </a:p>
          <a:p>
            <a:r>
              <a:rPr lang="en-US" sz="3600" dirty="0" smtClean="0"/>
              <a:t>With the use of longer-acting drugs (</a:t>
            </a:r>
            <a:r>
              <a:rPr lang="en-US" sz="3600" dirty="0" err="1" smtClean="0">
                <a:hlinkClick r:id="rId2"/>
              </a:rPr>
              <a:t>Glyburide</a:t>
            </a:r>
            <a:r>
              <a:rPr lang="en-US" sz="3600" dirty="0" smtClean="0"/>
              <a:t>, </a:t>
            </a:r>
            <a:r>
              <a:rPr lang="en-US" sz="3600" dirty="0" err="1" smtClean="0">
                <a:hlinkClick r:id="rId3"/>
              </a:rPr>
              <a:t>Chlorpropamide</a:t>
            </a:r>
            <a:r>
              <a:rPr lang="en-US" sz="3600" dirty="0" smtClean="0"/>
              <a:t>)</a:t>
            </a:r>
          </a:p>
          <a:p>
            <a:r>
              <a:rPr lang="en-US" sz="3600" dirty="0" smtClean="0"/>
              <a:t> Undernourished or abuse alcohol</a:t>
            </a:r>
          </a:p>
          <a:p>
            <a:r>
              <a:rPr lang="en-US" sz="3600" dirty="0" smtClean="0"/>
              <a:t> Impaired renal or cardiac function or gastrointestinal disease</a:t>
            </a:r>
          </a:p>
          <a:p>
            <a:r>
              <a:rPr lang="en-US" sz="3600" dirty="0" smtClean="0"/>
              <a:t>With concurrent therapy with </a:t>
            </a:r>
            <a:r>
              <a:rPr lang="en-US" sz="3600" u="sng" dirty="0" err="1" smtClean="0">
                <a:solidFill>
                  <a:srgbClr val="FFC000"/>
                </a:solidFill>
              </a:rPr>
              <a:t>Salicylates</a:t>
            </a:r>
            <a:r>
              <a:rPr lang="en-US" sz="3600" dirty="0" smtClean="0"/>
              <a:t>, </a:t>
            </a:r>
            <a:r>
              <a:rPr lang="en-US" sz="3600" u="sng" dirty="0" smtClean="0">
                <a:solidFill>
                  <a:srgbClr val="FFC000"/>
                </a:solidFill>
              </a:rPr>
              <a:t>Sulfonamides</a:t>
            </a:r>
            <a:r>
              <a:rPr lang="en-US" sz="3600" dirty="0" smtClean="0"/>
              <a:t>, </a:t>
            </a:r>
            <a:r>
              <a:rPr lang="en-US" sz="3600" u="sng" dirty="0" err="1" smtClean="0">
                <a:solidFill>
                  <a:srgbClr val="FFC000"/>
                </a:solidFill>
              </a:rPr>
              <a:t>Fibric</a:t>
            </a:r>
            <a:r>
              <a:rPr lang="en-US" sz="3600" u="sng" dirty="0" smtClean="0">
                <a:solidFill>
                  <a:srgbClr val="FFC000"/>
                </a:solidFill>
              </a:rPr>
              <a:t> acid derivatives  </a:t>
            </a:r>
            <a:r>
              <a:rPr lang="en-US" sz="3600" dirty="0" smtClean="0"/>
              <a:t>and </a:t>
            </a:r>
            <a:r>
              <a:rPr lang="en-US" sz="3600" dirty="0" err="1" smtClean="0">
                <a:hlinkClick r:id="rId4"/>
              </a:rPr>
              <a:t>warfarin</a:t>
            </a:r>
            <a:r>
              <a:rPr lang="en-US" sz="3600" dirty="0" smtClean="0"/>
              <a:t>  </a:t>
            </a:r>
          </a:p>
          <a:p>
            <a:pPr>
              <a:buNone/>
            </a:pPr>
            <a:endParaRPr lang="en-US" sz="3600"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smtClean="0">
                <a:solidFill>
                  <a:schemeClr val="accent1">
                    <a:lumMod val="40000"/>
                    <a:lumOff val="60000"/>
                  </a:schemeClr>
                </a:solidFill>
              </a:rPr>
              <a:t>SUL.</a:t>
            </a:r>
            <a:r>
              <a:rPr lang="en-US" b="1" dirty="0" smtClean="0"/>
              <a:t> </a:t>
            </a:r>
            <a:r>
              <a:rPr lang="en-US" b="1" dirty="0" smtClean="0">
                <a:solidFill>
                  <a:schemeClr val="accent4">
                    <a:lumMod val="60000"/>
                    <a:lumOff val="40000"/>
                  </a:schemeClr>
                </a:solidFill>
              </a:rPr>
              <a:t>Association with coronary disease outcomes</a:t>
            </a:r>
            <a:endParaRPr lang="en-US" dirty="0">
              <a:solidFill>
                <a:schemeClr val="accent4">
                  <a:lumMod val="60000"/>
                  <a:lumOff val="40000"/>
                </a:schemeClr>
              </a:solidFill>
            </a:endParaRPr>
          </a:p>
        </p:txBody>
      </p:sp>
      <p:sp>
        <p:nvSpPr>
          <p:cNvPr id="3" name="Content Placeholder 2"/>
          <p:cNvSpPr>
            <a:spLocks noGrp="1"/>
          </p:cNvSpPr>
          <p:nvPr>
            <p:ph idx="1"/>
          </p:nvPr>
        </p:nvSpPr>
        <p:spPr>
          <a:xfrm>
            <a:off x="571472" y="1928802"/>
            <a:ext cx="8229600" cy="4525963"/>
          </a:xfrm>
        </p:spPr>
        <p:txBody>
          <a:bodyPr>
            <a:normAutofit fontScale="85000" lnSpcReduction="20000"/>
          </a:bodyPr>
          <a:lstStyle/>
          <a:p>
            <a:r>
              <a:rPr lang="en-US" dirty="0" smtClean="0"/>
              <a:t>Some studies suggest that </a:t>
            </a:r>
            <a:r>
              <a:rPr lang="en-US" dirty="0" err="1" smtClean="0"/>
              <a:t>sulfonylureas</a:t>
            </a:r>
            <a:r>
              <a:rPr lang="en-US" dirty="0" smtClean="0"/>
              <a:t> may be associated with poorer outcomes after a myocardial infarction.</a:t>
            </a:r>
          </a:p>
          <a:p>
            <a:r>
              <a:rPr lang="en-US" dirty="0" smtClean="0"/>
              <a:t> </a:t>
            </a:r>
            <a:r>
              <a:rPr lang="en-US" dirty="0" smtClean="0">
                <a:solidFill>
                  <a:schemeClr val="accent1">
                    <a:lumMod val="60000"/>
                    <a:lumOff val="40000"/>
                  </a:schemeClr>
                </a:solidFill>
              </a:rPr>
              <a:t>An increased mortality from cardiovascular disease in diabetic patients taking </a:t>
            </a:r>
            <a:r>
              <a:rPr lang="en-US" dirty="0" err="1" smtClean="0">
                <a:solidFill>
                  <a:schemeClr val="accent1">
                    <a:lumMod val="60000"/>
                    <a:lumOff val="40000"/>
                  </a:schemeClr>
                </a:solidFill>
                <a:hlinkClick r:id="rId2"/>
              </a:rPr>
              <a:t>tolbutamide</a:t>
            </a:r>
            <a:r>
              <a:rPr lang="en-US" dirty="0" smtClean="0">
                <a:solidFill>
                  <a:schemeClr val="accent1">
                    <a:lumMod val="60000"/>
                    <a:lumOff val="40000"/>
                  </a:schemeClr>
                </a:solidFill>
              </a:rPr>
              <a:t> was noted over three decades ago in the University Group Diabetes Study.</a:t>
            </a:r>
          </a:p>
          <a:p>
            <a:r>
              <a:rPr lang="en-US" dirty="0" smtClean="0"/>
              <a:t>  While this study was not supported by results from the UKPDS, which reported no increase in fatality for patients taking sulfonylurea therapy at the time of myocardial infarction .</a:t>
            </a:r>
          </a:p>
          <a:p>
            <a:r>
              <a:rPr lang="en-US" dirty="0" smtClean="0"/>
              <a:t> </a:t>
            </a:r>
            <a:r>
              <a:rPr lang="en-US" dirty="0" smtClean="0">
                <a:solidFill>
                  <a:schemeClr val="accent1">
                    <a:lumMod val="60000"/>
                    <a:lumOff val="40000"/>
                  </a:schemeClr>
                </a:solidFill>
              </a:rPr>
              <a:t>Others have supported the association</a:t>
            </a:r>
            <a:endParaRPr lang="en-US"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14816"/>
          </a:xfrm>
          <a:ln>
            <a:solidFill>
              <a:schemeClr val="tx1">
                <a:lumMod val="85000"/>
              </a:schemeClr>
            </a:solidFill>
          </a:ln>
        </p:spPr>
        <p:txBody>
          <a:bodyPr/>
          <a:lstStyle/>
          <a:p>
            <a:r>
              <a:rPr lang="en-US" dirty="0" smtClean="0"/>
              <a:t>In </a:t>
            </a:r>
            <a:r>
              <a:rPr lang="en-US" dirty="0" smtClean="0">
                <a:solidFill>
                  <a:schemeClr val="accent1">
                    <a:lumMod val="60000"/>
                    <a:lumOff val="40000"/>
                  </a:schemeClr>
                </a:solidFill>
              </a:rPr>
              <a:t>185</a:t>
            </a:r>
            <a:r>
              <a:rPr lang="en-US" dirty="0" smtClean="0"/>
              <a:t> consecutive diabetic patients undergoing  coronary angioplasty after myocardial infarction at the </a:t>
            </a:r>
            <a:r>
              <a:rPr lang="en-US" dirty="0" smtClean="0">
                <a:solidFill>
                  <a:schemeClr val="accent1">
                    <a:lumMod val="60000"/>
                    <a:lumOff val="40000"/>
                  </a:schemeClr>
                </a:solidFill>
              </a:rPr>
              <a:t>Mayo Clinic</a:t>
            </a:r>
            <a:r>
              <a:rPr lang="en-US" dirty="0" smtClean="0"/>
              <a:t>,</a:t>
            </a:r>
          </a:p>
          <a:p>
            <a:r>
              <a:rPr lang="en-US" dirty="0" smtClean="0"/>
              <a:t>The </a:t>
            </a:r>
            <a:r>
              <a:rPr lang="en-US" b="1" dirty="0" smtClean="0"/>
              <a:t>odds ratio </a:t>
            </a:r>
            <a:r>
              <a:rPr lang="en-US" dirty="0" smtClean="0"/>
              <a:t>for death was </a:t>
            </a:r>
            <a:r>
              <a:rPr lang="en-US" b="1" dirty="0" smtClean="0">
                <a:solidFill>
                  <a:schemeClr val="accent1">
                    <a:lumMod val="60000"/>
                    <a:lumOff val="40000"/>
                  </a:schemeClr>
                </a:solidFill>
              </a:rPr>
              <a:t>2.77</a:t>
            </a:r>
            <a:r>
              <a:rPr lang="en-US" dirty="0" smtClean="0"/>
              <a:t> for patients treated with a sulfonylurea at the time of the myocardial infarction, after correcting for other factors</a:t>
            </a:r>
            <a:endParaRPr lang="en-US" dirty="0"/>
          </a:p>
        </p:txBody>
      </p:sp>
      <p:sp>
        <p:nvSpPr>
          <p:cNvPr id="4" name="Rectangle 3"/>
          <p:cNvSpPr/>
          <p:nvPr/>
        </p:nvSpPr>
        <p:spPr>
          <a:xfrm>
            <a:off x="285720" y="5786454"/>
            <a:ext cx="8715436" cy="923330"/>
          </a:xfrm>
          <a:prstGeom prst="rect">
            <a:avLst/>
          </a:prstGeom>
        </p:spPr>
        <p:txBody>
          <a:bodyPr wrap="square">
            <a:spAutoFit/>
          </a:bodyPr>
          <a:lstStyle/>
          <a:p>
            <a:r>
              <a:rPr lang="en-US" u="sng" dirty="0" smtClean="0">
                <a:solidFill>
                  <a:schemeClr val="accent1">
                    <a:lumMod val="60000"/>
                    <a:lumOff val="40000"/>
                  </a:schemeClr>
                </a:solidFill>
                <a:hlinkClick r:id="rId2"/>
              </a:rPr>
              <a:t>Garratt KN, Brady PA, </a:t>
            </a:r>
            <a:r>
              <a:rPr lang="en-US" u="sng" dirty="0" err="1" smtClean="0">
                <a:solidFill>
                  <a:schemeClr val="accent1">
                    <a:lumMod val="60000"/>
                    <a:lumOff val="40000"/>
                  </a:schemeClr>
                </a:solidFill>
                <a:hlinkClick r:id="rId2"/>
              </a:rPr>
              <a:t>Hassinger</a:t>
            </a:r>
            <a:r>
              <a:rPr lang="en-US" u="sng" dirty="0" smtClean="0">
                <a:solidFill>
                  <a:schemeClr val="accent1">
                    <a:lumMod val="60000"/>
                    <a:lumOff val="40000"/>
                  </a:schemeClr>
                </a:solidFill>
                <a:hlinkClick r:id="rId2"/>
              </a:rPr>
              <a:t> NL, et al</a:t>
            </a:r>
            <a:r>
              <a:rPr lang="en-US" u="sng" dirty="0" smtClean="0">
                <a:hlinkClick r:id="rId2"/>
              </a:rPr>
              <a:t>. Sulfonylurea drugs increase early mortality in patients with diabetes mellitus after direct angioplasty for acute myocardial infarction. J Am </a:t>
            </a:r>
            <a:r>
              <a:rPr lang="en-US" u="sng" dirty="0" err="1" smtClean="0">
                <a:hlinkClick r:id="rId2"/>
              </a:rPr>
              <a:t>Coll</a:t>
            </a:r>
            <a:r>
              <a:rPr lang="en-US" u="sng" dirty="0" smtClean="0">
                <a:hlinkClick r:id="rId2"/>
              </a:rPr>
              <a:t> </a:t>
            </a:r>
            <a:r>
              <a:rPr lang="en-US" u="sng" dirty="0" err="1" smtClean="0">
                <a:hlinkClick r:id="rId2"/>
              </a:rPr>
              <a:t>Cardiol</a:t>
            </a:r>
            <a:r>
              <a:rPr lang="en-US" u="sng" dirty="0" smtClean="0">
                <a:hlinkClick r:id="rId2"/>
              </a:rPr>
              <a:t> 1999; 33:119.</a:t>
            </a:r>
            <a:endParaRPr lang="en-US" u="sng" dirty="0"/>
          </a:p>
        </p:txBody>
      </p:sp>
      <p:sp>
        <p:nvSpPr>
          <p:cNvPr id="5" name="Title 1"/>
          <p:cNvSpPr>
            <a:spLocks noGrp="1"/>
          </p:cNvSpPr>
          <p:nvPr>
            <p:ph type="title"/>
          </p:nvPr>
        </p:nvSpPr>
        <p:spPr/>
        <p:txBody>
          <a:bodyPr>
            <a:normAutofit fontScale="90000"/>
          </a:bodyPr>
          <a:lstStyle/>
          <a:p>
            <a:r>
              <a:rPr lang="en-US" sz="5300" b="1" dirty="0" smtClean="0">
                <a:solidFill>
                  <a:schemeClr val="accent1">
                    <a:lumMod val="40000"/>
                    <a:lumOff val="60000"/>
                  </a:schemeClr>
                </a:solidFill>
              </a:rPr>
              <a:t>SUL.</a:t>
            </a:r>
            <a:r>
              <a:rPr lang="en-US" b="1" dirty="0" smtClean="0"/>
              <a:t> </a:t>
            </a:r>
            <a:r>
              <a:rPr lang="en-US" b="1" dirty="0" smtClean="0">
                <a:solidFill>
                  <a:schemeClr val="accent4">
                    <a:lumMod val="60000"/>
                    <a:lumOff val="40000"/>
                  </a:schemeClr>
                </a:solidFill>
              </a:rPr>
              <a:t>Association with coronary disease outcomes</a:t>
            </a:r>
            <a:endParaRPr lang="en-US"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44824"/>
            <a:ext cx="8136904" cy="4525963"/>
          </a:xfrm>
          <a:ln>
            <a:solidFill>
              <a:schemeClr val="accent4">
                <a:lumMod val="60000"/>
                <a:lumOff val="40000"/>
              </a:schemeClr>
            </a:solidFill>
          </a:ln>
        </p:spPr>
        <p:txBody>
          <a:bodyPr/>
          <a:lstStyle/>
          <a:p>
            <a:endParaRPr lang="en-US" dirty="0" smtClean="0"/>
          </a:p>
          <a:p>
            <a:r>
              <a:rPr lang="en-US" dirty="0" smtClean="0"/>
              <a:t>Is a complex heterogeneous condition characterized by abnormalities of both:</a:t>
            </a:r>
            <a:endParaRPr lang="en-US" dirty="0"/>
          </a:p>
          <a:p>
            <a:pPr>
              <a:buNone/>
            </a:pPr>
            <a:r>
              <a:rPr lang="en-US" dirty="0" smtClean="0"/>
              <a:t>               </a:t>
            </a:r>
            <a:r>
              <a:rPr lang="en-US" dirty="0" smtClean="0">
                <a:solidFill>
                  <a:srgbClr val="FF0000"/>
                </a:solidFill>
                <a:latin typeface="Arial"/>
                <a:cs typeface="Arial"/>
              </a:rPr>
              <a:t>►</a:t>
            </a:r>
            <a:r>
              <a:rPr lang="en-US" sz="6000" dirty="0" smtClean="0"/>
              <a:t>Insulin Secretion</a:t>
            </a:r>
          </a:p>
          <a:p>
            <a:pPr>
              <a:buNone/>
            </a:pPr>
            <a:r>
              <a:rPr lang="en-US" sz="6000" dirty="0" smtClean="0"/>
              <a:t>        </a:t>
            </a:r>
            <a:r>
              <a:rPr lang="en-US" sz="4000" dirty="0" smtClean="0">
                <a:solidFill>
                  <a:srgbClr val="FF0000"/>
                </a:solidFill>
                <a:latin typeface="Arial"/>
                <a:cs typeface="Arial"/>
              </a:rPr>
              <a:t>►</a:t>
            </a:r>
            <a:r>
              <a:rPr lang="en-US" sz="6000" dirty="0" smtClean="0"/>
              <a:t>Insulin action </a:t>
            </a:r>
          </a:p>
          <a:p>
            <a:endParaRPr lang="en-US" dirty="0"/>
          </a:p>
          <a:p>
            <a:pPr>
              <a:buNone/>
            </a:pPr>
            <a:endParaRPr lang="en-US" dirty="0"/>
          </a:p>
        </p:txBody>
      </p:sp>
      <p:sp>
        <p:nvSpPr>
          <p:cNvPr id="5" name="Rectangle 11"/>
          <p:cNvSpPr>
            <a:spLocks noGrp="1" noChangeArrowheads="1"/>
          </p:cNvSpPr>
          <p:nvPr>
            <p:ph type="title"/>
          </p:nvPr>
        </p:nvSpPr>
        <p:spPr bwMode="auto">
          <a:xfrm>
            <a:off x="395536" y="260648"/>
            <a:ext cx="8229600" cy="1143000"/>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wrap="none" anchor="ctr">
            <a:normAutofit fontScale="90000"/>
          </a:bodyPr>
          <a:lstStyle/>
          <a:p>
            <a:pPr algn="ctr"/>
            <a:r>
              <a:rPr lang="en-US" sz="3600" b="1" dirty="0" smtClean="0">
                <a:solidFill>
                  <a:srgbClr val="002060"/>
                </a:solidFill>
              </a:rPr>
              <a:t/>
            </a:r>
            <a:br>
              <a:rPr lang="en-US" sz="3600" b="1" dirty="0" smtClean="0">
                <a:solidFill>
                  <a:srgbClr val="002060"/>
                </a:solidFill>
              </a:rPr>
            </a:br>
            <a:r>
              <a:rPr lang="en-US" b="1" dirty="0" smtClean="0">
                <a:solidFill>
                  <a:srgbClr val="002060"/>
                </a:solidFill>
              </a:rPr>
              <a:t>TYPE 2  DIABETES  </a:t>
            </a:r>
            <a:r>
              <a:rPr lang="en-US" b="1" dirty="0">
                <a:solidFill>
                  <a:srgbClr val="002060"/>
                </a:solidFill>
              </a:rPr>
              <a:t>MELLITUS</a:t>
            </a:r>
            <a:r>
              <a:rPr lang="en-US" sz="3600" b="1" dirty="0">
                <a:solidFill>
                  <a:srgbClr val="002060"/>
                </a:solidFill>
              </a:rPr>
              <a:t/>
            </a:r>
            <a:br>
              <a:rPr lang="en-US" sz="3600" b="1" dirty="0">
                <a:solidFill>
                  <a:srgbClr val="002060"/>
                </a:solidFill>
              </a:rPr>
            </a:br>
            <a:endParaRPr lang="en-US" sz="3600"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829064"/>
          </a:xfrm>
          <a:ln>
            <a:solidFill>
              <a:schemeClr val="tx1">
                <a:lumMod val="85000"/>
              </a:schemeClr>
            </a:solidFill>
          </a:ln>
        </p:spPr>
        <p:txBody>
          <a:bodyPr/>
          <a:lstStyle/>
          <a:p>
            <a:r>
              <a:rPr lang="en-US" dirty="0" smtClean="0"/>
              <a:t>In the </a:t>
            </a:r>
            <a:r>
              <a:rPr lang="en-US" dirty="0" smtClean="0">
                <a:solidFill>
                  <a:schemeClr val="accent1">
                    <a:lumMod val="60000"/>
                    <a:lumOff val="40000"/>
                  </a:schemeClr>
                </a:solidFill>
              </a:rPr>
              <a:t>DIGAMI</a:t>
            </a:r>
            <a:r>
              <a:rPr lang="en-US" dirty="0" smtClean="0"/>
              <a:t> (Diabetes Mellitus, Insulin Glucose Infusion in Acute Myocardial Infarction) trial, the patients with the poorest outcome were those treated with a </a:t>
            </a:r>
            <a:r>
              <a:rPr lang="en-US" dirty="0" smtClean="0">
                <a:solidFill>
                  <a:schemeClr val="accent1">
                    <a:lumMod val="60000"/>
                    <a:lumOff val="40000"/>
                  </a:schemeClr>
                </a:solidFill>
              </a:rPr>
              <a:t>sulfonylurea</a:t>
            </a:r>
            <a:r>
              <a:rPr lang="en-US" dirty="0" smtClean="0"/>
              <a:t> at the time of the myocardial infarction and who were not given a glucose-insulin-potassium infusion </a:t>
            </a:r>
            <a:endParaRPr lang="en-US" dirty="0"/>
          </a:p>
        </p:txBody>
      </p:sp>
      <p:sp>
        <p:nvSpPr>
          <p:cNvPr id="4" name="Rectangle 3"/>
          <p:cNvSpPr/>
          <p:nvPr/>
        </p:nvSpPr>
        <p:spPr>
          <a:xfrm>
            <a:off x="214282" y="5500702"/>
            <a:ext cx="8715436" cy="1200329"/>
          </a:xfrm>
          <a:prstGeom prst="rect">
            <a:avLst/>
          </a:prstGeom>
        </p:spPr>
        <p:txBody>
          <a:bodyPr wrap="square">
            <a:spAutoFit/>
          </a:bodyPr>
          <a:lstStyle/>
          <a:p>
            <a:r>
              <a:rPr lang="en-US" dirty="0" err="1" smtClean="0">
                <a:hlinkClick r:id="rId2"/>
              </a:rPr>
              <a:t>Malmberg</a:t>
            </a:r>
            <a:r>
              <a:rPr lang="en-US" dirty="0" smtClean="0">
                <a:hlinkClick r:id="rId2"/>
              </a:rPr>
              <a:t> K. Prospective </a:t>
            </a:r>
            <a:r>
              <a:rPr lang="en-US" dirty="0" err="1" smtClean="0">
                <a:hlinkClick r:id="rId2"/>
              </a:rPr>
              <a:t>randomised</a:t>
            </a:r>
            <a:r>
              <a:rPr lang="en-US" dirty="0" smtClean="0">
                <a:hlinkClick r:id="rId2"/>
              </a:rPr>
              <a:t> study of intensive insulin treatment on long term survival after acute myocardial infarction in patients with diabetes mellitus. DIGAMI (Diabetes Mellitus, Insulin Glucose Infusion in Acute Myocardial Infarction) Study Group. BMJ 1997; 314:1512.</a:t>
            </a:r>
            <a:endParaRPr lang="en-US" dirty="0"/>
          </a:p>
        </p:txBody>
      </p:sp>
      <p:sp>
        <p:nvSpPr>
          <p:cNvPr id="5" name="Title 1"/>
          <p:cNvSpPr>
            <a:spLocks noGrp="1"/>
          </p:cNvSpPr>
          <p:nvPr>
            <p:ph type="title"/>
          </p:nvPr>
        </p:nvSpPr>
        <p:spPr/>
        <p:txBody>
          <a:bodyPr>
            <a:normAutofit fontScale="90000"/>
          </a:bodyPr>
          <a:lstStyle/>
          <a:p>
            <a:r>
              <a:rPr lang="en-US" sz="5300" b="1" dirty="0" smtClean="0">
                <a:solidFill>
                  <a:schemeClr val="accent1">
                    <a:lumMod val="40000"/>
                    <a:lumOff val="60000"/>
                  </a:schemeClr>
                </a:solidFill>
              </a:rPr>
              <a:t>SUL.</a:t>
            </a:r>
            <a:r>
              <a:rPr lang="en-US" b="1" dirty="0" smtClean="0"/>
              <a:t> </a:t>
            </a:r>
            <a:r>
              <a:rPr lang="en-US" b="1" dirty="0" smtClean="0">
                <a:solidFill>
                  <a:schemeClr val="accent4">
                    <a:lumMod val="60000"/>
                    <a:lumOff val="40000"/>
                  </a:schemeClr>
                </a:solidFill>
              </a:rPr>
              <a:t>Association with coronary disease outcomes</a:t>
            </a:r>
            <a:endParaRPr lang="en-US"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 a retrospective Canadian study, n= 5795 subjects who received initial </a:t>
            </a:r>
            <a:r>
              <a:rPr lang="en-US" dirty="0" err="1" smtClean="0"/>
              <a:t>monotherapy</a:t>
            </a:r>
            <a:r>
              <a:rPr lang="en-US" dirty="0" smtClean="0"/>
              <a:t> with either a sulfonylurea or </a:t>
            </a:r>
            <a:r>
              <a:rPr lang="en-US" dirty="0" smtClean="0">
                <a:hlinkClick r:id="rId2"/>
              </a:rPr>
              <a:t>metformin</a:t>
            </a:r>
            <a:r>
              <a:rPr lang="en-US" dirty="0" smtClean="0"/>
              <a:t>,</a:t>
            </a:r>
          </a:p>
          <a:p>
            <a:r>
              <a:rPr lang="en-US" dirty="0" smtClean="0"/>
              <a:t>Deaths per 1000 person-years during the follow-up period (mean 4.8 years) were:</a:t>
            </a:r>
          </a:p>
          <a:p>
            <a:r>
              <a:rPr lang="en-US" dirty="0" smtClean="0"/>
              <a:t> </a:t>
            </a:r>
            <a:r>
              <a:rPr lang="en-US" b="1" dirty="0" smtClean="0">
                <a:solidFill>
                  <a:schemeClr val="accent1">
                    <a:lumMod val="60000"/>
                    <a:lumOff val="40000"/>
                  </a:schemeClr>
                </a:solidFill>
              </a:rPr>
              <a:t>67.6</a:t>
            </a:r>
            <a:r>
              <a:rPr lang="en-US" dirty="0" smtClean="0"/>
              <a:t> for first-generation sulfonylurea </a:t>
            </a:r>
            <a:endParaRPr lang="en-US" dirty="0"/>
          </a:p>
          <a:p>
            <a:r>
              <a:rPr lang="en-US" dirty="0" smtClean="0"/>
              <a:t> </a:t>
            </a:r>
            <a:r>
              <a:rPr lang="en-US" b="1" dirty="0" smtClean="0">
                <a:solidFill>
                  <a:schemeClr val="accent1">
                    <a:lumMod val="60000"/>
                    <a:lumOff val="40000"/>
                  </a:schemeClr>
                </a:solidFill>
              </a:rPr>
              <a:t>61.4</a:t>
            </a:r>
            <a:r>
              <a:rPr lang="en-US" dirty="0" smtClean="0"/>
              <a:t> for </a:t>
            </a:r>
            <a:r>
              <a:rPr lang="en-US" dirty="0" smtClean="0">
                <a:hlinkClick r:id="rId3"/>
              </a:rPr>
              <a:t>glyburide</a:t>
            </a:r>
            <a:endParaRPr lang="en-US" dirty="0"/>
          </a:p>
          <a:p>
            <a:r>
              <a:rPr lang="en-US" dirty="0" smtClean="0"/>
              <a:t> </a:t>
            </a:r>
            <a:r>
              <a:rPr lang="en-US" b="1" dirty="0" smtClean="0">
                <a:solidFill>
                  <a:schemeClr val="accent1">
                    <a:lumMod val="60000"/>
                    <a:lumOff val="40000"/>
                  </a:schemeClr>
                </a:solidFill>
              </a:rPr>
              <a:t>39.6</a:t>
            </a:r>
            <a:r>
              <a:rPr lang="en-US" dirty="0" smtClean="0"/>
              <a:t> for metformin   </a:t>
            </a:r>
            <a:endParaRPr lang="en-US" dirty="0"/>
          </a:p>
        </p:txBody>
      </p:sp>
      <p:sp>
        <p:nvSpPr>
          <p:cNvPr id="4" name="Rectangle 3"/>
          <p:cNvSpPr/>
          <p:nvPr/>
        </p:nvSpPr>
        <p:spPr>
          <a:xfrm>
            <a:off x="250224" y="5949280"/>
            <a:ext cx="8858280" cy="923330"/>
          </a:xfrm>
          <a:prstGeom prst="rect">
            <a:avLst/>
          </a:prstGeom>
        </p:spPr>
        <p:txBody>
          <a:bodyPr wrap="square">
            <a:spAutoFit/>
          </a:bodyPr>
          <a:lstStyle/>
          <a:p>
            <a:r>
              <a:rPr lang="en-US" dirty="0" smtClean="0">
                <a:hlinkClick r:id="rId4"/>
              </a:rPr>
              <a:t>Simpson SH, </a:t>
            </a:r>
            <a:r>
              <a:rPr lang="en-US" dirty="0" err="1" smtClean="0">
                <a:hlinkClick r:id="rId4"/>
              </a:rPr>
              <a:t>Majumdar</a:t>
            </a:r>
            <a:r>
              <a:rPr lang="en-US" dirty="0" smtClean="0">
                <a:hlinkClick r:id="rId4"/>
              </a:rPr>
              <a:t> SR, </a:t>
            </a:r>
            <a:r>
              <a:rPr lang="en-US" dirty="0" err="1" smtClean="0">
                <a:hlinkClick r:id="rId4"/>
              </a:rPr>
              <a:t>Tsuyuki</a:t>
            </a:r>
            <a:r>
              <a:rPr lang="en-US" dirty="0" smtClean="0">
                <a:hlinkClick r:id="rId4"/>
              </a:rPr>
              <a:t> RT, et al. Dose-response relation between sulfonylurea drugs and mortality in type 2 diabetes mellitus: a population-based cohort study. CMAJ 2006; 174:169.</a:t>
            </a:r>
            <a:endParaRPr lang="en-US" dirty="0"/>
          </a:p>
        </p:txBody>
      </p:sp>
      <p:sp>
        <p:nvSpPr>
          <p:cNvPr id="5" name="Title 1"/>
          <p:cNvSpPr>
            <a:spLocks noGrp="1"/>
          </p:cNvSpPr>
          <p:nvPr>
            <p:ph type="title"/>
          </p:nvPr>
        </p:nvSpPr>
        <p:spPr/>
        <p:txBody>
          <a:bodyPr>
            <a:normAutofit fontScale="90000"/>
          </a:bodyPr>
          <a:lstStyle/>
          <a:p>
            <a:r>
              <a:rPr lang="en-US" sz="5300" b="1" dirty="0" smtClean="0">
                <a:solidFill>
                  <a:schemeClr val="accent1">
                    <a:lumMod val="40000"/>
                    <a:lumOff val="60000"/>
                  </a:schemeClr>
                </a:solidFill>
              </a:rPr>
              <a:t>SUL.</a:t>
            </a:r>
            <a:r>
              <a:rPr lang="en-US" b="1" dirty="0" smtClean="0"/>
              <a:t> </a:t>
            </a:r>
            <a:r>
              <a:rPr lang="en-US" b="1" dirty="0" smtClean="0">
                <a:solidFill>
                  <a:schemeClr val="accent4">
                    <a:lumMod val="60000"/>
                    <a:lumOff val="40000"/>
                  </a:schemeClr>
                </a:solidFill>
              </a:rPr>
              <a:t>Association with coronary disease outcomes</a:t>
            </a:r>
            <a:endParaRPr lang="en-US"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2" descr="Image3 pp"/>
          <p:cNvPicPr>
            <a:picLocks noChangeAspect="1" noChangeArrowheads="1"/>
          </p:cNvPicPr>
          <p:nvPr/>
        </p:nvPicPr>
        <p:blipFill>
          <a:blip r:embed="rId3"/>
          <a:srcRect/>
          <a:stretch>
            <a:fillRect/>
          </a:stretch>
        </p:blipFill>
        <p:spPr bwMode="auto">
          <a:xfrm>
            <a:off x="6551613" y="2320925"/>
            <a:ext cx="1571625" cy="2051050"/>
          </a:xfrm>
          <a:prstGeom prst="rect">
            <a:avLst/>
          </a:prstGeom>
          <a:noFill/>
          <a:ln w="9525">
            <a:noFill/>
            <a:miter lim="800000"/>
            <a:headEnd/>
            <a:tailEnd/>
          </a:ln>
        </p:spPr>
      </p:pic>
      <p:pic>
        <p:nvPicPr>
          <p:cNvPr id="31747" name="Picture 3" descr="Image2 pp"/>
          <p:cNvPicPr>
            <a:picLocks noChangeAspect="1" noChangeArrowheads="1"/>
          </p:cNvPicPr>
          <p:nvPr/>
        </p:nvPicPr>
        <p:blipFill>
          <a:blip r:embed="rId4"/>
          <a:srcRect/>
          <a:stretch>
            <a:fillRect/>
          </a:stretch>
        </p:blipFill>
        <p:spPr bwMode="auto">
          <a:xfrm>
            <a:off x="3640138" y="2124075"/>
            <a:ext cx="1577975" cy="2238375"/>
          </a:xfrm>
          <a:prstGeom prst="rect">
            <a:avLst/>
          </a:prstGeom>
          <a:noFill/>
          <a:ln w="9525">
            <a:noFill/>
            <a:miter lim="800000"/>
            <a:headEnd/>
            <a:tailEnd/>
          </a:ln>
        </p:spPr>
      </p:pic>
      <p:pic>
        <p:nvPicPr>
          <p:cNvPr id="31748" name="Picture 4" descr="Image3 pp"/>
          <p:cNvPicPr>
            <a:picLocks noChangeAspect="1" noChangeArrowheads="1"/>
          </p:cNvPicPr>
          <p:nvPr/>
        </p:nvPicPr>
        <p:blipFill>
          <a:blip r:embed="rId3"/>
          <a:srcRect/>
          <a:stretch>
            <a:fillRect/>
          </a:stretch>
        </p:blipFill>
        <p:spPr bwMode="auto">
          <a:xfrm>
            <a:off x="738188" y="2320925"/>
            <a:ext cx="1571625" cy="2051050"/>
          </a:xfrm>
          <a:prstGeom prst="rect">
            <a:avLst/>
          </a:prstGeom>
          <a:noFill/>
          <a:ln w="9525">
            <a:noFill/>
            <a:miter lim="800000"/>
            <a:headEnd/>
            <a:tailEnd/>
          </a:ln>
        </p:spPr>
      </p:pic>
      <p:sp>
        <p:nvSpPr>
          <p:cNvPr id="278533" name="Rectangle 5"/>
          <p:cNvSpPr>
            <a:spLocks noChangeArrowheads="1"/>
          </p:cNvSpPr>
          <p:nvPr/>
        </p:nvSpPr>
        <p:spPr bwMode="auto">
          <a:xfrm>
            <a:off x="179388" y="404813"/>
            <a:ext cx="8699500" cy="1319212"/>
          </a:xfrm>
          <a:prstGeom prst="rect">
            <a:avLst/>
          </a:prstGeom>
          <a:noFill/>
          <a:ln w="9525">
            <a:noFill/>
            <a:miter lim="800000"/>
            <a:headEnd/>
            <a:tailEnd/>
          </a:ln>
          <a:effectLst/>
        </p:spPr>
        <p:txBody>
          <a:bodyPr/>
          <a:lstStyle/>
          <a:p>
            <a:pPr marL="342900" indent="-342900" eaLnBrk="1" hangingPunct="1">
              <a:lnSpc>
                <a:spcPct val="110000"/>
              </a:lnSpc>
              <a:spcBef>
                <a:spcPct val="20000"/>
              </a:spcBef>
              <a:spcAft>
                <a:spcPct val="10000"/>
              </a:spcAft>
              <a:buClr>
                <a:schemeClr val="hlink"/>
              </a:buClr>
              <a:buSzPct val="70000"/>
              <a:defRPr/>
            </a:pPr>
            <a:r>
              <a:rPr lang="en-US" sz="2800" dirty="0">
                <a:solidFill>
                  <a:srgbClr val="FEFE86"/>
                </a:solidFill>
                <a:effectLst>
                  <a:outerShdw blurRad="38100" dist="38100" dir="2700000" algn="tl">
                    <a:srgbClr val="000000"/>
                  </a:outerShdw>
                </a:effectLst>
                <a:latin typeface="Tahoma" pitchFamily="34" charset="0"/>
                <a:cs typeface="Arial" pitchFamily="34" charset="0"/>
              </a:rPr>
              <a:t/>
            </a:r>
            <a:br>
              <a:rPr lang="en-US" sz="2800" dirty="0">
                <a:solidFill>
                  <a:srgbClr val="FEFE86"/>
                </a:solidFill>
                <a:effectLst>
                  <a:outerShdw blurRad="38100" dist="38100" dir="2700000" algn="tl">
                    <a:srgbClr val="000000"/>
                  </a:outerShdw>
                </a:effectLst>
                <a:latin typeface="Tahoma" pitchFamily="34" charset="0"/>
                <a:cs typeface="Arial" pitchFamily="34" charset="0"/>
              </a:rPr>
            </a:br>
            <a:endParaRPr lang="en-US" sz="1600" dirty="0">
              <a:solidFill>
                <a:srgbClr val="FEFE86"/>
              </a:solidFill>
              <a:effectLst>
                <a:outerShdw blurRad="38100" dist="38100" dir="2700000" algn="tl">
                  <a:srgbClr val="000000"/>
                </a:outerShdw>
              </a:effectLst>
              <a:latin typeface="Tahoma" pitchFamily="34" charset="0"/>
              <a:cs typeface="Arial" pitchFamily="34" charset="0"/>
            </a:endParaRPr>
          </a:p>
        </p:txBody>
      </p:sp>
      <p:sp>
        <p:nvSpPr>
          <p:cNvPr id="31750" name="Text Box 6"/>
          <p:cNvSpPr txBox="1">
            <a:spLocks noChangeArrowheads="1"/>
          </p:cNvSpPr>
          <p:nvPr/>
        </p:nvSpPr>
        <p:spPr bwMode="auto">
          <a:xfrm>
            <a:off x="285720" y="6357958"/>
            <a:ext cx="5461000" cy="307777"/>
          </a:xfrm>
          <a:prstGeom prst="rect">
            <a:avLst/>
          </a:prstGeom>
          <a:noFill/>
          <a:ln w="12700">
            <a:noFill/>
            <a:miter lim="800000"/>
            <a:headEnd/>
            <a:tailEnd/>
          </a:ln>
        </p:spPr>
        <p:txBody>
          <a:bodyPr>
            <a:spAutoFit/>
          </a:bodyPr>
          <a:lstStyle/>
          <a:p>
            <a:pPr>
              <a:spcBef>
                <a:spcPct val="50000"/>
              </a:spcBef>
            </a:pPr>
            <a:r>
              <a:rPr lang="en-US" sz="1400" dirty="0">
                <a:solidFill>
                  <a:srgbClr val="CC0000"/>
                </a:solidFill>
                <a:latin typeface="Century Gothic" pitchFamily="34" charset="0"/>
              </a:rPr>
              <a:t>Brady et al. J Am </a:t>
            </a:r>
            <a:r>
              <a:rPr lang="en-US" sz="1400" dirty="0" err="1">
                <a:solidFill>
                  <a:srgbClr val="CC0000"/>
                </a:solidFill>
                <a:latin typeface="Century Gothic" pitchFamily="34" charset="0"/>
              </a:rPr>
              <a:t>Coll</a:t>
            </a:r>
            <a:r>
              <a:rPr lang="en-US" sz="1400" dirty="0">
                <a:solidFill>
                  <a:srgbClr val="CC0000"/>
                </a:solidFill>
                <a:latin typeface="Century Gothic" pitchFamily="34" charset="0"/>
              </a:rPr>
              <a:t> </a:t>
            </a:r>
            <a:r>
              <a:rPr lang="en-US" sz="1400" dirty="0" err="1">
                <a:solidFill>
                  <a:srgbClr val="CC0000"/>
                </a:solidFill>
                <a:latin typeface="Century Gothic" pitchFamily="34" charset="0"/>
              </a:rPr>
              <a:t>Cardiol</a:t>
            </a:r>
            <a:r>
              <a:rPr lang="en-US" sz="1400" dirty="0">
                <a:solidFill>
                  <a:srgbClr val="CC0000"/>
                </a:solidFill>
                <a:latin typeface="Century Gothic" pitchFamily="34" charset="0"/>
              </a:rPr>
              <a:t> 1998;31(5):950.</a:t>
            </a:r>
          </a:p>
        </p:txBody>
      </p:sp>
      <p:sp>
        <p:nvSpPr>
          <p:cNvPr id="31751" name="Text Box 8"/>
          <p:cNvSpPr txBox="1">
            <a:spLocks noChangeArrowheads="1"/>
          </p:cNvSpPr>
          <p:nvPr/>
        </p:nvSpPr>
        <p:spPr bwMode="auto">
          <a:xfrm>
            <a:off x="450850" y="4446588"/>
            <a:ext cx="2493963" cy="1474787"/>
          </a:xfrm>
          <a:prstGeom prst="rect">
            <a:avLst/>
          </a:prstGeom>
          <a:noFill/>
          <a:ln w="9525">
            <a:noFill/>
            <a:miter lim="800000"/>
            <a:headEnd/>
            <a:tailEnd/>
          </a:ln>
        </p:spPr>
        <p:txBody>
          <a:bodyPr>
            <a:spAutoFit/>
          </a:bodyPr>
          <a:lstStyle/>
          <a:p>
            <a:pPr>
              <a:spcBef>
                <a:spcPct val="50000"/>
              </a:spcBef>
            </a:pPr>
            <a:r>
              <a:rPr lang="en-US" sz="1400" b="1">
                <a:latin typeface="Century Gothic" pitchFamily="34" charset="0"/>
              </a:rPr>
              <a:t>NO ISCHEMIC PRECONDITIONING</a:t>
            </a:r>
          </a:p>
          <a:p>
            <a:pPr>
              <a:spcBef>
                <a:spcPct val="50000"/>
              </a:spcBef>
            </a:pPr>
            <a:r>
              <a:rPr lang="en-US" sz="1400">
                <a:latin typeface="Century Gothic" pitchFamily="34" charset="0"/>
              </a:rPr>
              <a:t>Prolonged occlusion of</a:t>
            </a:r>
            <a:br>
              <a:rPr lang="en-US" sz="1400">
                <a:latin typeface="Century Gothic" pitchFamily="34" charset="0"/>
              </a:rPr>
            </a:br>
            <a:r>
              <a:rPr lang="en-US" sz="1400">
                <a:latin typeface="Century Gothic" pitchFamily="34" charset="0"/>
              </a:rPr>
              <a:t>a major coronary artery leads to myocardial infarction</a:t>
            </a:r>
          </a:p>
        </p:txBody>
      </p:sp>
      <p:sp>
        <p:nvSpPr>
          <p:cNvPr id="31752" name="Text Box 9"/>
          <p:cNvSpPr txBox="1">
            <a:spLocks noChangeArrowheads="1"/>
          </p:cNvSpPr>
          <p:nvPr/>
        </p:nvSpPr>
        <p:spPr bwMode="auto">
          <a:xfrm>
            <a:off x="3170238" y="4446588"/>
            <a:ext cx="2897187" cy="1687512"/>
          </a:xfrm>
          <a:prstGeom prst="rect">
            <a:avLst/>
          </a:prstGeom>
          <a:noFill/>
          <a:ln w="9525">
            <a:noFill/>
            <a:miter lim="800000"/>
            <a:headEnd/>
            <a:tailEnd/>
          </a:ln>
        </p:spPr>
        <p:txBody>
          <a:bodyPr>
            <a:spAutoFit/>
          </a:bodyPr>
          <a:lstStyle/>
          <a:p>
            <a:pPr>
              <a:spcBef>
                <a:spcPct val="50000"/>
              </a:spcBef>
            </a:pPr>
            <a:r>
              <a:rPr lang="en-US" sz="1400" b="1">
                <a:latin typeface="Century Gothic" pitchFamily="34" charset="0"/>
              </a:rPr>
              <a:t>ISCHEMIC PRECONDITIONING </a:t>
            </a:r>
          </a:p>
          <a:p>
            <a:pPr>
              <a:spcBef>
                <a:spcPct val="50000"/>
              </a:spcBef>
            </a:pPr>
            <a:r>
              <a:rPr lang="en-US" sz="1400">
                <a:latin typeface="Century Gothic" pitchFamily="34" charset="0"/>
              </a:rPr>
              <a:t>Repeated and brief occlusion of the same vessel preconditions the myocardium such that subsequent prolonged occlusion leads to</a:t>
            </a:r>
            <a:br>
              <a:rPr lang="en-US" sz="1400">
                <a:latin typeface="Century Gothic" pitchFamily="34" charset="0"/>
              </a:rPr>
            </a:br>
            <a:r>
              <a:rPr lang="en-US" sz="1400">
                <a:latin typeface="Century Gothic" pitchFamily="34" charset="0"/>
              </a:rPr>
              <a:t>a smaller infarct </a:t>
            </a:r>
          </a:p>
        </p:txBody>
      </p:sp>
      <p:sp>
        <p:nvSpPr>
          <p:cNvPr id="31753" name="Text Box 10"/>
          <p:cNvSpPr txBox="1">
            <a:spLocks noChangeArrowheads="1"/>
          </p:cNvSpPr>
          <p:nvPr/>
        </p:nvSpPr>
        <p:spPr bwMode="auto">
          <a:xfrm>
            <a:off x="6411913" y="4446588"/>
            <a:ext cx="2444750" cy="1492716"/>
          </a:xfrm>
          <a:prstGeom prst="rect">
            <a:avLst/>
          </a:prstGeom>
          <a:noFill/>
          <a:ln w="9525">
            <a:noFill/>
            <a:miter lim="800000"/>
            <a:headEnd/>
            <a:tailEnd/>
          </a:ln>
        </p:spPr>
        <p:txBody>
          <a:bodyPr>
            <a:spAutoFit/>
          </a:bodyPr>
          <a:lstStyle/>
          <a:p>
            <a:pPr>
              <a:spcBef>
                <a:spcPct val="50000"/>
              </a:spcBef>
            </a:pPr>
            <a:r>
              <a:rPr lang="en-US" sz="1400" b="1" dirty="0">
                <a:latin typeface="Century Gothic" pitchFamily="34" charset="0"/>
              </a:rPr>
              <a:t>SULFONYLUREAS</a:t>
            </a:r>
          </a:p>
          <a:p>
            <a:pPr>
              <a:spcBef>
                <a:spcPct val="50000"/>
              </a:spcBef>
            </a:pPr>
            <a:r>
              <a:rPr lang="en-US" sz="1400" dirty="0" err="1">
                <a:latin typeface="Century Gothic" pitchFamily="34" charset="0"/>
              </a:rPr>
              <a:t>Sulfonylureas</a:t>
            </a:r>
            <a:r>
              <a:rPr lang="en-US" sz="1400" dirty="0">
                <a:latin typeface="Century Gothic" pitchFamily="34" charset="0"/>
              </a:rPr>
              <a:t> other than </a:t>
            </a:r>
            <a:r>
              <a:rPr lang="en-US" sz="1400" dirty="0" err="1">
                <a:latin typeface="Century Gothic" pitchFamily="34" charset="0"/>
              </a:rPr>
              <a:t>Glimepiride</a:t>
            </a:r>
            <a:r>
              <a:rPr lang="en-US" sz="1400" dirty="0">
                <a:latin typeface="Century Gothic" pitchFamily="34" charset="0"/>
              </a:rPr>
              <a:t> abolish ischemic </a:t>
            </a:r>
            <a:r>
              <a:rPr lang="en-US" sz="1400" dirty="0" err="1">
                <a:latin typeface="Century Gothic" pitchFamily="34" charset="0"/>
              </a:rPr>
              <a:t>preconditoning</a:t>
            </a:r>
            <a:r>
              <a:rPr lang="en-US" sz="1400" dirty="0">
                <a:latin typeface="Century Gothic" pitchFamily="34" charset="0"/>
              </a:rPr>
              <a:t>, </a:t>
            </a:r>
            <a:r>
              <a:rPr lang="en-US" sz="1400" dirty="0" smtClean="0">
                <a:latin typeface="Century Gothic" pitchFamily="34" charset="0"/>
              </a:rPr>
              <a:t>resulting in </a:t>
            </a:r>
            <a:r>
              <a:rPr lang="en-US" sz="1400" dirty="0">
                <a:latin typeface="Century Gothic" pitchFamily="34" charset="0"/>
              </a:rPr>
              <a:t>large infarction size</a:t>
            </a:r>
          </a:p>
        </p:txBody>
      </p:sp>
      <p:sp>
        <p:nvSpPr>
          <p:cNvPr id="10" name="Rectangle 9"/>
          <p:cNvSpPr/>
          <p:nvPr/>
        </p:nvSpPr>
        <p:spPr>
          <a:xfrm>
            <a:off x="214282" y="357166"/>
            <a:ext cx="8715436" cy="1200329"/>
          </a:xfrm>
          <a:prstGeom prst="rect">
            <a:avLst/>
          </a:prstGeom>
        </p:spPr>
        <p:txBody>
          <a:bodyPr wrap="square">
            <a:spAutoFit/>
          </a:bodyPr>
          <a:lstStyle/>
          <a:p>
            <a:r>
              <a:rPr lang="en-US" dirty="0" smtClean="0"/>
              <a:t>Since ATP-dependent potassium channels are present on cardiac cells and coronary vessels, it is possible that the presence of </a:t>
            </a:r>
            <a:r>
              <a:rPr lang="en-US" dirty="0" err="1" smtClean="0"/>
              <a:t>sulfonylureas</a:t>
            </a:r>
            <a:r>
              <a:rPr lang="en-US" dirty="0" smtClean="0"/>
              <a:t> at the time of a myocardial infarction prevents adequate coronary </a:t>
            </a:r>
            <a:r>
              <a:rPr lang="en-US" dirty="0" err="1" smtClean="0"/>
              <a:t>vasodilation</a:t>
            </a:r>
            <a:r>
              <a:rPr lang="en-US" dirty="0" smtClean="0"/>
              <a:t> and thus may result in a larger area of myocardial damage. </a:t>
            </a:r>
            <a:endParaRPr 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525963"/>
          </a:xfrm>
        </p:spPr>
        <p:txBody>
          <a:bodyPr>
            <a:normAutofit fontScale="92500" lnSpcReduction="10000"/>
          </a:bodyPr>
          <a:lstStyle/>
          <a:p>
            <a:r>
              <a:rPr lang="en-US" dirty="0" smtClean="0"/>
              <a:t>In a study of </a:t>
            </a:r>
            <a:r>
              <a:rPr lang="en-US" b="1" dirty="0" smtClean="0">
                <a:solidFill>
                  <a:schemeClr val="accent1">
                    <a:lumMod val="60000"/>
                    <a:lumOff val="40000"/>
                  </a:schemeClr>
                </a:solidFill>
              </a:rPr>
              <a:t>1310</a:t>
            </a:r>
            <a:r>
              <a:rPr lang="en-US" dirty="0" smtClean="0"/>
              <a:t> French patients with diabetes who were hospitalized for myocardial infarction, in-hospital mortality rates were significantly lower in patients previously treated with sulfonylureas compared with other oral medications, insulin, or no medication (3.9, 6.4, 9.4, and 8.4 percent, respectively).</a:t>
            </a:r>
            <a:endParaRPr lang="en-US" dirty="0"/>
          </a:p>
          <a:p>
            <a:r>
              <a:rPr lang="en-US" dirty="0" smtClean="0"/>
              <a:t> Among the SU treated patients, mortality was significantly lower in patients receiving </a:t>
            </a:r>
            <a:r>
              <a:rPr lang="en-US" u="sng" dirty="0" err="1" smtClean="0">
                <a:solidFill>
                  <a:srgbClr val="FFC000"/>
                </a:solidFill>
              </a:rPr>
              <a:t>Gliclazide</a:t>
            </a:r>
            <a:r>
              <a:rPr lang="en-US" u="sng" dirty="0" smtClean="0">
                <a:solidFill>
                  <a:srgbClr val="FFC000"/>
                </a:solidFill>
              </a:rPr>
              <a:t> </a:t>
            </a:r>
            <a:r>
              <a:rPr lang="en-US" dirty="0" smtClean="0"/>
              <a:t>or </a:t>
            </a:r>
            <a:r>
              <a:rPr lang="en-US" dirty="0" smtClean="0">
                <a:hlinkClick r:id="rId2"/>
              </a:rPr>
              <a:t>Glimepiride</a:t>
            </a:r>
            <a:r>
              <a:rPr lang="en-US" dirty="0" smtClean="0"/>
              <a:t> rather than </a:t>
            </a:r>
            <a:r>
              <a:rPr lang="en-US" dirty="0" smtClean="0">
                <a:hlinkClick r:id="rId3"/>
              </a:rPr>
              <a:t>Glyburide</a:t>
            </a:r>
            <a:r>
              <a:rPr lang="en-US" dirty="0"/>
              <a:t>.</a:t>
            </a:r>
          </a:p>
        </p:txBody>
      </p:sp>
      <p:sp>
        <p:nvSpPr>
          <p:cNvPr id="5" name="Rectangle 4"/>
          <p:cNvSpPr/>
          <p:nvPr/>
        </p:nvSpPr>
        <p:spPr>
          <a:xfrm>
            <a:off x="714348" y="5818038"/>
            <a:ext cx="8429652" cy="923330"/>
          </a:xfrm>
          <a:prstGeom prst="rect">
            <a:avLst/>
          </a:prstGeom>
        </p:spPr>
        <p:txBody>
          <a:bodyPr wrap="square">
            <a:spAutoFit/>
          </a:bodyPr>
          <a:lstStyle/>
          <a:p>
            <a:r>
              <a:rPr lang="en-US" dirty="0" smtClean="0">
                <a:hlinkClick r:id="rId4"/>
              </a:rPr>
              <a:t>Zeller M, </a:t>
            </a:r>
            <a:r>
              <a:rPr lang="en-US" dirty="0" err="1" smtClean="0">
                <a:hlinkClick r:id="rId4"/>
              </a:rPr>
              <a:t>Danchin</a:t>
            </a:r>
            <a:r>
              <a:rPr lang="en-US" dirty="0" smtClean="0">
                <a:hlinkClick r:id="rId4"/>
              </a:rPr>
              <a:t> N, Simon D, et al. Impact of type of preadmission </a:t>
            </a:r>
            <a:r>
              <a:rPr lang="en-US" dirty="0" err="1" smtClean="0">
                <a:hlinkClick r:id="rId4"/>
              </a:rPr>
              <a:t>sulfonylureas</a:t>
            </a:r>
            <a:r>
              <a:rPr lang="en-US" dirty="0" smtClean="0">
                <a:hlinkClick r:id="rId4"/>
              </a:rPr>
              <a:t> on mortality and cardiovascular outcomes in diabetic patients with acute myocardial infarction. J </a:t>
            </a:r>
            <a:r>
              <a:rPr lang="en-US" dirty="0" err="1" smtClean="0">
                <a:hlinkClick r:id="rId4"/>
              </a:rPr>
              <a:t>Clin</a:t>
            </a:r>
            <a:r>
              <a:rPr lang="en-US" dirty="0" smtClean="0">
                <a:hlinkClick r:id="rId4"/>
              </a:rPr>
              <a:t> </a:t>
            </a:r>
            <a:r>
              <a:rPr lang="en-US" dirty="0" err="1" smtClean="0">
                <a:hlinkClick r:id="rId4"/>
              </a:rPr>
              <a:t>Endocrinol</a:t>
            </a:r>
            <a:r>
              <a:rPr lang="en-US" dirty="0" smtClean="0">
                <a:hlinkClick r:id="rId4"/>
              </a:rPr>
              <a:t> </a:t>
            </a:r>
            <a:r>
              <a:rPr lang="en-US" dirty="0" err="1" smtClean="0">
                <a:hlinkClick r:id="rId4"/>
              </a:rPr>
              <a:t>Metab</a:t>
            </a:r>
            <a:r>
              <a:rPr lang="en-US" dirty="0" smtClean="0">
                <a:hlinkClick r:id="rId4"/>
              </a:rPr>
              <a:t> 2010; 95:4993.</a:t>
            </a:r>
            <a:endParaRPr lang="en-US" dirty="0"/>
          </a:p>
        </p:txBody>
      </p:sp>
      <p:sp>
        <p:nvSpPr>
          <p:cNvPr id="6" name="Title 1"/>
          <p:cNvSpPr>
            <a:spLocks noGrp="1"/>
          </p:cNvSpPr>
          <p:nvPr>
            <p:ph type="title"/>
          </p:nvPr>
        </p:nvSpPr>
        <p:spPr/>
        <p:txBody>
          <a:bodyPr>
            <a:normAutofit fontScale="90000"/>
          </a:bodyPr>
          <a:lstStyle/>
          <a:p>
            <a:r>
              <a:rPr lang="en-US" sz="5300" b="1" dirty="0" smtClean="0">
                <a:solidFill>
                  <a:schemeClr val="accent1">
                    <a:lumMod val="40000"/>
                    <a:lumOff val="60000"/>
                  </a:schemeClr>
                </a:solidFill>
              </a:rPr>
              <a:t>SUL.</a:t>
            </a:r>
            <a:r>
              <a:rPr lang="en-US" b="1" dirty="0" smtClean="0"/>
              <a:t> </a:t>
            </a:r>
            <a:r>
              <a:rPr lang="en-US" sz="3100" b="1" dirty="0" smtClean="0">
                <a:solidFill>
                  <a:schemeClr val="accent4">
                    <a:lumMod val="60000"/>
                    <a:lumOff val="40000"/>
                  </a:schemeClr>
                </a:solidFill>
              </a:rPr>
              <a:t>Association with coronary disease outcomes</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1635333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Newer sulfonylureas, such as </a:t>
            </a:r>
            <a:r>
              <a:rPr lang="en-US" sz="3600" b="1" dirty="0" err="1" smtClean="0">
                <a:hlinkClick r:id="rId2"/>
              </a:rPr>
              <a:t>Gliclazide</a:t>
            </a:r>
            <a:r>
              <a:rPr lang="en-US" dirty="0" smtClean="0"/>
              <a:t> and</a:t>
            </a:r>
            <a:r>
              <a:rPr lang="en-US" dirty="0">
                <a:hlinkClick r:id="rId2"/>
              </a:rPr>
              <a:t> </a:t>
            </a:r>
            <a:r>
              <a:rPr lang="en-US" sz="3600" b="1" dirty="0" smtClean="0">
                <a:hlinkClick r:id="rId2"/>
              </a:rPr>
              <a:t>Glimepiride</a:t>
            </a:r>
            <a:r>
              <a:rPr lang="en-US" dirty="0" smtClean="0"/>
              <a:t>, are selective for the pancreatic sulfonylurea receptors over the cardiac receptors and do not appear to be associated with increased cardiovascular mortality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chemeClr val="accent1">
                    <a:lumMod val="60000"/>
                    <a:lumOff val="40000"/>
                  </a:schemeClr>
                </a:solidFill>
              </a:rPr>
              <a:t>SUL.</a:t>
            </a:r>
            <a:r>
              <a:rPr lang="en-US" dirty="0" smtClean="0">
                <a:solidFill>
                  <a:schemeClr val="accent1">
                    <a:lumMod val="60000"/>
                    <a:lumOff val="40000"/>
                  </a:schemeClr>
                </a:solidFill>
              </a:rPr>
              <a:t>  : choice of agent</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fontScale="85000" lnSpcReduction="20000"/>
          </a:bodyPr>
          <a:lstStyle/>
          <a:p>
            <a:r>
              <a:rPr lang="en-US" dirty="0" smtClean="0"/>
              <a:t>The choice of sulfonylurea is primarily dependent upon cost and availability, because their efficacy is similar. </a:t>
            </a:r>
          </a:p>
          <a:p>
            <a:pPr>
              <a:buNone/>
            </a:pPr>
            <a:endParaRPr lang="en-US" dirty="0" smtClean="0"/>
          </a:p>
          <a:p>
            <a:r>
              <a:rPr lang="en-US" dirty="0" smtClean="0">
                <a:solidFill>
                  <a:schemeClr val="accent4">
                    <a:lumMod val="60000"/>
                    <a:lumOff val="40000"/>
                  </a:schemeClr>
                </a:solidFill>
              </a:rPr>
              <a:t>However, given the relatively high incidence of hypoglycemia in patients taking  </a:t>
            </a:r>
            <a:r>
              <a:rPr lang="en-US" dirty="0" smtClean="0">
                <a:solidFill>
                  <a:schemeClr val="accent4">
                    <a:lumMod val="60000"/>
                    <a:lumOff val="40000"/>
                  </a:schemeClr>
                </a:solidFill>
                <a:hlinkClick r:id="rId2"/>
              </a:rPr>
              <a:t>glyburide</a:t>
            </a:r>
            <a:r>
              <a:rPr lang="en-US" dirty="0" smtClean="0">
                <a:solidFill>
                  <a:schemeClr val="accent4">
                    <a:lumMod val="60000"/>
                    <a:lumOff val="40000"/>
                  </a:schemeClr>
                </a:solidFill>
              </a:rPr>
              <a:t> or </a:t>
            </a:r>
            <a:r>
              <a:rPr lang="en-US" dirty="0" err="1" smtClean="0">
                <a:solidFill>
                  <a:schemeClr val="accent4">
                    <a:lumMod val="60000"/>
                    <a:lumOff val="40000"/>
                  </a:schemeClr>
                </a:solidFill>
                <a:hlinkClick r:id="rId3"/>
              </a:rPr>
              <a:t>chlorpropamide</a:t>
            </a:r>
            <a:r>
              <a:rPr lang="en-US" dirty="0" smtClean="0">
                <a:solidFill>
                  <a:schemeClr val="accent4">
                    <a:lumMod val="60000"/>
                    <a:lumOff val="40000"/>
                  </a:schemeClr>
                </a:solidFill>
              </a:rPr>
              <a:t>, shorter acting drugs should be used, especially in elderly patients  . </a:t>
            </a:r>
          </a:p>
          <a:p>
            <a:pPr>
              <a:buNone/>
            </a:pPr>
            <a:endParaRPr lang="en-US" dirty="0" smtClean="0">
              <a:solidFill>
                <a:schemeClr val="accent4">
                  <a:lumMod val="60000"/>
                  <a:lumOff val="40000"/>
                </a:schemeClr>
              </a:solidFill>
            </a:endParaRPr>
          </a:p>
          <a:p>
            <a:r>
              <a:rPr lang="en-US" dirty="0" smtClean="0"/>
              <a:t>In a patient who is not a candidate for </a:t>
            </a:r>
            <a:r>
              <a:rPr lang="en-US" dirty="0" err="1" smtClean="0">
                <a:hlinkClick r:id="rId4"/>
              </a:rPr>
              <a:t>metformin</a:t>
            </a:r>
            <a:r>
              <a:rPr lang="en-US" dirty="0" smtClean="0"/>
              <a:t> or who cannot tolerate </a:t>
            </a:r>
            <a:r>
              <a:rPr lang="en-US" dirty="0" err="1" smtClean="0"/>
              <a:t>metformin</a:t>
            </a:r>
            <a:r>
              <a:rPr lang="en-US" dirty="0" smtClean="0"/>
              <a:t> as initial </a:t>
            </a:r>
            <a:r>
              <a:rPr lang="en-US" dirty="0" err="1" smtClean="0"/>
              <a:t>monotherapy</a:t>
            </a:r>
            <a:r>
              <a:rPr lang="en-US" dirty="0" smtClean="0"/>
              <a:t>,  a shorter-duration sulfonylurea, such as </a:t>
            </a:r>
            <a:r>
              <a:rPr lang="en-US" dirty="0" err="1" smtClean="0">
                <a:hlinkClick r:id="rId5"/>
              </a:rPr>
              <a:t>glipizide</a:t>
            </a:r>
            <a:r>
              <a:rPr lang="en-US" dirty="0" smtClean="0"/>
              <a:t> is suggested. </a:t>
            </a:r>
            <a:endParaRPr lang="en-US" dirty="0"/>
          </a:p>
        </p:txBody>
      </p:sp>
    </p:spTree>
    <p:extLst>
      <p:ext uri="{BB962C8B-B14F-4D97-AF65-F5344CB8AC3E}">
        <p14:creationId xmlns:p14="http://schemas.microsoft.com/office/powerpoint/2010/main" val="1575148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idx="4294967295"/>
          </p:nvPr>
        </p:nvSpPr>
        <p:spPr>
          <a:xfrm>
            <a:off x="250825" y="188913"/>
            <a:ext cx="7924800" cy="1189037"/>
          </a:xfrm>
        </p:spPr>
        <p:txBody>
          <a:bodyPr>
            <a:normAutofit fontScale="90000"/>
          </a:bodyPr>
          <a:lstStyle/>
          <a:p>
            <a:pPr eaLnBrk="1" hangingPunct="1">
              <a:defRPr/>
            </a:pPr>
            <a:r>
              <a:rPr lang="en-AU" sz="3200" smtClean="0">
                <a:solidFill>
                  <a:srgbClr val="FEFE86"/>
                </a:solidFill>
                <a:latin typeface="Arial" pitchFamily="34" charset="0"/>
              </a:rPr>
              <a:t>ADA/EASD Consensus</a:t>
            </a:r>
            <a:r>
              <a:rPr lang="en-AU" sz="3200" smtClean="0">
                <a:solidFill>
                  <a:srgbClr val="FEFE86"/>
                </a:solidFill>
              </a:rPr>
              <a:t> </a:t>
            </a:r>
            <a:r>
              <a:rPr lang="en-US" sz="3200" smtClean="0">
                <a:solidFill>
                  <a:srgbClr val="FEFE86"/>
                </a:solidFill>
                <a:latin typeface="Lucida Sans" pitchFamily="34" charset="0"/>
              </a:rPr>
              <a:t>Algorithm for Management of Diabetes</a:t>
            </a:r>
            <a:r>
              <a:rPr lang="en-US" sz="3600" smtClean="0">
                <a:solidFill>
                  <a:srgbClr val="FFFF66"/>
                </a:solidFill>
                <a:latin typeface="Lucida Sans" pitchFamily="34" charset="0"/>
              </a:rPr>
              <a:t/>
            </a:r>
            <a:br>
              <a:rPr lang="en-US" sz="3600" smtClean="0">
                <a:solidFill>
                  <a:srgbClr val="FFFF66"/>
                </a:solidFill>
                <a:latin typeface="Lucida Sans" pitchFamily="34" charset="0"/>
              </a:rPr>
            </a:br>
            <a:r>
              <a:rPr lang="en-US" sz="1600" smtClean="0">
                <a:solidFill>
                  <a:srgbClr val="FFFF66"/>
                </a:solidFill>
                <a:latin typeface="Lucida Sans" pitchFamily="34" charset="0"/>
              </a:rPr>
              <a:t>Diabetes Care. 2009, 32:193-203</a:t>
            </a:r>
          </a:p>
        </p:txBody>
      </p:sp>
      <p:sp>
        <p:nvSpPr>
          <p:cNvPr id="27656" name="Rectangle 8"/>
          <p:cNvSpPr>
            <a:spLocks noChangeArrowheads="1"/>
          </p:cNvSpPr>
          <p:nvPr/>
        </p:nvSpPr>
        <p:spPr bwMode="auto">
          <a:xfrm>
            <a:off x="215900" y="1484313"/>
            <a:ext cx="1800225" cy="2249487"/>
          </a:xfrm>
          <a:prstGeom prst="rect">
            <a:avLst/>
          </a:prstGeom>
          <a:solidFill>
            <a:srgbClr val="A2FFA3"/>
          </a:solidFill>
          <a:ln w="9525">
            <a:solidFill>
              <a:schemeClr val="tx1"/>
            </a:solidFill>
            <a:miter lim="800000"/>
            <a:headEnd/>
            <a:tailEnd/>
          </a:ln>
          <a:scene3d>
            <a:camera prst="orthographicFront"/>
            <a:lightRig rig="threePt" dir="t"/>
          </a:scene3d>
          <a:sp3d>
            <a:bevelT/>
          </a:sp3d>
        </p:spPr>
        <p:txBody>
          <a:bodyPr wrap="none" anchor="ctr"/>
          <a:lstStyle/>
          <a:p>
            <a:pPr eaLnBrk="1" hangingPunct="1">
              <a:defRPr/>
            </a:pPr>
            <a:r>
              <a:rPr lang="en-US" dirty="0">
                <a:solidFill>
                  <a:schemeClr val="bg2"/>
                </a:solidFill>
                <a:latin typeface="Arial" pitchFamily="34" charset="0"/>
                <a:cs typeface="+mn-cs"/>
              </a:rPr>
              <a:t>At diagnosis:</a:t>
            </a:r>
          </a:p>
          <a:p>
            <a:pPr eaLnBrk="1" hangingPunct="1">
              <a:defRPr/>
            </a:pPr>
            <a:r>
              <a:rPr lang="en-US" dirty="0">
                <a:solidFill>
                  <a:schemeClr val="bg2"/>
                </a:solidFill>
                <a:latin typeface="Arial" pitchFamily="34" charset="0"/>
                <a:cs typeface="+mn-cs"/>
              </a:rPr>
              <a:t>Lifestyle</a:t>
            </a:r>
          </a:p>
          <a:p>
            <a:pPr eaLnBrk="1" hangingPunct="1">
              <a:defRPr/>
            </a:pPr>
            <a:r>
              <a:rPr lang="en-US" dirty="0">
                <a:solidFill>
                  <a:schemeClr val="bg2"/>
                </a:solidFill>
                <a:latin typeface="Arial" pitchFamily="34" charset="0"/>
                <a:cs typeface="+mn-cs"/>
              </a:rPr>
              <a:t>+</a:t>
            </a:r>
          </a:p>
          <a:p>
            <a:pPr eaLnBrk="1" hangingPunct="1">
              <a:defRPr/>
            </a:pPr>
            <a:r>
              <a:rPr lang="en-US" dirty="0" err="1">
                <a:solidFill>
                  <a:schemeClr val="bg2"/>
                </a:solidFill>
                <a:latin typeface="Arial" pitchFamily="34" charset="0"/>
                <a:cs typeface="+mn-cs"/>
              </a:rPr>
              <a:t>Metformin</a:t>
            </a:r>
            <a:endParaRPr lang="en-US" dirty="0">
              <a:solidFill>
                <a:schemeClr val="bg2"/>
              </a:solidFill>
              <a:latin typeface="Arial" pitchFamily="34" charset="0"/>
              <a:cs typeface="+mn-cs"/>
            </a:endParaRPr>
          </a:p>
        </p:txBody>
      </p:sp>
      <p:sp>
        <p:nvSpPr>
          <p:cNvPr id="27660" name="Rectangle 12"/>
          <p:cNvSpPr>
            <a:spLocks noChangeArrowheads="1"/>
          </p:cNvSpPr>
          <p:nvPr/>
        </p:nvSpPr>
        <p:spPr bwMode="auto">
          <a:xfrm>
            <a:off x="2700338" y="4473575"/>
            <a:ext cx="2124075" cy="1042988"/>
          </a:xfrm>
          <a:prstGeom prst="rect">
            <a:avLst/>
          </a:prstGeom>
          <a:solidFill>
            <a:srgbClr val="A2FFA3"/>
          </a:solidFill>
          <a:ln w="9525">
            <a:solidFill>
              <a:schemeClr val="tx1"/>
            </a:solidFill>
            <a:miter lim="800000"/>
            <a:headEnd/>
            <a:tailEnd/>
          </a:ln>
          <a:scene3d>
            <a:camera prst="orthographicFront"/>
            <a:lightRig rig="threePt" dir="t"/>
          </a:scene3d>
          <a:sp3d>
            <a:bevelT/>
          </a:sp3d>
        </p:spPr>
        <p:txBody>
          <a:bodyPr wrap="none" anchor="ctr"/>
          <a:lstStyle/>
          <a:p>
            <a:pPr eaLnBrk="1" hangingPunct="1">
              <a:defRPr/>
            </a:pPr>
            <a:r>
              <a:rPr lang="en-US" sz="1600">
                <a:solidFill>
                  <a:schemeClr val="bg2"/>
                </a:solidFill>
                <a:latin typeface="Arial" pitchFamily="34" charset="0"/>
                <a:cs typeface="+mn-cs"/>
              </a:rPr>
              <a:t>Lifestyle+Metformin</a:t>
            </a:r>
          </a:p>
          <a:p>
            <a:pPr eaLnBrk="1" hangingPunct="1">
              <a:defRPr/>
            </a:pPr>
            <a:r>
              <a:rPr lang="en-US" sz="1600">
                <a:solidFill>
                  <a:schemeClr val="bg2"/>
                </a:solidFill>
                <a:latin typeface="Arial" pitchFamily="34" charset="0"/>
                <a:cs typeface="+mn-cs"/>
              </a:rPr>
              <a:t>+</a:t>
            </a:r>
          </a:p>
          <a:p>
            <a:pPr eaLnBrk="1" hangingPunct="1">
              <a:defRPr/>
            </a:pPr>
            <a:r>
              <a:rPr lang="en-US" sz="1600">
                <a:solidFill>
                  <a:schemeClr val="bg2"/>
                </a:solidFill>
                <a:latin typeface="Arial" pitchFamily="34" charset="0"/>
                <a:cs typeface="+mn-cs"/>
              </a:rPr>
              <a:t>Pioglitazone</a:t>
            </a:r>
          </a:p>
          <a:p>
            <a:pPr eaLnBrk="1" hangingPunct="1">
              <a:defRPr/>
            </a:pPr>
            <a:r>
              <a:rPr lang="en-US" sz="1000" i="1">
                <a:solidFill>
                  <a:schemeClr val="bg2"/>
                </a:solidFill>
                <a:latin typeface="Arial" pitchFamily="34" charset="0"/>
                <a:cs typeface="+mn-cs"/>
              </a:rPr>
              <a:t>(No hypoglycemia, edema, </a:t>
            </a:r>
          </a:p>
          <a:p>
            <a:pPr eaLnBrk="1" hangingPunct="1">
              <a:defRPr/>
            </a:pPr>
            <a:r>
              <a:rPr lang="en-US" sz="1000" i="1">
                <a:solidFill>
                  <a:schemeClr val="bg2"/>
                </a:solidFill>
                <a:latin typeface="Arial" pitchFamily="34" charset="0"/>
                <a:cs typeface="+mn-cs"/>
              </a:rPr>
              <a:t>CHF, bone loss)</a:t>
            </a:r>
          </a:p>
        </p:txBody>
      </p:sp>
      <p:sp>
        <p:nvSpPr>
          <p:cNvPr id="27661" name="Rectangle 13"/>
          <p:cNvSpPr>
            <a:spLocks noChangeArrowheads="1"/>
          </p:cNvSpPr>
          <p:nvPr/>
        </p:nvSpPr>
        <p:spPr bwMode="auto">
          <a:xfrm>
            <a:off x="2663825" y="2941637"/>
            <a:ext cx="2195513" cy="828675"/>
          </a:xfrm>
          <a:prstGeom prst="rect">
            <a:avLst/>
          </a:prstGeom>
          <a:solidFill>
            <a:srgbClr val="A2FFA3"/>
          </a:solidFill>
          <a:ln w="9525">
            <a:solidFill>
              <a:schemeClr val="tx1"/>
            </a:solidFill>
            <a:miter lim="800000"/>
            <a:headEnd/>
            <a:tailEnd/>
          </a:ln>
          <a:scene3d>
            <a:camera prst="orthographicFront"/>
            <a:lightRig rig="threePt" dir="t"/>
          </a:scene3d>
          <a:sp3d>
            <a:bevelT/>
          </a:sp3d>
        </p:spPr>
        <p:txBody>
          <a:bodyPr wrap="none" anchor="ctr"/>
          <a:lstStyle/>
          <a:p>
            <a:pPr eaLnBrk="1" hangingPunct="1">
              <a:defRPr/>
            </a:pPr>
            <a:r>
              <a:rPr lang="en-US" sz="1600">
                <a:solidFill>
                  <a:schemeClr val="bg2"/>
                </a:solidFill>
                <a:latin typeface="Arial" pitchFamily="34" charset="0"/>
                <a:cs typeface="Arial" pitchFamily="34" charset="0"/>
              </a:rPr>
              <a:t>Lifestyle+Metformin</a:t>
            </a:r>
          </a:p>
          <a:p>
            <a:pPr eaLnBrk="1" hangingPunct="1">
              <a:defRPr/>
            </a:pPr>
            <a:r>
              <a:rPr lang="en-US" sz="1600">
                <a:solidFill>
                  <a:schemeClr val="bg2"/>
                </a:solidFill>
                <a:latin typeface="Arial" pitchFamily="34" charset="0"/>
                <a:cs typeface="Arial" pitchFamily="34" charset="0"/>
              </a:rPr>
              <a:t>+</a:t>
            </a:r>
          </a:p>
          <a:p>
            <a:pPr eaLnBrk="1" hangingPunct="1">
              <a:defRPr/>
            </a:pPr>
            <a:r>
              <a:rPr lang="en-US" b="1">
                <a:solidFill>
                  <a:srgbClr val="FF6600"/>
                </a:solidFill>
                <a:latin typeface="Arial" pitchFamily="34" charset="0"/>
                <a:cs typeface="Arial" pitchFamily="34" charset="0"/>
              </a:rPr>
              <a:t>Sulfonylurea</a:t>
            </a:r>
          </a:p>
        </p:txBody>
      </p:sp>
      <p:sp>
        <p:nvSpPr>
          <p:cNvPr id="27662" name="Rectangle 14"/>
          <p:cNvSpPr>
            <a:spLocks noChangeArrowheads="1"/>
          </p:cNvSpPr>
          <p:nvPr/>
        </p:nvSpPr>
        <p:spPr bwMode="auto">
          <a:xfrm>
            <a:off x="6804025" y="2025650"/>
            <a:ext cx="2232025" cy="1116013"/>
          </a:xfrm>
          <a:prstGeom prst="rect">
            <a:avLst/>
          </a:prstGeom>
          <a:solidFill>
            <a:srgbClr val="A2FFA3"/>
          </a:solidFill>
          <a:ln w="9525">
            <a:solidFill>
              <a:schemeClr val="tx1"/>
            </a:solidFill>
            <a:miter lim="800000"/>
            <a:headEnd/>
            <a:tailEnd/>
          </a:ln>
          <a:scene3d>
            <a:camera prst="orthographicFront"/>
            <a:lightRig rig="threePt" dir="t"/>
          </a:scene3d>
          <a:sp3d>
            <a:bevelT/>
          </a:sp3d>
        </p:spPr>
        <p:txBody>
          <a:bodyPr wrap="none" anchor="ctr"/>
          <a:lstStyle/>
          <a:p>
            <a:pPr eaLnBrk="1" hangingPunct="1">
              <a:defRPr/>
            </a:pPr>
            <a:r>
              <a:rPr lang="en-US" sz="1600">
                <a:solidFill>
                  <a:schemeClr val="bg2"/>
                </a:solidFill>
                <a:latin typeface="Arial" pitchFamily="34" charset="0"/>
                <a:cs typeface="+mn-cs"/>
              </a:rPr>
              <a:t>Lifestyle+Metformin</a:t>
            </a:r>
          </a:p>
          <a:p>
            <a:pPr eaLnBrk="1" hangingPunct="1">
              <a:defRPr/>
            </a:pPr>
            <a:r>
              <a:rPr lang="en-US" sz="1600">
                <a:solidFill>
                  <a:schemeClr val="bg2"/>
                </a:solidFill>
                <a:latin typeface="Arial" pitchFamily="34" charset="0"/>
                <a:cs typeface="+mn-cs"/>
              </a:rPr>
              <a:t>+</a:t>
            </a:r>
          </a:p>
          <a:p>
            <a:pPr eaLnBrk="1" hangingPunct="1">
              <a:defRPr/>
            </a:pPr>
            <a:r>
              <a:rPr lang="en-US" sz="1600">
                <a:solidFill>
                  <a:schemeClr val="bg2"/>
                </a:solidFill>
                <a:latin typeface="Arial" pitchFamily="34" charset="0"/>
                <a:cs typeface="+mn-cs"/>
              </a:rPr>
              <a:t>Intensive insulin</a:t>
            </a:r>
          </a:p>
        </p:txBody>
      </p:sp>
      <p:sp>
        <p:nvSpPr>
          <p:cNvPr id="27663" name="Rectangle 15"/>
          <p:cNvSpPr>
            <a:spLocks noChangeArrowheads="1"/>
          </p:cNvSpPr>
          <p:nvPr/>
        </p:nvSpPr>
        <p:spPr bwMode="auto">
          <a:xfrm>
            <a:off x="2663825" y="1752600"/>
            <a:ext cx="2195513" cy="936625"/>
          </a:xfrm>
          <a:prstGeom prst="rect">
            <a:avLst/>
          </a:prstGeom>
          <a:solidFill>
            <a:srgbClr val="A2FFA3"/>
          </a:solidFill>
          <a:ln w="9525">
            <a:solidFill>
              <a:schemeClr val="tx1"/>
            </a:solidFill>
            <a:miter lim="800000"/>
            <a:headEnd/>
            <a:tailEnd/>
          </a:ln>
          <a:scene3d>
            <a:camera prst="orthographicFront"/>
            <a:lightRig rig="threePt" dir="t"/>
          </a:scene3d>
          <a:sp3d>
            <a:bevelT/>
          </a:sp3d>
        </p:spPr>
        <p:txBody>
          <a:bodyPr wrap="none" anchor="ctr"/>
          <a:lstStyle/>
          <a:p>
            <a:pPr eaLnBrk="1" hangingPunct="1">
              <a:defRPr/>
            </a:pPr>
            <a:r>
              <a:rPr lang="en-US" sz="1600">
                <a:solidFill>
                  <a:schemeClr val="bg2"/>
                </a:solidFill>
                <a:latin typeface="Arial" pitchFamily="34" charset="0"/>
                <a:cs typeface="+mn-cs"/>
              </a:rPr>
              <a:t>Lifestyle+Metformin</a:t>
            </a:r>
          </a:p>
          <a:p>
            <a:pPr eaLnBrk="1" hangingPunct="1">
              <a:defRPr/>
            </a:pPr>
            <a:r>
              <a:rPr lang="en-US" sz="1600">
                <a:solidFill>
                  <a:schemeClr val="bg2"/>
                </a:solidFill>
                <a:latin typeface="Arial" pitchFamily="34" charset="0"/>
                <a:cs typeface="+mn-cs"/>
              </a:rPr>
              <a:t>+</a:t>
            </a:r>
          </a:p>
          <a:p>
            <a:pPr eaLnBrk="1" hangingPunct="1">
              <a:defRPr/>
            </a:pPr>
            <a:r>
              <a:rPr lang="en-US" sz="1600">
                <a:solidFill>
                  <a:schemeClr val="bg2"/>
                </a:solidFill>
                <a:latin typeface="Arial" pitchFamily="34" charset="0"/>
                <a:cs typeface="+mn-cs"/>
              </a:rPr>
              <a:t>Basal Insulin</a:t>
            </a:r>
          </a:p>
        </p:txBody>
      </p:sp>
      <p:sp>
        <p:nvSpPr>
          <p:cNvPr id="27664" name="Rectangle 16"/>
          <p:cNvSpPr>
            <a:spLocks noChangeArrowheads="1"/>
          </p:cNvSpPr>
          <p:nvPr/>
        </p:nvSpPr>
        <p:spPr bwMode="auto">
          <a:xfrm>
            <a:off x="2735263" y="5661025"/>
            <a:ext cx="2089150" cy="1044575"/>
          </a:xfrm>
          <a:prstGeom prst="rect">
            <a:avLst/>
          </a:prstGeom>
          <a:solidFill>
            <a:srgbClr val="A2FFA3"/>
          </a:solidFill>
          <a:ln w="9525">
            <a:solidFill>
              <a:schemeClr val="tx1"/>
            </a:solidFill>
            <a:miter lim="800000"/>
            <a:headEnd/>
            <a:tailEnd/>
          </a:ln>
          <a:scene3d>
            <a:camera prst="orthographicFront"/>
            <a:lightRig rig="threePt" dir="t"/>
          </a:scene3d>
          <a:sp3d>
            <a:bevelT/>
          </a:sp3d>
        </p:spPr>
        <p:txBody>
          <a:bodyPr wrap="none" anchor="ctr"/>
          <a:lstStyle/>
          <a:p>
            <a:pPr eaLnBrk="1" hangingPunct="1">
              <a:defRPr/>
            </a:pPr>
            <a:r>
              <a:rPr lang="en-US" sz="1600">
                <a:solidFill>
                  <a:schemeClr val="bg2"/>
                </a:solidFill>
                <a:latin typeface="Arial" pitchFamily="34" charset="0"/>
                <a:cs typeface="+mn-cs"/>
              </a:rPr>
              <a:t>Lifestyle+Metformin</a:t>
            </a:r>
          </a:p>
          <a:p>
            <a:pPr eaLnBrk="1" hangingPunct="1">
              <a:defRPr/>
            </a:pPr>
            <a:r>
              <a:rPr lang="en-US" sz="1600">
                <a:solidFill>
                  <a:schemeClr val="bg2"/>
                </a:solidFill>
                <a:latin typeface="Arial" pitchFamily="34" charset="0"/>
                <a:cs typeface="+mn-cs"/>
              </a:rPr>
              <a:t>+</a:t>
            </a:r>
          </a:p>
          <a:p>
            <a:pPr eaLnBrk="1" hangingPunct="1">
              <a:defRPr/>
            </a:pPr>
            <a:r>
              <a:rPr lang="en-US" sz="1600">
                <a:solidFill>
                  <a:schemeClr val="bg2"/>
                </a:solidFill>
                <a:latin typeface="Arial" pitchFamily="34" charset="0"/>
                <a:cs typeface="+mn-cs"/>
              </a:rPr>
              <a:t>GLP1 </a:t>
            </a:r>
          </a:p>
          <a:p>
            <a:pPr eaLnBrk="1" hangingPunct="1">
              <a:defRPr/>
            </a:pPr>
            <a:r>
              <a:rPr lang="en-US" sz="1000" i="1">
                <a:solidFill>
                  <a:schemeClr val="bg2"/>
                </a:solidFill>
                <a:latin typeface="Arial" pitchFamily="34" charset="0"/>
                <a:cs typeface="+mn-cs"/>
              </a:rPr>
              <a:t>(No hypoglycemia, wt loss, </a:t>
            </a:r>
          </a:p>
          <a:p>
            <a:pPr eaLnBrk="1" hangingPunct="1">
              <a:defRPr/>
            </a:pPr>
            <a:r>
              <a:rPr lang="en-US" sz="1000" i="1">
                <a:solidFill>
                  <a:schemeClr val="bg2"/>
                </a:solidFill>
                <a:latin typeface="Arial" pitchFamily="34" charset="0"/>
                <a:cs typeface="+mn-cs"/>
              </a:rPr>
              <a:t>Nausea/vomiting)</a:t>
            </a:r>
          </a:p>
        </p:txBody>
      </p:sp>
      <p:sp>
        <p:nvSpPr>
          <p:cNvPr id="27665" name="Rectangle 17"/>
          <p:cNvSpPr>
            <a:spLocks noChangeArrowheads="1"/>
          </p:cNvSpPr>
          <p:nvPr/>
        </p:nvSpPr>
        <p:spPr bwMode="auto">
          <a:xfrm>
            <a:off x="5292725" y="4292600"/>
            <a:ext cx="2266950" cy="1223963"/>
          </a:xfrm>
          <a:prstGeom prst="rect">
            <a:avLst/>
          </a:prstGeom>
          <a:solidFill>
            <a:srgbClr val="A2FFA3"/>
          </a:solidFill>
          <a:ln w="9525">
            <a:solidFill>
              <a:schemeClr val="tx1"/>
            </a:solidFill>
            <a:miter lim="800000"/>
            <a:headEnd/>
            <a:tailEnd/>
          </a:ln>
          <a:scene3d>
            <a:camera prst="orthographicFront"/>
            <a:lightRig rig="threePt" dir="t"/>
          </a:scene3d>
          <a:sp3d>
            <a:bevelT/>
          </a:sp3d>
        </p:spPr>
        <p:txBody>
          <a:bodyPr wrap="none" anchor="ctr"/>
          <a:lstStyle/>
          <a:p>
            <a:pPr eaLnBrk="1" hangingPunct="1">
              <a:defRPr/>
            </a:pPr>
            <a:r>
              <a:rPr lang="en-US" sz="1600">
                <a:solidFill>
                  <a:schemeClr val="bg2"/>
                </a:solidFill>
                <a:latin typeface="Arial" pitchFamily="34" charset="0"/>
                <a:cs typeface="+mn-cs"/>
              </a:rPr>
              <a:t>Lifestyle+Metformin</a:t>
            </a:r>
          </a:p>
          <a:p>
            <a:pPr eaLnBrk="1" hangingPunct="1">
              <a:defRPr/>
            </a:pPr>
            <a:r>
              <a:rPr lang="en-US" sz="1600">
                <a:solidFill>
                  <a:schemeClr val="bg2"/>
                </a:solidFill>
                <a:latin typeface="Arial" pitchFamily="34" charset="0"/>
                <a:cs typeface="+mn-cs"/>
              </a:rPr>
              <a:t>+</a:t>
            </a:r>
          </a:p>
          <a:p>
            <a:pPr eaLnBrk="1" hangingPunct="1">
              <a:defRPr/>
            </a:pPr>
            <a:r>
              <a:rPr lang="en-US" sz="1600">
                <a:solidFill>
                  <a:schemeClr val="bg2"/>
                </a:solidFill>
                <a:latin typeface="Arial" pitchFamily="34" charset="0"/>
                <a:cs typeface="+mn-cs"/>
              </a:rPr>
              <a:t>Pioglitazone</a:t>
            </a:r>
          </a:p>
          <a:p>
            <a:pPr eaLnBrk="1" hangingPunct="1">
              <a:defRPr/>
            </a:pPr>
            <a:r>
              <a:rPr lang="en-US" sz="1600">
                <a:solidFill>
                  <a:schemeClr val="bg2"/>
                </a:solidFill>
                <a:latin typeface="Arial" pitchFamily="34" charset="0"/>
                <a:cs typeface="+mn-cs"/>
              </a:rPr>
              <a:t>+</a:t>
            </a:r>
          </a:p>
          <a:p>
            <a:pPr eaLnBrk="1" hangingPunct="1">
              <a:defRPr/>
            </a:pPr>
            <a:r>
              <a:rPr lang="en-US" sz="1600">
                <a:solidFill>
                  <a:schemeClr val="bg2"/>
                </a:solidFill>
                <a:latin typeface="Arial" pitchFamily="34" charset="0"/>
                <a:cs typeface="+mn-cs"/>
              </a:rPr>
              <a:t>Sulfonylurea</a:t>
            </a:r>
          </a:p>
        </p:txBody>
      </p:sp>
      <p:sp>
        <p:nvSpPr>
          <p:cNvPr id="27666" name="Rectangle 18"/>
          <p:cNvSpPr>
            <a:spLocks noChangeArrowheads="1"/>
          </p:cNvSpPr>
          <p:nvPr/>
        </p:nvSpPr>
        <p:spPr bwMode="auto">
          <a:xfrm>
            <a:off x="5319713" y="5634038"/>
            <a:ext cx="2232025" cy="1035050"/>
          </a:xfrm>
          <a:prstGeom prst="rect">
            <a:avLst/>
          </a:prstGeom>
          <a:solidFill>
            <a:srgbClr val="A2FFA3"/>
          </a:solidFill>
          <a:ln w="9525">
            <a:solidFill>
              <a:schemeClr val="tx1"/>
            </a:solidFill>
            <a:miter lim="800000"/>
            <a:headEnd/>
            <a:tailEnd/>
          </a:ln>
          <a:scene3d>
            <a:camera prst="orthographicFront"/>
            <a:lightRig rig="threePt" dir="t"/>
          </a:scene3d>
          <a:sp3d>
            <a:bevelT/>
          </a:sp3d>
        </p:spPr>
        <p:txBody>
          <a:bodyPr wrap="none" anchor="ctr"/>
          <a:lstStyle/>
          <a:p>
            <a:pPr eaLnBrk="1" hangingPunct="1">
              <a:defRPr/>
            </a:pPr>
            <a:r>
              <a:rPr lang="en-US" sz="1600">
                <a:solidFill>
                  <a:schemeClr val="bg2"/>
                </a:solidFill>
                <a:latin typeface="Arial" pitchFamily="34" charset="0"/>
                <a:cs typeface="+mn-cs"/>
              </a:rPr>
              <a:t>Lifestyle+Metformin</a:t>
            </a:r>
          </a:p>
          <a:p>
            <a:pPr eaLnBrk="1" hangingPunct="1">
              <a:defRPr/>
            </a:pPr>
            <a:r>
              <a:rPr lang="en-US" sz="1600">
                <a:solidFill>
                  <a:schemeClr val="bg2"/>
                </a:solidFill>
                <a:latin typeface="Arial" pitchFamily="34" charset="0"/>
                <a:cs typeface="+mn-cs"/>
              </a:rPr>
              <a:t>+</a:t>
            </a:r>
          </a:p>
          <a:p>
            <a:pPr eaLnBrk="1" hangingPunct="1">
              <a:defRPr/>
            </a:pPr>
            <a:r>
              <a:rPr lang="en-US" sz="1600">
                <a:solidFill>
                  <a:schemeClr val="bg2"/>
                </a:solidFill>
                <a:latin typeface="Arial" pitchFamily="34" charset="0"/>
                <a:cs typeface="+mn-cs"/>
              </a:rPr>
              <a:t>Basal Insulin</a:t>
            </a:r>
          </a:p>
        </p:txBody>
      </p:sp>
      <p:sp>
        <p:nvSpPr>
          <p:cNvPr id="11291" name="Line 19"/>
          <p:cNvSpPr>
            <a:spLocks noChangeShapeType="1"/>
          </p:cNvSpPr>
          <p:nvPr/>
        </p:nvSpPr>
        <p:spPr bwMode="auto">
          <a:xfrm>
            <a:off x="0" y="4221163"/>
            <a:ext cx="9144000" cy="1587"/>
          </a:xfrm>
          <a:prstGeom prst="line">
            <a:avLst/>
          </a:prstGeom>
          <a:noFill/>
          <a:ln w="9525">
            <a:solidFill>
              <a:schemeClr val="tx1"/>
            </a:solidFill>
            <a:round/>
            <a:headEnd/>
            <a:tailEnd/>
          </a:ln>
        </p:spPr>
        <p:txBody>
          <a:bodyPr/>
          <a:lstStyle/>
          <a:p>
            <a:endParaRPr lang="en-US"/>
          </a:p>
        </p:txBody>
      </p:sp>
      <p:sp>
        <p:nvSpPr>
          <p:cNvPr id="27668" name="Text Box 20"/>
          <p:cNvSpPr txBox="1">
            <a:spLocks noChangeArrowheads="1"/>
          </p:cNvSpPr>
          <p:nvPr/>
        </p:nvSpPr>
        <p:spPr bwMode="auto">
          <a:xfrm>
            <a:off x="87313" y="4340225"/>
            <a:ext cx="2462212" cy="581025"/>
          </a:xfrm>
          <a:prstGeom prst="rect">
            <a:avLst/>
          </a:prstGeom>
          <a:noFill/>
          <a:ln w="9525">
            <a:noFill/>
            <a:miter lim="800000"/>
            <a:headEnd/>
            <a:tailEnd/>
          </a:ln>
        </p:spPr>
        <p:txBody>
          <a:bodyPr wrap="none">
            <a:spAutoFit/>
          </a:bodyPr>
          <a:lstStyle/>
          <a:p>
            <a:pPr algn="l" eaLnBrk="1" hangingPunct="1"/>
            <a:r>
              <a:rPr lang="en-US" sz="1600">
                <a:solidFill>
                  <a:srgbClr val="FF6600"/>
                </a:solidFill>
              </a:rPr>
              <a:t>Tier 2: less well-validated</a:t>
            </a:r>
          </a:p>
          <a:p>
            <a:pPr algn="l" eaLnBrk="1" hangingPunct="1"/>
            <a:r>
              <a:rPr lang="en-US" sz="1600">
                <a:solidFill>
                  <a:srgbClr val="FF6600"/>
                </a:solidFill>
              </a:rPr>
              <a:t>therapies</a:t>
            </a:r>
          </a:p>
        </p:txBody>
      </p:sp>
      <p:sp>
        <p:nvSpPr>
          <p:cNvPr id="27669" name="Text Box 21"/>
          <p:cNvSpPr txBox="1">
            <a:spLocks noChangeArrowheads="1"/>
          </p:cNvSpPr>
          <p:nvPr/>
        </p:nvSpPr>
        <p:spPr bwMode="auto">
          <a:xfrm>
            <a:off x="5148064" y="1447949"/>
            <a:ext cx="4826000" cy="396875"/>
          </a:xfrm>
          <a:prstGeom prst="rect">
            <a:avLst/>
          </a:prstGeom>
          <a:noFill/>
          <a:ln w="9525">
            <a:noFill/>
            <a:miter lim="800000"/>
            <a:headEnd/>
            <a:tailEnd/>
          </a:ln>
        </p:spPr>
        <p:txBody>
          <a:bodyPr>
            <a:spAutoFit/>
          </a:bodyPr>
          <a:lstStyle/>
          <a:p>
            <a:pPr algn="l" eaLnBrk="1" hangingPunct="1"/>
            <a:r>
              <a:rPr lang="en-US" sz="2000" dirty="0">
                <a:solidFill>
                  <a:srgbClr val="FF6600"/>
                </a:solidFill>
              </a:rPr>
              <a:t>Tier 1: Well-validated core therapies</a:t>
            </a:r>
          </a:p>
        </p:txBody>
      </p:sp>
      <p:sp>
        <p:nvSpPr>
          <p:cNvPr id="27674" name="Line 26"/>
          <p:cNvSpPr>
            <a:spLocks noChangeShapeType="1"/>
          </p:cNvSpPr>
          <p:nvPr/>
        </p:nvSpPr>
        <p:spPr bwMode="auto">
          <a:xfrm>
            <a:off x="2016125" y="2797175"/>
            <a:ext cx="323850" cy="0"/>
          </a:xfrm>
          <a:prstGeom prst="line">
            <a:avLst/>
          </a:prstGeom>
          <a:noFill/>
          <a:ln w="9525">
            <a:solidFill>
              <a:schemeClr val="tx1"/>
            </a:solidFill>
            <a:round/>
            <a:headEnd/>
            <a:tailEnd/>
          </a:ln>
        </p:spPr>
        <p:txBody>
          <a:bodyPr/>
          <a:lstStyle/>
          <a:p>
            <a:endParaRPr lang="en-US"/>
          </a:p>
        </p:txBody>
      </p:sp>
      <p:sp>
        <p:nvSpPr>
          <p:cNvPr id="27675" name="Line 27"/>
          <p:cNvSpPr>
            <a:spLocks noChangeShapeType="1"/>
          </p:cNvSpPr>
          <p:nvPr/>
        </p:nvSpPr>
        <p:spPr bwMode="auto">
          <a:xfrm>
            <a:off x="2339975" y="2149475"/>
            <a:ext cx="0" cy="1223963"/>
          </a:xfrm>
          <a:prstGeom prst="line">
            <a:avLst/>
          </a:prstGeom>
          <a:noFill/>
          <a:ln w="9525">
            <a:solidFill>
              <a:schemeClr val="tx1"/>
            </a:solidFill>
            <a:round/>
            <a:headEnd/>
            <a:tailEnd/>
          </a:ln>
        </p:spPr>
        <p:txBody>
          <a:bodyPr/>
          <a:lstStyle/>
          <a:p>
            <a:endParaRPr lang="en-US"/>
          </a:p>
        </p:txBody>
      </p:sp>
      <p:sp>
        <p:nvSpPr>
          <p:cNvPr id="27676" name="Line 28"/>
          <p:cNvSpPr>
            <a:spLocks noChangeShapeType="1"/>
          </p:cNvSpPr>
          <p:nvPr/>
        </p:nvSpPr>
        <p:spPr bwMode="auto">
          <a:xfrm>
            <a:off x="2339975" y="2149475"/>
            <a:ext cx="287338" cy="0"/>
          </a:xfrm>
          <a:prstGeom prst="line">
            <a:avLst/>
          </a:prstGeom>
          <a:noFill/>
          <a:ln w="9525">
            <a:solidFill>
              <a:schemeClr val="tx1"/>
            </a:solidFill>
            <a:round/>
            <a:headEnd/>
            <a:tailEnd type="triangle" w="med" len="med"/>
          </a:ln>
        </p:spPr>
        <p:txBody>
          <a:bodyPr/>
          <a:lstStyle/>
          <a:p>
            <a:endParaRPr lang="en-US"/>
          </a:p>
        </p:txBody>
      </p:sp>
      <p:sp>
        <p:nvSpPr>
          <p:cNvPr id="27677" name="Line 29"/>
          <p:cNvSpPr>
            <a:spLocks noChangeShapeType="1"/>
          </p:cNvSpPr>
          <p:nvPr/>
        </p:nvSpPr>
        <p:spPr bwMode="auto">
          <a:xfrm>
            <a:off x="2339975" y="3373438"/>
            <a:ext cx="252413" cy="0"/>
          </a:xfrm>
          <a:prstGeom prst="line">
            <a:avLst/>
          </a:prstGeom>
          <a:noFill/>
          <a:ln w="9525">
            <a:solidFill>
              <a:schemeClr val="tx1"/>
            </a:solidFill>
            <a:round/>
            <a:headEnd/>
            <a:tailEnd type="triangle" w="med" len="med"/>
          </a:ln>
        </p:spPr>
        <p:txBody>
          <a:bodyPr/>
          <a:lstStyle/>
          <a:p>
            <a:endParaRPr lang="en-US"/>
          </a:p>
        </p:txBody>
      </p:sp>
      <p:sp>
        <p:nvSpPr>
          <p:cNvPr id="27678" name="Line 30"/>
          <p:cNvSpPr>
            <a:spLocks noChangeShapeType="1"/>
          </p:cNvSpPr>
          <p:nvPr/>
        </p:nvSpPr>
        <p:spPr bwMode="auto">
          <a:xfrm>
            <a:off x="4859338" y="2565400"/>
            <a:ext cx="1944687" cy="0"/>
          </a:xfrm>
          <a:prstGeom prst="line">
            <a:avLst/>
          </a:prstGeom>
          <a:noFill/>
          <a:ln w="9525">
            <a:solidFill>
              <a:schemeClr val="tx1"/>
            </a:solidFill>
            <a:round/>
            <a:headEnd/>
            <a:tailEnd type="triangle" w="med" len="med"/>
          </a:ln>
        </p:spPr>
        <p:txBody>
          <a:bodyPr/>
          <a:lstStyle/>
          <a:p>
            <a:endParaRPr lang="en-US"/>
          </a:p>
        </p:txBody>
      </p:sp>
      <p:sp>
        <p:nvSpPr>
          <p:cNvPr id="27679" name="Line 31"/>
          <p:cNvSpPr>
            <a:spLocks noChangeShapeType="1"/>
          </p:cNvSpPr>
          <p:nvPr/>
        </p:nvSpPr>
        <p:spPr bwMode="auto">
          <a:xfrm>
            <a:off x="2159000" y="2960688"/>
            <a:ext cx="0" cy="2663825"/>
          </a:xfrm>
          <a:prstGeom prst="line">
            <a:avLst/>
          </a:prstGeom>
          <a:noFill/>
          <a:ln w="9525">
            <a:solidFill>
              <a:schemeClr val="tx1"/>
            </a:solidFill>
            <a:prstDash val="sysDot"/>
            <a:round/>
            <a:headEnd/>
            <a:tailEnd/>
          </a:ln>
        </p:spPr>
        <p:txBody>
          <a:bodyPr/>
          <a:lstStyle/>
          <a:p>
            <a:endParaRPr lang="en-US"/>
          </a:p>
        </p:txBody>
      </p:sp>
      <p:sp>
        <p:nvSpPr>
          <p:cNvPr id="27680" name="Line 32"/>
          <p:cNvSpPr>
            <a:spLocks noChangeShapeType="1"/>
          </p:cNvSpPr>
          <p:nvPr/>
        </p:nvSpPr>
        <p:spPr bwMode="auto">
          <a:xfrm>
            <a:off x="2159000" y="5624513"/>
            <a:ext cx="217488" cy="0"/>
          </a:xfrm>
          <a:prstGeom prst="line">
            <a:avLst/>
          </a:prstGeom>
          <a:noFill/>
          <a:ln w="9525">
            <a:solidFill>
              <a:schemeClr val="tx1"/>
            </a:solidFill>
            <a:prstDash val="sysDot"/>
            <a:round/>
            <a:headEnd/>
            <a:tailEnd/>
          </a:ln>
        </p:spPr>
        <p:txBody>
          <a:bodyPr/>
          <a:lstStyle/>
          <a:p>
            <a:endParaRPr lang="en-US"/>
          </a:p>
        </p:txBody>
      </p:sp>
      <p:sp>
        <p:nvSpPr>
          <p:cNvPr id="27681" name="Line 33"/>
          <p:cNvSpPr>
            <a:spLocks noChangeShapeType="1"/>
          </p:cNvSpPr>
          <p:nvPr/>
        </p:nvSpPr>
        <p:spPr bwMode="auto">
          <a:xfrm>
            <a:off x="2376488" y="4905375"/>
            <a:ext cx="0" cy="1403350"/>
          </a:xfrm>
          <a:prstGeom prst="line">
            <a:avLst/>
          </a:prstGeom>
          <a:noFill/>
          <a:ln w="9525">
            <a:solidFill>
              <a:schemeClr val="tx1"/>
            </a:solidFill>
            <a:prstDash val="sysDot"/>
            <a:round/>
            <a:headEnd/>
            <a:tailEnd/>
          </a:ln>
        </p:spPr>
        <p:txBody>
          <a:bodyPr/>
          <a:lstStyle/>
          <a:p>
            <a:endParaRPr lang="en-US"/>
          </a:p>
        </p:txBody>
      </p:sp>
      <p:sp>
        <p:nvSpPr>
          <p:cNvPr id="27682" name="Line 34"/>
          <p:cNvSpPr>
            <a:spLocks noChangeShapeType="1"/>
          </p:cNvSpPr>
          <p:nvPr/>
        </p:nvSpPr>
        <p:spPr bwMode="auto">
          <a:xfrm>
            <a:off x="2376488" y="4905375"/>
            <a:ext cx="323850" cy="0"/>
          </a:xfrm>
          <a:prstGeom prst="line">
            <a:avLst/>
          </a:prstGeom>
          <a:noFill/>
          <a:ln w="9525">
            <a:solidFill>
              <a:schemeClr val="tx1"/>
            </a:solidFill>
            <a:prstDash val="sysDot"/>
            <a:round/>
            <a:headEnd/>
            <a:tailEnd type="triangle" w="med" len="med"/>
          </a:ln>
        </p:spPr>
        <p:txBody>
          <a:bodyPr/>
          <a:lstStyle/>
          <a:p>
            <a:endParaRPr lang="en-US"/>
          </a:p>
        </p:txBody>
      </p:sp>
      <p:sp>
        <p:nvSpPr>
          <p:cNvPr id="27683" name="Line 35"/>
          <p:cNvSpPr>
            <a:spLocks noChangeShapeType="1"/>
          </p:cNvSpPr>
          <p:nvPr/>
        </p:nvSpPr>
        <p:spPr bwMode="auto">
          <a:xfrm>
            <a:off x="2376488" y="6308725"/>
            <a:ext cx="323850" cy="0"/>
          </a:xfrm>
          <a:prstGeom prst="line">
            <a:avLst/>
          </a:prstGeom>
          <a:noFill/>
          <a:ln w="9525">
            <a:solidFill>
              <a:schemeClr val="tx1"/>
            </a:solidFill>
            <a:prstDash val="sysDot"/>
            <a:round/>
            <a:headEnd/>
            <a:tailEnd type="triangle" w="med" len="med"/>
          </a:ln>
        </p:spPr>
        <p:txBody>
          <a:bodyPr/>
          <a:lstStyle/>
          <a:p>
            <a:endParaRPr lang="en-US"/>
          </a:p>
        </p:txBody>
      </p:sp>
      <p:sp>
        <p:nvSpPr>
          <p:cNvPr id="27684" name="Line 36"/>
          <p:cNvSpPr>
            <a:spLocks noChangeShapeType="1"/>
          </p:cNvSpPr>
          <p:nvPr/>
        </p:nvSpPr>
        <p:spPr bwMode="auto">
          <a:xfrm>
            <a:off x="5148263" y="4797425"/>
            <a:ext cx="144462" cy="0"/>
          </a:xfrm>
          <a:prstGeom prst="line">
            <a:avLst/>
          </a:prstGeom>
          <a:noFill/>
          <a:ln w="9525">
            <a:solidFill>
              <a:schemeClr val="tx1"/>
            </a:solidFill>
            <a:prstDash val="sysDot"/>
            <a:round/>
            <a:headEnd/>
            <a:tailEnd type="triangle" w="med" len="med"/>
          </a:ln>
        </p:spPr>
        <p:txBody>
          <a:bodyPr/>
          <a:lstStyle/>
          <a:p>
            <a:endParaRPr lang="en-US"/>
          </a:p>
        </p:txBody>
      </p:sp>
      <p:sp>
        <p:nvSpPr>
          <p:cNvPr id="27685" name="Line 37"/>
          <p:cNvSpPr>
            <a:spLocks noChangeShapeType="1"/>
          </p:cNvSpPr>
          <p:nvPr/>
        </p:nvSpPr>
        <p:spPr bwMode="auto">
          <a:xfrm>
            <a:off x="5148263" y="6200775"/>
            <a:ext cx="144462" cy="0"/>
          </a:xfrm>
          <a:prstGeom prst="line">
            <a:avLst/>
          </a:prstGeom>
          <a:noFill/>
          <a:ln w="9525">
            <a:solidFill>
              <a:schemeClr val="tx1"/>
            </a:solidFill>
            <a:prstDash val="sysDot"/>
            <a:round/>
            <a:headEnd/>
            <a:tailEnd type="triangle" w="med" len="med"/>
          </a:ln>
        </p:spPr>
        <p:txBody>
          <a:bodyPr/>
          <a:lstStyle/>
          <a:p>
            <a:endParaRPr lang="en-US"/>
          </a:p>
        </p:txBody>
      </p:sp>
      <p:sp>
        <p:nvSpPr>
          <p:cNvPr id="27686" name="Line 38"/>
          <p:cNvSpPr>
            <a:spLocks noChangeShapeType="1"/>
          </p:cNvSpPr>
          <p:nvPr/>
        </p:nvSpPr>
        <p:spPr bwMode="auto">
          <a:xfrm>
            <a:off x="5148263" y="4797425"/>
            <a:ext cx="0" cy="1403350"/>
          </a:xfrm>
          <a:prstGeom prst="line">
            <a:avLst/>
          </a:prstGeom>
          <a:noFill/>
          <a:ln w="9525">
            <a:solidFill>
              <a:schemeClr val="tx1"/>
            </a:solidFill>
            <a:prstDash val="sysDot"/>
            <a:round/>
            <a:headEnd/>
            <a:tailEnd/>
          </a:ln>
        </p:spPr>
        <p:txBody>
          <a:bodyPr/>
          <a:lstStyle/>
          <a:p>
            <a:endParaRPr lang="en-US"/>
          </a:p>
        </p:txBody>
      </p:sp>
      <p:sp>
        <p:nvSpPr>
          <p:cNvPr id="27687" name="Line 39"/>
          <p:cNvSpPr>
            <a:spLocks noChangeShapeType="1"/>
          </p:cNvSpPr>
          <p:nvPr/>
        </p:nvSpPr>
        <p:spPr bwMode="auto">
          <a:xfrm>
            <a:off x="4824413" y="5013325"/>
            <a:ext cx="323850" cy="468313"/>
          </a:xfrm>
          <a:prstGeom prst="line">
            <a:avLst/>
          </a:prstGeom>
          <a:noFill/>
          <a:ln w="9525">
            <a:solidFill>
              <a:schemeClr val="tx1"/>
            </a:solidFill>
            <a:prstDash val="sysDot"/>
            <a:round/>
            <a:headEnd/>
            <a:tailEnd type="triangle" w="med" len="med"/>
          </a:ln>
        </p:spPr>
        <p:txBody>
          <a:bodyPr/>
          <a:lstStyle/>
          <a:p>
            <a:endParaRPr lang="en-US"/>
          </a:p>
        </p:txBody>
      </p:sp>
      <p:sp>
        <p:nvSpPr>
          <p:cNvPr id="27688" name="Line 40"/>
          <p:cNvSpPr>
            <a:spLocks noChangeShapeType="1"/>
          </p:cNvSpPr>
          <p:nvPr/>
        </p:nvSpPr>
        <p:spPr bwMode="auto">
          <a:xfrm flipV="1">
            <a:off x="4824413" y="5516563"/>
            <a:ext cx="323850" cy="468312"/>
          </a:xfrm>
          <a:prstGeom prst="line">
            <a:avLst/>
          </a:prstGeom>
          <a:noFill/>
          <a:ln w="9525">
            <a:solidFill>
              <a:schemeClr val="tx1"/>
            </a:solidFill>
            <a:prstDash val="sysDot"/>
            <a:round/>
            <a:headEnd/>
            <a:tailEnd type="triangle" w="med" len="med"/>
          </a:ln>
        </p:spPr>
        <p:txBody>
          <a:bodyPr/>
          <a:lstStyle/>
          <a:p>
            <a:endParaRPr lang="en-US"/>
          </a:p>
        </p:txBody>
      </p:sp>
      <p:sp>
        <p:nvSpPr>
          <p:cNvPr id="27689" name="Text Box 41"/>
          <p:cNvSpPr txBox="1">
            <a:spLocks noChangeArrowheads="1"/>
          </p:cNvSpPr>
          <p:nvPr/>
        </p:nvSpPr>
        <p:spPr bwMode="auto">
          <a:xfrm>
            <a:off x="323850" y="3805238"/>
            <a:ext cx="850900" cy="369887"/>
          </a:xfrm>
          <a:prstGeom prst="rect">
            <a:avLst/>
          </a:prstGeom>
          <a:noFill/>
          <a:ln w="9525">
            <a:noFill/>
            <a:miter lim="800000"/>
            <a:headEnd/>
            <a:tailEnd/>
          </a:ln>
        </p:spPr>
        <p:txBody>
          <a:bodyPr wrap="none">
            <a:spAutoFit/>
          </a:bodyPr>
          <a:lstStyle/>
          <a:p>
            <a:pPr algn="l" eaLnBrk="1" hangingPunct="1">
              <a:defRPr/>
            </a:pPr>
            <a:r>
              <a:rPr lang="en-US" dirty="0">
                <a:solidFill>
                  <a:srgbClr val="FFFF00"/>
                </a:solidFill>
                <a:effectLst>
                  <a:outerShdw blurRad="38100" dist="38100" dir="2700000" algn="tl">
                    <a:srgbClr val="000000">
                      <a:alpha val="43137"/>
                    </a:srgbClr>
                  </a:outerShdw>
                </a:effectLst>
                <a:latin typeface="Arial" pitchFamily="34" charset="0"/>
                <a:cs typeface="+mn-cs"/>
              </a:rPr>
              <a:t>Step 1</a:t>
            </a:r>
          </a:p>
        </p:txBody>
      </p:sp>
      <p:sp>
        <p:nvSpPr>
          <p:cNvPr id="27690" name="Text Box 42"/>
          <p:cNvSpPr txBox="1">
            <a:spLocks noChangeArrowheads="1"/>
          </p:cNvSpPr>
          <p:nvPr/>
        </p:nvSpPr>
        <p:spPr bwMode="auto">
          <a:xfrm>
            <a:off x="3148013" y="3824288"/>
            <a:ext cx="850900" cy="369887"/>
          </a:xfrm>
          <a:prstGeom prst="rect">
            <a:avLst/>
          </a:prstGeom>
          <a:noFill/>
          <a:ln w="9525">
            <a:noFill/>
            <a:miter lim="800000"/>
            <a:headEnd/>
            <a:tailEnd/>
          </a:ln>
        </p:spPr>
        <p:txBody>
          <a:bodyPr wrap="none">
            <a:spAutoFit/>
          </a:bodyPr>
          <a:lstStyle/>
          <a:p>
            <a:pPr algn="l" eaLnBrk="1" hangingPunct="1">
              <a:defRPr/>
            </a:pPr>
            <a:r>
              <a:rPr lang="en-US">
                <a:solidFill>
                  <a:srgbClr val="FFFF00"/>
                </a:solidFill>
                <a:effectLst>
                  <a:outerShdw blurRad="38100" dist="38100" dir="2700000" algn="tl">
                    <a:srgbClr val="000000">
                      <a:alpha val="43137"/>
                    </a:srgbClr>
                  </a:outerShdw>
                </a:effectLst>
                <a:latin typeface="Arial" pitchFamily="34" charset="0"/>
                <a:cs typeface="+mn-cs"/>
              </a:rPr>
              <a:t>Step 2</a:t>
            </a:r>
          </a:p>
        </p:txBody>
      </p:sp>
      <p:sp>
        <p:nvSpPr>
          <p:cNvPr id="27691" name="Text Box 43"/>
          <p:cNvSpPr txBox="1">
            <a:spLocks noChangeArrowheads="1"/>
          </p:cNvSpPr>
          <p:nvPr/>
        </p:nvSpPr>
        <p:spPr bwMode="auto">
          <a:xfrm>
            <a:off x="7793038" y="3811588"/>
            <a:ext cx="850900" cy="369887"/>
          </a:xfrm>
          <a:prstGeom prst="rect">
            <a:avLst/>
          </a:prstGeom>
          <a:noFill/>
          <a:ln w="9525">
            <a:noFill/>
            <a:miter lim="800000"/>
            <a:headEnd/>
            <a:tailEnd/>
          </a:ln>
        </p:spPr>
        <p:txBody>
          <a:bodyPr wrap="none">
            <a:spAutoFit/>
          </a:bodyPr>
          <a:lstStyle/>
          <a:p>
            <a:pPr algn="l" eaLnBrk="1" hangingPunct="1">
              <a:defRPr/>
            </a:pPr>
            <a:r>
              <a:rPr lang="en-US">
                <a:solidFill>
                  <a:srgbClr val="FFFF00"/>
                </a:solidFill>
                <a:effectLst>
                  <a:outerShdw blurRad="38100" dist="38100" dir="2700000" algn="tl">
                    <a:srgbClr val="000000">
                      <a:alpha val="43137"/>
                    </a:srgbClr>
                  </a:outerShdw>
                </a:effectLst>
                <a:latin typeface="Arial" pitchFamily="34" charset="0"/>
                <a:cs typeface="+mn-cs"/>
              </a:rPr>
              <a:t>Step 3</a:t>
            </a:r>
          </a:p>
        </p:txBody>
      </p:sp>
      <p:sp>
        <p:nvSpPr>
          <p:cNvPr id="27692" name="Line 44"/>
          <p:cNvSpPr>
            <a:spLocks noChangeShapeType="1"/>
          </p:cNvSpPr>
          <p:nvPr/>
        </p:nvSpPr>
        <p:spPr bwMode="auto">
          <a:xfrm>
            <a:off x="6372225" y="5516563"/>
            <a:ext cx="0" cy="107950"/>
          </a:xfrm>
          <a:prstGeom prst="line">
            <a:avLst/>
          </a:prstGeom>
          <a:noFill/>
          <a:ln w="9525">
            <a:solidFill>
              <a:schemeClr val="tx1"/>
            </a:solidFill>
            <a:round/>
            <a:headEnd/>
            <a:tailEnd type="triangle" w="med" len="med"/>
          </a:ln>
        </p:spPr>
        <p:txBody>
          <a:bodyPr/>
          <a:lstStyle/>
          <a:p>
            <a:endParaRPr lang="en-US"/>
          </a:p>
        </p:txBody>
      </p:sp>
      <p:sp>
        <p:nvSpPr>
          <p:cNvPr id="27693" name="Line 45"/>
          <p:cNvSpPr>
            <a:spLocks noChangeShapeType="1"/>
          </p:cNvSpPr>
          <p:nvPr/>
        </p:nvSpPr>
        <p:spPr bwMode="auto">
          <a:xfrm>
            <a:off x="7559675" y="6165850"/>
            <a:ext cx="757238" cy="0"/>
          </a:xfrm>
          <a:prstGeom prst="line">
            <a:avLst/>
          </a:prstGeom>
          <a:noFill/>
          <a:ln w="9525">
            <a:solidFill>
              <a:schemeClr val="tx1"/>
            </a:solidFill>
            <a:prstDash val="sysDot"/>
            <a:round/>
            <a:headEnd/>
            <a:tailEnd/>
          </a:ln>
        </p:spPr>
        <p:txBody>
          <a:bodyPr/>
          <a:lstStyle/>
          <a:p>
            <a:endParaRPr lang="en-US"/>
          </a:p>
        </p:txBody>
      </p:sp>
      <p:sp>
        <p:nvSpPr>
          <p:cNvPr id="27694" name="Line 46"/>
          <p:cNvSpPr>
            <a:spLocks noChangeShapeType="1"/>
          </p:cNvSpPr>
          <p:nvPr/>
        </p:nvSpPr>
        <p:spPr bwMode="auto">
          <a:xfrm flipV="1">
            <a:off x="8316913" y="3176588"/>
            <a:ext cx="0" cy="2989262"/>
          </a:xfrm>
          <a:prstGeom prst="line">
            <a:avLst/>
          </a:prstGeom>
          <a:noFill/>
          <a:ln w="9525">
            <a:solidFill>
              <a:schemeClr val="tx1"/>
            </a:solidFill>
            <a:prstDash val="sysDot"/>
            <a:round/>
            <a:headEnd/>
            <a:tailEnd type="triangle" w="med" len="med"/>
          </a:ln>
        </p:spPr>
        <p:txBody>
          <a:bodyPr/>
          <a:lstStyle/>
          <a:p>
            <a:endParaRPr lang="en-US"/>
          </a:p>
        </p:txBody>
      </p:sp>
      <p:sp>
        <p:nvSpPr>
          <p:cNvPr id="27695" name="Text Box 47"/>
          <p:cNvSpPr txBox="1">
            <a:spLocks noChangeArrowheads="1"/>
          </p:cNvSpPr>
          <p:nvPr/>
        </p:nvSpPr>
        <p:spPr bwMode="auto">
          <a:xfrm>
            <a:off x="179388" y="6035675"/>
            <a:ext cx="2144712" cy="822325"/>
          </a:xfrm>
          <a:prstGeom prst="rect">
            <a:avLst/>
          </a:prstGeom>
          <a:noFill/>
          <a:ln w="9525">
            <a:noFill/>
            <a:miter lim="800000"/>
            <a:headEnd/>
            <a:tailEnd/>
          </a:ln>
        </p:spPr>
        <p:txBody>
          <a:bodyPr>
            <a:spAutoFit/>
          </a:bodyPr>
          <a:lstStyle/>
          <a:p>
            <a:pPr algn="l" eaLnBrk="1" hangingPunct="1"/>
            <a:r>
              <a:rPr lang="en-US" sz="1200">
                <a:solidFill>
                  <a:srgbClr val="FFFF00"/>
                </a:solidFill>
              </a:rPr>
              <a:t>Amylin agonists, Glinides</a:t>
            </a:r>
          </a:p>
          <a:p>
            <a:pPr algn="l" eaLnBrk="1" hangingPunct="1"/>
            <a:r>
              <a:rPr lang="en-US" sz="1200">
                <a:solidFill>
                  <a:srgbClr val="FFFF00"/>
                </a:solidFill>
              </a:rPr>
              <a:t>DPP-4 inhibitors may be appropriate in selected patients</a:t>
            </a:r>
          </a:p>
        </p:txBody>
      </p:sp>
      <p:sp>
        <p:nvSpPr>
          <p:cNvPr id="27696" name="Line 48"/>
          <p:cNvSpPr>
            <a:spLocks noChangeShapeType="1"/>
          </p:cNvSpPr>
          <p:nvPr/>
        </p:nvSpPr>
        <p:spPr bwMode="auto">
          <a:xfrm flipV="1">
            <a:off x="3671888" y="2725738"/>
            <a:ext cx="0" cy="179387"/>
          </a:xfrm>
          <a:prstGeom prst="line">
            <a:avLst/>
          </a:prstGeom>
          <a:noFill/>
          <a:ln w="9525">
            <a:solidFill>
              <a:schemeClr val="tx1"/>
            </a:solidFill>
            <a:round/>
            <a:headEnd/>
            <a:tailEnd type="triangle" w="med" len="med"/>
          </a:ln>
        </p:spPr>
        <p:txBody>
          <a:bodyPr/>
          <a:lstStyle/>
          <a:p>
            <a:endParaRPr lang="en-US"/>
          </a:p>
        </p:txBody>
      </p:sp>
      <p:sp>
        <p:nvSpPr>
          <p:cNvPr id="27697" name="Text Box 49"/>
          <p:cNvSpPr txBox="1">
            <a:spLocks noChangeArrowheads="1"/>
          </p:cNvSpPr>
          <p:nvPr/>
        </p:nvSpPr>
        <p:spPr bwMode="auto">
          <a:xfrm>
            <a:off x="158750" y="4856163"/>
            <a:ext cx="1784350" cy="639762"/>
          </a:xfrm>
          <a:prstGeom prst="rect">
            <a:avLst/>
          </a:prstGeom>
          <a:noFill/>
          <a:ln w="9525">
            <a:noFill/>
            <a:miter lim="800000"/>
            <a:headEnd/>
            <a:tailEnd/>
          </a:ln>
        </p:spPr>
        <p:txBody>
          <a:bodyPr>
            <a:spAutoFit/>
          </a:bodyPr>
          <a:lstStyle/>
          <a:p>
            <a:pPr algn="l" eaLnBrk="1" hangingPunct="1"/>
            <a:r>
              <a:rPr lang="en-US" sz="1200">
                <a:solidFill>
                  <a:srgbClr val="FFFF00"/>
                </a:solidFill>
              </a:rPr>
              <a:t>*Useful when hypoglycemia is to be avoided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6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6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6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69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66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68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6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6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6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68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68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68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69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6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6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68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68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685"/>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2768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766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76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69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69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69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8" grpId="0"/>
      <p:bldP spid="27669" grpId="0"/>
      <p:bldP spid="27674" grpId="0" animBg="1"/>
      <p:bldP spid="27675" grpId="0" animBg="1"/>
      <p:bldP spid="27676" grpId="0" animBg="1"/>
      <p:bldP spid="27677" grpId="0" animBg="1"/>
      <p:bldP spid="27678" grpId="0" animBg="1"/>
      <p:bldP spid="27679" grpId="0" animBg="1"/>
      <p:bldP spid="27680" grpId="0" animBg="1"/>
      <p:bldP spid="27681" grpId="0" animBg="1"/>
      <p:bldP spid="27682" grpId="0" animBg="1"/>
      <p:bldP spid="27683" grpId="0" animBg="1"/>
      <p:bldP spid="27684" grpId="0" animBg="1"/>
      <p:bldP spid="27684" grpId="1" animBg="1"/>
      <p:bldP spid="27685" grpId="0" animBg="1"/>
      <p:bldP spid="27686" grpId="0" animBg="1"/>
      <p:bldP spid="27687" grpId="0" animBg="1"/>
      <p:bldP spid="27688" grpId="0" animBg="1"/>
      <p:bldP spid="27689" grpId="0"/>
      <p:bldP spid="27690" grpId="0"/>
      <p:bldP spid="27691" grpId="0"/>
      <p:bldP spid="27692" grpId="0" animBg="1"/>
      <p:bldP spid="27693" grpId="0" animBg="1"/>
      <p:bldP spid="27694" grpId="0" animBg="1"/>
      <p:bldP spid="27695" grpId="0"/>
      <p:bldP spid="27696" grpId="0" animBg="1"/>
      <p:bldP spid="2769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467544" y="1124744"/>
            <a:ext cx="1018227" cy="584775"/>
          </a:xfrm>
          <a:prstGeom prst="rect">
            <a:avLst/>
          </a:prstGeom>
          <a:noFill/>
        </p:spPr>
        <p:txBody>
          <a:bodyPr wrap="none" rtlCol="0">
            <a:spAutoFit/>
          </a:bodyPr>
          <a:lstStyle/>
          <a:p>
            <a:r>
              <a:rPr lang="en-US" sz="3200" b="1" dirty="0" smtClean="0">
                <a:solidFill>
                  <a:srgbClr val="C00000"/>
                </a:solidFill>
              </a:rPr>
              <a:t>2012</a:t>
            </a:r>
            <a:endParaRPr lang="en-US" sz="3200" b="1" dirty="0">
              <a:solidFill>
                <a:srgbClr val="C00000"/>
              </a:solidFill>
            </a:endParaRPr>
          </a:p>
        </p:txBody>
      </p:sp>
    </p:spTree>
    <p:extLst>
      <p:ext uri="{BB962C8B-B14F-4D97-AF65-F5344CB8AC3E}">
        <p14:creationId xmlns:p14="http://schemas.microsoft.com/office/powerpoint/2010/main" val="2970022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img.medscape.com/article/837/936/837936-fig4.jpg"/>
          <p:cNvPicPr>
            <a:picLocks noChangeAspect="1" noChangeArrowheads="1"/>
          </p:cNvPicPr>
          <p:nvPr/>
        </p:nvPicPr>
        <p:blipFill>
          <a:blip r:embed="rId2"/>
          <a:srcRect/>
          <a:stretch>
            <a:fillRect/>
          </a:stretch>
        </p:blipFill>
        <p:spPr bwMode="auto">
          <a:xfrm>
            <a:off x="428596" y="142852"/>
            <a:ext cx="8330056" cy="6545044"/>
          </a:xfrm>
          <a:prstGeom prst="rect">
            <a:avLst/>
          </a:prstGeom>
          <a:noFill/>
        </p:spPr>
      </p:pic>
      <p:sp>
        <p:nvSpPr>
          <p:cNvPr id="6" name="Rectangle 5"/>
          <p:cNvSpPr/>
          <p:nvPr/>
        </p:nvSpPr>
        <p:spPr>
          <a:xfrm>
            <a:off x="500034" y="6357958"/>
            <a:ext cx="8215370" cy="3571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99592" y="116632"/>
            <a:ext cx="2127505" cy="584775"/>
          </a:xfrm>
          <a:prstGeom prst="rect">
            <a:avLst/>
          </a:prstGeom>
          <a:noFill/>
        </p:spPr>
        <p:txBody>
          <a:bodyPr wrap="none" rtlCol="0">
            <a:spAutoFit/>
          </a:bodyPr>
          <a:lstStyle/>
          <a:p>
            <a:r>
              <a:rPr lang="en-US" sz="3200" b="1" dirty="0" smtClean="0">
                <a:solidFill>
                  <a:schemeClr val="bg1"/>
                </a:solidFill>
              </a:rPr>
              <a:t>AACE, 2015</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11188" y="-2835275"/>
            <a:ext cx="8731250" cy="4397375"/>
          </a:xfrm>
        </p:spPr>
        <p:txBody>
          <a:bodyPr/>
          <a:lstStyle/>
          <a:p>
            <a:r>
              <a:rPr lang="en-US" smtClean="0"/>
              <a:t>Meglitinides ( short - acting prandial</a:t>
            </a:r>
            <a:br>
              <a:rPr lang="en-US" smtClean="0"/>
            </a:br>
            <a:r>
              <a:rPr lang="en-US" smtClean="0"/>
              <a:t>insulin releasers)</a:t>
            </a:r>
          </a:p>
        </p:txBody>
      </p:sp>
      <p:sp>
        <p:nvSpPr>
          <p:cNvPr id="64515" name="Content Placeholder 2"/>
          <p:cNvSpPr>
            <a:spLocks noGrp="1"/>
          </p:cNvSpPr>
          <p:nvPr>
            <p:ph idx="1"/>
          </p:nvPr>
        </p:nvSpPr>
        <p:spPr>
          <a:xfrm>
            <a:off x="457200" y="1855365"/>
            <a:ext cx="8229600" cy="5002635"/>
          </a:xfrm>
        </p:spPr>
        <p:txBody>
          <a:bodyPr>
            <a:normAutofit/>
          </a:bodyPr>
          <a:lstStyle/>
          <a:p>
            <a:pPr>
              <a:buNone/>
            </a:pPr>
            <a:r>
              <a:rPr lang="fa-IR" sz="2800" dirty="0" smtClean="0"/>
              <a:t>   </a:t>
            </a:r>
            <a:r>
              <a:rPr lang="fa-IR" sz="2800" dirty="0" smtClean="0">
                <a:solidFill>
                  <a:srgbClr val="FF0000"/>
                </a:solidFill>
                <a:latin typeface="Arial"/>
                <a:cs typeface="Arial"/>
              </a:rPr>
              <a:t>●</a:t>
            </a:r>
            <a:r>
              <a:rPr lang="en-US" sz="2800" dirty="0" smtClean="0"/>
              <a:t>Were introduced as prandial insulin releasers.</a:t>
            </a:r>
            <a:endParaRPr lang="fa-IR" sz="2800" dirty="0" smtClean="0"/>
          </a:p>
          <a:p>
            <a:pPr>
              <a:buNone/>
            </a:pPr>
            <a:r>
              <a:rPr lang="fa-IR" sz="2800" dirty="0" smtClean="0"/>
              <a:t>  </a:t>
            </a:r>
            <a:r>
              <a:rPr lang="fa-IR" sz="2800" dirty="0" smtClean="0">
                <a:solidFill>
                  <a:srgbClr val="FF0000"/>
                </a:solidFill>
                <a:latin typeface="Arial"/>
                <a:cs typeface="Arial"/>
              </a:rPr>
              <a:t>●</a:t>
            </a:r>
            <a:r>
              <a:rPr lang="en-US" sz="2800" dirty="0" smtClean="0">
                <a:latin typeface="Arial"/>
                <a:cs typeface="Arial"/>
              </a:rPr>
              <a:t> </a:t>
            </a:r>
            <a:r>
              <a:rPr lang="en-US" sz="2900" dirty="0" smtClean="0"/>
              <a:t>Stimulation of pancreatic insulin release by  closing ß-cells K</a:t>
            </a:r>
            <a:r>
              <a:rPr lang="en-US" sz="2900" baseline="-25000" dirty="0" smtClean="0"/>
              <a:t>ATP</a:t>
            </a:r>
            <a:r>
              <a:rPr lang="en-US" sz="2900" dirty="0" smtClean="0"/>
              <a:t> channels</a:t>
            </a:r>
            <a:r>
              <a:rPr lang="fa-IR" sz="2900" dirty="0" smtClean="0"/>
              <a:t>.</a:t>
            </a:r>
            <a:endParaRPr lang="en-US" sz="2900" dirty="0"/>
          </a:p>
          <a:p>
            <a:pPr>
              <a:buNone/>
            </a:pPr>
            <a:r>
              <a:rPr lang="fa-IR" sz="2900" dirty="0" smtClean="0"/>
              <a:t> </a:t>
            </a:r>
            <a:r>
              <a:rPr lang="fa-IR" sz="2900" dirty="0" smtClean="0">
                <a:solidFill>
                  <a:srgbClr val="FF0000"/>
                </a:solidFill>
                <a:latin typeface="Arial"/>
                <a:cs typeface="Arial"/>
              </a:rPr>
              <a:t>●</a:t>
            </a:r>
            <a:r>
              <a:rPr lang="fa-IR" sz="2900" dirty="0" smtClean="0"/>
              <a:t> </a:t>
            </a:r>
            <a:r>
              <a:rPr lang="en-US" sz="2900" dirty="0" smtClean="0"/>
              <a:t>Very rapid onset of action and short duration (T</a:t>
            </a:r>
            <a:r>
              <a:rPr lang="en-US" sz="2900" baseline="-25000" dirty="0" smtClean="0"/>
              <a:t>MAX</a:t>
            </a:r>
            <a:r>
              <a:rPr lang="en-US" sz="2900" dirty="0" smtClean="0"/>
              <a:t> = 1 hour, metabolized by liver T</a:t>
            </a:r>
            <a:r>
              <a:rPr lang="en-US" sz="2900" baseline="-25000" dirty="0" smtClean="0"/>
              <a:t>1/2 </a:t>
            </a:r>
            <a:r>
              <a:rPr lang="en-US" sz="2900" dirty="0" smtClean="0"/>
              <a:t>= 70 minutes)</a:t>
            </a:r>
            <a:r>
              <a:rPr lang="fa-IR" sz="2900" dirty="0" smtClean="0"/>
              <a:t>.</a:t>
            </a:r>
          </a:p>
          <a:p>
            <a:pPr>
              <a:buNone/>
            </a:pPr>
            <a:r>
              <a:rPr lang="fa-IR" sz="2900" dirty="0" smtClean="0"/>
              <a:t> </a:t>
            </a:r>
            <a:r>
              <a:rPr lang="fa-IR" sz="2900" dirty="0" smtClean="0">
                <a:solidFill>
                  <a:srgbClr val="FF0000"/>
                </a:solidFill>
                <a:latin typeface="Arial"/>
                <a:cs typeface="Arial"/>
              </a:rPr>
              <a:t>●</a:t>
            </a:r>
            <a:r>
              <a:rPr lang="fa-IR" sz="2900" dirty="0" smtClean="0"/>
              <a:t> </a:t>
            </a:r>
            <a:r>
              <a:rPr lang="en-US" sz="2900" dirty="0" smtClean="0"/>
              <a:t>No hypoglycemic metabolites</a:t>
            </a:r>
            <a:r>
              <a:rPr lang="fa-IR" sz="2900" dirty="0" smtClean="0"/>
              <a:t>.</a:t>
            </a:r>
            <a:endParaRPr lang="en-US" sz="2900" dirty="0" smtClean="0"/>
          </a:p>
          <a:p>
            <a:pPr>
              <a:buNone/>
            </a:pPr>
            <a:endParaRPr lang="en-US" sz="2800" dirty="0" smtClean="0"/>
          </a:p>
        </p:txBody>
      </p:sp>
      <p:sp>
        <p:nvSpPr>
          <p:cNvPr id="4" name="Rectangle 11"/>
          <p:cNvSpPr txBox="1">
            <a:spLocks noChangeArrowheads="1"/>
          </p:cNvSpPr>
          <p:nvPr/>
        </p:nvSpPr>
        <p:spPr bwMode="auto">
          <a:xfrm>
            <a:off x="683568" y="332656"/>
            <a:ext cx="7848872" cy="1143000"/>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vert="horz" wrap="none" lIns="91440" tIns="45720" rIns="91440" bIns="45720" rtlCol="0" anchor="ctr">
            <a:normAutofit/>
          </a:bodyPr>
          <a:lstStyle/>
          <a:p>
            <a:pPr lvl="0" algn="ctr">
              <a:spcBef>
                <a:spcPct val="0"/>
              </a:spcBef>
            </a:pPr>
            <a:r>
              <a:rPr kumimoji="0" lang="en-US" sz="6600" b="1" i="0" u="none" strike="noStrike" kern="1200" cap="none" spc="0" normalizeH="0" baseline="0" noProof="0" dirty="0" err="1" smtClean="0">
                <a:ln>
                  <a:noFill/>
                </a:ln>
                <a:solidFill>
                  <a:srgbClr val="002060"/>
                </a:solidFill>
                <a:effectLst/>
                <a:uLnTx/>
                <a:uFillTx/>
                <a:latin typeface="+mj-lt"/>
                <a:ea typeface="+mj-ea"/>
                <a:cs typeface="+mj-cs"/>
              </a:rPr>
              <a:t>Glinides</a:t>
            </a:r>
            <a:r>
              <a:rPr kumimoji="0" lang="en-US" sz="6000" b="1" i="0" u="none" strike="noStrike" kern="1200" cap="none" spc="0" normalizeH="0" baseline="0" noProof="0" dirty="0" smtClean="0">
                <a:ln>
                  <a:noFill/>
                </a:ln>
                <a:solidFill>
                  <a:srgbClr val="002060"/>
                </a:solidFill>
                <a:effectLst/>
                <a:uLnTx/>
                <a:uFillTx/>
                <a:latin typeface="+mj-lt"/>
                <a:ea typeface="+mj-ea"/>
                <a:cs typeface="+mj-cs"/>
              </a:rPr>
              <a:t> </a:t>
            </a:r>
            <a:endParaRPr kumimoji="0" lang="en-US" sz="6000" b="0" i="0" u="none" strike="noStrike" kern="1200" cap="none" spc="0" normalizeH="0" baseline="0" noProof="0" dirty="0">
              <a:ln>
                <a:noFill/>
              </a:ln>
              <a:solidFill>
                <a:srgbClr val="002060"/>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a:xfrm>
            <a:off x="5786446" y="4357694"/>
            <a:ext cx="2639751" cy="2258194"/>
          </a:xfrm>
          <a:prstGeom prst="rect">
            <a:avLst/>
          </a:prstGeom>
          <a:noFill/>
        </p:spPr>
      </p:pic>
      <p:sp>
        <p:nvSpPr>
          <p:cNvPr id="7" name="Rectangle 6"/>
          <p:cNvSpPr/>
          <p:nvPr/>
        </p:nvSpPr>
        <p:spPr>
          <a:xfrm>
            <a:off x="857224" y="5000636"/>
            <a:ext cx="4572000" cy="1384995"/>
          </a:xfrm>
          <a:prstGeom prst="rect">
            <a:avLst/>
          </a:prstGeom>
        </p:spPr>
        <p:txBody>
          <a:bodyPr>
            <a:spAutoFit/>
          </a:bodyPr>
          <a:lstStyle/>
          <a:p>
            <a:r>
              <a:rPr lang="fa-IR" dirty="0" smtClean="0">
                <a:solidFill>
                  <a:schemeClr val="accent4">
                    <a:lumMod val="60000"/>
                    <a:lumOff val="40000"/>
                  </a:schemeClr>
                </a:solidFill>
              </a:rPr>
              <a:t>     </a:t>
            </a:r>
            <a:r>
              <a:rPr lang="en-US" sz="2800" dirty="0" err="1" smtClean="0">
                <a:solidFill>
                  <a:schemeClr val="accent4">
                    <a:lumMod val="60000"/>
                    <a:lumOff val="40000"/>
                  </a:schemeClr>
                </a:solidFill>
              </a:rPr>
              <a:t>Meglitinide</a:t>
            </a:r>
            <a:r>
              <a:rPr lang="en-US" sz="2800" dirty="0" smtClean="0"/>
              <a:t>  (1980s ) </a:t>
            </a:r>
            <a:r>
              <a:rPr lang="fa-IR" sz="2800" dirty="0" smtClean="0"/>
              <a:t> </a:t>
            </a:r>
            <a:r>
              <a:rPr lang="en-US" sz="2800" dirty="0" smtClean="0">
                <a:solidFill>
                  <a:schemeClr val="accent4">
                    <a:lumMod val="60000"/>
                    <a:lumOff val="40000"/>
                  </a:schemeClr>
                </a:solidFill>
              </a:rPr>
              <a:t> </a:t>
            </a:r>
            <a:endParaRPr lang="en-US" sz="2800" dirty="0" smtClean="0"/>
          </a:p>
          <a:p>
            <a:pPr>
              <a:buNone/>
            </a:pPr>
            <a:r>
              <a:rPr lang="en-US" sz="2800" dirty="0" smtClean="0"/>
              <a:t>    </a:t>
            </a:r>
            <a:r>
              <a:rPr lang="en-US" sz="2800" dirty="0" err="1" smtClean="0">
                <a:solidFill>
                  <a:schemeClr val="accent4">
                    <a:lumMod val="60000"/>
                    <a:lumOff val="40000"/>
                  </a:schemeClr>
                </a:solidFill>
              </a:rPr>
              <a:t>Repaglinide</a:t>
            </a:r>
            <a:r>
              <a:rPr lang="en-US" sz="2800" dirty="0" smtClean="0">
                <a:solidFill>
                  <a:schemeClr val="accent4">
                    <a:lumMod val="60000"/>
                    <a:lumOff val="40000"/>
                  </a:schemeClr>
                </a:solidFill>
              </a:rPr>
              <a:t>  </a:t>
            </a:r>
            <a:r>
              <a:rPr lang="en-US" sz="2800" dirty="0" smtClean="0"/>
              <a:t>(1998 )  </a:t>
            </a:r>
            <a:r>
              <a:rPr lang="fa-IR" sz="2800" dirty="0" smtClean="0"/>
              <a:t> </a:t>
            </a:r>
            <a:endParaRPr lang="en-US" sz="2800" dirty="0" smtClean="0"/>
          </a:p>
          <a:p>
            <a:pPr>
              <a:buNone/>
            </a:pPr>
            <a:r>
              <a:rPr lang="en-US" sz="2800" dirty="0" smtClean="0"/>
              <a:t>    </a:t>
            </a:r>
            <a:r>
              <a:rPr lang="en-US" sz="2800" dirty="0" err="1" smtClean="0">
                <a:solidFill>
                  <a:schemeClr val="accent4">
                    <a:lumMod val="60000"/>
                    <a:lumOff val="40000"/>
                  </a:schemeClr>
                </a:solidFill>
              </a:rPr>
              <a:t>Nateglinide</a:t>
            </a:r>
            <a:r>
              <a:rPr lang="en-US" sz="2800" dirty="0" smtClean="0"/>
              <a:t>   (2001)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323850" y="3068638"/>
            <a:ext cx="8229600" cy="1143000"/>
          </a:xfrm>
        </p:spPr>
        <p:txBody>
          <a:bodyPr>
            <a:normAutofit fontScale="90000"/>
          </a:bodyPr>
          <a:lstStyle/>
          <a:p>
            <a:pPr algn="l" eaLnBrk="1" hangingPunct="1">
              <a:defRPr/>
            </a:pPr>
            <a:r>
              <a:rPr lang="en-US" sz="3200" dirty="0" smtClean="0"/>
              <a:t/>
            </a:r>
            <a:br>
              <a:rPr lang="en-US" sz="3200" dirty="0" smtClean="0"/>
            </a:br>
            <a:r>
              <a:rPr lang="en-US" sz="3200" dirty="0" smtClean="0"/>
              <a:t/>
            </a:r>
            <a:br>
              <a:rPr lang="en-US" sz="3200" dirty="0" smtClean="0"/>
            </a:br>
            <a:r>
              <a:rPr lang="en-US" sz="3200" dirty="0" smtClean="0"/>
              <a:t>       </a:t>
            </a:r>
            <a:r>
              <a:rPr lang="en-US" sz="5400" dirty="0" smtClean="0">
                <a:solidFill>
                  <a:srgbClr val="FF00FF"/>
                </a:solidFill>
              </a:rPr>
              <a:t>•</a:t>
            </a:r>
            <a:r>
              <a:rPr lang="en-US" sz="3200" dirty="0" smtClean="0">
                <a:solidFill>
                  <a:srgbClr val="FF00FF"/>
                </a:solidFill>
              </a:rPr>
              <a:t> </a:t>
            </a:r>
            <a:r>
              <a:rPr lang="en-US" sz="4800" b="1" dirty="0" smtClean="0">
                <a:solidFill>
                  <a:srgbClr val="FFFF00"/>
                </a:solidFill>
              </a:rPr>
              <a:t>Insulin</a:t>
            </a:r>
            <a:br>
              <a:rPr lang="en-US" sz="4800" b="1" dirty="0" smtClean="0">
                <a:solidFill>
                  <a:srgbClr val="FFFF00"/>
                </a:solidFill>
              </a:rPr>
            </a:br>
            <a:r>
              <a:rPr lang="en-US" sz="4800" b="1" dirty="0" smtClean="0">
                <a:solidFill>
                  <a:srgbClr val="FFFF00"/>
                </a:solidFill>
              </a:rPr>
              <a:t>     </a:t>
            </a:r>
            <a:r>
              <a:rPr lang="en-US" sz="4800" b="1" dirty="0" smtClean="0">
                <a:solidFill>
                  <a:srgbClr val="FF00FF"/>
                </a:solidFill>
              </a:rPr>
              <a:t>•</a:t>
            </a:r>
            <a:r>
              <a:rPr lang="en-US" sz="4800" b="1" dirty="0" smtClean="0">
                <a:solidFill>
                  <a:srgbClr val="FFFF00"/>
                </a:solidFill>
              </a:rPr>
              <a:t> Glucagon</a:t>
            </a:r>
            <a:br>
              <a:rPr lang="en-US" sz="4800" b="1" dirty="0" smtClean="0">
                <a:solidFill>
                  <a:srgbClr val="FFFF00"/>
                </a:solidFill>
              </a:rPr>
            </a:br>
            <a:r>
              <a:rPr lang="en-US" sz="4800" b="1" dirty="0" smtClean="0">
                <a:solidFill>
                  <a:srgbClr val="FFFF00"/>
                </a:solidFill>
              </a:rPr>
              <a:t>     </a:t>
            </a:r>
            <a:r>
              <a:rPr lang="en-US" sz="4800" b="1" dirty="0" smtClean="0">
                <a:solidFill>
                  <a:srgbClr val="FF00FF"/>
                </a:solidFill>
              </a:rPr>
              <a:t>• </a:t>
            </a:r>
            <a:r>
              <a:rPr lang="en-US" sz="4800" b="1" dirty="0" err="1" smtClean="0">
                <a:solidFill>
                  <a:srgbClr val="FFFF00"/>
                </a:solidFill>
              </a:rPr>
              <a:t>Incretins</a:t>
            </a:r>
            <a:r>
              <a:rPr lang="en-US" sz="4800" b="1" dirty="0" smtClean="0">
                <a:solidFill>
                  <a:srgbClr val="FFFF00"/>
                </a:solidFill>
              </a:rPr>
              <a:t> </a:t>
            </a:r>
            <a:br>
              <a:rPr lang="en-US" sz="4800" b="1" dirty="0" smtClean="0">
                <a:solidFill>
                  <a:srgbClr val="FFFF00"/>
                </a:solidFill>
              </a:rPr>
            </a:br>
            <a:r>
              <a:rPr lang="en-US" sz="4800" b="1" dirty="0" smtClean="0">
                <a:solidFill>
                  <a:srgbClr val="FFFF00"/>
                </a:solidFill>
              </a:rPr>
              <a:t>     </a:t>
            </a:r>
            <a:r>
              <a:rPr lang="en-US" sz="4800" b="1" dirty="0" smtClean="0">
                <a:solidFill>
                  <a:srgbClr val="FF00FF"/>
                </a:solidFill>
              </a:rPr>
              <a:t>• </a:t>
            </a:r>
            <a:r>
              <a:rPr lang="en-US" sz="4800" b="1" dirty="0" err="1" smtClean="0">
                <a:solidFill>
                  <a:srgbClr val="FFFF00"/>
                </a:solidFill>
              </a:rPr>
              <a:t>Amylin</a:t>
            </a:r>
            <a:r>
              <a:rPr lang="en-US" sz="4800" b="1" dirty="0" smtClean="0">
                <a:solidFill>
                  <a:srgbClr val="FFFF00"/>
                </a:solidFill>
              </a:rPr>
              <a:t> </a:t>
            </a:r>
            <a:br>
              <a:rPr lang="en-US" sz="4800" b="1" dirty="0" smtClean="0">
                <a:solidFill>
                  <a:srgbClr val="FFFF00"/>
                </a:solidFill>
              </a:rPr>
            </a:br>
            <a:endParaRPr lang="en-US" sz="4800" b="1" dirty="0" smtClean="0">
              <a:solidFill>
                <a:srgbClr val="FFFF00"/>
              </a:solidFill>
            </a:endParaRPr>
          </a:p>
        </p:txBody>
      </p:sp>
      <p:pic>
        <p:nvPicPr>
          <p:cNvPr id="27651" name="Picture 2" descr="http://www.nature.com/nature/journal/v444/n7121/images/nature05484-f2.2.jpg"/>
          <p:cNvPicPr>
            <a:picLocks noChangeAspect="1" noChangeArrowheads="1"/>
          </p:cNvPicPr>
          <p:nvPr/>
        </p:nvPicPr>
        <p:blipFill>
          <a:blip cstate="print"/>
          <a:srcRect/>
          <a:stretch>
            <a:fillRect/>
          </a:stretch>
        </p:blipFill>
        <p:spPr bwMode="auto">
          <a:xfrm>
            <a:off x="4499992" y="2132856"/>
            <a:ext cx="3679825" cy="3975100"/>
          </a:xfrm>
          <a:prstGeom prst="rect">
            <a:avLst/>
          </a:prstGeom>
          <a:noFill/>
          <a:ln w="9525">
            <a:noFill/>
            <a:miter lim="800000"/>
            <a:headEnd/>
            <a:tailEnd/>
          </a:ln>
        </p:spPr>
      </p:pic>
      <p:sp>
        <p:nvSpPr>
          <p:cNvPr id="4" name="Rectangle 11"/>
          <p:cNvSpPr txBox="1">
            <a:spLocks noChangeArrowheads="1"/>
          </p:cNvSpPr>
          <p:nvPr/>
        </p:nvSpPr>
        <p:spPr>
          <a:xfrm>
            <a:off x="323528" y="476672"/>
            <a:ext cx="8496944" cy="1143000"/>
          </a:xfrm>
          <a:prstGeom prst="rect">
            <a:avLst/>
          </a:prstGeom>
          <a:gradFill rotWithShape="1">
            <a:gsLst>
              <a:gs pos="0">
                <a:srgbClr val="FFFF80"/>
              </a:gs>
              <a:gs pos="50000">
                <a:srgbClr val="FFFFB3"/>
              </a:gs>
              <a:gs pos="100000">
                <a:srgbClr val="FFFFDA"/>
              </a:gs>
            </a:gsLst>
            <a:lin ang="0" scaled="1"/>
          </a:gradFill>
          <a:ln>
            <a:solidFill>
              <a:schemeClr val="tx1"/>
            </a:solidFill>
          </a:ln>
        </p:spPr>
        <p:txBody>
          <a:bodyPr vert="horz" wrap="none" lIns="91440" tIns="45720" rIns="91440" bIns="45720" rtlCol="0" anchor="ctr">
            <a:normAutofit fontScale="97500" lnSpcReduction="10000"/>
          </a:bodyPr>
          <a:lstStyle/>
          <a:p>
            <a:pPr lvl="0" algn="ctr">
              <a:spcBef>
                <a:spcPct val="0"/>
              </a:spcBef>
            </a:pPr>
            <a:r>
              <a:rPr lang="en-US" sz="3600" dirty="0" smtClean="0">
                <a:solidFill>
                  <a:schemeClr val="bg1"/>
                </a:solidFill>
              </a:rPr>
              <a:t>Glucose homeostasis is governed by a   </a:t>
            </a:r>
          </a:p>
          <a:p>
            <a:pPr lvl="0" algn="ctr">
              <a:spcBef>
                <a:spcPct val="0"/>
              </a:spcBef>
            </a:pPr>
            <a:r>
              <a:rPr lang="en-US" sz="3600" dirty="0" smtClean="0">
                <a:solidFill>
                  <a:schemeClr val="bg1"/>
                </a:solidFill>
              </a:rPr>
              <a:t>complex interplay among different hormones </a:t>
            </a:r>
            <a:endParaRPr kumimoji="0" lang="en-US" sz="3600" b="1"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42910" y="2285992"/>
          <a:ext cx="7358112" cy="3857652"/>
        </p:xfrm>
        <a:graphic>
          <a:graphicData uri="http://schemas.openxmlformats.org/drawingml/2006/table">
            <a:tbl>
              <a:tblPr firstRow="1" bandRow="1">
                <a:tableStyleId>{21E4AEA4-8DFA-4A89-87EB-49C32662AFE0}</a:tableStyleId>
              </a:tblPr>
              <a:tblGrid>
                <a:gridCol w="2214578"/>
                <a:gridCol w="1785950"/>
                <a:gridCol w="1785950"/>
                <a:gridCol w="1571634"/>
              </a:tblGrid>
              <a:tr h="1285884">
                <a:tc>
                  <a:txBody>
                    <a:bodyPr/>
                    <a:lstStyle/>
                    <a:p>
                      <a:pPr algn="ctr"/>
                      <a:r>
                        <a:rPr lang="en-US" dirty="0" smtClean="0"/>
                        <a:t>Agent</a:t>
                      </a:r>
                      <a:r>
                        <a:rPr lang="en-US" baseline="0" dirty="0" smtClean="0"/>
                        <a:t> </a:t>
                      </a:r>
                      <a:endParaRPr lang="en-US" dirty="0"/>
                    </a:p>
                  </a:txBody>
                  <a:tcPr/>
                </a:tc>
                <a:tc>
                  <a:txBody>
                    <a:bodyPr/>
                    <a:lstStyle/>
                    <a:p>
                      <a:pPr algn="ctr"/>
                      <a:r>
                        <a:rPr lang="en-US" dirty="0" smtClean="0"/>
                        <a:t>Dose(mg/meal)</a:t>
                      </a:r>
                      <a:endParaRPr lang="en-US" dirty="0"/>
                    </a:p>
                  </a:txBody>
                  <a:tcPr/>
                </a:tc>
                <a:tc>
                  <a:txBody>
                    <a:bodyPr/>
                    <a:lstStyle/>
                    <a:p>
                      <a:pPr algn="ctr"/>
                      <a:r>
                        <a:rPr lang="en-US" dirty="0" smtClean="0"/>
                        <a:t>Max. daily dose</a:t>
                      </a:r>
                    </a:p>
                    <a:p>
                      <a:pPr algn="ctr"/>
                      <a:r>
                        <a:rPr lang="en-US" dirty="0" smtClean="0"/>
                        <a:t>(mg)</a:t>
                      </a:r>
                      <a:endParaRPr lang="en-US" dirty="0"/>
                    </a:p>
                  </a:txBody>
                  <a:tcPr/>
                </a:tc>
                <a:tc>
                  <a:txBody>
                    <a:bodyPr/>
                    <a:lstStyle/>
                    <a:p>
                      <a:pPr algn="ctr"/>
                      <a:r>
                        <a:rPr lang="en-US" dirty="0" smtClean="0"/>
                        <a:t>Duration</a:t>
                      </a:r>
                    </a:p>
                    <a:p>
                      <a:pPr algn="ctr"/>
                      <a:r>
                        <a:rPr lang="en-US" dirty="0" smtClean="0"/>
                        <a:t>(h) </a:t>
                      </a:r>
                      <a:endParaRPr lang="en-US" dirty="0"/>
                    </a:p>
                  </a:txBody>
                  <a:tcPr/>
                </a:tc>
              </a:tr>
              <a:tr h="1285884">
                <a:tc>
                  <a:txBody>
                    <a:bodyPr/>
                    <a:lstStyle/>
                    <a:p>
                      <a:r>
                        <a:rPr lang="en-US" sz="3200" dirty="0" err="1" smtClean="0"/>
                        <a:t>Repaglinide</a:t>
                      </a:r>
                      <a:r>
                        <a:rPr lang="en-US" sz="3200" dirty="0" smtClean="0"/>
                        <a:t> </a:t>
                      </a:r>
                      <a:endParaRPr lang="en-US" sz="3200" dirty="0"/>
                    </a:p>
                  </a:txBody>
                  <a:tcPr/>
                </a:tc>
                <a:tc>
                  <a:txBody>
                    <a:bodyPr/>
                    <a:lstStyle/>
                    <a:p>
                      <a:pPr algn="ctr"/>
                      <a:r>
                        <a:rPr lang="en-US" sz="3200" b="1" dirty="0" smtClean="0"/>
                        <a:t>o.5 – 4.0</a:t>
                      </a:r>
                      <a:endParaRPr lang="en-US" sz="3200" b="1" dirty="0"/>
                    </a:p>
                  </a:txBody>
                  <a:tcPr/>
                </a:tc>
                <a:tc>
                  <a:txBody>
                    <a:bodyPr/>
                    <a:lstStyle/>
                    <a:p>
                      <a:pPr algn="ctr"/>
                      <a:r>
                        <a:rPr lang="en-US" sz="3200" b="1" dirty="0" smtClean="0"/>
                        <a:t>16</a:t>
                      </a:r>
                      <a:endParaRPr lang="en-US" sz="3200" b="1" dirty="0"/>
                    </a:p>
                  </a:txBody>
                  <a:tcPr/>
                </a:tc>
                <a:tc>
                  <a:txBody>
                    <a:bodyPr/>
                    <a:lstStyle/>
                    <a:p>
                      <a:pPr algn="ctr"/>
                      <a:r>
                        <a:rPr lang="en-US" sz="3200" b="1" dirty="0" smtClean="0"/>
                        <a:t>4 - 6</a:t>
                      </a:r>
                      <a:endParaRPr lang="en-US" sz="3200" b="1" dirty="0"/>
                    </a:p>
                  </a:txBody>
                  <a:tcPr/>
                </a:tc>
              </a:tr>
              <a:tr h="1285884">
                <a:tc>
                  <a:txBody>
                    <a:bodyPr/>
                    <a:lstStyle/>
                    <a:p>
                      <a:r>
                        <a:rPr lang="en-US" sz="3200" dirty="0" err="1" smtClean="0"/>
                        <a:t>Nateglinide</a:t>
                      </a:r>
                      <a:r>
                        <a:rPr lang="en-US" sz="3200" dirty="0" smtClean="0"/>
                        <a:t> </a:t>
                      </a:r>
                      <a:endParaRPr lang="en-US" sz="3200" dirty="0"/>
                    </a:p>
                  </a:txBody>
                  <a:tcPr/>
                </a:tc>
                <a:tc>
                  <a:txBody>
                    <a:bodyPr/>
                    <a:lstStyle/>
                    <a:p>
                      <a:pPr algn="ctr"/>
                      <a:r>
                        <a:rPr lang="en-US" sz="3200" b="1" dirty="0" smtClean="0"/>
                        <a:t>60 – 180 </a:t>
                      </a:r>
                      <a:endParaRPr lang="en-US" sz="3200" b="1" dirty="0"/>
                    </a:p>
                  </a:txBody>
                  <a:tcPr/>
                </a:tc>
                <a:tc>
                  <a:txBody>
                    <a:bodyPr/>
                    <a:lstStyle/>
                    <a:p>
                      <a:pPr algn="ctr"/>
                      <a:r>
                        <a:rPr lang="en-US" sz="3200" b="1" dirty="0" smtClean="0"/>
                        <a:t>540</a:t>
                      </a:r>
                      <a:endParaRPr lang="en-US" sz="3200" b="1" dirty="0"/>
                    </a:p>
                  </a:txBody>
                  <a:tcPr/>
                </a:tc>
                <a:tc>
                  <a:txBody>
                    <a:bodyPr/>
                    <a:lstStyle/>
                    <a:p>
                      <a:pPr algn="ctr"/>
                      <a:r>
                        <a:rPr lang="en-US" sz="3200" b="1" dirty="0" smtClean="0"/>
                        <a:t>3 - 5</a:t>
                      </a:r>
                      <a:endParaRPr lang="en-US" sz="3200" b="1" dirty="0"/>
                    </a:p>
                  </a:txBody>
                  <a:tcPr/>
                </a:tc>
              </a:tr>
            </a:tbl>
          </a:graphicData>
        </a:graphic>
      </p:graphicFrame>
      <p:sp>
        <p:nvSpPr>
          <p:cNvPr id="6" name="Rectangle 11"/>
          <p:cNvSpPr txBox="1">
            <a:spLocks noGrp="1" noChangeArrowheads="1"/>
          </p:cNvSpPr>
          <p:nvPr>
            <p:ph type="title"/>
          </p:nvPr>
        </p:nvSpPr>
        <p:spPr bwMode="auto">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vert="horz" wrap="none" lIns="91440" tIns="45720" rIns="91440" bIns="45720" rtlCol="0" anchor="ctr">
            <a:normAutofit/>
          </a:bodyPr>
          <a:lstStyle/>
          <a:p>
            <a:pPr lvl="0" algn="ctr">
              <a:spcBef>
                <a:spcPct val="0"/>
              </a:spcBef>
            </a:pPr>
            <a:r>
              <a:rPr kumimoji="0" lang="en-US" sz="6600" b="1" i="0" u="none" strike="noStrike" kern="1200" cap="none" spc="0" normalizeH="0" baseline="0" noProof="0" dirty="0" err="1" smtClean="0">
                <a:ln>
                  <a:noFill/>
                </a:ln>
                <a:solidFill>
                  <a:srgbClr val="002060"/>
                </a:solidFill>
                <a:effectLst/>
                <a:uLnTx/>
                <a:uFillTx/>
                <a:latin typeface="+mj-lt"/>
                <a:ea typeface="+mj-ea"/>
                <a:cs typeface="+mj-cs"/>
              </a:rPr>
              <a:t>Glinides</a:t>
            </a:r>
            <a:r>
              <a:rPr kumimoji="0" lang="en-US" sz="6000" b="1" i="0" u="none" strike="noStrike" kern="1200" cap="none" spc="0" normalizeH="0" baseline="0" noProof="0" dirty="0" smtClean="0">
                <a:ln>
                  <a:noFill/>
                </a:ln>
                <a:solidFill>
                  <a:srgbClr val="002060"/>
                </a:solidFill>
                <a:effectLst/>
                <a:uLnTx/>
                <a:uFillTx/>
                <a:latin typeface="+mj-lt"/>
                <a:ea typeface="+mj-ea"/>
                <a:cs typeface="+mj-cs"/>
              </a:rPr>
              <a:t> </a:t>
            </a:r>
            <a:endParaRPr kumimoji="0" lang="en-US" sz="60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000100" y="2099608"/>
            <a:ext cx="7010400" cy="4857784"/>
          </a:xfrm>
        </p:spPr>
        <p:txBody>
          <a:bodyPr>
            <a:normAutofit fontScale="70000" lnSpcReduction="20000"/>
          </a:bodyPr>
          <a:lstStyle/>
          <a:p>
            <a:pPr eaLnBrk="1" hangingPunct="1">
              <a:lnSpc>
                <a:spcPct val="90000"/>
              </a:lnSpc>
              <a:defRPr/>
            </a:pPr>
            <a:r>
              <a:rPr lang="en-US" sz="4000" b="1" dirty="0" smtClean="0">
                <a:solidFill>
                  <a:schemeClr val="accent1">
                    <a:lumMod val="40000"/>
                    <a:lumOff val="60000"/>
                  </a:schemeClr>
                </a:solidFill>
              </a:rPr>
              <a:t>Clinical efficacy:</a:t>
            </a:r>
          </a:p>
          <a:p>
            <a:pPr lvl="1" eaLnBrk="1" hangingPunct="1">
              <a:lnSpc>
                <a:spcPct val="90000"/>
              </a:lnSpc>
              <a:defRPr/>
            </a:pPr>
            <a:r>
              <a:rPr lang="en-US" sz="3400" dirty="0" smtClean="0"/>
              <a:t>Improves postprandial </a:t>
            </a:r>
            <a:r>
              <a:rPr lang="en-US" sz="3400" dirty="0" err="1" smtClean="0"/>
              <a:t>glycemia</a:t>
            </a:r>
            <a:r>
              <a:rPr lang="en-US" sz="3400" dirty="0" smtClean="0"/>
              <a:t> </a:t>
            </a:r>
          </a:p>
          <a:p>
            <a:pPr lvl="1" eaLnBrk="1" hangingPunct="1">
              <a:lnSpc>
                <a:spcPct val="90000"/>
              </a:lnSpc>
              <a:defRPr/>
            </a:pPr>
            <a:r>
              <a:rPr lang="en-US" sz="3400" dirty="0" smtClean="0"/>
              <a:t>Less effective in decreasing fasting blood glucose levels and HbA</a:t>
            </a:r>
            <a:r>
              <a:rPr lang="en-US" sz="3400" baseline="-25000" dirty="0" smtClean="0"/>
              <a:t>1C</a:t>
            </a:r>
          </a:p>
          <a:p>
            <a:pPr lvl="1">
              <a:lnSpc>
                <a:spcPct val="90000"/>
              </a:lnSpc>
              <a:defRPr/>
            </a:pPr>
            <a:r>
              <a:rPr lang="en-US" sz="3400" dirty="0" smtClean="0"/>
              <a:t>As add-on to </a:t>
            </a:r>
            <a:r>
              <a:rPr lang="en-US" sz="3400" dirty="0" err="1" smtClean="0"/>
              <a:t>metformin</a:t>
            </a:r>
            <a:r>
              <a:rPr lang="en-US" sz="3400" dirty="0" smtClean="0"/>
              <a:t>, they can reduce HbA1c by an additional 0.5 – 1.5% .</a:t>
            </a:r>
            <a:endParaRPr lang="en-US" sz="3400" baseline="-25000" dirty="0" smtClean="0"/>
          </a:p>
          <a:p>
            <a:pPr>
              <a:buFontTx/>
              <a:buNone/>
            </a:pPr>
            <a:r>
              <a:rPr lang="en-US" b="1" dirty="0" smtClean="0"/>
              <a:t> </a:t>
            </a:r>
            <a:r>
              <a:rPr lang="en-US" sz="4000" b="1" dirty="0" smtClean="0">
                <a:solidFill>
                  <a:schemeClr val="accent1">
                    <a:lumMod val="40000"/>
                    <a:lumOff val="60000"/>
                  </a:schemeClr>
                </a:solidFill>
              </a:rPr>
              <a:t>Adverse    effects</a:t>
            </a:r>
            <a:endParaRPr lang="en-US" b="1" dirty="0" smtClean="0">
              <a:solidFill>
                <a:schemeClr val="accent1">
                  <a:lumMod val="40000"/>
                  <a:lumOff val="60000"/>
                </a:schemeClr>
              </a:solidFill>
            </a:endParaRPr>
          </a:p>
          <a:p>
            <a:r>
              <a:rPr lang="en-US" sz="3400" dirty="0" smtClean="0"/>
              <a:t>Hypoglycemic  episodes  are  fewer and  less  severe  than  with </a:t>
            </a:r>
            <a:r>
              <a:rPr lang="en-US" sz="3400" dirty="0" err="1" smtClean="0"/>
              <a:t>sulfonylureas</a:t>
            </a:r>
            <a:r>
              <a:rPr lang="en-US" sz="3400" dirty="0" smtClean="0"/>
              <a:t>.</a:t>
            </a:r>
          </a:p>
          <a:p>
            <a:r>
              <a:rPr lang="en-US" sz="3400" dirty="0" smtClean="0"/>
              <a:t> Sensitivity  reactions, usually  transient, are uncommon. </a:t>
            </a:r>
          </a:p>
          <a:p>
            <a:r>
              <a:rPr lang="en-US" sz="3400" dirty="0" smtClean="0"/>
              <a:t>They  may  cause  a small  increase  in  body  weight</a:t>
            </a:r>
          </a:p>
          <a:p>
            <a:pPr marL="0" indent="0" eaLnBrk="1" hangingPunct="1">
              <a:lnSpc>
                <a:spcPct val="90000"/>
              </a:lnSpc>
              <a:buNone/>
              <a:defRPr/>
            </a:pPr>
            <a:endParaRPr lang="en-US" sz="3400" dirty="0" smtClean="0"/>
          </a:p>
          <a:p>
            <a:pPr lvl="1" eaLnBrk="1" hangingPunct="1">
              <a:lnSpc>
                <a:spcPct val="90000"/>
              </a:lnSpc>
              <a:buNone/>
              <a:defRPr/>
            </a:pPr>
            <a:r>
              <a:rPr lang="en-US" dirty="0" smtClean="0"/>
              <a:t> </a:t>
            </a:r>
          </a:p>
        </p:txBody>
      </p:sp>
      <p:sp>
        <p:nvSpPr>
          <p:cNvPr id="4" name="Title 3"/>
          <p:cNvSpPr>
            <a:spLocks noGrp="1"/>
          </p:cNvSpPr>
          <p:nvPr>
            <p:ph type="title"/>
          </p:nvPr>
        </p:nvSpPr>
        <p:spPr/>
        <p:txBody>
          <a:bodyPr/>
          <a:lstStyle/>
          <a:p>
            <a:endParaRPr lang="en-US"/>
          </a:p>
        </p:txBody>
      </p:sp>
      <p:sp>
        <p:nvSpPr>
          <p:cNvPr id="5" name="Rectangle 11"/>
          <p:cNvSpPr txBox="1">
            <a:spLocks noChangeArrowheads="1"/>
          </p:cNvSpPr>
          <p:nvPr/>
        </p:nvSpPr>
        <p:spPr bwMode="auto">
          <a:xfrm>
            <a:off x="683568" y="332656"/>
            <a:ext cx="7848872" cy="1143000"/>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vert="horz" wrap="none" lIns="91440" tIns="45720" rIns="91440" bIns="45720" rtlCol="0" anchor="ctr">
            <a:normAutofit/>
          </a:bodyPr>
          <a:lstStyle/>
          <a:p>
            <a:pPr lvl="0" algn="ctr">
              <a:spcBef>
                <a:spcPct val="0"/>
              </a:spcBef>
            </a:pPr>
            <a:r>
              <a:rPr kumimoji="0" lang="en-US" sz="6600" b="1" i="0" u="none" strike="noStrike" kern="1200" cap="none" spc="0" normalizeH="0" baseline="0" noProof="0" dirty="0" err="1" smtClean="0">
                <a:ln>
                  <a:noFill/>
                </a:ln>
                <a:solidFill>
                  <a:srgbClr val="002060"/>
                </a:solidFill>
                <a:effectLst/>
                <a:uLnTx/>
                <a:uFillTx/>
                <a:latin typeface="+mj-lt"/>
                <a:ea typeface="+mj-ea"/>
                <a:cs typeface="+mj-cs"/>
              </a:rPr>
              <a:t>Glinides</a:t>
            </a:r>
            <a:r>
              <a:rPr kumimoji="0" lang="en-US" sz="6000" b="1" i="0" u="none" strike="noStrike" kern="1200" cap="none" spc="0" normalizeH="0" baseline="0" noProof="0" dirty="0" smtClean="0">
                <a:ln>
                  <a:noFill/>
                </a:ln>
                <a:solidFill>
                  <a:srgbClr val="002060"/>
                </a:solidFill>
                <a:effectLst/>
                <a:uLnTx/>
                <a:uFillTx/>
                <a:latin typeface="+mj-lt"/>
                <a:ea typeface="+mj-ea"/>
                <a:cs typeface="+mj-cs"/>
              </a:rPr>
              <a:t> </a:t>
            </a:r>
            <a:endParaRPr kumimoji="0" lang="en-US" sz="60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357158" y="2214554"/>
            <a:ext cx="8568952" cy="4525963"/>
          </a:xfrm>
        </p:spPr>
        <p:txBody>
          <a:bodyPr>
            <a:normAutofit fontScale="85000" lnSpcReduction="10000"/>
          </a:bodyPr>
          <a:lstStyle/>
          <a:p>
            <a:r>
              <a:rPr lang="en-US" dirty="0" smtClean="0"/>
              <a:t>For individuals who exhibit post-</a:t>
            </a:r>
            <a:r>
              <a:rPr lang="en-US" dirty="0" err="1" smtClean="0"/>
              <a:t>prandial</a:t>
            </a:r>
            <a:r>
              <a:rPr lang="en-US" dirty="0" smtClean="0"/>
              <a:t> Hyperglycemia  while retaining near normal  fasting  </a:t>
            </a:r>
            <a:r>
              <a:rPr lang="en-US" dirty="0" err="1" smtClean="0"/>
              <a:t>glycemia</a:t>
            </a:r>
            <a:r>
              <a:rPr lang="en-US" dirty="0" smtClean="0"/>
              <a:t>.</a:t>
            </a:r>
          </a:p>
          <a:p>
            <a:r>
              <a:rPr lang="en-US" dirty="0" smtClean="0">
                <a:solidFill>
                  <a:schemeClr val="accent4">
                    <a:lumMod val="60000"/>
                    <a:lumOff val="40000"/>
                  </a:schemeClr>
                </a:solidFill>
              </a:rPr>
              <a:t>For individuals with irregular lifestyles &amp; unpredictable or missed meals. </a:t>
            </a:r>
          </a:p>
          <a:p>
            <a:r>
              <a:rPr lang="en-US" dirty="0" smtClean="0">
                <a:solidFill>
                  <a:schemeClr val="accent1">
                    <a:lumMod val="60000"/>
                    <a:lumOff val="40000"/>
                  </a:schemeClr>
                </a:solidFill>
              </a:rPr>
              <a:t>For some elderly patients, particularly if other agents are contraindicated.</a:t>
            </a:r>
          </a:p>
          <a:p>
            <a:r>
              <a:rPr lang="en-US" dirty="0" err="1" smtClean="0"/>
              <a:t>Repaglinide</a:t>
            </a:r>
            <a:r>
              <a:rPr lang="en-US" dirty="0" smtClean="0"/>
              <a:t> is ideally taken 15 – 30 min. before a meal.</a:t>
            </a:r>
          </a:p>
          <a:p>
            <a:r>
              <a:rPr lang="en-US" dirty="0" smtClean="0">
                <a:solidFill>
                  <a:schemeClr val="accent1">
                    <a:lumMod val="60000"/>
                    <a:lumOff val="40000"/>
                  </a:schemeClr>
                </a:solidFill>
              </a:rPr>
              <a:t>Start with a low dose (e.g. 0.5 mg), titrate  every 2 weeks up to a maximum of 4 mg before each main meal.</a:t>
            </a:r>
          </a:p>
        </p:txBody>
      </p:sp>
      <p:sp>
        <p:nvSpPr>
          <p:cNvPr id="5" name="Rectangle 11"/>
          <p:cNvSpPr txBox="1">
            <a:spLocks noChangeArrowheads="1"/>
          </p:cNvSpPr>
          <p:nvPr/>
        </p:nvSpPr>
        <p:spPr bwMode="auto">
          <a:xfrm>
            <a:off x="571472" y="571480"/>
            <a:ext cx="7992888" cy="1143000"/>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vert="horz" wrap="none" lIns="91440" tIns="45720" rIns="91440" bIns="45720" rtlCol="0" anchor="ctr">
            <a:normAutofit fontScale="85000" lnSpcReduction="20000"/>
          </a:bodyPr>
          <a:lstStyle/>
          <a:p>
            <a:pPr algn="ctr">
              <a:spcBef>
                <a:spcPct val="0"/>
              </a:spcBef>
            </a:pPr>
            <a:endParaRPr kumimoji="0" lang="en-US" sz="4800" b="1" i="0" u="none" strike="noStrike" kern="1200" cap="none" spc="0" normalizeH="0" baseline="0" noProof="0" dirty="0" smtClean="0">
              <a:ln>
                <a:noFill/>
              </a:ln>
              <a:solidFill>
                <a:srgbClr val="002060"/>
              </a:solidFill>
              <a:effectLst/>
              <a:uLnTx/>
              <a:uFillTx/>
              <a:latin typeface="+mj-lt"/>
              <a:ea typeface="+mj-ea"/>
              <a:cs typeface="+mj-cs"/>
            </a:endParaRPr>
          </a:p>
          <a:p>
            <a:pPr algn="ctr">
              <a:spcBef>
                <a:spcPct val="0"/>
              </a:spcBef>
            </a:pPr>
            <a:r>
              <a:rPr kumimoji="0" lang="en-US" sz="4800" b="1" i="0" u="none" strike="noStrike" kern="1200" cap="none" spc="0" normalizeH="0" baseline="0" noProof="0" dirty="0" err="1" smtClean="0">
                <a:ln>
                  <a:noFill/>
                </a:ln>
                <a:solidFill>
                  <a:srgbClr val="002060"/>
                </a:solidFill>
                <a:effectLst/>
                <a:uLnTx/>
                <a:uFillTx/>
                <a:latin typeface="+mj-lt"/>
                <a:ea typeface="+mj-ea"/>
                <a:cs typeface="+mj-cs"/>
              </a:rPr>
              <a:t>Glinides</a:t>
            </a:r>
            <a:r>
              <a:rPr kumimoji="0" lang="en-US" sz="4400" b="1" i="0" u="none" strike="noStrike" kern="1200" cap="none" spc="0" normalizeH="0" baseline="0" noProof="0" dirty="0" smtClean="0">
                <a:ln>
                  <a:noFill/>
                </a:ln>
                <a:solidFill>
                  <a:srgbClr val="002060"/>
                </a:solidFill>
                <a:effectLst/>
                <a:uLnTx/>
                <a:uFillTx/>
                <a:latin typeface="+mj-lt"/>
                <a:ea typeface="+mj-ea"/>
                <a:cs typeface="+mj-cs"/>
              </a:rPr>
              <a:t> :</a:t>
            </a:r>
            <a:r>
              <a:rPr lang="en-US" sz="3800" dirty="0" smtClean="0">
                <a:solidFill>
                  <a:srgbClr val="002060"/>
                </a:solidFill>
              </a:rPr>
              <a:t>Indications and contraindications</a:t>
            </a:r>
            <a:endParaRPr lang="en-US" sz="3200" dirty="0" smtClean="0">
              <a:solidFill>
                <a:srgbClr val="002060"/>
              </a:solidFill>
            </a:endParaRPr>
          </a:p>
          <a:p>
            <a:pPr lvl="0" algn="ctr">
              <a:spcBef>
                <a:spcPct val="0"/>
              </a:spcBef>
            </a:pPr>
            <a:endParaRPr kumimoji="0" lang="en-US" sz="44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blinds(horizontal)">
                                      <p:cBhvr>
                                        <p:cTn id="17" dur="500"/>
                                        <p:tgtEl>
                                          <p:spTgt spid="67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blinds(horizontal)">
                                      <p:cBhvr>
                                        <p:cTn id="22" dur="500"/>
                                        <p:tgtEl>
                                          <p:spTgt spid="675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7587">
                                            <p:txEl>
                                              <p:pRg st="4" end="4"/>
                                            </p:txEl>
                                          </p:spTgt>
                                        </p:tgtEl>
                                        <p:attrNameLst>
                                          <p:attrName>style.visibility</p:attrName>
                                        </p:attrNameLst>
                                      </p:cBhvr>
                                      <p:to>
                                        <p:strVal val="visible"/>
                                      </p:to>
                                    </p:set>
                                    <p:animEffect transition="in" filter="blinds(horizontal)">
                                      <p:cBhvr>
                                        <p:cTn id="27" dur="500"/>
                                        <p:tgtEl>
                                          <p:spTgt spid="675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b="1" dirty="0" smtClean="0">
                <a:solidFill>
                  <a:srgbClr val="002060"/>
                </a:solidFill>
              </a:rPr>
              <a:t>Efficacy</a:t>
            </a:r>
            <a:endParaRPr lang="en-US" dirty="0" smtClean="0"/>
          </a:p>
        </p:txBody>
      </p:sp>
      <p:sp>
        <p:nvSpPr>
          <p:cNvPr id="70659" name="Content Placeholder 2"/>
          <p:cNvSpPr>
            <a:spLocks noGrp="1"/>
          </p:cNvSpPr>
          <p:nvPr>
            <p:ph idx="1"/>
          </p:nvPr>
        </p:nvSpPr>
        <p:spPr>
          <a:xfrm>
            <a:off x="457200" y="1600200"/>
            <a:ext cx="8229600" cy="5069160"/>
          </a:xfrm>
        </p:spPr>
        <p:txBody>
          <a:bodyPr>
            <a:normAutofit/>
          </a:bodyPr>
          <a:lstStyle/>
          <a:p>
            <a:pPr>
              <a:buNone/>
            </a:pPr>
            <a:r>
              <a:rPr lang="en-US" dirty="0" smtClean="0"/>
              <a:t>      </a:t>
            </a:r>
            <a:r>
              <a:rPr lang="en-US" dirty="0" smtClean="0">
                <a:solidFill>
                  <a:schemeClr val="accent1">
                    <a:lumMod val="60000"/>
                    <a:lumOff val="40000"/>
                  </a:schemeClr>
                </a:solidFill>
              </a:rPr>
              <a:t>Most rapid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r>
              <a:rPr lang="en-US" dirty="0" smtClean="0">
                <a:solidFill>
                  <a:schemeClr val="accent1">
                    <a:lumMod val="60000"/>
                    <a:lumOff val="40000"/>
                  </a:schemeClr>
                </a:solidFill>
              </a:rPr>
              <a:t>Least rapid</a:t>
            </a:r>
          </a:p>
          <a:p>
            <a:endParaRPr lang="en-US" dirty="0" smtClean="0"/>
          </a:p>
        </p:txBody>
      </p:sp>
      <p:sp>
        <p:nvSpPr>
          <p:cNvPr id="4" name="Rectangle 11"/>
          <p:cNvSpPr txBox="1">
            <a:spLocks noChangeArrowheads="1"/>
          </p:cNvSpPr>
          <p:nvPr/>
        </p:nvSpPr>
        <p:spPr bwMode="auto">
          <a:xfrm>
            <a:off x="539552" y="188640"/>
            <a:ext cx="7992888" cy="1143000"/>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vert="horz" wrap="none" lIns="91440" tIns="45720" rIns="91440" bIns="45720" rtlCol="0" anchor="ctr">
            <a:normAutofit fontScale="85000" lnSpcReduction="20000"/>
          </a:bodyPr>
          <a:lstStyle/>
          <a:p>
            <a:pPr algn="ctr">
              <a:spcBef>
                <a:spcPct val="0"/>
              </a:spcBef>
            </a:pPr>
            <a:endParaRPr lang="en-US" sz="4800" b="1" dirty="0" smtClean="0">
              <a:solidFill>
                <a:srgbClr val="002060"/>
              </a:solidFill>
              <a:latin typeface="+mj-lt"/>
              <a:ea typeface="+mj-ea"/>
              <a:cs typeface="+mj-cs"/>
            </a:endParaRPr>
          </a:p>
          <a:p>
            <a:pPr algn="ctr">
              <a:spcBef>
                <a:spcPct val="0"/>
              </a:spcBef>
            </a:pPr>
            <a:r>
              <a:rPr kumimoji="0" lang="en-US" sz="5200" b="1" i="0" u="none" strike="noStrike" kern="1200" cap="none" spc="0" normalizeH="0" baseline="0" noProof="0" dirty="0" smtClean="0">
                <a:ln>
                  <a:noFill/>
                </a:ln>
                <a:solidFill>
                  <a:srgbClr val="002060"/>
                </a:solidFill>
                <a:effectLst/>
                <a:uLnTx/>
                <a:uFillTx/>
                <a:latin typeface="+mj-lt"/>
                <a:ea typeface="+mj-ea"/>
                <a:cs typeface="+mj-cs"/>
              </a:rPr>
              <a:t>Insulin  </a:t>
            </a:r>
            <a:r>
              <a:rPr kumimoji="0" lang="en-US" sz="5200" b="1" i="0" u="none" strike="noStrike" kern="1200" cap="none" spc="0" normalizeH="0" baseline="0" noProof="0" dirty="0" err="1" smtClean="0">
                <a:ln>
                  <a:noFill/>
                </a:ln>
                <a:solidFill>
                  <a:srgbClr val="002060"/>
                </a:solidFill>
                <a:effectLst/>
                <a:uLnTx/>
                <a:uFillTx/>
                <a:latin typeface="+mj-lt"/>
                <a:ea typeface="+mj-ea"/>
                <a:cs typeface="+mj-cs"/>
              </a:rPr>
              <a:t>Secretag</a:t>
            </a:r>
            <a:r>
              <a:rPr kumimoji="0" lang="en-US" sz="4800" b="1" i="0" u="none" strike="noStrike" kern="1200" cap="none" spc="0" normalizeH="0" baseline="0" noProof="0" dirty="0" err="1" smtClean="0">
                <a:ln>
                  <a:noFill/>
                </a:ln>
                <a:solidFill>
                  <a:srgbClr val="002060"/>
                </a:solidFill>
                <a:effectLst/>
                <a:uLnTx/>
                <a:uFillTx/>
                <a:latin typeface="+mj-lt"/>
                <a:ea typeface="+mj-ea"/>
                <a:cs typeface="+mj-cs"/>
              </a:rPr>
              <a:t>ogues</a:t>
            </a:r>
            <a:r>
              <a:rPr kumimoji="0" lang="en-US" sz="4800" b="1" i="0" u="none" strike="noStrike" kern="1200" cap="none" spc="0" normalizeH="0" baseline="0" noProof="0" dirty="0" smtClean="0">
                <a:ln>
                  <a:noFill/>
                </a:ln>
                <a:solidFill>
                  <a:srgbClr val="002060"/>
                </a:solidFill>
                <a:effectLst/>
                <a:uLnTx/>
                <a:uFillTx/>
                <a:latin typeface="+mj-lt"/>
                <a:ea typeface="+mj-ea"/>
                <a:cs typeface="+mj-cs"/>
              </a:rPr>
              <a:t> </a:t>
            </a:r>
            <a:endParaRPr lang="en-US" sz="3200" dirty="0" smtClean="0">
              <a:solidFill>
                <a:srgbClr val="002060"/>
              </a:solidFill>
            </a:endParaRPr>
          </a:p>
          <a:p>
            <a:pPr lvl="0" algn="ctr">
              <a:spcBef>
                <a:spcPct val="0"/>
              </a:spcBef>
            </a:pPr>
            <a:endParaRPr kumimoji="0" lang="en-US" sz="4400" b="0" i="0" u="none" strike="noStrike" kern="1200" cap="none" spc="0" normalizeH="0" baseline="0" noProof="0" dirty="0">
              <a:ln>
                <a:noFill/>
              </a:ln>
              <a:solidFill>
                <a:srgbClr val="002060"/>
              </a:solidFill>
              <a:effectLst/>
              <a:uLnTx/>
              <a:uFillTx/>
              <a:latin typeface="+mj-lt"/>
              <a:ea typeface="+mj-ea"/>
              <a:cs typeface="+mj-cs"/>
            </a:endParaRPr>
          </a:p>
        </p:txBody>
      </p:sp>
      <p:sp>
        <p:nvSpPr>
          <p:cNvPr id="5" name="Down Arrow 4"/>
          <p:cNvSpPr/>
          <p:nvPr/>
        </p:nvSpPr>
        <p:spPr>
          <a:xfrm>
            <a:off x="2267744" y="1556792"/>
            <a:ext cx="5040560" cy="5301208"/>
          </a:xfrm>
          <a:prstGeom prst="down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buNone/>
            </a:pPr>
            <a:endParaRPr lang="en-US" sz="3200" dirty="0" smtClean="0"/>
          </a:p>
          <a:p>
            <a:pPr>
              <a:buNone/>
            </a:pPr>
            <a:r>
              <a:rPr lang="en-US" sz="3200" dirty="0" smtClean="0"/>
              <a:t> </a:t>
            </a:r>
          </a:p>
          <a:p>
            <a:pPr>
              <a:buNone/>
            </a:pPr>
            <a:r>
              <a:rPr lang="en-US" sz="3200" dirty="0" smtClean="0"/>
              <a:t> </a:t>
            </a:r>
            <a:r>
              <a:rPr lang="en-US" sz="3200" dirty="0" err="1" smtClean="0">
                <a:solidFill>
                  <a:schemeClr val="bg1"/>
                </a:solidFill>
              </a:rPr>
              <a:t>Nateglinide</a:t>
            </a:r>
            <a:r>
              <a:rPr lang="en-US" sz="3200" dirty="0" smtClean="0">
                <a:solidFill>
                  <a:schemeClr val="bg1"/>
                </a:solidFill>
              </a:rPr>
              <a:t> </a:t>
            </a:r>
          </a:p>
          <a:p>
            <a:pPr>
              <a:buNone/>
            </a:pPr>
            <a:r>
              <a:rPr lang="en-US" sz="3200" dirty="0" smtClean="0">
                <a:solidFill>
                  <a:schemeClr val="bg1"/>
                </a:solidFill>
              </a:rPr>
              <a:t>  </a:t>
            </a:r>
            <a:r>
              <a:rPr lang="en-US" sz="3200" dirty="0" err="1" smtClean="0">
                <a:solidFill>
                  <a:schemeClr val="bg1"/>
                </a:solidFill>
              </a:rPr>
              <a:t>Repaglinide</a:t>
            </a:r>
            <a:r>
              <a:rPr lang="en-US" sz="3200" dirty="0" smtClean="0">
                <a:solidFill>
                  <a:schemeClr val="bg1"/>
                </a:solidFill>
              </a:rPr>
              <a:t> </a:t>
            </a:r>
          </a:p>
          <a:p>
            <a:pPr>
              <a:buNone/>
            </a:pPr>
            <a:r>
              <a:rPr lang="en-US" sz="3200" dirty="0" smtClean="0">
                <a:solidFill>
                  <a:schemeClr val="bg1"/>
                </a:solidFill>
              </a:rPr>
              <a:t>  </a:t>
            </a:r>
            <a:r>
              <a:rPr lang="en-US" sz="3200" dirty="0" err="1" smtClean="0">
                <a:solidFill>
                  <a:schemeClr val="bg1"/>
                </a:solidFill>
              </a:rPr>
              <a:t>Glipizide</a:t>
            </a:r>
            <a:endParaRPr lang="en-US" sz="3200" dirty="0" smtClean="0">
              <a:solidFill>
                <a:schemeClr val="bg1"/>
              </a:solidFill>
            </a:endParaRPr>
          </a:p>
          <a:p>
            <a:pPr>
              <a:buNone/>
            </a:pPr>
            <a:r>
              <a:rPr lang="en-US" sz="3200" dirty="0" smtClean="0">
                <a:solidFill>
                  <a:schemeClr val="bg1"/>
                </a:solidFill>
              </a:rPr>
              <a:t>  </a:t>
            </a:r>
            <a:r>
              <a:rPr lang="en-US" sz="3200" dirty="0" err="1" smtClean="0">
                <a:solidFill>
                  <a:schemeClr val="bg1"/>
                </a:solidFill>
              </a:rPr>
              <a:t>Glimepiride</a:t>
            </a:r>
            <a:endParaRPr lang="en-US" sz="3200" dirty="0" smtClean="0">
              <a:solidFill>
                <a:schemeClr val="bg1"/>
              </a:solidFill>
            </a:endParaRPr>
          </a:p>
          <a:p>
            <a:pPr>
              <a:buNone/>
            </a:pPr>
            <a:r>
              <a:rPr lang="en-US" sz="3200" dirty="0" smtClean="0">
                <a:solidFill>
                  <a:schemeClr val="bg1"/>
                </a:solidFill>
              </a:rPr>
              <a:t>  </a:t>
            </a:r>
            <a:r>
              <a:rPr lang="en-US" sz="3200" dirty="0" err="1" smtClean="0">
                <a:solidFill>
                  <a:schemeClr val="bg1"/>
                </a:solidFill>
              </a:rPr>
              <a:t>Gliclazide</a:t>
            </a:r>
            <a:r>
              <a:rPr lang="en-US" sz="3200" dirty="0" smtClean="0">
                <a:solidFill>
                  <a:schemeClr val="bg1"/>
                </a:solidFill>
              </a:rPr>
              <a:t> </a:t>
            </a:r>
          </a:p>
          <a:p>
            <a:pPr>
              <a:buNone/>
            </a:pPr>
            <a:r>
              <a:rPr lang="en-US" sz="3200" dirty="0" smtClean="0">
                <a:solidFill>
                  <a:schemeClr val="bg1"/>
                </a:solidFill>
              </a:rPr>
              <a:t>  </a:t>
            </a:r>
            <a:r>
              <a:rPr lang="en-US" sz="3200" dirty="0" err="1" smtClean="0">
                <a:solidFill>
                  <a:schemeClr val="bg1"/>
                </a:solidFill>
              </a:rPr>
              <a:t>Glyburide</a:t>
            </a:r>
            <a:r>
              <a:rPr lang="en-US" sz="3200" dirty="0" smtClean="0">
                <a:solidFill>
                  <a:schemeClr val="bg1"/>
                </a:solidFill>
              </a:rPr>
              <a:t> </a:t>
            </a:r>
          </a:p>
          <a:p>
            <a:pPr>
              <a:buNone/>
            </a:pPr>
            <a:r>
              <a:rPr lang="en-US" sz="3200" dirty="0" smtClean="0">
                <a:solidFill>
                  <a:schemeClr val="bg1"/>
                </a:solidFill>
              </a:rPr>
              <a:t>   </a:t>
            </a:r>
            <a:r>
              <a:rPr lang="en-US" sz="2400" dirty="0" smtClean="0">
                <a:solidFill>
                  <a:schemeClr val="bg1"/>
                </a:solidFill>
              </a:rPr>
              <a:t>(micronized) </a:t>
            </a:r>
            <a:endParaRPr lang="en-US" sz="3200" dirty="0" smtClean="0">
              <a:solidFill>
                <a:schemeClr val="bg1"/>
              </a:solidFill>
            </a:endParaRPr>
          </a:p>
          <a:p>
            <a:pPr>
              <a:buNone/>
            </a:pPr>
            <a:r>
              <a:rPr lang="en-US" sz="3200" dirty="0" smtClean="0">
                <a:solidFill>
                  <a:schemeClr val="bg1"/>
                </a:solidFill>
              </a:rPr>
              <a:t>   </a:t>
            </a:r>
            <a:r>
              <a:rPr lang="en-US" sz="3200" dirty="0" err="1" smtClean="0">
                <a:solidFill>
                  <a:schemeClr val="bg1"/>
                </a:solidFill>
              </a:rPr>
              <a:t>Glyburide</a:t>
            </a:r>
            <a:endParaRPr lang="en-US" sz="3200" dirty="0" smtClean="0">
              <a:solidFill>
                <a:schemeClr val="bg1"/>
              </a:solidFill>
            </a:endParaRPr>
          </a:p>
          <a:p>
            <a:pPr>
              <a:buNone/>
            </a:pPr>
            <a:r>
              <a:rPr lang="en-US" sz="3200" dirty="0" smtClean="0">
                <a:solidFill>
                  <a:schemeClr val="bg1"/>
                </a:solidFill>
              </a:rPr>
              <a:t>    </a:t>
            </a:r>
            <a:r>
              <a:rPr lang="en-US" dirty="0" smtClean="0">
                <a:solidFill>
                  <a:schemeClr val="bg1"/>
                </a:solidFill>
              </a:rPr>
              <a:t>(</a:t>
            </a:r>
            <a:r>
              <a:rPr lang="en-US" dirty="0" err="1" smtClean="0">
                <a:solidFill>
                  <a:schemeClr val="bg1"/>
                </a:solidFill>
              </a:rPr>
              <a:t>nonmicronized</a:t>
            </a:r>
            <a:r>
              <a:rPr lang="en-US" dirty="0" smtClean="0">
                <a:solidFill>
                  <a:schemeClr val="bg1"/>
                </a:solidFill>
              </a:rPr>
              <a:t>)</a:t>
            </a:r>
            <a:endParaRPr lang="en-US" sz="3200" dirty="0" smtClean="0">
              <a:solidFill>
                <a:schemeClr val="bg1"/>
              </a:solidFill>
            </a:endParaRPr>
          </a:p>
          <a:p>
            <a:pPr algn="ct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Content Placeholder 3" descr="BIRD.bmp"/>
          <p:cNvPicPr>
            <a:picLocks noGrp="1" noChangeAspect="1"/>
          </p:cNvPicPr>
          <p:nvPr>
            <p:ph idx="1"/>
          </p:nvPr>
        </p:nvPicPr>
        <p:blipFill>
          <a:blip r:embed="rId3"/>
          <a:srcRect/>
          <a:stretch>
            <a:fillRect/>
          </a:stretch>
        </p:blipFill>
        <p:spPr>
          <a:xfrm>
            <a:off x="2000250" y="1571625"/>
            <a:ext cx="5143500" cy="3857625"/>
          </a:xfrm>
        </p:spPr>
      </p:pic>
      <p:sp>
        <p:nvSpPr>
          <p:cNvPr id="83971" name="TextBox 4"/>
          <p:cNvSpPr txBox="1">
            <a:spLocks noChangeArrowheads="1"/>
          </p:cNvSpPr>
          <p:nvPr/>
        </p:nvSpPr>
        <p:spPr bwMode="auto">
          <a:xfrm>
            <a:off x="642938" y="571500"/>
            <a:ext cx="7435850" cy="708025"/>
          </a:xfrm>
          <a:prstGeom prst="rect">
            <a:avLst/>
          </a:prstGeom>
          <a:noFill/>
          <a:ln w="9525">
            <a:noFill/>
            <a:miter lim="800000"/>
            <a:headEnd/>
            <a:tailEnd/>
          </a:ln>
        </p:spPr>
        <p:txBody>
          <a:bodyPr wrap="none">
            <a:spAutoFit/>
          </a:bodyPr>
          <a:lstStyle/>
          <a:p>
            <a:r>
              <a:rPr lang="fa-IR" sz="4000">
                <a:solidFill>
                  <a:srgbClr val="FFFF00"/>
                </a:solidFill>
                <a:cs typeface="B Titr" pitchFamily="2" charset="-78"/>
              </a:rPr>
              <a:t>توحـید گوی تو نه بنـی آدمنـد و بـس</a:t>
            </a:r>
            <a:endParaRPr lang="en-US" sz="4000">
              <a:solidFill>
                <a:srgbClr val="FFFF00"/>
              </a:solidFill>
              <a:cs typeface="B Titr" pitchFamily="2" charset="-78"/>
            </a:endParaRPr>
          </a:p>
        </p:txBody>
      </p:sp>
      <p:sp>
        <p:nvSpPr>
          <p:cNvPr id="83972" name="TextBox 5"/>
          <p:cNvSpPr txBox="1">
            <a:spLocks noChangeArrowheads="1"/>
          </p:cNvSpPr>
          <p:nvPr/>
        </p:nvSpPr>
        <p:spPr bwMode="auto">
          <a:xfrm>
            <a:off x="857250" y="5643563"/>
            <a:ext cx="7545388" cy="708025"/>
          </a:xfrm>
          <a:prstGeom prst="rect">
            <a:avLst/>
          </a:prstGeom>
          <a:noFill/>
          <a:ln w="9525">
            <a:noFill/>
            <a:miter lim="800000"/>
            <a:headEnd/>
            <a:tailEnd/>
          </a:ln>
        </p:spPr>
        <p:txBody>
          <a:bodyPr wrap="none">
            <a:spAutoFit/>
          </a:bodyPr>
          <a:lstStyle/>
          <a:p>
            <a:r>
              <a:rPr lang="fa-IR" sz="4000">
                <a:solidFill>
                  <a:srgbClr val="FFFF00"/>
                </a:solidFill>
                <a:cs typeface="B Titr" pitchFamily="2" charset="-78"/>
              </a:rPr>
              <a:t>هـربلـبلی که زمـزمه بر شـاخسار کرد</a:t>
            </a:r>
            <a:r>
              <a:rPr lang="fa-IR" sz="4000"/>
              <a:t> </a:t>
            </a:r>
            <a:endParaRPr lang="en-US" sz="4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a:srcRect/>
          <a:stretch>
            <a:fillRect/>
          </a:stretch>
        </p:blipFill>
        <p:spPr bwMode="auto">
          <a:xfrm>
            <a:off x="990600" y="1447800"/>
            <a:ext cx="7239000" cy="4972050"/>
          </a:xfrm>
          <a:prstGeom prst="rect">
            <a:avLst/>
          </a:prstGeom>
          <a:noFill/>
          <a:ln w="9525">
            <a:noFill/>
            <a:miter lim="800000"/>
            <a:headEnd/>
            <a:tailEnd/>
          </a:ln>
        </p:spPr>
      </p:pic>
      <p:sp>
        <p:nvSpPr>
          <p:cNvPr id="4" name="Rectangle 3"/>
          <p:cNvSpPr/>
          <p:nvPr/>
        </p:nvSpPr>
        <p:spPr>
          <a:xfrm>
            <a:off x="990600" y="5791200"/>
            <a:ext cx="72390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685800" y="381000"/>
            <a:ext cx="8339138" cy="523875"/>
          </a:xfrm>
          <a:prstGeom prst="rect">
            <a:avLst/>
          </a:prstGeom>
          <a:noFill/>
        </p:spPr>
        <p:txBody>
          <a:bodyPr wrap="none">
            <a:spAutoFit/>
          </a:bodyPr>
          <a:lstStyle/>
          <a:p>
            <a:pPr>
              <a:defRPr/>
            </a:pPr>
            <a:r>
              <a:rPr lang="en-US" sz="2800" dirty="0">
                <a:solidFill>
                  <a:schemeClr val="accent1">
                    <a:lumMod val="40000"/>
                    <a:lumOff val="60000"/>
                  </a:schemeClr>
                </a:solidFill>
                <a:latin typeface="Arial" charset="0"/>
                <a:ea typeface="ＭＳ Ｐゴシック" charset="-128"/>
                <a:cs typeface="+mn-cs"/>
              </a:rPr>
              <a:t>Insulin  Secretion After A Meal In Normal Individual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611188" y="1125538"/>
            <a:ext cx="7997825" cy="322262"/>
          </a:xfrm>
          <a:prstGeom prst="rect">
            <a:avLst/>
          </a:prstGeom>
          <a:noFill/>
          <a:ln w="9525">
            <a:noFill/>
            <a:miter lim="800000"/>
            <a:headEnd/>
            <a:tailEnd/>
          </a:ln>
        </p:spPr>
        <p:txBody>
          <a:bodyPr lIns="0" tIns="0" rIns="0" bIns="0"/>
          <a:lstStyle/>
          <a:p>
            <a:pPr>
              <a:spcBef>
                <a:spcPct val="20000"/>
              </a:spcBef>
            </a:pPr>
            <a:endParaRPr lang="en-GB" sz="2800" u="sng"/>
          </a:p>
        </p:txBody>
      </p:sp>
      <p:sp>
        <p:nvSpPr>
          <p:cNvPr id="64515" name="Text Box 4"/>
          <p:cNvSpPr txBox="1">
            <a:spLocks noChangeArrowheads="1"/>
          </p:cNvSpPr>
          <p:nvPr/>
        </p:nvSpPr>
        <p:spPr bwMode="auto">
          <a:xfrm>
            <a:off x="609600" y="1066800"/>
            <a:ext cx="8153400" cy="396875"/>
          </a:xfrm>
          <a:prstGeom prst="rect">
            <a:avLst/>
          </a:prstGeom>
          <a:noFill/>
          <a:ln w="9525">
            <a:noFill/>
            <a:miter lim="800000"/>
            <a:headEnd/>
            <a:tailEnd/>
          </a:ln>
        </p:spPr>
        <p:txBody>
          <a:bodyPr>
            <a:spAutoFit/>
          </a:bodyPr>
          <a:lstStyle/>
          <a:p>
            <a:pPr>
              <a:spcBef>
                <a:spcPct val="40000"/>
              </a:spcBef>
              <a:buClr>
                <a:srgbClr val="00CCFF"/>
              </a:buClr>
              <a:buSzPct val="120000"/>
            </a:pPr>
            <a:endParaRPr lang="en-GB" sz="2000">
              <a:cs typeface="Times New Roman" pitchFamily="18" charset="0"/>
            </a:endParaRPr>
          </a:p>
        </p:txBody>
      </p:sp>
      <p:pic>
        <p:nvPicPr>
          <p:cNvPr id="64516" name="Picture 5" descr="untitled2"/>
          <p:cNvPicPr>
            <a:picLocks noChangeAspect="1" noChangeArrowheads="1"/>
          </p:cNvPicPr>
          <p:nvPr/>
        </p:nvPicPr>
        <p:blipFill>
          <a:blip r:embed="rId3"/>
          <a:srcRect/>
          <a:stretch>
            <a:fillRect/>
          </a:stretch>
        </p:blipFill>
        <p:spPr bwMode="auto">
          <a:xfrm>
            <a:off x="1979613" y="1714500"/>
            <a:ext cx="5410200" cy="4483100"/>
          </a:xfrm>
          <a:prstGeom prst="rect">
            <a:avLst/>
          </a:prstGeom>
          <a:solidFill>
            <a:srgbClr val="FFFF99"/>
          </a:solidFill>
          <a:ln w="9525">
            <a:noFill/>
            <a:miter lim="800000"/>
            <a:headEnd/>
            <a:tailEnd/>
          </a:ln>
        </p:spPr>
      </p:pic>
      <p:sp>
        <p:nvSpPr>
          <p:cNvPr id="64517" name="Text Box 6"/>
          <p:cNvSpPr txBox="1">
            <a:spLocks noChangeArrowheads="1"/>
          </p:cNvSpPr>
          <p:nvPr/>
        </p:nvSpPr>
        <p:spPr bwMode="auto">
          <a:xfrm>
            <a:off x="684213" y="2565400"/>
            <a:ext cx="3094037" cy="3108325"/>
          </a:xfrm>
          <a:prstGeom prst="rect">
            <a:avLst/>
          </a:prstGeom>
          <a:noFill/>
          <a:ln w="9525">
            <a:noFill/>
            <a:miter lim="800000"/>
            <a:headEnd/>
            <a:tailEnd/>
          </a:ln>
        </p:spPr>
        <p:txBody>
          <a:bodyPr>
            <a:spAutoFit/>
          </a:bodyPr>
          <a:lstStyle/>
          <a:p>
            <a:pPr>
              <a:spcBef>
                <a:spcPct val="50000"/>
              </a:spcBef>
            </a:pPr>
            <a:r>
              <a:rPr lang="da-DK" sz="2800" b="1">
                <a:latin typeface="TrueFrutiger" pitchFamily="2" charset="0"/>
              </a:rPr>
              <a:t>Normal</a:t>
            </a:r>
          </a:p>
          <a:p>
            <a:pPr>
              <a:spcBef>
                <a:spcPct val="50000"/>
              </a:spcBef>
            </a:pPr>
            <a:endParaRPr lang="da-DK" sz="2800" b="1">
              <a:latin typeface="TrueFrutiger" pitchFamily="2" charset="0"/>
            </a:endParaRPr>
          </a:p>
          <a:p>
            <a:pPr>
              <a:spcBef>
                <a:spcPct val="50000"/>
              </a:spcBef>
            </a:pPr>
            <a:r>
              <a:rPr lang="da-DK" sz="2800" b="1">
                <a:latin typeface="TrueFrutiger" pitchFamily="2" charset="0"/>
              </a:rPr>
              <a:t>Type 1</a:t>
            </a:r>
          </a:p>
          <a:p>
            <a:pPr>
              <a:spcBef>
                <a:spcPct val="50000"/>
              </a:spcBef>
            </a:pPr>
            <a:endParaRPr lang="da-DK" sz="2800" b="1">
              <a:latin typeface="TrueFrutiger" pitchFamily="2" charset="0"/>
            </a:endParaRPr>
          </a:p>
          <a:p>
            <a:pPr>
              <a:spcBef>
                <a:spcPct val="50000"/>
              </a:spcBef>
            </a:pPr>
            <a:r>
              <a:rPr lang="da-DK" sz="2800" b="1">
                <a:latin typeface="TrueFrutiger" pitchFamily="2" charset="0"/>
              </a:rPr>
              <a:t>Type 2</a:t>
            </a:r>
            <a:endParaRPr lang="en-US" sz="2800" b="1">
              <a:latin typeface="TrueFrutiger" pitchFamily="2" charset="0"/>
            </a:endParaRPr>
          </a:p>
        </p:txBody>
      </p:sp>
      <p:sp>
        <p:nvSpPr>
          <p:cNvPr id="64518" name="TextBox 6"/>
          <p:cNvSpPr txBox="1">
            <a:spLocks noChangeArrowheads="1"/>
          </p:cNvSpPr>
          <p:nvPr/>
        </p:nvSpPr>
        <p:spPr bwMode="auto">
          <a:xfrm>
            <a:off x="2627313" y="1916113"/>
            <a:ext cx="1030287" cy="369887"/>
          </a:xfrm>
          <a:prstGeom prst="rect">
            <a:avLst/>
          </a:prstGeom>
          <a:noFill/>
          <a:ln w="9525">
            <a:noFill/>
            <a:miter lim="800000"/>
            <a:headEnd/>
            <a:tailEnd/>
          </a:ln>
        </p:spPr>
        <p:txBody>
          <a:bodyPr wrap="none">
            <a:spAutoFit/>
          </a:bodyPr>
          <a:lstStyle/>
          <a:p>
            <a:r>
              <a:rPr lang="en-US"/>
              <a:t>Prandial</a:t>
            </a:r>
          </a:p>
        </p:txBody>
      </p:sp>
      <p:cxnSp>
        <p:nvCxnSpPr>
          <p:cNvPr id="10" name="Straight Connector 9"/>
          <p:cNvCxnSpPr>
            <a:endCxn id="64518" idx="2"/>
          </p:cNvCxnSpPr>
          <p:nvPr/>
        </p:nvCxnSpPr>
        <p:spPr>
          <a:xfrm flipV="1">
            <a:off x="2627313" y="2286000"/>
            <a:ext cx="515937" cy="350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6863" y="381000"/>
            <a:ext cx="8128000" cy="646113"/>
          </a:xfrm>
          <a:prstGeom prst="rect">
            <a:avLst/>
          </a:prstGeom>
        </p:spPr>
        <p:txBody>
          <a:bodyPr wrap="none">
            <a:spAutoFit/>
          </a:bodyPr>
          <a:lstStyle/>
          <a:p>
            <a:pPr algn="ctr">
              <a:defRPr/>
            </a:pPr>
            <a:r>
              <a:rPr lang="en-US" altLang="zh-CN" sz="3600" b="1" dirty="0">
                <a:solidFill>
                  <a:schemeClr val="accent1">
                    <a:lumMod val="40000"/>
                    <a:lumOff val="60000"/>
                  </a:schemeClr>
                </a:solidFill>
                <a:latin typeface="Arial" charset="0"/>
                <a:ea typeface="SimSun" pitchFamily="2" charset="-122"/>
                <a:cs typeface="+mn-cs"/>
              </a:rPr>
              <a:t>Insulin secretion in Type </a:t>
            </a:r>
            <a:r>
              <a:rPr lang="da-DK" sz="3600" b="1" dirty="0">
                <a:solidFill>
                  <a:schemeClr val="accent1">
                    <a:lumMod val="40000"/>
                    <a:lumOff val="60000"/>
                  </a:schemeClr>
                </a:solidFill>
                <a:latin typeface="Arial" charset="0"/>
                <a:ea typeface="ＭＳ Ｐゴシック" charset="-128"/>
                <a:cs typeface="+mn-cs"/>
              </a:rPr>
              <a:t>1 and 2 DM</a:t>
            </a:r>
            <a:endParaRPr lang="en-US" sz="3600" b="1" kern="0" dirty="0">
              <a:solidFill>
                <a:schemeClr val="accent1">
                  <a:lumMod val="40000"/>
                  <a:lumOff val="60000"/>
                </a:schemeClr>
              </a:solidFill>
              <a:latin typeface="Arial" charset="0"/>
              <a:ea typeface="ＭＳ Ｐゴシック" charset="-128"/>
              <a:cs typeface="+mn-cs"/>
            </a:endParaRPr>
          </a:p>
        </p:txBody>
      </p:sp>
      <p:sp>
        <p:nvSpPr>
          <p:cNvPr id="64521" name="Rectangle 10"/>
          <p:cNvSpPr>
            <a:spLocks noChangeArrowheads="1"/>
          </p:cNvSpPr>
          <p:nvPr/>
        </p:nvSpPr>
        <p:spPr bwMode="auto">
          <a:xfrm>
            <a:off x="4267200" y="2057400"/>
            <a:ext cx="762000" cy="369888"/>
          </a:xfrm>
          <a:prstGeom prst="rect">
            <a:avLst/>
          </a:prstGeom>
          <a:noFill/>
          <a:ln w="9525">
            <a:noFill/>
            <a:miter lim="800000"/>
            <a:headEnd/>
            <a:tailEnd/>
          </a:ln>
        </p:spPr>
        <p:txBody>
          <a:bodyPr wrap="none">
            <a:spAutoFit/>
          </a:bodyPr>
          <a:lstStyle/>
          <a:p>
            <a:r>
              <a:rPr lang="en-US">
                <a:solidFill>
                  <a:schemeClr val="bg2"/>
                </a:solidFill>
              </a:rPr>
              <a:t>Bolus</a:t>
            </a:r>
          </a:p>
        </p:txBody>
      </p:sp>
      <p:sp>
        <p:nvSpPr>
          <p:cNvPr id="64522" name="Rectangle 11"/>
          <p:cNvSpPr>
            <a:spLocks noChangeArrowheads="1"/>
          </p:cNvSpPr>
          <p:nvPr/>
        </p:nvSpPr>
        <p:spPr bwMode="auto">
          <a:xfrm>
            <a:off x="2895600" y="1981200"/>
            <a:ext cx="762000" cy="369888"/>
          </a:xfrm>
          <a:prstGeom prst="rect">
            <a:avLst/>
          </a:prstGeom>
          <a:noFill/>
          <a:ln w="9525">
            <a:noFill/>
            <a:miter lim="800000"/>
            <a:headEnd/>
            <a:tailEnd/>
          </a:ln>
        </p:spPr>
        <p:txBody>
          <a:bodyPr wrap="none">
            <a:spAutoFit/>
          </a:bodyPr>
          <a:lstStyle/>
          <a:p>
            <a:r>
              <a:rPr lang="en-US">
                <a:solidFill>
                  <a:schemeClr val="bg2"/>
                </a:solidFill>
              </a:rPr>
              <a:t>Bolus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611560" y="1988840"/>
          <a:ext cx="5364163" cy="4600575"/>
        </p:xfrm>
        <a:graphic>
          <a:graphicData uri="http://schemas.openxmlformats.org/presentationml/2006/ole">
            <mc:AlternateContent xmlns:mc="http://schemas.openxmlformats.org/markup-compatibility/2006">
              <mc:Choice xmlns:v="urn:schemas-microsoft-com:vml" Requires="v">
                <p:oleObj spid="_x0000_s1031" name="Chart" r:id="rId4" imgW="5486400" imgH="4181436" progId="MSGraph.Chart.8">
                  <p:embed followColorScheme="full"/>
                </p:oleObj>
              </mc:Choice>
              <mc:Fallback>
                <p:oleObj name="Chart" r:id="rId4" imgW="5486400" imgH="4181436"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988840"/>
                        <a:ext cx="5364163" cy="4600575"/>
                      </a:xfrm>
                      <a:prstGeom prst="rect">
                        <a:avLst/>
                      </a:prstGeom>
                      <a:solidFill>
                        <a:srgbClr val="008080"/>
                      </a:solidFill>
                    </p:spPr>
                  </p:pic>
                </p:oleObj>
              </mc:Fallback>
            </mc:AlternateContent>
          </a:graphicData>
        </a:graphic>
      </p:graphicFrame>
      <p:sp>
        <p:nvSpPr>
          <p:cNvPr id="1046" name="Rectangle 22"/>
          <p:cNvSpPr>
            <a:spLocks noChangeArrowheads="1"/>
          </p:cNvSpPr>
          <p:nvPr/>
        </p:nvSpPr>
        <p:spPr bwMode="auto">
          <a:xfrm>
            <a:off x="4784725" y="4506913"/>
            <a:ext cx="117475" cy="28575"/>
          </a:xfrm>
          <a:prstGeom prst="rect">
            <a:avLst/>
          </a:prstGeom>
          <a:solidFill>
            <a:srgbClr val="FFFFFF"/>
          </a:solidFill>
          <a:ln w="9525">
            <a:noFill/>
            <a:miter lim="800000"/>
            <a:headEnd/>
            <a:tailEnd/>
          </a:ln>
        </p:spPr>
        <p:txBody>
          <a:bodyPr/>
          <a:lstStyle/>
          <a:p>
            <a:endParaRPr lang="en-US"/>
          </a:p>
        </p:txBody>
      </p:sp>
      <p:sp>
        <p:nvSpPr>
          <p:cNvPr id="1048" name="Rectangle 24"/>
          <p:cNvSpPr>
            <a:spLocks noChangeArrowheads="1"/>
          </p:cNvSpPr>
          <p:nvPr/>
        </p:nvSpPr>
        <p:spPr bwMode="auto">
          <a:xfrm>
            <a:off x="5253038" y="3970338"/>
            <a:ext cx="117475" cy="26987"/>
          </a:xfrm>
          <a:prstGeom prst="rect">
            <a:avLst/>
          </a:prstGeom>
          <a:solidFill>
            <a:schemeClr val="tx1"/>
          </a:solidFill>
          <a:ln w="9525">
            <a:noFill/>
            <a:miter lim="800000"/>
            <a:headEnd/>
            <a:tailEnd/>
          </a:ln>
        </p:spPr>
        <p:txBody>
          <a:bodyPr/>
          <a:lstStyle/>
          <a:p>
            <a:endParaRPr lang="en-US"/>
          </a:p>
        </p:txBody>
      </p:sp>
      <p:sp>
        <p:nvSpPr>
          <p:cNvPr id="1058" name="Rectangle 34"/>
          <p:cNvSpPr>
            <a:spLocks noChangeArrowheads="1"/>
          </p:cNvSpPr>
          <p:nvPr/>
        </p:nvSpPr>
        <p:spPr bwMode="auto">
          <a:xfrm>
            <a:off x="5253038" y="4557713"/>
            <a:ext cx="117475" cy="28575"/>
          </a:xfrm>
          <a:prstGeom prst="rect">
            <a:avLst/>
          </a:prstGeom>
          <a:solidFill>
            <a:srgbClr val="FFFFFF"/>
          </a:solidFill>
          <a:ln w="9525">
            <a:noFill/>
            <a:miter lim="800000"/>
            <a:headEnd/>
            <a:tailEnd/>
          </a:ln>
        </p:spPr>
        <p:txBody>
          <a:bodyPr/>
          <a:lstStyle/>
          <a:p>
            <a:endParaRPr lang="en-US"/>
          </a:p>
        </p:txBody>
      </p:sp>
      <p:sp>
        <p:nvSpPr>
          <p:cNvPr id="1064" name="Rectangle 40"/>
          <p:cNvSpPr>
            <a:spLocks noChangeArrowheads="1"/>
          </p:cNvSpPr>
          <p:nvPr/>
        </p:nvSpPr>
        <p:spPr bwMode="auto">
          <a:xfrm>
            <a:off x="4321175" y="4433888"/>
            <a:ext cx="115888" cy="28575"/>
          </a:xfrm>
          <a:prstGeom prst="rect">
            <a:avLst/>
          </a:prstGeom>
          <a:solidFill>
            <a:schemeClr val="tx1"/>
          </a:solidFill>
          <a:ln w="9525">
            <a:noFill/>
            <a:miter lim="800000"/>
            <a:headEnd/>
            <a:tailEnd/>
          </a:ln>
        </p:spPr>
        <p:txBody>
          <a:bodyPr/>
          <a:lstStyle/>
          <a:p>
            <a:endParaRPr lang="en-US"/>
          </a:p>
        </p:txBody>
      </p:sp>
      <p:sp>
        <p:nvSpPr>
          <p:cNvPr id="1065" name="Rectangle 41"/>
          <p:cNvSpPr>
            <a:spLocks noChangeArrowheads="1"/>
          </p:cNvSpPr>
          <p:nvPr/>
        </p:nvSpPr>
        <p:spPr bwMode="auto">
          <a:xfrm>
            <a:off x="3890963" y="4318000"/>
            <a:ext cx="33337" cy="149225"/>
          </a:xfrm>
          <a:prstGeom prst="rect">
            <a:avLst/>
          </a:prstGeom>
          <a:solidFill>
            <a:srgbClr val="FFFFFF"/>
          </a:solidFill>
          <a:ln w="9525">
            <a:noFill/>
            <a:miter lim="800000"/>
            <a:headEnd/>
            <a:tailEnd/>
          </a:ln>
        </p:spPr>
        <p:txBody>
          <a:bodyPr/>
          <a:lstStyle/>
          <a:p>
            <a:endParaRPr lang="en-US"/>
          </a:p>
        </p:txBody>
      </p:sp>
      <p:sp>
        <p:nvSpPr>
          <p:cNvPr id="1074" name="Rectangle 50"/>
          <p:cNvSpPr>
            <a:spLocks noChangeArrowheads="1"/>
          </p:cNvSpPr>
          <p:nvPr/>
        </p:nvSpPr>
        <p:spPr bwMode="auto">
          <a:xfrm>
            <a:off x="3851275" y="4049713"/>
            <a:ext cx="114300" cy="28575"/>
          </a:xfrm>
          <a:prstGeom prst="rect">
            <a:avLst/>
          </a:prstGeom>
          <a:solidFill>
            <a:srgbClr val="FFFFFF"/>
          </a:solidFill>
          <a:ln w="9525">
            <a:noFill/>
            <a:miter lim="800000"/>
            <a:headEnd/>
            <a:tailEnd/>
          </a:ln>
        </p:spPr>
        <p:txBody>
          <a:bodyPr/>
          <a:lstStyle/>
          <a:p>
            <a:endParaRPr lang="en-US"/>
          </a:p>
        </p:txBody>
      </p:sp>
      <p:sp>
        <p:nvSpPr>
          <p:cNvPr id="1077" name="Rectangle 53"/>
          <p:cNvSpPr>
            <a:spLocks noChangeArrowheads="1"/>
          </p:cNvSpPr>
          <p:nvPr/>
        </p:nvSpPr>
        <p:spPr bwMode="auto">
          <a:xfrm>
            <a:off x="3384550" y="3897313"/>
            <a:ext cx="117475" cy="26987"/>
          </a:xfrm>
          <a:prstGeom prst="rect">
            <a:avLst/>
          </a:prstGeom>
          <a:solidFill>
            <a:schemeClr val="tx1"/>
          </a:solidFill>
          <a:ln w="9525">
            <a:noFill/>
            <a:miter lim="800000"/>
            <a:headEnd/>
            <a:tailEnd/>
          </a:ln>
        </p:spPr>
        <p:txBody>
          <a:bodyPr/>
          <a:lstStyle/>
          <a:p>
            <a:endParaRPr lang="en-US"/>
          </a:p>
        </p:txBody>
      </p:sp>
      <p:sp>
        <p:nvSpPr>
          <p:cNvPr id="1083" name="Rectangle 59"/>
          <p:cNvSpPr>
            <a:spLocks noChangeArrowheads="1"/>
          </p:cNvSpPr>
          <p:nvPr/>
        </p:nvSpPr>
        <p:spPr bwMode="auto">
          <a:xfrm>
            <a:off x="3384550" y="4445000"/>
            <a:ext cx="117475" cy="26988"/>
          </a:xfrm>
          <a:prstGeom prst="rect">
            <a:avLst/>
          </a:prstGeom>
          <a:solidFill>
            <a:srgbClr val="FFFFFF"/>
          </a:solidFill>
          <a:ln w="9525">
            <a:noFill/>
            <a:miter lim="800000"/>
            <a:headEnd/>
            <a:tailEnd/>
          </a:ln>
        </p:spPr>
        <p:txBody>
          <a:bodyPr/>
          <a:lstStyle/>
          <a:p>
            <a:endParaRPr lang="en-US"/>
          </a:p>
        </p:txBody>
      </p:sp>
      <p:sp>
        <p:nvSpPr>
          <p:cNvPr id="1088" name="Rectangle 64"/>
          <p:cNvSpPr>
            <a:spLocks noChangeArrowheads="1"/>
          </p:cNvSpPr>
          <p:nvPr/>
        </p:nvSpPr>
        <p:spPr bwMode="auto">
          <a:xfrm>
            <a:off x="2908300" y="3559175"/>
            <a:ext cx="117475" cy="28575"/>
          </a:xfrm>
          <a:prstGeom prst="rect">
            <a:avLst/>
          </a:prstGeom>
          <a:solidFill>
            <a:schemeClr val="tx1"/>
          </a:solidFill>
          <a:ln w="9525">
            <a:noFill/>
            <a:miter lim="800000"/>
            <a:headEnd/>
            <a:tailEnd/>
          </a:ln>
        </p:spPr>
        <p:txBody>
          <a:bodyPr/>
          <a:lstStyle/>
          <a:p>
            <a:endParaRPr lang="en-US"/>
          </a:p>
        </p:txBody>
      </p:sp>
      <p:sp>
        <p:nvSpPr>
          <p:cNvPr id="1094" name="Rectangle 70"/>
          <p:cNvSpPr>
            <a:spLocks noChangeArrowheads="1"/>
          </p:cNvSpPr>
          <p:nvPr/>
        </p:nvSpPr>
        <p:spPr bwMode="auto">
          <a:xfrm>
            <a:off x="2908300" y="4506913"/>
            <a:ext cx="117475" cy="28575"/>
          </a:xfrm>
          <a:prstGeom prst="rect">
            <a:avLst/>
          </a:prstGeom>
          <a:solidFill>
            <a:schemeClr val="tx1"/>
          </a:solidFill>
          <a:ln w="9525">
            <a:noFill/>
            <a:miter lim="800000"/>
            <a:headEnd/>
            <a:tailEnd/>
          </a:ln>
        </p:spPr>
        <p:txBody>
          <a:bodyPr/>
          <a:lstStyle/>
          <a:p>
            <a:endParaRPr lang="en-US"/>
          </a:p>
        </p:txBody>
      </p:sp>
      <p:sp>
        <p:nvSpPr>
          <p:cNvPr id="1100" name="Rectangle 76"/>
          <p:cNvSpPr>
            <a:spLocks noChangeArrowheads="1"/>
          </p:cNvSpPr>
          <p:nvPr/>
        </p:nvSpPr>
        <p:spPr bwMode="auto">
          <a:xfrm>
            <a:off x="2427288" y="4624388"/>
            <a:ext cx="119062" cy="26987"/>
          </a:xfrm>
          <a:prstGeom prst="rect">
            <a:avLst/>
          </a:prstGeom>
          <a:solidFill>
            <a:srgbClr val="FFFFFF"/>
          </a:solidFill>
          <a:ln w="9525">
            <a:noFill/>
            <a:miter lim="800000"/>
            <a:headEnd/>
            <a:tailEnd/>
          </a:ln>
        </p:spPr>
        <p:txBody>
          <a:bodyPr/>
          <a:lstStyle/>
          <a:p>
            <a:endParaRPr lang="en-US"/>
          </a:p>
        </p:txBody>
      </p:sp>
      <p:sp>
        <p:nvSpPr>
          <p:cNvPr id="1104" name="Freeform 80"/>
          <p:cNvSpPr>
            <a:spLocks/>
          </p:cNvSpPr>
          <p:nvPr/>
        </p:nvSpPr>
        <p:spPr bwMode="auto">
          <a:xfrm>
            <a:off x="1536700" y="3281363"/>
            <a:ext cx="4235450" cy="1349375"/>
          </a:xfrm>
          <a:custGeom>
            <a:avLst/>
            <a:gdLst>
              <a:gd name="T0" fmla="*/ 0 w 4328"/>
              <a:gd name="T1" fmla="*/ 2147483647 h 1550"/>
              <a:gd name="T2" fmla="*/ 0 w 4328"/>
              <a:gd name="T3" fmla="*/ 2147483647 h 1550"/>
              <a:gd name="T4" fmla="*/ 2147483647 w 4328"/>
              <a:gd name="T5" fmla="*/ 2147483647 h 1550"/>
              <a:gd name="T6" fmla="*/ 2147483647 w 4328"/>
              <a:gd name="T7" fmla="*/ 2147483647 h 1550"/>
              <a:gd name="T8" fmla="*/ 2147483647 w 4328"/>
              <a:gd name="T9" fmla="*/ 2147483647 h 1550"/>
              <a:gd name="T10" fmla="*/ 2147483647 w 4328"/>
              <a:gd name="T11" fmla="*/ 2147483647 h 1550"/>
              <a:gd name="T12" fmla="*/ 2147483647 w 4328"/>
              <a:gd name="T13" fmla="*/ 2147483647 h 1550"/>
              <a:gd name="T14" fmla="*/ 2147483647 w 4328"/>
              <a:gd name="T15" fmla="*/ 2147483647 h 1550"/>
              <a:gd name="T16" fmla="*/ 2147483647 w 4328"/>
              <a:gd name="T17" fmla="*/ 2147483647 h 1550"/>
              <a:gd name="T18" fmla="*/ 2147483647 w 4328"/>
              <a:gd name="T19" fmla="*/ 2147483647 h 1550"/>
              <a:gd name="T20" fmla="*/ 2147483647 w 4328"/>
              <a:gd name="T21" fmla="*/ 2147483647 h 1550"/>
              <a:gd name="T22" fmla="*/ 2147483647 w 4328"/>
              <a:gd name="T23" fmla="*/ 2147483647 h 1550"/>
              <a:gd name="T24" fmla="*/ 2147483647 w 4328"/>
              <a:gd name="T25" fmla="*/ 2147483647 h 1550"/>
              <a:gd name="T26" fmla="*/ 2147483647 w 4328"/>
              <a:gd name="T27" fmla="*/ 2147483647 h 1550"/>
              <a:gd name="T28" fmla="*/ 2147483647 w 4328"/>
              <a:gd name="T29" fmla="*/ 2147483647 h 1550"/>
              <a:gd name="T30" fmla="*/ 2147483647 w 4328"/>
              <a:gd name="T31" fmla="*/ 2147483647 h 1550"/>
              <a:gd name="T32" fmla="*/ 2147483647 w 4328"/>
              <a:gd name="T33" fmla="*/ 2147483647 h 1550"/>
              <a:gd name="T34" fmla="*/ 2147483647 w 4328"/>
              <a:gd name="T35" fmla="*/ 2147483647 h 1550"/>
              <a:gd name="T36" fmla="*/ 2147483647 w 4328"/>
              <a:gd name="T37" fmla="*/ 0 h 1550"/>
              <a:gd name="T38" fmla="*/ 2147483647 w 4328"/>
              <a:gd name="T39" fmla="*/ 2147483647 h 1550"/>
              <a:gd name="T40" fmla="*/ 0 w 4328"/>
              <a:gd name="T41" fmla="*/ 2147483647 h 15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28"/>
              <a:gd name="T64" fmla="*/ 0 h 1550"/>
              <a:gd name="T65" fmla="*/ 4328 w 4328"/>
              <a:gd name="T66" fmla="*/ 1550 h 15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28" h="1550">
                <a:moveTo>
                  <a:pt x="0" y="1495"/>
                </a:moveTo>
                <a:lnTo>
                  <a:pt x="0" y="1525"/>
                </a:lnTo>
                <a:lnTo>
                  <a:pt x="510" y="1550"/>
                </a:lnTo>
                <a:lnTo>
                  <a:pt x="990" y="32"/>
                </a:lnTo>
                <a:lnTo>
                  <a:pt x="1450" y="109"/>
                </a:lnTo>
                <a:lnTo>
                  <a:pt x="1923" y="638"/>
                </a:lnTo>
                <a:lnTo>
                  <a:pt x="2400" y="838"/>
                </a:lnTo>
                <a:lnTo>
                  <a:pt x="2885" y="1121"/>
                </a:lnTo>
                <a:lnTo>
                  <a:pt x="3369" y="1272"/>
                </a:lnTo>
                <a:lnTo>
                  <a:pt x="3849" y="1434"/>
                </a:lnTo>
                <a:lnTo>
                  <a:pt x="4328" y="1414"/>
                </a:lnTo>
                <a:lnTo>
                  <a:pt x="4328" y="1384"/>
                </a:lnTo>
                <a:lnTo>
                  <a:pt x="3858" y="1404"/>
                </a:lnTo>
                <a:lnTo>
                  <a:pt x="3378" y="1242"/>
                </a:lnTo>
                <a:lnTo>
                  <a:pt x="2901" y="1093"/>
                </a:lnTo>
                <a:lnTo>
                  <a:pt x="2427" y="815"/>
                </a:lnTo>
                <a:lnTo>
                  <a:pt x="1944" y="615"/>
                </a:lnTo>
                <a:lnTo>
                  <a:pt x="1467" y="79"/>
                </a:lnTo>
                <a:lnTo>
                  <a:pt x="967" y="0"/>
                </a:lnTo>
                <a:lnTo>
                  <a:pt x="487" y="1520"/>
                </a:lnTo>
                <a:lnTo>
                  <a:pt x="0" y="1495"/>
                </a:lnTo>
                <a:close/>
              </a:path>
            </a:pathLst>
          </a:custGeom>
          <a:solidFill>
            <a:schemeClr val="hlink"/>
          </a:solidFill>
          <a:ln w="9525">
            <a:noFill/>
            <a:round/>
            <a:headEnd/>
            <a:tailEnd/>
          </a:ln>
        </p:spPr>
        <p:txBody>
          <a:bodyPr/>
          <a:lstStyle/>
          <a:p>
            <a:endParaRPr lang="en-US"/>
          </a:p>
        </p:txBody>
      </p:sp>
      <p:sp>
        <p:nvSpPr>
          <p:cNvPr id="1105" name="Freeform 81"/>
          <p:cNvSpPr>
            <a:spLocks/>
          </p:cNvSpPr>
          <p:nvPr/>
        </p:nvSpPr>
        <p:spPr bwMode="auto">
          <a:xfrm>
            <a:off x="1531938" y="3094038"/>
            <a:ext cx="4244975" cy="1614487"/>
          </a:xfrm>
          <a:custGeom>
            <a:avLst/>
            <a:gdLst>
              <a:gd name="T0" fmla="*/ 0 w 4337"/>
              <a:gd name="T1" fmla="*/ 2147483647 h 1856"/>
              <a:gd name="T2" fmla="*/ 2147483647 w 4337"/>
              <a:gd name="T3" fmla="*/ 2147483647 h 1856"/>
              <a:gd name="T4" fmla="*/ 2147483647 w 4337"/>
              <a:gd name="T5" fmla="*/ 2147483647 h 1856"/>
              <a:gd name="T6" fmla="*/ 2147483647 w 4337"/>
              <a:gd name="T7" fmla="*/ 2147483647 h 1856"/>
              <a:gd name="T8" fmla="*/ 2147483647 w 4337"/>
              <a:gd name="T9" fmla="*/ 2147483647 h 1856"/>
              <a:gd name="T10" fmla="*/ 2147483647 w 4337"/>
              <a:gd name="T11" fmla="*/ 2147483647 h 1856"/>
              <a:gd name="T12" fmla="*/ 2147483647 w 4337"/>
              <a:gd name="T13" fmla="*/ 2147483647 h 1856"/>
              <a:gd name="T14" fmla="*/ 2147483647 w 4337"/>
              <a:gd name="T15" fmla="*/ 2147483647 h 1856"/>
              <a:gd name="T16" fmla="*/ 2147483647 w 4337"/>
              <a:gd name="T17" fmla="*/ 2147483647 h 1856"/>
              <a:gd name="T18" fmla="*/ 2147483647 w 4337"/>
              <a:gd name="T19" fmla="*/ 2147483647 h 1856"/>
              <a:gd name="T20" fmla="*/ 2147483647 w 4337"/>
              <a:gd name="T21" fmla="*/ 2147483647 h 1856"/>
              <a:gd name="T22" fmla="*/ 2147483647 w 4337"/>
              <a:gd name="T23" fmla="*/ 2147483647 h 1856"/>
              <a:gd name="T24" fmla="*/ 2147483647 w 4337"/>
              <a:gd name="T25" fmla="*/ 2147483647 h 1856"/>
              <a:gd name="T26" fmla="*/ 2147483647 w 4337"/>
              <a:gd name="T27" fmla="*/ 2147483647 h 1856"/>
              <a:gd name="T28" fmla="*/ 2147483647 w 4337"/>
              <a:gd name="T29" fmla="*/ 2147483647 h 1856"/>
              <a:gd name="T30" fmla="*/ 2147483647 w 4337"/>
              <a:gd name="T31" fmla="*/ 2147483647 h 1856"/>
              <a:gd name="T32" fmla="*/ 2147483647 w 4337"/>
              <a:gd name="T33" fmla="*/ 0 h 1856"/>
              <a:gd name="T34" fmla="*/ 2147483647 w 4337"/>
              <a:gd name="T35" fmla="*/ 2147483647 h 1856"/>
              <a:gd name="T36" fmla="*/ 2147483647 w 4337"/>
              <a:gd name="T37" fmla="*/ 2147483647 h 1856"/>
              <a:gd name="T38" fmla="*/ 2147483647 w 4337"/>
              <a:gd name="T39" fmla="*/ 2147483647 h 1856"/>
              <a:gd name="T40" fmla="*/ 0 w 4337"/>
              <a:gd name="T41" fmla="*/ 2147483647 h 18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37"/>
              <a:gd name="T64" fmla="*/ 0 h 1856"/>
              <a:gd name="T65" fmla="*/ 4337 w 4337"/>
              <a:gd name="T66" fmla="*/ 1856 h 18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37" h="1856">
                <a:moveTo>
                  <a:pt x="0" y="1826"/>
                </a:moveTo>
                <a:lnTo>
                  <a:pt x="4" y="1856"/>
                </a:lnTo>
                <a:lnTo>
                  <a:pt x="507" y="1765"/>
                </a:lnTo>
                <a:lnTo>
                  <a:pt x="984" y="1295"/>
                </a:lnTo>
                <a:lnTo>
                  <a:pt x="1469" y="485"/>
                </a:lnTo>
                <a:lnTo>
                  <a:pt x="1952" y="33"/>
                </a:lnTo>
                <a:lnTo>
                  <a:pt x="2426" y="142"/>
                </a:lnTo>
                <a:lnTo>
                  <a:pt x="2886" y="472"/>
                </a:lnTo>
                <a:lnTo>
                  <a:pt x="3372" y="841"/>
                </a:lnTo>
                <a:lnTo>
                  <a:pt x="3843" y="1108"/>
                </a:lnTo>
                <a:lnTo>
                  <a:pt x="4323" y="1381"/>
                </a:lnTo>
                <a:lnTo>
                  <a:pt x="4337" y="1353"/>
                </a:lnTo>
                <a:lnTo>
                  <a:pt x="3857" y="1080"/>
                </a:lnTo>
                <a:lnTo>
                  <a:pt x="3390" y="816"/>
                </a:lnTo>
                <a:lnTo>
                  <a:pt x="2904" y="446"/>
                </a:lnTo>
                <a:lnTo>
                  <a:pt x="2440" y="112"/>
                </a:lnTo>
                <a:lnTo>
                  <a:pt x="1941" y="0"/>
                </a:lnTo>
                <a:lnTo>
                  <a:pt x="1441" y="469"/>
                </a:lnTo>
                <a:lnTo>
                  <a:pt x="954" y="1284"/>
                </a:lnTo>
                <a:lnTo>
                  <a:pt x="495" y="1735"/>
                </a:lnTo>
                <a:lnTo>
                  <a:pt x="0" y="1826"/>
                </a:lnTo>
                <a:close/>
              </a:path>
            </a:pathLst>
          </a:custGeom>
          <a:solidFill>
            <a:srgbClr val="F0D611"/>
          </a:solidFill>
          <a:ln w="9525">
            <a:noFill/>
            <a:round/>
            <a:headEnd/>
            <a:tailEnd/>
          </a:ln>
        </p:spPr>
        <p:txBody>
          <a:bodyPr/>
          <a:lstStyle/>
          <a:p>
            <a:endParaRPr lang="en-US"/>
          </a:p>
        </p:txBody>
      </p:sp>
      <p:sp>
        <p:nvSpPr>
          <p:cNvPr id="1108" name="Freeform 84"/>
          <p:cNvSpPr>
            <a:spLocks/>
          </p:cNvSpPr>
          <p:nvPr/>
        </p:nvSpPr>
        <p:spPr bwMode="auto">
          <a:xfrm>
            <a:off x="1541463" y="4373563"/>
            <a:ext cx="4232275" cy="336550"/>
          </a:xfrm>
          <a:custGeom>
            <a:avLst/>
            <a:gdLst>
              <a:gd name="T0" fmla="*/ 0 w 4326"/>
              <a:gd name="T1" fmla="*/ 2147483647 h 388"/>
              <a:gd name="T2" fmla="*/ 0 w 4326"/>
              <a:gd name="T3" fmla="*/ 2147483647 h 388"/>
              <a:gd name="T4" fmla="*/ 2147483647 w 4326"/>
              <a:gd name="T5" fmla="*/ 2147483647 h 388"/>
              <a:gd name="T6" fmla="*/ 2147483647 w 4326"/>
              <a:gd name="T7" fmla="*/ 2147483647 h 388"/>
              <a:gd name="T8" fmla="*/ 2147483647 w 4326"/>
              <a:gd name="T9" fmla="*/ 2147483647 h 388"/>
              <a:gd name="T10" fmla="*/ 2147483647 w 4326"/>
              <a:gd name="T11" fmla="*/ 2147483647 h 388"/>
              <a:gd name="T12" fmla="*/ 2147483647 w 4326"/>
              <a:gd name="T13" fmla="*/ 2147483647 h 388"/>
              <a:gd name="T14" fmla="*/ 2147483647 w 4326"/>
              <a:gd name="T15" fmla="*/ 2147483647 h 388"/>
              <a:gd name="T16" fmla="*/ 2147483647 w 4326"/>
              <a:gd name="T17" fmla="*/ 2147483647 h 388"/>
              <a:gd name="T18" fmla="*/ 2147483647 w 4326"/>
              <a:gd name="T19" fmla="*/ 2147483647 h 388"/>
              <a:gd name="T20" fmla="*/ 2147483647 w 4326"/>
              <a:gd name="T21" fmla="*/ 2147483647 h 388"/>
              <a:gd name="T22" fmla="*/ 2147483647 w 4326"/>
              <a:gd name="T23" fmla="*/ 2147483647 h 388"/>
              <a:gd name="T24" fmla="*/ 2147483647 w 4326"/>
              <a:gd name="T25" fmla="*/ 2147483647 h 388"/>
              <a:gd name="T26" fmla="*/ 2147483647 w 4326"/>
              <a:gd name="T27" fmla="*/ 2147483647 h 388"/>
              <a:gd name="T28" fmla="*/ 2147483647 w 4326"/>
              <a:gd name="T29" fmla="*/ 0 h 388"/>
              <a:gd name="T30" fmla="*/ 2147483647 w 4326"/>
              <a:gd name="T31" fmla="*/ 2147483647 h 388"/>
              <a:gd name="T32" fmla="*/ 2147483647 w 4326"/>
              <a:gd name="T33" fmla="*/ 2147483647 h 388"/>
              <a:gd name="T34" fmla="*/ 2147483647 w 4326"/>
              <a:gd name="T35" fmla="*/ 2147483647 h 388"/>
              <a:gd name="T36" fmla="*/ 2147483647 w 4326"/>
              <a:gd name="T37" fmla="*/ 2147483647 h 388"/>
              <a:gd name="T38" fmla="*/ 2147483647 w 4326"/>
              <a:gd name="T39" fmla="*/ 2147483647 h 388"/>
              <a:gd name="T40" fmla="*/ 0 w 4326"/>
              <a:gd name="T41" fmla="*/ 2147483647 h 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26"/>
              <a:gd name="T64" fmla="*/ 0 h 388"/>
              <a:gd name="T65" fmla="*/ 4326 w 4326"/>
              <a:gd name="T66" fmla="*/ 388 h 3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26" h="388">
                <a:moveTo>
                  <a:pt x="0" y="356"/>
                </a:moveTo>
                <a:lnTo>
                  <a:pt x="0" y="388"/>
                </a:lnTo>
                <a:lnTo>
                  <a:pt x="487" y="388"/>
                </a:lnTo>
                <a:lnTo>
                  <a:pt x="958" y="251"/>
                </a:lnTo>
                <a:lnTo>
                  <a:pt x="1440" y="114"/>
                </a:lnTo>
                <a:lnTo>
                  <a:pt x="1928" y="57"/>
                </a:lnTo>
                <a:lnTo>
                  <a:pt x="2402" y="37"/>
                </a:lnTo>
                <a:lnTo>
                  <a:pt x="2880" y="30"/>
                </a:lnTo>
                <a:lnTo>
                  <a:pt x="3359" y="121"/>
                </a:lnTo>
                <a:lnTo>
                  <a:pt x="3844" y="160"/>
                </a:lnTo>
                <a:lnTo>
                  <a:pt x="4319" y="291"/>
                </a:lnTo>
                <a:lnTo>
                  <a:pt x="4326" y="261"/>
                </a:lnTo>
                <a:lnTo>
                  <a:pt x="3851" y="130"/>
                </a:lnTo>
                <a:lnTo>
                  <a:pt x="3364" y="91"/>
                </a:lnTo>
                <a:lnTo>
                  <a:pt x="2882" y="0"/>
                </a:lnTo>
                <a:lnTo>
                  <a:pt x="2402" y="7"/>
                </a:lnTo>
                <a:lnTo>
                  <a:pt x="1926" y="27"/>
                </a:lnTo>
                <a:lnTo>
                  <a:pt x="1431" y="84"/>
                </a:lnTo>
                <a:lnTo>
                  <a:pt x="951" y="221"/>
                </a:lnTo>
                <a:lnTo>
                  <a:pt x="487" y="356"/>
                </a:lnTo>
                <a:lnTo>
                  <a:pt x="0" y="356"/>
                </a:lnTo>
                <a:close/>
              </a:path>
            </a:pathLst>
          </a:custGeom>
          <a:solidFill>
            <a:srgbClr val="7F99B2"/>
          </a:solidFill>
          <a:ln w="9525">
            <a:noFill/>
            <a:round/>
            <a:headEnd/>
            <a:tailEnd/>
          </a:ln>
        </p:spPr>
        <p:txBody>
          <a:bodyPr/>
          <a:lstStyle/>
          <a:p>
            <a:endParaRPr lang="en-US"/>
          </a:p>
        </p:txBody>
      </p:sp>
      <p:sp>
        <p:nvSpPr>
          <p:cNvPr id="1110" name="Freeform 86"/>
          <p:cNvSpPr>
            <a:spLocks/>
          </p:cNvSpPr>
          <p:nvPr/>
        </p:nvSpPr>
        <p:spPr bwMode="auto">
          <a:xfrm>
            <a:off x="1944688" y="4557713"/>
            <a:ext cx="160337" cy="139700"/>
          </a:xfrm>
          <a:custGeom>
            <a:avLst/>
            <a:gdLst>
              <a:gd name="T0" fmla="*/ 2147483647 w 165"/>
              <a:gd name="T1" fmla="*/ 2147483647 h 160"/>
              <a:gd name="T2" fmla="*/ 0 w 165"/>
              <a:gd name="T3" fmla="*/ 2147483647 h 160"/>
              <a:gd name="T4" fmla="*/ 2147483647 w 165"/>
              <a:gd name="T5" fmla="*/ 0 h 160"/>
              <a:gd name="T6" fmla="*/ 2147483647 w 165"/>
              <a:gd name="T7" fmla="*/ 2147483647 h 160"/>
              <a:gd name="T8" fmla="*/ 2147483647 w 165"/>
              <a:gd name="T9" fmla="*/ 2147483647 h 160"/>
              <a:gd name="T10" fmla="*/ 0 60000 65536"/>
              <a:gd name="T11" fmla="*/ 0 60000 65536"/>
              <a:gd name="T12" fmla="*/ 0 60000 65536"/>
              <a:gd name="T13" fmla="*/ 0 60000 65536"/>
              <a:gd name="T14" fmla="*/ 0 60000 65536"/>
              <a:gd name="T15" fmla="*/ 0 w 165"/>
              <a:gd name="T16" fmla="*/ 0 h 160"/>
              <a:gd name="T17" fmla="*/ 165 w 165"/>
              <a:gd name="T18" fmla="*/ 160 h 160"/>
            </a:gdLst>
            <a:ahLst/>
            <a:cxnLst>
              <a:cxn ang="T10">
                <a:pos x="T0" y="T1"/>
              </a:cxn>
              <a:cxn ang="T11">
                <a:pos x="T2" y="T3"/>
              </a:cxn>
              <a:cxn ang="T12">
                <a:pos x="T4" y="T5"/>
              </a:cxn>
              <a:cxn ang="T13">
                <a:pos x="T6" y="T7"/>
              </a:cxn>
              <a:cxn ang="T14">
                <a:pos x="T8" y="T9"/>
              </a:cxn>
            </a:cxnLst>
            <a:rect l="T15" t="T16" r="T17" b="T18"/>
            <a:pathLst>
              <a:path w="165" h="160">
                <a:moveTo>
                  <a:pt x="165" y="160"/>
                </a:moveTo>
                <a:lnTo>
                  <a:pt x="0" y="160"/>
                </a:lnTo>
                <a:lnTo>
                  <a:pt x="82" y="0"/>
                </a:lnTo>
                <a:lnTo>
                  <a:pt x="165" y="160"/>
                </a:lnTo>
                <a:close/>
              </a:path>
            </a:pathLst>
          </a:custGeom>
          <a:solidFill>
            <a:schemeClr val="hlink"/>
          </a:solidFill>
          <a:ln w="9525">
            <a:noFill/>
            <a:round/>
            <a:headEnd/>
            <a:tailEnd/>
          </a:ln>
        </p:spPr>
        <p:txBody>
          <a:bodyPr/>
          <a:lstStyle/>
          <a:p>
            <a:endParaRPr lang="en-US"/>
          </a:p>
        </p:txBody>
      </p:sp>
      <p:sp>
        <p:nvSpPr>
          <p:cNvPr id="1111" name="Freeform 87"/>
          <p:cNvSpPr>
            <a:spLocks/>
          </p:cNvSpPr>
          <p:nvPr/>
        </p:nvSpPr>
        <p:spPr bwMode="auto">
          <a:xfrm>
            <a:off x="2411413" y="3235325"/>
            <a:ext cx="163512" cy="139700"/>
          </a:xfrm>
          <a:custGeom>
            <a:avLst/>
            <a:gdLst>
              <a:gd name="T0" fmla="*/ 2147483647 w 166"/>
              <a:gd name="T1" fmla="*/ 2147483647 h 159"/>
              <a:gd name="T2" fmla="*/ 0 w 166"/>
              <a:gd name="T3" fmla="*/ 2147483647 h 159"/>
              <a:gd name="T4" fmla="*/ 2147483647 w 166"/>
              <a:gd name="T5" fmla="*/ 0 h 159"/>
              <a:gd name="T6" fmla="*/ 2147483647 w 166"/>
              <a:gd name="T7" fmla="*/ 2147483647 h 159"/>
              <a:gd name="T8" fmla="*/ 2147483647 w 166"/>
              <a:gd name="T9" fmla="*/ 2147483647 h 159"/>
              <a:gd name="T10" fmla="*/ 0 60000 65536"/>
              <a:gd name="T11" fmla="*/ 0 60000 65536"/>
              <a:gd name="T12" fmla="*/ 0 60000 65536"/>
              <a:gd name="T13" fmla="*/ 0 60000 65536"/>
              <a:gd name="T14" fmla="*/ 0 60000 65536"/>
              <a:gd name="T15" fmla="*/ 0 w 166"/>
              <a:gd name="T16" fmla="*/ 0 h 159"/>
              <a:gd name="T17" fmla="*/ 166 w 166"/>
              <a:gd name="T18" fmla="*/ 159 h 159"/>
            </a:gdLst>
            <a:ahLst/>
            <a:cxnLst>
              <a:cxn ang="T10">
                <a:pos x="T0" y="T1"/>
              </a:cxn>
              <a:cxn ang="T11">
                <a:pos x="T2" y="T3"/>
              </a:cxn>
              <a:cxn ang="T12">
                <a:pos x="T4" y="T5"/>
              </a:cxn>
              <a:cxn ang="T13">
                <a:pos x="T6" y="T7"/>
              </a:cxn>
              <a:cxn ang="T14">
                <a:pos x="T8" y="T9"/>
              </a:cxn>
            </a:cxnLst>
            <a:rect l="T15" t="T16" r="T17" b="T18"/>
            <a:pathLst>
              <a:path w="166" h="159">
                <a:moveTo>
                  <a:pt x="166" y="159"/>
                </a:moveTo>
                <a:lnTo>
                  <a:pt x="0" y="159"/>
                </a:lnTo>
                <a:lnTo>
                  <a:pt x="83" y="0"/>
                </a:lnTo>
                <a:lnTo>
                  <a:pt x="166" y="159"/>
                </a:lnTo>
                <a:close/>
              </a:path>
            </a:pathLst>
          </a:custGeom>
          <a:solidFill>
            <a:schemeClr val="hlink"/>
          </a:solidFill>
          <a:ln w="9525">
            <a:noFill/>
            <a:round/>
            <a:headEnd/>
            <a:tailEnd/>
          </a:ln>
        </p:spPr>
        <p:txBody>
          <a:bodyPr/>
          <a:lstStyle/>
          <a:p>
            <a:endParaRPr lang="en-US"/>
          </a:p>
        </p:txBody>
      </p:sp>
      <p:sp>
        <p:nvSpPr>
          <p:cNvPr id="1112" name="Freeform 88"/>
          <p:cNvSpPr>
            <a:spLocks/>
          </p:cNvSpPr>
          <p:nvPr/>
        </p:nvSpPr>
        <p:spPr bwMode="auto">
          <a:xfrm>
            <a:off x="2882900" y="3305175"/>
            <a:ext cx="161925" cy="138113"/>
          </a:xfrm>
          <a:custGeom>
            <a:avLst/>
            <a:gdLst>
              <a:gd name="T0" fmla="*/ 2147483647 w 165"/>
              <a:gd name="T1" fmla="*/ 2147483647 h 159"/>
              <a:gd name="T2" fmla="*/ 0 w 165"/>
              <a:gd name="T3" fmla="*/ 2147483647 h 159"/>
              <a:gd name="T4" fmla="*/ 2147483647 w 165"/>
              <a:gd name="T5" fmla="*/ 0 h 159"/>
              <a:gd name="T6" fmla="*/ 2147483647 w 165"/>
              <a:gd name="T7" fmla="*/ 2147483647 h 159"/>
              <a:gd name="T8" fmla="*/ 2147483647 w 165"/>
              <a:gd name="T9" fmla="*/ 2147483647 h 159"/>
              <a:gd name="T10" fmla="*/ 0 60000 65536"/>
              <a:gd name="T11" fmla="*/ 0 60000 65536"/>
              <a:gd name="T12" fmla="*/ 0 60000 65536"/>
              <a:gd name="T13" fmla="*/ 0 60000 65536"/>
              <a:gd name="T14" fmla="*/ 0 60000 65536"/>
              <a:gd name="T15" fmla="*/ 0 w 165"/>
              <a:gd name="T16" fmla="*/ 0 h 159"/>
              <a:gd name="T17" fmla="*/ 165 w 165"/>
              <a:gd name="T18" fmla="*/ 159 h 159"/>
            </a:gdLst>
            <a:ahLst/>
            <a:cxnLst>
              <a:cxn ang="T10">
                <a:pos x="T0" y="T1"/>
              </a:cxn>
              <a:cxn ang="T11">
                <a:pos x="T2" y="T3"/>
              </a:cxn>
              <a:cxn ang="T12">
                <a:pos x="T4" y="T5"/>
              </a:cxn>
              <a:cxn ang="T13">
                <a:pos x="T6" y="T7"/>
              </a:cxn>
              <a:cxn ang="T14">
                <a:pos x="T8" y="T9"/>
              </a:cxn>
            </a:cxnLst>
            <a:rect l="T15" t="T16" r="T17" b="T18"/>
            <a:pathLst>
              <a:path w="165" h="159">
                <a:moveTo>
                  <a:pt x="165" y="159"/>
                </a:moveTo>
                <a:lnTo>
                  <a:pt x="0" y="159"/>
                </a:lnTo>
                <a:lnTo>
                  <a:pt x="83" y="0"/>
                </a:lnTo>
                <a:lnTo>
                  <a:pt x="165" y="159"/>
                </a:lnTo>
                <a:close/>
              </a:path>
            </a:pathLst>
          </a:custGeom>
          <a:solidFill>
            <a:schemeClr val="hlink"/>
          </a:solidFill>
          <a:ln w="9525">
            <a:noFill/>
            <a:round/>
            <a:headEnd/>
            <a:tailEnd/>
          </a:ln>
        </p:spPr>
        <p:txBody>
          <a:bodyPr/>
          <a:lstStyle/>
          <a:p>
            <a:endParaRPr lang="en-US"/>
          </a:p>
        </p:txBody>
      </p:sp>
      <p:sp>
        <p:nvSpPr>
          <p:cNvPr id="1113" name="Freeform 89"/>
          <p:cNvSpPr>
            <a:spLocks/>
          </p:cNvSpPr>
          <p:nvPr/>
        </p:nvSpPr>
        <p:spPr bwMode="auto">
          <a:xfrm>
            <a:off x="3346450" y="3768725"/>
            <a:ext cx="163513" cy="136525"/>
          </a:xfrm>
          <a:custGeom>
            <a:avLst/>
            <a:gdLst>
              <a:gd name="T0" fmla="*/ 2147483647 w 165"/>
              <a:gd name="T1" fmla="*/ 2147483647 h 157"/>
              <a:gd name="T2" fmla="*/ 0 w 165"/>
              <a:gd name="T3" fmla="*/ 2147483647 h 157"/>
              <a:gd name="T4" fmla="*/ 2147483647 w 165"/>
              <a:gd name="T5" fmla="*/ 0 h 157"/>
              <a:gd name="T6" fmla="*/ 2147483647 w 165"/>
              <a:gd name="T7" fmla="*/ 2147483647 h 157"/>
              <a:gd name="T8" fmla="*/ 2147483647 w 165"/>
              <a:gd name="T9" fmla="*/ 2147483647 h 157"/>
              <a:gd name="T10" fmla="*/ 0 60000 65536"/>
              <a:gd name="T11" fmla="*/ 0 60000 65536"/>
              <a:gd name="T12" fmla="*/ 0 60000 65536"/>
              <a:gd name="T13" fmla="*/ 0 60000 65536"/>
              <a:gd name="T14" fmla="*/ 0 60000 65536"/>
              <a:gd name="T15" fmla="*/ 0 w 165"/>
              <a:gd name="T16" fmla="*/ 0 h 157"/>
              <a:gd name="T17" fmla="*/ 165 w 165"/>
              <a:gd name="T18" fmla="*/ 157 h 157"/>
            </a:gdLst>
            <a:ahLst/>
            <a:cxnLst>
              <a:cxn ang="T10">
                <a:pos x="T0" y="T1"/>
              </a:cxn>
              <a:cxn ang="T11">
                <a:pos x="T2" y="T3"/>
              </a:cxn>
              <a:cxn ang="T12">
                <a:pos x="T4" y="T5"/>
              </a:cxn>
              <a:cxn ang="T13">
                <a:pos x="T6" y="T7"/>
              </a:cxn>
              <a:cxn ang="T14">
                <a:pos x="T8" y="T9"/>
              </a:cxn>
            </a:cxnLst>
            <a:rect l="T15" t="T16" r="T17" b="T18"/>
            <a:pathLst>
              <a:path w="165" h="157">
                <a:moveTo>
                  <a:pt x="165" y="157"/>
                </a:moveTo>
                <a:lnTo>
                  <a:pt x="0" y="157"/>
                </a:lnTo>
                <a:lnTo>
                  <a:pt x="82" y="0"/>
                </a:lnTo>
                <a:lnTo>
                  <a:pt x="165" y="157"/>
                </a:lnTo>
                <a:close/>
              </a:path>
            </a:pathLst>
          </a:custGeom>
          <a:solidFill>
            <a:schemeClr val="hlink"/>
          </a:solidFill>
          <a:ln w="9525">
            <a:noFill/>
            <a:round/>
            <a:headEnd/>
            <a:tailEnd/>
          </a:ln>
        </p:spPr>
        <p:txBody>
          <a:bodyPr/>
          <a:lstStyle/>
          <a:p>
            <a:endParaRPr lang="en-US"/>
          </a:p>
        </p:txBody>
      </p:sp>
      <p:sp>
        <p:nvSpPr>
          <p:cNvPr id="1114" name="Freeform 90"/>
          <p:cNvSpPr>
            <a:spLocks/>
          </p:cNvSpPr>
          <p:nvPr/>
        </p:nvSpPr>
        <p:spPr bwMode="auto">
          <a:xfrm>
            <a:off x="3816350" y="3941763"/>
            <a:ext cx="160338" cy="139700"/>
          </a:xfrm>
          <a:custGeom>
            <a:avLst/>
            <a:gdLst>
              <a:gd name="T0" fmla="*/ 2147483647 w 163"/>
              <a:gd name="T1" fmla="*/ 2147483647 h 160"/>
              <a:gd name="T2" fmla="*/ 0 w 163"/>
              <a:gd name="T3" fmla="*/ 2147483647 h 160"/>
              <a:gd name="T4" fmla="*/ 2147483647 w 163"/>
              <a:gd name="T5" fmla="*/ 0 h 160"/>
              <a:gd name="T6" fmla="*/ 2147483647 w 163"/>
              <a:gd name="T7" fmla="*/ 2147483647 h 160"/>
              <a:gd name="T8" fmla="*/ 2147483647 w 163"/>
              <a:gd name="T9" fmla="*/ 2147483647 h 160"/>
              <a:gd name="T10" fmla="*/ 0 60000 65536"/>
              <a:gd name="T11" fmla="*/ 0 60000 65536"/>
              <a:gd name="T12" fmla="*/ 0 60000 65536"/>
              <a:gd name="T13" fmla="*/ 0 60000 65536"/>
              <a:gd name="T14" fmla="*/ 0 60000 65536"/>
              <a:gd name="T15" fmla="*/ 0 w 163"/>
              <a:gd name="T16" fmla="*/ 0 h 160"/>
              <a:gd name="T17" fmla="*/ 163 w 163"/>
              <a:gd name="T18" fmla="*/ 160 h 160"/>
            </a:gdLst>
            <a:ahLst/>
            <a:cxnLst>
              <a:cxn ang="T10">
                <a:pos x="T0" y="T1"/>
              </a:cxn>
              <a:cxn ang="T11">
                <a:pos x="T2" y="T3"/>
              </a:cxn>
              <a:cxn ang="T12">
                <a:pos x="T4" y="T5"/>
              </a:cxn>
              <a:cxn ang="T13">
                <a:pos x="T6" y="T7"/>
              </a:cxn>
              <a:cxn ang="T14">
                <a:pos x="T8" y="T9"/>
              </a:cxn>
            </a:cxnLst>
            <a:rect l="T15" t="T16" r="T17" b="T18"/>
            <a:pathLst>
              <a:path w="163" h="160">
                <a:moveTo>
                  <a:pt x="163" y="160"/>
                </a:moveTo>
                <a:lnTo>
                  <a:pt x="0" y="160"/>
                </a:lnTo>
                <a:lnTo>
                  <a:pt x="82" y="0"/>
                </a:lnTo>
                <a:lnTo>
                  <a:pt x="163" y="160"/>
                </a:lnTo>
                <a:close/>
              </a:path>
            </a:pathLst>
          </a:custGeom>
          <a:solidFill>
            <a:schemeClr val="hlink"/>
          </a:solidFill>
          <a:ln w="9525">
            <a:noFill/>
            <a:round/>
            <a:headEnd/>
            <a:tailEnd/>
          </a:ln>
        </p:spPr>
        <p:txBody>
          <a:bodyPr/>
          <a:lstStyle/>
          <a:p>
            <a:endParaRPr lang="en-US"/>
          </a:p>
        </p:txBody>
      </p:sp>
      <p:sp>
        <p:nvSpPr>
          <p:cNvPr id="1116" name="Freeform 92"/>
          <p:cNvSpPr>
            <a:spLocks/>
          </p:cNvSpPr>
          <p:nvPr/>
        </p:nvSpPr>
        <p:spPr bwMode="auto">
          <a:xfrm>
            <a:off x="5226050" y="4456113"/>
            <a:ext cx="161925" cy="138112"/>
          </a:xfrm>
          <a:custGeom>
            <a:avLst/>
            <a:gdLst>
              <a:gd name="T0" fmla="*/ 2147483647 w 165"/>
              <a:gd name="T1" fmla="*/ 2147483647 h 159"/>
              <a:gd name="T2" fmla="*/ 0 w 165"/>
              <a:gd name="T3" fmla="*/ 2147483647 h 159"/>
              <a:gd name="T4" fmla="*/ 2147483647 w 165"/>
              <a:gd name="T5" fmla="*/ 0 h 159"/>
              <a:gd name="T6" fmla="*/ 2147483647 w 165"/>
              <a:gd name="T7" fmla="*/ 2147483647 h 159"/>
              <a:gd name="T8" fmla="*/ 2147483647 w 165"/>
              <a:gd name="T9" fmla="*/ 2147483647 h 159"/>
              <a:gd name="T10" fmla="*/ 0 60000 65536"/>
              <a:gd name="T11" fmla="*/ 0 60000 65536"/>
              <a:gd name="T12" fmla="*/ 0 60000 65536"/>
              <a:gd name="T13" fmla="*/ 0 60000 65536"/>
              <a:gd name="T14" fmla="*/ 0 60000 65536"/>
              <a:gd name="T15" fmla="*/ 0 w 165"/>
              <a:gd name="T16" fmla="*/ 0 h 159"/>
              <a:gd name="T17" fmla="*/ 165 w 165"/>
              <a:gd name="T18" fmla="*/ 159 h 159"/>
            </a:gdLst>
            <a:ahLst/>
            <a:cxnLst>
              <a:cxn ang="T10">
                <a:pos x="T0" y="T1"/>
              </a:cxn>
              <a:cxn ang="T11">
                <a:pos x="T2" y="T3"/>
              </a:cxn>
              <a:cxn ang="T12">
                <a:pos x="T4" y="T5"/>
              </a:cxn>
              <a:cxn ang="T13">
                <a:pos x="T6" y="T7"/>
              </a:cxn>
              <a:cxn ang="T14">
                <a:pos x="T8" y="T9"/>
              </a:cxn>
            </a:cxnLst>
            <a:rect l="T15" t="T16" r="T17" b="T18"/>
            <a:pathLst>
              <a:path w="165" h="159">
                <a:moveTo>
                  <a:pt x="165" y="159"/>
                </a:moveTo>
                <a:lnTo>
                  <a:pt x="0" y="159"/>
                </a:lnTo>
                <a:lnTo>
                  <a:pt x="82" y="0"/>
                </a:lnTo>
                <a:lnTo>
                  <a:pt x="165" y="159"/>
                </a:lnTo>
                <a:close/>
              </a:path>
            </a:pathLst>
          </a:custGeom>
          <a:solidFill>
            <a:schemeClr val="hlink"/>
          </a:solidFill>
          <a:ln w="9525">
            <a:noFill/>
            <a:round/>
            <a:headEnd/>
            <a:tailEnd/>
          </a:ln>
        </p:spPr>
        <p:txBody>
          <a:bodyPr/>
          <a:lstStyle/>
          <a:p>
            <a:endParaRPr lang="en-US"/>
          </a:p>
        </p:txBody>
      </p:sp>
      <p:sp>
        <p:nvSpPr>
          <p:cNvPr id="1117" name="Freeform 93"/>
          <p:cNvSpPr>
            <a:spLocks/>
          </p:cNvSpPr>
          <p:nvPr/>
        </p:nvSpPr>
        <p:spPr bwMode="auto">
          <a:xfrm>
            <a:off x="4752975" y="4302125"/>
            <a:ext cx="158750" cy="138113"/>
          </a:xfrm>
          <a:custGeom>
            <a:avLst/>
            <a:gdLst>
              <a:gd name="T0" fmla="*/ 2147483647 w 165"/>
              <a:gd name="T1" fmla="*/ 2147483647 h 159"/>
              <a:gd name="T2" fmla="*/ 0 w 165"/>
              <a:gd name="T3" fmla="*/ 2147483647 h 159"/>
              <a:gd name="T4" fmla="*/ 2147483647 w 165"/>
              <a:gd name="T5" fmla="*/ 0 h 159"/>
              <a:gd name="T6" fmla="*/ 2147483647 w 165"/>
              <a:gd name="T7" fmla="*/ 2147483647 h 159"/>
              <a:gd name="T8" fmla="*/ 2147483647 w 165"/>
              <a:gd name="T9" fmla="*/ 2147483647 h 159"/>
              <a:gd name="T10" fmla="*/ 0 60000 65536"/>
              <a:gd name="T11" fmla="*/ 0 60000 65536"/>
              <a:gd name="T12" fmla="*/ 0 60000 65536"/>
              <a:gd name="T13" fmla="*/ 0 60000 65536"/>
              <a:gd name="T14" fmla="*/ 0 60000 65536"/>
              <a:gd name="T15" fmla="*/ 0 w 165"/>
              <a:gd name="T16" fmla="*/ 0 h 159"/>
              <a:gd name="T17" fmla="*/ 165 w 165"/>
              <a:gd name="T18" fmla="*/ 159 h 159"/>
            </a:gdLst>
            <a:ahLst/>
            <a:cxnLst>
              <a:cxn ang="T10">
                <a:pos x="T0" y="T1"/>
              </a:cxn>
              <a:cxn ang="T11">
                <a:pos x="T2" y="T3"/>
              </a:cxn>
              <a:cxn ang="T12">
                <a:pos x="T4" y="T5"/>
              </a:cxn>
              <a:cxn ang="T13">
                <a:pos x="T6" y="T7"/>
              </a:cxn>
              <a:cxn ang="T14">
                <a:pos x="T8" y="T9"/>
              </a:cxn>
            </a:cxnLst>
            <a:rect l="T15" t="T16" r="T17" b="T18"/>
            <a:pathLst>
              <a:path w="165" h="159">
                <a:moveTo>
                  <a:pt x="165" y="159"/>
                </a:moveTo>
                <a:lnTo>
                  <a:pt x="0" y="159"/>
                </a:lnTo>
                <a:lnTo>
                  <a:pt x="82" y="0"/>
                </a:lnTo>
                <a:lnTo>
                  <a:pt x="165" y="159"/>
                </a:lnTo>
                <a:close/>
              </a:path>
            </a:pathLst>
          </a:custGeom>
          <a:solidFill>
            <a:schemeClr val="hlink"/>
          </a:solidFill>
          <a:ln w="9525">
            <a:noFill/>
            <a:round/>
            <a:headEnd/>
            <a:tailEnd/>
          </a:ln>
        </p:spPr>
        <p:txBody>
          <a:bodyPr/>
          <a:lstStyle/>
          <a:p>
            <a:endParaRPr lang="en-US"/>
          </a:p>
        </p:txBody>
      </p:sp>
      <p:sp>
        <p:nvSpPr>
          <p:cNvPr id="1120" name="Freeform 96"/>
          <p:cNvSpPr>
            <a:spLocks/>
          </p:cNvSpPr>
          <p:nvPr/>
        </p:nvSpPr>
        <p:spPr bwMode="auto">
          <a:xfrm>
            <a:off x="1960563" y="4618038"/>
            <a:ext cx="158750" cy="144462"/>
          </a:xfrm>
          <a:custGeom>
            <a:avLst/>
            <a:gdLst>
              <a:gd name="T0" fmla="*/ 2147483647 w 162"/>
              <a:gd name="T1" fmla="*/ 2147483647 h 168"/>
              <a:gd name="T2" fmla="*/ 0 w 162"/>
              <a:gd name="T3" fmla="*/ 2147483647 h 168"/>
              <a:gd name="T4" fmla="*/ 0 w 162"/>
              <a:gd name="T5" fmla="*/ 0 h 168"/>
              <a:gd name="T6" fmla="*/ 2147483647 w 162"/>
              <a:gd name="T7" fmla="*/ 0 h 168"/>
              <a:gd name="T8" fmla="*/ 2147483647 w 162"/>
              <a:gd name="T9" fmla="*/ 2147483647 h 168"/>
              <a:gd name="T10" fmla="*/ 2147483647 w 162"/>
              <a:gd name="T11" fmla="*/ 2147483647 h 168"/>
              <a:gd name="T12" fmla="*/ 0 60000 65536"/>
              <a:gd name="T13" fmla="*/ 0 60000 65536"/>
              <a:gd name="T14" fmla="*/ 0 60000 65536"/>
              <a:gd name="T15" fmla="*/ 0 60000 65536"/>
              <a:gd name="T16" fmla="*/ 0 60000 65536"/>
              <a:gd name="T17" fmla="*/ 0 60000 65536"/>
              <a:gd name="T18" fmla="*/ 0 w 162"/>
              <a:gd name="T19" fmla="*/ 0 h 168"/>
              <a:gd name="T20" fmla="*/ 162 w 162"/>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2" h="168">
                <a:moveTo>
                  <a:pt x="162" y="168"/>
                </a:moveTo>
                <a:lnTo>
                  <a:pt x="0" y="168"/>
                </a:lnTo>
                <a:lnTo>
                  <a:pt x="0" y="0"/>
                </a:lnTo>
                <a:lnTo>
                  <a:pt x="162" y="0"/>
                </a:lnTo>
                <a:lnTo>
                  <a:pt x="162" y="168"/>
                </a:lnTo>
                <a:close/>
              </a:path>
            </a:pathLst>
          </a:custGeom>
          <a:solidFill>
            <a:srgbClr val="7F99B2"/>
          </a:solidFill>
          <a:ln w="9525">
            <a:noFill/>
            <a:round/>
            <a:headEnd/>
            <a:tailEnd/>
          </a:ln>
        </p:spPr>
        <p:txBody>
          <a:bodyPr/>
          <a:lstStyle/>
          <a:p>
            <a:endParaRPr lang="en-US"/>
          </a:p>
        </p:txBody>
      </p:sp>
      <p:sp>
        <p:nvSpPr>
          <p:cNvPr id="1121" name="Freeform 97"/>
          <p:cNvSpPr>
            <a:spLocks/>
          </p:cNvSpPr>
          <p:nvPr/>
        </p:nvSpPr>
        <p:spPr bwMode="auto">
          <a:xfrm>
            <a:off x="2398713" y="4505325"/>
            <a:ext cx="158750" cy="144463"/>
          </a:xfrm>
          <a:custGeom>
            <a:avLst/>
            <a:gdLst>
              <a:gd name="T0" fmla="*/ 2147483647 w 163"/>
              <a:gd name="T1" fmla="*/ 2147483647 h 166"/>
              <a:gd name="T2" fmla="*/ 0 w 163"/>
              <a:gd name="T3" fmla="*/ 2147483647 h 166"/>
              <a:gd name="T4" fmla="*/ 0 w 163"/>
              <a:gd name="T5" fmla="*/ 0 h 166"/>
              <a:gd name="T6" fmla="*/ 2147483647 w 163"/>
              <a:gd name="T7" fmla="*/ 0 h 166"/>
              <a:gd name="T8" fmla="*/ 2147483647 w 163"/>
              <a:gd name="T9" fmla="*/ 2147483647 h 166"/>
              <a:gd name="T10" fmla="*/ 2147483647 w 163"/>
              <a:gd name="T11" fmla="*/ 2147483647 h 166"/>
              <a:gd name="T12" fmla="*/ 0 60000 65536"/>
              <a:gd name="T13" fmla="*/ 0 60000 65536"/>
              <a:gd name="T14" fmla="*/ 0 60000 65536"/>
              <a:gd name="T15" fmla="*/ 0 60000 65536"/>
              <a:gd name="T16" fmla="*/ 0 60000 65536"/>
              <a:gd name="T17" fmla="*/ 0 60000 65536"/>
              <a:gd name="T18" fmla="*/ 0 w 163"/>
              <a:gd name="T19" fmla="*/ 0 h 166"/>
              <a:gd name="T20" fmla="*/ 163 w 163"/>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63" h="166">
                <a:moveTo>
                  <a:pt x="163" y="166"/>
                </a:moveTo>
                <a:lnTo>
                  <a:pt x="0" y="166"/>
                </a:lnTo>
                <a:lnTo>
                  <a:pt x="0" y="0"/>
                </a:lnTo>
                <a:lnTo>
                  <a:pt x="163" y="0"/>
                </a:lnTo>
                <a:lnTo>
                  <a:pt x="163" y="166"/>
                </a:lnTo>
                <a:close/>
              </a:path>
            </a:pathLst>
          </a:custGeom>
          <a:solidFill>
            <a:srgbClr val="7F99B2"/>
          </a:solidFill>
          <a:ln w="9525">
            <a:noFill/>
            <a:round/>
            <a:headEnd/>
            <a:tailEnd/>
          </a:ln>
        </p:spPr>
        <p:txBody>
          <a:bodyPr/>
          <a:lstStyle/>
          <a:p>
            <a:endParaRPr lang="en-US"/>
          </a:p>
        </p:txBody>
      </p:sp>
      <p:sp>
        <p:nvSpPr>
          <p:cNvPr id="1122" name="Freeform 98"/>
          <p:cNvSpPr>
            <a:spLocks/>
          </p:cNvSpPr>
          <p:nvPr/>
        </p:nvSpPr>
        <p:spPr bwMode="auto">
          <a:xfrm>
            <a:off x="2867025" y="4387850"/>
            <a:ext cx="158750" cy="144463"/>
          </a:xfrm>
          <a:custGeom>
            <a:avLst/>
            <a:gdLst>
              <a:gd name="T0" fmla="*/ 2147483647 w 162"/>
              <a:gd name="T1" fmla="*/ 2147483647 h 167"/>
              <a:gd name="T2" fmla="*/ 0 w 162"/>
              <a:gd name="T3" fmla="*/ 2147483647 h 167"/>
              <a:gd name="T4" fmla="*/ 0 w 162"/>
              <a:gd name="T5" fmla="*/ 0 h 167"/>
              <a:gd name="T6" fmla="*/ 2147483647 w 162"/>
              <a:gd name="T7" fmla="*/ 0 h 167"/>
              <a:gd name="T8" fmla="*/ 2147483647 w 162"/>
              <a:gd name="T9" fmla="*/ 2147483647 h 167"/>
              <a:gd name="T10" fmla="*/ 2147483647 w 162"/>
              <a:gd name="T11" fmla="*/ 2147483647 h 167"/>
              <a:gd name="T12" fmla="*/ 0 60000 65536"/>
              <a:gd name="T13" fmla="*/ 0 60000 65536"/>
              <a:gd name="T14" fmla="*/ 0 60000 65536"/>
              <a:gd name="T15" fmla="*/ 0 60000 65536"/>
              <a:gd name="T16" fmla="*/ 0 60000 65536"/>
              <a:gd name="T17" fmla="*/ 0 60000 65536"/>
              <a:gd name="T18" fmla="*/ 0 w 162"/>
              <a:gd name="T19" fmla="*/ 0 h 167"/>
              <a:gd name="T20" fmla="*/ 162 w 162"/>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2" h="167">
                <a:moveTo>
                  <a:pt x="162" y="167"/>
                </a:moveTo>
                <a:lnTo>
                  <a:pt x="0" y="167"/>
                </a:lnTo>
                <a:lnTo>
                  <a:pt x="0" y="0"/>
                </a:lnTo>
                <a:lnTo>
                  <a:pt x="162" y="0"/>
                </a:lnTo>
                <a:lnTo>
                  <a:pt x="162" y="167"/>
                </a:lnTo>
                <a:close/>
              </a:path>
            </a:pathLst>
          </a:custGeom>
          <a:solidFill>
            <a:srgbClr val="7F99B2"/>
          </a:solidFill>
          <a:ln w="9525">
            <a:noFill/>
            <a:round/>
            <a:headEnd/>
            <a:tailEnd/>
          </a:ln>
        </p:spPr>
        <p:txBody>
          <a:bodyPr/>
          <a:lstStyle/>
          <a:p>
            <a:endParaRPr lang="en-US"/>
          </a:p>
        </p:txBody>
      </p:sp>
      <p:sp>
        <p:nvSpPr>
          <p:cNvPr id="1123" name="Freeform 99"/>
          <p:cNvSpPr>
            <a:spLocks/>
          </p:cNvSpPr>
          <p:nvPr/>
        </p:nvSpPr>
        <p:spPr bwMode="auto">
          <a:xfrm>
            <a:off x="3349625" y="4335463"/>
            <a:ext cx="158750" cy="146050"/>
          </a:xfrm>
          <a:custGeom>
            <a:avLst/>
            <a:gdLst>
              <a:gd name="T0" fmla="*/ 2147483647 w 162"/>
              <a:gd name="T1" fmla="*/ 2147483647 h 167"/>
              <a:gd name="T2" fmla="*/ 0 w 162"/>
              <a:gd name="T3" fmla="*/ 2147483647 h 167"/>
              <a:gd name="T4" fmla="*/ 0 w 162"/>
              <a:gd name="T5" fmla="*/ 0 h 167"/>
              <a:gd name="T6" fmla="*/ 2147483647 w 162"/>
              <a:gd name="T7" fmla="*/ 0 h 167"/>
              <a:gd name="T8" fmla="*/ 2147483647 w 162"/>
              <a:gd name="T9" fmla="*/ 2147483647 h 167"/>
              <a:gd name="T10" fmla="*/ 2147483647 w 162"/>
              <a:gd name="T11" fmla="*/ 2147483647 h 167"/>
              <a:gd name="T12" fmla="*/ 0 60000 65536"/>
              <a:gd name="T13" fmla="*/ 0 60000 65536"/>
              <a:gd name="T14" fmla="*/ 0 60000 65536"/>
              <a:gd name="T15" fmla="*/ 0 60000 65536"/>
              <a:gd name="T16" fmla="*/ 0 60000 65536"/>
              <a:gd name="T17" fmla="*/ 0 60000 65536"/>
              <a:gd name="T18" fmla="*/ 0 w 162"/>
              <a:gd name="T19" fmla="*/ 0 h 167"/>
              <a:gd name="T20" fmla="*/ 162 w 162"/>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2" h="167">
                <a:moveTo>
                  <a:pt x="162" y="167"/>
                </a:moveTo>
                <a:lnTo>
                  <a:pt x="0" y="167"/>
                </a:lnTo>
                <a:lnTo>
                  <a:pt x="0" y="0"/>
                </a:lnTo>
                <a:lnTo>
                  <a:pt x="162" y="0"/>
                </a:lnTo>
                <a:lnTo>
                  <a:pt x="162" y="167"/>
                </a:lnTo>
                <a:close/>
              </a:path>
            </a:pathLst>
          </a:custGeom>
          <a:solidFill>
            <a:srgbClr val="7F99B2"/>
          </a:solidFill>
          <a:ln w="9525">
            <a:noFill/>
            <a:round/>
            <a:headEnd/>
            <a:tailEnd/>
          </a:ln>
        </p:spPr>
        <p:txBody>
          <a:bodyPr/>
          <a:lstStyle/>
          <a:p>
            <a:endParaRPr lang="en-US"/>
          </a:p>
        </p:txBody>
      </p:sp>
      <p:sp>
        <p:nvSpPr>
          <p:cNvPr id="1124" name="Freeform 100"/>
          <p:cNvSpPr>
            <a:spLocks/>
          </p:cNvSpPr>
          <p:nvPr/>
        </p:nvSpPr>
        <p:spPr bwMode="auto">
          <a:xfrm>
            <a:off x="3814763" y="4319588"/>
            <a:ext cx="158750" cy="144462"/>
          </a:xfrm>
          <a:custGeom>
            <a:avLst/>
            <a:gdLst>
              <a:gd name="T0" fmla="*/ 2147483647 w 161"/>
              <a:gd name="T1" fmla="*/ 2147483647 h 167"/>
              <a:gd name="T2" fmla="*/ 0 w 161"/>
              <a:gd name="T3" fmla="*/ 2147483647 h 167"/>
              <a:gd name="T4" fmla="*/ 0 w 161"/>
              <a:gd name="T5" fmla="*/ 0 h 167"/>
              <a:gd name="T6" fmla="*/ 2147483647 w 161"/>
              <a:gd name="T7" fmla="*/ 0 h 167"/>
              <a:gd name="T8" fmla="*/ 2147483647 w 161"/>
              <a:gd name="T9" fmla="*/ 2147483647 h 167"/>
              <a:gd name="T10" fmla="*/ 2147483647 w 161"/>
              <a:gd name="T11" fmla="*/ 2147483647 h 167"/>
              <a:gd name="T12" fmla="*/ 0 60000 65536"/>
              <a:gd name="T13" fmla="*/ 0 60000 65536"/>
              <a:gd name="T14" fmla="*/ 0 60000 65536"/>
              <a:gd name="T15" fmla="*/ 0 60000 65536"/>
              <a:gd name="T16" fmla="*/ 0 60000 65536"/>
              <a:gd name="T17" fmla="*/ 0 60000 65536"/>
              <a:gd name="T18" fmla="*/ 0 w 161"/>
              <a:gd name="T19" fmla="*/ 0 h 167"/>
              <a:gd name="T20" fmla="*/ 161 w 161"/>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1" h="167">
                <a:moveTo>
                  <a:pt x="161" y="167"/>
                </a:moveTo>
                <a:lnTo>
                  <a:pt x="0" y="167"/>
                </a:lnTo>
                <a:lnTo>
                  <a:pt x="0" y="0"/>
                </a:lnTo>
                <a:lnTo>
                  <a:pt x="161" y="0"/>
                </a:lnTo>
                <a:lnTo>
                  <a:pt x="161" y="167"/>
                </a:lnTo>
                <a:close/>
              </a:path>
            </a:pathLst>
          </a:custGeom>
          <a:solidFill>
            <a:srgbClr val="7F99B2"/>
          </a:solidFill>
          <a:ln w="9525">
            <a:noFill/>
            <a:round/>
            <a:headEnd/>
            <a:tailEnd/>
          </a:ln>
        </p:spPr>
        <p:txBody>
          <a:bodyPr/>
          <a:lstStyle/>
          <a:p>
            <a:endParaRPr lang="en-US"/>
          </a:p>
        </p:txBody>
      </p:sp>
      <p:sp>
        <p:nvSpPr>
          <p:cNvPr id="1125" name="Freeform 101"/>
          <p:cNvSpPr>
            <a:spLocks/>
          </p:cNvSpPr>
          <p:nvPr/>
        </p:nvSpPr>
        <p:spPr bwMode="auto">
          <a:xfrm>
            <a:off x="4283075" y="4314825"/>
            <a:ext cx="157163" cy="144463"/>
          </a:xfrm>
          <a:custGeom>
            <a:avLst/>
            <a:gdLst>
              <a:gd name="T0" fmla="*/ 2147483647 w 163"/>
              <a:gd name="T1" fmla="*/ 2147483647 h 166"/>
              <a:gd name="T2" fmla="*/ 0 w 163"/>
              <a:gd name="T3" fmla="*/ 2147483647 h 166"/>
              <a:gd name="T4" fmla="*/ 0 w 163"/>
              <a:gd name="T5" fmla="*/ 0 h 166"/>
              <a:gd name="T6" fmla="*/ 2147483647 w 163"/>
              <a:gd name="T7" fmla="*/ 0 h 166"/>
              <a:gd name="T8" fmla="*/ 2147483647 w 163"/>
              <a:gd name="T9" fmla="*/ 2147483647 h 166"/>
              <a:gd name="T10" fmla="*/ 2147483647 w 163"/>
              <a:gd name="T11" fmla="*/ 2147483647 h 166"/>
              <a:gd name="T12" fmla="*/ 0 60000 65536"/>
              <a:gd name="T13" fmla="*/ 0 60000 65536"/>
              <a:gd name="T14" fmla="*/ 0 60000 65536"/>
              <a:gd name="T15" fmla="*/ 0 60000 65536"/>
              <a:gd name="T16" fmla="*/ 0 60000 65536"/>
              <a:gd name="T17" fmla="*/ 0 60000 65536"/>
              <a:gd name="T18" fmla="*/ 0 w 163"/>
              <a:gd name="T19" fmla="*/ 0 h 166"/>
              <a:gd name="T20" fmla="*/ 163 w 163"/>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63" h="166">
                <a:moveTo>
                  <a:pt x="163" y="166"/>
                </a:moveTo>
                <a:lnTo>
                  <a:pt x="0" y="166"/>
                </a:lnTo>
                <a:lnTo>
                  <a:pt x="0" y="0"/>
                </a:lnTo>
                <a:lnTo>
                  <a:pt x="163" y="0"/>
                </a:lnTo>
                <a:lnTo>
                  <a:pt x="163" y="166"/>
                </a:lnTo>
                <a:close/>
              </a:path>
            </a:pathLst>
          </a:custGeom>
          <a:solidFill>
            <a:srgbClr val="7F99B2"/>
          </a:solidFill>
          <a:ln w="9525">
            <a:noFill/>
            <a:round/>
            <a:headEnd/>
            <a:tailEnd/>
          </a:ln>
        </p:spPr>
        <p:txBody>
          <a:bodyPr/>
          <a:lstStyle/>
          <a:p>
            <a:endParaRPr lang="en-US"/>
          </a:p>
        </p:txBody>
      </p:sp>
      <p:sp>
        <p:nvSpPr>
          <p:cNvPr id="1126" name="Freeform 102"/>
          <p:cNvSpPr>
            <a:spLocks/>
          </p:cNvSpPr>
          <p:nvPr/>
        </p:nvSpPr>
        <p:spPr bwMode="auto">
          <a:xfrm>
            <a:off x="4752975" y="4392613"/>
            <a:ext cx="157163" cy="144462"/>
          </a:xfrm>
          <a:custGeom>
            <a:avLst/>
            <a:gdLst>
              <a:gd name="T0" fmla="*/ 2147483647 w 162"/>
              <a:gd name="T1" fmla="*/ 2147483647 h 166"/>
              <a:gd name="T2" fmla="*/ 0 w 162"/>
              <a:gd name="T3" fmla="*/ 2147483647 h 166"/>
              <a:gd name="T4" fmla="*/ 0 w 162"/>
              <a:gd name="T5" fmla="*/ 0 h 166"/>
              <a:gd name="T6" fmla="*/ 2147483647 w 162"/>
              <a:gd name="T7" fmla="*/ 0 h 166"/>
              <a:gd name="T8" fmla="*/ 2147483647 w 162"/>
              <a:gd name="T9" fmla="*/ 2147483647 h 166"/>
              <a:gd name="T10" fmla="*/ 2147483647 w 162"/>
              <a:gd name="T11" fmla="*/ 2147483647 h 166"/>
              <a:gd name="T12" fmla="*/ 0 60000 65536"/>
              <a:gd name="T13" fmla="*/ 0 60000 65536"/>
              <a:gd name="T14" fmla="*/ 0 60000 65536"/>
              <a:gd name="T15" fmla="*/ 0 60000 65536"/>
              <a:gd name="T16" fmla="*/ 0 60000 65536"/>
              <a:gd name="T17" fmla="*/ 0 60000 65536"/>
              <a:gd name="T18" fmla="*/ 0 w 162"/>
              <a:gd name="T19" fmla="*/ 0 h 166"/>
              <a:gd name="T20" fmla="*/ 162 w 162"/>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62" h="166">
                <a:moveTo>
                  <a:pt x="162" y="166"/>
                </a:moveTo>
                <a:lnTo>
                  <a:pt x="0" y="166"/>
                </a:lnTo>
                <a:lnTo>
                  <a:pt x="0" y="0"/>
                </a:lnTo>
                <a:lnTo>
                  <a:pt x="162" y="0"/>
                </a:lnTo>
                <a:lnTo>
                  <a:pt x="162" y="166"/>
                </a:lnTo>
                <a:close/>
              </a:path>
            </a:pathLst>
          </a:custGeom>
          <a:solidFill>
            <a:srgbClr val="7F99B2"/>
          </a:solidFill>
          <a:ln w="9525">
            <a:noFill/>
            <a:round/>
            <a:headEnd/>
            <a:tailEnd/>
          </a:ln>
        </p:spPr>
        <p:txBody>
          <a:bodyPr/>
          <a:lstStyle/>
          <a:p>
            <a:endParaRPr lang="en-US"/>
          </a:p>
        </p:txBody>
      </p:sp>
      <p:sp>
        <p:nvSpPr>
          <p:cNvPr id="1127" name="Freeform 103"/>
          <p:cNvSpPr>
            <a:spLocks/>
          </p:cNvSpPr>
          <p:nvPr/>
        </p:nvSpPr>
        <p:spPr bwMode="auto">
          <a:xfrm>
            <a:off x="5227638" y="4427538"/>
            <a:ext cx="157162" cy="144462"/>
          </a:xfrm>
          <a:custGeom>
            <a:avLst/>
            <a:gdLst>
              <a:gd name="T0" fmla="*/ 2147483647 w 162"/>
              <a:gd name="T1" fmla="*/ 2147483647 h 166"/>
              <a:gd name="T2" fmla="*/ 0 w 162"/>
              <a:gd name="T3" fmla="*/ 2147483647 h 166"/>
              <a:gd name="T4" fmla="*/ 0 w 162"/>
              <a:gd name="T5" fmla="*/ 0 h 166"/>
              <a:gd name="T6" fmla="*/ 2147483647 w 162"/>
              <a:gd name="T7" fmla="*/ 0 h 166"/>
              <a:gd name="T8" fmla="*/ 2147483647 w 162"/>
              <a:gd name="T9" fmla="*/ 2147483647 h 166"/>
              <a:gd name="T10" fmla="*/ 2147483647 w 162"/>
              <a:gd name="T11" fmla="*/ 2147483647 h 166"/>
              <a:gd name="T12" fmla="*/ 0 60000 65536"/>
              <a:gd name="T13" fmla="*/ 0 60000 65536"/>
              <a:gd name="T14" fmla="*/ 0 60000 65536"/>
              <a:gd name="T15" fmla="*/ 0 60000 65536"/>
              <a:gd name="T16" fmla="*/ 0 60000 65536"/>
              <a:gd name="T17" fmla="*/ 0 60000 65536"/>
              <a:gd name="T18" fmla="*/ 0 w 162"/>
              <a:gd name="T19" fmla="*/ 0 h 166"/>
              <a:gd name="T20" fmla="*/ 162 w 162"/>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62" h="166">
                <a:moveTo>
                  <a:pt x="162" y="166"/>
                </a:moveTo>
                <a:lnTo>
                  <a:pt x="0" y="166"/>
                </a:lnTo>
                <a:lnTo>
                  <a:pt x="0" y="0"/>
                </a:lnTo>
                <a:lnTo>
                  <a:pt x="162" y="0"/>
                </a:lnTo>
                <a:lnTo>
                  <a:pt x="162" y="166"/>
                </a:lnTo>
                <a:close/>
              </a:path>
            </a:pathLst>
          </a:custGeom>
          <a:solidFill>
            <a:srgbClr val="7F99B2"/>
          </a:solidFill>
          <a:ln w="9525">
            <a:noFill/>
            <a:round/>
            <a:headEnd/>
            <a:tailEnd/>
          </a:ln>
        </p:spPr>
        <p:txBody>
          <a:bodyPr/>
          <a:lstStyle/>
          <a:p>
            <a:endParaRPr lang="en-US"/>
          </a:p>
        </p:txBody>
      </p:sp>
      <p:sp>
        <p:nvSpPr>
          <p:cNvPr id="1139" name="Freeform 115"/>
          <p:cNvSpPr>
            <a:spLocks/>
          </p:cNvSpPr>
          <p:nvPr/>
        </p:nvSpPr>
        <p:spPr bwMode="auto">
          <a:xfrm>
            <a:off x="1944688" y="4532313"/>
            <a:ext cx="179387" cy="161925"/>
          </a:xfrm>
          <a:custGeom>
            <a:avLst/>
            <a:gdLst>
              <a:gd name="T0" fmla="*/ 0 w 182"/>
              <a:gd name="T1" fmla="*/ 2147483647 h 186"/>
              <a:gd name="T2" fmla="*/ 957891022 w 182"/>
              <a:gd name="T3" fmla="*/ 2147483647 h 186"/>
              <a:gd name="T4" fmla="*/ 2147483647 w 182"/>
              <a:gd name="T5" fmla="*/ 2147483647 h 186"/>
              <a:gd name="T6" fmla="*/ 2147483647 w 182"/>
              <a:gd name="T7" fmla="*/ 2147483647 h 186"/>
              <a:gd name="T8" fmla="*/ 2147483647 w 182"/>
              <a:gd name="T9" fmla="*/ 2147483647 h 186"/>
              <a:gd name="T10" fmla="*/ 2147483647 w 182"/>
              <a:gd name="T11" fmla="*/ 2147483647 h 186"/>
              <a:gd name="T12" fmla="*/ 2147483647 w 182"/>
              <a:gd name="T13" fmla="*/ 2147483647 h 186"/>
              <a:gd name="T14" fmla="*/ 2147483647 w 182"/>
              <a:gd name="T15" fmla="*/ 2147483647 h 186"/>
              <a:gd name="T16" fmla="*/ 2147483647 w 182"/>
              <a:gd name="T17" fmla="*/ 2147483647 h 186"/>
              <a:gd name="T18" fmla="*/ 2147483647 w 182"/>
              <a:gd name="T19" fmla="*/ 2147483647 h 186"/>
              <a:gd name="T20" fmla="*/ 2147483647 w 182"/>
              <a:gd name="T21" fmla="*/ 2147483647 h 186"/>
              <a:gd name="T22" fmla="*/ 2147483647 w 182"/>
              <a:gd name="T23" fmla="*/ 2147483647 h 186"/>
              <a:gd name="T24" fmla="*/ 2147483647 w 182"/>
              <a:gd name="T25" fmla="*/ 2147483647 h 186"/>
              <a:gd name="T26" fmla="*/ 2147483647 w 182"/>
              <a:gd name="T27" fmla="*/ 2147483647 h 186"/>
              <a:gd name="T28" fmla="*/ 2147483647 w 182"/>
              <a:gd name="T29" fmla="*/ 2147483647 h 186"/>
              <a:gd name="T30" fmla="*/ 2147483647 w 182"/>
              <a:gd name="T31" fmla="*/ 2147483647 h 186"/>
              <a:gd name="T32" fmla="*/ 2147483647 w 182"/>
              <a:gd name="T33" fmla="*/ 2147483647 h 186"/>
              <a:gd name="T34" fmla="*/ 2147483647 w 182"/>
              <a:gd name="T35" fmla="*/ 2147483647 h 186"/>
              <a:gd name="T36" fmla="*/ 2147483647 w 182"/>
              <a:gd name="T37" fmla="*/ 2147483647 h 186"/>
              <a:gd name="T38" fmla="*/ 2147483647 w 182"/>
              <a:gd name="T39" fmla="*/ 2147483647 h 186"/>
              <a:gd name="T40" fmla="*/ 2147483647 w 182"/>
              <a:gd name="T41" fmla="*/ 2147483647 h 186"/>
              <a:gd name="T42" fmla="*/ 2147483647 w 182"/>
              <a:gd name="T43" fmla="*/ 2147483647 h 186"/>
              <a:gd name="T44" fmla="*/ 2147483647 w 182"/>
              <a:gd name="T45" fmla="*/ 2147483647 h 186"/>
              <a:gd name="T46" fmla="*/ 2147483647 w 182"/>
              <a:gd name="T47" fmla="*/ 2147483647 h 186"/>
              <a:gd name="T48" fmla="*/ 2147483647 w 182"/>
              <a:gd name="T49" fmla="*/ 2147483647 h 186"/>
              <a:gd name="T50" fmla="*/ 2147483647 w 182"/>
              <a:gd name="T51" fmla="*/ 2147483647 h 186"/>
              <a:gd name="T52" fmla="*/ 2147483647 w 182"/>
              <a:gd name="T53" fmla="*/ 2147483647 h 186"/>
              <a:gd name="T54" fmla="*/ 2147483647 w 182"/>
              <a:gd name="T55" fmla="*/ 2147483647 h 186"/>
              <a:gd name="T56" fmla="*/ 2147483647 w 182"/>
              <a:gd name="T57" fmla="*/ 2147483647 h 186"/>
              <a:gd name="T58" fmla="*/ 2147483647 w 182"/>
              <a:gd name="T59" fmla="*/ 2147483647 h 186"/>
              <a:gd name="T60" fmla="*/ 2147483647 w 182"/>
              <a:gd name="T61" fmla="*/ 2147483647 h 186"/>
              <a:gd name="T62" fmla="*/ 2147483647 w 182"/>
              <a:gd name="T63" fmla="*/ 2147483647 h 186"/>
              <a:gd name="T64" fmla="*/ 2147483647 w 182"/>
              <a:gd name="T65" fmla="*/ 2147483647 h 186"/>
              <a:gd name="T66" fmla="*/ 2147483647 w 182"/>
              <a:gd name="T67" fmla="*/ 2147483647 h 186"/>
              <a:gd name="T68" fmla="*/ 2147483647 w 182"/>
              <a:gd name="T69" fmla="*/ 1979589062 h 186"/>
              <a:gd name="T70" fmla="*/ 2147483647 w 182"/>
              <a:gd name="T71" fmla="*/ 0 h 186"/>
              <a:gd name="T72" fmla="*/ 2147483647 w 182"/>
              <a:gd name="T73" fmla="*/ 0 h 186"/>
              <a:gd name="T74" fmla="*/ 2147483647 w 182"/>
              <a:gd name="T75" fmla="*/ 0 h 186"/>
              <a:gd name="T76" fmla="*/ 2147483647 w 182"/>
              <a:gd name="T77" fmla="*/ 1979589062 h 186"/>
              <a:gd name="T78" fmla="*/ 2147483647 w 182"/>
              <a:gd name="T79" fmla="*/ 2147483647 h 186"/>
              <a:gd name="T80" fmla="*/ 2147483647 w 182"/>
              <a:gd name="T81" fmla="*/ 2147483647 h 186"/>
              <a:gd name="T82" fmla="*/ 2147483647 w 182"/>
              <a:gd name="T83" fmla="*/ 2147483647 h 186"/>
              <a:gd name="T84" fmla="*/ 2147483647 w 182"/>
              <a:gd name="T85" fmla="*/ 2147483647 h 186"/>
              <a:gd name="T86" fmla="*/ 2147483647 w 182"/>
              <a:gd name="T87" fmla="*/ 2147483647 h 186"/>
              <a:gd name="T88" fmla="*/ 2147483647 w 182"/>
              <a:gd name="T89" fmla="*/ 2147483647 h 186"/>
              <a:gd name="T90" fmla="*/ 2147483647 w 182"/>
              <a:gd name="T91" fmla="*/ 2147483647 h 186"/>
              <a:gd name="T92" fmla="*/ 2147483647 w 182"/>
              <a:gd name="T93" fmla="*/ 2147483647 h 186"/>
              <a:gd name="T94" fmla="*/ 957891022 w 182"/>
              <a:gd name="T95" fmla="*/ 2147483647 h 186"/>
              <a:gd name="T96" fmla="*/ 0 w 182"/>
              <a:gd name="T97" fmla="*/ 2147483647 h 186"/>
              <a:gd name="T98" fmla="*/ 0 w 182"/>
              <a:gd name="T99" fmla="*/ 2147483647 h 1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2"/>
              <a:gd name="T151" fmla="*/ 0 h 186"/>
              <a:gd name="T152" fmla="*/ 182 w 182"/>
              <a:gd name="T153" fmla="*/ 186 h 1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2" h="186">
                <a:moveTo>
                  <a:pt x="0" y="93"/>
                </a:moveTo>
                <a:lnTo>
                  <a:pt x="1" y="105"/>
                </a:lnTo>
                <a:lnTo>
                  <a:pt x="3" y="117"/>
                </a:lnTo>
                <a:lnTo>
                  <a:pt x="8" y="128"/>
                </a:lnTo>
                <a:lnTo>
                  <a:pt x="13" y="140"/>
                </a:lnTo>
                <a:lnTo>
                  <a:pt x="20" y="149"/>
                </a:lnTo>
                <a:lnTo>
                  <a:pt x="28" y="158"/>
                </a:lnTo>
                <a:lnTo>
                  <a:pt x="36" y="166"/>
                </a:lnTo>
                <a:lnTo>
                  <a:pt x="46" y="173"/>
                </a:lnTo>
                <a:lnTo>
                  <a:pt x="56" y="178"/>
                </a:lnTo>
                <a:lnTo>
                  <a:pt x="68" y="182"/>
                </a:lnTo>
                <a:lnTo>
                  <a:pt x="80" y="185"/>
                </a:lnTo>
                <a:lnTo>
                  <a:pt x="91" y="186"/>
                </a:lnTo>
                <a:lnTo>
                  <a:pt x="104" y="185"/>
                </a:lnTo>
                <a:lnTo>
                  <a:pt x="115" y="182"/>
                </a:lnTo>
                <a:lnTo>
                  <a:pt x="127" y="178"/>
                </a:lnTo>
                <a:lnTo>
                  <a:pt x="137" y="172"/>
                </a:lnTo>
                <a:lnTo>
                  <a:pt x="148" y="166"/>
                </a:lnTo>
                <a:lnTo>
                  <a:pt x="156" y="158"/>
                </a:lnTo>
                <a:lnTo>
                  <a:pt x="164" y="149"/>
                </a:lnTo>
                <a:lnTo>
                  <a:pt x="171" y="140"/>
                </a:lnTo>
                <a:lnTo>
                  <a:pt x="175" y="128"/>
                </a:lnTo>
                <a:lnTo>
                  <a:pt x="180" y="117"/>
                </a:lnTo>
                <a:lnTo>
                  <a:pt x="182" y="105"/>
                </a:lnTo>
                <a:lnTo>
                  <a:pt x="182" y="93"/>
                </a:lnTo>
                <a:lnTo>
                  <a:pt x="182" y="80"/>
                </a:lnTo>
                <a:lnTo>
                  <a:pt x="180" y="67"/>
                </a:lnTo>
                <a:lnTo>
                  <a:pt x="175" y="56"/>
                </a:lnTo>
                <a:lnTo>
                  <a:pt x="171" y="45"/>
                </a:lnTo>
                <a:lnTo>
                  <a:pt x="164" y="36"/>
                </a:lnTo>
                <a:lnTo>
                  <a:pt x="156" y="27"/>
                </a:lnTo>
                <a:lnTo>
                  <a:pt x="148" y="19"/>
                </a:lnTo>
                <a:lnTo>
                  <a:pt x="137" y="12"/>
                </a:lnTo>
                <a:lnTo>
                  <a:pt x="127" y="7"/>
                </a:lnTo>
                <a:lnTo>
                  <a:pt x="115" y="3"/>
                </a:lnTo>
                <a:lnTo>
                  <a:pt x="104" y="0"/>
                </a:lnTo>
                <a:lnTo>
                  <a:pt x="91" y="0"/>
                </a:lnTo>
                <a:lnTo>
                  <a:pt x="80" y="0"/>
                </a:lnTo>
                <a:lnTo>
                  <a:pt x="68" y="3"/>
                </a:lnTo>
                <a:lnTo>
                  <a:pt x="56" y="7"/>
                </a:lnTo>
                <a:lnTo>
                  <a:pt x="46" y="12"/>
                </a:lnTo>
                <a:lnTo>
                  <a:pt x="36" y="19"/>
                </a:lnTo>
                <a:lnTo>
                  <a:pt x="28" y="27"/>
                </a:lnTo>
                <a:lnTo>
                  <a:pt x="20" y="36"/>
                </a:lnTo>
                <a:lnTo>
                  <a:pt x="13" y="45"/>
                </a:lnTo>
                <a:lnTo>
                  <a:pt x="8" y="56"/>
                </a:lnTo>
                <a:lnTo>
                  <a:pt x="3" y="67"/>
                </a:lnTo>
                <a:lnTo>
                  <a:pt x="1" y="80"/>
                </a:lnTo>
                <a:lnTo>
                  <a:pt x="0" y="93"/>
                </a:lnTo>
                <a:close/>
              </a:path>
            </a:pathLst>
          </a:custGeom>
          <a:solidFill>
            <a:srgbClr val="FF0000"/>
          </a:solidFill>
          <a:ln w="9525">
            <a:noFill/>
            <a:round/>
            <a:headEnd/>
            <a:tailEnd/>
          </a:ln>
        </p:spPr>
        <p:txBody>
          <a:bodyPr/>
          <a:lstStyle/>
          <a:p>
            <a:endParaRPr lang="en-US"/>
          </a:p>
        </p:txBody>
      </p:sp>
      <p:sp>
        <p:nvSpPr>
          <p:cNvPr id="1149" name="Freeform 125"/>
          <p:cNvSpPr>
            <a:spLocks/>
          </p:cNvSpPr>
          <p:nvPr/>
        </p:nvSpPr>
        <p:spPr bwMode="auto">
          <a:xfrm>
            <a:off x="1943100" y="4527550"/>
            <a:ext cx="177800" cy="163513"/>
          </a:xfrm>
          <a:custGeom>
            <a:avLst/>
            <a:gdLst>
              <a:gd name="T0" fmla="*/ 0 w 182"/>
              <a:gd name="T1" fmla="*/ 2147483647 h 187"/>
              <a:gd name="T2" fmla="*/ 932428070 w 182"/>
              <a:gd name="T3" fmla="*/ 2147483647 h 187"/>
              <a:gd name="T4" fmla="*/ 2147483647 w 182"/>
              <a:gd name="T5" fmla="*/ 2147483647 h 187"/>
              <a:gd name="T6" fmla="*/ 2147483647 w 182"/>
              <a:gd name="T7" fmla="*/ 2147483647 h 187"/>
              <a:gd name="T8" fmla="*/ 2147483647 w 182"/>
              <a:gd name="T9" fmla="*/ 2147483647 h 187"/>
              <a:gd name="T10" fmla="*/ 2147483647 w 182"/>
              <a:gd name="T11" fmla="*/ 2147483647 h 187"/>
              <a:gd name="T12" fmla="*/ 2147483647 w 182"/>
              <a:gd name="T13" fmla="*/ 2147483647 h 187"/>
              <a:gd name="T14" fmla="*/ 2147483647 w 182"/>
              <a:gd name="T15" fmla="*/ 2147483647 h 187"/>
              <a:gd name="T16" fmla="*/ 2147483647 w 182"/>
              <a:gd name="T17" fmla="*/ 2147483647 h 187"/>
              <a:gd name="T18" fmla="*/ 2147483647 w 182"/>
              <a:gd name="T19" fmla="*/ 2147483647 h 187"/>
              <a:gd name="T20" fmla="*/ 2147483647 w 182"/>
              <a:gd name="T21" fmla="*/ 2147483647 h 187"/>
              <a:gd name="T22" fmla="*/ 2147483647 w 182"/>
              <a:gd name="T23" fmla="*/ 2147483647 h 187"/>
              <a:gd name="T24" fmla="*/ 2147483647 w 182"/>
              <a:gd name="T25" fmla="*/ 2147483647 h 187"/>
              <a:gd name="T26" fmla="*/ 2147483647 w 182"/>
              <a:gd name="T27" fmla="*/ 2147483647 h 187"/>
              <a:gd name="T28" fmla="*/ 2147483647 w 182"/>
              <a:gd name="T29" fmla="*/ 2147483647 h 187"/>
              <a:gd name="T30" fmla="*/ 2147483647 w 182"/>
              <a:gd name="T31" fmla="*/ 2147483647 h 187"/>
              <a:gd name="T32" fmla="*/ 2147483647 w 182"/>
              <a:gd name="T33" fmla="*/ 2147483647 h 187"/>
              <a:gd name="T34" fmla="*/ 2147483647 w 182"/>
              <a:gd name="T35" fmla="*/ 2147483647 h 187"/>
              <a:gd name="T36" fmla="*/ 2147483647 w 182"/>
              <a:gd name="T37" fmla="*/ 2147483647 h 187"/>
              <a:gd name="T38" fmla="*/ 2147483647 w 182"/>
              <a:gd name="T39" fmla="*/ 2147483647 h 187"/>
              <a:gd name="T40" fmla="*/ 2147483647 w 182"/>
              <a:gd name="T41" fmla="*/ 2147483647 h 187"/>
              <a:gd name="T42" fmla="*/ 2147483647 w 182"/>
              <a:gd name="T43" fmla="*/ 2147483647 h 187"/>
              <a:gd name="T44" fmla="*/ 2147483647 w 182"/>
              <a:gd name="T45" fmla="*/ 2147483647 h 187"/>
              <a:gd name="T46" fmla="*/ 2147483647 w 182"/>
              <a:gd name="T47" fmla="*/ 2147483647 h 187"/>
              <a:gd name="T48" fmla="*/ 2147483647 w 182"/>
              <a:gd name="T49" fmla="*/ 2147483647 h 187"/>
              <a:gd name="T50" fmla="*/ 2147483647 w 182"/>
              <a:gd name="T51" fmla="*/ 2147483647 h 187"/>
              <a:gd name="T52" fmla="*/ 2147483647 w 182"/>
              <a:gd name="T53" fmla="*/ 2147483647 h 187"/>
              <a:gd name="T54" fmla="*/ 2147483647 w 182"/>
              <a:gd name="T55" fmla="*/ 2147483647 h 187"/>
              <a:gd name="T56" fmla="*/ 2147483647 w 182"/>
              <a:gd name="T57" fmla="*/ 2147483647 h 187"/>
              <a:gd name="T58" fmla="*/ 2147483647 w 182"/>
              <a:gd name="T59" fmla="*/ 2147483647 h 187"/>
              <a:gd name="T60" fmla="*/ 2147483647 w 182"/>
              <a:gd name="T61" fmla="*/ 2147483647 h 187"/>
              <a:gd name="T62" fmla="*/ 2147483647 w 182"/>
              <a:gd name="T63" fmla="*/ 2147483647 h 187"/>
              <a:gd name="T64" fmla="*/ 2147483647 w 182"/>
              <a:gd name="T65" fmla="*/ 2147483647 h 187"/>
              <a:gd name="T66" fmla="*/ 2147483647 w 182"/>
              <a:gd name="T67" fmla="*/ 2147483647 h 187"/>
              <a:gd name="T68" fmla="*/ 2147483647 w 182"/>
              <a:gd name="T69" fmla="*/ 1337245165 h 187"/>
              <a:gd name="T70" fmla="*/ 2147483647 w 182"/>
              <a:gd name="T71" fmla="*/ 0 h 187"/>
              <a:gd name="T72" fmla="*/ 2147483647 w 182"/>
              <a:gd name="T73" fmla="*/ 0 h 187"/>
              <a:gd name="T74" fmla="*/ 2147483647 w 182"/>
              <a:gd name="T75" fmla="*/ 0 h 187"/>
              <a:gd name="T76" fmla="*/ 2147483647 w 182"/>
              <a:gd name="T77" fmla="*/ 1337245165 h 187"/>
              <a:gd name="T78" fmla="*/ 2147483647 w 182"/>
              <a:gd name="T79" fmla="*/ 2147483647 h 187"/>
              <a:gd name="T80" fmla="*/ 2147483647 w 182"/>
              <a:gd name="T81" fmla="*/ 2147483647 h 187"/>
              <a:gd name="T82" fmla="*/ 2147483647 w 182"/>
              <a:gd name="T83" fmla="*/ 2147483647 h 187"/>
              <a:gd name="T84" fmla="*/ 2147483647 w 182"/>
              <a:gd name="T85" fmla="*/ 2147483647 h 187"/>
              <a:gd name="T86" fmla="*/ 2147483647 w 182"/>
              <a:gd name="T87" fmla="*/ 2147483647 h 187"/>
              <a:gd name="T88" fmla="*/ 2147483647 w 182"/>
              <a:gd name="T89" fmla="*/ 2147483647 h 187"/>
              <a:gd name="T90" fmla="*/ 2147483647 w 182"/>
              <a:gd name="T91" fmla="*/ 2147483647 h 187"/>
              <a:gd name="T92" fmla="*/ 2147483647 w 182"/>
              <a:gd name="T93" fmla="*/ 2147483647 h 187"/>
              <a:gd name="T94" fmla="*/ 932428070 w 182"/>
              <a:gd name="T95" fmla="*/ 2147483647 h 187"/>
              <a:gd name="T96" fmla="*/ 0 w 182"/>
              <a:gd name="T97" fmla="*/ 2147483647 h 187"/>
              <a:gd name="T98" fmla="*/ 0 w 182"/>
              <a:gd name="T99" fmla="*/ 2147483647 h 1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2"/>
              <a:gd name="T151" fmla="*/ 0 h 187"/>
              <a:gd name="T152" fmla="*/ 182 w 182"/>
              <a:gd name="T153" fmla="*/ 187 h 1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2" h="187">
                <a:moveTo>
                  <a:pt x="0" y="92"/>
                </a:moveTo>
                <a:lnTo>
                  <a:pt x="1" y="105"/>
                </a:lnTo>
                <a:lnTo>
                  <a:pt x="3" y="116"/>
                </a:lnTo>
                <a:lnTo>
                  <a:pt x="8" y="128"/>
                </a:lnTo>
                <a:lnTo>
                  <a:pt x="12" y="139"/>
                </a:lnTo>
                <a:lnTo>
                  <a:pt x="19" y="149"/>
                </a:lnTo>
                <a:lnTo>
                  <a:pt x="27" y="158"/>
                </a:lnTo>
                <a:lnTo>
                  <a:pt x="35" y="166"/>
                </a:lnTo>
                <a:lnTo>
                  <a:pt x="46" y="173"/>
                </a:lnTo>
                <a:lnTo>
                  <a:pt x="56" y="178"/>
                </a:lnTo>
                <a:lnTo>
                  <a:pt x="68" y="183"/>
                </a:lnTo>
                <a:lnTo>
                  <a:pt x="79" y="185"/>
                </a:lnTo>
                <a:lnTo>
                  <a:pt x="91" y="187"/>
                </a:lnTo>
                <a:lnTo>
                  <a:pt x="103" y="185"/>
                </a:lnTo>
                <a:lnTo>
                  <a:pt x="115" y="183"/>
                </a:lnTo>
                <a:lnTo>
                  <a:pt x="126" y="178"/>
                </a:lnTo>
                <a:lnTo>
                  <a:pt x="137" y="173"/>
                </a:lnTo>
                <a:lnTo>
                  <a:pt x="147" y="166"/>
                </a:lnTo>
                <a:lnTo>
                  <a:pt x="155" y="158"/>
                </a:lnTo>
                <a:lnTo>
                  <a:pt x="163" y="149"/>
                </a:lnTo>
                <a:lnTo>
                  <a:pt x="170" y="139"/>
                </a:lnTo>
                <a:lnTo>
                  <a:pt x="175" y="128"/>
                </a:lnTo>
                <a:lnTo>
                  <a:pt x="179" y="116"/>
                </a:lnTo>
                <a:lnTo>
                  <a:pt x="182" y="105"/>
                </a:lnTo>
                <a:lnTo>
                  <a:pt x="182" y="92"/>
                </a:lnTo>
                <a:lnTo>
                  <a:pt x="182" y="79"/>
                </a:lnTo>
                <a:lnTo>
                  <a:pt x="179" y="68"/>
                </a:lnTo>
                <a:lnTo>
                  <a:pt x="175" y="56"/>
                </a:lnTo>
                <a:lnTo>
                  <a:pt x="170" y="46"/>
                </a:lnTo>
                <a:lnTo>
                  <a:pt x="163" y="36"/>
                </a:lnTo>
                <a:lnTo>
                  <a:pt x="155" y="26"/>
                </a:lnTo>
                <a:lnTo>
                  <a:pt x="147" y="20"/>
                </a:lnTo>
                <a:lnTo>
                  <a:pt x="137" y="13"/>
                </a:lnTo>
                <a:lnTo>
                  <a:pt x="126" y="7"/>
                </a:lnTo>
                <a:lnTo>
                  <a:pt x="115" y="2"/>
                </a:lnTo>
                <a:lnTo>
                  <a:pt x="103" y="0"/>
                </a:lnTo>
                <a:lnTo>
                  <a:pt x="91" y="0"/>
                </a:lnTo>
                <a:lnTo>
                  <a:pt x="79" y="0"/>
                </a:lnTo>
                <a:lnTo>
                  <a:pt x="68" y="2"/>
                </a:lnTo>
                <a:lnTo>
                  <a:pt x="56" y="7"/>
                </a:lnTo>
                <a:lnTo>
                  <a:pt x="46" y="13"/>
                </a:lnTo>
                <a:lnTo>
                  <a:pt x="35" y="20"/>
                </a:lnTo>
                <a:lnTo>
                  <a:pt x="27" y="26"/>
                </a:lnTo>
                <a:lnTo>
                  <a:pt x="19" y="36"/>
                </a:lnTo>
                <a:lnTo>
                  <a:pt x="12" y="46"/>
                </a:lnTo>
                <a:lnTo>
                  <a:pt x="8" y="56"/>
                </a:lnTo>
                <a:lnTo>
                  <a:pt x="3" y="68"/>
                </a:lnTo>
                <a:lnTo>
                  <a:pt x="1" y="79"/>
                </a:lnTo>
                <a:lnTo>
                  <a:pt x="0" y="92"/>
                </a:lnTo>
                <a:close/>
              </a:path>
            </a:pathLst>
          </a:custGeom>
          <a:solidFill>
            <a:srgbClr val="F0D611"/>
          </a:solidFill>
          <a:ln w="9525">
            <a:noFill/>
            <a:round/>
            <a:headEnd/>
            <a:tailEnd/>
          </a:ln>
        </p:spPr>
        <p:txBody>
          <a:bodyPr/>
          <a:lstStyle/>
          <a:p>
            <a:endParaRPr lang="en-US"/>
          </a:p>
        </p:txBody>
      </p:sp>
      <p:sp>
        <p:nvSpPr>
          <p:cNvPr id="1151" name="Freeform 127"/>
          <p:cNvSpPr>
            <a:spLocks/>
          </p:cNvSpPr>
          <p:nvPr/>
        </p:nvSpPr>
        <p:spPr bwMode="auto">
          <a:xfrm>
            <a:off x="2874963" y="3424238"/>
            <a:ext cx="179387" cy="158750"/>
          </a:xfrm>
          <a:custGeom>
            <a:avLst/>
            <a:gdLst>
              <a:gd name="T0" fmla="*/ 0 w 182"/>
              <a:gd name="T1" fmla="*/ 2147483647 h 186"/>
              <a:gd name="T2" fmla="*/ 957891022 w 182"/>
              <a:gd name="T3" fmla="*/ 2147483647 h 186"/>
              <a:gd name="T4" fmla="*/ 2147483647 w 182"/>
              <a:gd name="T5" fmla="*/ 2147483647 h 186"/>
              <a:gd name="T6" fmla="*/ 2147483647 w 182"/>
              <a:gd name="T7" fmla="*/ 2147483647 h 186"/>
              <a:gd name="T8" fmla="*/ 2147483647 w 182"/>
              <a:gd name="T9" fmla="*/ 2147483647 h 186"/>
              <a:gd name="T10" fmla="*/ 2147483647 w 182"/>
              <a:gd name="T11" fmla="*/ 2147483647 h 186"/>
              <a:gd name="T12" fmla="*/ 2147483647 w 182"/>
              <a:gd name="T13" fmla="*/ 2147483647 h 186"/>
              <a:gd name="T14" fmla="*/ 2147483647 w 182"/>
              <a:gd name="T15" fmla="*/ 2147483647 h 186"/>
              <a:gd name="T16" fmla="*/ 2147483647 w 182"/>
              <a:gd name="T17" fmla="*/ 2147483647 h 186"/>
              <a:gd name="T18" fmla="*/ 2147483647 w 182"/>
              <a:gd name="T19" fmla="*/ 2147483647 h 186"/>
              <a:gd name="T20" fmla="*/ 2147483647 w 182"/>
              <a:gd name="T21" fmla="*/ 2147483647 h 186"/>
              <a:gd name="T22" fmla="*/ 2147483647 w 182"/>
              <a:gd name="T23" fmla="*/ 2147483647 h 186"/>
              <a:gd name="T24" fmla="*/ 2147483647 w 182"/>
              <a:gd name="T25" fmla="*/ 2147483647 h 186"/>
              <a:gd name="T26" fmla="*/ 2147483647 w 182"/>
              <a:gd name="T27" fmla="*/ 2147483647 h 186"/>
              <a:gd name="T28" fmla="*/ 2147483647 w 182"/>
              <a:gd name="T29" fmla="*/ 2147483647 h 186"/>
              <a:gd name="T30" fmla="*/ 2147483647 w 182"/>
              <a:gd name="T31" fmla="*/ 2147483647 h 186"/>
              <a:gd name="T32" fmla="*/ 2147483647 w 182"/>
              <a:gd name="T33" fmla="*/ 2147483647 h 186"/>
              <a:gd name="T34" fmla="*/ 2147483647 w 182"/>
              <a:gd name="T35" fmla="*/ 2147483647 h 186"/>
              <a:gd name="T36" fmla="*/ 2147483647 w 182"/>
              <a:gd name="T37" fmla="*/ 2147483647 h 186"/>
              <a:gd name="T38" fmla="*/ 2147483647 w 182"/>
              <a:gd name="T39" fmla="*/ 2147483647 h 186"/>
              <a:gd name="T40" fmla="*/ 2147483647 w 182"/>
              <a:gd name="T41" fmla="*/ 2147483647 h 186"/>
              <a:gd name="T42" fmla="*/ 2147483647 w 182"/>
              <a:gd name="T43" fmla="*/ 2147483647 h 186"/>
              <a:gd name="T44" fmla="*/ 2147483647 w 182"/>
              <a:gd name="T45" fmla="*/ 2147483647 h 186"/>
              <a:gd name="T46" fmla="*/ 2147483647 w 182"/>
              <a:gd name="T47" fmla="*/ 2147483647 h 186"/>
              <a:gd name="T48" fmla="*/ 2147483647 w 182"/>
              <a:gd name="T49" fmla="*/ 2147483647 h 186"/>
              <a:gd name="T50" fmla="*/ 2147483647 w 182"/>
              <a:gd name="T51" fmla="*/ 2147483647 h 186"/>
              <a:gd name="T52" fmla="*/ 2147483647 w 182"/>
              <a:gd name="T53" fmla="*/ 2147483647 h 186"/>
              <a:gd name="T54" fmla="*/ 2147483647 w 182"/>
              <a:gd name="T55" fmla="*/ 2147483647 h 186"/>
              <a:gd name="T56" fmla="*/ 2147483647 w 182"/>
              <a:gd name="T57" fmla="*/ 2147483647 h 186"/>
              <a:gd name="T58" fmla="*/ 2147483647 w 182"/>
              <a:gd name="T59" fmla="*/ 2147483647 h 186"/>
              <a:gd name="T60" fmla="*/ 2147483647 w 182"/>
              <a:gd name="T61" fmla="*/ 2147483647 h 186"/>
              <a:gd name="T62" fmla="*/ 2147483647 w 182"/>
              <a:gd name="T63" fmla="*/ 2147483647 h 186"/>
              <a:gd name="T64" fmla="*/ 2147483647 w 182"/>
              <a:gd name="T65" fmla="*/ 2147483647 h 186"/>
              <a:gd name="T66" fmla="*/ 2147483647 w 182"/>
              <a:gd name="T67" fmla="*/ 2147483647 h 186"/>
              <a:gd name="T68" fmla="*/ 2147483647 w 182"/>
              <a:gd name="T69" fmla="*/ 2147483647 h 186"/>
              <a:gd name="T70" fmla="*/ 2147483647 w 182"/>
              <a:gd name="T71" fmla="*/ 621370554 h 186"/>
              <a:gd name="T72" fmla="*/ 2147483647 w 182"/>
              <a:gd name="T73" fmla="*/ 0 h 186"/>
              <a:gd name="T74" fmla="*/ 2147483647 w 182"/>
              <a:gd name="T75" fmla="*/ 621370554 h 186"/>
              <a:gd name="T76" fmla="*/ 2147483647 w 182"/>
              <a:gd name="T77" fmla="*/ 2147483647 h 186"/>
              <a:gd name="T78" fmla="*/ 2147483647 w 182"/>
              <a:gd name="T79" fmla="*/ 2147483647 h 186"/>
              <a:gd name="T80" fmla="*/ 2147483647 w 182"/>
              <a:gd name="T81" fmla="*/ 2147483647 h 186"/>
              <a:gd name="T82" fmla="*/ 2147483647 w 182"/>
              <a:gd name="T83" fmla="*/ 2147483647 h 186"/>
              <a:gd name="T84" fmla="*/ 2147483647 w 182"/>
              <a:gd name="T85" fmla="*/ 2147483647 h 186"/>
              <a:gd name="T86" fmla="*/ 2147483647 w 182"/>
              <a:gd name="T87" fmla="*/ 2147483647 h 186"/>
              <a:gd name="T88" fmla="*/ 2147483647 w 182"/>
              <a:gd name="T89" fmla="*/ 2147483647 h 186"/>
              <a:gd name="T90" fmla="*/ 2147483647 w 182"/>
              <a:gd name="T91" fmla="*/ 2147483647 h 186"/>
              <a:gd name="T92" fmla="*/ 2147483647 w 182"/>
              <a:gd name="T93" fmla="*/ 2147483647 h 186"/>
              <a:gd name="T94" fmla="*/ 957891022 w 182"/>
              <a:gd name="T95" fmla="*/ 2147483647 h 186"/>
              <a:gd name="T96" fmla="*/ 0 w 182"/>
              <a:gd name="T97" fmla="*/ 2147483647 h 186"/>
              <a:gd name="T98" fmla="*/ 0 w 182"/>
              <a:gd name="T99" fmla="*/ 2147483647 h 1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2"/>
              <a:gd name="T151" fmla="*/ 0 h 186"/>
              <a:gd name="T152" fmla="*/ 182 w 182"/>
              <a:gd name="T153" fmla="*/ 186 h 1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2" h="186">
                <a:moveTo>
                  <a:pt x="0" y="92"/>
                </a:moveTo>
                <a:lnTo>
                  <a:pt x="1" y="105"/>
                </a:lnTo>
                <a:lnTo>
                  <a:pt x="3" y="118"/>
                </a:lnTo>
                <a:lnTo>
                  <a:pt x="8" y="129"/>
                </a:lnTo>
                <a:lnTo>
                  <a:pt x="12" y="140"/>
                </a:lnTo>
                <a:lnTo>
                  <a:pt x="19" y="150"/>
                </a:lnTo>
                <a:lnTo>
                  <a:pt x="27" y="159"/>
                </a:lnTo>
                <a:lnTo>
                  <a:pt x="35" y="166"/>
                </a:lnTo>
                <a:lnTo>
                  <a:pt x="46" y="173"/>
                </a:lnTo>
                <a:lnTo>
                  <a:pt x="56" y="179"/>
                </a:lnTo>
                <a:lnTo>
                  <a:pt x="68" y="183"/>
                </a:lnTo>
                <a:lnTo>
                  <a:pt x="79" y="186"/>
                </a:lnTo>
                <a:lnTo>
                  <a:pt x="91" y="186"/>
                </a:lnTo>
                <a:lnTo>
                  <a:pt x="103" y="186"/>
                </a:lnTo>
                <a:lnTo>
                  <a:pt x="115" y="183"/>
                </a:lnTo>
                <a:lnTo>
                  <a:pt x="126" y="179"/>
                </a:lnTo>
                <a:lnTo>
                  <a:pt x="137" y="173"/>
                </a:lnTo>
                <a:lnTo>
                  <a:pt x="147" y="166"/>
                </a:lnTo>
                <a:lnTo>
                  <a:pt x="155" y="158"/>
                </a:lnTo>
                <a:lnTo>
                  <a:pt x="163" y="150"/>
                </a:lnTo>
                <a:lnTo>
                  <a:pt x="170" y="140"/>
                </a:lnTo>
                <a:lnTo>
                  <a:pt x="175" y="129"/>
                </a:lnTo>
                <a:lnTo>
                  <a:pt x="179" y="118"/>
                </a:lnTo>
                <a:lnTo>
                  <a:pt x="182" y="105"/>
                </a:lnTo>
                <a:lnTo>
                  <a:pt x="182" y="92"/>
                </a:lnTo>
                <a:lnTo>
                  <a:pt x="182" y="81"/>
                </a:lnTo>
                <a:lnTo>
                  <a:pt x="179" y="68"/>
                </a:lnTo>
                <a:lnTo>
                  <a:pt x="175" y="57"/>
                </a:lnTo>
                <a:lnTo>
                  <a:pt x="170" y="46"/>
                </a:lnTo>
                <a:lnTo>
                  <a:pt x="163" y="37"/>
                </a:lnTo>
                <a:lnTo>
                  <a:pt x="155" y="28"/>
                </a:lnTo>
                <a:lnTo>
                  <a:pt x="147" y="20"/>
                </a:lnTo>
                <a:lnTo>
                  <a:pt x="137" y="13"/>
                </a:lnTo>
                <a:lnTo>
                  <a:pt x="126" y="8"/>
                </a:lnTo>
                <a:lnTo>
                  <a:pt x="115" y="4"/>
                </a:lnTo>
                <a:lnTo>
                  <a:pt x="103" y="1"/>
                </a:lnTo>
                <a:lnTo>
                  <a:pt x="91" y="0"/>
                </a:lnTo>
                <a:lnTo>
                  <a:pt x="79" y="1"/>
                </a:lnTo>
                <a:lnTo>
                  <a:pt x="68" y="4"/>
                </a:lnTo>
                <a:lnTo>
                  <a:pt x="56" y="8"/>
                </a:lnTo>
                <a:lnTo>
                  <a:pt x="46" y="13"/>
                </a:lnTo>
                <a:lnTo>
                  <a:pt x="35" y="20"/>
                </a:lnTo>
                <a:lnTo>
                  <a:pt x="27" y="28"/>
                </a:lnTo>
                <a:lnTo>
                  <a:pt x="19" y="37"/>
                </a:lnTo>
                <a:lnTo>
                  <a:pt x="12" y="46"/>
                </a:lnTo>
                <a:lnTo>
                  <a:pt x="8" y="57"/>
                </a:lnTo>
                <a:lnTo>
                  <a:pt x="3" y="68"/>
                </a:lnTo>
                <a:lnTo>
                  <a:pt x="1" y="81"/>
                </a:lnTo>
                <a:lnTo>
                  <a:pt x="0" y="92"/>
                </a:lnTo>
                <a:close/>
              </a:path>
            </a:pathLst>
          </a:custGeom>
          <a:solidFill>
            <a:srgbClr val="F0D611"/>
          </a:solidFill>
          <a:ln w="9525">
            <a:noFill/>
            <a:round/>
            <a:headEnd/>
            <a:tailEnd/>
          </a:ln>
        </p:spPr>
        <p:txBody>
          <a:bodyPr/>
          <a:lstStyle/>
          <a:p>
            <a:endParaRPr lang="en-US"/>
          </a:p>
        </p:txBody>
      </p:sp>
      <p:sp>
        <p:nvSpPr>
          <p:cNvPr id="1152" name="Freeform 128"/>
          <p:cNvSpPr>
            <a:spLocks/>
          </p:cNvSpPr>
          <p:nvPr/>
        </p:nvSpPr>
        <p:spPr bwMode="auto">
          <a:xfrm>
            <a:off x="3359150" y="3021013"/>
            <a:ext cx="176213" cy="160337"/>
          </a:xfrm>
          <a:custGeom>
            <a:avLst/>
            <a:gdLst>
              <a:gd name="T0" fmla="*/ 0 w 182"/>
              <a:gd name="T1" fmla="*/ 2147483647 h 186"/>
              <a:gd name="T2" fmla="*/ 907420400 w 182"/>
              <a:gd name="T3" fmla="*/ 2147483647 h 186"/>
              <a:gd name="T4" fmla="*/ 2147483647 w 182"/>
              <a:gd name="T5" fmla="*/ 2147483647 h 186"/>
              <a:gd name="T6" fmla="*/ 2147483647 w 182"/>
              <a:gd name="T7" fmla="*/ 2147483647 h 186"/>
              <a:gd name="T8" fmla="*/ 2147483647 w 182"/>
              <a:gd name="T9" fmla="*/ 2147483647 h 186"/>
              <a:gd name="T10" fmla="*/ 2147483647 w 182"/>
              <a:gd name="T11" fmla="*/ 2147483647 h 186"/>
              <a:gd name="T12" fmla="*/ 2147483647 w 182"/>
              <a:gd name="T13" fmla="*/ 2147483647 h 186"/>
              <a:gd name="T14" fmla="*/ 2147483647 w 182"/>
              <a:gd name="T15" fmla="*/ 2147483647 h 186"/>
              <a:gd name="T16" fmla="*/ 2147483647 w 182"/>
              <a:gd name="T17" fmla="*/ 2147483647 h 186"/>
              <a:gd name="T18" fmla="*/ 2147483647 w 182"/>
              <a:gd name="T19" fmla="*/ 2147483647 h 186"/>
              <a:gd name="T20" fmla="*/ 2147483647 w 182"/>
              <a:gd name="T21" fmla="*/ 2147483647 h 186"/>
              <a:gd name="T22" fmla="*/ 2147483647 w 182"/>
              <a:gd name="T23" fmla="*/ 2147483647 h 186"/>
              <a:gd name="T24" fmla="*/ 2147483647 w 182"/>
              <a:gd name="T25" fmla="*/ 2147483647 h 186"/>
              <a:gd name="T26" fmla="*/ 2147483647 w 182"/>
              <a:gd name="T27" fmla="*/ 2147483647 h 186"/>
              <a:gd name="T28" fmla="*/ 2147483647 w 182"/>
              <a:gd name="T29" fmla="*/ 2147483647 h 186"/>
              <a:gd name="T30" fmla="*/ 2147483647 w 182"/>
              <a:gd name="T31" fmla="*/ 2147483647 h 186"/>
              <a:gd name="T32" fmla="*/ 2147483647 w 182"/>
              <a:gd name="T33" fmla="*/ 2147483647 h 186"/>
              <a:gd name="T34" fmla="*/ 2147483647 w 182"/>
              <a:gd name="T35" fmla="*/ 2147483647 h 186"/>
              <a:gd name="T36" fmla="*/ 2147483647 w 182"/>
              <a:gd name="T37" fmla="*/ 2147483647 h 186"/>
              <a:gd name="T38" fmla="*/ 2147483647 w 182"/>
              <a:gd name="T39" fmla="*/ 2147483647 h 186"/>
              <a:gd name="T40" fmla="*/ 2147483647 w 182"/>
              <a:gd name="T41" fmla="*/ 2147483647 h 186"/>
              <a:gd name="T42" fmla="*/ 2147483647 w 182"/>
              <a:gd name="T43" fmla="*/ 2147483647 h 186"/>
              <a:gd name="T44" fmla="*/ 2147483647 w 182"/>
              <a:gd name="T45" fmla="*/ 2147483647 h 186"/>
              <a:gd name="T46" fmla="*/ 2147483647 w 182"/>
              <a:gd name="T47" fmla="*/ 2147483647 h 186"/>
              <a:gd name="T48" fmla="*/ 2147483647 w 182"/>
              <a:gd name="T49" fmla="*/ 2147483647 h 186"/>
              <a:gd name="T50" fmla="*/ 2147483647 w 182"/>
              <a:gd name="T51" fmla="*/ 2147483647 h 186"/>
              <a:gd name="T52" fmla="*/ 2147483647 w 182"/>
              <a:gd name="T53" fmla="*/ 2147483647 h 186"/>
              <a:gd name="T54" fmla="*/ 2147483647 w 182"/>
              <a:gd name="T55" fmla="*/ 2147483647 h 186"/>
              <a:gd name="T56" fmla="*/ 2147483647 w 182"/>
              <a:gd name="T57" fmla="*/ 2147483647 h 186"/>
              <a:gd name="T58" fmla="*/ 2147483647 w 182"/>
              <a:gd name="T59" fmla="*/ 2147483647 h 186"/>
              <a:gd name="T60" fmla="*/ 2147483647 w 182"/>
              <a:gd name="T61" fmla="*/ 2147483647 h 186"/>
              <a:gd name="T62" fmla="*/ 2147483647 w 182"/>
              <a:gd name="T63" fmla="*/ 2147483647 h 186"/>
              <a:gd name="T64" fmla="*/ 2147483647 w 182"/>
              <a:gd name="T65" fmla="*/ 2147483647 h 186"/>
              <a:gd name="T66" fmla="*/ 2147483647 w 182"/>
              <a:gd name="T67" fmla="*/ 2147483647 h 186"/>
              <a:gd name="T68" fmla="*/ 2147483647 w 182"/>
              <a:gd name="T69" fmla="*/ 2147483647 h 186"/>
              <a:gd name="T70" fmla="*/ 2147483647 w 182"/>
              <a:gd name="T71" fmla="*/ 640543734 h 186"/>
              <a:gd name="T72" fmla="*/ 2147483647 w 182"/>
              <a:gd name="T73" fmla="*/ 0 h 186"/>
              <a:gd name="T74" fmla="*/ 2147483647 w 182"/>
              <a:gd name="T75" fmla="*/ 640543734 h 186"/>
              <a:gd name="T76" fmla="*/ 2147483647 w 182"/>
              <a:gd name="T77" fmla="*/ 2147483647 h 186"/>
              <a:gd name="T78" fmla="*/ 2147483647 w 182"/>
              <a:gd name="T79" fmla="*/ 2147483647 h 186"/>
              <a:gd name="T80" fmla="*/ 2147483647 w 182"/>
              <a:gd name="T81" fmla="*/ 2147483647 h 186"/>
              <a:gd name="T82" fmla="*/ 2147483647 w 182"/>
              <a:gd name="T83" fmla="*/ 2147483647 h 186"/>
              <a:gd name="T84" fmla="*/ 2147483647 w 182"/>
              <a:gd name="T85" fmla="*/ 2147483647 h 186"/>
              <a:gd name="T86" fmla="*/ 2147483647 w 182"/>
              <a:gd name="T87" fmla="*/ 2147483647 h 186"/>
              <a:gd name="T88" fmla="*/ 2147483647 w 182"/>
              <a:gd name="T89" fmla="*/ 2147483647 h 186"/>
              <a:gd name="T90" fmla="*/ 2147483647 w 182"/>
              <a:gd name="T91" fmla="*/ 2147483647 h 186"/>
              <a:gd name="T92" fmla="*/ 2147483647 w 182"/>
              <a:gd name="T93" fmla="*/ 2147483647 h 186"/>
              <a:gd name="T94" fmla="*/ 907420400 w 182"/>
              <a:gd name="T95" fmla="*/ 2147483647 h 186"/>
              <a:gd name="T96" fmla="*/ 0 w 182"/>
              <a:gd name="T97" fmla="*/ 2147483647 h 186"/>
              <a:gd name="T98" fmla="*/ 0 w 182"/>
              <a:gd name="T99" fmla="*/ 2147483647 h 1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2"/>
              <a:gd name="T151" fmla="*/ 0 h 186"/>
              <a:gd name="T152" fmla="*/ 182 w 182"/>
              <a:gd name="T153" fmla="*/ 186 h 1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2" h="186">
                <a:moveTo>
                  <a:pt x="0" y="92"/>
                </a:moveTo>
                <a:lnTo>
                  <a:pt x="1" y="106"/>
                </a:lnTo>
                <a:lnTo>
                  <a:pt x="3" y="118"/>
                </a:lnTo>
                <a:lnTo>
                  <a:pt x="8" y="129"/>
                </a:lnTo>
                <a:lnTo>
                  <a:pt x="12" y="141"/>
                </a:lnTo>
                <a:lnTo>
                  <a:pt x="19" y="150"/>
                </a:lnTo>
                <a:lnTo>
                  <a:pt x="27" y="159"/>
                </a:lnTo>
                <a:lnTo>
                  <a:pt x="35" y="167"/>
                </a:lnTo>
                <a:lnTo>
                  <a:pt x="46" y="173"/>
                </a:lnTo>
                <a:lnTo>
                  <a:pt x="56" y="179"/>
                </a:lnTo>
                <a:lnTo>
                  <a:pt x="68" y="183"/>
                </a:lnTo>
                <a:lnTo>
                  <a:pt x="79" y="186"/>
                </a:lnTo>
                <a:lnTo>
                  <a:pt x="91" y="186"/>
                </a:lnTo>
                <a:lnTo>
                  <a:pt x="103" y="186"/>
                </a:lnTo>
                <a:lnTo>
                  <a:pt x="115" y="183"/>
                </a:lnTo>
                <a:lnTo>
                  <a:pt x="126" y="179"/>
                </a:lnTo>
                <a:lnTo>
                  <a:pt x="137" y="173"/>
                </a:lnTo>
                <a:lnTo>
                  <a:pt x="147" y="167"/>
                </a:lnTo>
                <a:lnTo>
                  <a:pt x="155" y="159"/>
                </a:lnTo>
                <a:lnTo>
                  <a:pt x="163" y="150"/>
                </a:lnTo>
                <a:lnTo>
                  <a:pt x="170" y="140"/>
                </a:lnTo>
                <a:lnTo>
                  <a:pt x="175" y="129"/>
                </a:lnTo>
                <a:lnTo>
                  <a:pt x="179" y="118"/>
                </a:lnTo>
                <a:lnTo>
                  <a:pt x="182" y="106"/>
                </a:lnTo>
                <a:lnTo>
                  <a:pt x="182" y="92"/>
                </a:lnTo>
                <a:lnTo>
                  <a:pt x="182" y="81"/>
                </a:lnTo>
                <a:lnTo>
                  <a:pt x="179" y="68"/>
                </a:lnTo>
                <a:lnTo>
                  <a:pt x="175" y="57"/>
                </a:lnTo>
                <a:lnTo>
                  <a:pt x="170" y="46"/>
                </a:lnTo>
                <a:lnTo>
                  <a:pt x="163" y="37"/>
                </a:lnTo>
                <a:lnTo>
                  <a:pt x="155" y="28"/>
                </a:lnTo>
                <a:lnTo>
                  <a:pt x="147" y="20"/>
                </a:lnTo>
                <a:lnTo>
                  <a:pt x="137" y="13"/>
                </a:lnTo>
                <a:lnTo>
                  <a:pt x="126" y="8"/>
                </a:lnTo>
                <a:lnTo>
                  <a:pt x="115" y="4"/>
                </a:lnTo>
                <a:lnTo>
                  <a:pt x="103" y="1"/>
                </a:lnTo>
                <a:lnTo>
                  <a:pt x="91" y="0"/>
                </a:lnTo>
                <a:lnTo>
                  <a:pt x="79" y="1"/>
                </a:lnTo>
                <a:lnTo>
                  <a:pt x="68" y="4"/>
                </a:lnTo>
                <a:lnTo>
                  <a:pt x="56" y="8"/>
                </a:lnTo>
                <a:lnTo>
                  <a:pt x="46" y="13"/>
                </a:lnTo>
                <a:lnTo>
                  <a:pt x="35" y="20"/>
                </a:lnTo>
                <a:lnTo>
                  <a:pt x="27" y="28"/>
                </a:lnTo>
                <a:lnTo>
                  <a:pt x="19" y="37"/>
                </a:lnTo>
                <a:lnTo>
                  <a:pt x="12" y="46"/>
                </a:lnTo>
                <a:lnTo>
                  <a:pt x="8" y="57"/>
                </a:lnTo>
                <a:lnTo>
                  <a:pt x="3" y="68"/>
                </a:lnTo>
                <a:lnTo>
                  <a:pt x="1" y="81"/>
                </a:lnTo>
                <a:lnTo>
                  <a:pt x="0" y="92"/>
                </a:lnTo>
                <a:close/>
              </a:path>
            </a:pathLst>
          </a:custGeom>
          <a:solidFill>
            <a:srgbClr val="F0D611"/>
          </a:solidFill>
          <a:ln w="9525">
            <a:noFill/>
            <a:round/>
            <a:headEnd/>
            <a:tailEnd/>
          </a:ln>
        </p:spPr>
        <p:txBody>
          <a:bodyPr/>
          <a:lstStyle/>
          <a:p>
            <a:endParaRPr lang="en-US"/>
          </a:p>
        </p:txBody>
      </p:sp>
      <p:sp>
        <p:nvSpPr>
          <p:cNvPr id="1153" name="Freeform 129"/>
          <p:cNvSpPr>
            <a:spLocks/>
          </p:cNvSpPr>
          <p:nvPr/>
        </p:nvSpPr>
        <p:spPr bwMode="auto">
          <a:xfrm>
            <a:off x="3833813" y="3154363"/>
            <a:ext cx="176212" cy="161925"/>
          </a:xfrm>
          <a:custGeom>
            <a:avLst/>
            <a:gdLst>
              <a:gd name="T0" fmla="*/ 0 w 181"/>
              <a:gd name="T1" fmla="*/ 2147483647 h 185"/>
              <a:gd name="T2" fmla="*/ 923151235 w 181"/>
              <a:gd name="T3" fmla="*/ 2147483647 h 185"/>
              <a:gd name="T4" fmla="*/ 2147483647 w 181"/>
              <a:gd name="T5" fmla="*/ 2147483647 h 185"/>
              <a:gd name="T6" fmla="*/ 2147483647 w 181"/>
              <a:gd name="T7" fmla="*/ 2147483647 h 185"/>
              <a:gd name="T8" fmla="*/ 2147483647 w 181"/>
              <a:gd name="T9" fmla="*/ 2147483647 h 185"/>
              <a:gd name="T10" fmla="*/ 2147483647 w 181"/>
              <a:gd name="T11" fmla="*/ 2147483647 h 185"/>
              <a:gd name="T12" fmla="*/ 2147483647 w 181"/>
              <a:gd name="T13" fmla="*/ 2147483647 h 185"/>
              <a:gd name="T14" fmla="*/ 2147483647 w 181"/>
              <a:gd name="T15" fmla="*/ 2147483647 h 185"/>
              <a:gd name="T16" fmla="*/ 2147483647 w 181"/>
              <a:gd name="T17" fmla="*/ 2147483647 h 185"/>
              <a:gd name="T18" fmla="*/ 2147483647 w 181"/>
              <a:gd name="T19" fmla="*/ 2147483647 h 185"/>
              <a:gd name="T20" fmla="*/ 2147483647 w 181"/>
              <a:gd name="T21" fmla="*/ 2147483647 h 185"/>
              <a:gd name="T22" fmla="*/ 2147483647 w 181"/>
              <a:gd name="T23" fmla="*/ 2147483647 h 185"/>
              <a:gd name="T24" fmla="*/ 2147483647 w 181"/>
              <a:gd name="T25" fmla="*/ 2147483647 h 185"/>
              <a:gd name="T26" fmla="*/ 2147483647 w 181"/>
              <a:gd name="T27" fmla="*/ 2147483647 h 185"/>
              <a:gd name="T28" fmla="*/ 2147483647 w 181"/>
              <a:gd name="T29" fmla="*/ 2147483647 h 185"/>
              <a:gd name="T30" fmla="*/ 2147483647 w 181"/>
              <a:gd name="T31" fmla="*/ 2147483647 h 185"/>
              <a:gd name="T32" fmla="*/ 2147483647 w 181"/>
              <a:gd name="T33" fmla="*/ 2147483647 h 185"/>
              <a:gd name="T34" fmla="*/ 2147483647 w 181"/>
              <a:gd name="T35" fmla="*/ 2147483647 h 185"/>
              <a:gd name="T36" fmla="*/ 2147483647 w 181"/>
              <a:gd name="T37" fmla="*/ 2147483647 h 185"/>
              <a:gd name="T38" fmla="*/ 2147483647 w 181"/>
              <a:gd name="T39" fmla="*/ 2147483647 h 185"/>
              <a:gd name="T40" fmla="*/ 2147483647 w 181"/>
              <a:gd name="T41" fmla="*/ 2147483647 h 185"/>
              <a:gd name="T42" fmla="*/ 2147483647 w 181"/>
              <a:gd name="T43" fmla="*/ 2147483647 h 185"/>
              <a:gd name="T44" fmla="*/ 2147483647 w 181"/>
              <a:gd name="T45" fmla="*/ 2147483647 h 185"/>
              <a:gd name="T46" fmla="*/ 2147483647 w 181"/>
              <a:gd name="T47" fmla="*/ 2147483647 h 185"/>
              <a:gd name="T48" fmla="*/ 2147483647 w 181"/>
              <a:gd name="T49" fmla="*/ 2147483647 h 185"/>
              <a:gd name="T50" fmla="*/ 2147483647 w 181"/>
              <a:gd name="T51" fmla="*/ 2147483647 h 185"/>
              <a:gd name="T52" fmla="*/ 2147483647 w 181"/>
              <a:gd name="T53" fmla="*/ 2147483647 h 185"/>
              <a:gd name="T54" fmla="*/ 2147483647 w 181"/>
              <a:gd name="T55" fmla="*/ 2147483647 h 185"/>
              <a:gd name="T56" fmla="*/ 2147483647 w 181"/>
              <a:gd name="T57" fmla="*/ 2147483647 h 185"/>
              <a:gd name="T58" fmla="*/ 2147483647 w 181"/>
              <a:gd name="T59" fmla="*/ 2147483647 h 185"/>
              <a:gd name="T60" fmla="*/ 2147483647 w 181"/>
              <a:gd name="T61" fmla="*/ 2147483647 h 185"/>
              <a:gd name="T62" fmla="*/ 2147483647 w 181"/>
              <a:gd name="T63" fmla="*/ 2147483647 h 185"/>
              <a:gd name="T64" fmla="*/ 2147483647 w 181"/>
              <a:gd name="T65" fmla="*/ 2147483647 h 185"/>
              <a:gd name="T66" fmla="*/ 2147483647 w 181"/>
              <a:gd name="T67" fmla="*/ 2147483647 h 185"/>
              <a:gd name="T68" fmla="*/ 2147483647 w 181"/>
              <a:gd name="T69" fmla="*/ 2011773917 h 185"/>
              <a:gd name="T70" fmla="*/ 2147483647 w 181"/>
              <a:gd name="T71" fmla="*/ 670335362 h 185"/>
              <a:gd name="T72" fmla="*/ 2147483647 w 181"/>
              <a:gd name="T73" fmla="*/ 0 h 185"/>
              <a:gd name="T74" fmla="*/ 2147483647 w 181"/>
              <a:gd name="T75" fmla="*/ 670335362 h 185"/>
              <a:gd name="T76" fmla="*/ 2147483647 w 181"/>
              <a:gd name="T77" fmla="*/ 2011773917 h 185"/>
              <a:gd name="T78" fmla="*/ 2147483647 w 181"/>
              <a:gd name="T79" fmla="*/ 2147483647 h 185"/>
              <a:gd name="T80" fmla="*/ 2147483647 w 181"/>
              <a:gd name="T81" fmla="*/ 2147483647 h 185"/>
              <a:gd name="T82" fmla="*/ 2147483647 w 181"/>
              <a:gd name="T83" fmla="*/ 2147483647 h 185"/>
              <a:gd name="T84" fmla="*/ 2147483647 w 181"/>
              <a:gd name="T85" fmla="*/ 2147483647 h 185"/>
              <a:gd name="T86" fmla="*/ 2147483647 w 181"/>
              <a:gd name="T87" fmla="*/ 2147483647 h 185"/>
              <a:gd name="T88" fmla="*/ 2147483647 w 181"/>
              <a:gd name="T89" fmla="*/ 2147483647 h 185"/>
              <a:gd name="T90" fmla="*/ 2147483647 w 181"/>
              <a:gd name="T91" fmla="*/ 2147483647 h 185"/>
              <a:gd name="T92" fmla="*/ 2147483647 w 181"/>
              <a:gd name="T93" fmla="*/ 2147483647 h 185"/>
              <a:gd name="T94" fmla="*/ 923151235 w 181"/>
              <a:gd name="T95" fmla="*/ 2147483647 h 185"/>
              <a:gd name="T96" fmla="*/ 0 w 181"/>
              <a:gd name="T97" fmla="*/ 2147483647 h 185"/>
              <a:gd name="T98" fmla="*/ 0 w 181"/>
              <a:gd name="T99" fmla="*/ 2147483647 h 1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
              <a:gd name="T151" fmla="*/ 0 h 185"/>
              <a:gd name="T152" fmla="*/ 181 w 181"/>
              <a:gd name="T153" fmla="*/ 185 h 1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 h="185">
                <a:moveTo>
                  <a:pt x="0" y="92"/>
                </a:moveTo>
                <a:lnTo>
                  <a:pt x="1" y="106"/>
                </a:lnTo>
                <a:lnTo>
                  <a:pt x="3" y="117"/>
                </a:lnTo>
                <a:lnTo>
                  <a:pt x="8" y="129"/>
                </a:lnTo>
                <a:lnTo>
                  <a:pt x="12" y="140"/>
                </a:lnTo>
                <a:lnTo>
                  <a:pt x="19" y="150"/>
                </a:lnTo>
                <a:lnTo>
                  <a:pt x="27" y="159"/>
                </a:lnTo>
                <a:lnTo>
                  <a:pt x="35" y="167"/>
                </a:lnTo>
                <a:lnTo>
                  <a:pt x="46" y="173"/>
                </a:lnTo>
                <a:lnTo>
                  <a:pt x="56" y="178"/>
                </a:lnTo>
                <a:lnTo>
                  <a:pt x="67" y="183"/>
                </a:lnTo>
                <a:lnTo>
                  <a:pt x="78" y="185"/>
                </a:lnTo>
                <a:lnTo>
                  <a:pt x="90" y="185"/>
                </a:lnTo>
                <a:lnTo>
                  <a:pt x="101" y="185"/>
                </a:lnTo>
                <a:lnTo>
                  <a:pt x="113" y="183"/>
                </a:lnTo>
                <a:lnTo>
                  <a:pt x="124" y="178"/>
                </a:lnTo>
                <a:lnTo>
                  <a:pt x="135" y="173"/>
                </a:lnTo>
                <a:lnTo>
                  <a:pt x="145" y="167"/>
                </a:lnTo>
                <a:lnTo>
                  <a:pt x="153" y="159"/>
                </a:lnTo>
                <a:lnTo>
                  <a:pt x="161" y="150"/>
                </a:lnTo>
                <a:lnTo>
                  <a:pt x="168" y="139"/>
                </a:lnTo>
                <a:lnTo>
                  <a:pt x="173" y="129"/>
                </a:lnTo>
                <a:lnTo>
                  <a:pt x="177" y="117"/>
                </a:lnTo>
                <a:lnTo>
                  <a:pt x="179" y="106"/>
                </a:lnTo>
                <a:lnTo>
                  <a:pt x="181" y="92"/>
                </a:lnTo>
                <a:lnTo>
                  <a:pt x="179" y="80"/>
                </a:lnTo>
                <a:lnTo>
                  <a:pt x="177" y="68"/>
                </a:lnTo>
                <a:lnTo>
                  <a:pt x="173" y="56"/>
                </a:lnTo>
                <a:lnTo>
                  <a:pt x="168" y="46"/>
                </a:lnTo>
                <a:lnTo>
                  <a:pt x="161" y="37"/>
                </a:lnTo>
                <a:lnTo>
                  <a:pt x="153" y="27"/>
                </a:lnTo>
                <a:lnTo>
                  <a:pt x="145" y="19"/>
                </a:lnTo>
                <a:lnTo>
                  <a:pt x="135" y="12"/>
                </a:lnTo>
                <a:lnTo>
                  <a:pt x="124" y="8"/>
                </a:lnTo>
                <a:lnTo>
                  <a:pt x="113" y="3"/>
                </a:lnTo>
                <a:lnTo>
                  <a:pt x="101" y="1"/>
                </a:lnTo>
                <a:lnTo>
                  <a:pt x="90" y="0"/>
                </a:lnTo>
                <a:lnTo>
                  <a:pt x="78" y="1"/>
                </a:lnTo>
                <a:lnTo>
                  <a:pt x="67" y="3"/>
                </a:lnTo>
                <a:lnTo>
                  <a:pt x="56" y="8"/>
                </a:lnTo>
                <a:lnTo>
                  <a:pt x="46" y="12"/>
                </a:lnTo>
                <a:lnTo>
                  <a:pt x="35" y="19"/>
                </a:lnTo>
                <a:lnTo>
                  <a:pt x="27" y="27"/>
                </a:lnTo>
                <a:lnTo>
                  <a:pt x="19" y="37"/>
                </a:lnTo>
                <a:lnTo>
                  <a:pt x="12" y="46"/>
                </a:lnTo>
                <a:lnTo>
                  <a:pt x="8" y="56"/>
                </a:lnTo>
                <a:lnTo>
                  <a:pt x="3" y="68"/>
                </a:lnTo>
                <a:lnTo>
                  <a:pt x="1" y="80"/>
                </a:lnTo>
                <a:lnTo>
                  <a:pt x="0" y="92"/>
                </a:lnTo>
                <a:close/>
              </a:path>
            </a:pathLst>
          </a:custGeom>
          <a:solidFill>
            <a:srgbClr val="F0D611"/>
          </a:solidFill>
          <a:ln w="9525">
            <a:noFill/>
            <a:round/>
            <a:headEnd/>
            <a:tailEnd/>
          </a:ln>
        </p:spPr>
        <p:txBody>
          <a:bodyPr/>
          <a:lstStyle/>
          <a:p>
            <a:endParaRPr lang="en-US"/>
          </a:p>
        </p:txBody>
      </p:sp>
      <p:sp>
        <p:nvSpPr>
          <p:cNvPr id="1154" name="Freeform 130"/>
          <p:cNvSpPr>
            <a:spLocks/>
          </p:cNvSpPr>
          <p:nvPr/>
        </p:nvSpPr>
        <p:spPr bwMode="auto">
          <a:xfrm>
            <a:off x="4284663" y="3406775"/>
            <a:ext cx="179387" cy="161925"/>
          </a:xfrm>
          <a:custGeom>
            <a:avLst/>
            <a:gdLst>
              <a:gd name="T0" fmla="*/ 0 w 182"/>
              <a:gd name="T1" fmla="*/ 2147483647 h 185"/>
              <a:gd name="T2" fmla="*/ 0 w 182"/>
              <a:gd name="T3" fmla="*/ 2147483647 h 185"/>
              <a:gd name="T4" fmla="*/ 1914810201 w 182"/>
              <a:gd name="T5" fmla="*/ 2147483647 h 185"/>
              <a:gd name="T6" fmla="*/ 2147483647 w 182"/>
              <a:gd name="T7" fmla="*/ 2147483647 h 185"/>
              <a:gd name="T8" fmla="*/ 2147483647 w 182"/>
              <a:gd name="T9" fmla="*/ 2147483647 h 185"/>
              <a:gd name="T10" fmla="*/ 2147483647 w 182"/>
              <a:gd name="T11" fmla="*/ 2147483647 h 185"/>
              <a:gd name="T12" fmla="*/ 2147483647 w 182"/>
              <a:gd name="T13" fmla="*/ 2147483647 h 185"/>
              <a:gd name="T14" fmla="*/ 2147483647 w 182"/>
              <a:gd name="T15" fmla="*/ 2147483647 h 185"/>
              <a:gd name="T16" fmla="*/ 2147483647 w 182"/>
              <a:gd name="T17" fmla="*/ 2147483647 h 185"/>
              <a:gd name="T18" fmla="*/ 2147483647 w 182"/>
              <a:gd name="T19" fmla="*/ 2147483647 h 185"/>
              <a:gd name="T20" fmla="*/ 2147483647 w 182"/>
              <a:gd name="T21" fmla="*/ 2147483647 h 185"/>
              <a:gd name="T22" fmla="*/ 2147483647 w 182"/>
              <a:gd name="T23" fmla="*/ 2147483647 h 185"/>
              <a:gd name="T24" fmla="*/ 2147483647 w 182"/>
              <a:gd name="T25" fmla="*/ 2147483647 h 185"/>
              <a:gd name="T26" fmla="*/ 2147483647 w 182"/>
              <a:gd name="T27" fmla="*/ 2147483647 h 185"/>
              <a:gd name="T28" fmla="*/ 2147483647 w 182"/>
              <a:gd name="T29" fmla="*/ 2147483647 h 185"/>
              <a:gd name="T30" fmla="*/ 2147483647 w 182"/>
              <a:gd name="T31" fmla="*/ 2147483647 h 185"/>
              <a:gd name="T32" fmla="*/ 2147483647 w 182"/>
              <a:gd name="T33" fmla="*/ 2147483647 h 185"/>
              <a:gd name="T34" fmla="*/ 2147483647 w 182"/>
              <a:gd name="T35" fmla="*/ 2147483647 h 185"/>
              <a:gd name="T36" fmla="*/ 2147483647 w 182"/>
              <a:gd name="T37" fmla="*/ 2147483647 h 185"/>
              <a:gd name="T38" fmla="*/ 2147483647 w 182"/>
              <a:gd name="T39" fmla="*/ 2147483647 h 185"/>
              <a:gd name="T40" fmla="*/ 2147483647 w 182"/>
              <a:gd name="T41" fmla="*/ 2147483647 h 185"/>
              <a:gd name="T42" fmla="*/ 2147483647 w 182"/>
              <a:gd name="T43" fmla="*/ 2147483647 h 185"/>
              <a:gd name="T44" fmla="*/ 2147483647 w 182"/>
              <a:gd name="T45" fmla="*/ 2147483647 h 185"/>
              <a:gd name="T46" fmla="*/ 2147483647 w 182"/>
              <a:gd name="T47" fmla="*/ 2147483647 h 185"/>
              <a:gd name="T48" fmla="*/ 2147483647 w 182"/>
              <a:gd name="T49" fmla="*/ 2147483647 h 185"/>
              <a:gd name="T50" fmla="*/ 2147483647 w 182"/>
              <a:gd name="T51" fmla="*/ 2147483647 h 185"/>
              <a:gd name="T52" fmla="*/ 2147483647 w 182"/>
              <a:gd name="T53" fmla="*/ 2147483647 h 185"/>
              <a:gd name="T54" fmla="*/ 2147483647 w 182"/>
              <a:gd name="T55" fmla="*/ 2147483647 h 185"/>
              <a:gd name="T56" fmla="*/ 2147483647 w 182"/>
              <a:gd name="T57" fmla="*/ 2147483647 h 185"/>
              <a:gd name="T58" fmla="*/ 2147483647 w 182"/>
              <a:gd name="T59" fmla="*/ 2147483647 h 185"/>
              <a:gd name="T60" fmla="*/ 2147483647 w 182"/>
              <a:gd name="T61" fmla="*/ 2147483647 h 185"/>
              <a:gd name="T62" fmla="*/ 2147483647 w 182"/>
              <a:gd name="T63" fmla="*/ 2147483647 h 185"/>
              <a:gd name="T64" fmla="*/ 2147483647 w 182"/>
              <a:gd name="T65" fmla="*/ 2147483647 h 185"/>
              <a:gd name="T66" fmla="*/ 2147483647 w 182"/>
              <a:gd name="T67" fmla="*/ 2147483647 h 185"/>
              <a:gd name="T68" fmla="*/ 2147483647 w 182"/>
              <a:gd name="T69" fmla="*/ 2011773917 h 185"/>
              <a:gd name="T70" fmla="*/ 2147483647 w 182"/>
              <a:gd name="T71" fmla="*/ 670335362 h 185"/>
              <a:gd name="T72" fmla="*/ 2147483647 w 182"/>
              <a:gd name="T73" fmla="*/ 0 h 185"/>
              <a:gd name="T74" fmla="*/ 2147483647 w 182"/>
              <a:gd name="T75" fmla="*/ 670335362 h 185"/>
              <a:gd name="T76" fmla="*/ 2147483647 w 182"/>
              <a:gd name="T77" fmla="*/ 2011773917 h 185"/>
              <a:gd name="T78" fmla="*/ 2147483647 w 182"/>
              <a:gd name="T79" fmla="*/ 2147483647 h 185"/>
              <a:gd name="T80" fmla="*/ 2147483647 w 182"/>
              <a:gd name="T81" fmla="*/ 2147483647 h 185"/>
              <a:gd name="T82" fmla="*/ 2147483647 w 182"/>
              <a:gd name="T83" fmla="*/ 2147483647 h 185"/>
              <a:gd name="T84" fmla="*/ 2147483647 w 182"/>
              <a:gd name="T85" fmla="*/ 2147483647 h 185"/>
              <a:gd name="T86" fmla="*/ 2147483647 w 182"/>
              <a:gd name="T87" fmla="*/ 2147483647 h 185"/>
              <a:gd name="T88" fmla="*/ 2147483647 w 182"/>
              <a:gd name="T89" fmla="*/ 2147483647 h 185"/>
              <a:gd name="T90" fmla="*/ 2147483647 w 182"/>
              <a:gd name="T91" fmla="*/ 2147483647 h 185"/>
              <a:gd name="T92" fmla="*/ 1914810201 w 182"/>
              <a:gd name="T93" fmla="*/ 2147483647 h 185"/>
              <a:gd name="T94" fmla="*/ 0 w 182"/>
              <a:gd name="T95" fmla="*/ 2147483647 h 185"/>
              <a:gd name="T96" fmla="*/ 0 w 182"/>
              <a:gd name="T97" fmla="*/ 2147483647 h 185"/>
              <a:gd name="T98" fmla="*/ 0 w 182"/>
              <a:gd name="T99" fmla="*/ 2147483647 h 1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2"/>
              <a:gd name="T151" fmla="*/ 0 h 185"/>
              <a:gd name="T152" fmla="*/ 182 w 182"/>
              <a:gd name="T153" fmla="*/ 185 h 1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2" h="185">
                <a:moveTo>
                  <a:pt x="0" y="92"/>
                </a:moveTo>
                <a:lnTo>
                  <a:pt x="0" y="104"/>
                </a:lnTo>
                <a:lnTo>
                  <a:pt x="2" y="117"/>
                </a:lnTo>
                <a:lnTo>
                  <a:pt x="7" y="129"/>
                </a:lnTo>
                <a:lnTo>
                  <a:pt x="11" y="139"/>
                </a:lnTo>
                <a:lnTo>
                  <a:pt x="18" y="149"/>
                </a:lnTo>
                <a:lnTo>
                  <a:pt x="26" y="159"/>
                </a:lnTo>
                <a:lnTo>
                  <a:pt x="34" y="165"/>
                </a:lnTo>
                <a:lnTo>
                  <a:pt x="45" y="172"/>
                </a:lnTo>
                <a:lnTo>
                  <a:pt x="55" y="178"/>
                </a:lnTo>
                <a:lnTo>
                  <a:pt x="67" y="183"/>
                </a:lnTo>
                <a:lnTo>
                  <a:pt x="78" y="185"/>
                </a:lnTo>
                <a:lnTo>
                  <a:pt x="91" y="185"/>
                </a:lnTo>
                <a:lnTo>
                  <a:pt x="102" y="185"/>
                </a:lnTo>
                <a:lnTo>
                  <a:pt x="114" y="183"/>
                </a:lnTo>
                <a:lnTo>
                  <a:pt x="125" y="178"/>
                </a:lnTo>
                <a:lnTo>
                  <a:pt x="136" y="172"/>
                </a:lnTo>
                <a:lnTo>
                  <a:pt x="146" y="165"/>
                </a:lnTo>
                <a:lnTo>
                  <a:pt x="154" y="157"/>
                </a:lnTo>
                <a:lnTo>
                  <a:pt x="162" y="149"/>
                </a:lnTo>
                <a:lnTo>
                  <a:pt x="169" y="139"/>
                </a:lnTo>
                <a:lnTo>
                  <a:pt x="174" y="129"/>
                </a:lnTo>
                <a:lnTo>
                  <a:pt x="178" y="117"/>
                </a:lnTo>
                <a:lnTo>
                  <a:pt x="181" y="104"/>
                </a:lnTo>
                <a:lnTo>
                  <a:pt x="182" y="92"/>
                </a:lnTo>
                <a:lnTo>
                  <a:pt x="181" y="80"/>
                </a:lnTo>
                <a:lnTo>
                  <a:pt x="178" y="68"/>
                </a:lnTo>
                <a:lnTo>
                  <a:pt x="174" y="56"/>
                </a:lnTo>
                <a:lnTo>
                  <a:pt x="169" y="46"/>
                </a:lnTo>
                <a:lnTo>
                  <a:pt x="162" y="36"/>
                </a:lnTo>
                <a:lnTo>
                  <a:pt x="154" y="27"/>
                </a:lnTo>
                <a:lnTo>
                  <a:pt x="146" y="19"/>
                </a:lnTo>
                <a:lnTo>
                  <a:pt x="136" y="12"/>
                </a:lnTo>
                <a:lnTo>
                  <a:pt x="125" y="8"/>
                </a:lnTo>
                <a:lnTo>
                  <a:pt x="114" y="3"/>
                </a:lnTo>
                <a:lnTo>
                  <a:pt x="102" y="1"/>
                </a:lnTo>
                <a:lnTo>
                  <a:pt x="91" y="0"/>
                </a:lnTo>
                <a:lnTo>
                  <a:pt x="78" y="1"/>
                </a:lnTo>
                <a:lnTo>
                  <a:pt x="67" y="3"/>
                </a:lnTo>
                <a:lnTo>
                  <a:pt x="55" y="8"/>
                </a:lnTo>
                <a:lnTo>
                  <a:pt x="45" y="12"/>
                </a:lnTo>
                <a:lnTo>
                  <a:pt x="34" y="19"/>
                </a:lnTo>
                <a:lnTo>
                  <a:pt x="26" y="27"/>
                </a:lnTo>
                <a:lnTo>
                  <a:pt x="18" y="36"/>
                </a:lnTo>
                <a:lnTo>
                  <a:pt x="11" y="46"/>
                </a:lnTo>
                <a:lnTo>
                  <a:pt x="7" y="56"/>
                </a:lnTo>
                <a:lnTo>
                  <a:pt x="2" y="68"/>
                </a:lnTo>
                <a:lnTo>
                  <a:pt x="0" y="80"/>
                </a:lnTo>
                <a:lnTo>
                  <a:pt x="0" y="92"/>
                </a:lnTo>
                <a:close/>
              </a:path>
            </a:pathLst>
          </a:custGeom>
          <a:solidFill>
            <a:srgbClr val="F0D611"/>
          </a:solidFill>
          <a:ln w="9525">
            <a:noFill/>
            <a:round/>
            <a:headEnd/>
            <a:tailEnd/>
          </a:ln>
        </p:spPr>
        <p:txBody>
          <a:bodyPr/>
          <a:lstStyle/>
          <a:p>
            <a:endParaRPr lang="en-US"/>
          </a:p>
        </p:txBody>
      </p:sp>
      <p:sp>
        <p:nvSpPr>
          <p:cNvPr id="1156" name="Freeform 132"/>
          <p:cNvSpPr>
            <a:spLocks/>
          </p:cNvSpPr>
          <p:nvPr/>
        </p:nvSpPr>
        <p:spPr bwMode="auto">
          <a:xfrm>
            <a:off x="5218113" y="3959225"/>
            <a:ext cx="179387" cy="160338"/>
          </a:xfrm>
          <a:custGeom>
            <a:avLst/>
            <a:gdLst>
              <a:gd name="T0" fmla="*/ 0 w 182"/>
              <a:gd name="T1" fmla="*/ 2147483647 h 186"/>
              <a:gd name="T2" fmla="*/ 0 w 182"/>
              <a:gd name="T3" fmla="*/ 2147483647 h 186"/>
              <a:gd name="T4" fmla="*/ 1914810201 w 182"/>
              <a:gd name="T5" fmla="*/ 2147483647 h 186"/>
              <a:gd name="T6" fmla="*/ 2147483647 w 182"/>
              <a:gd name="T7" fmla="*/ 2147483647 h 186"/>
              <a:gd name="T8" fmla="*/ 2147483647 w 182"/>
              <a:gd name="T9" fmla="*/ 2147483647 h 186"/>
              <a:gd name="T10" fmla="*/ 2147483647 w 182"/>
              <a:gd name="T11" fmla="*/ 2147483647 h 186"/>
              <a:gd name="T12" fmla="*/ 2147483647 w 182"/>
              <a:gd name="T13" fmla="*/ 2147483647 h 186"/>
              <a:gd name="T14" fmla="*/ 2147483647 w 182"/>
              <a:gd name="T15" fmla="*/ 2147483647 h 186"/>
              <a:gd name="T16" fmla="*/ 2147483647 w 182"/>
              <a:gd name="T17" fmla="*/ 2147483647 h 186"/>
              <a:gd name="T18" fmla="*/ 2147483647 w 182"/>
              <a:gd name="T19" fmla="*/ 2147483647 h 186"/>
              <a:gd name="T20" fmla="*/ 2147483647 w 182"/>
              <a:gd name="T21" fmla="*/ 2147483647 h 186"/>
              <a:gd name="T22" fmla="*/ 2147483647 w 182"/>
              <a:gd name="T23" fmla="*/ 2147483647 h 186"/>
              <a:gd name="T24" fmla="*/ 2147483647 w 182"/>
              <a:gd name="T25" fmla="*/ 2147483647 h 186"/>
              <a:gd name="T26" fmla="*/ 2147483647 w 182"/>
              <a:gd name="T27" fmla="*/ 2147483647 h 186"/>
              <a:gd name="T28" fmla="*/ 2147483647 w 182"/>
              <a:gd name="T29" fmla="*/ 2147483647 h 186"/>
              <a:gd name="T30" fmla="*/ 2147483647 w 182"/>
              <a:gd name="T31" fmla="*/ 2147483647 h 186"/>
              <a:gd name="T32" fmla="*/ 2147483647 w 182"/>
              <a:gd name="T33" fmla="*/ 2147483647 h 186"/>
              <a:gd name="T34" fmla="*/ 2147483647 w 182"/>
              <a:gd name="T35" fmla="*/ 2147483647 h 186"/>
              <a:gd name="T36" fmla="*/ 2147483647 w 182"/>
              <a:gd name="T37" fmla="*/ 2147483647 h 186"/>
              <a:gd name="T38" fmla="*/ 2147483647 w 182"/>
              <a:gd name="T39" fmla="*/ 2147483647 h 186"/>
              <a:gd name="T40" fmla="*/ 2147483647 w 182"/>
              <a:gd name="T41" fmla="*/ 2147483647 h 186"/>
              <a:gd name="T42" fmla="*/ 2147483647 w 182"/>
              <a:gd name="T43" fmla="*/ 2147483647 h 186"/>
              <a:gd name="T44" fmla="*/ 2147483647 w 182"/>
              <a:gd name="T45" fmla="*/ 2147483647 h 186"/>
              <a:gd name="T46" fmla="*/ 2147483647 w 182"/>
              <a:gd name="T47" fmla="*/ 2147483647 h 186"/>
              <a:gd name="T48" fmla="*/ 2147483647 w 182"/>
              <a:gd name="T49" fmla="*/ 2147483647 h 186"/>
              <a:gd name="T50" fmla="*/ 2147483647 w 182"/>
              <a:gd name="T51" fmla="*/ 2147483647 h 186"/>
              <a:gd name="T52" fmla="*/ 2147483647 w 182"/>
              <a:gd name="T53" fmla="*/ 2147483647 h 186"/>
              <a:gd name="T54" fmla="*/ 2147483647 w 182"/>
              <a:gd name="T55" fmla="*/ 2147483647 h 186"/>
              <a:gd name="T56" fmla="*/ 2147483647 w 182"/>
              <a:gd name="T57" fmla="*/ 2147483647 h 186"/>
              <a:gd name="T58" fmla="*/ 2147483647 w 182"/>
              <a:gd name="T59" fmla="*/ 2147483647 h 186"/>
              <a:gd name="T60" fmla="*/ 2147483647 w 182"/>
              <a:gd name="T61" fmla="*/ 2147483647 h 186"/>
              <a:gd name="T62" fmla="*/ 2147483647 w 182"/>
              <a:gd name="T63" fmla="*/ 2147483647 h 186"/>
              <a:gd name="T64" fmla="*/ 2147483647 w 182"/>
              <a:gd name="T65" fmla="*/ 2147483647 h 186"/>
              <a:gd name="T66" fmla="*/ 2147483647 w 182"/>
              <a:gd name="T67" fmla="*/ 2147483647 h 186"/>
              <a:gd name="T68" fmla="*/ 2147483647 w 182"/>
              <a:gd name="T69" fmla="*/ 1921656334 h 186"/>
              <a:gd name="T70" fmla="*/ 2147483647 w 182"/>
              <a:gd name="T71" fmla="*/ 0 h 186"/>
              <a:gd name="T72" fmla="*/ 2147483647 w 182"/>
              <a:gd name="T73" fmla="*/ 0 h 186"/>
              <a:gd name="T74" fmla="*/ 2147483647 w 182"/>
              <a:gd name="T75" fmla="*/ 0 h 186"/>
              <a:gd name="T76" fmla="*/ 2147483647 w 182"/>
              <a:gd name="T77" fmla="*/ 1921656334 h 186"/>
              <a:gd name="T78" fmla="*/ 2147483647 w 182"/>
              <a:gd name="T79" fmla="*/ 2147483647 h 186"/>
              <a:gd name="T80" fmla="*/ 2147483647 w 182"/>
              <a:gd name="T81" fmla="*/ 2147483647 h 186"/>
              <a:gd name="T82" fmla="*/ 2147483647 w 182"/>
              <a:gd name="T83" fmla="*/ 2147483647 h 186"/>
              <a:gd name="T84" fmla="*/ 2147483647 w 182"/>
              <a:gd name="T85" fmla="*/ 2147483647 h 186"/>
              <a:gd name="T86" fmla="*/ 2147483647 w 182"/>
              <a:gd name="T87" fmla="*/ 2147483647 h 186"/>
              <a:gd name="T88" fmla="*/ 2147483647 w 182"/>
              <a:gd name="T89" fmla="*/ 2147483647 h 186"/>
              <a:gd name="T90" fmla="*/ 2147483647 w 182"/>
              <a:gd name="T91" fmla="*/ 2147483647 h 186"/>
              <a:gd name="T92" fmla="*/ 1914810201 w 182"/>
              <a:gd name="T93" fmla="*/ 2147483647 h 186"/>
              <a:gd name="T94" fmla="*/ 0 w 182"/>
              <a:gd name="T95" fmla="*/ 2147483647 h 186"/>
              <a:gd name="T96" fmla="*/ 0 w 182"/>
              <a:gd name="T97" fmla="*/ 2147483647 h 186"/>
              <a:gd name="T98" fmla="*/ 0 w 182"/>
              <a:gd name="T99" fmla="*/ 2147483647 h 1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2"/>
              <a:gd name="T151" fmla="*/ 0 h 186"/>
              <a:gd name="T152" fmla="*/ 182 w 182"/>
              <a:gd name="T153" fmla="*/ 186 h 1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2" h="186">
                <a:moveTo>
                  <a:pt x="0" y="93"/>
                </a:moveTo>
                <a:lnTo>
                  <a:pt x="0" y="104"/>
                </a:lnTo>
                <a:lnTo>
                  <a:pt x="2" y="117"/>
                </a:lnTo>
                <a:lnTo>
                  <a:pt x="7" y="128"/>
                </a:lnTo>
                <a:lnTo>
                  <a:pt x="11" y="139"/>
                </a:lnTo>
                <a:lnTo>
                  <a:pt x="18" y="149"/>
                </a:lnTo>
                <a:lnTo>
                  <a:pt x="26" y="158"/>
                </a:lnTo>
                <a:lnTo>
                  <a:pt x="36" y="165"/>
                </a:lnTo>
                <a:lnTo>
                  <a:pt x="45" y="172"/>
                </a:lnTo>
                <a:lnTo>
                  <a:pt x="55" y="178"/>
                </a:lnTo>
                <a:lnTo>
                  <a:pt x="67" y="182"/>
                </a:lnTo>
                <a:lnTo>
                  <a:pt x="79" y="185"/>
                </a:lnTo>
                <a:lnTo>
                  <a:pt x="92" y="186"/>
                </a:lnTo>
                <a:lnTo>
                  <a:pt x="103" y="185"/>
                </a:lnTo>
                <a:lnTo>
                  <a:pt x="115" y="182"/>
                </a:lnTo>
                <a:lnTo>
                  <a:pt x="125" y="178"/>
                </a:lnTo>
                <a:lnTo>
                  <a:pt x="136" y="172"/>
                </a:lnTo>
                <a:lnTo>
                  <a:pt x="146" y="165"/>
                </a:lnTo>
                <a:lnTo>
                  <a:pt x="154" y="157"/>
                </a:lnTo>
                <a:lnTo>
                  <a:pt x="162" y="149"/>
                </a:lnTo>
                <a:lnTo>
                  <a:pt x="169" y="139"/>
                </a:lnTo>
                <a:lnTo>
                  <a:pt x="174" y="128"/>
                </a:lnTo>
                <a:lnTo>
                  <a:pt x="178" y="117"/>
                </a:lnTo>
                <a:lnTo>
                  <a:pt x="181" y="104"/>
                </a:lnTo>
                <a:lnTo>
                  <a:pt x="182" y="93"/>
                </a:lnTo>
                <a:lnTo>
                  <a:pt x="181" y="80"/>
                </a:lnTo>
                <a:lnTo>
                  <a:pt x="178" y="67"/>
                </a:lnTo>
                <a:lnTo>
                  <a:pt x="174" y="56"/>
                </a:lnTo>
                <a:lnTo>
                  <a:pt x="169" y="45"/>
                </a:lnTo>
                <a:lnTo>
                  <a:pt x="162" y="36"/>
                </a:lnTo>
                <a:lnTo>
                  <a:pt x="154" y="27"/>
                </a:lnTo>
                <a:lnTo>
                  <a:pt x="146" y="19"/>
                </a:lnTo>
                <a:lnTo>
                  <a:pt x="136" y="12"/>
                </a:lnTo>
                <a:lnTo>
                  <a:pt x="125" y="7"/>
                </a:lnTo>
                <a:lnTo>
                  <a:pt x="115" y="3"/>
                </a:lnTo>
                <a:lnTo>
                  <a:pt x="103" y="0"/>
                </a:lnTo>
                <a:lnTo>
                  <a:pt x="92" y="0"/>
                </a:lnTo>
                <a:lnTo>
                  <a:pt x="79" y="0"/>
                </a:lnTo>
                <a:lnTo>
                  <a:pt x="67" y="3"/>
                </a:lnTo>
                <a:lnTo>
                  <a:pt x="55" y="7"/>
                </a:lnTo>
                <a:lnTo>
                  <a:pt x="45" y="12"/>
                </a:lnTo>
                <a:lnTo>
                  <a:pt x="36" y="19"/>
                </a:lnTo>
                <a:lnTo>
                  <a:pt x="26" y="27"/>
                </a:lnTo>
                <a:lnTo>
                  <a:pt x="18" y="36"/>
                </a:lnTo>
                <a:lnTo>
                  <a:pt x="11" y="45"/>
                </a:lnTo>
                <a:lnTo>
                  <a:pt x="7" y="56"/>
                </a:lnTo>
                <a:lnTo>
                  <a:pt x="2" y="67"/>
                </a:lnTo>
                <a:lnTo>
                  <a:pt x="0" y="80"/>
                </a:lnTo>
                <a:lnTo>
                  <a:pt x="0" y="93"/>
                </a:lnTo>
                <a:close/>
              </a:path>
            </a:pathLst>
          </a:custGeom>
          <a:solidFill>
            <a:srgbClr val="F0D611"/>
          </a:solidFill>
          <a:ln w="9525">
            <a:noFill/>
            <a:round/>
            <a:headEnd/>
            <a:tailEnd/>
          </a:ln>
        </p:spPr>
        <p:txBody>
          <a:bodyPr/>
          <a:lstStyle/>
          <a:p>
            <a:endParaRPr lang="en-US"/>
          </a:p>
        </p:txBody>
      </p:sp>
      <p:sp>
        <p:nvSpPr>
          <p:cNvPr id="1158" name="Rectangle 134"/>
          <p:cNvSpPr>
            <a:spLocks noChangeArrowheads="1"/>
          </p:cNvSpPr>
          <p:nvPr/>
        </p:nvSpPr>
        <p:spPr bwMode="auto">
          <a:xfrm>
            <a:off x="6319838" y="3382963"/>
            <a:ext cx="481012" cy="26987"/>
          </a:xfrm>
          <a:prstGeom prst="rect">
            <a:avLst/>
          </a:prstGeom>
          <a:solidFill>
            <a:srgbClr val="F0D611"/>
          </a:solidFill>
          <a:ln w="9525">
            <a:noFill/>
            <a:miter lim="800000"/>
            <a:headEnd/>
            <a:tailEnd/>
          </a:ln>
        </p:spPr>
        <p:txBody>
          <a:bodyPr/>
          <a:lstStyle/>
          <a:p>
            <a:endParaRPr lang="en-US"/>
          </a:p>
        </p:txBody>
      </p:sp>
      <p:sp>
        <p:nvSpPr>
          <p:cNvPr id="1159" name="Freeform 135"/>
          <p:cNvSpPr>
            <a:spLocks/>
          </p:cNvSpPr>
          <p:nvPr/>
        </p:nvSpPr>
        <p:spPr bwMode="auto">
          <a:xfrm>
            <a:off x="6502400" y="3322638"/>
            <a:ext cx="131763" cy="149225"/>
          </a:xfrm>
          <a:custGeom>
            <a:avLst/>
            <a:gdLst>
              <a:gd name="T0" fmla="*/ 0 w 185"/>
              <a:gd name="T1" fmla="*/ 2147483647 h 186"/>
              <a:gd name="T2" fmla="*/ 0 w 185"/>
              <a:gd name="T3" fmla="*/ 2147483647 h 186"/>
              <a:gd name="T4" fmla="*/ 722359605 w 185"/>
              <a:gd name="T5" fmla="*/ 2147483647 h 186"/>
              <a:gd name="T6" fmla="*/ 2147483647 w 185"/>
              <a:gd name="T7" fmla="*/ 2147483647 h 186"/>
              <a:gd name="T8" fmla="*/ 2147483647 w 185"/>
              <a:gd name="T9" fmla="*/ 2147483647 h 186"/>
              <a:gd name="T10" fmla="*/ 2147483647 w 185"/>
              <a:gd name="T11" fmla="*/ 2147483647 h 186"/>
              <a:gd name="T12" fmla="*/ 2147483647 w 185"/>
              <a:gd name="T13" fmla="*/ 2147483647 h 186"/>
              <a:gd name="T14" fmla="*/ 2147483647 w 185"/>
              <a:gd name="T15" fmla="*/ 2147483647 h 186"/>
              <a:gd name="T16" fmla="*/ 2147483647 w 185"/>
              <a:gd name="T17" fmla="*/ 2147483647 h 186"/>
              <a:gd name="T18" fmla="*/ 2147483647 w 185"/>
              <a:gd name="T19" fmla="*/ 2147483647 h 186"/>
              <a:gd name="T20" fmla="*/ 2147483647 w 185"/>
              <a:gd name="T21" fmla="*/ 2147483647 h 186"/>
              <a:gd name="T22" fmla="*/ 2147483647 w 185"/>
              <a:gd name="T23" fmla="*/ 2147483647 h 186"/>
              <a:gd name="T24" fmla="*/ 2147483647 w 185"/>
              <a:gd name="T25" fmla="*/ 2147483647 h 186"/>
              <a:gd name="T26" fmla="*/ 2147483647 w 185"/>
              <a:gd name="T27" fmla="*/ 2147483647 h 186"/>
              <a:gd name="T28" fmla="*/ 2147483647 w 185"/>
              <a:gd name="T29" fmla="*/ 2147483647 h 186"/>
              <a:gd name="T30" fmla="*/ 2147483647 w 185"/>
              <a:gd name="T31" fmla="*/ 2147483647 h 186"/>
              <a:gd name="T32" fmla="*/ 2147483647 w 185"/>
              <a:gd name="T33" fmla="*/ 2147483647 h 186"/>
              <a:gd name="T34" fmla="*/ 2147483647 w 185"/>
              <a:gd name="T35" fmla="*/ 2147483647 h 186"/>
              <a:gd name="T36" fmla="*/ 2147483647 w 185"/>
              <a:gd name="T37" fmla="*/ 2147483647 h 186"/>
              <a:gd name="T38" fmla="*/ 2147483647 w 185"/>
              <a:gd name="T39" fmla="*/ 2147483647 h 186"/>
              <a:gd name="T40" fmla="*/ 2147483647 w 185"/>
              <a:gd name="T41" fmla="*/ 2147483647 h 186"/>
              <a:gd name="T42" fmla="*/ 2147483647 w 185"/>
              <a:gd name="T43" fmla="*/ 2147483647 h 186"/>
              <a:gd name="T44" fmla="*/ 2147483647 w 185"/>
              <a:gd name="T45" fmla="*/ 2147483647 h 186"/>
              <a:gd name="T46" fmla="*/ 2147483647 w 185"/>
              <a:gd name="T47" fmla="*/ 2147483647 h 186"/>
              <a:gd name="T48" fmla="*/ 2147483647 w 185"/>
              <a:gd name="T49" fmla="*/ 2147483647 h 186"/>
              <a:gd name="T50" fmla="*/ 2147483647 w 185"/>
              <a:gd name="T51" fmla="*/ 2147483647 h 186"/>
              <a:gd name="T52" fmla="*/ 2147483647 w 185"/>
              <a:gd name="T53" fmla="*/ 2147483647 h 186"/>
              <a:gd name="T54" fmla="*/ 2147483647 w 185"/>
              <a:gd name="T55" fmla="*/ 2147483647 h 186"/>
              <a:gd name="T56" fmla="*/ 2147483647 w 185"/>
              <a:gd name="T57" fmla="*/ 2147483647 h 186"/>
              <a:gd name="T58" fmla="*/ 2147483647 w 185"/>
              <a:gd name="T59" fmla="*/ 2147483647 h 186"/>
              <a:gd name="T60" fmla="*/ 2147483647 w 185"/>
              <a:gd name="T61" fmla="*/ 2147483647 h 186"/>
              <a:gd name="T62" fmla="*/ 2147483647 w 185"/>
              <a:gd name="T63" fmla="*/ 2147483647 h 186"/>
              <a:gd name="T64" fmla="*/ 2147483647 w 185"/>
              <a:gd name="T65" fmla="*/ 2147483647 h 186"/>
              <a:gd name="T66" fmla="*/ 2147483647 w 185"/>
              <a:gd name="T67" fmla="*/ 2147483647 h 186"/>
              <a:gd name="T68" fmla="*/ 2147483647 w 185"/>
              <a:gd name="T69" fmla="*/ 1549292352 h 186"/>
              <a:gd name="T70" fmla="*/ 2147483647 w 185"/>
              <a:gd name="T71" fmla="*/ 516216641 h 186"/>
              <a:gd name="T72" fmla="*/ 2147483647 w 185"/>
              <a:gd name="T73" fmla="*/ 0 h 186"/>
              <a:gd name="T74" fmla="*/ 2147483647 w 185"/>
              <a:gd name="T75" fmla="*/ 516216641 h 186"/>
              <a:gd name="T76" fmla="*/ 2147483647 w 185"/>
              <a:gd name="T77" fmla="*/ 1549292352 h 186"/>
              <a:gd name="T78" fmla="*/ 2147483647 w 185"/>
              <a:gd name="T79" fmla="*/ 2147483647 h 186"/>
              <a:gd name="T80" fmla="*/ 2147483647 w 185"/>
              <a:gd name="T81" fmla="*/ 2147483647 h 186"/>
              <a:gd name="T82" fmla="*/ 2147483647 w 185"/>
              <a:gd name="T83" fmla="*/ 2147483647 h 186"/>
              <a:gd name="T84" fmla="*/ 2147483647 w 185"/>
              <a:gd name="T85" fmla="*/ 2147483647 h 186"/>
              <a:gd name="T86" fmla="*/ 2147483647 w 185"/>
              <a:gd name="T87" fmla="*/ 2147483647 h 186"/>
              <a:gd name="T88" fmla="*/ 2147483647 w 185"/>
              <a:gd name="T89" fmla="*/ 2147483647 h 186"/>
              <a:gd name="T90" fmla="*/ 2147483647 w 185"/>
              <a:gd name="T91" fmla="*/ 2147483647 h 186"/>
              <a:gd name="T92" fmla="*/ 722359605 w 185"/>
              <a:gd name="T93" fmla="*/ 2147483647 h 186"/>
              <a:gd name="T94" fmla="*/ 0 w 185"/>
              <a:gd name="T95" fmla="*/ 2147483647 h 186"/>
              <a:gd name="T96" fmla="*/ 0 w 185"/>
              <a:gd name="T97" fmla="*/ 2147483647 h 186"/>
              <a:gd name="T98" fmla="*/ 0 w 185"/>
              <a:gd name="T99" fmla="*/ 2147483647 h 1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5"/>
              <a:gd name="T151" fmla="*/ 0 h 186"/>
              <a:gd name="T152" fmla="*/ 185 w 185"/>
              <a:gd name="T153" fmla="*/ 186 h 1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5" h="186">
                <a:moveTo>
                  <a:pt x="0" y="93"/>
                </a:moveTo>
                <a:lnTo>
                  <a:pt x="0" y="106"/>
                </a:lnTo>
                <a:lnTo>
                  <a:pt x="2" y="118"/>
                </a:lnTo>
                <a:lnTo>
                  <a:pt x="7" y="130"/>
                </a:lnTo>
                <a:lnTo>
                  <a:pt x="13" y="140"/>
                </a:lnTo>
                <a:lnTo>
                  <a:pt x="20" y="151"/>
                </a:lnTo>
                <a:lnTo>
                  <a:pt x="28" y="159"/>
                </a:lnTo>
                <a:lnTo>
                  <a:pt x="36" y="167"/>
                </a:lnTo>
                <a:lnTo>
                  <a:pt x="46" y="174"/>
                </a:lnTo>
                <a:lnTo>
                  <a:pt x="56" y="179"/>
                </a:lnTo>
                <a:lnTo>
                  <a:pt x="68" y="184"/>
                </a:lnTo>
                <a:lnTo>
                  <a:pt x="81" y="186"/>
                </a:lnTo>
                <a:lnTo>
                  <a:pt x="93" y="186"/>
                </a:lnTo>
                <a:lnTo>
                  <a:pt x="105" y="186"/>
                </a:lnTo>
                <a:lnTo>
                  <a:pt x="117" y="184"/>
                </a:lnTo>
                <a:lnTo>
                  <a:pt x="129" y="179"/>
                </a:lnTo>
                <a:lnTo>
                  <a:pt x="139" y="174"/>
                </a:lnTo>
                <a:lnTo>
                  <a:pt x="149" y="167"/>
                </a:lnTo>
                <a:lnTo>
                  <a:pt x="158" y="159"/>
                </a:lnTo>
                <a:lnTo>
                  <a:pt x="166" y="151"/>
                </a:lnTo>
                <a:lnTo>
                  <a:pt x="173" y="140"/>
                </a:lnTo>
                <a:lnTo>
                  <a:pt x="177" y="130"/>
                </a:lnTo>
                <a:lnTo>
                  <a:pt x="182" y="118"/>
                </a:lnTo>
                <a:lnTo>
                  <a:pt x="184" y="106"/>
                </a:lnTo>
                <a:lnTo>
                  <a:pt x="185" y="93"/>
                </a:lnTo>
                <a:lnTo>
                  <a:pt x="184" y="82"/>
                </a:lnTo>
                <a:lnTo>
                  <a:pt x="182" y="69"/>
                </a:lnTo>
                <a:lnTo>
                  <a:pt x="177" y="57"/>
                </a:lnTo>
                <a:lnTo>
                  <a:pt x="173" y="47"/>
                </a:lnTo>
                <a:lnTo>
                  <a:pt x="166" y="37"/>
                </a:lnTo>
                <a:lnTo>
                  <a:pt x="158" y="27"/>
                </a:lnTo>
                <a:lnTo>
                  <a:pt x="149" y="20"/>
                </a:lnTo>
                <a:lnTo>
                  <a:pt x="139" y="14"/>
                </a:lnTo>
                <a:lnTo>
                  <a:pt x="129" y="8"/>
                </a:lnTo>
                <a:lnTo>
                  <a:pt x="117" y="3"/>
                </a:lnTo>
                <a:lnTo>
                  <a:pt x="105" y="1"/>
                </a:lnTo>
                <a:lnTo>
                  <a:pt x="93" y="0"/>
                </a:lnTo>
                <a:lnTo>
                  <a:pt x="81" y="1"/>
                </a:lnTo>
                <a:lnTo>
                  <a:pt x="68" y="3"/>
                </a:lnTo>
                <a:lnTo>
                  <a:pt x="56" y="8"/>
                </a:lnTo>
                <a:lnTo>
                  <a:pt x="46" y="14"/>
                </a:lnTo>
                <a:lnTo>
                  <a:pt x="36" y="20"/>
                </a:lnTo>
                <a:lnTo>
                  <a:pt x="28" y="27"/>
                </a:lnTo>
                <a:lnTo>
                  <a:pt x="20" y="37"/>
                </a:lnTo>
                <a:lnTo>
                  <a:pt x="13" y="47"/>
                </a:lnTo>
                <a:lnTo>
                  <a:pt x="7" y="57"/>
                </a:lnTo>
                <a:lnTo>
                  <a:pt x="2" y="69"/>
                </a:lnTo>
                <a:lnTo>
                  <a:pt x="0" y="82"/>
                </a:lnTo>
                <a:lnTo>
                  <a:pt x="0" y="93"/>
                </a:lnTo>
                <a:close/>
              </a:path>
            </a:pathLst>
          </a:custGeom>
          <a:solidFill>
            <a:srgbClr val="F0D611"/>
          </a:solidFill>
          <a:ln w="9525">
            <a:noFill/>
            <a:round/>
            <a:headEnd/>
            <a:tailEnd/>
          </a:ln>
        </p:spPr>
        <p:txBody>
          <a:bodyPr/>
          <a:lstStyle/>
          <a:p>
            <a:endParaRPr lang="en-US"/>
          </a:p>
        </p:txBody>
      </p:sp>
      <p:sp>
        <p:nvSpPr>
          <p:cNvPr id="1164" name="Rectangle 140"/>
          <p:cNvSpPr>
            <a:spLocks noChangeArrowheads="1"/>
          </p:cNvSpPr>
          <p:nvPr/>
        </p:nvSpPr>
        <p:spPr bwMode="auto">
          <a:xfrm>
            <a:off x="6300192" y="3933056"/>
            <a:ext cx="481012" cy="25400"/>
          </a:xfrm>
          <a:prstGeom prst="rect">
            <a:avLst/>
          </a:prstGeom>
          <a:solidFill>
            <a:srgbClr val="7F99B2"/>
          </a:solidFill>
          <a:ln w="9525">
            <a:noFill/>
            <a:miter lim="800000"/>
            <a:headEnd/>
            <a:tailEnd/>
          </a:ln>
        </p:spPr>
        <p:txBody>
          <a:bodyPr/>
          <a:lstStyle/>
          <a:p>
            <a:endParaRPr lang="en-US"/>
          </a:p>
        </p:txBody>
      </p:sp>
      <p:sp>
        <p:nvSpPr>
          <p:cNvPr id="1165" name="Freeform 141"/>
          <p:cNvSpPr>
            <a:spLocks/>
          </p:cNvSpPr>
          <p:nvPr/>
        </p:nvSpPr>
        <p:spPr bwMode="auto">
          <a:xfrm>
            <a:off x="6516216" y="3861048"/>
            <a:ext cx="117475" cy="131763"/>
          </a:xfrm>
          <a:custGeom>
            <a:avLst/>
            <a:gdLst>
              <a:gd name="T0" fmla="*/ 2147483647 w 166"/>
              <a:gd name="T1" fmla="*/ 2147483647 h 166"/>
              <a:gd name="T2" fmla="*/ 0 w 166"/>
              <a:gd name="T3" fmla="*/ 2147483647 h 166"/>
              <a:gd name="T4" fmla="*/ 0 w 166"/>
              <a:gd name="T5" fmla="*/ 0 h 166"/>
              <a:gd name="T6" fmla="*/ 2147483647 w 166"/>
              <a:gd name="T7" fmla="*/ 0 h 166"/>
              <a:gd name="T8" fmla="*/ 2147483647 w 166"/>
              <a:gd name="T9" fmla="*/ 2147483647 h 166"/>
              <a:gd name="T10" fmla="*/ 2147483647 w 166"/>
              <a:gd name="T11" fmla="*/ 2147483647 h 166"/>
              <a:gd name="T12" fmla="*/ 0 60000 65536"/>
              <a:gd name="T13" fmla="*/ 0 60000 65536"/>
              <a:gd name="T14" fmla="*/ 0 60000 65536"/>
              <a:gd name="T15" fmla="*/ 0 60000 65536"/>
              <a:gd name="T16" fmla="*/ 0 60000 65536"/>
              <a:gd name="T17" fmla="*/ 0 60000 65536"/>
              <a:gd name="T18" fmla="*/ 0 w 166"/>
              <a:gd name="T19" fmla="*/ 0 h 166"/>
              <a:gd name="T20" fmla="*/ 166 w 166"/>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66" h="166">
                <a:moveTo>
                  <a:pt x="166" y="166"/>
                </a:moveTo>
                <a:lnTo>
                  <a:pt x="0" y="166"/>
                </a:lnTo>
                <a:lnTo>
                  <a:pt x="0" y="0"/>
                </a:lnTo>
                <a:lnTo>
                  <a:pt x="166" y="0"/>
                </a:lnTo>
                <a:lnTo>
                  <a:pt x="166" y="166"/>
                </a:lnTo>
                <a:close/>
              </a:path>
            </a:pathLst>
          </a:custGeom>
          <a:solidFill>
            <a:srgbClr val="7F99B2"/>
          </a:solidFill>
          <a:ln w="9525">
            <a:noFill/>
            <a:round/>
            <a:headEnd/>
            <a:tailEnd/>
          </a:ln>
        </p:spPr>
        <p:txBody>
          <a:bodyPr/>
          <a:lstStyle/>
          <a:p>
            <a:endParaRPr lang="en-US"/>
          </a:p>
        </p:txBody>
      </p:sp>
      <p:sp>
        <p:nvSpPr>
          <p:cNvPr id="1166" name="Rectangle 142"/>
          <p:cNvSpPr>
            <a:spLocks noChangeArrowheads="1"/>
          </p:cNvSpPr>
          <p:nvPr/>
        </p:nvSpPr>
        <p:spPr bwMode="auto">
          <a:xfrm>
            <a:off x="6319838" y="2514600"/>
            <a:ext cx="481012" cy="25400"/>
          </a:xfrm>
          <a:prstGeom prst="rect">
            <a:avLst/>
          </a:prstGeom>
          <a:solidFill>
            <a:schemeClr val="hlink"/>
          </a:solidFill>
          <a:ln w="19050">
            <a:solidFill>
              <a:schemeClr val="hlink"/>
            </a:solidFill>
            <a:miter lim="800000"/>
            <a:headEnd/>
            <a:tailEnd/>
          </a:ln>
        </p:spPr>
        <p:txBody>
          <a:bodyPr/>
          <a:lstStyle/>
          <a:p>
            <a:endParaRPr lang="en-US"/>
          </a:p>
        </p:txBody>
      </p:sp>
      <p:sp>
        <p:nvSpPr>
          <p:cNvPr id="1167" name="Freeform 143"/>
          <p:cNvSpPr>
            <a:spLocks/>
          </p:cNvSpPr>
          <p:nvPr/>
        </p:nvSpPr>
        <p:spPr bwMode="auto">
          <a:xfrm>
            <a:off x="6500813" y="2446338"/>
            <a:ext cx="119062" cy="127000"/>
          </a:xfrm>
          <a:custGeom>
            <a:avLst/>
            <a:gdLst>
              <a:gd name="T0" fmla="*/ 2147483647 w 168"/>
              <a:gd name="T1" fmla="*/ 2147483647 h 159"/>
              <a:gd name="T2" fmla="*/ 0 w 168"/>
              <a:gd name="T3" fmla="*/ 2147483647 h 159"/>
              <a:gd name="T4" fmla="*/ 2147483647 w 168"/>
              <a:gd name="T5" fmla="*/ 0 h 159"/>
              <a:gd name="T6" fmla="*/ 2147483647 w 168"/>
              <a:gd name="T7" fmla="*/ 2147483647 h 159"/>
              <a:gd name="T8" fmla="*/ 2147483647 w 168"/>
              <a:gd name="T9" fmla="*/ 2147483647 h 159"/>
              <a:gd name="T10" fmla="*/ 0 60000 65536"/>
              <a:gd name="T11" fmla="*/ 0 60000 65536"/>
              <a:gd name="T12" fmla="*/ 0 60000 65536"/>
              <a:gd name="T13" fmla="*/ 0 60000 65536"/>
              <a:gd name="T14" fmla="*/ 0 60000 65536"/>
              <a:gd name="T15" fmla="*/ 0 w 168"/>
              <a:gd name="T16" fmla="*/ 0 h 159"/>
              <a:gd name="T17" fmla="*/ 168 w 168"/>
              <a:gd name="T18" fmla="*/ 159 h 159"/>
            </a:gdLst>
            <a:ahLst/>
            <a:cxnLst>
              <a:cxn ang="T10">
                <a:pos x="T0" y="T1"/>
              </a:cxn>
              <a:cxn ang="T11">
                <a:pos x="T2" y="T3"/>
              </a:cxn>
              <a:cxn ang="T12">
                <a:pos x="T4" y="T5"/>
              </a:cxn>
              <a:cxn ang="T13">
                <a:pos x="T6" y="T7"/>
              </a:cxn>
              <a:cxn ang="T14">
                <a:pos x="T8" y="T9"/>
              </a:cxn>
            </a:cxnLst>
            <a:rect l="T15" t="T16" r="T17" b="T18"/>
            <a:pathLst>
              <a:path w="168" h="159">
                <a:moveTo>
                  <a:pt x="168" y="159"/>
                </a:moveTo>
                <a:lnTo>
                  <a:pt x="0" y="159"/>
                </a:lnTo>
                <a:lnTo>
                  <a:pt x="84" y="0"/>
                </a:lnTo>
                <a:lnTo>
                  <a:pt x="168" y="159"/>
                </a:lnTo>
                <a:close/>
              </a:path>
            </a:pathLst>
          </a:custGeom>
          <a:solidFill>
            <a:schemeClr val="hlink"/>
          </a:solidFill>
          <a:ln w="9525">
            <a:noFill/>
            <a:round/>
            <a:headEnd/>
            <a:tailEnd/>
          </a:ln>
        </p:spPr>
        <p:txBody>
          <a:bodyPr/>
          <a:lstStyle/>
          <a:p>
            <a:endParaRPr lang="en-US"/>
          </a:p>
        </p:txBody>
      </p:sp>
      <p:sp>
        <p:nvSpPr>
          <p:cNvPr id="1168" name="Rectangle 144"/>
          <p:cNvSpPr>
            <a:spLocks noChangeArrowheads="1"/>
          </p:cNvSpPr>
          <p:nvPr/>
        </p:nvSpPr>
        <p:spPr bwMode="ltGray">
          <a:xfrm>
            <a:off x="6854825" y="3203575"/>
            <a:ext cx="1784350" cy="308419"/>
          </a:xfrm>
          <a:prstGeom prst="rect">
            <a:avLst/>
          </a:prstGeom>
          <a:noFill/>
          <a:ln w="9525">
            <a:noFill/>
            <a:miter lim="800000"/>
            <a:headEnd/>
            <a:tailEnd/>
          </a:ln>
        </p:spPr>
        <p:txBody>
          <a:bodyPr lIns="92075" tIns="46038" rIns="92075" bIns="46038">
            <a:spAutoFit/>
          </a:bodyPr>
          <a:lstStyle/>
          <a:p>
            <a:r>
              <a:rPr lang="en-GB" sz="1400" dirty="0">
                <a:latin typeface="Verdana" pitchFamily="34" charset="0"/>
              </a:rPr>
              <a:t>PPG &lt; </a:t>
            </a:r>
            <a:r>
              <a:rPr lang="en-GB" sz="1400" dirty="0" smtClean="0">
                <a:latin typeface="Verdana" pitchFamily="34" charset="0"/>
              </a:rPr>
              <a:t>150 mg/dl</a:t>
            </a:r>
            <a:endParaRPr lang="en-GB" sz="1400" dirty="0">
              <a:latin typeface="Verdana" pitchFamily="34" charset="0"/>
            </a:endParaRPr>
          </a:p>
        </p:txBody>
      </p:sp>
      <p:sp>
        <p:nvSpPr>
          <p:cNvPr id="1171" name="Rectangle 147"/>
          <p:cNvSpPr>
            <a:spLocks noChangeArrowheads="1"/>
          </p:cNvSpPr>
          <p:nvPr/>
        </p:nvSpPr>
        <p:spPr bwMode="ltGray">
          <a:xfrm>
            <a:off x="6804248" y="3789040"/>
            <a:ext cx="1927225" cy="308419"/>
          </a:xfrm>
          <a:prstGeom prst="rect">
            <a:avLst/>
          </a:prstGeom>
          <a:noFill/>
          <a:ln w="9525">
            <a:noFill/>
            <a:miter lim="800000"/>
            <a:headEnd/>
            <a:tailEnd/>
          </a:ln>
        </p:spPr>
        <p:txBody>
          <a:bodyPr lIns="92075" tIns="46038" rIns="92075" bIns="46038">
            <a:spAutoFit/>
          </a:bodyPr>
          <a:lstStyle/>
          <a:p>
            <a:r>
              <a:rPr lang="en-GB" sz="1400" dirty="0">
                <a:latin typeface="Verdana" pitchFamily="34" charset="0"/>
              </a:rPr>
              <a:t>PPG &gt; </a:t>
            </a:r>
            <a:r>
              <a:rPr lang="en-GB" sz="1400" dirty="0" smtClean="0">
                <a:latin typeface="Verdana" pitchFamily="34" charset="0"/>
              </a:rPr>
              <a:t>300 mg/dl</a:t>
            </a:r>
            <a:endParaRPr lang="en-GB" sz="1400" dirty="0">
              <a:latin typeface="Verdana" pitchFamily="34" charset="0"/>
            </a:endParaRPr>
          </a:p>
        </p:txBody>
      </p:sp>
      <p:sp>
        <p:nvSpPr>
          <p:cNvPr id="1172" name="Rectangle 148"/>
          <p:cNvSpPr>
            <a:spLocks noChangeArrowheads="1"/>
          </p:cNvSpPr>
          <p:nvPr/>
        </p:nvSpPr>
        <p:spPr bwMode="ltGray">
          <a:xfrm>
            <a:off x="6854825" y="2362200"/>
            <a:ext cx="1449388" cy="304800"/>
          </a:xfrm>
          <a:prstGeom prst="rect">
            <a:avLst/>
          </a:prstGeom>
          <a:noFill/>
          <a:ln w="9525">
            <a:noFill/>
            <a:miter lim="800000"/>
            <a:headEnd/>
            <a:tailEnd/>
          </a:ln>
        </p:spPr>
        <p:txBody>
          <a:bodyPr wrap="none" lIns="92075" tIns="46038" rIns="92075" bIns="46038">
            <a:spAutoFit/>
          </a:bodyPr>
          <a:lstStyle/>
          <a:p>
            <a:r>
              <a:rPr lang="en-GB" sz="1400">
                <a:latin typeface="Verdana" pitchFamily="34" charset="0"/>
              </a:rPr>
              <a:t>Normal subjects</a:t>
            </a:r>
          </a:p>
        </p:txBody>
      </p:sp>
      <p:sp>
        <p:nvSpPr>
          <p:cNvPr id="1173" name="Rectangle 149"/>
          <p:cNvSpPr>
            <a:spLocks noChangeArrowheads="1"/>
          </p:cNvSpPr>
          <p:nvPr/>
        </p:nvSpPr>
        <p:spPr bwMode="ltGray">
          <a:xfrm>
            <a:off x="6248400" y="2867025"/>
            <a:ext cx="2471738" cy="304800"/>
          </a:xfrm>
          <a:prstGeom prst="rect">
            <a:avLst/>
          </a:prstGeom>
          <a:noFill/>
          <a:ln w="9525">
            <a:noFill/>
            <a:miter lim="800000"/>
            <a:headEnd/>
            <a:tailEnd/>
          </a:ln>
        </p:spPr>
        <p:txBody>
          <a:bodyPr wrap="none" lIns="92075" tIns="46038" rIns="92075" bIns="46038">
            <a:spAutoFit/>
          </a:bodyPr>
          <a:lstStyle/>
          <a:p>
            <a:r>
              <a:rPr lang="en-GB" sz="1400">
                <a:latin typeface="Verdana" pitchFamily="34" charset="0"/>
              </a:rPr>
              <a:t>Patients with type 2 diabetes</a:t>
            </a:r>
          </a:p>
        </p:txBody>
      </p:sp>
      <p:sp>
        <p:nvSpPr>
          <p:cNvPr id="1175" name="Rectangle 151"/>
          <p:cNvSpPr>
            <a:spLocks noGrp="1" noChangeArrowheads="1"/>
          </p:cNvSpPr>
          <p:nvPr>
            <p:ph type="title"/>
          </p:nvPr>
        </p:nvSpPr>
        <p:spPr>
          <a:xfrm>
            <a:off x="539552" y="0"/>
            <a:ext cx="7848872" cy="1601788"/>
          </a:xfrm>
        </p:spPr>
        <p:txBody>
          <a:bodyPr/>
          <a:lstStyle/>
          <a:p>
            <a:r>
              <a:rPr lang="en-GB" altLang="en-GB" sz="2800" dirty="0" smtClean="0">
                <a:solidFill>
                  <a:schemeClr val="accent1">
                    <a:lumMod val="40000"/>
                    <a:lumOff val="60000"/>
                  </a:schemeClr>
                </a:solidFill>
              </a:rPr>
              <a:t>Type 2 Diabetes </a:t>
            </a:r>
            <a:r>
              <a:rPr lang="en-GB" altLang="en-GB" sz="2400" dirty="0" smtClean="0"/>
              <a:t>: A Failure of Mealtime Insulin Secretion</a:t>
            </a:r>
            <a:br>
              <a:rPr lang="en-GB" altLang="en-GB" sz="2400" dirty="0" smtClean="0"/>
            </a:br>
            <a:r>
              <a:rPr lang="en-GB" altLang="en-GB" sz="2400" dirty="0" smtClean="0"/>
              <a:t> Early- phase Insulin secretion loss occurs early </a:t>
            </a:r>
            <a:br>
              <a:rPr lang="en-GB" altLang="en-GB" sz="2400" dirty="0" smtClean="0"/>
            </a:br>
            <a:r>
              <a:rPr lang="en-US" sz="2400" dirty="0" smtClean="0"/>
              <a:t> and second - phase release loss later</a:t>
            </a:r>
            <a:r>
              <a:rPr lang="en-GB" altLang="en-GB" sz="2400" dirty="0" smtClean="0"/>
              <a:t> in T2DM</a:t>
            </a:r>
            <a:endParaRPr lang="en-GB" altLang="en-GB" sz="2400" baseline="30000" dirty="0" smtClean="0"/>
          </a:p>
        </p:txBody>
      </p:sp>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1675236"/>
            <a:ext cx="7848872" cy="5539978"/>
          </a:xfrm>
          <a:prstGeom prst="rect">
            <a:avLst/>
          </a:prstGeom>
          <a:ln>
            <a:solidFill>
              <a:schemeClr val="accent4">
                <a:lumMod val="60000"/>
                <a:lumOff val="40000"/>
              </a:schemeClr>
            </a:solidFill>
          </a:ln>
        </p:spPr>
        <p:txBody>
          <a:bodyPr wrap="square">
            <a:spAutoFit/>
          </a:bodyPr>
          <a:lstStyle/>
          <a:p>
            <a:pPr>
              <a:buFont typeface="Wingdings" pitchFamily="2" charset="2"/>
              <a:buChar char="v"/>
            </a:pPr>
            <a:r>
              <a:rPr lang="en-US" sz="2800" dirty="0" smtClean="0">
                <a:solidFill>
                  <a:schemeClr val="accent1">
                    <a:lumMod val="60000"/>
                    <a:lumOff val="40000"/>
                  </a:schemeClr>
                </a:solidFill>
              </a:rPr>
              <a:t>Medications that increase insulin secretion</a:t>
            </a:r>
          </a:p>
          <a:p>
            <a:r>
              <a:rPr lang="en-US" sz="2000" dirty="0" smtClean="0"/>
              <a:t>              </a:t>
            </a:r>
            <a:r>
              <a:rPr lang="en-US" sz="2400" dirty="0" smtClean="0">
                <a:solidFill>
                  <a:srgbClr val="FF0000"/>
                </a:solidFill>
              </a:rPr>
              <a:t>•</a:t>
            </a:r>
            <a:r>
              <a:rPr lang="en-US" sz="2000" dirty="0" smtClean="0"/>
              <a:t> </a:t>
            </a:r>
            <a:r>
              <a:rPr lang="en-US" sz="2400" dirty="0" err="1" smtClean="0"/>
              <a:t>Sulfonylureas</a:t>
            </a:r>
            <a:endParaRPr lang="en-US" sz="2400" dirty="0" smtClean="0"/>
          </a:p>
          <a:p>
            <a:r>
              <a:rPr lang="en-US" sz="2400" dirty="0" smtClean="0"/>
              <a:t>            </a:t>
            </a:r>
            <a:r>
              <a:rPr lang="en-US" sz="2400" dirty="0" smtClean="0">
                <a:solidFill>
                  <a:srgbClr val="FF0000"/>
                </a:solidFill>
              </a:rPr>
              <a:t>•</a:t>
            </a:r>
            <a:r>
              <a:rPr lang="en-US" sz="2400" dirty="0" smtClean="0"/>
              <a:t> </a:t>
            </a:r>
            <a:r>
              <a:rPr lang="en-US" sz="2400" dirty="0" err="1" smtClean="0"/>
              <a:t>Meglitinides</a:t>
            </a:r>
            <a:endParaRPr lang="en-US" sz="2400" dirty="0" smtClean="0"/>
          </a:p>
          <a:p>
            <a:r>
              <a:rPr lang="en-US" sz="2400" dirty="0" smtClean="0"/>
              <a:t>           </a:t>
            </a:r>
            <a:r>
              <a:rPr lang="en-US" sz="2400" dirty="0" smtClean="0">
                <a:solidFill>
                  <a:srgbClr val="FF0000"/>
                </a:solidFill>
              </a:rPr>
              <a:t> • </a:t>
            </a:r>
            <a:r>
              <a:rPr lang="en-US" sz="2400" dirty="0" smtClean="0"/>
              <a:t>D-phenylalanine derivatives </a:t>
            </a:r>
            <a:endParaRPr lang="en-US" sz="3200" dirty="0" smtClean="0"/>
          </a:p>
          <a:p>
            <a:pPr>
              <a:buFont typeface="Wingdings" pitchFamily="2" charset="2"/>
              <a:buChar char="v"/>
            </a:pPr>
            <a:r>
              <a:rPr lang="en-US" sz="2800" dirty="0" smtClean="0">
                <a:solidFill>
                  <a:schemeClr val="accent1">
                    <a:lumMod val="60000"/>
                    <a:lumOff val="40000"/>
                  </a:schemeClr>
                </a:solidFill>
              </a:rPr>
              <a:t>Medications that improve insulin action</a:t>
            </a:r>
          </a:p>
          <a:p>
            <a:r>
              <a:rPr lang="en-US" dirty="0" smtClean="0"/>
              <a:t>                </a:t>
            </a:r>
            <a:r>
              <a:rPr lang="en-US" dirty="0" smtClean="0">
                <a:solidFill>
                  <a:srgbClr val="FF0000"/>
                </a:solidFill>
              </a:rPr>
              <a:t>•</a:t>
            </a:r>
            <a:r>
              <a:rPr lang="en-US" dirty="0" smtClean="0"/>
              <a:t> </a:t>
            </a:r>
            <a:r>
              <a:rPr lang="en-US" sz="2000" dirty="0" err="1" smtClean="0"/>
              <a:t>Biguanides</a:t>
            </a:r>
            <a:endParaRPr lang="en-US" sz="2000" dirty="0" smtClean="0"/>
          </a:p>
          <a:p>
            <a:r>
              <a:rPr lang="en-US" sz="2000" dirty="0" smtClean="0"/>
              <a:t>               </a:t>
            </a:r>
            <a:r>
              <a:rPr lang="en-US" sz="2000" dirty="0" smtClean="0">
                <a:solidFill>
                  <a:srgbClr val="FF0000"/>
                </a:solidFill>
              </a:rPr>
              <a:t>• </a:t>
            </a:r>
            <a:r>
              <a:rPr lang="en-US" sz="2000" dirty="0" err="1" smtClean="0"/>
              <a:t>Thiazolidinediones</a:t>
            </a:r>
            <a:r>
              <a:rPr lang="en-US" sz="2000" dirty="0" smtClean="0"/>
              <a:t> </a:t>
            </a:r>
          </a:p>
          <a:p>
            <a:pPr>
              <a:buFont typeface="Wingdings" pitchFamily="2" charset="2"/>
              <a:buChar char="v"/>
            </a:pPr>
            <a:r>
              <a:rPr lang="en-US" sz="2800" dirty="0" smtClean="0">
                <a:solidFill>
                  <a:schemeClr val="accent1">
                    <a:lumMod val="60000"/>
                    <a:lumOff val="40000"/>
                  </a:schemeClr>
                </a:solidFill>
              </a:rPr>
              <a:t>Medications that slow glucose absorption</a:t>
            </a:r>
          </a:p>
          <a:p>
            <a:r>
              <a:rPr lang="en-US" dirty="0" smtClean="0"/>
              <a:t>                </a:t>
            </a:r>
            <a:r>
              <a:rPr lang="en-US" sz="2000" dirty="0" smtClean="0">
                <a:solidFill>
                  <a:srgbClr val="FF0000"/>
                </a:solidFill>
              </a:rPr>
              <a:t>• </a:t>
            </a:r>
            <a:r>
              <a:rPr lang="en-US" sz="2000" dirty="0" smtClean="0"/>
              <a:t>a-</a:t>
            </a:r>
            <a:r>
              <a:rPr lang="en-US" sz="2000" dirty="0" err="1" smtClean="0"/>
              <a:t>Glucosidase</a:t>
            </a:r>
            <a:r>
              <a:rPr lang="en-US" sz="2000" dirty="0" smtClean="0"/>
              <a:t> inhibitors </a:t>
            </a:r>
            <a:endParaRPr lang="en-US" dirty="0" smtClean="0"/>
          </a:p>
          <a:p>
            <a:pPr>
              <a:buFont typeface="Wingdings" pitchFamily="2" charset="2"/>
              <a:buChar char="v"/>
            </a:pPr>
            <a:r>
              <a:rPr lang="en-US" sz="2400" dirty="0" smtClean="0">
                <a:solidFill>
                  <a:schemeClr val="accent1">
                    <a:lumMod val="60000"/>
                    <a:lumOff val="40000"/>
                  </a:schemeClr>
                </a:solidFill>
              </a:rPr>
              <a:t>Medications that restore </a:t>
            </a:r>
            <a:r>
              <a:rPr lang="en-US" sz="2400" dirty="0" err="1" smtClean="0">
                <a:solidFill>
                  <a:schemeClr val="accent1">
                    <a:lumMod val="60000"/>
                    <a:lumOff val="40000"/>
                  </a:schemeClr>
                </a:solidFill>
              </a:rPr>
              <a:t>incretin</a:t>
            </a:r>
            <a:r>
              <a:rPr lang="en-US" sz="2400" dirty="0" smtClean="0">
                <a:solidFill>
                  <a:schemeClr val="accent1">
                    <a:lumMod val="60000"/>
                    <a:lumOff val="40000"/>
                  </a:schemeClr>
                </a:solidFill>
              </a:rPr>
              <a:t> action</a:t>
            </a:r>
          </a:p>
          <a:p>
            <a:r>
              <a:rPr lang="en-US" sz="2400" dirty="0" smtClean="0">
                <a:solidFill>
                  <a:schemeClr val="accent1">
                    <a:lumMod val="60000"/>
                    <a:lumOff val="40000"/>
                  </a:schemeClr>
                </a:solidFill>
              </a:rPr>
              <a:t>             </a:t>
            </a:r>
            <a:r>
              <a:rPr lang="en-US" sz="2400" dirty="0" smtClean="0">
                <a:solidFill>
                  <a:srgbClr val="FF0000"/>
                </a:solidFill>
              </a:rPr>
              <a:t>• </a:t>
            </a:r>
            <a:r>
              <a:rPr lang="en-US" sz="2400" dirty="0" smtClean="0"/>
              <a:t>GLP-l agonists</a:t>
            </a:r>
          </a:p>
          <a:p>
            <a:r>
              <a:rPr lang="en-US" sz="2400" dirty="0" smtClean="0"/>
              <a:t>             </a:t>
            </a:r>
            <a:r>
              <a:rPr lang="en-US" sz="2400" dirty="0" smtClean="0">
                <a:solidFill>
                  <a:srgbClr val="FF0000"/>
                </a:solidFill>
              </a:rPr>
              <a:t>•</a:t>
            </a:r>
            <a:r>
              <a:rPr lang="en-US" sz="2400" dirty="0" smtClean="0"/>
              <a:t> DPP-IV inhibitors </a:t>
            </a:r>
            <a:endParaRPr lang="en-US" sz="2400" dirty="0" smtClean="0">
              <a:solidFill>
                <a:schemeClr val="accent1">
                  <a:lumMod val="60000"/>
                  <a:lumOff val="40000"/>
                </a:schemeClr>
              </a:solidFill>
            </a:endParaRPr>
          </a:p>
          <a:p>
            <a:pPr>
              <a:buFont typeface="Wingdings" pitchFamily="2" charset="2"/>
              <a:buChar char="v"/>
            </a:pPr>
            <a:r>
              <a:rPr lang="en-US" sz="2400" dirty="0" smtClean="0">
                <a:solidFill>
                  <a:schemeClr val="accent1">
                    <a:lumMod val="60000"/>
                    <a:lumOff val="40000"/>
                  </a:schemeClr>
                </a:solidFill>
              </a:rPr>
              <a:t>Medications that increase </a:t>
            </a:r>
            <a:r>
              <a:rPr lang="en-US" sz="2400" dirty="0" err="1" smtClean="0">
                <a:solidFill>
                  <a:schemeClr val="accent1">
                    <a:lumMod val="60000"/>
                    <a:lumOff val="40000"/>
                  </a:schemeClr>
                </a:solidFill>
              </a:rPr>
              <a:t>glucosuria</a:t>
            </a:r>
            <a:endParaRPr lang="en-US" sz="2400" dirty="0" smtClean="0">
              <a:solidFill>
                <a:schemeClr val="accent1">
                  <a:lumMod val="60000"/>
                  <a:lumOff val="40000"/>
                </a:schemeClr>
              </a:solidFill>
            </a:endParaRPr>
          </a:p>
          <a:p>
            <a:endParaRPr lang="en-US" sz="2400" dirty="0" smtClean="0">
              <a:solidFill>
                <a:schemeClr val="accent1">
                  <a:lumMod val="60000"/>
                  <a:lumOff val="40000"/>
                </a:schemeClr>
              </a:solidFill>
            </a:endParaRPr>
          </a:p>
          <a:p>
            <a:r>
              <a:rPr lang="en-US" dirty="0" smtClean="0"/>
              <a:t>                </a:t>
            </a:r>
            <a:endParaRPr lang="en-US" sz="2000" dirty="0" smtClean="0"/>
          </a:p>
        </p:txBody>
      </p:sp>
      <p:sp>
        <p:nvSpPr>
          <p:cNvPr id="5" name="Rectangle 11"/>
          <p:cNvSpPr>
            <a:spLocks noChangeArrowheads="1"/>
          </p:cNvSpPr>
          <p:nvPr/>
        </p:nvSpPr>
        <p:spPr bwMode="auto">
          <a:xfrm>
            <a:off x="467544" y="349236"/>
            <a:ext cx="7920880" cy="1150938"/>
          </a:xfrm>
          <a:prstGeom prst="rect">
            <a:avLst/>
          </a:prstGeom>
          <a:gradFill rotWithShape="1">
            <a:gsLst>
              <a:gs pos="0">
                <a:srgbClr val="FFFF80"/>
              </a:gs>
              <a:gs pos="50000">
                <a:srgbClr val="FFFFB3"/>
              </a:gs>
              <a:gs pos="100000">
                <a:srgbClr val="FFFFDA"/>
              </a:gs>
            </a:gsLst>
            <a:lin ang="2700000" scaled="1"/>
          </a:gradFill>
          <a:ln w="9525">
            <a:solidFill>
              <a:schemeClr val="tx1"/>
            </a:solidFill>
            <a:miter lim="800000"/>
            <a:headEnd/>
            <a:tailEnd/>
          </a:ln>
        </p:spPr>
        <p:txBody>
          <a:bodyPr wrap="none" anchor="ctr"/>
          <a:lstStyle/>
          <a:p>
            <a:pPr algn="ctr"/>
            <a:r>
              <a:rPr lang="en-US" sz="4800" b="1" dirty="0" smtClean="0">
                <a:solidFill>
                  <a:srgbClr val="002060"/>
                </a:solidFill>
              </a:rPr>
              <a:t>Classes of  OHA</a:t>
            </a:r>
            <a:endParaRPr lang="en-US" sz="4800" b="1"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124744"/>
            <a:ext cx="8292532" cy="4524315"/>
          </a:xfrm>
          <a:prstGeom prst="rect">
            <a:avLst/>
          </a:prstGeom>
          <a:noFill/>
        </p:spPr>
        <p:txBody>
          <a:bodyPr>
            <a:spAutoFit/>
          </a:bodyPr>
          <a:lstStyle/>
          <a:p>
            <a:pPr algn="ctr">
              <a:defRPr/>
            </a:pPr>
            <a:r>
              <a:rPr lang="en-US" sz="9600" b="1" dirty="0">
                <a:ln w="10541" cmpd="sng">
                  <a:solidFill>
                    <a:schemeClr val="accent1">
                      <a:shade val="88000"/>
                      <a:satMod val="110000"/>
                    </a:schemeClr>
                  </a:solidFill>
                  <a:prstDash val="solid"/>
                </a:ln>
                <a:solidFill>
                  <a:schemeClr val="accent1">
                    <a:lumMod val="20000"/>
                    <a:lumOff val="80000"/>
                  </a:schemeClr>
                </a:solidFill>
              </a:rPr>
              <a:t>Limitation of </a:t>
            </a:r>
          </a:p>
          <a:p>
            <a:pPr algn="ctr">
              <a:defRPr/>
            </a:pPr>
            <a:r>
              <a:rPr lang="en-US" sz="9600" b="1" dirty="0">
                <a:ln w="10541" cmpd="sng">
                  <a:solidFill>
                    <a:schemeClr val="accent1">
                      <a:shade val="88000"/>
                      <a:satMod val="110000"/>
                    </a:schemeClr>
                  </a:solidFill>
                  <a:prstDash val="solid"/>
                </a:ln>
                <a:solidFill>
                  <a:schemeClr val="accent1">
                    <a:lumMod val="20000"/>
                    <a:lumOff val="80000"/>
                  </a:schemeClr>
                </a:solidFill>
              </a:rPr>
              <a:t>Anti-diabetic agents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2283</Words>
  <Application>Microsoft Office PowerPoint</Application>
  <PresentationFormat>On-screen Show (4:3)</PresentationFormat>
  <Paragraphs>428</Paragraphs>
  <Slides>44</Slides>
  <Notes>9</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48" baseType="lpstr">
      <vt:lpstr>Office Theme</vt:lpstr>
      <vt:lpstr>Acrobat Document</vt:lpstr>
      <vt:lpstr>Chart</vt:lpstr>
      <vt:lpstr>Document</vt:lpstr>
      <vt:lpstr>PowerPoint Presentation</vt:lpstr>
      <vt:lpstr>PowerPoint Presentation</vt:lpstr>
      <vt:lpstr> TYPE 2  DIABETES  MELLITUS </vt:lpstr>
      <vt:lpstr>         • Insulin      • Glucagon      • Incretins       • Amylin  </vt:lpstr>
      <vt:lpstr>PowerPoint Presentation</vt:lpstr>
      <vt:lpstr>PowerPoint Presentation</vt:lpstr>
      <vt:lpstr>Type 2 Diabetes : A Failure of Mealtime Insulin Secretion  Early- phase Insulin secretion loss occurs early   and second - phase release loss later in T2DM</vt:lpstr>
      <vt:lpstr>PowerPoint Presentation</vt:lpstr>
      <vt:lpstr>PowerPoint Presentation</vt:lpstr>
      <vt:lpstr>         Expected HbA1c reduction according  to intervention</vt:lpstr>
      <vt:lpstr>Efficacy  of Monotherapy with Oral Diabetes Agents</vt:lpstr>
      <vt:lpstr>Some concern about oral hypoglycemic drug  </vt:lpstr>
      <vt:lpstr>PowerPoint Presentation</vt:lpstr>
      <vt:lpstr>PowerPoint Presentation</vt:lpstr>
      <vt:lpstr>PowerPoint Presentation</vt:lpstr>
      <vt:lpstr>Sulfonylureas</vt:lpstr>
      <vt:lpstr>Sulfonylureas</vt:lpstr>
      <vt:lpstr>   Different SURs in different tissues</vt:lpstr>
      <vt:lpstr>PowerPoint Presentation</vt:lpstr>
      <vt:lpstr>Extrapancreatic Effects of Sulfonylureas</vt:lpstr>
      <vt:lpstr> Sulfonylureas : Pharmacokinetic </vt:lpstr>
      <vt:lpstr> Sulfonylureas : Pharmacokinetic </vt:lpstr>
      <vt:lpstr>PowerPoint Presentation</vt:lpstr>
      <vt:lpstr>PowerPoint Presentation</vt:lpstr>
      <vt:lpstr>Sulfonylureas :Efficacy</vt:lpstr>
      <vt:lpstr>PowerPoint Presentation</vt:lpstr>
      <vt:lpstr>SUL and HYPOGLYCEMIA</vt:lpstr>
      <vt:lpstr>SUL. Association with coronary disease outcomes</vt:lpstr>
      <vt:lpstr>SUL. Association with coronary disease outcomes</vt:lpstr>
      <vt:lpstr>SUL. Association with coronary disease outcomes</vt:lpstr>
      <vt:lpstr>SUL. Association with coronary disease outcomes</vt:lpstr>
      <vt:lpstr>PowerPoint Presentation</vt:lpstr>
      <vt:lpstr>SUL. Association with coronary disease outcomes</vt:lpstr>
      <vt:lpstr>PowerPoint Presentation</vt:lpstr>
      <vt:lpstr>SUL.  : choice of agent</vt:lpstr>
      <vt:lpstr>ADA/EASD Consensus Algorithm for Management of Diabetes Diabetes Care. 2009, 32:193-203</vt:lpstr>
      <vt:lpstr>PowerPoint Presentation</vt:lpstr>
      <vt:lpstr>PowerPoint Presentation</vt:lpstr>
      <vt:lpstr>Meglitinides ( short - acting prandial insulin releasers)</vt:lpstr>
      <vt:lpstr>Glinides </vt:lpstr>
      <vt:lpstr>PowerPoint Presentation</vt:lpstr>
      <vt:lpstr>PowerPoint Presentation</vt:lpstr>
      <vt:lpstr>Efficacy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dc:creator>
  <cp:lastModifiedBy>Art</cp:lastModifiedBy>
  <cp:revision>1</cp:revision>
  <dcterms:modified xsi:type="dcterms:W3CDTF">2019-04-16T12:04:22Z</dcterms:modified>
</cp:coreProperties>
</file>