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75" r:id="rId6"/>
    <p:sldId id="258" r:id="rId7"/>
    <p:sldId id="262" r:id="rId8"/>
    <p:sldId id="264" r:id="rId9"/>
    <p:sldId id="263" r:id="rId10"/>
    <p:sldId id="267" r:id="rId11"/>
    <p:sldId id="268" r:id="rId12"/>
    <p:sldId id="261" r:id="rId13"/>
    <p:sldId id="269" r:id="rId14"/>
    <p:sldId id="270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8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7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1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1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6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1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0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4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1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FEF0-4DB1-4AEF-826A-3DB03FE4263A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36596-15CE-435C-B1EC-7D95E2E4A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2025"/>
          </a:xfrm>
        </p:spPr>
        <p:txBody>
          <a:bodyPr/>
          <a:lstStyle/>
          <a:p>
            <a:r>
              <a:rPr lang="en-US" b="1" i="1" u="sng" dirty="0"/>
              <a:t>Case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Prepared by:</a:t>
            </a:r>
          </a:p>
          <a:p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Batoul</a:t>
            </a:r>
            <a:r>
              <a:rPr lang="en-US" dirty="0"/>
              <a:t> </a:t>
            </a:r>
            <a:r>
              <a:rPr lang="en-US" dirty="0" err="1"/>
              <a:t>Birjandi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1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769" y="98474"/>
            <a:ext cx="9172135" cy="6639951"/>
          </a:xfrm>
          <a:prstGeom prst="rect">
            <a:avLst/>
          </a:prstGeom>
          <a:ln w="47625"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321195"/>
            <a:ext cx="8648700" cy="3562350"/>
          </a:xfrm>
          <a:prstGeom prst="rect">
            <a:avLst/>
          </a:prstGeom>
          <a:ln w="41275">
            <a:solidFill>
              <a:srgbClr val="0070C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434" y="430042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3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812"/>
            <a:ext cx="12192000" cy="70338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5583" y="998807"/>
            <a:ext cx="8904848" cy="555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81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</a:rPr>
              <a:t>TC due to: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en-US" sz="2400" i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FGF23 </a:t>
            </a:r>
            <a:r>
              <a:rPr lang="en-US" sz="2400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loss of function </a:t>
            </a:r>
            <a:r>
              <a:rPr lang="en-US" sz="2400" dirty="0" smtClean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mutations</a:t>
            </a:r>
          </a:p>
          <a:p>
            <a:r>
              <a:rPr lang="en-US" sz="2400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loss of function </a:t>
            </a:r>
            <a:r>
              <a:rPr lang="en-US" sz="2400" i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GALNT3 </a:t>
            </a:r>
            <a:r>
              <a:rPr lang="en-US" sz="2400" dirty="0" smtClean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mutations(results </a:t>
            </a:r>
            <a:r>
              <a:rPr lang="en-US" sz="2400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</a:t>
            </a:r>
            <a:r>
              <a:rPr lang="en-US" sz="2400" i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O</a:t>
            </a:r>
            <a:r>
              <a:rPr lang="en-US" sz="2400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-glycosylation of FGF23 and results in decreased susceptibility to </a:t>
            </a:r>
            <a:r>
              <a:rPr lang="en-US" sz="2400" dirty="0" err="1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proteolytic</a:t>
            </a:r>
            <a:r>
              <a:rPr lang="en-US" sz="2400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degredation</a:t>
            </a:r>
            <a:r>
              <a:rPr lang="en-US" sz="2400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Mutations </a:t>
            </a:r>
            <a:r>
              <a:rPr lang="en-US" sz="2400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FGF-23 or </a:t>
            </a:r>
            <a:r>
              <a:rPr lang="en-US" sz="2400" dirty="0" err="1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Klotho</a:t>
            </a:r>
            <a:r>
              <a:rPr lang="en-US" sz="2400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(Kl) genes </a:t>
            </a:r>
          </a:p>
          <a:p>
            <a:endParaRPr lang="en-US" sz="2400" dirty="0">
              <a:solidFill>
                <a:srgbClr val="FFFF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16591" y="3854549"/>
            <a:ext cx="7610621" cy="208201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hyperphosphatemia</a:t>
            </a:r>
            <a:r>
              <a:rPr lang="en-US" sz="2000" dirty="0"/>
              <a:t>, increased %</a:t>
            </a:r>
            <a:r>
              <a:rPr lang="en-US" sz="2000" dirty="0" smtClean="0"/>
              <a:t>TRP(</a:t>
            </a:r>
            <a:r>
              <a:rPr lang="en-US" sz="2000" dirty="0"/>
              <a:t>tubular reabsorption of </a:t>
            </a:r>
            <a:r>
              <a:rPr lang="en-US" sz="2000" dirty="0" smtClean="0"/>
              <a:t>phosphate)and inappropriately </a:t>
            </a:r>
            <a:r>
              <a:rPr lang="en-US" sz="2000" dirty="0"/>
              <a:t>normal or elevated 1,25D </a:t>
            </a:r>
            <a:r>
              <a:rPr lang="en-US" sz="2000" dirty="0" smtClean="0"/>
              <a:t>concentrations.</a:t>
            </a:r>
          </a:p>
          <a:p>
            <a:r>
              <a:rPr lang="en-US" sz="2000" dirty="0" smtClean="0"/>
              <a:t>TRP= 1- clearance </a:t>
            </a:r>
            <a:r>
              <a:rPr lang="en-US" sz="2000" dirty="0" err="1" smtClean="0"/>
              <a:t>ph</a:t>
            </a:r>
            <a:r>
              <a:rPr lang="en-US" sz="2000" dirty="0" smtClean="0"/>
              <a:t>/ clearance </a:t>
            </a:r>
            <a:r>
              <a:rPr lang="en-US" sz="2000" dirty="0" err="1" smtClean="0"/>
              <a:t>cr</a:t>
            </a:r>
            <a:r>
              <a:rPr lang="en-US" sz="2000" dirty="0" smtClean="0"/>
              <a:t>…..</a:t>
            </a:r>
            <a:r>
              <a:rPr lang="en-US" sz="2000" dirty="0" err="1" smtClean="0"/>
              <a:t>Nl</a:t>
            </a:r>
            <a:r>
              <a:rPr lang="en-US" sz="2000" dirty="0" smtClean="0"/>
              <a:t>: 70-80%</a:t>
            </a:r>
          </a:p>
          <a:p>
            <a:r>
              <a:rPr lang="en-US" sz="2400" b="1" i="1" u="sng" dirty="0" smtClean="0">
                <a:solidFill>
                  <a:srgbClr val="FFFF00"/>
                </a:solidFill>
              </a:rPr>
              <a:t>Our patient: 88%/89%</a:t>
            </a:r>
            <a:endParaRPr lang="en-US" sz="2400" b="1" i="1" u="sng" dirty="0">
              <a:solidFill>
                <a:srgbClr val="FFFF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486400" y="3334043"/>
            <a:ext cx="1195754" cy="42203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06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Serum calcium and PTH levels are usually normal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Increased levels of </a:t>
            </a:r>
            <a:r>
              <a:rPr lang="en-US" dirty="0" err="1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calcitriol</a:t>
            </a:r>
            <a:r>
              <a:rPr lang="en-US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Normal serum calcium levels in setting of </a:t>
            </a:r>
            <a:r>
              <a:rPr lang="en-US" dirty="0" err="1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hyperphosphatemia</a:t>
            </a:r>
            <a:r>
              <a:rPr lang="en-US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leads to elevated </a:t>
            </a:r>
            <a:r>
              <a:rPr lang="en-US" dirty="0" err="1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Ca</a:t>
            </a:r>
            <a:r>
              <a:rPr lang="en-US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/</a:t>
            </a:r>
            <a:r>
              <a:rPr lang="en-US" dirty="0" err="1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Phos</a:t>
            </a:r>
            <a:r>
              <a:rPr lang="en-US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product, leading to </a:t>
            </a:r>
            <a:r>
              <a:rPr lang="en-US" b="1" i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ectopic</a:t>
            </a:r>
            <a:r>
              <a:rPr lang="en-US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calcifications (</a:t>
            </a:r>
            <a:r>
              <a:rPr lang="en-US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Although </a:t>
            </a:r>
            <a:r>
              <a:rPr lang="en-US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Hyperostosis-</a:t>
            </a:r>
            <a:r>
              <a:rPr lang="en-US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hyperphosphatemia</a:t>
            </a:r>
            <a:r>
              <a:rPr lang="en-US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syndrome (HHS)</a:t>
            </a:r>
            <a:r>
              <a:rPr lang="en-US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had </a:t>
            </a:r>
            <a:r>
              <a:rPr lang="en-US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been distinguished </a:t>
            </a:r>
            <a:r>
              <a:rPr lang="en-US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from </a:t>
            </a:r>
            <a:r>
              <a:rPr lang="en-US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hFTC</a:t>
            </a:r>
            <a:r>
              <a:rPr lang="en-US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by the presence of </a:t>
            </a:r>
            <a:r>
              <a:rPr lang="en-US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bone involvement </a:t>
            </a:r>
            <a:r>
              <a:rPr lang="en-US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and the absence of </a:t>
            </a:r>
            <a:r>
              <a:rPr lang="en-US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ectopic calcifications</a:t>
            </a:r>
            <a:r>
              <a:rPr lang="en-US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, following </a:t>
            </a:r>
            <a:r>
              <a:rPr lang="en-US" i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GALNT3 </a:t>
            </a:r>
            <a:r>
              <a:rPr lang="en-US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mutation detection several groups have now </a:t>
            </a:r>
            <a:r>
              <a:rPr lang="en-US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demonstrated that </a:t>
            </a:r>
            <a:r>
              <a:rPr lang="en-US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the HHS and </a:t>
            </a:r>
            <a:r>
              <a:rPr lang="en-US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hFTC</a:t>
            </a:r>
            <a:r>
              <a:rPr lang="en-US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clearly represent different manifestations of the same </a:t>
            </a:r>
            <a:r>
              <a:rPr lang="en-US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genotype)</a:t>
            </a:r>
            <a:endParaRPr lang="en-US" dirty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78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911" y="365126"/>
            <a:ext cx="10902461" cy="602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83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Plan: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Genetic analysis for MEN1</a:t>
            </a:r>
          </a:p>
          <a:p>
            <a:r>
              <a:rPr lang="en-US" dirty="0">
                <a:solidFill>
                  <a:srgbClr val="FFFF00"/>
                </a:solidFill>
              </a:rPr>
              <a:t>phosphate </a:t>
            </a:r>
            <a:r>
              <a:rPr lang="en-US" dirty="0" smtClean="0">
                <a:solidFill>
                  <a:srgbClr val="FFFF00"/>
                </a:solidFill>
              </a:rPr>
              <a:t>binders + Acetazolamide(</a:t>
            </a:r>
            <a:r>
              <a:rPr lang="en-US" dirty="0" err="1" smtClean="0">
                <a:solidFill>
                  <a:srgbClr val="FFFF00"/>
                </a:solidFill>
              </a:rPr>
              <a:t>phosphaturic</a:t>
            </a:r>
            <a:r>
              <a:rPr lang="en-US" dirty="0" smtClean="0">
                <a:solidFill>
                  <a:srgbClr val="FFFF00"/>
                </a:solidFill>
              </a:rPr>
              <a:t>)……..</a:t>
            </a:r>
            <a:r>
              <a:rPr lang="en-US" dirty="0">
                <a:solidFill>
                  <a:srgbClr val="FFFF00"/>
                </a:solidFill>
              </a:rPr>
              <a:t> Genetic analysis for </a:t>
            </a:r>
            <a:r>
              <a:rPr lang="en-US" dirty="0" err="1" smtClean="0">
                <a:solidFill>
                  <a:srgbClr val="FFFF00"/>
                </a:solidFill>
              </a:rPr>
              <a:t>hFTC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Resurgery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6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8806"/>
            <a:ext cx="12192000" cy="67525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r>
              <a:rPr lang="en-US" b="1" i="1" u="sng" dirty="0" smtClean="0">
                <a:solidFill>
                  <a:srgbClr val="FFFF00"/>
                </a:solidFill>
              </a:rPr>
              <a:t>Problem </a:t>
            </a:r>
            <a:r>
              <a:rPr lang="en-US" b="1" i="1" u="sng" dirty="0">
                <a:solidFill>
                  <a:srgbClr val="FFFF00"/>
                </a:solidFill>
              </a:rPr>
              <a:t>L</a:t>
            </a:r>
            <a:r>
              <a:rPr lang="en-US" b="1" i="1" u="sng" dirty="0" smtClean="0">
                <a:solidFill>
                  <a:srgbClr val="FFFF00"/>
                </a:solidFill>
              </a:rPr>
              <a:t>ist</a:t>
            </a:r>
            <a:endParaRPr lang="en-US" b="1" i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670" y="1825625"/>
            <a:ext cx="11221329" cy="435133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latin typeface="+mj-lt"/>
              </a:rPr>
              <a:t>  </a:t>
            </a:r>
            <a:r>
              <a:rPr lang="en-US" dirty="0" smtClean="0">
                <a:solidFill>
                  <a:srgbClr val="FFFF00"/>
                </a:solidFill>
              </a:rPr>
              <a:t>Recurrent renal </a:t>
            </a:r>
            <a:r>
              <a:rPr lang="en-US" dirty="0" smtClean="0">
                <a:solidFill>
                  <a:srgbClr val="FFFF00"/>
                </a:solidFill>
              </a:rPr>
              <a:t>stone( coax) &amp; </a:t>
            </a:r>
            <a:r>
              <a:rPr lang="en-US" dirty="0" err="1" smtClean="0">
                <a:solidFill>
                  <a:srgbClr val="FFFF00"/>
                </a:solidFill>
              </a:rPr>
              <a:t>oxaluria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Previous Parathyroid surgery(Twice)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persistant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</a:t>
            </a:r>
            <a:r>
              <a:rPr lang="en-US" dirty="0" err="1" smtClean="0">
                <a:solidFill>
                  <a:srgbClr val="FFFF00"/>
                </a:solidFill>
              </a:rPr>
              <a:t>ypercalcemia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Hyperphosphatemia</a:t>
            </a:r>
            <a:r>
              <a:rPr lang="en-US" dirty="0" smtClean="0">
                <a:solidFill>
                  <a:srgbClr val="FFFF00"/>
                </a:solidFill>
              </a:rPr>
              <a:t>(??)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Nl</a:t>
            </a:r>
            <a:r>
              <a:rPr lang="en-US" dirty="0" smtClean="0">
                <a:solidFill>
                  <a:srgbClr val="FFFF00"/>
                </a:solidFill>
              </a:rPr>
              <a:t> to mildly elevated PTH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Sufficient 25(OH)D level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soft tissue </a:t>
            </a:r>
            <a:r>
              <a:rPr lang="en-US" dirty="0" err="1" smtClean="0">
                <a:solidFill>
                  <a:srgbClr val="FFFF00"/>
                </a:solidFill>
              </a:rPr>
              <a:t>calcinosis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66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788426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b="1" i="1" dirty="0" smtClean="0">
                <a:solidFill>
                  <a:srgbClr val="FFFF00"/>
                </a:solidFill>
              </a:rPr>
              <a:t>DDX: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80160"/>
            <a:ext cx="5181600" cy="5247249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Hypercacemia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sz="2400" b="1" i="1" dirty="0" smtClean="0">
                <a:solidFill>
                  <a:srgbClr val="FFC000"/>
                </a:solidFill>
              </a:rPr>
              <a:t>Parathyroid mediated: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Primary hyperparathyroidism(sporadic)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Inherited:MEN</a:t>
            </a:r>
            <a:r>
              <a:rPr lang="en-US" dirty="0" smtClean="0">
                <a:solidFill>
                  <a:schemeClr val="bg1"/>
                </a:solidFill>
              </a:rPr>
              <a:t>/FIHP/HP-JT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FHH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Tertiary HP(renal failure)</a:t>
            </a:r>
          </a:p>
          <a:p>
            <a:pPr>
              <a:buFontTx/>
              <a:buChar char="-"/>
            </a:pPr>
            <a:r>
              <a:rPr lang="en-US" sz="2400" b="1" i="1" dirty="0" smtClean="0">
                <a:solidFill>
                  <a:srgbClr val="FFC000"/>
                </a:solidFill>
              </a:rPr>
              <a:t>Non parathyroid mediated: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Hypercalcemia</a:t>
            </a:r>
            <a:r>
              <a:rPr lang="en-US" dirty="0" smtClean="0">
                <a:solidFill>
                  <a:schemeClr val="bg1"/>
                </a:solidFill>
              </a:rPr>
              <a:t> of malignancy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VIT D intoxication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Chronic granulomatous disorders: increased </a:t>
            </a:r>
            <a:r>
              <a:rPr lang="en-US" dirty="0" err="1" smtClean="0">
                <a:solidFill>
                  <a:schemeClr val="bg1"/>
                </a:solidFill>
              </a:rPr>
              <a:t>calcitriol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80160"/>
            <a:ext cx="5181600" cy="5247249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Chronic </a:t>
            </a:r>
            <a:r>
              <a:rPr lang="en-US" sz="2400" b="1" dirty="0" err="1" smtClean="0">
                <a:solidFill>
                  <a:srgbClr val="FFFF00"/>
                </a:solidFill>
              </a:rPr>
              <a:t>hyperphosphatemia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b="1" dirty="0" smtClean="0"/>
              <a:t>-</a:t>
            </a:r>
            <a:r>
              <a:rPr lang="en-US" sz="2400" dirty="0" err="1" smtClean="0">
                <a:solidFill>
                  <a:srgbClr val="FFC000"/>
                </a:solidFill>
              </a:rPr>
              <a:t>psudohyperphosphatemia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-acute phosphate load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-Cellular shift: </a:t>
            </a:r>
            <a:r>
              <a:rPr lang="en-US" sz="2400" dirty="0" smtClean="0">
                <a:solidFill>
                  <a:schemeClr val="bg1"/>
                </a:solidFill>
              </a:rPr>
              <a:t>lactic or ketoacidosis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FFC000"/>
                </a:solidFill>
              </a:rPr>
              <a:t>-</a:t>
            </a:r>
            <a:r>
              <a:rPr lang="en-US" sz="2400" b="1" dirty="0" smtClean="0">
                <a:solidFill>
                  <a:srgbClr val="FFC000"/>
                </a:solidFill>
              </a:rPr>
              <a:t>decreased renal clearance: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Reduced GFR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Increased tubular reabsorption: </a:t>
            </a:r>
            <a:r>
              <a:rPr lang="en-US" dirty="0" err="1" smtClean="0">
                <a:solidFill>
                  <a:schemeClr val="bg1"/>
                </a:solidFill>
              </a:rPr>
              <a:t>Hypoparathyroidism</a:t>
            </a:r>
            <a:r>
              <a:rPr lang="en-US" dirty="0" smtClean="0">
                <a:solidFill>
                  <a:schemeClr val="bg1"/>
                </a:solidFill>
              </a:rPr>
              <a:t>/Acromegaly/bisphosphonate/</a:t>
            </a:r>
            <a:r>
              <a:rPr lang="en-US" dirty="0" err="1" smtClean="0">
                <a:solidFill>
                  <a:schemeClr val="bg1"/>
                </a:solidFill>
              </a:rPr>
              <a:t>vit</a:t>
            </a:r>
            <a:r>
              <a:rPr lang="en-US" dirty="0" smtClean="0">
                <a:solidFill>
                  <a:schemeClr val="bg1"/>
                </a:solidFill>
              </a:rPr>
              <a:t> D toxicity/</a:t>
            </a:r>
            <a:r>
              <a:rPr lang="en-US" dirty="0" err="1" smtClean="0">
                <a:solidFill>
                  <a:schemeClr val="bg1"/>
                </a:solidFill>
              </a:rPr>
              <a:t>familia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tumoral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calcinosis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7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rgbClr val="FFFF00"/>
                </a:solidFill>
              </a:rPr>
              <a:t>hyperoxaluria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Primary </a:t>
            </a:r>
            <a:r>
              <a:rPr lang="en-US" dirty="0" err="1" smtClean="0">
                <a:solidFill>
                  <a:srgbClr val="FFFF00"/>
                </a:solidFill>
              </a:rPr>
              <a:t>hyperoxaluria</a:t>
            </a:r>
            <a:r>
              <a:rPr lang="en-US" dirty="0" smtClean="0">
                <a:solidFill>
                  <a:srgbClr val="FFFF00"/>
                </a:solidFill>
              </a:rPr>
              <a:t>: AR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PH1:</a:t>
            </a:r>
            <a:r>
              <a:rPr lang="en-US" dirty="0">
                <a:solidFill>
                  <a:schemeClr val="bg1"/>
                </a:solidFill>
              </a:rPr>
              <a:t>88 and 352 mg per 24 </a:t>
            </a:r>
            <a:r>
              <a:rPr lang="en-US" dirty="0" smtClean="0">
                <a:solidFill>
                  <a:schemeClr val="bg1"/>
                </a:solidFill>
              </a:rPr>
              <a:t>h(med age:15)……70-80%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PH2:</a:t>
            </a:r>
            <a:r>
              <a:rPr lang="en-US" dirty="0">
                <a:solidFill>
                  <a:schemeClr val="bg1"/>
                </a:solidFill>
              </a:rPr>
              <a:t>88 and </a:t>
            </a:r>
            <a:r>
              <a:rPr lang="en-US" dirty="0" smtClean="0">
                <a:solidFill>
                  <a:schemeClr val="bg1"/>
                </a:solidFill>
              </a:rPr>
              <a:t>176 </a:t>
            </a:r>
            <a:r>
              <a:rPr lang="en-US" dirty="0">
                <a:solidFill>
                  <a:schemeClr val="bg1"/>
                </a:solidFill>
              </a:rPr>
              <a:t>mg per 24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PH3: med age: 2 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Secondary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Our patient: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1120mg/24h(first)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765 mg/24h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 405 mg/24h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31 mg/24h (last)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57071" y="4403188"/>
            <a:ext cx="4726744" cy="1645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PH type 2 typically have elevated urinary L-</a:t>
            </a:r>
            <a:r>
              <a:rPr lang="en-US" sz="20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glycerate</a:t>
            </a:r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 (&gt;28 </a:t>
            </a:r>
            <a:r>
              <a:rPr lang="en-US" sz="20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mmol</a:t>
            </a:r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/</a:t>
            </a:r>
            <a:r>
              <a:rPr lang="en-US" sz="20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mol</a:t>
            </a:r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 creatinine), which is pathognomonic for type 2 disease </a:t>
            </a:r>
            <a:r>
              <a:rPr lang="en-US" sz="2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whereas patients with type 1 disease typically have elevated urinary </a:t>
            </a:r>
            <a:r>
              <a:rPr lang="en-US" sz="20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glycolate</a:t>
            </a:r>
            <a:r>
              <a:rPr lang="en-US" sz="2000" b="1" dirty="0">
                <a:latin typeface="Aparajita" panose="020B0604020202020204" pitchFamily="34" charset="0"/>
                <a:cs typeface="Aparajita" panose="020B0604020202020204" pitchFamily="34" charset="0"/>
              </a:rPr>
              <a:t> excretion</a:t>
            </a:r>
            <a:endParaRPr lang="en-US" sz="2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6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1821"/>
            <a:ext cx="12192000" cy="643942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r>
              <a:rPr lang="en-US" sz="3600" b="1" dirty="0" smtClean="0">
                <a:solidFill>
                  <a:srgbClr val="FFC000"/>
                </a:solidFill>
              </a:rPr>
              <a:t>FIHP/MEN1</a:t>
            </a:r>
            <a:endParaRPr lang="en-US" sz="3600" b="1" dirty="0">
              <a:solidFill>
                <a:srgbClr val="FFC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192" y="1039920"/>
            <a:ext cx="9028090" cy="23784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192" y="3468579"/>
            <a:ext cx="9028090" cy="264888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075054" y="1918952"/>
            <a:ext cx="1133340" cy="347730"/>
          </a:xfrm>
          <a:prstGeom prst="roundRect">
            <a:avLst/>
          </a:prstGeom>
          <a:solidFill>
            <a:srgbClr val="FF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910818" y="5148775"/>
            <a:ext cx="1617785" cy="225083"/>
          </a:xfrm>
          <a:prstGeom prst="round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0" y="6217920"/>
            <a:ext cx="12192000" cy="4923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Lassen </a:t>
            </a:r>
            <a:r>
              <a:rPr lang="en-US" sz="2000" b="1" dirty="0" smtClean="0"/>
              <a:t>T1,et </a:t>
            </a:r>
            <a:r>
              <a:rPr lang="en-US" sz="2000" b="1" dirty="0" err="1" smtClean="0"/>
              <a:t>al.J</a:t>
            </a:r>
            <a:r>
              <a:rPr lang="en-US" sz="2000" b="1" dirty="0" smtClean="0"/>
              <a:t> </a:t>
            </a:r>
            <a:r>
              <a:rPr lang="en-US" sz="2000" b="1" dirty="0" err="1"/>
              <a:t>Clin</a:t>
            </a:r>
            <a:r>
              <a:rPr lang="en-US" sz="2000" b="1" dirty="0"/>
              <a:t> </a:t>
            </a:r>
            <a:r>
              <a:rPr lang="en-US" sz="2000" b="1" dirty="0" err="1"/>
              <a:t>Endocrinol</a:t>
            </a:r>
            <a:r>
              <a:rPr lang="en-US" sz="2000" b="1" dirty="0"/>
              <a:t> </a:t>
            </a:r>
            <a:r>
              <a:rPr lang="en-US" sz="2000" b="1" dirty="0" smtClean="0"/>
              <a:t>Metab.2014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4312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6603"/>
            <a:ext cx="12192000" cy="759655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b="1" i="1" dirty="0" smtClean="0">
                <a:solidFill>
                  <a:srgbClr val="FFC000"/>
                </a:solidFill>
              </a:rPr>
              <a:t>       </a:t>
            </a:r>
            <a:r>
              <a:rPr lang="en-US" b="1" i="1" dirty="0" smtClean="0">
                <a:solidFill>
                  <a:srgbClr val="FFFF00"/>
                </a:solidFill>
              </a:rPr>
              <a:t>DDX: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4732"/>
            <a:ext cx="11353800" cy="4362231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Hyperparathyroidism +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Chronoc</a:t>
            </a:r>
            <a:r>
              <a:rPr lang="en-US" dirty="0">
                <a:solidFill>
                  <a:schemeClr val="bg1"/>
                </a:solidFill>
              </a:rPr>
              <a:t> granulomatous disorders</a:t>
            </a:r>
            <a:endParaRPr lang="en-US" b="1" dirty="0" smtClean="0"/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Hyperphosphatemic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Familial </a:t>
            </a:r>
            <a:r>
              <a:rPr lang="en-US" dirty="0" err="1">
                <a:solidFill>
                  <a:schemeClr val="bg1"/>
                </a:solidFill>
              </a:rPr>
              <a:t>Tumoral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Calcinosis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4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1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solidFill>
                  <a:schemeClr val="bg1"/>
                </a:solidFill>
              </a:rPr>
              <a:t>Parathyroid adenoma </a:t>
            </a:r>
            <a:r>
              <a:rPr lang="en-US" sz="3600" b="1" i="1" dirty="0">
                <a:solidFill>
                  <a:schemeClr val="bg1"/>
                </a:solidFill>
              </a:rPr>
              <a:t>and coexistent </a:t>
            </a:r>
            <a:r>
              <a:rPr lang="en-US" sz="3600" b="1" i="1" dirty="0" smtClean="0">
                <a:solidFill>
                  <a:schemeClr val="bg1"/>
                </a:solidFill>
              </a:rPr>
              <a:t>Granulomatous Disorder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98260"/>
            <a:ext cx="8334375" cy="2456309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946" y="3081820"/>
            <a:ext cx="6189373" cy="2714625"/>
          </a:xfrm>
          <a:prstGeom prst="rect">
            <a:avLst/>
          </a:prstGeom>
          <a:ln w="22225">
            <a:solidFill>
              <a:srgbClr val="FF0000">
                <a:alpha val="96000"/>
              </a:srgb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17" y="3868692"/>
            <a:ext cx="5343525" cy="2314575"/>
          </a:xfrm>
          <a:prstGeom prst="rect">
            <a:avLst/>
          </a:prstGeom>
          <a:ln w="3492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4168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61" y="214313"/>
            <a:ext cx="3609975" cy="1476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2975" y="433387"/>
            <a:ext cx="2790825" cy="1038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758462" y="1909764"/>
            <a:ext cx="7390301" cy="23246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1520" y="1690688"/>
            <a:ext cx="10622280" cy="5460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725" y="3848612"/>
            <a:ext cx="6315075" cy="771525"/>
          </a:xfrm>
          <a:prstGeom prst="rect">
            <a:avLst/>
          </a:prstGeom>
          <a:ln w="31750">
            <a:solidFill>
              <a:schemeClr val="accent1">
                <a:shade val="50000"/>
              </a:schemeClr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1069145" y="4797083"/>
            <a:ext cx="10284655" cy="1730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800" b="1" dirty="0">
                <a:solidFill>
                  <a:srgbClr val="002060"/>
                </a:solidFill>
              </a:rPr>
              <a:t>Design and Setting:</a:t>
            </a:r>
          </a:p>
          <a:p>
            <a:pPr fontAlgn="base"/>
            <a:r>
              <a:rPr lang="en-US" sz="2400" dirty="0"/>
              <a:t>This was a retrospective observational study of patients with both disorders at our institution between January 1980 and December 2011</a:t>
            </a:r>
            <a:r>
              <a:rPr lang="en-US" sz="2400" dirty="0" smtClean="0"/>
              <a:t>.( N=50)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6046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6949"/>
            <a:ext cx="10515600" cy="6388002"/>
          </a:xfrm>
          <a:prstGeom prst="rect">
            <a:avLst/>
          </a:prstGeom>
          <a:ln w="41275">
            <a:solidFill>
              <a:srgbClr val="0070C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2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407</Words>
  <Application>Microsoft Office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Aparajita</vt:lpstr>
      <vt:lpstr>Arial</vt:lpstr>
      <vt:lpstr>Calibri</vt:lpstr>
      <vt:lpstr>Calibri Light</vt:lpstr>
      <vt:lpstr>Wingdings</vt:lpstr>
      <vt:lpstr>Office Theme</vt:lpstr>
      <vt:lpstr>Case discussion</vt:lpstr>
      <vt:lpstr>     Problem List</vt:lpstr>
      <vt:lpstr>      DDX:</vt:lpstr>
      <vt:lpstr>hyperoxaluria</vt:lpstr>
      <vt:lpstr>      FIHP/MEN1</vt:lpstr>
      <vt:lpstr>       DDX:</vt:lpstr>
      <vt:lpstr>Parathyroid adenoma and coexistent Granulomatous Disorder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TC due to:</vt:lpstr>
      <vt:lpstr>PowerPoint Presentation</vt:lpstr>
      <vt:lpstr>PowerPoint Presentation</vt:lpstr>
      <vt:lpstr>Plan: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71</cp:revision>
  <dcterms:created xsi:type="dcterms:W3CDTF">2018-06-29T03:57:47Z</dcterms:created>
  <dcterms:modified xsi:type="dcterms:W3CDTF">2018-07-02T01:35:59Z</dcterms:modified>
</cp:coreProperties>
</file>