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78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77" r:id="rId12"/>
    <p:sldId id="266" r:id="rId13"/>
    <p:sldId id="267" r:id="rId14"/>
    <p:sldId id="280" r:id="rId15"/>
    <p:sldId id="268" r:id="rId16"/>
    <p:sldId id="269" r:id="rId17"/>
    <p:sldId id="281" r:id="rId18"/>
    <p:sldId id="271" r:id="rId19"/>
    <p:sldId id="279" r:id="rId20"/>
    <p:sldId id="272" r:id="rId21"/>
    <p:sldId id="274" r:id="rId22"/>
    <p:sldId id="273" r:id="rId23"/>
    <p:sldId id="276" r:id="rId24"/>
    <p:sldId id="283" r:id="rId25"/>
    <p:sldId id="284" r:id="rId26"/>
    <p:sldId id="285" r:id="rId27"/>
    <p:sldId id="259" r:id="rId28"/>
    <p:sldId id="275" r:id="rId29"/>
    <p:sldId id="282" r:id="rId3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91D95"/>
    <a:srgbClr val="99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A91D95"/>
              </a:solidFill>
            </c:spPr>
          </c:dPt>
          <c:dPt>
            <c:idx val="1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spPr>
              <a:solidFill>
                <a:srgbClr val="00FF00"/>
              </a:solidFill>
            </c:spPr>
          </c:dPt>
          <c:cat>
            <c:strRef>
              <c:f>Sheet1!$F$4:$F$6</c:f>
              <c:strCache>
                <c:ptCount val="3"/>
                <c:pt idx="0">
                  <c:v>Thermic Effect of Feeding</c:v>
                </c:pt>
                <c:pt idx="1">
                  <c:v>Activity Energy Expenditure</c:v>
                </c:pt>
                <c:pt idx="2">
                  <c:v>Resting Energy Expenditure</c:v>
                </c:pt>
              </c:strCache>
            </c:strRef>
          </c:cat>
          <c:val>
            <c:numRef>
              <c:f>Sheet1!$G$4:$G$6</c:f>
              <c:numCache>
                <c:formatCode>General</c:formatCode>
                <c:ptCount val="3"/>
                <c:pt idx="0">
                  <c:v>10</c:v>
                </c:pt>
                <c:pt idx="1">
                  <c:v>30</c:v>
                </c:pt>
                <c:pt idx="2">
                  <c:v>60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295627866744967"/>
          <c:y val="0.4208110991139879"/>
          <c:w val="0.26098885838081554"/>
          <c:h val="0.28238724343128541"/>
        </c:manualLayout>
      </c:layout>
      <c:spPr>
        <a:solidFill>
          <a:schemeClr val="bg1"/>
        </a:solidFill>
      </c:spPr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plotArea>
      <c:layout/>
      <c:barChart>
        <c:barDir val="col"/>
        <c:grouping val="clustered"/>
        <c:ser>
          <c:idx val="0"/>
          <c:order val="0"/>
          <c:tx>
            <c:strRef>
              <c:f>Sheet1!$D$5</c:f>
              <c:strCache>
                <c:ptCount val="1"/>
                <c:pt idx="0">
                  <c:v>Measured RMR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Sheet1!$E$4:$F$4</c:f>
              <c:strCache>
                <c:ptCount val="2"/>
                <c:pt idx="0">
                  <c:v>Normal Weight</c:v>
                </c:pt>
                <c:pt idx="1">
                  <c:v>Overweight</c:v>
                </c:pt>
              </c:strCache>
            </c:strRef>
          </c:cat>
          <c:val>
            <c:numRef>
              <c:f>Sheet1!$E$5:$F$5</c:f>
              <c:numCache>
                <c:formatCode>General</c:formatCode>
                <c:ptCount val="2"/>
                <c:pt idx="0">
                  <c:v>1271.3</c:v>
                </c:pt>
                <c:pt idx="1">
                  <c:v>1468</c:v>
                </c:pt>
              </c:numCache>
            </c:numRef>
          </c:val>
        </c:ser>
        <c:ser>
          <c:idx val="1"/>
          <c:order val="1"/>
          <c:tx>
            <c:strRef>
              <c:f>Sheet1!$D$6</c:f>
              <c:strCache>
                <c:ptCount val="1"/>
                <c:pt idx="0">
                  <c:v>Predicted RMR</c:v>
                </c:pt>
              </c:strCache>
            </c:strRef>
          </c:tx>
          <c:spPr>
            <a:solidFill>
              <a:srgbClr val="46F12F"/>
            </a:solidFill>
          </c:spPr>
          <c:cat>
            <c:strRef>
              <c:f>Sheet1!$E$4:$F$4</c:f>
              <c:strCache>
                <c:ptCount val="2"/>
                <c:pt idx="0">
                  <c:v>Normal Weight</c:v>
                </c:pt>
                <c:pt idx="1">
                  <c:v>Overweight</c:v>
                </c:pt>
              </c:strCache>
            </c:strRef>
          </c:cat>
          <c:val>
            <c:numRef>
              <c:f>Sheet1!$E$6:$F$6</c:f>
              <c:numCache>
                <c:formatCode>General</c:formatCode>
                <c:ptCount val="2"/>
                <c:pt idx="0">
                  <c:v>1374.7</c:v>
                </c:pt>
                <c:pt idx="1">
                  <c:v>1527.3</c:v>
                </c:pt>
              </c:numCache>
            </c:numRef>
          </c:val>
        </c:ser>
        <c:axId val="46872448"/>
        <c:axId val="46873984"/>
      </c:barChart>
      <c:catAx>
        <c:axId val="4687244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46873984"/>
        <c:crosses val="autoZero"/>
        <c:auto val="1"/>
        <c:lblAlgn val="ctr"/>
        <c:lblOffset val="100"/>
      </c:catAx>
      <c:valAx>
        <c:axId val="46873984"/>
        <c:scaling>
          <c:orientation val="minMax"/>
        </c:scaling>
        <c:axPos val="l"/>
        <c:majorGridlines/>
        <c:numFmt formatCode="General" sourceLinked="1"/>
        <c:tickLblPos val="nextTo"/>
        <c:crossAx val="4687244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/>
          </a:pPr>
          <a:endParaRPr lang="en-US"/>
        </a:p>
      </c:txPr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0.2025</cdr:x>
      <cdr:y>0.23544</cdr:y>
    </cdr:from>
    <cdr:to>
      <cdr:x>0.2375</cdr:x>
      <cdr:y>0.28131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66528" y="1108720"/>
          <a:ext cx="28803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0.2025</cdr:x>
      <cdr:y>0.23544</cdr:y>
    </cdr:from>
    <cdr:to>
      <cdr:x>0.2375</cdr:x>
      <cdr:y>0.28131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66528" y="1108720"/>
          <a:ext cx="28803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0.185</cdr:x>
      <cdr:y>0.23544</cdr:y>
    </cdr:from>
    <cdr:to>
      <cdr:x>0.2375</cdr:x>
      <cdr:y>0.28131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22512" y="1108720"/>
          <a:ext cx="43204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0.185</cdr:x>
      <cdr:y>0.18957</cdr:y>
    </cdr:from>
    <cdr:to>
      <cdr:x>0.22875</cdr:x>
      <cdr:y>0.26602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522512" y="892696"/>
          <a:ext cx="36004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0.19375</cdr:x>
      <cdr:y>0.22015</cdr:y>
    </cdr:from>
    <cdr:to>
      <cdr:x>0.255</cdr:x>
      <cdr:y>0.2966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594520" y="1036712"/>
          <a:ext cx="504056" cy="360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800" dirty="0" smtClean="0">
              <a:solidFill>
                <a:srgbClr val="A91D95"/>
              </a:solidFill>
              <a:latin typeface="+mn-lt"/>
              <a:ea typeface="+mn-ea"/>
              <a:cs typeface="+mn-cs"/>
            </a:rPr>
            <a:t>*</a:t>
          </a:r>
          <a:endParaRPr lang="en-US" sz="2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81B3D-7DBE-4BB9-B478-A1FF2138F72D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D688A-2241-4472-A80D-D98A1DFF2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D688A-2241-4472-A80D-D98A1DFF2F9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6C16-EF17-45D0-BC5D-69A85CA67EB3}" type="datetimeFigureOut">
              <a:rPr lang="fa-IR" smtClean="0"/>
              <a:pPr/>
              <a:t>1435/02/01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810A-A697-4696-BD72-E352A080A5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6C16-EF17-45D0-BC5D-69A85CA67EB3}" type="datetimeFigureOut">
              <a:rPr lang="fa-IR" smtClean="0"/>
              <a:pPr/>
              <a:t>1435/02/01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810A-A697-4696-BD72-E352A080A5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6C16-EF17-45D0-BC5D-69A85CA67EB3}" type="datetimeFigureOut">
              <a:rPr lang="fa-IR" smtClean="0"/>
              <a:pPr/>
              <a:t>1435/02/01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810A-A697-4696-BD72-E352A080A5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6C16-EF17-45D0-BC5D-69A85CA67EB3}" type="datetimeFigureOut">
              <a:rPr lang="fa-IR" smtClean="0"/>
              <a:pPr/>
              <a:t>1435/02/01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810A-A697-4696-BD72-E352A080A5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6C16-EF17-45D0-BC5D-69A85CA67EB3}" type="datetimeFigureOut">
              <a:rPr lang="fa-IR" smtClean="0"/>
              <a:pPr/>
              <a:t>1435/02/01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810A-A697-4696-BD72-E352A080A5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6C16-EF17-45D0-BC5D-69A85CA67EB3}" type="datetimeFigureOut">
              <a:rPr lang="fa-IR" smtClean="0"/>
              <a:pPr/>
              <a:t>1435/02/01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810A-A697-4696-BD72-E352A080A5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6C16-EF17-45D0-BC5D-69A85CA67EB3}" type="datetimeFigureOut">
              <a:rPr lang="fa-IR" smtClean="0"/>
              <a:pPr/>
              <a:t>1435/02/01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810A-A697-4696-BD72-E352A080A5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6C16-EF17-45D0-BC5D-69A85CA67EB3}" type="datetimeFigureOut">
              <a:rPr lang="fa-IR" smtClean="0"/>
              <a:pPr/>
              <a:t>1435/02/01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810A-A697-4696-BD72-E352A080A5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6C16-EF17-45D0-BC5D-69A85CA67EB3}" type="datetimeFigureOut">
              <a:rPr lang="fa-IR" smtClean="0"/>
              <a:pPr/>
              <a:t>1435/02/01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810A-A697-4696-BD72-E352A080A5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6C16-EF17-45D0-BC5D-69A85CA67EB3}" type="datetimeFigureOut">
              <a:rPr lang="fa-IR" smtClean="0"/>
              <a:pPr/>
              <a:t>1435/02/01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810A-A697-4696-BD72-E352A080A5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6C16-EF17-45D0-BC5D-69A85CA67EB3}" type="datetimeFigureOut">
              <a:rPr lang="fa-IR" smtClean="0"/>
              <a:pPr/>
              <a:t>1435/02/01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810A-A697-4696-BD72-E352A080A5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96C16-EF17-45D0-BC5D-69A85CA67EB3}" type="datetimeFigureOut">
              <a:rPr lang="fa-IR" smtClean="0"/>
              <a:pPr/>
              <a:t>1435/02/01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C810A-A697-4696-BD72-E352A080A57A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357158" y="1357298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How accurate is Harris-Benedict equation for predicting resting metabolic rate in normal and overweight young females in Tabriz-Iran</a:t>
            </a:r>
            <a:r>
              <a:rPr lang="en-US" sz="3200" b="1" dirty="0" smtClean="0">
                <a:solidFill>
                  <a:srgbClr val="FFFF00"/>
                </a:solidFill>
              </a:rPr>
              <a:t>?</a:t>
            </a:r>
            <a:endParaRPr lang="fa-IR" sz="32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4572008"/>
            <a:ext cx="7215238" cy="1643074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  <a:cs typeface="+mj-cs"/>
              </a:rPr>
              <a:t>Presented By</a:t>
            </a:r>
            <a:r>
              <a:rPr lang="en-US" dirty="0" smtClean="0">
                <a:solidFill>
                  <a:srgbClr val="7030A0"/>
                </a:solidFill>
                <a:cs typeface="+mj-cs"/>
              </a:rPr>
              <a:t>: </a:t>
            </a:r>
            <a:r>
              <a:rPr lang="en-US" b="1" dirty="0" smtClean="0">
                <a:solidFill>
                  <a:schemeClr val="bg1"/>
                </a:solidFill>
                <a:cs typeface="+mj-cs"/>
              </a:rPr>
              <a:t>Nazli Namazi</a:t>
            </a:r>
          </a:p>
          <a:p>
            <a:r>
              <a:rPr lang="en-US" sz="2600" i="1" dirty="0" err="1" smtClean="0">
                <a:solidFill>
                  <a:schemeClr val="bg1"/>
                </a:solidFill>
                <a:cs typeface="+mj-cs"/>
              </a:rPr>
              <a:t>Ph.D</a:t>
            </a:r>
            <a:r>
              <a:rPr lang="en-US" sz="2600" i="1" dirty="0" smtClean="0">
                <a:solidFill>
                  <a:schemeClr val="bg1"/>
                </a:solidFill>
                <a:cs typeface="+mj-cs"/>
              </a:rPr>
              <a:t> Student of Nutrition</a:t>
            </a:r>
          </a:p>
          <a:p>
            <a:r>
              <a:rPr lang="en-US" sz="2600" b="1" i="1" dirty="0" smtClean="0">
                <a:solidFill>
                  <a:srgbClr val="0000FF"/>
                </a:solidFill>
                <a:cs typeface="+mj-cs"/>
              </a:rPr>
              <a:t>Tabriz University of Medical Sciences</a:t>
            </a:r>
            <a:endParaRPr lang="fa-IR" sz="2600" b="1" i="1" dirty="0">
              <a:solidFill>
                <a:srgbClr val="0000FF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Measurements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algn="l" rtl="0">
              <a:buFont typeface="Wingdings" pitchFamily="2" charset="2"/>
              <a:buChar char="v"/>
            </a:pPr>
            <a:r>
              <a:rPr lang="en-US" sz="3600" b="1" dirty="0" smtClean="0"/>
              <a:t>Anthropometric assessments </a:t>
            </a:r>
            <a:r>
              <a:rPr lang="en-US" b="1" dirty="0" smtClean="0"/>
              <a:t>(weight, height and BMI</a:t>
            </a:r>
            <a:r>
              <a:rPr lang="en-US" sz="4000" b="1" dirty="0" smtClean="0"/>
              <a:t>)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3600" b="1" dirty="0" smtClean="0"/>
              <a:t>Physical activity assessment </a:t>
            </a:r>
            <a:r>
              <a:rPr lang="en-US" sz="2800" b="1" dirty="0" smtClean="0"/>
              <a:t>(IPAQ)</a:t>
            </a:r>
            <a:endParaRPr lang="en-US" sz="4000" b="1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sz="3600" b="1" dirty="0" smtClean="0"/>
              <a:t>RMR measurement by indirect calorimetry </a:t>
            </a:r>
            <a:r>
              <a:rPr lang="en-US" sz="2800" b="1" dirty="0" smtClean="0"/>
              <a:t>(Fitmate,</a:t>
            </a:r>
            <a:r>
              <a:rPr lang="en-US" sz="2800" dirty="0" smtClean="0"/>
              <a:t> </a:t>
            </a:r>
            <a:r>
              <a:rPr lang="en-US" sz="2800" b="1" dirty="0" smtClean="0"/>
              <a:t>Cosmed, Rome, Italy</a:t>
            </a:r>
            <a:r>
              <a:rPr lang="en-US" sz="2800" dirty="0" smtClean="0"/>
              <a:t>)</a:t>
            </a:r>
            <a:endParaRPr lang="en-US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b="1" dirty="0" smtClean="0"/>
              <a:t>Calculation RMR by Harris-</a:t>
            </a:r>
            <a:r>
              <a:rPr lang="en-US" b="1" dirty="0" err="1" smtClean="0"/>
              <a:t>Benedic</a:t>
            </a:r>
            <a:r>
              <a:rPr lang="en-US" b="1" dirty="0" smtClean="0"/>
              <a:t> (H-B)</a:t>
            </a:r>
          </a:p>
          <a:p>
            <a:pPr algn="l" rtl="0"/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460432" y="6165304"/>
            <a:ext cx="68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6237312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IPAQ: International Physical Activity Questionnaire</a:t>
            </a:r>
            <a:endParaRPr lang="en-US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Fitmate instrument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An indirect calorimetry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Measures REE based on VO</a:t>
            </a:r>
            <a:r>
              <a:rPr lang="en-US" baseline="-25000" dirty="0" smtClean="0"/>
              <a:t>2</a:t>
            </a:r>
            <a:r>
              <a:rPr lang="en-US" dirty="0" smtClean="0"/>
              <a:t> and VCO</a:t>
            </a:r>
            <a:r>
              <a:rPr lang="en-US" baseline="-25000" dirty="0" smtClean="0"/>
              <a:t>2</a:t>
            </a:r>
            <a:r>
              <a:rPr lang="en-US" dirty="0" smtClean="0"/>
              <a:t> with respiratory quotient (RQ) of 0.85</a:t>
            </a:r>
          </a:p>
          <a:p>
            <a:endParaRPr lang="en-US" dirty="0"/>
          </a:p>
        </p:txBody>
      </p:sp>
      <p:pic>
        <p:nvPicPr>
          <p:cNvPr id="4" name="Picture 3" descr="C:\Documents and Settings\Administrator.SAZGAR-CF6BB28F\Desktop\Indirect_calorimetry_with_face_mas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356992"/>
            <a:ext cx="4392488" cy="350100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6211669"/>
            <a:ext cx="3198633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 rtl="0"/>
            <a:r>
              <a:rPr lang="en-US" b="1" dirty="0" smtClean="0"/>
              <a:t>Volume of oxygen consumption</a:t>
            </a:r>
          </a:p>
          <a:p>
            <a:pPr algn="l" rtl="0"/>
            <a:r>
              <a:rPr lang="en-US" b="1" dirty="0" smtClean="0"/>
              <a:t>Volume of produced CO</a:t>
            </a:r>
            <a:r>
              <a:rPr lang="en-US" b="1" baseline="-25000" dirty="0" smtClean="0"/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32440" y="63093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RMR measurement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11256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pPr algn="l" rtl="0">
              <a:buFont typeface="Wingdings" pitchFamily="2" charset="2"/>
              <a:buChar char="Ø"/>
            </a:pPr>
            <a:endParaRPr lang="en-US" b="1" dirty="0" smtClean="0">
              <a:solidFill>
                <a:srgbClr val="0000FF"/>
              </a:solidFill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00FF"/>
                </a:solidFill>
              </a:rPr>
              <a:t>After 12-14h fasting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00FF"/>
                </a:solidFill>
              </a:rPr>
              <a:t> Free of psychological stress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00FF"/>
                </a:solidFill>
              </a:rPr>
              <a:t>No consumption of caffeinated beverages, severe physical activity before RMR measurement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00FF"/>
                </a:solidFill>
              </a:rPr>
              <a:t>During 8:30 to 10:00 A.M</a:t>
            </a:r>
            <a:endParaRPr lang="en-US" dirty="0" smtClean="0">
              <a:solidFill>
                <a:srgbClr val="0000FF"/>
              </a:solidFill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00FF"/>
                </a:solidFill>
              </a:rPr>
              <a:t>At the supine position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00FF"/>
                </a:solidFill>
              </a:rPr>
              <a:t> In a quiet room with the temperature around 25°C.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00FF"/>
                </a:solidFill>
              </a:rPr>
              <a:t>15 min for each subject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388424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Statistical analysis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just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Quantitative variables are presented as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mean±SD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Frequency of qualitative variable is reported in percent. </a:t>
            </a:r>
          </a:p>
          <a:p>
            <a:pPr algn="just" rtl="0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Independent t-test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Comparison basal characteristic of subjects between two groups. </a:t>
            </a:r>
          </a:p>
          <a:p>
            <a:pPr algn="just" rtl="0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Paired t-test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Comparison measured RMR with predicted RMR. </a:t>
            </a:r>
          </a:p>
          <a:p>
            <a:pPr algn="just" rtl="0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Accuracy of H-B equation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The percentage of subjects with  a difference between predicted and measured RMR within ±10%</a:t>
            </a: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32440" y="63813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+mn-lt"/>
              </a:rPr>
              <a:t>Cont´d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3800" b="1" dirty="0" smtClean="0">
                <a:solidFill>
                  <a:srgbClr val="0000FF"/>
                </a:solidFill>
              </a:rPr>
              <a:t>Overestimation: </a:t>
            </a:r>
            <a:r>
              <a:rPr lang="en-US" sz="3800" dirty="0" smtClean="0"/>
              <a:t>The percentage of subjects with a difference between predicted and measured RMR within &gt;10% of measured value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3800" b="1" dirty="0" smtClean="0">
                <a:solidFill>
                  <a:srgbClr val="0000FF"/>
                </a:solidFill>
              </a:rPr>
              <a:t>Underestimation: </a:t>
            </a:r>
            <a:r>
              <a:rPr lang="en-US" sz="3800" dirty="0" smtClean="0"/>
              <a:t>The percentage of subjects with a difference between predicted and measured RMR within &lt;10% of measured value </a:t>
            </a:r>
          </a:p>
          <a:p>
            <a:pPr algn="l" rt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P-value &lt;0.05 considered significant. </a:t>
            </a:r>
          </a:p>
          <a:p>
            <a:pPr algn="l" rt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SPSS software version 16.0 (SPSS Inc.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Chicago,IL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rtl="0">
              <a:buFont typeface="Wingdings" pitchFamily="2" charset="2"/>
              <a:buChar char="Ø"/>
            </a:pPr>
            <a:endParaRPr lang="en-US" dirty="0" smtClean="0"/>
          </a:p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1512169"/>
          </a:xfrm>
          <a:solidFill>
            <a:srgbClr val="92D050"/>
          </a:solidFill>
        </p:spPr>
        <p:txBody>
          <a:bodyPr/>
          <a:lstStyle/>
          <a:p>
            <a:pPr algn="ctr">
              <a:buNone/>
            </a:pPr>
            <a:r>
              <a:rPr lang="en-US" sz="5400" b="1" dirty="0" smtClean="0"/>
              <a:t>Result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2050" name="Picture 2" descr="D:\document\My Pictures\diet1-300x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2857500" cy="1905000"/>
          </a:xfrm>
          <a:prstGeom prst="rect">
            <a:avLst/>
          </a:prstGeom>
          <a:noFill/>
        </p:spPr>
      </p:pic>
      <p:pic>
        <p:nvPicPr>
          <p:cNvPr id="2051" name="Picture 3" descr="D:\document\My Pictures\iStock_000014227614Small_resiz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077072"/>
            <a:ext cx="3305175" cy="187491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Table 1- Basal characteristic of study subjects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908720"/>
          <a:ext cx="8229600" cy="5322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407096"/>
                <a:gridCol w="2232248"/>
                <a:gridCol w="1532856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/>
                        <a:t>Overweight</a:t>
                      </a:r>
                    </a:p>
                    <a:p>
                      <a:pPr algn="ctr" rtl="0"/>
                      <a:r>
                        <a:rPr lang="en-US" sz="2000" dirty="0" smtClean="0"/>
                        <a:t>(</a:t>
                      </a:r>
                      <a:r>
                        <a:rPr lang="en-US" sz="2000" dirty="0" smtClean="0"/>
                        <a:t>n=100</a:t>
                      </a:r>
                      <a:r>
                        <a:rPr lang="en-US" sz="200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Normal weight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</a:t>
                      </a:r>
                      <a:r>
                        <a:rPr lang="en-US" sz="2000" dirty="0" smtClean="0"/>
                        <a:t>n=100</a:t>
                      </a:r>
                      <a:r>
                        <a:rPr lang="en-US" sz="2000" dirty="0" smtClean="0"/>
                        <a:t>)</a:t>
                      </a:r>
                    </a:p>
                    <a:p>
                      <a:pPr algn="l" rtl="0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baseline="30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†</a:t>
                      </a:r>
                      <a:r>
                        <a:rPr lang="en-US" sz="2400" dirty="0" smtClean="0"/>
                        <a:t>p-value</a:t>
                      </a:r>
                      <a:endParaRPr lang="en-US" dirty="0"/>
                    </a:p>
                  </a:txBody>
                  <a:tcPr/>
                </a:tc>
              </a:tr>
              <a:tr h="660073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Age(yrs)</a:t>
                      </a:r>
                      <a:endParaRPr lang="en-US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22.50±2.94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23.04±2.62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0.36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660073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Weight(kg)</a:t>
                      </a:r>
                      <a:endParaRPr lang="en-US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70.93±7.46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55.42±5.60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&lt;0.01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660073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Height(cm)</a:t>
                      </a:r>
                      <a:endParaRPr lang="en-US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161.84±4.40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160.87±6.23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&lt;0.01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6600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BMI(kg/m2)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27.06±2.45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21.37±1.22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&lt;0.01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660073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Physical activity </a:t>
                      </a:r>
                    </a:p>
                    <a:p>
                      <a:pPr algn="l"/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level(%)</a:t>
                      </a:r>
                      <a:endParaRPr lang="en-US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81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0.15</a:t>
                      </a:r>
                      <a:r>
                        <a:rPr lang="en-US" sz="2400" b="1" baseline="30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††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6237312"/>
            <a:ext cx="3168352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baseline="30000" dirty="0" smtClean="0">
                <a:latin typeface="Times New Roman" pitchFamily="18" charset="0"/>
                <a:ea typeface="Calibri"/>
                <a:cs typeface="B Titr" pitchFamily="2" charset="-78"/>
              </a:rPr>
              <a:t>†:t-test</a:t>
            </a:r>
          </a:p>
          <a:p>
            <a:pPr algn="l" rtl="0"/>
            <a:r>
              <a:rPr lang="en-US" sz="2000" b="1" baseline="30000" dirty="0" smtClean="0">
                <a:latin typeface="Times New Roman" pitchFamily="18" charset="0"/>
                <a:ea typeface="Calibri"/>
                <a:cs typeface="B Titr" pitchFamily="2" charset="-78"/>
              </a:rPr>
              <a:t>††:Exact Fisher test </a:t>
            </a:r>
            <a:endParaRPr lang="en-US" sz="2000" dirty="0">
              <a:cs typeface="B 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522920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Sedentary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59632" y="573325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b="1" dirty="0" smtClean="0"/>
              <a:t>Medium</a:t>
            </a:r>
            <a:endParaRPr lang="en-US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0000FF"/>
                </a:solidFill>
              </a:rPr>
              <a:t>Table 2- Comparison of measured and </a:t>
            </a:r>
            <a:r>
              <a:rPr lang="en-US" sz="3200" b="1" dirty="0" smtClean="0">
                <a:solidFill>
                  <a:srgbClr val="0000FF"/>
                </a:solidFill>
              </a:rPr>
              <a:t>predicted</a:t>
            </a:r>
            <a:r>
              <a:rPr lang="en-US" sz="2800" b="1" dirty="0" smtClean="0">
                <a:solidFill>
                  <a:srgbClr val="0000FF"/>
                </a:solidFill>
              </a:rPr>
              <a:t> RMR in study groups</a:t>
            </a:r>
            <a:endParaRPr lang="en-US" sz="2400" b="1" dirty="0">
              <a:solidFill>
                <a:srgbClr val="0000FF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6309321"/>
            <a:ext cx="2555776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* </a:t>
            </a:r>
            <a:r>
              <a:rPr lang="en-US" b="1" dirty="0" smtClean="0"/>
              <a:t>Pair t-test </a:t>
            </a:r>
            <a:r>
              <a:rPr lang="en-US" dirty="0" smtClean="0"/>
              <a:t>; </a:t>
            </a:r>
            <a:r>
              <a:rPr lang="en-US" b="1" dirty="0" smtClean="0"/>
              <a:t>p&lt;0.01</a:t>
            </a:r>
          </a:p>
          <a:p>
            <a:pPr algn="l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41758" y="360152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Kcal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11760" y="22768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1374.75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5616" y="256490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1271.32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24128" y="191683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1527.33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16016" y="21328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1468.04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36104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Table 3- Comparison of  measured with estimated RMR by H-B formula in study subjects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844825"/>
          <a:ext cx="7848871" cy="4068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0652"/>
                <a:gridCol w="1941756"/>
                <a:gridCol w="1437136"/>
                <a:gridCol w="1401004"/>
                <a:gridCol w="1338323"/>
              </a:tblGrid>
              <a:tr h="12803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†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2  Nazanin"/>
                        </a:rPr>
                        <a:t>Bias</a:t>
                      </a:r>
                      <a:endParaRPr lang="en-US" sz="2800" dirty="0" smtClean="0">
                        <a:latin typeface="B Nazanin"/>
                        <a:ea typeface="Calibri"/>
                        <a:cs typeface="2  Nazanin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2  Nazanin"/>
                        </a:rPr>
                        <a:t>( kcal/day )</a:t>
                      </a:r>
                      <a:endParaRPr lang="en-US" sz="2800" dirty="0" smtClean="0">
                        <a:latin typeface="B Nazanin"/>
                        <a:ea typeface="Calibri"/>
                        <a:cs typeface="2  Nazani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B Nazanin"/>
                        <a:ea typeface="Calibri"/>
                        <a:cs typeface="2  Nazani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2  Nazanin"/>
                        </a:rPr>
                        <a:t>Accuracy</a:t>
                      </a:r>
                      <a:endParaRPr lang="en-US" sz="3200" dirty="0" smtClean="0">
                        <a:latin typeface="B Nazanin"/>
                        <a:ea typeface="Calibri"/>
                        <a:cs typeface="2  Nazani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2  Nazanin"/>
                        </a:rPr>
                        <a:t>(%)</a:t>
                      </a:r>
                      <a:endParaRPr lang="en-US" sz="2000" dirty="0">
                        <a:latin typeface="B Nazanin"/>
                        <a:ea typeface="Calibri"/>
                        <a:cs typeface="2  Nazani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2  Nazanin"/>
                        </a:rPr>
                        <a:t>Over-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2  Nazanin"/>
                        </a:rPr>
                        <a:t>estimated</a:t>
                      </a:r>
                      <a:endParaRPr lang="en-US" sz="2800" dirty="0" smtClean="0">
                        <a:latin typeface="B Nazanin"/>
                        <a:ea typeface="Calibri"/>
                        <a:cs typeface="2  Nazani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2  Nazanin"/>
                        </a:rPr>
                        <a:t>(%)</a:t>
                      </a:r>
                      <a:endParaRPr lang="en-US" sz="2800" dirty="0" smtClean="0">
                        <a:latin typeface="B Nazanin"/>
                        <a:ea typeface="Calibri"/>
                        <a:cs typeface="2  Nazani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B Nazanin"/>
                        <a:ea typeface="Calibri"/>
                        <a:cs typeface="2  Nazani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2  Nazanin"/>
                        </a:rPr>
                        <a:t>Under-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2  Nazanin"/>
                        </a:rPr>
                        <a:t>estimated</a:t>
                      </a:r>
                      <a:endParaRPr lang="en-US" sz="2400" dirty="0" smtClean="0">
                        <a:latin typeface="B Nazanin"/>
                        <a:ea typeface="Calibri"/>
                        <a:cs typeface="2  Nazani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2  Nazanin"/>
                        </a:rPr>
                        <a:t>(%)</a:t>
                      </a:r>
                      <a:endParaRPr lang="en-US" sz="2400" dirty="0" smtClean="0">
                        <a:latin typeface="B Nazanin"/>
                        <a:ea typeface="Calibri"/>
                        <a:cs typeface="2  Nazani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B Nazanin"/>
                        <a:ea typeface="Calibri"/>
                        <a:cs typeface="2  Nazani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050726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Normal weight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103.4±119.1</a:t>
                      </a:r>
                    </a:p>
                    <a:p>
                      <a:pPr algn="l"/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67.3</a:t>
                      </a:r>
                      <a:endParaRPr lang="en-US" sz="3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30.6</a:t>
                      </a:r>
                      <a:endParaRPr lang="en-US" sz="3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2.0</a:t>
                      </a:r>
                      <a:endParaRPr lang="en-US" sz="3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9FF33"/>
                    </a:solidFill>
                  </a:tcPr>
                </a:tc>
              </a:tr>
              <a:tr h="1341332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Overweight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2  Nazanin"/>
                        </a:rPr>
                        <a:t>59.28±100.82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3600" b="1" dirty="0">
                        <a:latin typeface="B Nazanin"/>
                        <a:ea typeface="Calibri"/>
                        <a:cs typeface="2  Nazanin"/>
                      </a:endParaRPr>
                    </a:p>
                  </a:txBody>
                  <a:tcPr marL="68580" marR="68580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2  Nazanin"/>
                        </a:rPr>
                        <a:t>83.30</a:t>
                      </a:r>
                      <a:endParaRPr lang="en-US" sz="3600" b="1" dirty="0" smtClean="0">
                        <a:latin typeface="B Nazanin"/>
                        <a:ea typeface="Calibri"/>
                        <a:cs typeface="2  Nazani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Times New Roman"/>
                        <a:ea typeface="Calibri"/>
                        <a:cs typeface="2  Nazanin"/>
                      </a:endParaRPr>
                    </a:p>
                  </a:txBody>
                  <a:tcPr marL="68580" marR="68580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2  Nazanin"/>
                        </a:rPr>
                        <a:t>16.7</a:t>
                      </a:r>
                      <a:endParaRPr lang="en-US" sz="3600" b="1" dirty="0" smtClean="0">
                        <a:latin typeface="B Nazanin"/>
                        <a:ea typeface="Calibri"/>
                        <a:cs typeface="2  Nazani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B Nazanin"/>
                        <a:ea typeface="Calibri"/>
                        <a:cs typeface="2  Nazanin"/>
                      </a:endParaRPr>
                    </a:p>
                  </a:txBody>
                  <a:tcPr marL="68580" marR="68580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2  Nazanin"/>
                        </a:rPr>
                        <a:t>0</a:t>
                      </a:r>
                      <a:endParaRPr lang="en-US" sz="3600" b="1" dirty="0" smtClean="0">
                        <a:latin typeface="B Nazanin"/>
                        <a:ea typeface="Calibri"/>
                        <a:cs typeface="2  Nazani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B Nazanin"/>
                        <a:ea typeface="Calibri"/>
                        <a:cs typeface="2  Nazanin"/>
                      </a:endParaRPr>
                    </a:p>
                  </a:txBody>
                  <a:tcPr marL="68580" marR="68580" marT="0" marB="0"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604448" y="6381328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3928" y="6237312"/>
            <a:ext cx="144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†: Mean ± SD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499992" y="299695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(±10%)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6136" y="314096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(&gt;10%)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4288" y="314096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(&lt;10%)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\My Pictures\glo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9144000" cy="5544616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100811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en-US" sz="4400" b="1" dirty="0" smtClean="0">
                <a:solidFill>
                  <a:schemeClr val="bg1"/>
                </a:solidFill>
                <a:latin typeface="2  Nazanin"/>
              </a:rPr>
              <a:t>Discussion</a:t>
            </a:r>
            <a:endParaRPr lang="en-US" b="1" dirty="0">
              <a:solidFill>
                <a:schemeClr val="bg1"/>
              </a:solidFill>
              <a:latin typeface="2  Nazanin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accent6"/>
                </a:solidFill>
              </a:rPr>
              <a:t>Background:</a:t>
            </a:r>
            <a:endParaRPr lang="fa-IR" sz="2800" b="1" dirty="0">
              <a:solidFill>
                <a:schemeClr val="accent6"/>
              </a:solidFill>
            </a:endParaRPr>
          </a:p>
        </p:txBody>
      </p:sp>
      <p:pic>
        <p:nvPicPr>
          <p:cNvPr id="4" name="Picture 4" descr="101209_SSW_640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000" y="1571612"/>
            <a:ext cx="812800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55576" y="5345114"/>
            <a:ext cx="7670656" cy="1512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l" rtl="0"/>
            <a:r>
              <a:rPr lang="en-US" sz="2800" b="1" dirty="0" smtClean="0">
                <a:solidFill>
                  <a:srgbClr val="FF0000"/>
                </a:solidFill>
                <a:cs typeface="+mj-cs"/>
              </a:rPr>
              <a:t>WHO REPORT(2008): </a:t>
            </a:r>
          </a:p>
          <a:p>
            <a:pPr algn="l" rtl="0"/>
            <a:r>
              <a:rPr lang="en-US" sz="2800" b="1" dirty="0" smtClean="0">
                <a:cs typeface="+mj-cs"/>
              </a:rPr>
              <a:t>Prevalence of overweight</a:t>
            </a:r>
            <a:r>
              <a:rPr lang="en-US" sz="2800" b="1" dirty="0" smtClean="0">
                <a:solidFill>
                  <a:schemeClr val="accent2"/>
                </a:solidFill>
                <a:cs typeface="+mj-cs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cs typeface="+mj-cs"/>
              </a:rPr>
              <a:t>More than 1.4 billion</a:t>
            </a:r>
            <a:endParaRPr lang="en-US" sz="3200" b="1" dirty="0">
              <a:solidFill>
                <a:srgbClr val="FF0000"/>
              </a:solidFill>
              <a:cs typeface="+mj-cs"/>
            </a:endParaRPr>
          </a:p>
          <a:p>
            <a:pPr algn="l" rtl="0"/>
            <a:r>
              <a:rPr lang="en-US" sz="2800" b="1" dirty="0">
                <a:cs typeface="+mj-cs"/>
              </a:rPr>
              <a:t>Prevalence of </a:t>
            </a:r>
            <a:r>
              <a:rPr lang="en-US" sz="2800" b="1" dirty="0" smtClean="0">
                <a:cs typeface="+mj-cs"/>
              </a:rPr>
              <a:t>obesity</a:t>
            </a:r>
            <a:r>
              <a:rPr lang="en-US" sz="2400" b="1" dirty="0" smtClean="0"/>
              <a:t>: </a:t>
            </a:r>
            <a:r>
              <a:rPr lang="en-US" sz="2800" b="1" dirty="0">
                <a:solidFill>
                  <a:srgbClr val="FF0000"/>
                </a:solidFill>
                <a:cs typeface="+mj-cs"/>
              </a:rPr>
              <a:t>About 500 million</a:t>
            </a:r>
            <a:endParaRPr lang="fa-IR" sz="2800" b="1" dirty="0">
              <a:solidFill>
                <a:srgbClr val="FF0000"/>
              </a:solidFill>
              <a:cs typeface="+mj-cs"/>
            </a:endParaRPr>
          </a:p>
          <a:p>
            <a:pPr algn="r" rtl="1"/>
            <a:r>
              <a:rPr lang="fa-IR" sz="2000" dirty="0">
                <a:solidFill>
                  <a:schemeClr val="accent2"/>
                </a:solidFill>
                <a:cs typeface="B Titr" pitchFamily="2" charset="-78"/>
              </a:rPr>
              <a:t>                               </a:t>
            </a:r>
            <a:endParaRPr lang="en-US" sz="2000" dirty="0">
              <a:solidFill>
                <a:schemeClr val="accent2"/>
              </a:solidFill>
              <a:cs typeface="B Tit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76456" y="61653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1844824"/>
          <a:ext cx="8424936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76672"/>
                <a:gridCol w="1152128"/>
                <a:gridCol w="1008112"/>
                <a:gridCol w="1224136"/>
                <a:gridCol w="2592288"/>
              </a:tblGrid>
              <a:tr h="5778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Author/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Sample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Age(yrs)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BMI</a:t>
                      </a:r>
                    </a:p>
                    <a:p>
                      <a:pPr algn="ctr" rtl="0"/>
                      <a:r>
                        <a:rPr lang="en-US" dirty="0" smtClean="0"/>
                        <a:t>(kg/m2)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577863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>
                          <a:latin typeface="2  Nazanin"/>
                        </a:rPr>
                        <a:t>Shaneshin</a:t>
                      </a:r>
                      <a:r>
                        <a:rPr lang="en-US" b="1" dirty="0" smtClean="0">
                          <a:latin typeface="2  Nazanin"/>
                        </a:rPr>
                        <a:t> et al,2011</a:t>
                      </a:r>
                      <a:endParaRPr lang="en-US" b="1" dirty="0">
                        <a:latin typeface="2  Nazani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latin typeface="2  Nazanin"/>
                        </a:rPr>
                        <a:t>Iran</a:t>
                      </a:r>
                      <a:endParaRPr lang="en-US" b="1" dirty="0">
                        <a:latin typeface="2  Nazani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2  Nazanin"/>
                        </a:rPr>
                        <a:t>187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2  Nazanin"/>
                        </a:rPr>
                        <a:t>women</a:t>
                      </a:r>
                      <a:endParaRPr lang="en-US" sz="1600" b="1" dirty="0">
                        <a:latin typeface="2  Nazani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2  Nazanin"/>
                        </a:rPr>
                        <a:t>18-45</a:t>
                      </a:r>
                      <a:endParaRPr lang="en-US" b="1" dirty="0">
                        <a:latin typeface="2  Nazani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27.7</a:t>
                      </a:r>
                      <a:r>
                        <a:rPr lang="en-US" sz="2000" b="1" dirty="0" smtClean="0">
                          <a:latin typeface="2  Nazanin"/>
                          <a:ea typeface="Calibri"/>
                          <a:cs typeface="Times New Roman" pitchFamily="18" charset="0"/>
                        </a:rPr>
                        <a:t>±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5.8</a:t>
                      </a:r>
                      <a:endParaRPr lang="en-US" sz="2000" b="1" dirty="0">
                        <a:latin typeface="2  Nazani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latin typeface="+mn-lt"/>
                        </a:rPr>
                        <a:t>No significant Bias</a:t>
                      </a:r>
                    </a:p>
                  </a:txBody>
                  <a:tcPr/>
                </a:tc>
              </a:tr>
              <a:tr h="577863"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>
                          <a:latin typeface="2  Nazanin"/>
                        </a:rPr>
                        <a:t>Li et al,2011</a:t>
                      </a:r>
                      <a:endParaRPr lang="en-US" b="1" dirty="0">
                        <a:latin typeface="2  Nazani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>
                          <a:latin typeface="2  Nazanin"/>
                        </a:rPr>
                        <a:t>Canada</a:t>
                      </a:r>
                      <a:endParaRPr lang="en-US" b="1" dirty="0">
                        <a:latin typeface="2  Nazani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2  Nazanin"/>
                        </a:rPr>
                        <a:t> 47 </a:t>
                      </a:r>
                      <a:r>
                        <a:rPr lang="en-US" sz="1600" b="1" dirty="0" smtClean="0">
                          <a:latin typeface="2  Nazanin"/>
                        </a:rPr>
                        <a:t>girls</a:t>
                      </a:r>
                      <a:endParaRPr lang="en-US" b="1" dirty="0">
                        <a:latin typeface="2  Nazani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2  Nazanin"/>
                        </a:rPr>
                        <a:t>19-25</a:t>
                      </a:r>
                      <a:endParaRPr lang="en-US" b="1" dirty="0">
                        <a:latin typeface="2  Nazani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2  Nazanin"/>
                        </a:rPr>
                        <a:t>21.8</a:t>
                      </a:r>
                      <a:r>
                        <a:rPr lang="en-US" sz="1800" b="1" dirty="0" smtClean="0">
                          <a:latin typeface="2  Nazanin"/>
                          <a:ea typeface="Calibri"/>
                          <a:cs typeface="Times New Roman" pitchFamily="18" charset="0"/>
                        </a:rPr>
                        <a:t>±2.1</a:t>
                      </a:r>
                      <a:endParaRPr lang="en-US" b="1" dirty="0">
                        <a:latin typeface="2  Nazani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latin typeface="+mn-lt"/>
                        </a:rPr>
                        <a:t>100% Overestimation</a:t>
                      </a:r>
                      <a:endParaRPr lang="en-US" b="1" dirty="0">
                        <a:latin typeface="+mn-lt"/>
                      </a:endParaRPr>
                    </a:p>
                  </a:txBody>
                  <a:tcPr/>
                </a:tc>
              </a:tr>
              <a:tr h="577863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>
                          <a:latin typeface="2  Nazanin"/>
                        </a:rPr>
                        <a:t>Rao</a:t>
                      </a:r>
                      <a:r>
                        <a:rPr lang="en-US" b="1" dirty="0" smtClean="0">
                          <a:latin typeface="2  Nazanin"/>
                        </a:rPr>
                        <a:t> et al, 2010</a:t>
                      </a:r>
                      <a:endParaRPr lang="en-US" b="1" dirty="0">
                        <a:latin typeface="2  Nazani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latin typeface="2  Nazanin"/>
                        </a:rPr>
                        <a:t>China</a:t>
                      </a:r>
                      <a:endParaRPr lang="en-US" b="1" dirty="0">
                        <a:latin typeface="2  Nazani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2  Nazanin"/>
                        </a:rPr>
                        <a:t>43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2  Nazanin"/>
                        </a:rPr>
                        <a:t>Both sexes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2  Nazanin"/>
                        </a:rPr>
                        <a:t>18-25</a:t>
                      </a:r>
                      <a:endParaRPr lang="en-US" b="1" dirty="0">
                        <a:latin typeface="2  Nazani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2  Nazanin"/>
                        </a:rPr>
                        <a:t>20.6</a:t>
                      </a:r>
                      <a:r>
                        <a:rPr lang="en-US" sz="1800" b="1" dirty="0" smtClean="0">
                          <a:latin typeface="2  Nazanin"/>
                          <a:ea typeface="Calibri"/>
                          <a:cs typeface="Times New Roman" pitchFamily="18" charset="0"/>
                        </a:rPr>
                        <a:t>±1.97</a:t>
                      </a:r>
                      <a:endParaRPr lang="en-US" b="1" dirty="0" smtClean="0">
                        <a:latin typeface="2  Nazanin"/>
                      </a:endParaRPr>
                    </a:p>
                    <a:p>
                      <a:pPr algn="ctr"/>
                      <a:endParaRPr lang="en-US" b="1" dirty="0">
                        <a:latin typeface="2  Nazani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latin typeface="+mn-lt"/>
                        </a:rPr>
                        <a:t>Accuracy:31.82%</a:t>
                      </a:r>
                    </a:p>
                    <a:p>
                      <a:pPr algn="l" rtl="0"/>
                      <a:r>
                        <a:rPr lang="en-US" b="1" dirty="0" smtClean="0">
                          <a:latin typeface="+mn-lt"/>
                        </a:rPr>
                        <a:t>Underestimation:4.5%</a:t>
                      </a:r>
                    </a:p>
                    <a:p>
                      <a:pPr algn="l" rtl="0"/>
                      <a:r>
                        <a:rPr lang="en-US" b="1" dirty="0" smtClean="0">
                          <a:latin typeface="+mn-lt"/>
                        </a:rPr>
                        <a:t>Overestimation:63.6%</a:t>
                      </a:r>
                      <a:endParaRPr lang="en-US" b="1" dirty="0">
                        <a:latin typeface="+mn-lt"/>
                      </a:endParaRPr>
                    </a:p>
                  </a:txBody>
                  <a:tcPr/>
                </a:tc>
              </a:tr>
              <a:tr h="76576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latin typeface="2  Nazanin"/>
                        </a:rPr>
                        <a:t>Muller et al,2004</a:t>
                      </a:r>
                      <a:endParaRPr lang="en-US" b="1" dirty="0">
                        <a:latin typeface="2  Nazani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latin typeface="2  Nazanin"/>
                        </a:rPr>
                        <a:t>German</a:t>
                      </a:r>
                      <a:endParaRPr lang="en-US" b="1" dirty="0">
                        <a:latin typeface="2  Nazani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2  Nazanin"/>
                        </a:rPr>
                        <a:t>284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2  Nazanin"/>
                        </a:rPr>
                        <a:t>Both</a:t>
                      </a:r>
                      <a:r>
                        <a:rPr lang="en-US" sz="1600" b="1" baseline="0" dirty="0" smtClean="0">
                          <a:latin typeface="2  Nazanin"/>
                        </a:rPr>
                        <a:t> </a:t>
                      </a:r>
                      <a:r>
                        <a:rPr lang="en-US" sz="1600" b="1" dirty="0" smtClean="0">
                          <a:latin typeface="2  Nazanin"/>
                        </a:rPr>
                        <a:t>sexes</a:t>
                      </a:r>
                      <a:endParaRPr lang="en-US" sz="1600" b="1" dirty="0">
                        <a:latin typeface="2  Nazani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2  Nazanin"/>
                        </a:rPr>
                        <a:t>30-70</a:t>
                      </a:r>
                      <a:endParaRPr lang="en-US" b="1" dirty="0">
                        <a:latin typeface="2  Nazani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2  Nazanin"/>
                        </a:rPr>
                        <a:t>25</a:t>
                      </a:r>
                      <a:r>
                        <a:rPr lang="en-US" sz="1800" b="1" dirty="0" smtClean="0">
                          <a:latin typeface="2  Nazanin"/>
                          <a:ea typeface="Calibri"/>
                          <a:cs typeface="Times New Roman" pitchFamily="18" charset="0"/>
                        </a:rPr>
                        <a:t>±1.5</a:t>
                      </a:r>
                      <a:endParaRPr lang="en-US" b="1" dirty="0" smtClean="0">
                        <a:latin typeface="2  Nazanin"/>
                      </a:endParaRPr>
                    </a:p>
                    <a:p>
                      <a:pPr algn="l"/>
                      <a:endParaRPr lang="en-US" b="1" dirty="0">
                        <a:latin typeface="2  Nazani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+mn-lt"/>
                        </a:rPr>
                        <a:t>No significant Bias</a:t>
                      </a:r>
                    </a:p>
                    <a:p>
                      <a:pPr algn="l" rtl="0"/>
                      <a:r>
                        <a:rPr lang="en-US" sz="2000" b="1" dirty="0" smtClean="0">
                          <a:latin typeface="+mn-lt"/>
                        </a:rPr>
                        <a:t>Accuracy:71.6%</a:t>
                      </a:r>
                    </a:p>
                  </a:txBody>
                  <a:tcPr/>
                </a:tc>
              </a:tr>
              <a:tr h="577863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/>
                        <a:t>Frankefield</a:t>
                      </a:r>
                      <a:r>
                        <a:rPr lang="en-US" b="1" dirty="0" smtClean="0"/>
                        <a:t> et al,2003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U.S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83</a:t>
                      </a:r>
                      <a:endParaRPr lang="en-US" sz="1600" b="1" dirty="0" smtClean="0"/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2  Nazanin"/>
                        </a:rPr>
                        <a:t>Both</a:t>
                      </a:r>
                      <a:r>
                        <a:rPr lang="en-US" sz="1600" b="1" baseline="0" dirty="0" smtClean="0">
                          <a:latin typeface="2  Nazanin"/>
                        </a:rPr>
                        <a:t> </a:t>
                      </a:r>
                      <a:r>
                        <a:rPr lang="en-US" sz="1600" b="1" dirty="0" smtClean="0">
                          <a:latin typeface="2  Nazanin"/>
                        </a:rPr>
                        <a:t>sexes</a:t>
                      </a:r>
                      <a:endParaRPr lang="en-US" sz="1800" b="1" dirty="0" smtClean="0">
                        <a:latin typeface="2  Nazani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2  Nazanin"/>
                        </a:rPr>
                        <a:t>30-40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24.9</a:t>
                      </a:r>
                      <a:r>
                        <a:rPr lang="en-US" sz="2000" b="1" dirty="0" smtClean="0">
                          <a:latin typeface="2  Nazanin"/>
                          <a:ea typeface="Calibri"/>
                          <a:cs typeface="Times New Roman" pitchFamily="18" charset="0"/>
                        </a:rPr>
                        <a:t>±</a:t>
                      </a:r>
                      <a:r>
                        <a:rPr lang="en-US" sz="1800" b="1" dirty="0" smtClean="0">
                          <a:latin typeface="2  Nazanin"/>
                          <a:ea typeface="Calibri"/>
                          <a:cs typeface="Times New Roman" pitchFamily="18" charset="0"/>
                        </a:rPr>
                        <a:t>0.5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33% Overestimation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23528" y="188640"/>
            <a:ext cx="8352928" cy="1368152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</a:rPr>
              <a:t>IN THE PRESENT STUDY 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76456" y="6597352"/>
            <a:ext cx="4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3848" y="260648"/>
            <a:ext cx="21602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</a:rPr>
              <a:t>Overweight:</a:t>
            </a:r>
          </a:p>
          <a:p>
            <a:pPr algn="l" rtl="0"/>
            <a:r>
              <a:rPr lang="en-US" b="1" dirty="0" smtClean="0"/>
              <a:t>No significant bias</a:t>
            </a:r>
          </a:p>
          <a:p>
            <a:pPr algn="l" rtl="0"/>
            <a:r>
              <a:rPr lang="en-US" b="1" dirty="0" smtClean="0"/>
              <a:t>Accuracy:83%</a:t>
            </a:r>
          </a:p>
          <a:p>
            <a:pPr algn="l" rtl="0"/>
            <a:r>
              <a:rPr lang="en-US" b="1" dirty="0" smtClean="0"/>
              <a:t>Overestimation:16%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12160" y="188640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</a:rPr>
              <a:t>Normal weight:</a:t>
            </a:r>
          </a:p>
          <a:p>
            <a:pPr algn="l" rtl="0"/>
            <a:r>
              <a:rPr lang="en-US" b="1" dirty="0" smtClean="0"/>
              <a:t>Significant</a:t>
            </a:r>
            <a:r>
              <a:rPr lang="en-US" dirty="0" smtClean="0"/>
              <a:t> </a:t>
            </a:r>
            <a:r>
              <a:rPr lang="en-US" b="1" dirty="0" smtClean="0"/>
              <a:t>bias</a:t>
            </a:r>
          </a:p>
          <a:p>
            <a:pPr algn="l" rtl="0"/>
            <a:r>
              <a:rPr lang="en-US" b="1" dirty="0" smtClean="0"/>
              <a:t>Accuracy:67%</a:t>
            </a:r>
          </a:p>
          <a:p>
            <a:pPr algn="l" rtl="0"/>
            <a:r>
              <a:rPr lang="en-US" b="1" dirty="0" smtClean="0"/>
              <a:t>Overestimation:30%</a:t>
            </a:r>
          </a:p>
          <a:p>
            <a:pPr algn="l" rtl="0"/>
            <a:r>
              <a:rPr lang="en-US" b="1" dirty="0" smtClean="0"/>
              <a:t>Underestimation</a:t>
            </a:r>
            <a:r>
              <a:rPr lang="en-US" dirty="0" smtClean="0"/>
              <a:t>:</a:t>
            </a:r>
            <a:r>
              <a:rPr lang="en-US" b="1" dirty="0" smtClean="0"/>
              <a:t>2%</a:t>
            </a:r>
            <a:endParaRPr lang="en-US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Limitation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solidFill>
            <a:srgbClr val="99FF33"/>
          </a:solidFill>
        </p:spPr>
        <p:txBody>
          <a:bodyPr>
            <a:normAutofit/>
          </a:bodyPr>
          <a:lstStyle/>
          <a:p>
            <a:pPr marL="514350" indent="-514350" algn="l" rtl="0">
              <a:lnSpc>
                <a:spcPct val="200000"/>
              </a:lnSpc>
              <a:buAutoNum type="arabicParenR"/>
            </a:pPr>
            <a:r>
              <a:rPr lang="en-US" b="1" dirty="0" smtClean="0"/>
              <a:t>Small </a:t>
            </a:r>
            <a:r>
              <a:rPr lang="en-US" b="1" dirty="0" smtClean="0"/>
              <a:t>sample size</a:t>
            </a:r>
          </a:p>
          <a:p>
            <a:pPr algn="l">
              <a:lnSpc>
                <a:spcPct val="200000"/>
              </a:lnSpc>
              <a:buNone/>
            </a:pPr>
            <a:r>
              <a:rPr lang="en-US" b="1" smtClean="0"/>
              <a:t>2) </a:t>
            </a:r>
            <a:r>
              <a:rPr lang="en-US" b="1" dirty="0" smtClean="0"/>
              <a:t>Narrow range of age and BMI </a:t>
            </a:r>
          </a:p>
          <a:p>
            <a:pPr algn="l">
              <a:lnSpc>
                <a:spcPct val="200000"/>
              </a:lnSpc>
              <a:buNone/>
            </a:pPr>
            <a:r>
              <a:rPr lang="en-US" b="1" dirty="0" smtClean="0"/>
              <a:t>3) Single RMR measurement that could not estimate the intra-individual variation. </a:t>
            </a:r>
          </a:p>
          <a:p>
            <a:pPr algn="l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44408" y="63093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</a:t>
            </a: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rgbClr val="FF0000"/>
                </a:solidFill>
              </a:rPr>
              <a:t>Conclusion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2952328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 rtl="0">
              <a:buNone/>
            </a:pPr>
            <a:r>
              <a:rPr lang="en-US" sz="4000" dirty="0" smtClean="0">
                <a:cs typeface="B Titr" pitchFamily="2" charset="-78"/>
              </a:rPr>
              <a:t>It seems that H-B formula can be used in Iranian overweight females to predict RMR in clinical practice. But further studies are needed</a:t>
            </a:r>
          </a:p>
          <a:p>
            <a:pPr algn="l" rtl="0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60432" y="64533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</a:t>
            </a: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or.SAZGAR-CF6BB28F\Desktop\thank_you_comment_graphic_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42545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Normal 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96752"/>
            <a:ext cx="7272807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779912" y="5229200"/>
            <a:ext cx="208823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b="1" dirty="0" smtClean="0"/>
              <a:t>Average of RMR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12160" y="3284984"/>
            <a:ext cx="1512168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Mean diff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113824" y="3251594"/>
            <a:ext cx="172819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H-B-Fitmate</a:t>
            </a:r>
            <a:endParaRPr lang="en-US" dirty="0"/>
          </a:p>
        </p:txBody>
      </p:sp>
      <p:cxnSp>
        <p:nvCxnSpPr>
          <p:cNvPr id="10" name="Straight Arrow Connector 9"/>
          <p:cNvCxnSpPr>
            <a:endCxn id="13" idx="0"/>
          </p:cNvCxnSpPr>
          <p:nvPr/>
        </p:nvCxnSpPr>
        <p:spPr>
          <a:xfrm>
            <a:off x="7812360" y="2420888"/>
            <a:ext cx="70182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13" idx="4"/>
          </p:cNvCxnSpPr>
          <p:nvPr/>
        </p:nvCxnSpPr>
        <p:spPr>
          <a:xfrm flipV="1">
            <a:off x="7812360" y="4077072"/>
            <a:ext cx="70182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7884368" y="3284984"/>
            <a:ext cx="125963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Limit of agreement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overweight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08720"/>
            <a:ext cx="7920880" cy="5217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Accuracy:</a:t>
            </a:r>
          </a:p>
          <a:p>
            <a:pPr algn="l" rtl="0"/>
            <a:r>
              <a:rPr lang="en-US" sz="2800" dirty="0" smtClean="0"/>
              <a:t>=IF(AP83&lt;$Q83-0.1*$Q83,-1,IF(AP83&lt;$Q83+0.1*$Q83,0,1))</a:t>
            </a:r>
          </a:p>
          <a:p>
            <a:pPr algn="l" rtl="0"/>
            <a:endParaRPr lang="en-US" sz="2800" dirty="0" smtClean="0"/>
          </a:p>
          <a:p>
            <a:pPr algn="l" rtl="0"/>
            <a:r>
              <a:rPr lang="en-US" dirty="0" smtClean="0"/>
              <a:t>Overestimation:</a:t>
            </a:r>
          </a:p>
          <a:p>
            <a:pPr algn="l" rtl="0"/>
            <a:r>
              <a:rPr lang="en-US" dirty="0" smtClean="0"/>
              <a:t>=COUNTIF(AT63:AT105,1)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Underestimation:</a:t>
            </a:r>
          </a:p>
          <a:p>
            <a:pPr algn="l" rtl="0"/>
            <a:r>
              <a:rPr lang="en-US" dirty="0" smtClean="0"/>
              <a:t>=COUNTIF(AT63:AT105,-1)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 smtClean="0">
                <a:solidFill>
                  <a:srgbClr val="FF0000"/>
                </a:solidFill>
              </a:rPr>
              <a:t>Cont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7848872" cy="5001419"/>
          </a:xfr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b="1" dirty="0" smtClean="0"/>
              <a:t>Increasing media, fashion and advertisements of thinness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1"/>
                </a:solidFill>
              </a:rPr>
              <a:t>Prevalence of Body image dissatisfaction in United States</a:t>
            </a:r>
            <a:r>
              <a:rPr lang="en-US" dirty="0" smtClean="0">
                <a:solidFill>
                  <a:schemeClr val="accent1"/>
                </a:solidFill>
              </a:rPr>
              <a:t>:</a:t>
            </a: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/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52% of men and 66% of women</a:t>
            </a:r>
          </a:p>
          <a:p>
            <a:pPr algn="l" rtl="0">
              <a:buFont typeface="Wingdings" pitchFamily="2" charset="2"/>
              <a:buChar char="Ø"/>
            </a:pP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b="1" dirty="0" smtClean="0"/>
              <a:t>Tendency to obtain desirable body weight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b="1" dirty="0" smtClean="0"/>
              <a:t>Self-diet management or consulting the dietitian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Suggestions: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Figure 1- Bland-Altman plot for H-B equation in study groups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Cont´d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  <a:solidFill>
            <a:srgbClr val="FFFF0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643438" y="1000108"/>
            <a:ext cx="4104456" cy="1296144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Media, fashion and advertisements of thinness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63688" y="2924944"/>
            <a:ext cx="5832648" cy="1152128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2800" b="1" dirty="0" smtClean="0">
                <a:solidFill>
                  <a:schemeClr val="tx1"/>
                </a:solidFill>
              </a:rPr>
              <a:t>Tendency to obtain desirable body weight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03648" y="4797152"/>
            <a:ext cx="6696744" cy="1368152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2800" b="1" dirty="0" smtClean="0">
                <a:solidFill>
                  <a:schemeClr val="tx1"/>
                </a:solidFill>
              </a:rPr>
              <a:t>Self-diet management or consulting the dietitian</a:t>
            </a:r>
          </a:p>
        </p:txBody>
      </p:sp>
      <p:sp>
        <p:nvSpPr>
          <p:cNvPr id="7" name="Down Arrow 6"/>
          <p:cNvSpPr/>
          <p:nvPr/>
        </p:nvSpPr>
        <p:spPr>
          <a:xfrm>
            <a:off x="4139952" y="2492896"/>
            <a:ext cx="1152128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139952" y="4221088"/>
            <a:ext cx="1152128" cy="50405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907704" y="3068960"/>
            <a:ext cx="0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763688" y="5013176"/>
            <a:ext cx="0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604448" y="638132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5536" y="638132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/>
              <a:t>Amariles</a:t>
            </a:r>
            <a:r>
              <a:rPr lang="en-US" dirty="0" smtClean="0"/>
              <a:t> et al,2006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000100" y="1000108"/>
            <a:ext cx="3357586" cy="128588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Recommendations of health provider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First Step: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Calculation of individual energy requirement</a:t>
            </a:r>
          </a:p>
          <a:p>
            <a:endParaRPr lang="fa-IR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sz="3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Diet Planning</a:t>
            </a:r>
            <a:endParaRPr lang="en-US" sz="3600" b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539552" y="1772816"/>
          <a:ext cx="80648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532440" y="63093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623731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Carol et al,2012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Resting Metabolic Rate (RMR)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  <a:solidFill>
            <a:schemeClr val="tx1">
              <a:lumMod val="75000"/>
              <a:lumOff val="25000"/>
            </a:schemeClr>
          </a:solidFill>
        </p:spPr>
        <p:txBody>
          <a:bodyPr/>
          <a:lstStyle/>
          <a:p>
            <a:pPr algn="l" rtl="0"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Methods for RMR measurement: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Direct calorimetry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Doubly labeled water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Indirect calorimetry</a:t>
            </a:r>
          </a:p>
          <a:p>
            <a:pPr algn="l" rtl="0">
              <a:buFont typeface="Wingdings" pitchFamily="2" charset="2"/>
              <a:buChar char="ü"/>
            </a:pPr>
            <a:endParaRPr lang="en-US" dirty="0" smtClean="0">
              <a:solidFill>
                <a:srgbClr val="99FF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ü"/>
            </a:pPr>
            <a:endParaRPr lang="en-US" dirty="0" smtClean="0">
              <a:solidFill>
                <a:srgbClr val="99FF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ü"/>
            </a:pPr>
            <a:endParaRPr lang="en-US" dirty="0">
              <a:solidFill>
                <a:srgbClr val="99FF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15616" y="4437112"/>
            <a:ext cx="6336704" cy="1944216"/>
          </a:xfrm>
          <a:prstGeom prst="roundRect">
            <a:avLst/>
          </a:prstGeom>
          <a:solidFill>
            <a:srgbClr val="A91D95"/>
          </a:solidFill>
          <a:ln>
            <a:solidFill>
              <a:srgbClr val="A91D95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sz="2800" b="1" dirty="0" smtClean="0"/>
              <a:t>Disadvantages of first three methods: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Time consuming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Expensive 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hardly feasible in clinical settings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b="1" dirty="0" smtClean="0"/>
          </a:p>
          <a:p>
            <a:pPr algn="l" rtl="0"/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532440" y="65253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652534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Mcdoniel</a:t>
            </a:r>
            <a:r>
              <a:rPr lang="en-US" dirty="0" smtClean="0"/>
              <a:t> S et al,2007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11960" y="37890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76256" y="32129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3717032"/>
            <a:ext cx="38164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rtl="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Predictive formula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00B050"/>
                </a:solidFill>
                <a:latin typeface="+mn-lt"/>
                <a:cs typeface="Times New Roman" pitchFamily="18" charset="0"/>
              </a:rPr>
              <a:t>Predictive RMR formula</a:t>
            </a:r>
            <a:endParaRPr lang="en-US" sz="4000" b="1" dirty="0">
              <a:solidFill>
                <a:srgbClr val="00B05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solidFill>
            <a:srgbClr val="0000FF"/>
          </a:solidFill>
        </p:spPr>
        <p:txBody>
          <a:bodyPr/>
          <a:lstStyle/>
          <a:p>
            <a:pPr algn="l" rtl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The most commonly used equation</a:t>
            </a:r>
            <a:r>
              <a:rPr lang="en-US" b="1" dirty="0" smtClean="0">
                <a:solidFill>
                  <a:schemeClr val="bg1"/>
                </a:solidFill>
              </a:rPr>
              <a:t>: </a:t>
            </a:r>
            <a:r>
              <a:rPr lang="en-US" b="1" dirty="0" smtClean="0">
                <a:solidFill>
                  <a:srgbClr val="FF0000"/>
                </a:solidFill>
              </a:rPr>
              <a:t>Harris-Benedict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H-B formula in women:</a:t>
            </a:r>
          </a:p>
          <a:p>
            <a:pPr algn="l" rtl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algn="l" rtl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algn="l" rtl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7-27% overestimation in normal and obese individuals in U.S population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592" y="2780928"/>
            <a:ext cx="7128792" cy="1152128"/>
          </a:xfrm>
          <a:prstGeom prst="rect">
            <a:avLst/>
          </a:prstGeom>
          <a:solidFill>
            <a:srgbClr val="FFC000"/>
          </a:solidFill>
          <a:ln/>
          <a:effectLst>
            <a:innerShdw blurRad="114300">
              <a:prstClr val="black"/>
            </a:innerShdw>
          </a:effectLst>
          <a:scene3d>
            <a:camera prst="perspectiveRelaxedModerately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665 + 9.56 * weight + 1.84 * </a:t>
            </a:r>
            <a:r>
              <a:rPr lang="en-US" sz="2800" b="1" dirty="0" err="1" smtClean="0">
                <a:solidFill>
                  <a:schemeClr val="tx1"/>
                </a:solidFill>
              </a:rPr>
              <a:t>hight</a:t>
            </a:r>
            <a:r>
              <a:rPr lang="en-US" sz="2800" b="1" dirty="0" smtClean="0">
                <a:solidFill>
                  <a:schemeClr val="tx1"/>
                </a:solidFill>
              </a:rPr>
              <a:t> - 4.67 * age</a:t>
            </a:r>
          </a:p>
          <a:p>
            <a:pPr algn="ctr"/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460432" y="63093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6257835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Carol et al,2012</a:t>
            </a:r>
          </a:p>
          <a:p>
            <a:pPr algn="l" rtl="0"/>
            <a:r>
              <a:rPr lang="en-US" dirty="0" smtClean="0"/>
              <a:t>Tseng et al,2011</a:t>
            </a:r>
          </a:p>
          <a:p>
            <a:pPr algn="l" rt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  <a:solidFill>
            <a:srgbClr val="FFC000"/>
          </a:solidFill>
        </p:spPr>
        <p:txBody>
          <a:bodyPr>
            <a:normAutofit fontScale="92500" lnSpcReduction="10000"/>
          </a:bodyPr>
          <a:lstStyle/>
          <a:p>
            <a:pPr algn="l" rtl="0">
              <a:buFont typeface="Wingdings" pitchFamily="2" charset="2"/>
              <a:buChar char="§"/>
            </a:pPr>
            <a:r>
              <a:rPr lang="en-US" sz="3800" b="1" dirty="0" smtClean="0"/>
              <a:t>Differences in accuracy of H-B equation in different:</a:t>
            </a:r>
          </a:p>
          <a:p>
            <a:pPr algn="l" rtl="0">
              <a:buNone/>
            </a:pPr>
            <a:r>
              <a:rPr lang="en-US" sz="3300" b="1" dirty="0" smtClean="0"/>
              <a:t>                            </a:t>
            </a:r>
          </a:p>
          <a:p>
            <a:pPr algn="l" rtl="0">
              <a:buNone/>
            </a:pPr>
            <a:r>
              <a:rPr lang="en-US" sz="4200" dirty="0" smtClean="0"/>
              <a:t>                                         </a:t>
            </a:r>
            <a:r>
              <a:rPr lang="en-US" sz="4200" b="1" dirty="0" smtClean="0">
                <a:solidFill>
                  <a:srgbClr val="0070C0"/>
                </a:solidFill>
              </a:rPr>
              <a:t>Range of BMI</a:t>
            </a:r>
          </a:p>
          <a:p>
            <a:pPr algn="l" rtl="0">
              <a:buNone/>
            </a:pPr>
            <a:r>
              <a:rPr lang="en-US" sz="4200" b="1" dirty="0" smtClean="0">
                <a:solidFill>
                  <a:srgbClr val="0070C0"/>
                </a:solidFill>
              </a:rPr>
              <a:t>                                         Age group</a:t>
            </a:r>
          </a:p>
          <a:p>
            <a:pPr algn="l" rtl="0">
              <a:buNone/>
            </a:pPr>
            <a:r>
              <a:rPr lang="en-US" sz="4200" b="1" dirty="0" smtClean="0">
                <a:solidFill>
                  <a:srgbClr val="0070C0"/>
                </a:solidFill>
              </a:rPr>
              <a:t>                                         Sex</a:t>
            </a:r>
          </a:p>
          <a:p>
            <a:pPr algn="l" rtl="0">
              <a:buNone/>
            </a:pPr>
            <a:r>
              <a:rPr lang="en-US" sz="4200" b="1" dirty="0" smtClean="0">
                <a:solidFill>
                  <a:srgbClr val="0070C0"/>
                </a:solidFill>
              </a:rPr>
              <a:t>                                         Race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                               </a:t>
            </a:r>
          </a:p>
          <a:p>
            <a:pPr algn="l" rtl="0">
              <a:buFont typeface="Wingdings" pitchFamily="2" charset="2"/>
              <a:buChar char="§"/>
            </a:pPr>
            <a:endParaRPr lang="en-US" dirty="0" smtClean="0"/>
          </a:p>
          <a:p>
            <a:pPr algn="l" rtl="0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6237312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dirty="0" smtClean="0"/>
              <a:t>Body Mass Index</a:t>
            </a:r>
          </a:p>
          <a:p>
            <a:pPr algn="l" rtl="0"/>
            <a:r>
              <a:rPr lang="en-US" sz="1600" dirty="0" smtClean="0"/>
              <a:t>Li et al,2010</a:t>
            </a:r>
            <a:endParaRPr lang="en-US" sz="1600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348881"/>
            <a:ext cx="214312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9" name="Picture 9" descr="C:\Documents and Settings\Administrator.SAZGAR-CF6BB28F\Desktop\NN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573016"/>
            <a:ext cx="2505075" cy="1819275"/>
          </a:xfrm>
          <a:prstGeom prst="rect">
            <a:avLst/>
          </a:prstGeom>
          <a:noFill/>
        </p:spPr>
      </p:pic>
      <p:pic>
        <p:nvPicPr>
          <p:cNvPr id="5132" name="Picture 12" descr="C:\Documents and Settings\Administrator.SAZGAR-CF6BB28F\Desktop\NA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4991100"/>
            <a:ext cx="2447925" cy="18669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8532440" y="64533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Aim of Study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9FF33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en-US" sz="3600" b="1" dirty="0" smtClean="0">
              <a:solidFill>
                <a:srgbClr val="0070C0"/>
              </a:solidFill>
            </a:endParaRPr>
          </a:p>
          <a:p>
            <a:pPr algn="l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Determination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of accuracy for Harris-Benedict equation to predict resting energy expenditure in normal and overweight young females in Tabriz-Iran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32440" y="64533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rtl="0"/>
            <a:r>
              <a:rPr lang="en-US" sz="4000" b="1" dirty="0" smtClean="0"/>
              <a:t>Materials &amp; Methods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/>
          <a:lstStyle/>
          <a:p>
            <a:pPr algn="l" rtl="0"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A cross-sectional study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0000"/>
                </a:solidFill>
              </a:rPr>
              <a:t>Sample: </a:t>
            </a:r>
            <a:r>
              <a:rPr lang="en-US" sz="2800" b="1" dirty="0" smtClean="0">
                <a:solidFill>
                  <a:srgbClr val="0070C0"/>
                </a:solidFill>
              </a:rPr>
              <a:t>200 (100 </a:t>
            </a:r>
            <a:r>
              <a:rPr lang="en-US" sz="2800" b="1" dirty="0" smtClean="0">
                <a:solidFill>
                  <a:srgbClr val="0070C0"/>
                </a:solidFill>
              </a:rPr>
              <a:t>normal &amp; </a:t>
            </a:r>
            <a:r>
              <a:rPr lang="en-US" sz="2800" b="1" dirty="0" smtClean="0">
                <a:solidFill>
                  <a:srgbClr val="0070C0"/>
                </a:solidFill>
              </a:rPr>
              <a:t>100 </a:t>
            </a:r>
            <a:r>
              <a:rPr lang="en-US" sz="2800" b="1" dirty="0" smtClean="0">
                <a:solidFill>
                  <a:srgbClr val="0070C0"/>
                </a:solidFill>
              </a:rPr>
              <a:t>overweight) volunteer female students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accent6"/>
                </a:solidFill>
              </a:rPr>
              <a:t>Criteria: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99592" y="3717032"/>
            <a:ext cx="3168352" cy="2808312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Inclusion criteria: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Sex: Female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Age: 18-30 years 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BMI: 18.5 to 29.9 kg/m</a:t>
            </a:r>
            <a:r>
              <a:rPr lang="en-US" sz="2400" b="1" baseline="30000" dirty="0" smtClean="0">
                <a:solidFill>
                  <a:srgbClr val="FFFF00"/>
                </a:solidFill>
              </a:rPr>
              <a:t>2</a:t>
            </a:r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427984" y="2924944"/>
            <a:ext cx="4358858" cy="3744416"/>
          </a:xfrm>
          <a:prstGeom prst="roundRect">
            <a:avLst/>
          </a:prstGeom>
          <a:solidFill>
            <a:srgbClr val="A91D95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</a:t>
            </a:r>
          </a:p>
          <a:p>
            <a:pPr algn="ctr"/>
            <a:endParaRPr lang="en-US" sz="2400" dirty="0" smtClean="0"/>
          </a:p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/>
          </a:p>
          <a:p>
            <a:pPr algn="l" rtl="0">
              <a:buFont typeface="Wingdings" pitchFamily="2" charset="2"/>
              <a:buChar char="ü"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algn="ctr" rt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Exclusion criteria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algn="l" rtl="0"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FFFF00"/>
                </a:solidFill>
              </a:rPr>
              <a:t>Diabetes, cardiovascular and Thyroid disorders 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FFFF00"/>
                </a:solidFill>
              </a:rPr>
              <a:t>Taking any losing /gaining weight medications  and supplementation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FFFF00"/>
                </a:solidFill>
              </a:rPr>
              <a:t>Anti psychotic, Diuretic &amp; Corticosteroid drugs during 3 months ago</a:t>
            </a:r>
          </a:p>
          <a:p>
            <a:pPr algn="l" rtl="0"/>
            <a:endParaRPr lang="en-US" sz="2400" b="1" dirty="0" smtClean="0">
              <a:solidFill>
                <a:srgbClr val="FFFF00"/>
              </a:solidFill>
            </a:endParaRPr>
          </a:p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76456" y="638132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934</Words>
  <Application>Microsoft Office PowerPoint</Application>
  <PresentationFormat>On-screen Show (4:3)</PresentationFormat>
  <Paragraphs>298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 </vt:lpstr>
      <vt:lpstr>Background:</vt:lpstr>
      <vt:lpstr>Cont´d</vt:lpstr>
      <vt:lpstr>Slide 4</vt:lpstr>
      <vt:lpstr>Resting Metabolic Rate (RMR) </vt:lpstr>
      <vt:lpstr>Predictive RMR formula</vt:lpstr>
      <vt:lpstr>Slide 7</vt:lpstr>
      <vt:lpstr>Aim of Study</vt:lpstr>
      <vt:lpstr>Materials &amp; Methods</vt:lpstr>
      <vt:lpstr>Measurements</vt:lpstr>
      <vt:lpstr>Fitmate instrument</vt:lpstr>
      <vt:lpstr>RMR measurement</vt:lpstr>
      <vt:lpstr>Statistical analysis</vt:lpstr>
      <vt:lpstr>Cont´d</vt:lpstr>
      <vt:lpstr>Slide 15</vt:lpstr>
      <vt:lpstr>Table 1- Basal characteristic of study subjects</vt:lpstr>
      <vt:lpstr>Table 2- Comparison of measured and predicted RMR in study groups</vt:lpstr>
      <vt:lpstr>Table 3- Comparison of  measured with estimated RMR by H-B formula in study subjects</vt:lpstr>
      <vt:lpstr>Slide 19</vt:lpstr>
      <vt:lpstr>Slide 20</vt:lpstr>
      <vt:lpstr>Limitation</vt:lpstr>
      <vt:lpstr>Conclusion</vt:lpstr>
      <vt:lpstr>Slide 23</vt:lpstr>
      <vt:lpstr>Normal weight</vt:lpstr>
      <vt:lpstr>overweight</vt:lpstr>
      <vt:lpstr>Slide 26</vt:lpstr>
      <vt:lpstr>Cont</vt:lpstr>
      <vt:lpstr>Suggestions:</vt:lpstr>
      <vt:lpstr>Figure 1- Bland-Altman plot for H-B equation in study groups</vt:lpstr>
    </vt:vector>
  </TitlesOfParts>
  <Company>Office07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Administrator</dc:creator>
  <cp:lastModifiedBy>freeuser</cp:lastModifiedBy>
  <cp:revision>213</cp:revision>
  <dcterms:created xsi:type="dcterms:W3CDTF">2013-11-28T07:10:47Z</dcterms:created>
  <dcterms:modified xsi:type="dcterms:W3CDTF">2013-12-04T10:59:05Z</dcterms:modified>
</cp:coreProperties>
</file>