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886" r:id="rId1"/>
    <p:sldMasterId id="2147484903" r:id="rId2"/>
    <p:sldMasterId id="2147484915" r:id="rId3"/>
  </p:sldMasterIdLst>
  <p:notesMasterIdLst>
    <p:notesMasterId r:id="rId24"/>
  </p:notesMasterIdLst>
  <p:handoutMasterIdLst>
    <p:handoutMasterId r:id="rId25"/>
  </p:handoutMasterIdLst>
  <p:sldIdLst>
    <p:sldId id="256" r:id="rId4"/>
    <p:sldId id="263" r:id="rId5"/>
    <p:sldId id="257" r:id="rId6"/>
    <p:sldId id="258" r:id="rId7"/>
    <p:sldId id="259" r:id="rId8"/>
    <p:sldId id="273" r:id="rId9"/>
    <p:sldId id="268" r:id="rId10"/>
    <p:sldId id="260" r:id="rId11"/>
    <p:sldId id="262" r:id="rId12"/>
    <p:sldId id="271" r:id="rId13"/>
    <p:sldId id="272" r:id="rId14"/>
    <p:sldId id="276" r:id="rId15"/>
    <p:sldId id="269" r:id="rId16"/>
    <p:sldId id="277" r:id="rId17"/>
    <p:sldId id="270" r:id="rId18"/>
    <p:sldId id="274" r:id="rId19"/>
    <p:sldId id="278" r:id="rId20"/>
    <p:sldId id="266" r:id="rId21"/>
    <p:sldId id="275" r:id="rId22"/>
    <p:sldId id="26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ar" initials="S" lastIdx="0" clrIdx="0">
    <p:extLst>
      <p:ext uri="{19B8F6BF-5375-455C-9EA6-DF929625EA0E}">
        <p15:presenceInfo xmlns:p15="http://schemas.microsoft.com/office/powerpoint/2012/main" userId="Sta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721" autoAdjust="0"/>
    <p:restoredTop sz="73609" autoAdjust="0"/>
  </p:normalViewPr>
  <p:slideViewPr>
    <p:cSldViewPr snapToGrid="0">
      <p:cViewPr varScale="1">
        <p:scale>
          <a:sx n="73" d="100"/>
          <a:sy n="73" d="100"/>
        </p:scale>
        <p:origin x="66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902E7A-4606-49E7-B9CF-79315416D2C8}" type="datetimeFigureOut">
              <a:rPr lang="en-US" smtClean="0"/>
              <a:t>1/15/2018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468619-9580-4021-A807-DA662E126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7280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6A8678-B295-4289-858E-1DEF80206F9C}" type="datetimeFigureOut">
              <a:rPr lang="en-US" smtClean="0"/>
              <a:t>1/15/2018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52C494-911E-4D88-BD7C-1CC73FDB7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077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2C494-911E-4D88-BD7C-1CC73FDB758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700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2C494-911E-4D88-BD7C-1CC73FDB758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729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4CDBE-2950-49A5-80DC-D60608533A0C}" type="datetimeFigureOut">
              <a:rPr lang="en-US" smtClean="0"/>
              <a:t>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1C4677D-D338-40AD-ABBD-3FA97EB32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3846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4CDBE-2950-49A5-80DC-D60608533A0C}" type="datetimeFigureOut">
              <a:rPr lang="en-US" smtClean="0"/>
              <a:t>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1C4677D-D338-40AD-ABBD-3FA97EB32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185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4CDBE-2950-49A5-80DC-D60608533A0C}" type="datetimeFigureOut">
              <a:rPr lang="en-US" smtClean="0"/>
              <a:t>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1C4677D-D338-40AD-ABBD-3FA97EB32D8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58386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4CDBE-2950-49A5-80DC-D60608533A0C}" type="datetimeFigureOut">
              <a:rPr lang="en-US" smtClean="0"/>
              <a:t>1/15/2018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1C4677D-D338-40AD-ABBD-3FA97EB32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1948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4CDBE-2950-49A5-80DC-D60608533A0C}" type="datetimeFigureOut">
              <a:rPr lang="en-US" smtClean="0"/>
              <a:t>1/15/2018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1C4677D-D338-40AD-ABBD-3FA97EB32D87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017718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4CDBE-2950-49A5-80DC-D60608533A0C}" type="datetimeFigureOut">
              <a:rPr lang="en-US" smtClean="0"/>
              <a:t>1/15/2018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1C4677D-D338-40AD-ABBD-3FA97EB32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7787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4CDBE-2950-49A5-80DC-D60608533A0C}" type="datetimeFigureOut">
              <a:rPr lang="en-US" smtClean="0"/>
              <a:t>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4677D-D338-40AD-ABBD-3FA97EB32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8061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4CDBE-2950-49A5-80DC-D60608533A0C}" type="datetimeFigureOut">
              <a:rPr lang="en-US" smtClean="0"/>
              <a:t>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4677D-D338-40AD-ABBD-3FA97EB32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5336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4CDBE-2950-49A5-80DC-D60608533A0C}" type="datetimeFigureOut">
              <a:rPr lang="en-US" smtClean="0"/>
              <a:t>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4677D-D338-40AD-ABBD-3FA97EB32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3206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4CDBE-2950-49A5-80DC-D60608533A0C}" type="datetimeFigureOut">
              <a:rPr lang="en-US" smtClean="0"/>
              <a:t>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4677D-D338-40AD-ABBD-3FA97EB32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7158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4CDBE-2950-49A5-80DC-D60608533A0C}" type="datetimeFigureOut">
              <a:rPr lang="en-US" smtClean="0"/>
              <a:t>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4677D-D338-40AD-ABBD-3FA97EB32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056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4CDBE-2950-49A5-80DC-D60608533A0C}" type="datetimeFigureOut">
              <a:rPr lang="en-US" smtClean="0"/>
              <a:t>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4677D-D338-40AD-ABBD-3FA97EB32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9642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4CDBE-2950-49A5-80DC-D60608533A0C}" type="datetimeFigureOut">
              <a:rPr lang="en-US" smtClean="0"/>
              <a:t>1/15/2018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4677D-D338-40AD-ABBD-3FA97EB32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9094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4CDBE-2950-49A5-80DC-D60608533A0C}" type="datetimeFigureOut">
              <a:rPr lang="en-US" smtClean="0"/>
              <a:t>1/15/2018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4677D-D338-40AD-ABBD-3FA97EB32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1527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4CDBE-2950-49A5-80DC-D60608533A0C}" type="datetimeFigureOut">
              <a:rPr lang="en-US" smtClean="0"/>
              <a:t>1/15/2018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4677D-D338-40AD-ABBD-3FA97EB32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5952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4CDBE-2950-49A5-80DC-D60608533A0C}" type="datetimeFigureOut">
              <a:rPr lang="en-US" smtClean="0"/>
              <a:t>1/15/2018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4677D-D338-40AD-ABBD-3FA97EB32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0511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4CDBE-2950-49A5-80DC-D60608533A0C}" type="datetimeFigureOut">
              <a:rPr lang="en-US" smtClean="0"/>
              <a:t>1/15/2018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4677D-D338-40AD-ABBD-3FA97EB32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4253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4CDBE-2950-49A5-80DC-D60608533A0C}" type="datetimeFigureOut">
              <a:rPr lang="en-US" smtClean="0"/>
              <a:t>1/15/2018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4677D-D338-40AD-ABBD-3FA97EB32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5641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4CDBE-2950-49A5-80DC-D60608533A0C}" type="datetimeFigureOut">
              <a:rPr lang="en-US" smtClean="0"/>
              <a:t>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4677D-D338-40AD-ABBD-3FA97EB32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1560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4CDBE-2950-49A5-80DC-D60608533A0C}" type="datetimeFigureOut">
              <a:rPr lang="en-US" smtClean="0"/>
              <a:t>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4677D-D338-40AD-ABBD-3FA97EB32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607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4CDBE-2950-49A5-80DC-D60608533A0C}" type="datetimeFigureOut">
              <a:rPr lang="en-US" smtClean="0"/>
              <a:t>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4677D-D338-40AD-ABBD-3FA97EB32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933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4CDBE-2950-49A5-80DC-D60608533A0C}" type="datetimeFigureOut">
              <a:rPr lang="en-US" smtClean="0"/>
              <a:t>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4677D-D338-40AD-ABBD-3FA97EB32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038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4CDBE-2950-49A5-80DC-D60608533A0C}" type="datetimeFigureOut">
              <a:rPr lang="en-US" smtClean="0"/>
              <a:t>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1C4677D-D338-40AD-ABBD-3FA97EB32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8612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4CDBE-2950-49A5-80DC-D60608533A0C}" type="datetimeFigureOut">
              <a:rPr lang="en-US" smtClean="0"/>
              <a:t>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4677D-D338-40AD-ABBD-3FA97EB32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1263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4CDBE-2950-49A5-80DC-D60608533A0C}" type="datetimeFigureOut">
              <a:rPr lang="en-US" smtClean="0"/>
              <a:t>1/15/2018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4677D-D338-40AD-ABBD-3FA97EB32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5354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4CDBE-2950-49A5-80DC-D60608533A0C}" type="datetimeFigureOut">
              <a:rPr lang="en-US" smtClean="0"/>
              <a:t>1/15/2018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4677D-D338-40AD-ABBD-3FA97EB32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7846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4CDBE-2950-49A5-80DC-D60608533A0C}" type="datetimeFigureOut">
              <a:rPr lang="en-US" smtClean="0"/>
              <a:t>1/15/2018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4677D-D338-40AD-ABBD-3FA97EB32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4654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4CDBE-2950-49A5-80DC-D60608533A0C}" type="datetimeFigureOut">
              <a:rPr lang="en-US" smtClean="0"/>
              <a:t>1/15/2018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4677D-D338-40AD-ABBD-3FA97EB32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8233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4CDBE-2950-49A5-80DC-D60608533A0C}" type="datetimeFigureOut">
              <a:rPr lang="en-US" smtClean="0"/>
              <a:t>1/15/2018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4677D-D338-40AD-ABBD-3FA97EB32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3017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4CDBE-2950-49A5-80DC-D60608533A0C}" type="datetimeFigureOut">
              <a:rPr lang="en-US" smtClean="0"/>
              <a:t>1/15/2018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4677D-D338-40AD-ABBD-3FA97EB32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4867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4CDBE-2950-49A5-80DC-D60608533A0C}" type="datetimeFigureOut">
              <a:rPr lang="en-US" smtClean="0"/>
              <a:t>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4677D-D338-40AD-ABBD-3FA97EB32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5568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4CDBE-2950-49A5-80DC-D60608533A0C}" type="datetimeFigureOut">
              <a:rPr lang="en-US" smtClean="0"/>
              <a:t>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4677D-D338-40AD-ABBD-3FA97EB32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4CDBE-2950-49A5-80DC-D60608533A0C}" type="datetimeFigureOut">
              <a:rPr lang="en-US" smtClean="0"/>
              <a:t>1/15/2018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1C4677D-D338-40AD-ABBD-3FA97EB32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2426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4CDBE-2950-49A5-80DC-D60608533A0C}" type="datetimeFigureOut">
              <a:rPr lang="en-US" smtClean="0"/>
              <a:t>1/15/2018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1C4677D-D338-40AD-ABBD-3FA97EB32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6127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4CDBE-2950-49A5-80DC-D60608533A0C}" type="datetimeFigureOut">
              <a:rPr lang="en-US" smtClean="0"/>
              <a:t>1/15/2018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4677D-D338-40AD-ABBD-3FA97EB32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108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4CDBE-2950-49A5-80DC-D60608533A0C}" type="datetimeFigureOut">
              <a:rPr lang="en-US" smtClean="0"/>
              <a:t>1/15/2018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4677D-D338-40AD-ABBD-3FA97EB32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4833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4CDBE-2950-49A5-80DC-D60608533A0C}" type="datetimeFigureOut">
              <a:rPr lang="en-US" smtClean="0"/>
              <a:t>1/15/2018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4677D-D338-40AD-ABBD-3FA97EB32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0467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4CDBE-2950-49A5-80DC-D60608533A0C}" type="datetimeFigureOut">
              <a:rPr lang="en-US" smtClean="0"/>
              <a:t>1/15/2018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1C4677D-D338-40AD-ABBD-3FA97EB32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648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E4CDBE-2950-49A5-80DC-D60608533A0C}" type="datetimeFigureOut">
              <a:rPr lang="en-US" smtClean="0"/>
              <a:t>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1C4677D-D338-40AD-ABBD-3FA97EB32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774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87" r:id="rId1"/>
    <p:sldLayoutId id="2147484888" r:id="rId2"/>
    <p:sldLayoutId id="2147484889" r:id="rId3"/>
    <p:sldLayoutId id="2147484890" r:id="rId4"/>
    <p:sldLayoutId id="2147484891" r:id="rId5"/>
    <p:sldLayoutId id="2147484892" r:id="rId6"/>
    <p:sldLayoutId id="2147484893" r:id="rId7"/>
    <p:sldLayoutId id="2147484894" r:id="rId8"/>
    <p:sldLayoutId id="2147484895" r:id="rId9"/>
    <p:sldLayoutId id="2147484896" r:id="rId10"/>
    <p:sldLayoutId id="2147484897" r:id="rId11"/>
    <p:sldLayoutId id="2147484898" r:id="rId12"/>
    <p:sldLayoutId id="2147484899" r:id="rId13"/>
    <p:sldLayoutId id="2147484900" r:id="rId14"/>
    <p:sldLayoutId id="2147484901" r:id="rId15"/>
    <p:sldLayoutId id="214748490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E4CDBE-2950-49A5-80DC-D60608533A0C}" type="datetimeFigureOut">
              <a:rPr lang="en-US" smtClean="0"/>
              <a:t>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4677D-D338-40AD-ABBD-3FA97EB32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092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04" r:id="rId1"/>
    <p:sldLayoutId id="2147484905" r:id="rId2"/>
    <p:sldLayoutId id="2147484906" r:id="rId3"/>
    <p:sldLayoutId id="2147484907" r:id="rId4"/>
    <p:sldLayoutId id="2147484908" r:id="rId5"/>
    <p:sldLayoutId id="2147484909" r:id="rId6"/>
    <p:sldLayoutId id="2147484910" r:id="rId7"/>
    <p:sldLayoutId id="2147484911" r:id="rId8"/>
    <p:sldLayoutId id="2147484912" r:id="rId9"/>
    <p:sldLayoutId id="2147484913" r:id="rId10"/>
    <p:sldLayoutId id="214748491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E4CDBE-2950-49A5-80DC-D60608533A0C}" type="datetimeFigureOut">
              <a:rPr lang="en-US" smtClean="0"/>
              <a:t>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4677D-D338-40AD-ABBD-3FA97EB32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837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16" r:id="rId1"/>
    <p:sldLayoutId id="2147484917" r:id="rId2"/>
    <p:sldLayoutId id="2147484918" r:id="rId3"/>
    <p:sldLayoutId id="2147484919" r:id="rId4"/>
    <p:sldLayoutId id="2147484920" r:id="rId5"/>
    <p:sldLayoutId id="2147484921" r:id="rId6"/>
    <p:sldLayoutId id="2147484922" r:id="rId7"/>
    <p:sldLayoutId id="2147484923" r:id="rId8"/>
    <p:sldLayoutId id="2147484924" r:id="rId9"/>
    <p:sldLayoutId id="2147484925" r:id="rId10"/>
    <p:sldLayoutId id="214748492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201288"/>
            <a:ext cx="3793678" cy="334964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84"/>
            <a:ext cx="12192000" cy="6822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85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62" y="365125"/>
            <a:ext cx="10884877" cy="6123598"/>
          </a:xfrm>
        </p:spPr>
      </p:pic>
    </p:spTree>
    <p:extLst>
      <p:ext uri="{BB962C8B-B14F-4D97-AF65-F5344CB8AC3E}">
        <p14:creationId xmlns:p14="http://schemas.microsoft.com/office/powerpoint/2010/main" val="362749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27" r="5868" b="-6027"/>
          <a:stretch/>
        </p:blipFill>
        <p:spPr>
          <a:xfrm>
            <a:off x="814750" y="365125"/>
            <a:ext cx="5210906" cy="6603234"/>
          </a:xfr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1" t="18682" r="14086" b="20218"/>
          <a:stretch/>
        </p:blipFill>
        <p:spPr>
          <a:xfrm rot="5400000">
            <a:off x="5630864" y="783375"/>
            <a:ext cx="6141180" cy="530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33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515600" cy="6177565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993531" y="1825625"/>
            <a:ext cx="10204938" cy="435133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9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FNA was performed and pathology reported Follicular suspicious neoplasm. Pathologist also commented that due to monomorphic  pattern of lymphoid cell lymphoma can not be ruled out.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Cause </a:t>
            </a:r>
            <a:r>
              <a:rPr lang="en-US" dirty="0"/>
              <a:t>the history was suggestive of thyroid lymphoma a CT scan of neck, thorax and abdomen with IV contrast was performed. No abnormal vessels, adenopathy, hepatic lesions, or splenomegaly was shown in CT scan.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77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69" y="365125"/>
            <a:ext cx="10521463" cy="6084277"/>
          </a:xfrm>
        </p:spPr>
      </p:pic>
    </p:spTree>
    <p:extLst>
      <p:ext uri="{BB962C8B-B14F-4D97-AF65-F5344CB8AC3E}">
        <p14:creationId xmlns:p14="http://schemas.microsoft.com/office/powerpoint/2010/main" val="140875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8" t="3151" r="8888" b="3151"/>
          <a:stretch/>
        </p:blipFill>
        <p:spPr>
          <a:xfrm rot="5400000">
            <a:off x="329139" y="874185"/>
            <a:ext cx="6158688" cy="514056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1" t="4931" r="10471" b="4931"/>
          <a:stretch/>
        </p:blipFill>
        <p:spPr>
          <a:xfrm rot="5400000">
            <a:off x="5586941" y="756954"/>
            <a:ext cx="6158686" cy="5375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28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9" t="17480" r="30951" b="21592"/>
          <a:stretch/>
        </p:blipFill>
        <p:spPr>
          <a:xfrm rot="5400000">
            <a:off x="3032442" y="-1829116"/>
            <a:ext cx="6127116" cy="10515602"/>
          </a:xfrm>
        </p:spPr>
      </p:pic>
    </p:spTree>
    <p:extLst>
      <p:ext uri="{BB962C8B-B14F-4D97-AF65-F5344CB8AC3E}">
        <p14:creationId xmlns:p14="http://schemas.microsoft.com/office/powerpoint/2010/main" val="222739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32" t="39108" b="15361"/>
          <a:stretch/>
        </p:blipFill>
        <p:spPr>
          <a:xfrm>
            <a:off x="838200" y="385604"/>
            <a:ext cx="10515600" cy="6213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70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buClr>
                <a:srgbClr val="353535"/>
              </a:buClr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Core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needle biopsy was performed and tissue was sent to pathology </a:t>
            </a:r>
            <a:r>
              <a:rPr lang="en-US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centre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for further study and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IHC.</a:t>
            </a:r>
          </a:p>
          <a:p>
            <a:pPr>
              <a:lnSpc>
                <a:spcPct val="150000"/>
              </a:lnSpc>
              <a:buClr>
                <a:srgbClr val="353535"/>
              </a:buClr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Pathology reported Non-Hodgkin lymphoma. IHC showed Ki67 98%positive, CD20 positive, and LCA diffuse strong positive. IHC results were compatible with primary thyroid lymphoma. </a:t>
            </a:r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>
              <a:lnSpc>
                <a:spcPct val="150000"/>
              </a:lnSpc>
            </a:pPr>
            <a:r>
              <a:rPr lang="en-US" dirty="0"/>
              <a:t>T</a:t>
            </a:r>
            <a:r>
              <a:rPr lang="en-US" dirty="0" smtClean="0"/>
              <a:t>he patient was referred to oncology unit for therapeutic chemotherapy after diagnosing non-Hodgkin thyroid lymphoma.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She has received first section of chemotherapy of R-CHOP regimen.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 </a:t>
            </a:r>
          </a:p>
          <a:p>
            <a:pPr marL="0" indent="0" algn="ctr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1997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4"/>
            <a:ext cx="10639097" cy="6287923"/>
          </a:xfrm>
        </p:spPr>
      </p:pic>
    </p:spTree>
    <p:extLst>
      <p:ext uri="{BB962C8B-B14F-4D97-AF65-F5344CB8AC3E}">
        <p14:creationId xmlns:p14="http://schemas.microsoft.com/office/powerpoint/2010/main" val="318989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255594" y="1555846"/>
            <a:ext cx="8243248" cy="1719617"/>
          </a:xfrm>
        </p:spPr>
        <p:txBody>
          <a:bodyPr>
            <a:normAutofit/>
          </a:bodyPr>
          <a:lstStyle/>
          <a:p>
            <a:r>
              <a:rPr lang="en-US" sz="8800" dirty="0" smtClean="0">
                <a:solidFill>
                  <a:schemeClr val="tx1"/>
                </a:solidFill>
              </a:rPr>
              <a:t>Case Report:</a:t>
            </a:r>
            <a:endParaRPr lang="en-US" sz="8800" dirty="0">
              <a:solidFill>
                <a:schemeClr val="tx1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4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70167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 illness: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We describe the case of a 55 year old  housewife woman  who currently lives in Tehran, referred to endocrine unit complaining of a rapidly enlarging right supraclavicular neck mass over a month that is painless but has caused compressive symptoms such as dyspnea and dysphagia and hoarseness.</a:t>
            </a:r>
          </a:p>
          <a:p>
            <a:r>
              <a:rPr lang="en-US" sz="2000" dirty="0" smtClean="0"/>
              <a:t>She does not complain of any hyper/hypothyroidism symptoms such as changes in weight, palpitation, irritability, heat or cold intolerance, and tremor. Neither she complains of fever, appetite loss and night sweats.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2080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Past medical history: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She is married, has three living children , no history of abortion or still-birth, menopause at 42, have not undergone HRT.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No past medical history of thyroid disorders and hematopoietic malignancies.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History of hypertension, cardiac diseases, coronary  artery disease and diabetes is negative. </a:t>
            </a:r>
          </a:p>
          <a:p>
            <a:pPr>
              <a:lnSpc>
                <a:spcPct val="150000"/>
              </a:lnSpc>
            </a:pPr>
            <a:r>
              <a:rPr lang="en-US" dirty="0"/>
              <a:t>H</a:t>
            </a:r>
            <a:r>
              <a:rPr lang="en-US" dirty="0" smtClean="0"/>
              <a:t>abitual  history is also negative for smoking, alcohol consumption and neck irradiation.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No family history of thyroid disease and malignancies or hematopoietic disorders.</a:t>
            </a:r>
          </a:p>
        </p:txBody>
      </p:sp>
    </p:spTree>
    <p:extLst>
      <p:ext uri="{BB962C8B-B14F-4D97-AF65-F5344CB8AC3E}">
        <p14:creationId xmlns:p14="http://schemas.microsoft.com/office/powerpoint/2010/main" val="371705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exam: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General appearance: normal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Scalp hair and skin: normal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Body weight=70kg     weight=160cm   BMI:27.34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Vital sign: HR:74/min   BP:120/65   T:36.6 oral 7AM   RR:14/min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Head and neck: there is a palpable firm  </a:t>
            </a:r>
            <a:r>
              <a:rPr lang="en-US" dirty="0" smtClean="0"/>
              <a:t>fixed </a:t>
            </a:r>
            <a:r>
              <a:rPr lang="en-US" dirty="0" smtClean="0"/>
              <a:t>untender mass  in approximate size of 5*4cm in right lobe of thyroid and could be palpated over isthmus of thyroid  which causes left trachea deviation. Left lobe of thyroid is normal. No cervical adenopathy is detected.</a:t>
            </a:r>
          </a:p>
        </p:txBody>
      </p:sp>
    </p:spTree>
    <p:extLst>
      <p:ext uri="{BB962C8B-B14F-4D97-AF65-F5344CB8AC3E}">
        <p14:creationId xmlns:p14="http://schemas.microsoft.com/office/powerpoint/2010/main" val="8222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8" t="-362" r="-5978" b="362"/>
          <a:stretch/>
        </p:blipFill>
        <p:spPr>
          <a:xfrm rot="5400000">
            <a:off x="2827470" y="-111866"/>
            <a:ext cx="6537061" cy="7491047"/>
          </a:xfrm>
        </p:spPr>
      </p:pic>
    </p:spTree>
    <p:extLst>
      <p:ext uri="{BB962C8B-B14F-4D97-AF65-F5344CB8AC3E}">
        <p14:creationId xmlns:p14="http://schemas.microsoft.com/office/powerpoint/2010/main" val="50701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No Pemberton’s sign , no bruit, warmness or fluctuation over the mass, mild stridor over trachea is heard by stethoscope.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Chest</a:t>
            </a:r>
            <a:r>
              <a:rPr lang="en-US" dirty="0"/>
              <a:t>: normal heart and breath sounds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Abdomen</a:t>
            </a:r>
            <a:r>
              <a:rPr lang="en-US" dirty="0"/>
              <a:t>: soft without  tenderness, without palpable mass and tenderness, no splenomegaly was detected</a:t>
            </a:r>
          </a:p>
          <a:p>
            <a:pPr>
              <a:lnSpc>
                <a:spcPct val="150000"/>
              </a:lnSpc>
            </a:pPr>
            <a:r>
              <a:rPr lang="en-US" dirty="0"/>
              <a:t>No adenopathy was detected in axillary and inguinal area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Neurologic exams are normal, normal gait and equilibrium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Distal pulses are normal and symmetric.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6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Paraclinical studies: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>
            <a:normAutofit/>
          </a:bodyPr>
          <a:lstStyle/>
          <a:p>
            <a:r>
              <a:rPr lang="en-US" dirty="0"/>
              <a:t>L</a:t>
            </a:r>
            <a:r>
              <a:rPr lang="en-US" dirty="0" smtClean="0"/>
              <a:t>ab exam:   </a:t>
            </a:r>
          </a:p>
          <a:p>
            <a:pPr marL="0" indent="0">
              <a:buNone/>
            </a:pPr>
            <a:r>
              <a:rPr lang="en-US" dirty="0" smtClean="0"/>
              <a:t>WBC:5900             Uricacid:4 mg/dl      LDH:549 Iu/L(high) (NL range:200-400)</a:t>
            </a:r>
          </a:p>
          <a:p>
            <a:pPr marL="0" indent="0">
              <a:buNone/>
            </a:pPr>
            <a:r>
              <a:rPr lang="en-US" dirty="0" smtClean="0"/>
              <a:t>HB:14.3 gr/dl         Ca:9.2 mg/dl            FBS:86 mg/dl                     </a:t>
            </a:r>
          </a:p>
          <a:p>
            <a:pPr marL="0" indent="0">
              <a:buNone/>
            </a:pPr>
            <a:r>
              <a:rPr lang="en-US" dirty="0" smtClean="0"/>
              <a:t>MCV:87 FL             Ph:3.5 mg/dl             Albumin:3.9 gr/dl</a:t>
            </a:r>
          </a:p>
          <a:p>
            <a:pPr marL="0" indent="0">
              <a:buNone/>
            </a:pPr>
            <a:r>
              <a:rPr lang="en-US" dirty="0" smtClean="0"/>
              <a:t>PLT:221000             Na:141 mEq/L           TSH:1.1 mlu/ml</a:t>
            </a:r>
          </a:p>
          <a:p>
            <a:pPr marL="0" indent="0">
              <a:buNone/>
            </a:pPr>
            <a:r>
              <a:rPr lang="en-US" dirty="0" smtClean="0"/>
              <a:t>CRP:NEG                K:3.9 mEq/L              T3:1 nmol/L</a:t>
            </a:r>
          </a:p>
          <a:p>
            <a:pPr marL="0" indent="0">
              <a:buNone/>
            </a:pPr>
            <a:r>
              <a:rPr lang="en-US" dirty="0" smtClean="0"/>
              <a:t> ESR:14 mm/h         AST:20 Iu/L                T4:8.2 microgr/dl</a:t>
            </a:r>
          </a:p>
          <a:p>
            <a:pPr marL="0" indent="0">
              <a:buNone/>
            </a:pPr>
            <a:r>
              <a:rPr lang="en-US" dirty="0" smtClean="0"/>
              <a:t>BUN:16 mg/dl         ALT:17 Iu/L</a:t>
            </a:r>
          </a:p>
          <a:p>
            <a:pPr marL="0" indent="0">
              <a:buNone/>
            </a:pPr>
            <a:r>
              <a:rPr lang="en-US" dirty="0" smtClean="0"/>
              <a:t>Cr:0.8 mg/dl           ALKP:171 U/L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48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Thyroid US revealed a hypo-echoic mass in size 59*38mm and high vascularity in right lobe of thyroid which made left trachea deviation. Left thyroid is normal echoic in size 36*12*10mm.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Technetium  scan: a large cold nodule in the right thyroid lobe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Us of abdomen was normal and showed liver with normal diameter and normal parenchymal echo. Spleen with span of 78mm was normal. Kidneys and other abdominal and pelvic structures were normal.  </a:t>
            </a:r>
          </a:p>
        </p:txBody>
      </p:sp>
    </p:spTree>
    <p:extLst>
      <p:ext uri="{BB962C8B-B14F-4D97-AF65-F5344CB8AC3E}">
        <p14:creationId xmlns:p14="http://schemas.microsoft.com/office/powerpoint/2010/main" val="112846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633</TotalTime>
  <Words>596</Words>
  <Application>Microsoft Office PowerPoint</Application>
  <PresentationFormat>Widescreen</PresentationFormat>
  <Paragraphs>44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Century Gothic</vt:lpstr>
      <vt:lpstr>Wingdings 3</vt:lpstr>
      <vt:lpstr>Wisp</vt:lpstr>
      <vt:lpstr>Office Theme</vt:lpstr>
      <vt:lpstr>1_Office Theme</vt:lpstr>
      <vt:lpstr>PowerPoint Presentation</vt:lpstr>
      <vt:lpstr>Case Report:</vt:lpstr>
      <vt:lpstr>Present illness:</vt:lpstr>
      <vt:lpstr>Past medical history:</vt:lpstr>
      <vt:lpstr>Physical exam:</vt:lpstr>
      <vt:lpstr>PowerPoint Presentation</vt:lpstr>
      <vt:lpstr>PowerPoint Presentation</vt:lpstr>
      <vt:lpstr>Paraclinical studies: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Star</dc:creator>
  <cp:lastModifiedBy>Saloon3</cp:lastModifiedBy>
  <cp:revision>34</cp:revision>
  <dcterms:created xsi:type="dcterms:W3CDTF">2018-01-11T17:04:00Z</dcterms:created>
  <dcterms:modified xsi:type="dcterms:W3CDTF">2018-01-15T06:58:52Z</dcterms:modified>
</cp:coreProperties>
</file>