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8.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9.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22.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3.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4.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5.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6.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7.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8.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9.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30.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31.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2.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3.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4.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5.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36.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37.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2.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2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2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28.xml" ContentType="application/vnd.openxmlformats-officedocument.presentationml.notesSlide+xml"/>
  <Override PartName="/ppt/tags/tag278.xml" ContentType="application/vnd.openxmlformats-officedocument.presentationml.tags+xml"/>
  <Override PartName="/ppt/notesSlides/notesSlide29.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30.xml" ContentType="application/vnd.openxmlformats-officedocument.presentationml.notesSlide+xml"/>
  <Override PartName="/ppt/charts/chart15.xml" ContentType="application/vnd.openxmlformats-officedocument.drawingml.chart+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31.xml" ContentType="application/vnd.openxmlformats-officedocument.presentationml.notesSlide+xml"/>
  <Override PartName="/ppt/charts/chart16.xml" ContentType="application/vnd.openxmlformats-officedocument.drawingml.chart+xml"/>
  <Override PartName="/ppt/notesSlides/notesSlide32.xml" ContentType="application/vnd.openxmlformats-officedocument.presentationml.notesSlide+xml"/>
  <Override PartName="/ppt/charts/chart17.xml" ContentType="application/vnd.openxmlformats-officedocument.drawingml.chart+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33.xml" ContentType="application/vnd.openxmlformats-officedocument.presentationml.notesSlide+xml"/>
  <Override PartName="/ppt/charts/chart18.xml" ContentType="application/vnd.openxmlformats-officedocument.drawingml.chart+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3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theme/themeOverride2.xml" ContentType="application/vnd.openxmlformats-officedocument.themeOverr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notesSlides/notesSlide35.xml" ContentType="application/vnd.openxmlformats-officedocument.presentationml.notesSlide+xml"/>
  <Override PartName="/ppt/charts/chart21.xml" ContentType="application/vnd.openxmlformats-officedocument.drawingml.chart+xml"/>
  <Override PartName="/ppt/notesSlides/notesSlide36.xml" ContentType="application/vnd.openxmlformats-officedocument.presentationml.notesSlide+xml"/>
  <Override PartName="/ppt/charts/chart22.xml" ContentType="application/vnd.openxmlformats-officedocument.drawingml.chart+xml"/>
  <Override PartName="/ppt/notesSlides/notesSlide37.xml" ContentType="application/vnd.openxmlformats-officedocument.presentationml.notesSlide+xml"/>
  <Override PartName="/ppt/tags/tag360.xml" ContentType="application/vnd.openxmlformats-officedocument.presentationml.tags+xml"/>
  <Override PartName="/ppt/notesSlides/notesSlide38.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notesSlides/notesSlide39.xml" ContentType="application/vnd.openxmlformats-officedocument.presentationml.notesSlide+xml"/>
  <Override PartName="/ppt/charts/chart24.xml" ContentType="application/vnd.openxmlformats-officedocument.drawingml.chart+xml"/>
  <Override PartName="/ppt/theme/themeOverride4.xml" ContentType="application/vnd.openxmlformats-officedocument.themeOverride+xml"/>
  <Override PartName="/ppt/notesSlides/notesSlide40.xml" ContentType="application/vnd.openxmlformats-officedocument.presentationml.notesSlide+xml"/>
  <Override PartName="/ppt/charts/chart25.xml" ContentType="application/vnd.openxmlformats-officedocument.drawingml.chart+xml"/>
  <Override PartName="/ppt/notesSlides/notesSlide41.xml" ContentType="application/vnd.openxmlformats-officedocument.presentationml.notesSlide+xml"/>
  <Override PartName="/ppt/charts/chart26.xml" ContentType="application/vnd.openxmlformats-officedocument.drawingml.chart+xml"/>
  <Override PartName="/ppt/notesSlides/notesSlide42.xml" ContentType="application/vnd.openxmlformats-officedocument.presentationml.notesSlide+xml"/>
  <Override PartName="/ppt/charts/chart27.xml" ContentType="application/vnd.openxmlformats-officedocument.drawingml.chart+xml"/>
  <Override PartName="/ppt/tags/tag361.xml" ContentType="application/vnd.openxmlformats-officedocument.presentationml.tags+xml"/>
  <Override PartName="/ppt/notesSlides/notesSlide43.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44.xml" ContentType="application/vnd.openxmlformats-officedocument.presentationml.notesSlide+xml"/>
  <Override PartName="/ppt/charts/chart28.xml" ContentType="application/vnd.openxmlformats-officedocument.drawingml.chart+xml"/>
  <Override PartName="/ppt/notesSlides/notesSlide45.xml" ContentType="application/vnd.openxmlformats-officedocument.presentationml.notesSlide+xml"/>
  <Override PartName="/ppt/charts/chart29.xml" ContentType="application/vnd.openxmlformats-officedocument.drawingml.chart+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46.xml" ContentType="application/vnd.openxmlformats-officedocument.presentationml.notesSlide+xml"/>
  <Override PartName="/ppt/charts/chart30.xml" ContentType="application/vnd.openxmlformats-officedocument.drawingml.chart+xml"/>
  <Override PartName="/ppt/tags/tag387.xml" ContentType="application/vnd.openxmlformats-officedocument.presentationml.tags+xml"/>
  <Override PartName="/ppt/tags/tag38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50.xml" ContentType="application/vnd.openxmlformats-officedocument.presentationml.notesSlide+xml"/>
  <Override PartName="/ppt/charts/chart31.xml" ContentType="application/vnd.openxmlformats-officedocument.drawingml.chart+xml"/>
  <Override PartName="/ppt/drawings/drawing2.xml" ContentType="application/vnd.openxmlformats-officedocument.drawingml.chartshapes+xml"/>
  <Override PartName="/ppt/charts/chart32.xml" ContentType="application/vnd.openxmlformats-officedocument.drawingml.chart+xml"/>
  <Override PartName="/ppt/notesSlides/notesSlide51.xml" ContentType="application/vnd.openxmlformats-officedocument.presentationml.notesSlide+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52.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5.xml" ContentType="application/vnd.openxmlformats-officedocument.drawingml.chart+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notesSlides/notesSlide57.xml" ContentType="application/vnd.openxmlformats-officedocument.presentationml.notesSlide+xml"/>
  <Override PartName="/ppt/charts/chart36.xml" ContentType="application/vnd.openxmlformats-officedocument.drawingml.chart+xml"/>
  <Override PartName="/ppt/drawings/drawing3.xml" ContentType="application/vnd.openxmlformats-officedocument.drawingml.chartshapes+xml"/>
  <Override PartName="/ppt/charts/chart37.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 id="2147483718" r:id="rId4"/>
    <p:sldMasterId id="2147483728" r:id="rId5"/>
    <p:sldMasterId id="2147483738" r:id="rId6"/>
    <p:sldMasterId id="2147483748" r:id="rId7"/>
    <p:sldMasterId id="2147483760" r:id="rId8"/>
    <p:sldMasterId id="2147483770" r:id="rId9"/>
    <p:sldMasterId id="2147483780" r:id="rId10"/>
    <p:sldMasterId id="2147483792" r:id="rId11"/>
    <p:sldMasterId id="2147483810" r:id="rId12"/>
    <p:sldMasterId id="2147483820" r:id="rId13"/>
    <p:sldMasterId id="2147483828" r:id="rId14"/>
    <p:sldMasterId id="2147483838" r:id="rId15"/>
    <p:sldMasterId id="2147483850" r:id="rId16"/>
    <p:sldMasterId id="2147483860" r:id="rId17"/>
    <p:sldMasterId id="2147483872" r:id="rId18"/>
    <p:sldMasterId id="2147483882" r:id="rId19"/>
    <p:sldMasterId id="2147483892" r:id="rId20"/>
    <p:sldMasterId id="2147483904" r:id="rId21"/>
    <p:sldMasterId id="2147483914" r:id="rId22"/>
    <p:sldMasterId id="2147483922" r:id="rId23"/>
    <p:sldMasterId id="2147483934" r:id="rId24"/>
    <p:sldMasterId id="2147483944" r:id="rId25"/>
    <p:sldMasterId id="2147483956" r:id="rId26"/>
    <p:sldMasterId id="2147483966" r:id="rId27"/>
    <p:sldMasterId id="2147483976" r:id="rId28"/>
    <p:sldMasterId id="2147483988" r:id="rId29"/>
    <p:sldMasterId id="2147484003" r:id="rId30"/>
    <p:sldMasterId id="2147484018" r:id="rId31"/>
    <p:sldMasterId id="2147484063" r:id="rId32"/>
    <p:sldMasterId id="2147484075" r:id="rId33"/>
    <p:sldMasterId id="2147484087" r:id="rId34"/>
    <p:sldMasterId id="2147484099" r:id="rId35"/>
    <p:sldMasterId id="2147484111" r:id="rId36"/>
    <p:sldMasterId id="2147484119" r:id="rId37"/>
    <p:sldMasterId id="2147484127" r:id="rId38"/>
  </p:sldMasterIdLst>
  <p:notesMasterIdLst>
    <p:notesMasterId r:id="rId104"/>
  </p:notesMasterIdLst>
  <p:handoutMasterIdLst>
    <p:handoutMasterId r:id="rId105"/>
  </p:handoutMasterIdLst>
  <p:sldIdLst>
    <p:sldId id="257" r:id="rId39"/>
    <p:sldId id="390" r:id="rId40"/>
    <p:sldId id="378" r:id="rId41"/>
    <p:sldId id="345" r:id="rId42"/>
    <p:sldId id="346" r:id="rId43"/>
    <p:sldId id="347" r:id="rId44"/>
    <p:sldId id="348" r:id="rId45"/>
    <p:sldId id="349" r:id="rId46"/>
    <p:sldId id="350" r:id="rId47"/>
    <p:sldId id="351" r:id="rId48"/>
    <p:sldId id="379" r:id="rId49"/>
    <p:sldId id="352" r:id="rId50"/>
    <p:sldId id="259" r:id="rId51"/>
    <p:sldId id="262" r:id="rId52"/>
    <p:sldId id="263" r:id="rId53"/>
    <p:sldId id="264" r:id="rId54"/>
    <p:sldId id="265" r:id="rId55"/>
    <p:sldId id="266" r:id="rId56"/>
    <p:sldId id="385" r:id="rId57"/>
    <p:sldId id="382" r:id="rId58"/>
    <p:sldId id="380" r:id="rId59"/>
    <p:sldId id="268" r:id="rId60"/>
    <p:sldId id="269" r:id="rId61"/>
    <p:sldId id="270" r:id="rId62"/>
    <p:sldId id="273" r:id="rId63"/>
    <p:sldId id="274" r:id="rId64"/>
    <p:sldId id="285" r:id="rId65"/>
    <p:sldId id="386" r:id="rId66"/>
    <p:sldId id="292" r:id="rId67"/>
    <p:sldId id="290" r:id="rId68"/>
    <p:sldId id="337"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00" r:id="rId84"/>
    <p:sldId id="303" r:id="rId85"/>
    <p:sldId id="326" r:id="rId86"/>
    <p:sldId id="387" r:id="rId87"/>
    <p:sldId id="371" r:id="rId88"/>
    <p:sldId id="307" r:id="rId89"/>
    <p:sldId id="377" r:id="rId90"/>
    <p:sldId id="375" r:id="rId91"/>
    <p:sldId id="331" r:id="rId92"/>
    <p:sldId id="372" r:id="rId93"/>
    <p:sldId id="373" r:id="rId94"/>
    <p:sldId id="374" r:id="rId95"/>
    <p:sldId id="376" r:id="rId96"/>
    <p:sldId id="388" r:id="rId97"/>
    <p:sldId id="332" r:id="rId98"/>
    <p:sldId id="333" r:id="rId99"/>
    <p:sldId id="381" r:id="rId100"/>
    <p:sldId id="389" r:id="rId101"/>
    <p:sldId id="383" r:id="rId102"/>
    <p:sldId id="336" r:id="rId10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0053" autoAdjust="0"/>
  </p:normalViewPr>
  <p:slideViewPr>
    <p:cSldViewPr>
      <p:cViewPr>
        <p:scale>
          <a:sx n="118" d="100"/>
          <a:sy n="118" d="100"/>
        </p:scale>
        <p:origin x="1872" y="143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5.xml"/><Relationship Id="rId58" Type="http://schemas.openxmlformats.org/officeDocument/2006/relationships/slide" Target="slides/slide20.xml"/><Relationship Id="rId74" Type="http://schemas.openxmlformats.org/officeDocument/2006/relationships/slide" Target="slides/slide36.xml"/><Relationship Id="rId79" Type="http://schemas.openxmlformats.org/officeDocument/2006/relationships/slide" Target="slides/slide41.xml"/><Relationship Id="rId102"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52.xml"/><Relationship Id="rId95" Type="http://schemas.openxmlformats.org/officeDocument/2006/relationships/slide" Target="slides/slide5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5.xml"/><Relationship Id="rId48" Type="http://schemas.openxmlformats.org/officeDocument/2006/relationships/slide" Target="slides/slide10.xml"/><Relationship Id="rId64" Type="http://schemas.openxmlformats.org/officeDocument/2006/relationships/slide" Target="slides/slide26.xml"/><Relationship Id="rId69" Type="http://schemas.openxmlformats.org/officeDocument/2006/relationships/slide" Target="slides/slide31.xml"/><Relationship Id="rId80" Type="http://schemas.openxmlformats.org/officeDocument/2006/relationships/slide" Target="slides/slide42.xml"/><Relationship Id="rId85" Type="http://schemas.openxmlformats.org/officeDocument/2006/relationships/slide" Target="slides/slide4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21.xml"/><Relationship Id="rId103" Type="http://schemas.openxmlformats.org/officeDocument/2006/relationships/slide" Target="slides/slide65.xml"/><Relationship Id="rId108" Type="http://schemas.openxmlformats.org/officeDocument/2006/relationships/theme" Target="theme/theme1.xml"/><Relationship Id="rId54" Type="http://schemas.openxmlformats.org/officeDocument/2006/relationships/slide" Target="slides/slide16.xml"/><Relationship Id="rId70" Type="http://schemas.openxmlformats.org/officeDocument/2006/relationships/slide" Target="slides/slide32.xml"/><Relationship Id="rId75" Type="http://schemas.openxmlformats.org/officeDocument/2006/relationships/slide" Target="slides/slide37.xml"/><Relationship Id="rId91" Type="http://schemas.openxmlformats.org/officeDocument/2006/relationships/slide" Target="slides/slide53.xml"/><Relationship Id="rId96"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109" Type="http://schemas.openxmlformats.org/officeDocument/2006/relationships/tableStyles" Target="tableStyles.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61" Type="http://schemas.openxmlformats.org/officeDocument/2006/relationships/slide" Target="slides/slide23.xml"/><Relationship Id="rId82" Type="http://schemas.openxmlformats.org/officeDocument/2006/relationships/slide" Target="slides/slide4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8.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93" Type="http://schemas.openxmlformats.org/officeDocument/2006/relationships/slide" Target="slides/slide55.xml"/><Relationship Id="rId98" Type="http://schemas.openxmlformats.org/officeDocument/2006/relationships/slide" Target="slides/slide6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8.xml"/><Relationship Id="rId67"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3.xml"/><Relationship Id="rId62" Type="http://schemas.openxmlformats.org/officeDocument/2006/relationships/slide" Target="slides/slide24.xml"/><Relationship Id="rId83" Type="http://schemas.openxmlformats.org/officeDocument/2006/relationships/slide" Target="slides/slide45.xml"/><Relationship Id="rId88"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2015</c:v>
                </c:pt>
              </c:strCache>
            </c:strRef>
          </c:tx>
          <c:spPr>
            <a:solidFill>
              <a:schemeClr val="accent1"/>
            </a:solidFill>
          </c:spPr>
          <c:invertIfNegative val="0"/>
          <c:dLbls>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North America and Caribbean</c:v>
                </c:pt>
                <c:pt idx="1">
                  <c:v>South and Central America</c:v>
                </c:pt>
                <c:pt idx="2">
                  <c:v>Europe</c:v>
                </c:pt>
                <c:pt idx="3">
                  <c:v>Middle East and North Africa</c:v>
                </c:pt>
                <c:pt idx="4">
                  <c:v>Africa</c:v>
                </c:pt>
                <c:pt idx="5">
                  <c:v>South East Asia</c:v>
                </c:pt>
                <c:pt idx="6">
                  <c:v>Western Pacific</c:v>
                </c:pt>
              </c:strCache>
            </c:strRef>
          </c:cat>
          <c:val>
            <c:numRef>
              <c:f>Sheet1!$B$2:$B$8</c:f>
              <c:numCache>
                <c:formatCode>0</c:formatCode>
                <c:ptCount val="7"/>
                <c:pt idx="0">
                  <c:v>44.3</c:v>
                </c:pt>
                <c:pt idx="1">
                  <c:v>29.6</c:v>
                </c:pt>
                <c:pt idx="2">
                  <c:v>59.8</c:v>
                </c:pt>
                <c:pt idx="3">
                  <c:v>35.4</c:v>
                </c:pt>
                <c:pt idx="4">
                  <c:v>14.2</c:v>
                </c:pt>
                <c:pt idx="5">
                  <c:v>78.3</c:v>
                </c:pt>
                <c:pt idx="6">
                  <c:v>153.19999999999999</c:v>
                </c:pt>
              </c:numCache>
            </c:numRef>
          </c:val>
          <c:extLst xmlns:c16r2="http://schemas.microsoft.com/office/drawing/2015/06/chart">
            <c:ext xmlns:c16="http://schemas.microsoft.com/office/drawing/2014/chart" uri="{C3380CC4-5D6E-409C-BE32-E72D297353CC}">
              <c16:uniqueId val="{00000000-7745-49C1-A855-D8400474936F}"/>
            </c:ext>
          </c:extLst>
        </c:ser>
        <c:ser>
          <c:idx val="1"/>
          <c:order val="1"/>
          <c:tx>
            <c:strRef>
              <c:f>Sheet1!$C$1</c:f>
              <c:strCache>
                <c:ptCount val="1"/>
                <c:pt idx="0">
                  <c:v>2040</c:v>
                </c:pt>
              </c:strCache>
            </c:strRef>
          </c:tx>
          <c:spPr>
            <a:solidFill>
              <a:schemeClr val="accent2"/>
            </a:solidFill>
          </c:spPr>
          <c:invertIfNegative val="0"/>
          <c:dLbls>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North America and Caribbean</c:v>
                </c:pt>
                <c:pt idx="1">
                  <c:v>South and Central America</c:v>
                </c:pt>
                <c:pt idx="2">
                  <c:v>Europe</c:v>
                </c:pt>
                <c:pt idx="3">
                  <c:v>Middle East and North Africa</c:v>
                </c:pt>
                <c:pt idx="4">
                  <c:v>Africa</c:v>
                </c:pt>
                <c:pt idx="5">
                  <c:v>South East Asia</c:v>
                </c:pt>
                <c:pt idx="6">
                  <c:v>Western Pacific</c:v>
                </c:pt>
              </c:strCache>
            </c:strRef>
          </c:cat>
          <c:val>
            <c:numRef>
              <c:f>Sheet1!$C$2:$C$8</c:f>
              <c:numCache>
                <c:formatCode>0</c:formatCode>
                <c:ptCount val="7"/>
                <c:pt idx="0">
                  <c:v>60.5</c:v>
                </c:pt>
                <c:pt idx="1">
                  <c:v>48.8</c:v>
                </c:pt>
                <c:pt idx="2">
                  <c:v>71.099999999999994</c:v>
                </c:pt>
                <c:pt idx="3">
                  <c:v>72.099999999999994</c:v>
                </c:pt>
                <c:pt idx="4">
                  <c:v>34.200000000000003</c:v>
                </c:pt>
                <c:pt idx="5">
                  <c:v>140.19999999999999</c:v>
                </c:pt>
                <c:pt idx="6">
                  <c:v>214.8</c:v>
                </c:pt>
              </c:numCache>
            </c:numRef>
          </c:val>
          <c:extLst xmlns:c16r2="http://schemas.microsoft.com/office/drawing/2015/06/chart">
            <c:ext xmlns:c16="http://schemas.microsoft.com/office/drawing/2014/chart" uri="{C3380CC4-5D6E-409C-BE32-E72D297353CC}">
              <c16:uniqueId val="{00000001-7745-49C1-A855-D8400474936F}"/>
            </c:ext>
          </c:extLst>
        </c:ser>
        <c:dLbls>
          <c:showLegendKey val="0"/>
          <c:showVal val="0"/>
          <c:showCatName val="0"/>
          <c:showSerName val="0"/>
          <c:showPercent val="0"/>
          <c:showBubbleSize val="0"/>
        </c:dLbls>
        <c:gapWidth val="72"/>
        <c:axId val="41832448"/>
        <c:axId val="210405632"/>
      </c:barChart>
      <c:catAx>
        <c:axId val="41832448"/>
        <c:scaling>
          <c:orientation val="minMax"/>
        </c:scaling>
        <c:delete val="1"/>
        <c:axPos val="b"/>
        <c:numFmt formatCode="General" sourceLinked="0"/>
        <c:majorTickMark val="out"/>
        <c:minorTickMark val="none"/>
        <c:tickLblPos val="none"/>
        <c:crossAx val="210405632"/>
        <c:crosses val="autoZero"/>
        <c:auto val="1"/>
        <c:lblAlgn val="ctr"/>
        <c:lblOffset val="100"/>
        <c:noMultiLvlLbl val="0"/>
      </c:catAx>
      <c:valAx>
        <c:axId val="210405632"/>
        <c:scaling>
          <c:orientation val="minMax"/>
        </c:scaling>
        <c:delete val="1"/>
        <c:axPos val="l"/>
        <c:numFmt formatCode="0" sourceLinked="1"/>
        <c:majorTickMark val="out"/>
        <c:minorTickMark val="none"/>
        <c:tickLblPos val="none"/>
        <c:crossAx val="41832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2473118280202E-2"/>
          <c:y val="0.11688311688311701"/>
          <c:w val="0.91666666666666596"/>
          <c:h val="0.76623376623376704"/>
        </c:manualLayout>
      </c:layout>
      <c:barChart>
        <c:barDir val="col"/>
        <c:grouping val="stacked"/>
        <c:varyColors val="0"/>
        <c:ser>
          <c:idx val="0"/>
          <c:order val="0"/>
          <c:tx>
            <c:strRef>
              <c:f>Sheet1!$B$1</c:f>
              <c:strCache>
                <c:ptCount val="1"/>
              </c:strCache>
            </c:strRef>
          </c:tx>
          <c:spPr>
            <a:solidFill>
              <a:schemeClr val="accent6"/>
            </a:solidFill>
            <a:ln w="12695">
              <a:solidFill>
                <a:srgbClr val="FFFFFF"/>
              </a:solidFill>
              <a:prstDash val="solid"/>
            </a:ln>
          </c:spPr>
          <c:invertIfNegative val="0"/>
          <c:cat>
            <c:numRef>
              <c:f>Sheet1!$A$2:$A$6</c:f>
              <c:numCache>
                <c:formatCode>General</c:formatCode>
                <c:ptCount val="5"/>
              </c:numCache>
            </c:numRef>
          </c:cat>
          <c:val>
            <c:numRef>
              <c:f>Sheet1!$B$2:$B$6</c:f>
              <c:numCache>
                <c:formatCode>General</c:formatCode>
                <c:ptCount val="5"/>
                <c:pt idx="0">
                  <c:v>1.0000000000001139</c:v>
                </c:pt>
                <c:pt idx="1">
                  <c:v>1.6000000000001819</c:v>
                </c:pt>
                <c:pt idx="2">
                  <c:v>2.3000000000002609</c:v>
                </c:pt>
                <c:pt idx="3">
                  <c:v>3.8000000000004328</c:v>
                </c:pt>
                <c:pt idx="4">
                  <c:v>4.5000000000005116</c:v>
                </c:pt>
              </c:numCache>
            </c:numRef>
          </c:val>
          <c:extLst xmlns:c16r2="http://schemas.microsoft.com/office/drawing/2015/06/chart">
            <c:ext xmlns:c16="http://schemas.microsoft.com/office/drawing/2014/chart" uri="{C3380CC4-5D6E-409C-BE32-E72D297353CC}">
              <c16:uniqueId val="{00000000-9658-425D-B657-35B9A6BBA79C}"/>
            </c:ext>
          </c:extLst>
        </c:ser>
        <c:dLbls>
          <c:showLegendKey val="0"/>
          <c:showVal val="0"/>
          <c:showCatName val="0"/>
          <c:showSerName val="0"/>
          <c:showPercent val="0"/>
          <c:showBubbleSize val="0"/>
        </c:dLbls>
        <c:gapWidth val="50"/>
        <c:overlap val="100"/>
        <c:axId val="217934848"/>
        <c:axId val="41646272"/>
      </c:barChart>
      <c:catAx>
        <c:axId val="217934848"/>
        <c:scaling>
          <c:orientation val="minMax"/>
        </c:scaling>
        <c:delete val="0"/>
        <c:axPos val="b"/>
        <c:numFmt formatCode="General" sourceLinked="1"/>
        <c:majorTickMark val="none"/>
        <c:minorTickMark val="none"/>
        <c:tickLblPos val="none"/>
        <c:spPr>
          <a:ln w="12700">
            <a:solidFill>
              <a:schemeClr val="tx1"/>
            </a:solidFill>
            <a:prstDash val="solid"/>
          </a:ln>
        </c:spPr>
        <c:crossAx val="41646272"/>
        <c:crossesAt val="0"/>
        <c:auto val="1"/>
        <c:lblAlgn val="ctr"/>
        <c:lblOffset val="100"/>
        <c:tickLblSkip val="1"/>
        <c:tickMarkSkip val="1"/>
        <c:noMultiLvlLbl val="0"/>
      </c:catAx>
      <c:valAx>
        <c:axId val="41646272"/>
        <c:scaling>
          <c:orientation val="minMax"/>
          <c:max val="7"/>
          <c:min val="0"/>
        </c:scaling>
        <c:delete val="0"/>
        <c:axPos val="l"/>
        <c:numFmt formatCode="&quot;&quot;#,##0&quot;&quot;;&quot;&quot;\-&quot;&quot;#,##0&quot;&quot;;&quot;&quot;0&quot;&quot;" sourceLinked="0"/>
        <c:majorTickMark val="out"/>
        <c:minorTickMark val="none"/>
        <c:tickLblPos val="nextTo"/>
        <c:spPr>
          <a:ln w="12700">
            <a:solidFill>
              <a:schemeClr val="tx1"/>
            </a:solidFill>
            <a:prstDash val="solid"/>
          </a:ln>
        </c:spPr>
        <c:txPr>
          <a:bodyPr rot="0" vert="horz"/>
          <a:lstStyle/>
          <a:p>
            <a:pPr>
              <a:defRPr sz="700" b="0" i="0" u="none" strike="noStrike" baseline="0">
                <a:solidFill>
                  <a:schemeClr val="tx1"/>
                </a:solidFill>
                <a:latin typeface="+mn-lt"/>
                <a:ea typeface="Arial"/>
                <a:cs typeface="Arial"/>
              </a:defRPr>
            </a:pPr>
            <a:endParaRPr lang="en-US"/>
          </a:p>
        </c:txPr>
        <c:crossAx val="217934848"/>
        <c:crosses val="autoZero"/>
        <c:crossBetween val="between"/>
        <c:majorUnit val="1"/>
      </c:valAx>
      <c:spPr>
        <a:noFill/>
        <a:ln w="25389">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2473118280202E-2"/>
          <c:y val="0.11688311688311701"/>
          <c:w val="0.91666666666666596"/>
          <c:h val="0.76623376623376704"/>
        </c:manualLayout>
      </c:layout>
      <c:barChart>
        <c:barDir val="col"/>
        <c:grouping val="stacked"/>
        <c:varyColors val="0"/>
        <c:ser>
          <c:idx val="0"/>
          <c:order val="0"/>
          <c:tx>
            <c:strRef>
              <c:f>Sheet1!$B$1</c:f>
              <c:strCache>
                <c:ptCount val="1"/>
              </c:strCache>
            </c:strRef>
          </c:tx>
          <c:spPr>
            <a:solidFill>
              <a:schemeClr val="accent6"/>
            </a:solidFill>
            <a:ln w="12695">
              <a:solidFill>
                <a:srgbClr val="FFFFFF"/>
              </a:solidFill>
              <a:prstDash val="solid"/>
            </a:ln>
          </c:spPr>
          <c:invertIfNegative val="0"/>
          <c:cat>
            <c:numRef>
              <c:f>Sheet1!$A$2:$A$6</c:f>
              <c:numCache>
                <c:formatCode>General</c:formatCode>
                <c:ptCount val="5"/>
              </c:numCache>
            </c:numRef>
          </c:cat>
          <c:val>
            <c:numRef>
              <c:f>Sheet1!$B$2:$B$6</c:f>
              <c:numCache>
                <c:formatCode>General</c:formatCode>
                <c:ptCount val="5"/>
                <c:pt idx="0">
                  <c:v>1.0000000000001139</c:v>
                </c:pt>
                <c:pt idx="1">
                  <c:v>1.6000000000001819</c:v>
                </c:pt>
                <c:pt idx="2">
                  <c:v>2.400000000000273</c:v>
                </c:pt>
                <c:pt idx="3">
                  <c:v>5.4000000000006141</c:v>
                </c:pt>
                <c:pt idx="4">
                  <c:v>6.7000000000007622</c:v>
                </c:pt>
              </c:numCache>
            </c:numRef>
          </c:val>
          <c:extLst xmlns:c16r2="http://schemas.microsoft.com/office/drawing/2015/06/chart">
            <c:ext xmlns:c16="http://schemas.microsoft.com/office/drawing/2014/chart" uri="{C3380CC4-5D6E-409C-BE32-E72D297353CC}">
              <c16:uniqueId val="{00000000-A3CC-422D-95C5-3B19911C2C06}"/>
            </c:ext>
          </c:extLst>
        </c:ser>
        <c:dLbls>
          <c:showLegendKey val="0"/>
          <c:showVal val="0"/>
          <c:showCatName val="0"/>
          <c:showSerName val="0"/>
          <c:showPercent val="0"/>
          <c:showBubbleSize val="0"/>
        </c:dLbls>
        <c:gapWidth val="50"/>
        <c:overlap val="100"/>
        <c:axId val="218582528"/>
        <c:axId val="215565440"/>
      </c:barChart>
      <c:catAx>
        <c:axId val="218582528"/>
        <c:scaling>
          <c:orientation val="minMax"/>
        </c:scaling>
        <c:delete val="0"/>
        <c:axPos val="b"/>
        <c:numFmt formatCode="General" sourceLinked="1"/>
        <c:majorTickMark val="none"/>
        <c:minorTickMark val="none"/>
        <c:tickLblPos val="none"/>
        <c:spPr>
          <a:ln w="12700">
            <a:solidFill>
              <a:schemeClr val="tx1"/>
            </a:solidFill>
            <a:prstDash val="solid"/>
          </a:ln>
        </c:spPr>
        <c:crossAx val="215565440"/>
        <c:crossesAt val="0"/>
        <c:auto val="1"/>
        <c:lblAlgn val="ctr"/>
        <c:lblOffset val="100"/>
        <c:tickLblSkip val="1"/>
        <c:tickMarkSkip val="1"/>
        <c:noMultiLvlLbl val="0"/>
      </c:catAx>
      <c:valAx>
        <c:axId val="215565440"/>
        <c:scaling>
          <c:orientation val="minMax"/>
          <c:max val="7"/>
          <c:min val="0"/>
        </c:scaling>
        <c:delete val="0"/>
        <c:axPos val="l"/>
        <c:numFmt formatCode="&quot;&quot;#,##0&quot;&quot;;&quot;&quot;\-&quot;&quot;#,##0&quot;&quot;;&quot;&quot;0&quot;&quot;" sourceLinked="0"/>
        <c:majorTickMark val="out"/>
        <c:minorTickMark val="none"/>
        <c:tickLblPos val="nextTo"/>
        <c:spPr>
          <a:ln w="12700">
            <a:solidFill>
              <a:schemeClr val="tx1"/>
            </a:solidFill>
            <a:prstDash val="solid"/>
          </a:ln>
        </c:spPr>
        <c:txPr>
          <a:bodyPr rot="0" vert="horz"/>
          <a:lstStyle/>
          <a:p>
            <a:pPr>
              <a:defRPr sz="700" b="0" i="0" u="none" strike="noStrike" baseline="0">
                <a:solidFill>
                  <a:schemeClr val="tx1"/>
                </a:solidFill>
                <a:latin typeface="+mn-lt"/>
                <a:ea typeface="Arial"/>
                <a:cs typeface="Arial"/>
              </a:defRPr>
            </a:pPr>
            <a:endParaRPr lang="en-US"/>
          </a:p>
        </c:txPr>
        <c:crossAx val="218582528"/>
        <c:crosses val="autoZero"/>
        <c:crossBetween val="between"/>
        <c:majorUnit val="1"/>
      </c:valAx>
      <c:spPr>
        <a:noFill/>
        <a:ln w="25389">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2473118280202E-2"/>
          <c:y val="0.11688311688311701"/>
          <c:w val="0.91666666666666596"/>
          <c:h val="0.76623376623376704"/>
        </c:manualLayout>
      </c:layout>
      <c:barChart>
        <c:barDir val="col"/>
        <c:grouping val="stacked"/>
        <c:varyColors val="0"/>
        <c:ser>
          <c:idx val="0"/>
          <c:order val="0"/>
          <c:tx>
            <c:strRef>
              <c:f>Sheet1!$B$1</c:f>
              <c:strCache>
                <c:ptCount val="1"/>
              </c:strCache>
            </c:strRef>
          </c:tx>
          <c:spPr>
            <a:solidFill>
              <a:schemeClr val="accent5"/>
            </a:solidFill>
            <a:ln w="12695">
              <a:solidFill>
                <a:srgbClr val="FFFFFF"/>
              </a:solidFill>
              <a:prstDash val="solid"/>
            </a:ln>
          </c:spPr>
          <c:invertIfNegative val="0"/>
          <c:cat>
            <c:numRef>
              <c:f>Sheet1!$A$2:$A$6</c:f>
              <c:numCache>
                <c:formatCode>General</c:formatCode>
                <c:ptCount val="5"/>
              </c:numCache>
            </c:numRef>
          </c:cat>
          <c:val>
            <c:numRef>
              <c:f>Sheet1!$B$2:$B$6</c:f>
              <c:numCache>
                <c:formatCode>General</c:formatCode>
                <c:ptCount val="5"/>
                <c:pt idx="0">
                  <c:v>1.0000000000001139</c:v>
                </c:pt>
                <c:pt idx="1">
                  <c:v>1.3000000000001479</c:v>
                </c:pt>
                <c:pt idx="2">
                  <c:v>1.6000000000001819</c:v>
                </c:pt>
                <c:pt idx="3">
                  <c:v>1.400000000000158</c:v>
                </c:pt>
                <c:pt idx="4">
                  <c:v>1.5000000000001701</c:v>
                </c:pt>
              </c:numCache>
            </c:numRef>
          </c:val>
          <c:extLst xmlns:c16r2="http://schemas.microsoft.com/office/drawing/2015/06/chart">
            <c:ext xmlns:c16="http://schemas.microsoft.com/office/drawing/2014/chart" uri="{C3380CC4-5D6E-409C-BE32-E72D297353CC}">
              <c16:uniqueId val="{00000000-C708-4F8F-9953-55B94B68A9A0}"/>
            </c:ext>
          </c:extLst>
        </c:ser>
        <c:dLbls>
          <c:showLegendKey val="0"/>
          <c:showVal val="0"/>
          <c:showCatName val="0"/>
          <c:showSerName val="0"/>
          <c:showPercent val="0"/>
          <c:showBubbleSize val="0"/>
        </c:dLbls>
        <c:gapWidth val="50"/>
        <c:overlap val="100"/>
        <c:axId val="219202560"/>
        <c:axId val="215571776"/>
      </c:barChart>
      <c:catAx>
        <c:axId val="219202560"/>
        <c:scaling>
          <c:orientation val="minMax"/>
        </c:scaling>
        <c:delete val="0"/>
        <c:axPos val="b"/>
        <c:numFmt formatCode="General" sourceLinked="1"/>
        <c:majorTickMark val="none"/>
        <c:minorTickMark val="none"/>
        <c:tickLblPos val="none"/>
        <c:spPr>
          <a:ln w="12700">
            <a:solidFill>
              <a:schemeClr val="tx1"/>
            </a:solidFill>
            <a:prstDash val="solid"/>
          </a:ln>
        </c:spPr>
        <c:crossAx val="215571776"/>
        <c:crossesAt val="0"/>
        <c:auto val="1"/>
        <c:lblAlgn val="ctr"/>
        <c:lblOffset val="100"/>
        <c:tickLblSkip val="1"/>
        <c:tickMarkSkip val="1"/>
        <c:noMultiLvlLbl val="0"/>
      </c:catAx>
      <c:valAx>
        <c:axId val="215571776"/>
        <c:scaling>
          <c:orientation val="minMax"/>
          <c:max val="7"/>
          <c:min val="0"/>
        </c:scaling>
        <c:delete val="0"/>
        <c:axPos val="l"/>
        <c:numFmt formatCode="&quot;&quot;#,##0&quot;&quot;;&quot;&quot;\-&quot;&quot;#,##0&quot;&quot;;&quot;&quot;0&quot;&quot;" sourceLinked="0"/>
        <c:majorTickMark val="out"/>
        <c:minorTickMark val="none"/>
        <c:tickLblPos val="nextTo"/>
        <c:spPr>
          <a:ln w="12700">
            <a:solidFill>
              <a:schemeClr val="tx1"/>
            </a:solidFill>
            <a:prstDash val="solid"/>
          </a:ln>
        </c:spPr>
        <c:txPr>
          <a:bodyPr rot="0" vert="horz"/>
          <a:lstStyle/>
          <a:p>
            <a:pPr>
              <a:defRPr sz="700" b="0" i="0" u="none" strike="noStrike" baseline="0">
                <a:solidFill>
                  <a:schemeClr val="tx1"/>
                </a:solidFill>
                <a:latin typeface="+mn-lt"/>
                <a:ea typeface="Arial"/>
                <a:cs typeface="Arial"/>
              </a:defRPr>
            </a:pPr>
            <a:endParaRPr lang="en-US"/>
          </a:p>
        </c:txPr>
        <c:crossAx val="219202560"/>
        <c:crosses val="autoZero"/>
        <c:crossBetween val="between"/>
        <c:majorUnit val="1"/>
      </c:valAx>
      <c:spPr>
        <a:noFill/>
        <a:ln w="25389">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91819699499202E-2"/>
          <c:y val="0.1640625"/>
          <c:w val="0.93489148580968295"/>
          <c:h val="0.6640625"/>
        </c:manualLayout>
      </c:layout>
      <c:barChart>
        <c:barDir val="col"/>
        <c:grouping val="stacked"/>
        <c:varyColors val="0"/>
        <c:ser>
          <c:idx val="0"/>
          <c:order val="0"/>
          <c:tx>
            <c:strRef>
              <c:f>Sheet1!$B$1</c:f>
              <c:strCache>
                <c:ptCount val="1"/>
              </c:strCache>
            </c:strRef>
          </c:tx>
          <c:spPr>
            <a:solidFill>
              <a:schemeClr val="accent5"/>
            </a:solidFill>
            <a:ln w="12697">
              <a:solidFill>
                <a:srgbClr val="53575E"/>
              </a:solidFill>
              <a:prstDash val="solid"/>
            </a:ln>
          </c:spPr>
          <c:invertIfNegative val="0"/>
          <c:cat>
            <c:numRef>
              <c:f>Sheet1!$A$2:$A$5</c:f>
              <c:numCache>
                <c:formatCode>General</c:formatCode>
                <c:ptCount val="4"/>
              </c:numCache>
            </c:numRef>
          </c:cat>
          <c:val>
            <c:numRef>
              <c:f>Sheet1!$B$2:$B$5</c:f>
              <c:numCache>
                <c:formatCode>General</c:formatCode>
                <c:ptCount val="4"/>
                <c:pt idx="0">
                  <c:v>1.0000000000001139</c:v>
                </c:pt>
                <c:pt idx="1">
                  <c:v>0.86772486772496704</c:v>
                </c:pt>
                <c:pt idx="2">
                  <c:v>0.78306878306887295</c:v>
                </c:pt>
                <c:pt idx="3">
                  <c:v>1.005291005291113</c:v>
                </c:pt>
              </c:numCache>
            </c:numRef>
          </c:val>
          <c:extLst xmlns:c16r2="http://schemas.microsoft.com/office/drawing/2015/06/chart">
            <c:ext xmlns:c16="http://schemas.microsoft.com/office/drawing/2014/chart" uri="{C3380CC4-5D6E-409C-BE32-E72D297353CC}">
              <c16:uniqueId val="{00000000-C3A1-49EB-8CBC-72C74312EDAB}"/>
            </c:ext>
          </c:extLst>
        </c:ser>
        <c:dLbls>
          <c:showLegendKey val="0"/>
          <c:showVal val="0"/>
          <c:showCatName val="0"/>
          <c:showSerName val="0"/>
          <c:showPercent val="0"/>
          <c:showBubbleSize val="0"/>
        </c:dLbls>
        <c:gapWidth val="40"/>
        <c:overlap val="100"/>
        <c:axId val="218464256"/>
        <c:axId val="218974464"/>
      </c:barChart>
      <c:catAx>
        <c:axId val="218464256"/>
        <c:scaling>
          <c:orientation val="minMax"/>
        </c:scaling>
        <c:delete val="0"/>
        <c:axPos val="b"/>
        <c:numFmt formatCode="General" sourceLinked="1"/>
        <c:majorTickMark val="none"/>
        <c:minorTickMark val="none"/>
        <c:tickLblPos val="none"/>
        <c:spPr>
          <a:ln w="19050" cap="sq">
            <a:solidFill>
              <a:schemeClr val="tx1"/>
            </a:solidFill>
            <a:prstDash val="solid"/>
          </a:ln>
        </c:spPr>
        <c:crossAx val="218974464"/>
        <c:crossesAt val="0"/>
        <c:auto val="1"/>
        <c:lblAlgn val="ctr"/>
        <c:lblOffset val="100"/>
        <c:tickLblSkip val="1"/>
        <c:tickMarkSkip val="1"/>
        <c:noMultiLvlLbl val="0"/>
      </c:catAx>
      <c:valAx>
        <c:axId val="218974464"/>
        <c:scaling>
          <c:orientation val="minMax"/>
          <c:max val="2"/>
          <c:min val="0"/>
        </c:scaling>
        <c:delete val="0"/>
        <c:axPos val="l"/>
        <c:numFmt formatCode="&quot;&quot;#,##0&quot;&quot;;&quot;&quot;\-&quot;&quot;#,##0&quot;&quot;;&quot;&quot;0&quot;&quot;" sourceLinked="0"/>
        <c:majorTickMark val="out"/>
        <c:minorTickMark val="none"/>
        <c:tickLblPos val="nextTo"/>
        <c:spPr>
          <a:ln w="19050" cap="sq">
            <a:solidFill>
              <a:schemeClr val="tx1"/>
            </a:solidFill>
            <a:prstDash val="solid"/>
          </a:ln>
        </c:spPr>
        <c:txPr>
          <a:bodyPr rot="0" vert="horz"/>
          <a:lstStyle/>
          <a:p>
            <a:pPr>
              <a:defRPr sz="1000" b="0"/>
            </a:pPr>
            <a:endParaRPr lang="en-US"/>
          </a:p>
        </c:txPr>
        <c:crossAx val="218464256"/>
        <c:crosses val="autoZero"/>
        <c:crossBetween val="between"/>
        <c:majorUnit val="1"/>
      </c:valAx>
      <c:spPr>
        <a:noFill/>
        <a:ln w="25393">
          <a:noFill/>
        </a:ln>
      </c:spPr>
    </c:plotArea>
    <c:plotVisOnly val="1"/>
    <c:dispBlanksAs val="gap"/>
    <c:showDLblsOverMax val="0"/>
  </c:chart>
  <c:spPr>
    <a:noFill/>
    <a:ln>
      <a:noFill/>
    </a:ln>
  </c:spPr>
  <c:txPr>
    <a:bodyPr/>
    <a:lstStyle/>
    <a:p>
      <a:pPr>
        <a:defRPr sz="1050"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91819699499202E-2"/>
          <c:y val="0.16030534351145101"/>
          <c:w val="0.93489148580968295"/>
          <c:h val="0.67175572519084403"/>
        </c:manualLayout>
      </c:layout>
      <c:barChart>
        <c:barDir val="col"/>
        <c:grouping val="stacked"/>
        <c:varyColors val="0"/>
        <c:ser>
          <c:idx val="0"/>
          <c:order val="0"/>
          <c:tx>
            <c:strRef>
              <c:f>Sheet1!$B$1</c:f>
              <c:strCache>
                <c:ptCount val="1"/>
              </c:strCache>
            </c:strRef>
          </c:tx>
          <c:spPr>
            <a:solidFill>
              <a:schemeClr val="accent5"/>
            </a:solidFill>
            <a:ln w="12697">
              <a:solidFill>
                <a:srgbClr val="53575E"/>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1-7846-4FEF-9DE7-0DB9A79F3410}"/>
              </c:ext>
            </c:extLst>
          </c:dPt>
          <c:dPt>
            <c:idx val="1"/>
            <c:invertIfNegative val="0"/>
            <c:bubble3D val="0"/>
            <c:extLst xmlns:c16r2="http://schemas.microsoft.com/office/drawing/2015/06/chart">
              <c:ext xmlns:c16="http://schemas.microsoft.com/office/drawing/2014/chart" uri="{C3380CC4-5D6E-409C-BE32-E72D297353CC}">
                <c16:uniqueId val="{00000003-7846-4FEF-9DE7-0DB9A79F3410}"/>
              </c:ext>
            </c:extLst>
          </c:dPt>
          <c:dPt>
            <c:idx val="2"/>
            <c:invertIfNegative val="0"/>
            <c:bubble3D val="0"/>
            <c:extLst xmlns:c16r2="http://schemas.microsoft.com/office/drawing/2015/06/chart">
              <c:ext xmlns:c16="http://schemas.microsoft.com/office/drawing/2014/chart" uri="{C3380CC4-5D6E-409C-BE32-E72D297353CC}">
                <c16:uniqueId val="{00000005-7846-4FEF-9DE7-0DB9A79F3410}"/>
              </c:ext>
            </c:extLst>
          </c:dPt>
          <c:dPt>
            <c:idx val="3"/>
            <c:invertIfNegative val="0"/>
            <c:bubble3D val="0"/>
            <c:extLst xmlns:c16r2="http://schemas.microsoft.com/office/drawing/2015/06/chart">
              <c:ext xmlns:c16="http://schemas.microsoft.com/office/drawing/2014/chart" uri="{C3380CC4-5D6E-409C-BE32-E72D297353CC}">
                <c16:uniqueId val="{00000007-7846-4FEF-9DE7-0DB9A79F3410}"/>
              </c:ext>
            </c:extLst>
          </c:dPt>
          <c:cat>
            <c:numRef>
              <c:f>Sheet1!$A$2:$A$5</c:f>
              <c:numCache>
                <c:formatCode>General</c:formatCode>
                <c:ptCount val="4"/>
              </c:numCache>
            </c:numRef>
          </c:cat>
          <c:val>
            <c:numRef>
              <c:f>Sheet1!$B$2:$B$5</c:f>
              <c:numCache>
                <c:formatCode>General</c:formatCode>
                <c:ptCount val="4"/>
                <c:pt idx="0">
                  <c:v>1.0000000000001139</c:v>
                </c:pt>
                <c:pt idx="1">
                  <c:v>0.75196850393709402</c:v>
                </c:pt>
                <c:pt idx="2">
                  <c:v>0.85433070866151495</c:v>
                </c:pt>
                <c:pt idx="3">
                  <c:v>0.91732283464577702</c:v>
                </c:pt>
              </c:numCache>
            </c:numRef>
          </c:val>
          <c:extLst xmlns:c16r2="http://schemas.microsoft.com/office/drawing/2015/06/chart">
            <c:ext xmlns:c16="http://schemas.microsoft.com/office/drawing/2014/chart" uri="{C3380CC4-5D6E-409C-BE32-E72D297353CC}">
              <c16:uniqueId val="{00000008-7846-4FEF-9DE7-0DB9A79F3410}"/>
            </c:ext>
          </c:extLst>
        </c:ser>
        <c:dLbls>
          <c:showLegendKey val="0"/>
          <c:showVal val="0"/>
          <c:showCatName val="0"/>
          <c:showSerName val="0"/>
          <c:showPercent val="0"/>
          <c:showBubbleSize val="0"/>
        </c:dLbls>
        <c:gapWidth val="40"/>
        <c:overlap val="100"/>
        <c:axId val="219677184"/>
        <c:axId val="218976192"/>
      </c:barChart>
      <c:catAx>
        <c:axId val="219677184"/>
        <c:scaling>
          <c:orientation val="minMax"/>
        </c:scaling>
        <c:delete val="0"/>
        <c:axPos val="b"/>
        <c:numFmt formatCode="General" sourceLinked="1"/>
        <c:majorTickMark val="none"/>
        <c:minorTickMark val="none"/>
        <c:tickLblPos val="none"/>
        <c:spPr>
          <a:ln w="19050" cap="sq">
            <a:solidFill>
              <a:schemeClr val="tx1"/>
            </a:solidFill>
            <a:prstDash val="solid"/>
          </a:ln>
        </c:spPr>
        <c:crossAx val="218976192"/>
        <c:crossesAt val="0"/>
        <c:auto val="1"/>
        <c:lblAlgn val="ctr"/>
        <c:lblOffset val="100"/>
        <c:tickLblSkip val="1"/>
        <c:tickMarkSkip val="1"/>
        <c:noMultiLvlLbl val="0"/>
      </c:catAx>
      <c:valAx>
        <c:axId val="218976192"/>
        <c:scaling>
          <c:orientation val="minMax"/>
          <c:max val="2"/>
          <c:min val="0"/>
        </c:scaling>
        <c:delete val="0"/>
        <c:axPos val="l"/>
        <c:numFmt formatCode="&quot;&quot;#,##0&quot;&quot;;&quot;&quot;\-&quot;&quot;#,##0&quot;&quot;;&quot;&quot;0&quot;&quot;" sourceLinked="0"/>
        <c:majorTickMark val="out"/>
        <c:minorTickMark val="none"/>
        <c:tickLblPos val="nextTo"/>
        <c:spPr>
          <a:ln w="19050" cap="sq">
            <a:solidFill>
              <a:schemeClr val="tx1"/>
            </a:solidFill>
            <a:prstDash val="solid"/>
          </a:ln>
        </c:spPr>
        <c:txPr>
          <a:bodyPr rot="0" vert="horz"/>
          <a:lstStyle/>
          <a:p>
            <a:pPr>
              <a:defRPr sz="1000" b="0"/>
            </a:pPr>
            <a:endParaRPr lang="en-US"/>
          </a:p>
        </c:txPr>
        <c:crossAx val="219677184"/>
        <c:crosses val="autoZero"/>
        <c:crossBetween val="between"/>
        <c:majorUnit val="1"/>
      </c:valAx>
      <c:spPr>
        <a:noFill/>
        <a:ln w="25393">
          <a:noFill/>
        </a:ln>
      </c:spPr>
    </c:plotArea>
    <c:plotVisOnly val="1"/>
    <c:dispBlanksAs val="gap"/>
    <c:showDLblsOverMax val="0"/>
  </c:chart>
  <c:spPr>
    <a:noFill/>
    <a:ln>
      <a:noFill/>
    </a:ln>
  </c:spPr>
  <c:txPr>
    <a:bodyPr/>
    <a:lstStyle/>
    <a:p>
      <a:pPr>
        <a:defRPr sz="1050"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55555555556393E-2"/>
          <c:y val="9.1603053435114504E-2"/>
          <c:w val="0.91249999999999998"/>
          <c:h val="0.82061068702289997"/>
        </c:manualLayout>
      </c:layout>
      <c:barChart>
        <c:barDir val="col"/>
        <c:grouping val="clustered"/>
        <c:varyColors val="0"/>
        <c:ser>
          <c:idx val="0"/>
          <c:order val="0"/>
          <c:tx>
            <c:strRef>
              <c:f>Sheet1!$B$1</c:f>
              <c:strCache>
                <c:ptCount val="1"/>
              </c:strCache>
            </c:strRef>
          </c:tx>
          <c:spPr>
            <a:solidFill>
              <a:schemeClr val="accent1"/>
            </a:solidFill>
            <a:ln w="12700">
              <a:noFill/>
              <a:prstDash val="solid"/>
            </a:ln>
          </c:spPr>
          <c:invertIfNegative val="0"/>
          <c:dPt>
            <c:idx val="0"/>
            <c:invertIfNegative val="0"/>
            <c:bubble3D val="0"/>
            <c:spPr>
              <a:solidFill>
                <a:srgbClr val="979797"/>
              </a:solidFill>
              <a:ln w="12700">
                <a:noFill/>
                <a:prstDash val="solid"/>
              </a:ln>
            </c:spPr>
            <c:extLst xmlns:c16r2="http://schemas.microsoft.com/office/drawing/2015/06/chart">
              <c:ext xmlns:c16="http://schemas.microsoft.com/office/drawing/2014/chart" uri="{C3380CC4-5D6E-409C-BE32-E72D297353CC}">
                <c16:uniqueId val="{00000000-7535-4D7C-B8D7-9C8087B89C22}"/>
              </c:ext>
            </c:extLst>
          </c:dPt>
          <c:dPt>
            <c:idx val="1"/>
            <c:invertIfNegative val="0"/>
            <c:bubble3D val="0"/>
            <c:spPr>
              <a:solidFill>
                <a:srgbClr val="979797"/>
              </a:solidFill>
              <a:ln w="12700">
                <a:noFill/>
                <a:prstDash val="solid"/>
              </a:ln>
            </c:spPr>
            <c:extLst xmlns:c16r2="http://schemas.microsoft.com/office/drawing/2015/06/chart">
              <c:ext xmlns:c16="http://schemas.microsoft.com/office/drawing/2014/chart" uri="{C3380CC4-5D6E-409C-BE32-E72D297353CC}">
                <c16:uniqueId val="{00000001-7535-4D7C-B8D7-9C8087B89C22}"/>
              </c:ext>
            </c:extLst>
          </c:dPt>
          <c:dPt>
            <c:idx val="2"/>
            <c:invertIfNegative val="0"/>
            <c:bubble3D val="0"/>
            <c:spPr>
              <a:solidFill>
                <a:srgbClr val="979797"/>
              </a:solidFill>
              <a:ln w="12700">
                <a:noFill/>
                <a:prstDash val="solid"/>
              </a:ln>
            </c:spPr>
            <c:extLst xmlns:c16r2="http://schemas.microsoft.com/office/drawing/2015/06/chart">
              <c:ext xmlns:c16="http://schemas.microsoft.com/office/drawing/2014/chart" uri="{C3380CC4-5D6E-409C-BE32-E72D297353CC}">
                <c16:uniqueId val="{00000002-7535-4D7C-B8D7-9C8087B89C22}"/>
              </c:ext>
            </c:extLst>
          </c:dPt>
          <c:dLbls>
            <c:dLbl>
              <c:idx val="0"/>
              <c:layout>
                <c:manualLayout>
                  <c:x val="2.4603183163748399E-3"/>
                  <c:y val="-1.121170945748990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535-4D7C-B8D7-9C8087B89C22}"/>
                </c:ext>
                <c:ext xmlns:c15="http://schemas.microsoft.com/office/drawing/2012/chart" uri="{CE6537A1-D6FC-4f65-9D91-7224C49458BB}">
                  <c15:layout/>
                </c:ext>
              </c:extLst>
            </c:dLbl>
            <c:dLbl>
              <c:idx val="1"/>
              <c:layout>
                <c:manualLayout>
                  <c:x val="2.5493414350604201E-3"/>
                  <c:y val="2.03084171078136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535-4D7C-B8D7-9C8087B89C22}"/>
                </c:ext>
                <c:ext xmlns:c15="http://schemas.microsoft.com/office/drawing/2012/chart" uri="{CE6537A1-D6FC-4f65-9D91-7224C49458BB}">
                  <c15:layout/>
                </c:ext>
              </c:extLst>
            </c:dLbl>
            <c:dLbl>
              <c:idx val="2"/>
              <c:layout>
                <c:manualLayout>
                  <c:x val="1.1604345689667801E-3"/>
                  <c:y val="1.3724677703093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535-4D7C-B8D7-9C8087B89C22}"/>
                </c:ext>
                <c:ext xmlns:c15="http://schemas.microsoft.com/office/drawing/2012/chart" uri="{CE6537A1-D6FC-4f65-9D91-7224C49458BB}">
                  <c15:layout/>
                </c:ext>
              </c:extLst>
            </c:dLbl>
            <c:spPr>
              <a:noFill/>
              <a:ln w="25399">
                <a:no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""#,##0.00"";""\-""#,##0.00""</c:formatCode>
                <c:ptCount val="3"/>
                <c:pt idx="0">
                  <c:v>0.25</c:v>
                </c:pt>
                <c:pt idx="1">
                  <c:v>0.15</c:v>
                </c:pt>
                <c:pt idx="2">
                  <c:v>-0.1</c:v>
                </c:pt>
              </c:numCache>
            </c:numRef>
          </c:val>
          <c:extLst xmlns:c16r2="http://schemas.microsoft.com/office/drawing/2015/06/chart">
            <c:ext xmlns:c16="http://schemas.microsoft.com/office/drawing/2014/chart" uri="{C3380CC4-5D6E-409C-BE32-E72D297353CC}">
              <c16:uniqueId val="{00000003-7535-4D7C-B8D7-9C8087B89C22}"/>
            </c:ext>
          </c:extLst>
        </c:ser>
        <c:ser>
          <c:idx val="1"/>
          <c:order val="1"/>
          <c:tx>
            <c:strRef>
              <c:f>Sheet1!$C$1</c:f>
              <c:strCache>
                <c:ptCount val="1"/>
              </c:strCache>
            </c:strRef>
          </c:tx>
          <c:spPr>
            <a:solidFill>
              <a:schemeClr val="accent5"/>
            </a:solidFill>
            <a:ln w="12700">
              <a:noFill/>
              <a:prstDash val="solid"/>
            </a:ln>
          </c:spPr>
          <c:invertIfNegative val="0"/>
          <c:dLbls>
            <c:dLbl>
              <c:idx val="0"/>
              <c:layout>
                <c:manualLayout>
                  <c:x val="1.9774925394599801E-3"/>
                  <c:y val="1.92588128305513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535-4D7C-B8D7-9C8087B89C22}"/>
                </c:ext>
                <c:ext xmlns:c15="http://schemas.microsoft.com/office/drawing/2012/chart" uri="{CE6537A1-D6FC-4f65-9D91-7224C49458BB}">
                  <c15:layout/>
                </c:ext>
              </c:extLst>
            </c:dLbl>
            <c:dLbl>
              <c:idx val="1"/>
              <c:layout>
                <c:manualLayout>
                  <c:x val="3.3663634511439198E-3"/>
                  <c:y val="1.42017280453540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535-4D7C-B8D7-9C8087B89C22}"/>
                </c:ext>
                <c:ext xmlns:c15="http://schemas.microsoft.com/office/drawing/2012/chart" uri="{CE6537A1-D6FC-4f65-9D91-7224C49458BB}">
                  <c15:layout/>
                </c:ext>
              </c:extLst>
            </c:dLbl>
            <c:dLbl>
              <c:idx val="2"/>
              <c:layout>
                <c:manualLayout>
                  <c:x val="3.3663454739390401E-3"/>
                  <c:y val="1.754133042748479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535-4D7C-B8D7-9C8087B89C22}"/>
                </c:ext>
                <c:ext xmlns:c15="http://schemas.microsoft.com/office/drawing/2012/chart" uri="{CE6537A1-D6FC-4f65-9D91-7224C49458BB}">
                  <c15:layout/>
                </c:ext>
              </c:extLst>
            </c:dLbl>
            <c:spPr>
              <a:noFill/>
              <a:ln w="25399">
                <a:no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numCache>
            </c:numRef>
          </c:cat>
          <c:val>
            <c:numRef>
              <c:f>Sheet1!$C$2:$C$4</c:f>
              <c:numCache>
                <c:formatCode>""#,##0.00"";""\-""#,##0.00""</c:formatCode>
                <c:ptCount val="3"/>
                <c:pt idx="0">
                  <c:v>-0.44</c:v>
                </c:pt>
                <c:pt idx="1">
                  <c:v>-0.49</c:v>
                </c:pt>
                <c:pt idx="2">
                  <c:v>-0.72</c:v>
                </c:pt>
              </c:numCache>
            </c:numRef>
          </c:val>
          <c:extLst xmlns:c16r2="http://schemas.microsoft.com/office/drawing/2015/06/chart">
            <c:ext xmlns:c16="http://schemas.microsoft.com/office/drawing/2014/chart" uri="{C3380CC4-5D6E-409C-BE32-E72D297353CC}">
              <c16:uniqueId val="{00000007-7535-4D7C-B8D7-9C8087B89C22}"/>
            </c:ext>
          </c:extLst>
        </c:ser>
        <c:ser>
          <c:idx val="2"/>
          <c:order val="2"/>
          <c:tx>
            <c:strRef>
              <c:f>Sheet1!$D$1</c:f>
              <c:strCache>
                <c:ptCount val="1"/>
              </c:strCache>
            </c:strRef>
          </c:tx>
          <c:spPr>
            <a:solidFill>
              <a:schemeClr val="accent5">
                <a:lumMod val="60000"/>
                <a:lumOff val="40000"/>
              </a:schemeClr>
            </a:solidFill>
            <a:ln w="12700">
              <a:noFill/>
              <a:prstDash val="solid"/>
            </a:ln>
          </c:spPr>
          <c:invertIfNegative val="0"/>
          <c:dLbls>
            <c:dLbl>
              <c:idx val="0"/>
              <c:layout>
                <c:manualLayout>
                  <c:x val="2.7945145555436598E-3"/>
                  <c:y val="1.9735933757181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535-4D7C-B8D7-9C8087B89C22}"/>
                </c:ext>
                <c:ext xmlns:c15="http://schemas.microsoft.com/office/drawing/2012/chart" uri="{CE6537A1-D6FC-4f65-9D91-7224C49458BB}">
                  <c15:layout/>
                </c:ext>
              </c:extLst>
            </c:dLbl>
            <c:dLbl>
              <c:idx val="1"/>
              <c:layout>
                <c:manualLayout>
                  <c:x val="2.79449657833867E-3"/>
                  <c:y val="1.906805563137679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535-4D7C-B8D7-9C8087B89C22}"/>
                </c:ext>
                <c:ext xmlns:c15="http://schemas.microsoft.com/office/drawing/2012/chart" uri="{CE6537A1-D6FC-4f65-9D91-7224C49458BB}">
                  <c15:layout/>
                </c:ext>
              </c:extLst>
            </c:dLbl>
            <c:dLbl>
              <c:idx val="2"/>
              <c:layout>
                <c:manualLayout>
                  <c:x val="2.7944786011337799E-3"/>
                  <c:y val="1.37246071187239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535-4D7C-B8D7-9C8087B89C22}"/>
                </c:ext>
                <c:ext xmlns:c15="http://schemas.microsoft.com/office/drawing/2012/chart" uri="{CE6537A1-D6FC-4f65-9D91-7224C49458BB}">
                  <c15:layout/>
                </c:ext>
              </c:extLst>
            </c:dLbl>
            <c:spPr>
              <a:noFill/>
              <a:ln w="25399">
                <a:no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numCache>
            </c:numRef>
          </c:cat>
          <c:val>
            <c:numRef>
              <c:f>Sheet1!$D$2:$D$4</c:f>
              <c:numCache>
                <c:formatCode>""#,##0.00"";""\-""#,##0.00""</c:formatCode>
                <c:ptCount val="3"/>
                <c:pt idx="0">
                  <c:v>-0.69</c:v>
                </c:pt>
                <c:pt idx="1">
                  <c:v>-0.64</c:v>
                </c:pt>
                <c:pt idx="2">
                  <c:v>-0.62</c:v>
                </c:pt>
              </c:numCache>
            </c:numRef>
          </c:val>
          <c:extLst xmlns:c16r2="http://schemas.microsoft.com/office/drawing/2015/06/chart">
            <c:ext xmlns:c16="http://schemas.microsoft.com/office/drawing/2014/chart" uri="{C3380CC4-5D6E-409C-BE32-E72D297353CC}">
              <c16:uniqueId val="{0000000B-7535-4D7C-B8D7-9C8087B89C22}"/>
            </c:ext>
          </c:extLst>
        </c:ser>
        <c:dLbls>
          <c:showLegendKey val="0"/>
          <c:showVal val="0"/>
          <c:showCatName val="0"/>
          <c:showSerName val="0"/>
          <c:showPercent val="0"/>
          <c:showBubbleSize val="0"/>
        </c:dLbls>
        <c:gapWidth val="40"/>
        <c:axId val="220571136"/>
        <c:axId val="41650432"/>
      </c:barChart>
      <c:catAx>
        <c:axId val="220571136"/>
        <c:scaling>
          <c:orientation val="minMax"/>
        </c:scaling>
        <c:delete val="0"/>
        <c:axPos val="b"/>
        <c:numFmt formatCode="General" sourceLinked="1"/>
        <c:majorTickMark val="none"/>
        <c:minorTickMark val="none"/>
        <c:tickLblPos val="none"/>
        <c:spPr>
          <a:ln w="19050">
            <a:solidFill>
              <a:schemeClr val="tx1"/>
            </a:solidFill>
            <a:prstDash val="solid"/>
          </a:ln>
        </c:spPr>
        <c:crossAx val="41650432"/>
        <c:crossesAt val="0"/>
        <c:auto val="1"/>
        <c:lblAlgn val="ctr"/>
        <c:lblOffset val="100"/>
        <c:tickLblSkip val="1"/>
        <c:tickMarkSkip val="1"/>
        <c:noMultiLvlLbl val="0"/>
      </c:catAx>
      <c:valAx>
        <c:axId val="41650432"/>
        <c:scaling>
          <c:orientation val="minMax"/>
          <c:max val="0.5"/>
          <c:min val="-1"/>
        </c:scaling>
        <c:delete val="0"/>
        <c:axPos val="l"/>
        <c:numFmt formatCode="&quot;&quot;#,##0.0&quot;&quot;;&quot;&quot;\-&quot;&quot;#,##0.0&quot;&quot;" sourceLinked="0"/>
        <c:majorTickMark val="out"/>
        <c:minorTickMark val="none"/>
        <c:tickLblPos val="nextTo"/>
        <c:spPr>
          <a:ln w="19050" cap="sq">
            <a:solidFill>
              <a:schemeClr val="tx1"/>
            </a:solidFill>
            <a:prstDash val="solid"/>
          </a:ln>
        </c:spPr>
        <c:txPr>
          <a:bodyPr rot="0" vert="horz"/>
          <a:lstStyle/>
          <a:p>
            <a:pPr>
              <a:defRPr sz="1200"/>
            </a:pPr>
            <a:endParaRPr lang="en-US"/>
          </a:p>
        </c:txPr>
        <c:crossAx val="220571136"/>
        <c:crosses val="autoZero"/>
        <c:crossBetween val="between"/>
        <c:majorUnit val="0.5"/>
      </c:valAx>
      <c:spPr>
        <a:ln>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55555555556504E-2"/>
          <c:y val="9.1603053435114504E-2"/>
          <c:w val="0.91249999999999998"/>
          <c:h val="0.82061068702289997"/>
        </c:manualLayout>
      </c:layout>
      <c:barChart>
        <c:barDir val="col"/>
        <c:grouping val="clustered"/>
        <c:varyColors val="0"/>
        <c:ser>
          <c:idx val="0"/>
          <c:order val="0"/>
          <c:tx>
            <c:strRef>
              <c:f>Sheet1!$B$1</c:f>
              <c:strCache>
                <c:ptCount val="1"/>
                <c:pt idx="0">
                  <c:v>Placebo</c:v>
                </c:pt>
              </c:strCache>
            </c:strRef>
          </c:tx>
          <c:spPr>
            <a:solidFill>
              <a:srgbClr val="979797"/>
            </a:solidFill>
            <a:ln w="12700">
              <a:noFill/>
              <a:prstDash val="solid"/>
            </a:ln>
          </c:spPr>
          <c:invertIfNegative val="0"/>
          <c:dLbls>
            <c:dLbl>
              <c:idx val="0"/>
              <c:layout>
                <c:manualLayout>
                  <c:x val="-2.53129631298828E-3"/>
                  <c:y val="3.7722080998257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9BA-46E1-9D31-E928D12D4ACB}"/>
                </c:ext>
                <c:ext xmlns:c15="http://schemas.microsoft.com/office/drawing/2012/chart" uri="{CE6537A1-D6FC-4f65-9D91-7224C49458BB}">
                  <c15:layout/>
                </c:ext>
              </c:extLst>
            </c:dLbl>
            <c:dLbl>
              <c:idx val="1"/>
              <c:layout>
                <c:manualLayout>
                  <c:x val="-2.4422076792306102E-3"/>
                  <c:y val="7.3664200662515499E-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9BA-46E1-9D31-E928D12D4ACB}"/>
                </c:ext>
                <c:ext xmlns:c15="http://schemas.microsoft.com/office/drawing/2012/chart" uri="{CE6537A1-D6FC-4f65-9D91-7224C49458BB}">
                  <c15:layout/>
                </c:ext>
              </c:extLst>
            </c:dLbl>
            <c:dLbl>
              <c:idx val="2"/>
              <c:layout>
                <c:manualLayout>
                  <c:x val="1.1604345689667801E-3"/>
                  <c:y val="1.3724677703093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9BA-46E1-9D31-E928D12D4ACB}"/>
                </c:ext>
                <c:ext xmlns:c15="http://schemas.microsoft.com/office/drawing/2012/chart" uri="{CE6537A1-D6FC-4f65-9D91-7224C49458BB}">
                  <c15:layout/>
                </c:ext>
              </c:extLst>
            </c:dLbl>
            <c:spPr>
              <a:noFill/>
              <a:ln w="25399">
                <a:no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Sheet1!$B$2:$B$5</c:f>
              <c:numCache>
                <c:formatCode>0.0</c:formatCode>
                <c:ptCount val="4"/>
                <c:pt idx="0">
                  <c:v>-0.37</c:v>
                </c:pt>
                <c:pt idx="1">
                  <c:v>0.18</c:v>
                </c:pt>
                <c:pt idx="2">
                  <c:v>-0.25</c:v>
                </c:pt>
                <c:pt idx="3">
                  <c:v>-0.56000000000000005</c:v>
                </c:pt>
              </c:numCache>
            </c:numRef>
          </c:val>
          <c:extLst xmlns:c16r2="http://schemas.microsoft.com/office/drawing/2015/06/chart">
            <c:ext xmlns:c16="http://schemas.microsoft.com/office/drawing/2014/chart" uri="{C3380CC4-5D6E-409C-BE32-E72D297353CC}">
              <c16:uniqueId val="{0000000C-89BA-46E1-9D31-E928D12D4ACB}"/>
            </c:ext>
          </c:extLst>
        </c:ser>
        <c:ser>
          <c:idx val="1"/>
          <c:order val="1"/>
          <c:tx>
            <c:strRef>
              <c:f>Sheet1!$C$1</c:f>
              <c:strCache>
                <c:ptCount val="1"/>
                <c:pt idx="0">
                  <c:v>Linagliptin</c:v>
                </c:pt>
              </c:strCache>
            </c:strRef>
          </c:tx>
          <c:spPr>
            <a:solidFill>
              <a:schemeClr val="accent1"/>
            </a:solidFill>
            <a:ln w="12700">
              <a:noFill/>
              <a:prstDash val="solid"/>
            </a:ln>
          </c:spPr>
          <c:invertIfNegative val="0"/>
          <c:dPt>
            <c:idx val="0"/>
            <c:invertIfNegative val="0"/>
            <c:bubble3D val="0"/>
            <c:spPr>
              <a:solidFill>
                <a:schemeClr val="accent5"/>
              </a:solidFill>
              <a:ln w="12700">
                <a:noFill/>
                <a:prstDash val="solid"/>
              </a:ln>
            </c:spPr>
            <c:extLst xmlns:c16r2="http://schemas.microsoft.com/office/drawing/2015/06/chart">
              <c:ext xmlns:c16="http://schemas.microsoft.com/office/drawing/2014/chart" uri="{C3380CC4-5D6E-409C-BE32-E72D297353CC}">
                <c16:uniqueId val="{00000000-89BA-46E1-9D31-E928D12D4ACB}"/>
              </c:ext>
            </c:extLst>
          </c:dPt>
          <c:dPt>
            <c:idx val="1"/>
            <c:invertIfNegative val="0"/>
            <c:bubble3D val="0"/>
            <c:spPr>
              <a:solidFill>
                <a:schemeClr val="accent5"/>
              </a:solidFill>
              <a:ln w="12700">
                <a:noFill/>
                <a:prstDash val="solid"/>
              </a:ln>
            </c:spPr>
            <c:extLst xmlns:c16r2="http://schemas.microsoft.com/office/drawing/2015/06/chart">
              <c:ext xmlns:c16="http://schemas.microsoft.com/office/drawing/2014/chart" uri="{C3380CC4-5D6E-409C-BE32-E72D297353CC}">
                <c16:uniqueId val="{00000001-89BA-46E1-9D31-E928D12D4ACB}"/>
              </c:ext>
            </c:extLst>
          </c:dPt>
          <c:dPt>
            <c:idx val="2"/>
            <c:invertIfNegative val="0"/>
            <c:bubble3D val="0"/>
            <c:spPr>
              <a:solidFill>
                <a:schemeClr val="accent5"/>
              </a:solidFill>
              <a:ln w="12700">
                <a:noFill/>
                <a:prstDash val="solid"/>
              </a:ln>
            </c:spPr>
            <c:extLst xmlns:c16r2="http://schemas.microsoft.com/office/drawing/2015/06/chart">
              <c:ext xmlns:c16="http://schemas.microsoft.com/office/drawing/2014/chart" uri="{C3380CC4-5D6E-409C-BE32-E72D297353CC}">
                <c16:uniqueId val="{00000002-89BA-46E1-9D31-E928D12D4ACB}"/>
              </c:ext>
            </c:extLst>
          </c:dPt>
          <c:dPt>
            <c:idx val="3"/>
            <c:invertIfNegative val="0"/>
            <c:bubble3D val="0"/>
            <c:spPr>
              <a:solidFill>
                <a:schemeClr val="accent5"/>
              </a:solidFill>
              <a:ln w="12700">
                <a:noFill/>
                <a:prstDash val="solid"/>
              </a:ln>
            </c:spPr>
            <c:extLst xmlns:c16r2="http://schemas.microsoft.com/office/drawing/2015/06/chart">
              <c:ext xmlns:c16="http://schemas.microsoft.com/office/drawing/2014/chart" uri="{C3380CC4-5D6E-409C-BE32-E72D297353CC}">
                <c16:uniqueId val="{00000003-89BA-46E1-9D31-E928D12D4ACB}"/>
              </c:ext>
            </c:extLst>
          </c:dPt>
          <c:dLbls>
            <c:dLbl>
              <c:idx val="0"/>
              <c:layout>
                <c:manualLayout>
                  <c:x val="1.9775056440269698E-3"/>
                  <c:y val="9.4730929178343699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9BA-46E1-9D31-E928D12D4ACB}"/>
                </c:ext>
                <c:ext xmlns:c15="http://schemas.microsoft.com/office/drawing/2012/chart" uri="{CE6537A1-D6FC-4f65-9D91-7224C49458BB}">
                  <c15:layout/>
                </c:ext>
              </c:extLst>
            </c:dLbl>
            <c:dLbl>
              <c:idx val="1"/>
              <c:layout>
                <c:manualLayout>
                  <c:x val="3.8648745527226603E-5"/>
                  <c:y val="1.90960570388995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BA-46E1-9D31-E928D12D4ACB}"/>
                </c:ext>
                <c:ext xmlns:c15="http://schemas.microsoft.com/office/drawing/2012/chart" uri="{CE6537A1-D6FC-4f65-9D91-7224C49458BB}">
                  <c15:layout/>
                </c:ext>
              </c:extLst>
            </c:dLbl>
            <c:dLbl>
              <c:idx val="2"/>
              <c:layout>
                <c:manualLayout>
                  <c:x val="1.7025099936484999E-3"/>
                  <c:y val="1.2648898388865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9BA-46E1-9D31-E928D12D4ACB}"/>
                </c:ext>
                <c:ext xmlns:c15="http://schemas.microsoft.com/office/drawing/2012/chart" uri="{CE6537A1-D6FC-4f65-9D91-7224C49458BB}">
                  <c15:layout/>
                </c:ext>
              </c:extLst>
            </c:dLbl>
            <c:dLbl>
              <c:idx val="3"/>
              <c:layout>
                <c:manualLayout>
                  <c:x val="0"/>
                  <c:y val="3.8527301601734003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9BA-46E1-9D31-E928D12D4ACB}"/>
                </c:ext>
                <c:ext xmlns:c15="http://schemas.microsoft.com/office/drawing/2012/chart" uri="{CE6537A1-D6FC-4f65-9D91-7224C49458BB}">
                  <c15:layout/>
                </c:ext>
              </c:extLst>
            </c:dLbl>
            <c:spPr>
              <a:noFill/>
              <a:ln w="25399">
                <a:no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Sheet1!$C$2:$C$5</c:f>
              <c:numCache>
                <c:formatCode>0.0</c:formatCode>
                <c:ptCount val="4"/>
                <c:pt idx="0">
                  <c:v>-1.1599999999999999</c:v>
                </c:pt>
                <c:pt idx="1">
                  <c:v>-0.86000000000009802</c:v>
                </c:pt>
                <c:pt idx="2">
                  <c:v>-0.9</c:v>
                </c:pt>
                <c:pt idx="3">
                  <c:v>-1.3</c:v>
                </c:pt>
              </c:numCache>
            </c:numRef>
          </c:val>
          <c:extLst xmlns:c16r2="http://schemas.microsoft.com/office/drawing/2015/06/chart">
            <c:ext xmlns:c16="http://schemas.microsoft.com/office/drawing/2014/chart" uri="{C3380CC4-5D6E-409C-BE32-E72D297353CC}">
              <c16:uniqueId val="{00000004-89BA-46E1-9D31-E928D12D4ACB}"/>
            </c:ext>
          </c:extLst>
        </c:ser>
        <c:ser>
          <c:idx val="2"/>
          <c:order val="2"/>
          <c:tx>
            <c:strRef>
              <c:f>Sheet1!$D$1</c:f>
              <c:strCache>
                <c:ptCount val="1"/>
                <c:pt idx="0">
                  <c:v>Linagliptin placebo-corrected</c:v>
                </c:pt>
              </c:strCache>
            </c:strRef>
          </c:tx>
          <c:spPr>
            <a:solidFill>
              <a:schemeClr val="accent5">
                <a:lumMod val="60000"/>
                <a:lumOff val="40000"/>
              </a:schemeClr>
            </a:solidFill>
            <a:ln w="12700">
              <a:noFill/>
              <a:prstDash val="solid"/>
            </a:ln>
          </c:spPr>
          <c:invertIfNegative val="0"/>
          <c:dLbls>
            <c:dLbl>
              <c:idx val="0"/>
              <c:layout>
                <c:manualLayout>
                  <c:x val="-2.1970829237002699E-3"/>
                  <c:y val="1.97367660645362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BA-46E1-9D31-E928D12D4ACB}"/>
                </c:ext>
                <c:ext xmlns:c15="http://schemas.microsoft.com/office/drawing/2012/chart" uri="{CE6537A1-D6FC-4f65-9D91-7224C49458BB}">
                  <c15:layout/>
                </c:ext>
              </c:extLst>
            </c:dLbl>
            <c:dLbl>
              <c:idx val="1"/>
              <c:layout>
                <c:manualLayout>
                  <c:x val="2.7945008206635299E-3"/>
                  <c:y val="1.41757353513420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9BA-46E1-9D31-E928D12D4ACB}"/>
                </c:ext>
                <c:ext xmlns:c15="http://schemas.microsoft.com/office/drawing/2012/chart" uri="{CE6537A1-D6FC-4f65-9D91-7224C49458BB}">
                  <c15:layout/>
                </c:ext>
              </c:extLst>
            </c:dLbl>
            <c:dLbl>
              <c:idx val="2"/>
              <c:layout>
                <c:manualLayout>
                  <c:x val="2.7944786011337799E-3"/>
                  <c:y val="1.37246071187239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9BA-46E1-9D31-E928D12D4ACB}"/>
                </c:ext>
                <c:ext xmlns:c15="http://schemas.microsoft.com/office/drawing/2012/chart" uri="{CE6537A1-D6FC-4f65-9D91-7224C49458BB}">
                  <c15:layout/>
                </c:ext>
              </c:extLst>
            </c:dLbl>
            <c:spPr>
              <a:noFill/>
              <a:ln w="25399">
                <a:no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Sheet1!$D$2:$D$5</c:f>
              <c:numCache>
                <c:formatCode>0.0</c:formatCode>
                <c:ptCount val="4"/>
                <c:pt idx="0">
                  <c:v>-0.79</c:v>
                </c:pt>
                <c:pt idx="1">
                  <c:v>-1.04</c:v>
                </c:pt>
                <c:pt idx="2">
                  <c:v>-0.65</c:v>
                </c:pt>
                <c:pt idx="3">
                  <c:v>-0.74</c:v>
                </c:pt>
              </c:numCache>
            </c:numRef>
          </c:val>
          <c:extLst xmlns:c16r2="http://schemas.microsoft.com/office/drawing/2015/06/chart">
            <c:ext xmlns:c16="http://schemas.microsoft.com/office/drawing/2014/chart" uri="{C3380CC4-5D6E-409C-BE32-E72D297353CC}">
              <c16:uniqueId val="{00000008-89BA-46E1-9D31-E928D12D4ACB}"/>
            </c:ext>
          </c:extLst>
        </c:ser>
        <c:dLbls>
          <c:showLegendKey val="0"/>
          <c:showVal val="0"/>
          <c:showCatName val="0"/>
          <c:showSerName val="0"/>
          <c:showPercent val="0"/>
          <c:showBubbleSize val="0"/>
        </c:dLbls>
        <c:gapWidth val="40"/>
        <c:axId val="221138432"/>
        <c:axId val="41652736"/>
      </c:barChart>
      <c:catAx>
        <c:axId val="221138432"/>
        <c:scaling>
          <c:orientation val="minMax"/>
        </c:scaling>
        <c:delete val="0"/>
        <c:axPos val="b"/>
        <c:numFmt formatCode="General" sourceLinked="1"/>
        <c:majorTickMark val="none"/>
        <c:minorTickMark val="none"/>
        <c:tickLblPos val="none"/>
        <c:spPr>
          <a:ln w="19050" cmpd="sng">
            <a:solidFill>
              <a:schemeClr val="tx1"/>
            </a:solidFill>
            <a:prstDash val="solid"/>
          </a:ln>
        </c:spPr>
        <c:crossAx val="41652736"/>
        <c:crossesAt val="0"/>
        <c:auto val="1"/>
        <c:lblAlgn val="ctr"/>
        <c:lblOffset val="100"/>
        <c:tickLblSkip val="1"/>
        <c:tickMarkSkip val="1"/>
        <c:noMultiLvlLbl val="0"/>
      </c:catAx>
      <c:valAx>
        <c:axId val="41652736"/>
        <c:scaling>
          <c:orientation val="minMax"/>
          <c:max val="1"/>
          <c:min val="-1.5"/>
        </c:scaling>
        <c:delete val="0"/>
        <c:axPos val="l"/>
        <c:numFmt formatCode="&quot;&quot;#,##0.0&quot;&quot;;&quot;&quot;\-&quot;&quot;#,##0.0&quot;&quot;" sourceLinked="0"/>
        <c:majorTickMark val="out"/>
        <c:minorTickMark val="none"/>
        <c:tickLblPos val="nextTo"/>
        <c:spPr>
          <a:ln w="19050" cap="sq" cmpd="sng">
            <a:solidFill>
              <a:schemeClr val="tx1"/>
            </a:solidFill>
            <a:prstDash val="solid"/>
          </a:ln>
        </c:spPr>
        <c:txPr>
          <a:bodyPr rot="0" vert="horz"/>
          <a:lstStyle/>
          <a:p>
            <a:pPr>
              <a:defRPr sz="1200"/>
            </a:pPr>
            <a:endParaRPr lang="en-US"/>
          </a:p>
        </c:txPr>
        <c:crossAx val="221138432"/>
        <c:crosses val="autoZero"/>
        <c:crossBetween val="between"/>
        <c:majorUnit val="0.5"/>
      </c:valAx>
      <c:spPr>
        <a:noFill/>
        <a:ln w="25399">
          <a:noFill/>
        </a:ln>
      </c:spPr>
    </c:plotArea>
    <c:plotVisOnly val="1"/>
    <c:dispBlanksAs val="gap"/>
    <c:showDLblsOverMax val="0"/>
  </c:chart>
  <c:spPr>
    <a:noFill/>
    <a:ln>
      <a:noFill/>
    </a:ln>
  </c:spPr>
  <c:txPr>
    <a:bodyPr/>
    <a:lstStyle/>
    <a:p>
      <a:pPr>
        <a:defRPr sz="1600" b="0" i="0" u="none" strike="noStrike" baseline="0">
          <a:solidFill>
            <a:schemeClr val="tx1"/>
          </a:solidFill>
          <a:latin typeface="+mn-lt"/>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26149252939595E-2"/>
          <c:y val="9.4170326970122994E-2"/>
          <c:w val="0.92882991556091798"/>
          <c:h val="0.80717488789237701"/>
        </c:manualLayout>
      </c:layout>
      <c:scatterChart>
        <c:scatterStyle val="lineMarker"/>
        <c:varyColors val="0"/>
        <c:ser>
          <c:idx val="0"/>
          <c:order val="0"/>
          <c:tx>
            <c:strRef>
              <c:f>Sheet1!$B$1</c:f>
              <c:strCache>
                <c:ptCount val="1"/>
                <c:pt idx="0">
                  <c:v>Monotherapy</c:v>
                </c:pt>
              </c:strCache>
            </c:strRef>
          </c:tx>
          <c:spPr>
            <a:ln w="19050">
              <a:solidFill>
                <a:schemeClr val="accent5"/>
              </a:solidFill>
            </a:ln>
          </c:spPr>
          <c:marker>
            <c:symbol val="circle"/>
            <c:size val="7"/>
            <c:spPr>
              <a:solidFill>
                <a:schemeClr val="accent5"/>
              </a:solidFill>
              <a:ln w="28575">
                <a:noFill/>
              </a:ln>
            </c:spPr>
          </c:marker>
          <c:dPt>
            <c:idx val="2"/>
            <c:bubble3D val="0"/>
            <c:extLst xmlns:c16r2="http://schemas.microsoft.com/office/drawing/2015/06/chart">
              <c:ext xmlns:c16="http://schemas.microsoft.com/office/drawing/2014/chart" uri="{C3380CC4-5D6E-409C-BE32-E72D297353CC}">
                <c16:uniqueId val="{00000000-0A2A-4AFC-9998-4CE8DCAC7602}"/>
              </c:ext>
            </c:extLst>
          </c:dPt>
          <c:errBars>
            <c:errDir val="y"/>
            <c:errBarType val="both"/>
            <c:errValType val="cust"/>
            <c:noEndCap val="0"/>
            <c:plus>
              <c:numRef>
                <c:f>Sheet1!$G$2:$G$13</c:f>
                <c:numCache>
                  <c:formatCode>General</c:formatCode>
                  <c:ptCount val="12"/>
                  <c:pt idx="0">
                    <c:v>0</c:v>
                  </c:pt>
                  <c:pt idx="1">
                    <c:v>0.04</c:v>
                  </c:pt>
                  <c:pt idx="2">
                    <c:v>0.04</c:v>
                  </c:pt>
                  <c:pt idx="3">
                    <c:v>0.05</c:v>
                  </c:pt>
                  <c:pt idx="4">
                    <c:v>0.05</c:v>
                  </c:pt>
                  <c:pt idx="5">
                    <c:v>0.06</c:v>
                  </c:pt>
                  <c:pt idx="6">
                    <c:v>0.05</c:v>
                  </c:pt>
                  <c:pt idx="7">
                    <c:v>7.0000000000000007E-2</c:v>
                  </c:pt>
                  <c:pt idx="8">
                    <c:v>0.06</c:v>
                  </c:pt>
                  <c:pt idx="9">
                    <c:v>7.0000000000000007E-2</c:v>
                  </c:pt>
                  <c:pt idx="10">
                    <c:v>7.0000000000000007E-2</c:v>
                  </c:pt>
                  <c:pt idx="11">
                    <c:v>0.08</c:v>
                  </c:pt>
                </c:numCache>
              </c:numRef>
            </c:plus>
            <c:minus>
              <c:numRef>
                <c:f>Sheet1!$G$2:$G$13</c:f>
                <c:numCache>
                  <c:formatCode>General</c:formatCode>
                  <c:ptCount val="12"/>
                  <c:pt idx="0">
                    <c:v>0</c:v>
                  </c:pt>
                  <c:pt idx="1">
                    <c:v>0.04</c:v>
                  </c:pt>
                  <c:pt idx="2">
                    <c:v>0.04</c:v>
                  </c:pt>
                  <c:pt idx="3">
                    <c:v>0.05</c:v>
                  </c:pt>
                  <c:pt idx="4">
                    <c:v>0.05</c:v>
                  </c:pt>
                  <c:pt idx="5">
                    <c:v>0.06</c:v>
                  </c:pt>
                  <c:pt idx="6">
                    <c:v>0.05</c:v>
                  </c:pt>
                  <c:pt idx="7">
                    <c:v>7.0000000000000007E-2</c:v>
                  </c:pt>
                  <c:pt idx="8">
                    <c:v>0.06</c:v>
                  </c:pt>
                  <c:pt idx="9">
                    <c:v>7.0000000000000007E-2</c:v>
                  </c:pt>
                  <c:pt idx="10">
                    <c:v>7.0000000000000007E-2</c:v>
                  </c:pt>
                  <c:pt idx="11">
                    <c:v>0.08</c:v>
                  </c:pt>
                </c:numCache>
              </c:numRef>
            </c:minus>
            <c:spPr>
              <a:ln w="9525">
                <a:solidFill>
                  <a:schemeClr val="tx1"/>
                </a:solidFill>
              </a:ln>
            </c:spPr>
          </c:errBars>
          <c:xVal>
            <c:numRef>
              <c:f>Sheet1!$A$2:$A$13</c:f>
              <c:numCache>
                <c:formatCode>General</c:formatCode>
                <c:ptCount val="12"/>
                <c:pt idx="0">
                  <c:v>0</c:v>
                </c:pt>
                <c:pt idx="1">
                  <c:v>6.0000000000006821</c:v>
                </c:pt>
                <c:pt idx="2">
                  <c:v>12.000000000001361</c:v>
                </c:pt>
                <c:pt idx="3">
                  <c:v>18.00000000000205</c:v>
                </c:pt>
                <c:pt idx="4">
                  <c:v>24.000000000002728</c:v>
                </c:pt>
                <c:pt idx="5">
                  <c:v>30.000000000003411</c:v>
                </c:pt>
                <c:pt idx="6">
                  <c:v>42.000000000004782</c:v>
                </c:pt>
                <c:pt idx="7">
                  <c:v>54.000000000006132</c:v>
                </c:pt>
                <c:pt idx="8">
                  <c:v>66.000000000007503</c:v>
                </c:pt>
                <c:pt idx="9">
                  <c:v>78.000000000008868</c:v>
                </c:pt>
                <c:pt idx="10">
                  <c:v>90.000000000010232</c:v>
                </c:pt>
                <c:pt idx="11">
                  <c:v>102.0000000000116</c:v>
                </c:pt>
              </c:numCache>
            </c:numRef>
          </c:xVal>
          <c:yVal>
            <c:numRef>
              <c:f>Sheet1!$B$2:$B$13</c:f>
              <c:numCache>
                <c:formatCode>General</c:formatCode>
                <c:ptCount val="12"/>
                <c:pt idx="0">
                  <c:v>0</c:v>
                </c:pt>
                <c:pt idx="1">
                  <c:v>-0.41</c:v>
                </c:pt>
                <c:pt idx="2">
                  <c:v>-0.53</c:v>
                </c:pt>
                <c:pt idx="3">
                  <c:v>-0.51</c:v>
                </c:pt>
                <c:pt idx="4">
                  <c:v>-0.54</c:v>
                </c:pt>
                <c:pt idx="5">
                  <c:v>-0.53</c:v>
                </c:pt>
                <c:pt idx="6">
                  <c:v>-0.52</c:v>
                </c:pt>
                <c:pt idx="7">
                  <c:v>-0.55000000000000004</c:v>
                </c:pt>
                <c:pt idx="8">
                  <c:v>-0.45</c:v>
                </c:pt>
                <c:pt idx="9">
                  <c:v>-0.39</c:v>
                </c:pt>
                <c:pt idx="10">
                  <c:v>-0.44</c:v>
                </c:pt>
                <c:pt idx="11">
                  <c:v>-0.46</c:v>
                </c:pt>
              </c:numCache>
            </c:numRef>
          </c:yVal>
          <c:smooth val="0"/>
          <c:extLst xmlns:c16r2="http://schemas.microsoft.com/office/drawing/2015/06/chart">
            <c:ext xmlns:c16="http://schemas.microsoft.com/office/drawing/2014/chart" uri="{C3380CC4-5D6E-409C-BE32-E72D297353CC}">
              <c16:uniqueId val="{00000001-0A2A-4AFC-9998-4CE8DCAC7602}"/>
            </c:ext>
          </c:extLst>
        </c:ser>
        <c:ser>
          <c:idx val="1"/>
          <c:order val="1"/>
          <c:tx>
            <c:strRef>
              <c:f>Sheet1!$C$1</c:f>
              <c:strCache>
                <c:ptCount val="1"/>
                <c:pt idx="0">
                  <c:v>+ MET</c:v>
                </c:pt>
              </c:strCache>
            </c:strRef>
          </c:tx>
          <c:spPr>
            <a:ln w="19050">
              <a:solidFill>
                <a:schemeClr val="accent5">
                  <a:lumMod val="60000"/>
                  <a:lumOff val="40000"/>
                </a:schemeClr>
              </a:solidFill>
            </a:ln>
          </c:spPr>
          <c:marker>
            <c:symbol val="circle"/>
            <c:size val="7"/>
            <c:spPr>
              <a:solidFill>
                <a:schemeClr val="accent5">
                  <a:lumMod val="60000"/>
                  <a:lumOff val="40000"/>
                </a:schemeClr>
              </a:solidFill>
              <a:ln w="19050">
                <a:solidFill>
                  <a:schemeClr val="accent5">
                    <a:lumMod val="60000"/>
                    <a:lumOff val="40000"/>
                  </a:schemeClr>
                </a:solidFill>
              </a:ln>
            </c:spPr>
          </c:marker>
          <c:errBars>
            <c:errDir val="y"/>
            <c:errBarType val="both"/>
            <c:errValType val="cust"/>
            <c:noEndCap val="0"/>
            <c:plus>
              <c:numRef>
                <c:f>Sheet1!$H$2:$H$13</c:f>
                <c:numCache>
                  <c:formatCode>General</c:formatCode>
                  <c:ptCount val="12"/>
                  <c:pt idx="0">
                    <c:v>0</c:v>
                  </c:pt>
                  <c:pt idx="1">
                    <c:v>0.03</c:v>
                  </c:pt>
                  <c:pt idx="2">
                    <c:v>0.04</c:v>
                  </c:pt>
                  <c:pt idx="3">
                    <c:v>0.04</c:v>
                  </c:pt>
                  <c:pt idx="4">
                    <c:v>0.04</c:v>
                  </c:pt>
                  <c:pt idx="5">
                    <c:v>0.04</c:v>
                  </c:pt>
                  <c:pt idx="6">
                    <c:v>0.04</c:v>
                  </c:pt>
                  <c:pt idx="7">
                    <c:v>0.04</c:v>
                  </c:pt>
                  <c:pt idx="8">
                    <c:v>0.04</c:v>
                  </c:pt>
                  <c:pt idx="9">
                    <c:v>0.05</c:v>
                  </c:pt>
                  <c:pt idx="10">
                    <c:v>0.05</c:v>
                  </c:pt>
                  <c:pt idx="11">
                    <c:v>0.05</c:v>
                  </c:pt>
                </c:numCache>
              </c:numRef>
            </c:plus>
            <c:minus>
              <c:numRef>
                <c:f>Sheet1!$H$2:$H$13</c:f>
                <c:numCache>
                  <c:formatCode>General</c:formatCode>
                  <c:ptCount val="12"/>
                  <c:pt idx="0">
                    <c:v>0</c:v>
                  </c:pt>
                  <c:pt idx="1">
                    <c:v>0.03</c:v>
                  </c:pt>
                  <c:pt idx="2">
                    <c:v>0.04</c:v>
                  </c:pt>
                  <c:pt idx="3">
                    <c:v>0.04</c:v>
                  </c:pt>
                  <c:pt idx="4">
                    <c:v>0.04</c:v>
                  </c:pt>
                  <c:pt idx="5">
                    <c:v>0.04</c:v>
                  </c:pt>
                  <c:pt idx="6">
                    <c:v>0.04</c:v>
                  </c:pt>
                  <c:pt idx="7">
                    <c:v>0.04</c:v>
                  </c:pt>
                  <c:pt idx="8">
                    <c:v>0.04</c:v>
                  </c:pt>
                  <c:pt idx="9">
                    <c:v>0.05</c:v>
                  </c:pt>
                  <c:pt idx="10">
                    <c:v>0.05</c:v>
                  </c:pt>
                  <c:pt idx="11">
                    <c:v>0.05</c:v>
                  </c:pt>
                </c:numCache>
              </c:numRef>
            </c:minus>
            <c:spPr>
              <a:ln>
                <a:solidFill>
                  <a:schemeClr val="tx1"/>
                </a:solidFill>
              </a:ln>
            </c:spPr>
          </c:errBars>
          <c:xVal>
            <c:numRef>
              <c:f>Sheet1!$A$2:$A$13</c:f>
              <c:numCache>
                <c:formatCode>General</c:formatCode>
                <c:ptCount val="12"/>
                <c:pt idx="0">
                  <c:v>0</c:v>
                </c:pt>
                <c:pt idx="1">
                  <c:v>6.0000000000006821</c:v>
                </c:pt>
                <c:pt idx="2">
                  <c:v>12.000000000001361</c:v>
                </c:pt>
                <c:pt idx="3">
                  <c:v>18.00000000000205</c:v>
                </c:pt>
                <c:pt idx="4">
                  <c:v>24.000000000002728</c:v>
                </c:pt>
                <c:pt idx="5">
                  <c:v>30.000000000003411</c:v>
                </c:pt>
                <c:pt idx="6">
                  <c:v>42.000000000004782</c:v>
                </c:pt>
                <c:pt idx="7">
                  <c:v>54.000000000006132</c:v>
                </c:pt>
                <c:pt idx="8">
                  <c:v>66.000000000007503</c:v>
                </c:pt>
                <c:pt idx="9">
                  <c:v>78.000000000008868</c:v>
                </c:pt>
                <c:pt idx="10">
                  <c:v>90.000000000010232</c:v>
                </c:pt>
                <c:pt idx="11">
                  <c:v>102.0000000000116</c:v>
                </c:pt>
              </c:numCache>
            </c:numRef>
          </c:xVal>
          <c:yVal>
            <c:numRef>
              <c:f>Sheet1!$C$2:$C$13</c:f>
              <c:numCache>
                <c:formatCode>General</c:formatCode>
                <c:ptCount val="12"/>
                <c:pt idx="0">
                  <c:v>0</c:v>
                </c:pt>
                <c:pt idx="1">
                  <c:v>-0.45</c:v>
                </c:pt>
                <c:pt idx="2">
                  <c:v>-0.65</c:v>
                </c:pt>
                <c:pt idx="3">
                  <c:v>-0.63</c:v>
                </c:pt>
                <c:pt idx="4">
                  <c:v>-0.64</c:v>
                </c:pt>
                <c:pt idx="5">
                  <c:v>-0.69</c:v>
                </c:pt>
                <c:pt idx="6">
                  <c:v>-0.7</c:v>
                </c:pt>
                <c:pt idx="7">
                  <c:v>-0.71</c:v>
                </c:pt>
                <c:pt idx="8">
                  <c:v>-0.63</c:v>
                </c:pt>
                <c:pt idx="9">
                  <c:v>-0.57999999999999996</c:v>
                </c:pt>
                <c:pt idx="10">
                  <c:v>-0.68</c:v>
                </c:pt>
                <c:pt idx="11">
                  <c:v>-0.69</c:v>
                </c:pt>
              </c:numCache>
            </c:numRef>
          </c:yVal>
          <c:smooth val="0"/>
          <c:extLst xmlns:c16r2="http://schemas.microsoft.com/office/drawing/2015/06/chart">
            <c:ext xmlns:c16="http://schemas.microsoft.com/office/drawing/2014/chart" uri="{C3380CC4-5D6E-409C-BE32-E72D297353CC}">
              <c16:uniqueId val="{00000002-0A2A-4AFC-9998-4CE8DCAC7602}"/>
            </c:ext>
          </c:extLst>
        </c:ser>
        <c:ser>
          <c:idx val="2"/>
          <c:order val="2"/>
          <c:tx>
            <c:strRef>
              <c:f>Sheet1!$D$1</c:f>
              <c:strCache>
                <c:ptCount val="1"/>
                <c:pt idx="0">
                  <c:v>+ SU</c:v>
                </c:pt>
              </c:strCache>
            </c:strRef>
          </c:tx>
          <c:spPr>
            <a:ln w="19050">
              <a:solidFill>
                <a:schemeClr val="accent5">
                  <a:lumMod val="20000"/>
                  <a:lumOff val="80000"/>
                </a:schemeClr>
              </a:solidFill>
            </a:ln>
          </c:spPr>
          <c:marker>
            <c:symbol val="circle"/>
            <c:size val="7"/>
            <c:spPr>
              <a:solidFill>
                <a:schemeClr val="accent5">
                  <a:lumMod val="20000"/>
                  <a:lumOff val="80000"/>
                </a:schemeClr>
              </a:solidFill>
              <a:ln w="25400">
                <a:solidFill>
                  <a:schemeClr val="accent5">
                    <a:lumMod val="20000"/>
                    <a:lumOff val="80000"/>
                  </a:schemeClr>
                </a:solidFill>
              </a:ln>
            </c:spPr>
          </c:marker>
          <c:errBars>
            <c:errDir val="y"/>
            <c:errBarType val="both"/>
            <c:errValType val="cust"/>
            <c:noEndCap val="0"/>
            <c:plus>
              <c:numRef>
                <c:f>Sheet1!$I$2:$I$13</c:f>
                <c:numCache>
                  <c:formatCode>General</c:formatCode>
                  <c:ptCount val="12"/>
                  <c:pt idx="0">
                    <c:v>0</c:v>
                  </c:pt>
                  <c:pt idx="1">
                    <c:v>0.02</c:v>
                  </c:pt>
                  <c:pt idx="2">
                    <c:v>0.03</c:v>
                  </c:pt>
                  <c:pt idx="3">
                    <c:v>0.03</c:v>
                  </c:pt>
                  <c:pt idx="4">
                    <c:v>0.03</c:v>
                  </c:pt>
                  <c:pt idx="5">
                    <c:v>0.04</c:v>
                  </c:pt>
                  <c:pt idx="6">
                    <c:v>0.04</c:v>
                  </c:pt>
                  <c:pt idx="7">
                    <c:v>0.04</c:v>
                  </c:pt>
                  <c:pt idx="8">
                    <c:v>0.04</c:v>
                  </c:pt>
                  <c:pt idx="9">
                    <c:v>0.05</c:v>
                  </c:pt>
                  <c:pt idx="10">
                    <c:v>0.05</c:v>
                  </c:pt>
                  <c:pt idx="11">
                    <c:v>0.05</c:v>
                  </c:pt>
                </c:numCache>
              </c:numRef>
            </c:plus>
            <c:minus>
              <c:numRef>
                <c:f>Sheet1!$I$2:$I$13</c:f>
                <c:numCache>
                  <c:formatCode>General</c:formatCode>
                  <c:ptCount val="12"/>
                  <c:pt idx="0">
                    <c:v>0</c:v>
                  </c:pt>
                  <c:pt idx="1">
                    <c:v>0.02</c:v>
                  </c:pt>
                  <c:pt idx="2">
                    <c:v>0.03</c:v>
                  </c:pt>
                  <c:pt idx="3">
                    <c:v>0.03</c:v>
                  </c:pt>
                  <c:pt idx="4">
                    <c:v>0.03</c:v>
                  </c:pt>
                  <c:pt idx="5">
                    <c:v>0.04</c:v>
                  </c:pt>
                  <c:pt idx="6">
                    <c:v>0.04</c:v>
                  </c:pt>
                  <c:pt idx="7">
                    <c:v>0.04</c:v>
                  </c:pt>
                  <c:pt idx="8">
                    <c:v>0.04</c:v>
                  </c:pt>
                  <c:pt idx="9">
                    <c:v>0.05</c:v>
                  </c:pt>
                  <c:pt idx="10">
                    <c:v>0.05</c:v>
                  </c:pt>
                  <c:pt idx="11">
                    <c:v>0.05</c:v>
                  </c:pt>
                </c:numCache>
              </c:numRef>
            </c:minus>
          </c:errBars>
          <c:xVal>
            <c:numRef>
              <c:f>Sheet1!$A$2:$A$13</c:f>
              <c:numCache>
                <c:formatCode>General</c:formatCode>
                <c:ptCount val="12"/>
                <c:pt idx="0">
                  <c:v>0</c:v>
                </c:pt>
                <c:pt idx="1">
                  <c:v>6.0000000000006821</c:v>
                </c:pt>
                <c:pt idx="2">
                  <c:v>12.000000000001361</c:v>
                </c:pt>
                <c:pt idx="3">
                  <c:v>18.00000000000205</c:v>
                </c:pt>
                <c:pt idx="4">
                  <c:v>24.000000000002728</c:v>
                </c:pt>
                <c:pt idx="5">
                  <c:v>30.000000000003411</c:v>
                </c:pt>
                <c:pt idx="6">
                  <c:v>42.000000000004782</c:v>
                </c:pt>
                <c:pt idx="7">
                  <c:v>54.000000000006132</c:v>
                </c:pt>
                <c:pt idx="8">
                  <c:v>66.000000000007503</c:v>
                </c:pt>
                <c:pt idx="9">
                  <c:v>78.000000000008868</c:v>
                </c:pt>
                <c:pt idx="10">
                  <c:v>90.000000000010232</c:v>
                </c:pt>
                <c:pt idx="11">
                  <c:v>102.0000000000116</c:v>
                </c:pt>
              </c:numCache>
            </c:numRef>
          </c:xVal>
          <c:yVal>
            <c:numRef>
              <c:f>Sheet1!$D$2:$D$13</c:f>
              <c:numCache>
                <c:formatCode>General</c:formatCode>
                <c:ptCount val="12"/>
                <c:pt idx="0">
                  <c:v>0</c:v>
                </c:pt>
                <c:pt idx="1">
                  <c:v>-0.7</c:v>
                </c:pt>
                <c:pt idx="2">
                  <c:v>-0.89</c:v>
                </c:pt>
                <c:pt idx="3">
                  <c:v>-0.87</c:v>
                </c:pt>
                <c:pt idx="4">
                  <c:v>-0.72</c:v>
                </c:pt>
                <c:pt idx="5">
                  <c:v>-0.71</c:v>
                </c:pt>
                <c:pt idx="6">
                  <c:v>-0.67</c:v>
                </c:pt>
                <c:pt idx="7">
                  <c:v>-0.69</c:v>
                </c:pt>
                <c:pt idx="8">
                  <c:v>-0.68</c:v>
                </c:pt>
                <c:pt idx="9">
                  <c:v>-0.6</c:v>
                </c:pt>
                <c:pt idx="10">
                  <c:v>-0.62</c:v>
                </c:pt>
                <c:pt idx="11">
                  <c:v>-0.67</c:v>
                </c:pt>
              </c:numCache>
            </c:numRef>
          </c:yVal>
          <c:smooth val="0"/>
          <c:extLst xmlns:c16r2="http://schemas.microsoft.com/office/drawing/2015/06/chart">
            <c:ext xmlns:c16="http://schemas.microsoft.com/office/drawing/2014/chart" uri="{C3380CC4-5D6E-409C-BE32-E72D297353CC}">
              <c16:uniqueId val="{00000003-0A2A-4AFC-9998-4CE8DCAC7602}"/>
            </c:ext>
          </c:extLst>
        </c:ser>
        <c:ser>
          <c:idx val="3"/>
          <c:order val="3"/>
          <c:tx>
            <c:strRef>
              <c:f>Sheet1!#REF!</c:f>
              <c:strCache>
                <c:ptCount val="1"/>
                <c:pt idx="0">
                  <c:v>#REF!</c:v>
                </c:pt>
              </c:strCache>
            </c:strRef>
          </c:tx>
          <c:spPr>
            <a:ln w="19050">
              <a:solidFill>
                <a:schemeClr val="accent5">
                  <a:lumMod val="40000"/>
                  <a:lumOff val="60000"/>
                </a:schemeClr>
              </a:solidFill>
            </a:ln>
          </c:spPr>
          <c:marker>
            <c:symbol val="circle"/>
            <c:size val="7"/>
            <c:spPr>
              <a:solidFill>
                <a:schemeClr val="accent5">
                  <a:lumMod val="40000"/>
                  <a:lumOff val="60000"/>
                </a:schemeClr>
              </a:solidFill>
              <a:ln w="19050">
                <a:solidFill>
                  <a:schemeClr val="accent5">
                    <a:lumMod val="40000"/>
                    <a:lumOff val="60000"/>
                  </a:schemeClr>
                </a:solidFill>
              </a:ln>
            </c:spPr>
          </c:marker>
          <c:errBars>
            <c:errDir val="y"/>
            <c:errBarType val="both"/>
            <c:errValType val="cust"/>
            <c:noEndCap val="0"/>
            <c:plus>
              <c:numRef>
                <c:f>Sheet1!#REF!</c:f>
                <c:numCache>
                  <c:formatCode>General</c:formatCode>
                  <c:ptCount val="1"/>
                  <c:pt idx="0">
                    <c:v>1</c:v>
                  </c:pt>
                </c:numCache>
              </c:numRef>
            </c:plus>
            <c:minus>
              <c:numRef>
                <c:f>Sheet1!#REF!</c:f>
                <c:numCache>
                  <c:formatCode>General</c:formatCode>
                  <c:ptCount val="1"/>
                  <c:pt idx="0">
                    <c:v>1</c:v>
                  </c:pt>
                </c:numCache>
              </c:numRef>
            </c:minus>
          </c:errBars>
          <c:xVal>
            <c:numRef>
              <c:f>Sheet1!$A$2:$A$13</c:f>
              <c:numCache>
                <c:formatCode>General</c:formatCode>
                <c:ptCount val="12"/>
                <c:pt idx="0">
                  <c:v>0</c:v>
                </c:pt>
                <c:pt idx="1">
                  <c:v>6.0000000000006821</c:v>
                </c:pt>
                <c:pt idx="2">
                  <c:v>12.000000000001361</c:v>
                </c:pt>
                <c:pt idx="3">
                  <c:v>18.00000000000205</c:v>
                </c:pt>
                <c:pt idx="4">
                  <c:v>24.000000000002728</c:v>
                </c:pt>
                <c:pt idx="5">
                  <c:v>30.000000000003411</c:v>
                </c:pt>
                <c:pt idx="6">
                  <c:v>42.000000000004782</c:v>
                </c:pt>
                <c:pt idx="7">
                  <c:v>54.000000000006132</c:v>
                </c:pt>
                <c:pt idx="8">
                  <c:v>66.000000000007503</c:v>
                </c:pt>
                <c:pt idx="9">
                  <c:v>78.000000000008868</c:v>
                </c:pt>
                <c:pt idx="10">
                  <c:v>90.000000000010232</c:v>
                </c:pt>
                <c:pt idx="11">
                  <c:v>102.0000000000116</c:v>
                </c:pt>
              </c:numCache>
            </c:numRef>
          </c:xVal>
          <c:yVal>
            <c:numRef>
              <c:f>Sheet1!#REF!</c:f>
              <c:numCache>
                <c:formatCode>General</c:formatCode>
                <c:ptCount val="1"/>
                <c:pt idx="0">
                  <c:v>1</c:v>
                </c:pt>
              </c:numCache>
            </c:numRef>
          </c:yVal>
          <c:smooth val="0"/>
          <c:extLst xmlns:c16r2="http://schemas.microsoft.com/office/drawing/2015/06/chart">
            <c:ext xmlns:c16="http://schemas.microsoft.com/office/drawing/2014/chart" uri="{C3380CC4-5D6E-409C-BE32-E72D297353CC}">
              <c16:uniqueId val="{00000004-0A2A-4AFC-9998-4CE8DCAC7602}"/>
            </c:ext>
          </c:extLst>
        </c:ser>
        <c:dLbls>
          <c:showLegendKey val="0"/>
          <c:showVal val="0"/>
          <c:showCatName val="0"/>
          <c:showSerName val="0"/>
          <c:showPercent val="0"/>
          <c:showBubbleSize val="0"/>
        </c:dLbls>
        <c:axId val="198957248"/>
        <c:axId val="198956672"/>
      </c:scatterChart>
      <c:valAx>
        <c:axId val="198957248"/>
        <c:scaling>
          <c:orientation val="minMax"/>
          <c:max val="104"/>
          <c:min val="0"/>
        </c:scaling>
        <c:delete val="0"/>
        <c:axPos val="t"/>
        <c:numFmt formatCode="General" sourceLinked="1"/>
        <c:majorTickMark val="none"/>
        <c:minorTickMark val="none"/>
        <c:tickLblPos val="none"/>
        <c:spPr>
          <a:ln w="12703">
            <a:noFill/>
            <a:prstDash val="solid"/>
          </a:ln>
        </c:spPr>
        <c:crossAx val="198956672"/>
        <c:crosses val="max"/>
        <c:crossBetween val="midCat"/>
        <c:majorUnit val="1"/>
      </c:valAx>
      <c:valAx>
        <c:axId val="198956672"/>
        <c:scaling>
          <c:orientation val="minMax"/>
          <c:max val="0"/>
          <c:min val="-1.8"/>
        </c:scaling>
        <c:delete val="0"/>
        <c:axPos val="l"/>
        <c:numFmt formatCode="&quot;&quot;#,##0.0&quot;&quot;;&quot;&quot;\-&quot;&quot;#,##0.0&quot;&quot;" sourceLinked="0"/>
        <c:majorTickMark val="out"/>
        <c:minorTickMark val="none"/>
        <c:tickLblPos val="nextTo"/>
        <c:spPr>
          <a:ln w="19050" cap="sq" cmpd="sng">
            <a:solidFill>
              <a:schemeClr val="tx1"/>
            </a:solidFill>
            <a:prstDash val="solid"/>
          </a:ln>
        </c:spPr>
        <c:txPr>
          <a:bodyPr rot="0" vert="horz"/>
          <a:lstStyle/>
          <a:p>
            <a:pPr>
              <a:defRPr sz="1100"/>
            </a:pPr>
            <a:endParaRPr lang="en-US"/>
          </a:p>
        </c:txPr>
        <c:crossAx val="198957248"/>
        <c:crossesAt val="0"/>
        <c:crossBetween val="midCat"/>
        <c:majorUnit val="0.2"/>
      </c:valAx>
      <c:spPr>
        <a:noFill/>
        <a:ln w="25405">
          <a:noFill/>
        </a:ln>
      </c:spPr>
    </c:plotArea>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24913093858796E-3"/>
          <c:y val="5.3719008264462798E-2"/>
          <c:w val="0.98725376593279002"/>
          <c:h val="0.92561983471074405"/>
        </c:manualLayout>
      </c:layout>
      <c:barChart>
        <c:barDir val="col"/>
        <c:grouping val="stacked"/>
        <c:varyColors val="0"/>
        <c:ser>
          <c:idx val="0"/>
          <c:order val="0"/>
          <c:spPr>
            <a:solidFill>
              <a:schemeClr val="accent5"/>
            </a:solidFill>
            <a:ln w="12685">
              <a:no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A863-4FBB-9B6C-CA9AE7504301}"/>
              </c:ext>
            </c:extLst>
          </c:dPt>
          <c:dPt>
            <c:idx val="1"/>
            <c:invertIfNegative val="0"/>
            <c:bubble3D val="0"/>
            <c:extLst xmlns:c16r2="http://schemas.microsoft.com/office/drawing/2015/06/chart">
              <c:ext xmlns:c16="http://schemas.microsoft.com/office/drawing/2014/chart" uri="{C3380CC4-5D6E-409C-BE32-E72D297353CC}">
                <c16:uniqueId val="{00000001-A863-4FBB-9B6C-CA9AE7504301}"/>
              </c:ext>
            </c:extLst>
          </c:dPt>
          <c:dPt>
            <c:idx val="2"/>
            <c:invertIfNegative val="0"/>
            <c:bubble3D val="0"/>
            <c:extLst xmlns:c16r2="http://schemas.microsoft.com/office/drawing/2015/06/chart">
              <c:ext xmlns:c16="http://schemas.microsoft.com/office/drawing/2014/chart" uri="{C3380CC4-5D6E-409C-BE32-E72D297353CC}">
                <c16:uniqueId val="{00000002-A863-4FBB-9B6C-CA9AE7504301}"/>
              </c:ext>
            </c:extLst>
          </c:dPt>
          <c:dPt>
            <c:idx val="3"/>
            <c:invertIfNegative val="0"/>
            <c:bubble3D val="0"/>
            <c:extLst xmlns:c16r2="http://schemas.microsoft.com/office/drawing/2015/06/chart">
              <c:ext xmlns:c16="http://schemas.microsoft.com/office/drawing/2014/chart" uri="{C3380CC4-5D6E-409C-BE32-E72D297353CC}">
                <c16:uniqueId val="{00000003-A863-4FBB-9B6C-CA9AE7504301}"/>
              </c:ext>
            </c:extLst>
          </c:dPt>
          <c:dPt>
            <c:idx val="4"/>
            <c:invertIfNegative val="0"/>
            <c:bubble3D val="0"/>
            <c:extLst xmlns:c16r2="http://schemas.microsoft.com/office/drawing/2015/06/chart">
              <c:ext xmlns:c16="http://schemas.microsoft.com/office/drawing/2014/chart" uri="{C3380CC4-5D6E-409C-BE32-E72D297353CC}">
                <c16:uniqueId val="{00000004-A863-4FBB-9B6C-CA9AE7504301}"/>
              </c:ext>
            </c:extLst>
          </c:dPt>
          <c:dPt>
            <c:idx val="5"/>
            <c:invertIfNegative val="0"/>
            <c:bubble3D val="0"/>
            <c:extLst xmlns:c16r2="http://schemas.microsoft.com/office/drawing/2015/06/chart">
              <c:ext xmlns:c16="http://schemas.microsoft.com/office/drawing/2014/chart" uri="{C3380CC4-5D6E-409C-BE32-E72D297353CC}">
                <c16:uniqueId val="{00000005-A863-4FBB-9B6C-CA9AE7504301}"/>
              </c:ext>
            </c:extLst>
          </c:dPt>
          <c:dPt>
            <c:idx val="6"/>
            <c:invertIfNegative val="0"/>
            <c:bubble3D val="0"/>
            <c:extLst xmlns:c16r2="http://schemas.microsoft.com/office/drawing/2015/06/chart">
              <c:ext xmlns:c16="http://schemas.microsoft.com/office/drawing/2014/chart" uri="{C3380CC4-5D6E-409C-BE32-E72D297353CC}">
                <c16:uniqueId val="{00000006-A863-4FBB-9B6C-CA9AE7504301}"/>
              </c:ext>
            </c:extLst>
          </c:dPt>
          <c:dPt>
            <c:idx val="7"/>
            <c:invertIfNegative val="0"/>
            <c:bubble3D val="0"/>
            <c:extLst xmlns:c16r2="http://schemas.microsoft.com/office/drawing/2015/06/chart">
              <c:ext xmlns:c16="http://schemas.microsoft.com/office/drawing/2014/chart" uri="{C3380CC4-5D6E-409C-BE32-E72D297353CC}">
                <c16:uniqueId val="{00000007-A863-4FBB-9B6C-CA9AE7504301}"/>
              </c:ext>
            </c:extLst>
          </c:dPt>
          <c:dLbls>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Sheet1!$B$6:$B$8</c:f>
              <c:numCache>
                <c:formatCode>#,##0.00_ ;\-#,##0.00\ </c:formatCode>
                <c:ptCount val="3"/>
                <c:pt idx="0">
                  <c:v>-0.64</c:v>
                </c:pt>
                <c:pt idx="1">
                  <c:v>-0.68</c:v>
                </c:pt>
                <c:pt idx="2">
                  <c:v>-0.64</c:v>
                </c:pt>
              </c:numCache>
            </c:numRef>
          </c:val>
          <c:extLst xmlns:c16r2="http://schemas.microsoft.com/office/drawing/2015/06/chart">
            <c:ext xmlns:c16="http://schemas.microsoft.com/office/drawing/2014/chart" uri="{C3380CC4-5D6E-409C-BE32-E72D297353CC}">
              <c16:uniqueId val="{00000008-A863-4FBB-9B6C-CA9AE7504301}"/>
            </c:ext>
          </c:extLst>
        </c:ser>
        <c:dLbls>
          <c:showLegendKey val="0"/>
          <c:showVal val="0"/>
          <c:showCatName val="0"/>
          <c:showSerName val="0"/>
          <c:showPercent val="0"/>
          <c:showBubbleSize val="0"/>
        </c:dLbls>
        <c:gapWidth val="50"/>
        <c:overlap val="100"/>
        <c:axId val="221670912"/>
        <c:axId val="220471296"/>
      </c:barChart>
      <c:catAx>
        <c:axId val="221670912"/>
        <c:scaling>
          <c:orientation val="minMax"/>
        </c:scaling>
        <c:delete val="0"/>
        <c:axPos val="t"/>
        <c:numFmt formatCode="General" sourceLinked="1"/>
        <c:majorTickMark val="none"/>
        <c:minorTickMark val="none"/>
        <c:tickLblPos val="none"/>
        <c:spPr>
          <a:ln w="19050" cmpd="sng">
            <a:solidFill>
              <a:schemeClr val="tx1"/>
            </a:solidFill>
            <a:prstDash val="solid"/>
          </a:ln>
        </c:spPr>
        <c:crossAx val="220471296"/>
        <c:crosses val="max"/>
        <c:auto val="1"/>
        <c:lblAlgn val="ctr"/>
        <c:lblOffset val="100"/>
        <c:tickLblSkip val="1"/>
        <c:tickMarkSkip val="1"/>
        <c:noMultiLvlLbl val="0"/>
      </c:catAx>
      <c:valAx>
        <c:axId val="220471296"/>
        <c:scaling>
          <c:orientation val="minMax"/>
          <c:max val="0"/>
          <c:min val="-1.7"/>
        </c:scaling>
        <c:delete val="0"/>
        <c:axPos val="r"/>
        <c:numFmt formatCode="#,##0.00_ ;\-#,##0.00\ " sourceLinked="1"/>
        <c:majorTickMark val="none"/>
        <c:minorTickMark val="none"/>
        <c:tickLblPos val="none"/>
        <c:spPr>
          <a:ln>
            <a:noFill/>
          </a:ln>
        </c:spPr>
        <c:crossAx val="221670912"/>
        <c:crosses val="max"/>
        <c:crossBetween val="between"/>
        <c:majorUnit val="0.5"/>
      </c:valAx>
      <c:spPr>
        <a:noFill/>
        <a:ln w="25371">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605548185277899"/>
          <c:y val="0.16272585874296799"/>
          <c:w val="0.88356985389423004"/>
          <c:h val="0.72940026865701801"/>
        </c:manualLayout>
      </c:layout>
      <c:barChart>
        <c:barDir val="col"/>
        <c:grouping val="clustered"/>
        <c:varyColors val="0"/>
        <c:ser>
          <c:idx val="1"/>
          <c:order val="0"/>
          <c:tx>
            <c:strRef>
              <c:f>Sheet1!$C$1</c:f>
              <c:strCache>
                <c:ptCount val="1"/>
                <c:pt idx="0">
                  <c:v>Placebo</c:v>
                </c:pt>
              </c:strCache>
            </c:strRef>
          </c:tx>
          <c:spPr>
            <a:solidFill>
              <a:srgbClr val="979797"/>
            </a:solidFill>
            <a:ln>
              <a:noFill/>
            </a:ln>
            <a:effectLst/>
          </c:spPr>
          <c:invertIfNegative val="0"/>
          <c:cat>
            <c:numRef>
              <c:f>Sheet1!$A$2:$A$4</c:f>
              <c:numCache>
                <c:formatCode>General</c:formatCode>
                <c:ptCount val="3"/>
              </c:numCache>
            </c:numRef>
          </c:cat>
          <c:val>
            <c:numRef>
              <c:f>Sheet1!$C$2:$C$4</c:f>
              <c:numCache>
                <c:formatCode>General</c:formatCode>
                <c:ptCount val="3"/>
                <c:pt idx="0">
                  <c:v>36.800000000000011</c:v>
                </c:pt>
                <c:pt idx="1">
                  <c:v>21.1</c:v>
                </c:pt>
                <c:pt idx="2">
                  <c:v>10</c:v>
                </c:pt>
              </c:numCache>
            </c:numRef>
          </c:val>
          <c:extLst xmlns:c16r2="http://schemas.microsoft.com/office/drawing/2015/06/chart">
            <c:ext xmlns:c16="http://schemas.microsoft.com/office/drawing/2014/chart" uri="{C3380CC4-5D6E-409C-BE32-E72D297353CC}">
              <c16:uniqueId val="{00000001-B680-49E9-AE46-6D9E2391A678}"/>
            </c:ext>
          </c:extLst>
        </c:ser>
        <c:ser>
          <c:idx val="0"/>
          <c:order val="1"/>
          <c:tx>
            <c:strRef>
              <c:f>Sheet1!$B$1</c:f>
              <c:strCache>
                <c:ptCount val="1"/>
                <c:pt idx="0">
                  <c:v>Linagliptin</c:v>
                </c:pt>
              </c:strCache>
            </c:strRef>
          </c:tx>
          <c:spPr>
            <a:solidFill>
              <a:schemeClr val="accent5"/>
            </a:solidFill>
            <a:ln>
              <a:noFill/>
            </a:ln>
            <a:effectLst/>
          </c:spPr>
          <c:invertIfNegative val="0"/>
          <c:cat>
            <c:numRef>
              <c:f>Sheet1!$A$2:$A$4</c:f>
              <c:numCache>
                <c:formatCode>General</c:formatCode>
                <c:ptCount val="3"/>
              </c:numCache>
            </c:numRef>
          </c:cat>
          <c:val>
            <c:numRef>
              <c:f>Sheet1!$B$2:$B$4</c:f>
              <c:numCache>
                <c:formatCode>General</c:formatCode>
                <c:ptCount val="3"/>
                <c:pt idx="0">
                  <c:v>62.5</c:v>
                </c:pt>
                <c:pt idx="1">
                  <c:v>47.5</c:v>
                </c:pt>
                <c:pt idx="2">
                  <c:v>11.8</c:v>
                </c:pt>
              </c:numCache>
            </c:numRef>
          </c:val>
          <c:extLst xmlns:c16r2="http://schemas.microsoft.com/office/drawing/2015/06/chart">
            <c:ext xmlns:c16="http://schemas.microsoft.com/office/drawing/2014/chart" uri="{C3380CC4-5D6E-409C-BE32-E72D297353CC}">
              <c16:uniqueId val="{00000000-B680-49E9-AE46-6D9E2391A678}"/>
            </c:ext>
          </c:extLst>
        </c:ser>
        <c:dLbls>
          <c:showLegendKey val="0"/>
          <c:showVal val="0"/>
          <c:showCatName val="0"/>
          <c:showSerName val="0"/>
          <c:showPercent val="0"/>
          <c:showBubbleSize val="0"/>
        </c:dLbls>
        <c:gapWidth val="150"/>
        <c:axId val="221765632"/>
        <c:axId val="220473600"/>
      </c:barChart>
      <c:catAx>
        <c:axId val="221765632"/>
        <c:scaling>
          <c:orientation val="minMax"/>
        </c:scaling>
        <c:delete val="0"/>
        <c:axPos val="b"/>
        <c:numFmt formatCode="General" sourceLinked="1"/>
        <c:majorTickMark val="out"/>
        <c:minorTickMark val="none"/>
        <c:tickLblPos val="nextTo"/>
        <c:spPr>
          <a:ln w="19050" cap="sq">
            <a:solidFill>
              <a:schemeClr val="tx1"/>
            </a:solidFill>
          </a:ln>
        </c:spPr>
        <c:txPr>
          <a:bodyPr/>
          <a:lstStyle/>
          <a:p>
            <a:pPr>
              <a:defRPr sz="1200" b="0">
                <a:latin typeface="Arial"/>
                <a:cs typeface="Arial"/>
              </a:defRPr>
            </a:pPr>
            <a:endParaRPr lang="en-US"/>
          </a:p>
        </c:txPr>
        <c:crossAx val="220473600"/>
        <c:crosses val="autoZero"/>
        <c:auto val="1"/>
        <c:lblAlgn val="ctr"/>
        <c:lblOffset val="100"/>
        <c:noMultiLvlLbl val="0"/>
      </c:catAx>
      <c:valAx>
        <c:axId val="220473600"/>
        <c:scaling>
          <c:orientation val="minMax"/>
        </c:scaling>
        <c:delete val="0"/>
        <c:axPos val="l"/>
        <c:numFmt formatCode="General" sourceLinked="1"/>
        <c:majorTickMark val="out"/>
        <c:minorTickMark val="none"/>
        <c:tickLblPos val="nextTo"/>
        <c:spPr>
          <a:ln w="19050" cap="sq">
            <a:solidFill>
              <a:schemeClr val="tx1"/>
            </a:solidFill>
          </a:ln>
        </c:spPr>
        <c:txPr>
          <a:bodyPr/>
          <a:lstStyle/>
          <a:p>
            <a:pPr>
              <a:defRPr sz="1200">
                <a:latin typeface="Arial"/>
                <a:cs typeface="Arial"/>
              </a:defRPr>
            </a:pPr>
            <a:endParaRPr lang="en-US"/>
          </a:p>
        </c:txPr>
        <c:crossAx val="221765632"/>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7023514271203E-2"/>
          <c:y val="5.59452069094993E-2"/>
          <c:w val="0.83493756248652296"/>
          <c:h val="0.81170452612951205"/>
        </c:manualLayout>
      </c:layout>
      <c:scatterChart>
        <c:scatterStyle val="lineMarker"/>
        <c:varyColors val="0"/>
        <c:ser>
          <c:idx val="0"/>
          <c:order val="0"/>
          <c:tx>
            <c:strRef>
              <c:f>Sheet1!$A$3:$A$10</c:f>
              <c:strCache>
                <c:ptCount val="1"/>
              </c:strCache>
            </c:strRef>
          </c:tx>
          <c:spPr>
            <a:ln w="28575" cap="rnd" cmpd="sng" algn="ctr">
              <a:noFill/>
              <a:prstDash val="solid"/>
              <a:round/>
            </a:ln>
            <a:effectLst/>
          </c:spPr>
          <c:marker>
            <c:symbol val="circle"/>
            <c:size val="9"/>
            <c:spPr>
              <a:solidFill>
                <a:schemeClr val="accent1"/>
              </a:solidFill>
              <a:ln w="9525" cap="flat" cmpd="sng" algn="ctr">
                <a:solidFill>
                  <a:schemeClr val="accent1">
                    <a:shade val="95000"/>
                    <a:satMod val="105000"/>
                  </a:schemeClr>
                </a:solidFill>
                <a:prstDash val="solid"/>
                <a:round/>
              </a:ln>
              <a:effectLst/>
            </c:spPr>
          </c:marker>
          <c:dPt>
            <c:idx val="7"/>
            <c:marker>
              <c:symbol val="diamond"/>
              <c:size val="10"/>
              <c:spPr>
                <a:solidFill>
                  <a:schemeClr val="accent2"/>
                </a:solidFill>
                <a:ln w="9525" cap="flat" cmpd="sng" algn="ctr">
                  <a:solidFill>
                    <a:schemeClr val="accent2"/>
                  </a:solidFill>
                  <a:prstDash val="solid"/>
                  <a:round/>
                </a:ln>
                <a:effectLst/>
              </c:spPr>
            </c:marker>
            <c:bubble3D val="0"/>
            <c:extLst xmlns:c16r2="http://schemas.microsoft.com/office/drawing/2015/06/chart">
              <c:ext xmlns:c16="http://schemas.microsoft.com/office/drawing/2014/chart" uri="{C3380CC4-5D6E-409C-BE32-E72D297353CC}">
                <c16:uniqueId val="{00000000-5EBC-40B5-9C60-E558F5354986}"/>
              </c:ext>
            </c:extLst>
          </c:dPt>
          <c:errBars>
            <c:errDir val="x"/>
            <c:errBarType val="both"/>
            <c:errValType val="cust"/>
            <c:noEndCap val="0"/>
            <c:plus>
              <c:numRef>
                <c:f>Sheet1!$G$3:$G$10</c:f>
                <c:numCache>
                  <c:formatCode>General</c:formatCode>
                  <c:ptCount val="8"/>
                  <c:pt idx="0">
                    <c:v>0.08</c:v>
                  </c:pt>
                  <c:pt idx="1">
                    <c:v>5.9999999999999901E-2</c:v>
                  </c:pt>
                  <c:pt idx="2">
                    <c:v>0.73</c:v>
                  </c:pt>
                  <c:pt idx="3">
                    <c:v>0.16</c:v>
                  </c:pt>
                  <c:pt idx="4">
                    <c:v>0.3</c:v>
                  </c:pt>
                  <c:pt idx="5">
                    <c:v>0.33</c:v>
                  </c:pt>
                  <c:pt idx="6">
                    <c:v>0.26</c:v>
                  </c:pt>
                  <c:pt idx="7">
                    <c:v>0.1</c:v>
                  </c:pt>
                </c:numCache>
              </c:numRef>
            </c:plus>
            <c:minus>
              <c:numRef>
                <c:f>Sheet1!$F$3:$F$10</c:f>
                <c:numCache>
                  <c:formatCode>General</c:formatCode>
                  <c:ptCount val="8"/>
                  <c:pt idx="0">
                    <c:v>0.08</c:v>
                  </c:pt>
                  <c:pt idx="1">
                    <c:v>6.0000000000000102E-2</c:v>
                  </c:pt>
                  <c:pt idx="2">
                    <c:v>0.28000000000000003</c:v>
                  </c:pt>
                  <c:pt idx="3">
                    <c:v>0.13</c:v>
                  </c:pt>
                  <c:pt idx="4">
                    <c:v>0.23</c:v>
                  </c:pt>
                  <c:pt idx="5">
                    <c:v>0.23</c:v>
                  </c:pt>
                  <c:pt idx="6">
                    <c:v>0.13</c:v>
                  </c:pt>
                  <c:pt idx="7">
                    <c:v>0.1</c:v>
                  </c:pt>
                </c:numCache>
              </c:numRef>
            </c:minus>
            <c:spPr>
              <a:solidFill>
                <a:schemeClr val="tx1"/>
              </a:solidFill>
              <a:ln w="12700" cap="flat" cmpd="sng" algn="ctr">
                <a:solidFill>
                  <a:schemeClr val="tx1">
                    <a:shade val="95000"/>
                    <a:satMod val="105000"/>
                  </a:schemeClr>
                </a:solidFill>
                <a:prstDash val="solid"/>
                <a:round/>
              </a:ln>
              <a:effectLst/>
            </c:spPr>
          </c:errBars>
          <c:xVal>
            <c:numRef>
              <c:f>Sheet1!$C$3:$C$10</c:f>
              <c:numCache>
                <c:formatCode>General</c:formatCode>
                <c:ptCount val="8"/>
                <c:pt idx="0">
                  <c:v>0.88</c:v>
                </c:pt>
                <c:pt idx="1">
                  <c:v>0.92</c:v>
                </c:pt>
                <c:pt idx="2">
                  <c:v>0.44</c:v>
                </c:pt>
                <c:pt idx="3">
                  <c:v>0.88</c:v>
                </c:pt>
                <c:pt idx="4">
                  <c:v>1</c:v>
                </c:pt>
                <c:pt idx="5">
                  <c:v>0.74</c:v>
                </c:pt>
                <c:pt idx="6">
                  <c:v>0.26</c:v>
                </c:pt>
                <c:pt idx="7">
                  <c:v>0.86</c:v>
                </c:pt>
              </c:numCache>
            </c:numRef>
          </c:xVal>
          <c:yVal>
            <c:numRef>
              <c:f>Sheet1!$B$3:$B$10</c:f>
              <c:numCache>
                <c:formatCode>General</c:formatCode>
                <c:ptCount val="8"/>
                <c:pt idx="0">
                  <c:v>8</c:v>
                </c:pt>
                <c:pt idx="1">
                  <c:v>7</c:v>
                </c:pt>
                <c:pt idx="2">
                  <c:v>6</c:v>
                </c:pt>
                <c:pt idx="3">
                  <c:v>5</c:v>
                </c:pt>
                <c:pt idx="4">
                  <c:v>4</c:v>
                </c:pt>
                <c:pt idx="5">
                  <c:v>3</c:v>
                </c:pt>
                <c:pt idx="6">
                  <c:v>2</c:v>
                </c:pt>
                <c:pt idx="7">
                  <c:v>1</c:v>
                </c:pt>
              </c:numCache>
            </c:numRef>
          </c:yVal>
          <c:smooth val="0"/>
          <c:extLst xmlns:c16r2="http://schemas.microsoft.com/office/drawing/2015/06/chart">
            <c:ext xmlns:c16="http://schemas.microsoft.com/office/drawing/2014/chart" uri="{C3380CC4-5D6E-409C-BE32-E72D297353CC}">
              <c16:uniqueId val="{00000001-5EBC-40B5-9C60-E558F5354986}"/>
            </c:ext>
          </c:extLst>
        </c:ser>
        <c:dLbls>
          <c:showLegendKey val="0"/>
          <c:showVal val="0"/>
          <c:showCatName val="0"/>
          <c:showSerName val="0"/>
          <c:showPercent val="0"/>
          <c:showBubbleSize val="0"/>
        </c:dLbls>
        <c:axId val="41659200"/>
        <c:axId val="41659776"/>
      </c:scatterChart>
      <c:valAx>
        <c:axId val="41659200"/>
        <c:scaling>
          <c:logBase val="10"/>
          <c:orientation val="minMax"/>
          <c:max val="100"/>
          <c:min val="0.01"/>
        </c:scaling>
        <c:delete val="0"/>
        <c:axPos val="b"/>
        <c:numFmt formatCode="General" sourceLinked="0"/>
        <c:majorTickMark val="out"/>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659776"/>
        <c:crosses val="autoZero"/>
        <c:crossBetween val="midCat"/>
      </c:valAx>
      <c:valAx>
        <c:axId val="41659776"/>
        <c:scaling>
          <c:orientation val="minMax"/>
          <c:max val="8.5"/>
          <c:min val="0.5"/>
        </c:scaling>
        <c:delete val="0"/>
        <c:axPos val="l"/>
        <c:numFmt formatCode="General" sourceLinked="1"/>
        <c:majorTickMark val="none"/>
        <c:minorTickMark val="none"/>
        <c:tickLblPos val="none"/>
        <c:spPr>
          <a:noFill/>
          <a:ln w="12700" cap="flat" cmpd="sng" algn="ctr">
            <a:solidFill>
              <a:schemeClr val="tx1"/>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659200"/>
        <c:crossesAt val="1"/>
        <c:crossBetween val="midCat"/>
        <c:majorUnit val="1"/>
        <c:minorUnit val="0.2"/>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535218650865001E-2"/>
          <c:y val="0.15708288440953"/>
          <c:w val="0.51772881515385905"/>
          <c:h val="0.76100168411803504"/>
        </c:manualLayout>
      </c:layout>
      <c:scatterChart>
        <c:scatterStyle val="lineMarker"/>
        <c:varyColors val="0"/>
        <c:ser>
          <c:idx val="0"/>
          <c:order val="0"/>
          <c:tx>
            <c:strRef>
              <c:f>Sheet1!$B$1</c:f>
              <c:strCache>
                <c:ptCount val="1"/>
                <c:pt idx="0">
                  <c:v>Placebo</c:v>
                </c:pt>
              </c:strCache>
            </c:strRef>
          </c:tx>
          <c:spPr>
            <a:ln>
              <a:solidFill>
                <a:srgbClr val="979797"/>
              </a:solidFill>
            </a:ln>
          </c:spPr>
          <c:marker>
            <c:symbol val="diamond"/>
            <c:size val="8"/>
            <c:spPr>
              <a:solidFill>
                <a:srgbClr val="979797"/>
              </a:solidFill>
              <a:ln>
                <a:solidFill>
                  <a:srgbClr val="979797"/>
                </a:solidFill>
              </a:ln>
            </c:spPr>
          </c:marker>
          <c:dPt>
            <c:idx val="2"/>
            <c:bubble3D val="0"/>
            <c:extLst xmlns:c16r2="http://schemas.microsoft.com/office/drawing/2015/06/chart">
              <c:ext xmlns:c16="http://schemas.microsoft.com/office/drawing/2014/chart" uri="{C3380CC4-5D6E-409C-BE32-E72D297353CC}">
                <c16:uniqueId val="{00000000-249E-44F9-A70F-664DA5767CD4}"/>
              </c:ext>
            </c:extLst>
          </c:dPt>
          <c:errBars>
            <c:errDir val="y"/>
            <c:errBarType val="both"/>
            <c:errValType val="cust"/>
            <c:noEndCap val="0"/>
            <c:plus>
              <c:numRef>
                <c:f>Sheet1!$B$28:$B$32</c:f>
                <c:numCache>
                  <c:formatCode>General</c:formatCode>
                  <c:ptCount val="5"/>
                  <c:pt idx="0">
                    <c:v>0</c:v>
                  </c:pt>
                  <c:pt idx="1">
                    <c:v>0.05</c:v>
                  </c:pt>
                  <c:pt idx="2">
                    <c:v>0.06</c:v>
                  </c:pt>
                  <c:pt idx="3">
                    <c:v>7.0000000000000007E-2</c:v>
                  </c:pt>
                  <c:pt idx="4">
                    <c:v>7.0000000000000007E-2</c:v>
                  </c:pt>
                </c:numCache>
              </c:numRef>
            </c:plus>
            <c:minus>
              <c:numRef>
                <c:f>Sheet1!$B$28:$B$32</c:f>
                <c:numCache>
                  <c:formatCode>General</c:formatCode>
                  <c:ptCount val="5"/>
                  <c:pt idx="0">
                    <c:v>0</c:v>
                  </c:pt>
                  <c:pt idx="1">
                    <c:v>0.05</c:v>
                  </c:pt>
                  <c:pt idx="2">
                    <c:v>0.06</c:v>
                  </c:pt>
                  <c:pt idx="3">
                    <c:v>7.0000000000000007E-2</c:v>
                  </c:pt>
                  <c:pt idx="4">
                    <c:v>7.0000000000000007E-2</c:v>
                  </c:pt>
                </c:numCache>
              </c:numRef>
            </c:minus>
          </c:errBars>
          <c:xVal>
            <c:numRef>
              <c:f>Sheet1!$A$2:$A$6</c:f>
              <c:numCache>
                <c:formatCode>General</c:formatCode>
                <c:ptCount val="5"/>
                <c:pt idx="0">
                  <c:v>0</c:v>
                </c:pt>
                <c:pt idx="1">
                  <c:v>6</c:v>
                </c:pt>
                <c:pt idx="2">
                  <c:v>12</c:v>
                </c:pt>
                <c:pt idx="3">
                  <c:v>18</c:v>
                </c:pt>
                <c:pt idx="4">
                  <c:v>24</c:v>
                </c:pt>
              </c:numCache>
            </c:numRef>
          </c:xVal>
          <c:yVal>
            <c:numRef>
              <c:f>Sheet1!$B$2:$B$6</c:f>
              <c:numCache>
                <c:formatCode>General</c:formatCode>
                <c:ptCount val="5"/>
                <c:pt idx="0">
                  <c:v>0</c:v>
                </c:pt>
                <c:pt idx="1">
                  <c:v>-0.04</c:v>
                </c:pt>
                <c:pt idx="2">
                  <c:v>-0.12</c:v>
                </c:pt>
                <c:pt idx="3">
                  <c:v>0</c:v>
                </c:pt>
                <c:pt idx="4">
                  <c:v>0.04</c:v>
                </c:pt>
              </c:numCache>
            </c:numRef>
          </c:yVal>
          <c:smooth val="0"/>
          <c:extLst xmlns:c16r2="http://schemas.microsoft.com/office/drawing/2015/06/chart">
            <c:ext xmlns:c16="http://schemas.microsoft.com/office/drawing/2014/chart" uri="{C3380CC4-5D6E-409C-BE32-E72D297353CC}">
              <c16:uniqueId val="{00000001-249E-44F9-A70F-664DA5767CD4}"/>
            </c:ext>
          </c:extLst>
        </c:ser>
        <c:ser>
          <c:idx val="1"/>
          <c:order val="1"/>
          <c:tx>
            <c:strRef>
              <c:f>Sheet1!$C$1</c:f>
              <c:strCache>
                <c:ptCount val="1"/>
                <c:pt idx="0">
                  <c:v>Linagliptin </c:v>
                </c:pt>
              </c:strCache>
            </c:strRef>
          </c:tx>
          <c:spPr>
            <a:ln>
              <a:solidFill>
                <a:srgbClr val="8F3089"/>
              </a:solidFill>
            </a:ln>
          </c:spPr>
          <c:marker>
            <c:symbol val="circle"/>
            <c:size val="7"/>
            <c:spPr>
              <a:solidFill>
                <a:srgbClr val="8F3089"/>
              </a:solidFill>
              <a:ln>
                <a:noFill/>
              </a:ln>
            </c:spPr>
          </c:marker>
          <c:errBars>
            <c:errDir val="y"/>
            <c:errBarType val="both"/>
            <c:errValType val="cust"/>
            <c:noEndCap val="0"/>
            <c:plus>
              <c:numRef>
                <c:f>Sheet1!$C$28:$C$32</c:f>
                <c:numCache>
                  <c:formatCode>General</c:formatCode>
                  <c:ptCount val="5"/>
                  <c:pt idx="0">
                    <c:v>0</c:v>
                  </c:pt>
                  <c:pt idx="1">
                    <c:v>0.03</c:v>
                  </c:pt>
                  <c:pt idx="2">
                    <c:v>0.05</c:v>
                  </c:pt>
                  <c:pt idx="3">
                    <c:v>0.05</c:v>
                  </c:pt>
                  <c:pt idx="4">
                    <c:v>0.06</c:v>
                  </c:pt>
                </c:numCache>
              </c:numRef>
            </c:plus>
            <c:minus>
              <c:numRef>
                <c:f>Sheet1!$C$28:$C$32</c:f>
                <c:numCache>
                  <c:formatCode>General</c:formatCode>
                  <c:ptCount val="5"/>
                  <c:pt idx="0">
                    <c:v>0</c:v>
                  </c:pt>
                  <c:pt idx="1">
                    <c:v>0.03</c:v>
                  </c:pt>
                  <c:pt idx="2">
                    <c:v>0.05</c:v>
                  </c:pt>
                  <c:pt idx="3">
                    <c:v>0.05</c:v>
                  </c:pt>
                  <c:pt idx="4">
                    <c:v>0.06</c:v>
                  </c:pt>
                </c:numCache>
              </c:numRef>
            </c:minus>
          </c:errBars>
          <c:xVal>
            <c:numRef>
              <c:f>Sheet1!$A$2:$A$6</c:f>
              <c:numCache>
                <c:formatCode>General</c:formatCode>
                <c:ptCount val="5"/>
                <c:pt idx="0">
                  <c:v>0</c:v>
                </c:pt>
                <c:pt idx="1">
                  <c:v>6</c:v>
                </c:pt>
                <c:pt idx="2">
                  <c:v>12</c:v>
                </c:pt>
                <c:pt idx="3">
                  <c:v>18</c:v>
                </c:pt>
                <c:pt idx="4">
                  <c:v>24</c:v>
                </c:pt>
              </c:numCache>
            </c:numRef>
          </c:xVal>
          <c:yVal>
            <c:numRef>
              <c:f>Sheet1!$C$2:$C$6</c:f>
              <c:numCache>
                <c:formatCode>General</c:formatCode>
                <c:ptCount val="5"/>
                <c:pt idx="0">
                  <c:v>0</c:v>
                </c:pt>
                <c:pt idx="1">
                  <c:v>-0.5</c:v>
                </c:pt>
                <c:pt idx="2">
                  <c:v>-0.57999999999999996</c:v>
                </c:pt>
                <c:pt idx="3">
                  <c:v>-0.62</c:v>
                </c:pt>
                <c:pt idx="4">
                  <c:v>-0.61</c:v>
                </c:pt>
              </c:numCache>
            </c:numRef>
          </c:yVal>
          <c:smooth val="0"/>
          <c:extLst xmlns:c16r2="http://schemas.microsoft.com/office/drawing/2015/06/chart">
            <c:ext xmlns:c16="http://schemas.microsoft.com/office/drawing/2014/chart" uri="{C3380CC4-5D6E-409C-BE32-E72D297353CC}">
              <c16:uniqueId val="{00000002-249E-44F9-A70F-664DA5767CD4}"/>
            </c:ext>
          </c:extLst>
        </c:ser>
        <c:dLbls>
          <c:showLegendKey val="0"/>
          <c:showVal val="0"/>
          <c:showCatName val="0"/>
          <c:showSerName val="0"/>
          <c:showPercent val="0"/>
          <c:showBubbleSize val="0"/>
        </c:dLbls>
        <c:axId val="220477056"/>
        <c:axId val="220477632"/>
      </c:scatterChart>
      <c:valAx>
        <c:axId val="220477056"/>
        <c:scaling>
          <c:orientation val="minMax"/>
          <c:max val="24"/>
          <c:min val="0"/>
        </c:scaling>
        <c:delete val="0"/>
        <c:axPos val="b"/>
        <c:numFmt formatCode="General" sourceLinked="1"/>
        <c:majorTickMark val="out"/>
        <c:minorTickMark val="none"/>
        <c:tickLblPos val="none"/>
        <c:spPr>
          <a:ln w="19050">
            <a:solidFill>
              <a:srgbClr val="53575E"/>
            </a:solidFill>
          </a:ln>
        </c:spPr>
        <c:crossAx val="220477632"/>
        <c:crosses val="autoZero"/>
        <c:crossBetween val="midCat"/>
        <c:majorUnit val="6"/>
      </c:valAx>
      <c:valAx>
        <c:axId val="220477632"/>
        <c:scaling>
          <c:orientation val="minMax"/>
        </c:scaling>
        <c:delete val="0"/>
        <c:axPos val="l"/>
        <c:numFmt formatCode="General" sourceLinked="1"/>
        <c:majorTickMark val="out"/>
        <c:minorTickMark val="none"/>
        <c:tickLblPos val="nextTo"/>
        <c:spPr>
          <a:ln w="19050">
            <a:solidFill>
              <a:srgbClr val="53575E"/>
            </a:solidFill>
          </a:ln>
        </c:spPr>
        <c:txPr>
          <a:bodyPr/>
          <a:lstStyle/>
          <a:p>
            <a:pPr>
              <a:defRPr sz="1200">
                <a:solidFill>
                  <a:schemeClr val="tx1"/>
                </a:solidFill>
                <a:latin typeface="Arial" pitchFamily="34" charset="0"/>
                <a:cs typeface="Arial" pitchFamily="34" charset="0"/>
              </a:defRPr>
            </a:pPr>
            <a:endParaRPr lang="en-US"/>
          </a:p>
        </c:txPr>
        <c:crossAx val="220477056"/>
        <c:crosses val="autoZero"/>
        <c:crossBetween val="midCat"/>
        <c:majorUnit val="0.2"/>
      </c:valAx>
      <c:spPr>
        <a:noFill/>
        <a:ln>
          <a:noFill/>
        </a:ln>
      </c:spPr>
    </c:plotArea>
    <c:legend>
      <c:legendPos val="t"/>
      <c:layout>
        <c:manualLayout>
          <c:xMode val="edge"/>
          <c:yMode val="edge"/>
          <c:x val="0.349243624757135"/>
          <c:y val="0"/>
          <c:w val="0.46707281020948499"/>
          <c:h val="8.2687684127399103E-2"/>
        </c:manualLayout>
      </c:layout>
      <c:overlay val="0"/>
      <c:txPr>
        <a:bodyPr/>
        <a:lstStyle/>
        <a:p>
          <a:pPr>
            <a:defRPr sz="1200"/>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38783269962002E-2"/>
          <c:y val="8.1712062256809506E-2"/>
          <c:w val="0.92775665399239604"/>
          <c:h val="0.832684824902724"/>
        </c:manualLayout>
      </c:layout>
      <c:barChart>
        <c:barDir val="col"/>
        <c:grouping val="clustered"/>
        <c:varyColors val="0"/>
        <c:ser>
          <c:idx val="2"/>
          <c:order val="0"/>
          <c:tx>
            <c:strRef>
              <c:f>Sheet1!$D$1</c:f>
              <c:strCache>
                <c:ptCount val="1"/>
              </c:strCache>
            </c:strRef>
          </c:tx>
          <c:spPr>
            <a:solidFill>
              <a:schemeClr val="accent5"/>
            </a:solidFill>
            <a:ln w="12700">
              <a:solidFill>
                <a:schemeClr val="accent5"/>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E267-49F9-BAA9-FA6E46FB7081}"/>
              </c:ext>
            </c:extLst>
          </c:dPt>
          <c:dLbls>
            <c:dLbl>
              <c:idx val="0"/>
              <c:layout>
                <c:manualLayout>
                  <c:x val="2.07203207276463E-3"/>
                  <c:y val="1.586320968393339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267-49F9-BAA9-FA6E46FB7081}"/>
                </c:ext>
                <c:ext xmlns:c15="http://schemas.microsoft.com/office/drawing/2012/chart" uri="{CE6537A1-D6FC-4f65-9D91-7224C49458BB}">
                  <c15:layout/>
                </c:ext>
              </c:extLst>
            </c:dLbl>
            <c:dLbl>
              <c:idx val="1"/>
              <c:layout>
                <c:manualLayout>
                  <c:x val="2.0720590517896002E-3"/>
                  <c:y val="1.358044470821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267-49F9-BAA9-FA6E46FB7081}"/>
                </c:ext>
                <c:ext xmlns:c15="http://schemas.microsoft.com/office/drawing/2012/chart" uri="{CE6537A1-D6FC-4f65-9D91-7224C49458BB}">
                  <c15:layout/>
                </c:ext>
              </c:extLst>
            </c:dLbl>
            <c:dLbl>
              <c:idx val="2"/>
              <c:layout>
                <c:manualLayout>
                  <c:x val="3.3393817559111902E-3"/>
                  <c:y val="1.47218271960746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267-49F9-BAA9-FA6E46FB7081}"/>
                </c:ext>
                <c:ext xmlns:c15="http://schemas.microsoft.com/office/drawing/2012/chart" uri="{CE6537A1-D6FC-4f65-9D91-7224C49458BB}">
                  <c15:layout/>
                </c:ext>
              </c:extLst>
            </c:dLbl>
            <c:dLbl>
              <c:idx val="3"/>
              <c:layout>
                <c:manualLayout>
                  <c:x val="2.0719816119962801E-3"/>
                  <c:y val="1.0104304880396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267-49F9-BAA9-FA6E46FB7081}"/>
                </c:ext>
                <c:ext xmlns:c15="http://schemas.microsoft.com/office/drawing/2012/chart" uri="{CE6537A1-D6FC-4f65-9D91-7224C49458BB}">
                  <c15:layout/>
                </c:ext>
              </c:extLst>
            </c:dLbl>
            <c:spPr>
              <a:noFill/>
              <a:ln w="25400">
                <a:noFill/>
              </a:ln>
            </c:spPr>
            <c:txPr>
              <a:bodyPr/>
              <a:lstStyle/>
              <a:p>
                <a:pPr>
                  <a:defRPr sz="12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numCache>
            </c:numRef>
          </c:cat>
          <c:val>
            <c:numRef>
              <c:f>Sheet1!$D$2:$D$5</c:f>
              <c:numCache>
                <c:formatCode>""#,##0.00"";""\-""#,##0.00""</c:formatCode>
                <c:ptCount val="4"/>
                <c:pt idx="0">
                  <c:v>-0.59</c:v>
                </c:pt>
                <c:pt idx="1">
                  <c:v>-0.68</c:v>
                </c:pt>
                <c:pt idx="2">
                  <c:v>-0.6</c:v>
                </c:pt>
                <c:pt idx="3">
                  <c:v>-0.77</c:v>
                </c:pt>
              </c:numCache>
            </c:numRef>
          </c:val>
          <c:extLst xmlns:c16r2="http://schemas.microsoft.com/office/drawing/2015/06/chart">
            <c:ext xmlns:c16="http://schemas.microsoft.com/office/drawing/2014/chart" uri="{C3380CC4-5D6E-409C-BE32-E72D297353CC}">
              <c16:uniqueId val="{00000004-E267-49F9-BAA9-FA6E46FB7081}"/>
            </c:ext>
          </c:extLst>
        </c:ser>
        <c:dLbls>
          <c:showLegendKey val="0"/>
          <c:showVal val="0"/>
          <c:showCatName val="0"/>
          <c:showSerName val="0"/>
          <c:showPercent val="0"/>
          <c:showBubbleSize val="0"/>
        </c:dLbls>
        <c:gapWidth val="40"/>
        <c:axId val="222400512"/>
        <c:axId val="198958400"/>
      </c:barChart>
      <c:catAx>
        <c:axId val="222400512"/>
        <c:scaling>
          <c:orientation val="minMax"/>
        </c:scaling>
        <c:delete val="0"/>
        <c:axPos val="b"/>
        <c:numFmt formatCode="General" sourceLinked="1"/>
        <c:majorTickMark val="none"/>
        <c:minorTickMark val="none"/>
        <c:tickLblPos val="none"/>
        <c:spPr>
          <a:ln w="15875" cmpd="sng">
            <a:solidFill>
              <a:schemeClr val="tx1"/>
            </a:solidFill>
            <a:prstDash val="solid"/>
          </a:ln>
        </c:spPr>
        <c:crossAx val="198958400"/>
        <c:crossesAt val="0"/>
        <c:auto val="1"/>
        <c:lblAlgn val="ctr"/>
        <c:lblOffset val="100"/>
        <c:tickLblSkip val="1"/>
        <c:tickMarkSkip val="1"/>
        <c:noMultiLvlLbl val="0"/>
      </c:catAx>
      <c:valAx>
        <c:axId val="198958400"/>
        <c:scaling>
          <c:orientation val="minMax"/>
        </c:scaling>
        <c:delete val="0"/>
        <c:axPos val="l"/>
        <c:numFmt formatCode="&quot;&quot;#,##0.0&quot;&quot;;&quot;&quot;\-&quot;&quot;#,##0.0&quot;&quot;" sourceLinked="0"/>
        <c:majorTickMark val="out"/>
        <c:minorTickMark val="none"/>
        <c:tickLblPos val="nextTo"/>
        <c:spPr>
          <a:ln w="19050" cap="sq" cmpd="sng">
            <a:solidFill>
              <a:schemeClr val="tx1"/>
            </a:solidFill>
            <a:prstDash val="solid"/>
          </a:ln>
        </c:spPr>
        <c:txPr>
          <a:bodyPr rot="0" vert="horz"/>
          <a:lstStyle/>
          <a:p>
            <a:pPr>
              <a:defRPr sz="1200">
                <a:solidFill>
                  <a:schemeClr val="tx1"/>
                </a:solidFill>
              </a:defRPr>
            </a:pPr>
            <a:endParaRPr lang="en-US"/>
          </a:p>
        </c:txPr>
        <c:crossAx val="222400512"/>
        <c:crosses val="autoZero"/>
        <c:crossBetween val="between"/>
        <c:majorUnit val="0.5"/>
      </c:valAx>
      <c:spPr>
        <a:noFill/>
        <a:ln w="25400">
          <a:noFill/>
        </a:ln>
      </c:spPr>
    </c:plotArea>
    <c:plotVisOnly val="1"/>
    <c:dispBlanksAs val="gap"/>
    <c:showDLblsOverMax val="0"/>
  </c:chart>
  <c:spPr>
    <a:noFill/>
    <a:ln>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67450472800494E-2"/>
          <c:y val="7.5858366390366194E-2"/>
          <c:w val="0.91464944450436902"/>
          <c:h val="0.84828326721926695"/>
        </c:manualLayout>
      </c:layout>
      <c:barChart>
        <c:barDir val="col"/>
        <c:grouping val="clustered"/>
        <c:varyColors val="0"/>
        <c:ser>
          <c:idx val="0"/>
          <c:order val="0"/>
          <c:tx>
            <c:strRef>
              <c:f>Feuil1!$B$1</c:f>
              <c:strCache>
                <c:ptCount val="1"/>
                <c:pt idx="0">
                  <c:v>Série 1</c:v>
                </c:pt>
              </c:strCache>
            </c:strRef>
          </c:tx>
          <c:spPr>
            <a:solidFill>
              <a:schemeClr val="accent5"/>
            </a:solidFill>
            <a:ln>
              <a:noFill/>
            </a:ln>
            <a:effectLst/>
          </c:spPr>
          <c:invertIfNegative val="0"/>
          <c:dLbls>
            <c:spPr>
              <a:noFill/>
              <a:ln>
                <a:noFill/>
              </a:ln>
              <a:effectLst/>
            </c:spPr>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-0.63</c:v>
                </c:pt>
                <c:pt idx="1">
                  <c:v>-0.67</c:v>
                </c:pt>
                <c:pt idx="2">
                  <c:v>-0.53</c:v>
                </c:pt>
                <c:pt idx="3">
                  <c:v>-0.72</c:v>
                </c:pt>
              </c:numCache>
            </c:numRef>
          </c:val>
          <c:extLst xmlns:c16r2="http://schemas.microsoft.com/office/drawing/2015/06/chart">
            <c:ext xmlns:c16="http://schemas.microsoft.com/office/drawing/2014/chart" uri="{C3380CC4-5D6E-409C-BE32-E72D297353CC}">
              <c16:uniqueId val="{00000000-872F-49C2-A81D-861BA18180F9}"/>
            </c:ext>
          </c:extLst>
        </c:ser>
        <c:dLbls>
          <c:showLegendKey val="0"/>
          <c:showVal val="0"/>
          <c:showCatName val="0"/>
          <c:showSerName val="0"/>
          <c:showPercent val="0"/>
          <c:showBubbleSize val="0"/>
        </c:dLbls>
        <c:gapWidth val="100"/>
        <c:overlap val="-27"/>
        <c:axId val="222128128"/>
        <c:axId val="220481792"/>
      </c:barChart>
      <c:catAx>
        <c:axId val="222128128"/>
        <c:scaling>
          <c:orientation val="minMax"/>
        </c:scaling>
        <c:delete val="0"/>
        <c:axPos val="b"/>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0481792"/>
        <c:crosses val="autoZero"/>
        <c:auto val="1"/>
        <c:lblAlgn val="ctr"/>
        <c:lblOffset val="100"/>
        <c:noMultiLvlLbl val="0"/>
      </c:catAx>
      <c:valAx>
        <c:axId val="220481792"/>
        <c:scaling>
          <c:orientation val="minMax"/>
          <c:min val="-1"/>
        </c:scaling>
        <c:delete val="0"/>
        <c:axPos val="l"/>
        <c:numFmt formatCode="#,##0.0" sourceLinked="0"/>
        <c:majorTickMark val="out"/>
        <c:minorTickMark val="none"/>
        <c:tickLblPos val="nextTo"/>
        <c:spPr>
          <a:noFill/>
          <a:ln w="19050" cap="sq">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22128128"/>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63229146218201"/>
          <c:y val="3.91515752832036E-2"/>
          <c:w val="0.79772504198747995"/>
          <c:h val="0.92169684943359298"/>
        </c:manualLayout>
      </c:layout>
      <c:barChart>
        <c:barDir val="col"/>
        <c:grouping val="clustered"/>
        <c:varyColors val="0"/>
        <c:ser>
          <c:idx val="1"/>
          <c:order val="0"/>
          <c:tx>
            <c:strRef>
              <c:f>Sheet1!$C$1</c:f>
              <c:strCache>
                <c:ptCount val="1"/>
                <c:pt idx="0">
                  <c:v>Placebo</c:v>
                </c:pt>
              </c:strCache>
            </c:strRef>
          </c:tx>
          <c:spPr>
            <a:noFill/>
            <a:ln>
              <a:noFill/>
            </a:ln>
          </c:spPr>
          <c:invertIfNegative val="0"/>
          <c:errBars>
            <c:errBarType val="both"/>
            <c:errValType val="fixedVal"/>
            <c:noEndCap val="0"/>
            <c:val val="7.0000000000000007E-2"/>
            <c:spPr>
              <a:ln w="19050">
                <a:solidFill>
                  <a:srgbClr val="979797"/>
                </a:solidFill>
              </a:ln>
            </c:spPr>
          </c:errBars>
          <c:cat>
            <c:numRef>
              <c:f>Sheet1!$A$2</c:f>
              <c:numCache>
                <c:formatCode>General</c:formatCode>
                <c:ptCount val="1"/>
              </c:numCache>
            </c:numRef>
          </c:cat>
          <c:val>
            <c:numRef>
              <c:f>Sheet1!$C$2</c:f>
              <c:numCache>
                <c:formatCode>General</c:formatCode>
                <c:ptCount val="1"/>
                <c:pt idx="0">
                  <c:v>-0.03</c:v>
                </c:pt>
              </c:numCache>
            </c:numRef>
          </c:val>
          <c:extLst xmlns:c16r2="http://schemas.microsoft.com/office/drawing/2015/06/chart">
            <c:ext xmlns:c16="http://schemas.microsoft.com/office/drawing/2014/chart" uri="{C3380CC4-5D6E-409C-BE32-E72D297353CC}">
              <c16:uniqueId val="{00000001-2EE4-4BA6-ADFD-6C2BF196D9EE}"/>
            </c:ext>
          </c:extLst>
        </c:ser>
        <c:ser>
          <c:idx val="0"/>
          <c:order val="1"/>
          <c:tx>
            <c:strRef>
              <c:f>Sheet1!$B$1</c:f>
              <c:strCache>
                <c:ptCount val="1"/>
                <c:pt idx="0">
                  <c:v>Linagliptin</c:v>
                </c:pt>
              </c:strCache>
            </c:strRef>
          </c:tx>
          <c:spPr>
            <a:noFill/>
            <a:ln>
              <a:noFill/>
            </a:ln>
          </c:spPr>
          <c:invertIfNegative val="0"/>
          <c:errBars>
            <c:errBarType val="both"/>
            <c:errValType val="fixedVal"/>
            <c:noEndCap val="0"/>
            <c:val val="7.0000000000000007E-2"/>
            <c:spPr>
              <a:ln w="19050">
                <a:solidFill>
                  <a:srgbClr val="8F3089"/>
                </a:solidFill>
              </a:ln>
            </c:spPr>
          </c:errBars>
          <c:cat>
            <c:numRef>
              <c:f>Sheet1!$A$2</c:f>
              <c:numCache>
                <c:formatCode>General</c:formatCode>
                <c:ptCount val="1"/>
              </c:numCache>
            </c:numRef>
          </c:cat>
          <c:val>
            <c:numRef>
              <c:f>Sheet1!$B$2</c:f>
              <c:numCache>
                <c:formatCode>General</c:formatCode>
                <c:ptCount val="1"/>
                <c:pt idx="0">
                  <c:v>-0.63</c:v>
                </c:pt>
              </c:numCache>
            </c:numRef>
          </c:val>
          <c:extLst xmlns:c16r2="http://schemas.microsoft.com/office/drawing/2015/06/chart">
            <c:ext xmlns:c16="http://schemas.microsoft.com/office/drawing/2014/chart" uri="{C3380CC4-5D6E-409C-BE32-E72D297353CC}">
              <c16:uniqueId val="{00000000-2EE4-4BA6-ADFD-6C2BF196D9EE}"/>
            </c:ext>
          </c:extLst>
        </c:ser>
        <c:ser>
          <c:idx val="2"/>
          <c:order val="2"/>
          <c:tx>
            <c:strRef>
              <c:f>Sheet1!$D$1</c:f>
              <c:strCache>
                <c:ptCount val="1"/>
                <c:pt idx="0">
                  <c:v>Placebo-adjusted</c:v>
                </c:pt>
              </c:strCache>
            </c:strRef>
          </c:tx>
          <c:spPr>
            <a:noFill/>
            <a:ln>
              <a:noFill/>
            </a:ln>
          </c:spPr>
          <c:invertIfNegative val="0"/>
          <c:errBars>
            <c:errBarType val="both"/>
            <c:errValType val="fixedVal"/>
            <c:noEndCap val="0"/>
            <c:val val="0.09"/>
            <c:spPr>
              <a:ln w="19050">
                <a:solidFill>
                  <a:srgbClr val="8F3089">
                    <a:lumMod val="40000"/>
                    <a:lumOff val="60000"/>
                  </a:srgbClr>
                </a:solidFill>
              </a:ln>
            </c:spPr>
          </c:errBars>
          <c:cat>
            <c:numRef>
              <c:f>Sheet1!$A$2</c:f>
              <c:numCache>
                <c:formatCode>General</c:formatCode>
                <c:ptCount val="1"/>
              </c:numCache>
            </c:numRef>
          </c:cat>
          <c:val>
            <c:numRef>
              <c:f>Sheet1!$D$2</c:f>
              <c:numCache>
                <c:formatCode>General</c:formatCode>
                <c:ptCount val="1"/>
                <c:pt idx="0">
                  <c:v>-0.6</c:v>
                </c:pt>
              </c:numCache>
            </c:numRef>
          </c:val>
          <c:extLst xmlns:c16r2="http://schemas.microsoft.com/office/drawing/2015/06/chart">
            <c:ext xmlns:c16="http://schemas.microsoft.com/office/drawing/2014/chart" uri="{C3380CC4-5D6E-409C-BE32-E72D297353CC}">
              <c16:uniqueId val="{00000002-2EE4-4BA6-ADFD-6C2BF196D9EE}"/>
            </c:ext>
          </c:extLst>
        </c:ser>
        <c:dLbls>
          <c:showLegendKey val="0"/>
          <c:showVal val="0"/>
          <c:showCatName val="0"/>
          <c:showSerName val="0"/>
          <c:showPercent val="0"/>
          <c:showBubbleSize val="0"/>
        </c:dLbls>
        <c:gapWidth val="219"/>
        <c:overlap val="-27"/>
        <c:axId val="223220736"/>
        <c:axId val="217653824"/>
      </c:barChart>
      <c:catAx>
        <c:axId val="223220736"/>
        <c:scaling>
          <c:orientation val="minMax"/>
        </c:scaling>
        <c:delete val="0"/>
        <c:axPos val="b"/>
        <c:numFmt formatCode="General" sourceLinked="1"/>
        <c:majorTickMark val="out"/>
        <c:minorTickMark val="none"/>
        <c:tickLblPos val="nextTo"/>
        <c:spPr>
          <a:ln w="19050" cap="sq">
            <a:solidFill>
              <a:srgbClr val="5A5A5A"/>
            </a:solidFill>
          </a:ln>
        </c:spPr>
        <c:txPr>
          <a:bodyPr rot="-60000000" vert="horz"/>
          <a:lstStyle/>
          <a:p>
            <a:pPr>
              <a:defRPr/>
            </a:pPr>
            <a:endParaRPr lang="en-US"/>
          </a:p>
        </c:txPr>
        <c:crossAx val="217653824"/>
        <c:crosses val="autoZero"/>
        <c:auto val="1"/>
        <c:lblAlgn val="ctr"/>
        <c:lblOffset val="100"/>
        <c:noMultiLvlLbl val="0"/>
      </c:catAx>
      <c:valAx>
        <c:axId val="217653824"/>
        <c:scaling>
          <c:orientation val="minMax"/>
          <c:min val="-0.8"/>
        </c:scaling>
        <c:delete val="0"/>
        <c:axPos val="l"/>
        <c:numFmt formatCode="General" sourceLinked="1"/>
        <c:majorTickMark val="out"/>
        <c:minorTickMark val="none"/>
        <c:tickLblPos val="nextTo"/>
        <c:spPr>
          <a:ln w="19050" cap="sq">
            <a:solidFill>
              <a:srgbClr val="5A5A5A"/>
            </a:solidFill>
          </a:ln>
        </c:spPr>
        <c:txPr>
          <a:bodyPr rot="-60000000" vert="horz"/>
          <a:lstStyle/>
          <a:p>
            <a:pPr>
              <a:defRPr sz="1200">
                <a:solidFill>
                  <a:schemeClr val="tx1"/>
                </a:solidFill>
                <a:latin typeface="Arial" panose="020B0604020202020204" pitchFamily="34" charset="0"/>
                <a:cs typeface="Arial" panose="020B0604020202020204" pitchFamily="34" charset="0"/>
              </a:defRPr>
            </a:pPr>
            <a:endParaRPr lang="en-US"/>
          </a:p>
        </c:txPr>
        <c:crossAx val="223220736"/>
        <c:crosses val="autoZero"/>
        <c:crossBetween val="between"/>
        <c:majorUnit val="0.2"/>
      </c:valAx>
      <c:spPr>
        <a:ln>
          <a:noFill/>
        </a:ln>
      </c:spPr>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144021014155603E-2"/>
          <c:y val="0.192168462763397"/>
          <c:w val="0.894107978252624"/>
          <c:h val="0.68772980250871596"/>
        </c:manualLayout>
      </c:layout>
      <c:scatterChart>
        <c:scatterStyle val="lineMarker"/>
        <c:varyColors val="0"/>
        <c:ser>
          <c:idx val="0"/>
          <c:order val="0"/>
          <c:spPr>
            <a:ln w="28575">
              <a:noFill/>
            </a:ln>
          </c:spPr>
          <c:marker>
            <c:symbol val="circle"/>
            <c:size val="10"/>
            <c:spPr>
              <a:solidFill>
                <a:srgbClr val="8F3089"/>
              </a:solidFill>
              <a:ln>
                <a:noFill/>
              </a:ln>
            </c:spPr>
          </c:marker>
          <c:errBars>
            <c:errDir val="x"/>
            <c:errBarType val="both"/>
            <c:errValType val="cust"/>
            <c:noEndCap val="0"/>
            <c:plus>
              <c:numRef>
                <c:f>BW!$N$3:$N$15</c:f>
                <c:numCache>
                  <c:formatCode>General</c:formatCode>
                  <c:ptCount val="13"/>
                  <c:pt idx="0">
                    <c:v>0.17</c:v>
                  </c:pt>
                  <c:pt idx="2">
                    <c:v>0.21</c:v>
                  </c:pt>
                  <c:pt idx="4">
                    <c:v>0.35</c:v>
                  </c:pt>
                  <c:pt idx="6">
                    <c:v>0.2</c:v>
                  </c:pt>
                  <c:pt idx="8">
                    <c:v>0.37</c:v>
                  </c:pt>
                  <c:pt idx="10">
                    <c:v>0.21</c:v>
                  </c:pt>
                  <c:pt idx="11">
                    <c:v>0.43</c:v>
                  </c:pt>
                  <c:pt idx="12">
                    <c:v>0.41</c:v>
                  </c:pt>
                </c:numCache>
              </c:numRef>
            </c:plus>
            <c:minus>
              <c:numRef>
                <c:f>BW!$M$3:$M$15</c:f>
                <c:numCache>
                  <c:formatCode>General</c:formatCode>
                  <c:ptCount val="13"/>
                  <c:pt idx="0">
                    <c:v>0.18</c:v>
                  </c:pt>
                  <c:pt idx="2">
                    <c:v>0.2</c:v>
                  </c:pt>
                  <c:pt idx="4">
                    <c:v>0.34</c:v>
                  </c:pt>
                  <c:pt idx="6">
                    <c:v>0.19</c:v>
                  </c:pt>
                  <c:pt idx="8">
                    <c:v>0.37</c:v>
                  </c:pt>
                  <c:pt idx="10">
                    <c:v>0.21</c:v>
                  </c:pt>
                  <c:pt idx="11">
                    <c:v>0.42</c:v>
                  </c:pt>
                  <c:pt idx="12">
                    <c:v>0.42</c:v>
                  </c:pt>
                </c:numCache>
              </c:numRef>
            </c:minus>
            <c:spPr>
              <a:ln>
                <a:solidFill>
                  <a:srgbClr val="8F3089"/>
                </a:solidFill>
              </a:ln>
            </c:spPr>
          </c:errBars>
          <c:xVal>
            <c:numRef>
              <c:f>BW!$J$3:$J$15</c:f>
              <c:numCache>
                <c:formatCode>General</c:formatCode>
                <c:ptCount val="13"/>
                <c:pt idx="0">
                  <c:v>-0.6</c:v>
                </c:pt>
                <c:pt idx="2">
                  <c:v>-0.49</c:v>
                </c:pt>
                <c:pt idx="4">
                  <c:v>-0.83</c:v>
                </c:pt>
                <c:pt idx="6">
                  <c:v>-0.65</c:v>
                </c:pt>
                <c:pt idx="8">
                  <c:v>-0.46</c:v>
                </c:pt>
                <c:pt idx="10">
                  <c:v>-0.68</c:v>
                </c:pt>
                <c:pt idx="11">
                  <c:v>-0.55000000000000004</c:v>
                </c:pt>
                <c:pt idx="12">
                  <c:v>-0.37</c:v>
                </c:pt>
              </c:numCache>
            </c:numRef>
          </c:xVal>
          <c:yVal>
            <c:numRef>
              <c:f>BW!$K$3:$K$15</c:f>
              <c:numCache>
                <c:formatCode>General</c:formatCode>
                <c:ptCount val="13"/>
                <c:pt idx="0">
                  <c:v>0.5</c:v>
                </c:pt>
                <c:pt idx="2">
                  <c:v>1.5</c:v>
                </c:pt>
                <c:pt idx="4">
                  <c:v>2.5</c:v>
                </c:pt>
                <c:pt idx="6">
                  <c:v>3.5</c:v>
                </c:pt>
                <c:pt idx="8">
                  <c:v>4.5</c:v>
                </c:pt>
                <c:pt idx="10">
                  <c:v>5.5</c:v>
                </c:pt>
                <c:pt idx="11">
                  <c:v>6.5</c:v>
                </c:pt>
                <c:pt idx="12">
                  <c:v>7.5</c:v>
                </c:pt>
              </c:numCache>
            </c:numRef>
          </c:yVal>
          <c:smooth val="0"/>
          <c:extLst xmlns:c16r2="http://schemas.microsoft.com/office/drawing/2015/06/chart">
            <c:ext xmlns:c16="http://schemas.microsoft.com/office/drawing/2014/chart" uri="{C3380CC4-5D6E-409C-BE32-E72D297353CC}">
              <c16:uniqueId val="{00000000-2C6A-42EC-AE19-7061E0895FA6}"/>
            </c:ext>
          </c:extLst>
        </c:ser>
        <c:dLbls>
          <c:showLegendKey val="0"/>
          <c:showVal val="0"/>
          <c:showCatName val="0"/>
          <c:showSerName val="0"/>
          <c:showPercent val="0"/>
          <c:showBubbleSize val="0"/>
        </c:dLbls>
        <c:axId val="220486976"/>
        <c:axId val="217656128"/>
      </c:scatterChart>
      <c:valAx>
        <c:axId val="220486976"/>
        <c:scaling>
          <c:orientation val="minMax"/>
          <c:max val="0.5"/>
          <c:min val="-1.5"/>
        </c:scaling>
        <c:delete val="0"/>
        <c:axPos val="t"/>
        <c:numFmt formatCode="#,##0.0" sourceLinked="0"/>
        <c:majorTickMark val="in"/>
        <c:minorTickMark val="none"/>
        <c:tickLblPos val="high"/>
        <c:spPr>
          <a:ln w="12700" cap="sq">
            <a:solidFill>
              <a:srgbClr val="5A5A5A"/>
            </a:solidFill>
          </a:ln>
        </c:spPr>
        <c:txPr>
          <a:bodyPr/>
          <a:lstStyle/>
          <a:p>
            <a:pPr>
              <a:defRPr lang="en-US">
                <a:solidFill>
                  <a:schemeClr val="tx1"/>
                </a:solidFill>
              </a:defRPr>
            </a:pPr>
            <a:endParaRPr lang="en-US"/>
          </a:p>
        </c:txPr>
        <c:crossAx val="217656128"/>
        <c:crossesAt val="38"/>
        <c:crossBetween val="midCat"/>
        <c:majorUnit val="0.5"/>
      </c:valAx>
      <c:valAx>
        <c:axId val="217656128"/>
        <c:scaling>
          <c:orientation val="maxMin"/>
          <c:max val="8"/>
          <c:min val="0"/>
        </c:scaling>
        <c:delete val="0"/>
        <c:axPos val="l"/>
        <c:numFmt formatCode="General" sourceLinked="1"/>
        <c:majorTickMark val="none"/>
        <c:minorTickMark val="none"/>
        <c:tickLblPos val="none"/>
        <c:spPr>
          <a:ln w="12700">
            <a:solidFill>
              <a:srgbClr val="5A5A5A"/>
            </a:solidFill>
          </a:ln>
        </c:spPr>
        <c:crossAx val="220486976"/>
        <c:crossesAt val="0"/>
        <c:crossBetween val="midCat"/>
      </c:valAx>
      <c:spPr>
        <a:noFill/>
        <a:ln w="25400">
          <a:noFill/>
        </a:ln>
      </c:spPr>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6343262878401"/>
          <c:y val="4.3764468757519603E-2"/>
          <c:w val="0.83423272892950795"/>
          <c:h val="0.64741964537234298"/>
        </c:manualLayout>
      </c:layout>
      <c:barChart>
        <c:barDir val="col"/>
        <c:grouping val="clustered"/>
        <c:varyColors val="0"/>
        <c:ser>
          <c:idx val="0"/>
          <c:order val="0"/>
          <c:tx>
            <c:strRef>
              <c:f>Sheet1!$B$1</c:f>
              <c:strCache>
                <c:ptCount val="1"/>
                <c:pt idx="0">
                  <c:v>Series 1</c:v>
                </c:pt>
              </c:strCache>
            </c:strRef>
          </c:tx>
          <c:spPr>
            <a:solidFill>
              <a:schemeClr val="accent5"/>
            </a:solidFill>
            <a:ln>
              <a:solidFill>
                <a:srgbClr val="979797"/>
              </a:solidFill>
            </a:ln>
          </c:spPr>
          <c:invertIfNegative val="0"/>
          <c:dPt>
            <c:idx val="0"/>
            <c:invertIfNegative val="0"/>
            <c:bubble3D val="0"/>
            <c:spPr>
              <a:solidFill>
                <a:srgbClr val="979797"/>
              </a:solidFill>
              <a:ln>
                <a:solidFill>
                  <a:srgbClr val="979797"/>
                </a:solidFill>
              </a:ln>
            </c:spPr>
            <c:extLst xmlns:c16r2="http://schemas.microsoft.com/office/drawing/2015/06/chart">
              <c:ext xmlns:c16="http://schemas.microsoft.com/office/drawing/2014/chart" uri="{C3380CC4-5D6E-409C-BE32-E72D297353CC}">
                <c16:uniqueId val="{00000001-587A-4183-AD9E-E32FB1EE7C6D}"/>
              </c:ext>
            </c:extLst>
          </c:dPt>
          <c:dPt>
            <c:idx val="1"/>
            <c:invertIfNegative val="0"/>
            <c:bubble3D val="0"/>
            <c:spPr>
              <a:solidFill>
                <a:schemeClr val="accent5"/>
              </a:solidFill>
              <a:ln>
                <a:noFill/>
              </a:ln>
            </c:spPr>
            <c:extLst xmlns:c16r2="http://schemas.microsoft.com/office/drawing/2015/06/chart">
              <c:ext xmlns:c16="http://schemas.microsoft.com/office/drawing/2014/chart" uri="{C3380CC4-5D6E-409C-BE32-E72D297353CC}">
                <c16:uniqueId val="{00000003-587A-4183-AD9E-E32FB1EE7C6D}"/>
              </c:ext>
            </c:extLst>
          </c:dPt>
          <c:dLbls>
            <c:dLbl>
              <c:idx val="0"/>
              <c:layout>
                <c:manualLayout>
                  <c:x val="0.41820987654321001"/>
                  <c:y val="-0.16515609264854"/>
                </c:manualLayout>
              </c:layout>
              <c:tx>
                <c:rich>
                  <a:bodyPr/>
                  <a:lstStyle/>
                  <a:p>
                    <a:r>
                      <a:rPr lang="hr-HR" sz="1400" dirty="0"/>
                      <a:t>36.2</a:t>
                    </a:r>
                    <a:r>
                      <a:rPr lang="hr-HR" sz="1400" baseline="30000" dirty="0"/>
                      <a:t>‡</a:t>
                    </a:r>
                    <a:endParaRPr lang="hr-HR" baseline="30000"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87A-4183-AD9E-E32FB1EE7C6D}"/>
                </c:ext>
                <c:ext xmlns:c15="http://schemas.microsoft.com/office/drawing/2012/chart" uri="{CE6537A1-D6FC-4f65-9D91-7224C49458BB}">
                  <c15:layout/>
                </c:ext>
              </c:extLst>
            </c:dLbl>
            <c:dLbl>
              <c:idx val="1"/>
              <c:layout>
                <c:manualLayout>
                  <c:x val="-0.41975308641975301"/>
                  <c:y val="0.18126856499433"/>
                </c:manualLayout>
              </c:layout>
              <c:tx>
                <c:rich>
                  <a:bodyPr/>
                  <a:lstStyle/>
                  <a:p>
                    <a:r>
                      <a:rPr lang="sk-SK" sz="1400" dirty="0">
                        <a:solidFill>
                          <a:schemeClr val="tx1"/>
                        </a:solidFill>
                      </a:rPr>
                      <a:t>9.3</a:t>
                    </a:r>
                    <a:r>
                      <a:rPr lang="sk-SK" sz="1400" baseline="30000" dirty="0">
                        <a:solidFill>
                          <a:schemeClr val="tx1"/>
                        </a:solidFill>
                      </a:rPr>
                      <a:t>†</a:t>
                    </a:r>
                    <a:endParaRPr lang="sk-SK" baseline="30000" dirty="0">
                      <a:solidFill>
                        <a:schemeClr val="tx1"/>
                      </a:solidFill>
                    </a:endParaRP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87A-4183-AD9E-E32FB1EE7C6D}"/>
                </c:ext>
                <c:ext xmlns:c15="http://schemas.microsoft.com/office/drawing/2012/chart" uri="{CE6537A1-D6FC-4f65-9D91-7224C49458BB}">
                  <c15:layout/>
                </c:ext>
              </c:extLst>
            </c:dLbl>
            <c:spPr>
              <a:noFill/>
              <a:ln>
                <a:noFill/>
              </a:ln>
              <a:effectLst/>
            </c:sp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Sheet1!$A$2:$A$3</c:f>
              <c:strCache>
                <c:ptCount val="2"/>
                <c:pt idx="0">
                  <c:v>Placebo</c:v>
                </c:pt>
                <c:pt idx="1">
                  <c:v>Linagliptin</c:v>
                </c:pt>
              </c:strCache>
            </c:strRef>
          </c:cat>
          <c:val>
            <c:numRef>
              <c:f>Sheet1!$B$2:$B$3</c:f>
              <c:numCache>
                <c:formatCode>General</c:formatCode>
                <c:ptCount val="2"/>
                <c:pt idx="0">
                  <c:v>9.3000000000000007</c:v>
                </c:pt>
                <c:pt idx="1">
                  <c:v>36.200000000000003</c:v>
                </c:pt>
              </c:numCache>
            </c:numRef>
          </c:val>
          <c:extLst xmlns:c16r2="http://schemas.microsoft.com/office/drawing/2015/06/chart">
            <c:ext xmlns:c16="http://schemas.microsoft.com/office/drawing/2014/chart" uri="{C3380CC4-5D6E-409C-BE32-E72D297353CC}">
              <c16:uniqueId val="{00000004-587A-4183-AD9E-E32FB1EE7C6D}"/>
            </c:ext>
          </c:extLst>
        </c:ser>
        <c:dLbls>
          <c:showLegendKey val="0"/>
          <c:showVal val="0"/>
          <c:showCatName val="0"/>
          <c:showSerName val="0"/>
          <c:showPercent val="0"/>
          <c:showBubbleSize val="0"/>
        </c:dLbls>
        <c:gapWidth val="150"/>
        <c:axId val="223991296"/>
        <c:axId val="220485248"/>
      </c:barChart>
      <c:catAx>
        <c:axId val="223991296"/>
        <c:scaling>
          <c:orientation val="minMax"/>
        </c:scaling>
        <c:delete val="0"/>
        <c:axPos val="b"/>
        <c:numFmt formatCode="General" sourceLinked="0"/>
        <c:majorTickMark val="out"/>
        <c:minorTickMark val="none"/>
        <c:tickLblPos val="nextTo"/>
        <c:spPr>
          <a:ln w="19050" cap="sq">
            <a:solidFill>
              <a:schemeClr val="tx1"/>
            </a:solidFill>
          </a:ln>
        </c:spPr>
        <c:txPr>
          <a:bodyPr/>
          <a:lstStyle/>
          <a:p>
            <a:pPr>
              <a:defRPr sz="1100"/>
            </a:pPr>
            <a:endParaRPr lang="en-US"/>
          </a:p>
        </c:txPr>
        <c:crossAx val="220485248"/>
        <c:crosses val="autoZero"/>
        <c:auto val="1"/>
        <c:lblAlgn val="ctr"/>
        <c:lblOffset val="100"/>
        <c:noMultiLvlLbl val="0"/>
      </c:catAx>
      <c:valAx>
        <c:axId val="220485248"/>
        <c:scaling>
          <c:orientation val="minMax"/>
          <c:max val="100"/>
          <c:min val="0"/>
        </c:scaling>
        <c:delete val="0"/>
        <c:axPos val="l"/>
        <c:numFmt formatCode="General" sourceLinked="1"/>
        <c:majorTickMark val="out"/>
        <c:minorTickMark val="none"/>
        <c:tickLblPos val="nextTo"/>
        <c:spPr>
          <a:ln w="19050" cap="sq">
            <a:solidFill>
              <a:schemeClr val="tx1"/>
            </a:solidFill>
          </a:ln>
        </c:spPr>
        <c:txPr>
          <a:bodyPr/>
          <a:lstStyle/>
          <a:p>
            <a:pPr>
              <a:defRPr sz="1100">
                <a:solidFill>
                  <a:schemeClr val="tx1"/>
                </a:solidFill>
              </a:defRPr>
            </a:pPr>
            <a:endParaRPr lang="en-US"/>
          </a:p>
        </c:txPr>
        <c:crossAx val="223991296"/>
        <c:crosses val="autoZero"/>
        <c:crossBetween val="between"/>
      </c:valAx>
      <c:spPr>
        <a:ln>
          <a:noFill/>
        </a:ln>
      </c:spPr>
    </c:plotArea>
    <c:plotVisOnly val="1"/>
    <c:dispBlanksAs val="gap"/>
    <c:showDLblsOverMax val="0"/>
  </c:chart>
  <c:txPr>
    <a:bodyPr/>
    <a:lstStyle/>
    <a:p>
      <a:pPr>
        <a:defRPr lang="en-US"/>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5147006457999"/>
          <c:y val="0.25914882040896497"/>
          <c:w val="0.59504086440537995"/>
          <c:h val="0.56191424728338901"/>
        </c:manualLayout>
      </c:layout>
      <c:scatterChart>
        <c:scatterStyle val="lineMarker"/>
        <c:varyColors val="0"/>
        <c:ser>
          <c:idx val="1"/>
          <c:order val="0"/>
          <c:tx>
            <c:strRef>
              <c:f>Sheet1!$B$1</c:f>
              <c:strCache>
                <c:ptCount val="1"/>
                <c:pt idx="0">
                  <c:v>Placebo </c:v>
                </c:pt>
              </c:strCache>
            </c:strRef>
          </c:tx>
          <c:spPr>
            <a:ln w="19050">
              <a:solidFill>
                <a:schemeClr val="accent4"/>
              </a:solidFill>
            </a:ln>
            <a:effectLst/>
          </c:spPr>
          <c:marker>
            <c:symbol val="circle"/>
            <c:size val="9"/>
            <c:spPr>
              <a:solidFill>
                <a:schemeClr val="accent4"/>
              </a:solidFill>
              <a:ln w="19050">
                <a:solidFill>
                  <a:schemeClr val="accent4"/>
                </a:solidFill>
              </a:ln>
              <a:effectLst/>
            </c:spPr>
          </c:marker>
          <c:errBars>
            <c:errDir val="y"/>
            <c:errBarType val="both"/>
            <c:errValType val="cust"/>
            <c:noEndCap val="0"/>
            <c:plus>
              <c:numRef>
                <c:f>Sheet1!$E$29:$E$33</c:f>
                <c:numCache>
                  <c:formatCode>General</c:formatCode>
                  <c:ptCount val="5"/>
                  <c:pt idx="0">
                    <c:v>0</c:v>
                  </c:pt>
                  <c:pt idx="1">
                    <c:v>0.08</c:v>
                  </c:pt>
                  <c:pt idx="2">
                    <c:v>0.09</c:v>
                  </c:pt>
                  <c:pt idx="3">
                    <c:v>0.1</c:v>
                  </c:pt>
                  <c:pt idx="4">
                    <c:v>0.12</c:v>
                  </c:pt>
                </c:numCache>
              </c:numRef>
            </c:plus>
            <c:minus>
              <c:numRef>
                <c:f>Sheet1!$D$29:$D$33</c:f>
                <c:numCache>
                  <c:formatCode>General</c:formatCode>
                  <c:ptCount val="5"/>
                  <c:pt idx="0">
                    <c:v>0</c:v>
                  </c:pt>
                  <c:pt idx="1">
                    <c:v>7.0000000000000007E-2</c:v>
                  </c:pt>
                  <c:pt idx="2">
                    <c:v>0.08</c:v>
                  </c:pt>
                  <c:pt idx="3">
                    <c:v>0.09</c:v>
                  </c:pt>
                  <c:pt idx="4">
                    <c:v>0.1</c:v>
                  </c:pt>
                </c:numCache>
              </c:numRef>
            </c:minus>
            <c:spPr>
              <a:noFill/>
              <a:ln w="12700" cap="flat" cmpd="sng" algn="ctr">
                <a:solidFill>
                  <a:schemeClr val="accent4"/>
                </a:solidFill>
                <a:round/>
              </a:ln>
              <a:effectLst/>
            </c:spPr>
          </c:errBars>
          <c:xVal>
            <c:numRef>
              <c:f>Sheet1!$A$2:$A$6</c:f>
              <c:numCache>
                <c:formatCode>General</c:formatCode>
                <c:ptCount val="5"/>
                <c:pt idx="0">
                  <c:v>0</c:v>
                </c:pt>
                <c:pt idx="1">
                  <c:v>6</c:v>
                </c:pt>
                <c:pt idx="2">
                  <c:v>12</c:v>
                </c:pt>
                <c:pt idx="3">
                  <c:v>18</c:v>
                </c:pt>
                <c:pt idx="4">
                  <c:v>24</c:v>
                </c:pt>
              </c:numCache>
            </c:numRef>
          </c:xVal>
          <c:yVal>
            <c:numRef>
              <c:f>Sheet1!$B$2:$B$6</c:f>
              <c:numCache>
                <c:formatCode>General</c:formatCode>
                <c:ptCount val="5"/>
                <c:pt idx="0">
                  <c:v>1</c:v>
                </c:pt>
                <c:pt idx="1">
                  <c:v>0.83</c:v>
                </c:pt>
                <c:pt idx="2">
                  <c:v>0.86</c:v>
                </c:pt>
                <c:pt idx="3">
                  <c:v>0.89</c:v>
                </c:pt>
                <c:pt idx="4">
                  <c:v>0.92</c:v>
                </c:pt>
              </c:numCache>
            </c:numRef>
          </c:yVal>
          <c:smooth val="0"/>
          <c:extLst xmlns:c16r2="http://schemas.microsoft.com/office/drawing/2015/06/chart">
            <c:ext xmlns:c16="http://schemas.microsoft.com/office/drawing/2014/chart" uri="{C3380CC4-5D6E-409C-BE32-E72D297353CC}">
              <c16:uniqueId val="{00000001-B7BA-40C9-B82D-FBB8B25BC216}"/>
            </c:ext>
          </c:extLst>
        </c:ser>
        <c:ser>
          <c:idx val="0"/>
          <c:order val="1"/>
          <c:tx>
            <c:strRef>
              <c:f>Sheet1!$C$1</c:f>
              <c:strCache>
                <c:ptCount val="1"/>
                <c:pt idx="0">
                  <c:v>Linagliptin </c:v>
                </c:pt>
              </c:strCache>
            </c:strRef>
          </c:tx>
          <c:spPr>
            <a:ln w="19050">
              <a:solidFill>
                <a:srgbClr val="942B89"/>
              </a:solidFill>
            </a:ln>
            <a:effectLst/>
          </c:spPr>
          <c:marker>
            <c:symbol val="circle"/>
            <c:size val="9"/>
            <c:spPr>
              <a:solidFill>
                <a:srgbClr val="942B89"/>
              </a:solidFill>
              <a:ln w="19050">
                <a:solidFill>
                  <a:srgbClr val="942B89"/>
                </a:solidFill>
              </a:ln>
              <a:effectLst/>
            </c:spPr>
          </c:marker>
          <c:errBars>
            <c:errDir val="y"/>
            <c:errBarType val="both"/>
            <c:errValType val="cust"/>
            <c:noEndCap val="0"/>
            <c:plus>
              <c:numRef>
                <c:f>Sheet1!$C$29:$C$33</c:f>
                <c:numCache>
                  <c:formatCode>General</c:formatCode>
                  <c:ptCount val="5"/>
                  <c:pt idx="0">
                    <c:v>0</c:v>
                  </c:pt>
                  <c:pt idx="1">
                    <c:v>7.0000000000000007E-2</c:v>
                  </c:pt>
                  <c:pt idx="2">
                    <c:v>0.08</c:v>
                  </c:pt>
                  <c:pt idx="3">
                    <c:v>0.09</c:v>
                  </c:pt>
                  <c:pt idx="4">
                    <c:v>0.11</c:v>
                  </c:pt>
                </c:numCache>
              </c:numRef>
            </c:plus>
            <c:minus>
              <c:numRef>
                <c:f>Sheet1!$B$29:$B$33</c:f>
                <c:numCache>
                  <c:formatCode>General</c:formatCode>
                  <c:ptCount val="5"/>
                  <c:pt idx="0">
                    <c:v>0</c:v>
                  </c:pt>
                  <c:pt idx="1">
                    <c:v>7.0000000000000007E-2</c:v>
                  </c:pt>
                  <c:pt idx="2">
                    <c:v>0.08</c:v>
                  </c:pt>
                  <c:pt idx="3">
                    <c:v>0.09</c:v>
                  </c:pt>
                  <c:pt idx="4">
                    <c:v>0.09</c:v>
                  </c:pt>
                </c:numCache>
              </c:numRef>
            </c:minus>
            <c:spPr>
              <a:noFill/>
              <a:ln w="12700" cap="flat" cmpd="sng" algn="ctr">
                <a:solidFill>
                  <a:schemeClr val="accent5"/>
                </a:solidFill>
                <a:round/>
              </a:ln>
              <a:effectLst/>
            </c:spPr>
          </c:errBars>
          <c:xVal>
            <c:numRef>
              <c:f>Sheet1!$A$2:$A$6</c:f>
              <c:numCache>
                <c:formatCode>General</c:formatCode>
                <c:ptCount val="5"/>
                <c:pt idx="0">
                  <c:v>0</c:v>
                </c:pt>
                <c:pt idx="1">
                  <c:v>6</c:v>
                </c:pt>
                <c:pt idx="2">
                  <c:v>12</c:v>
                </c:pt>
                <c:pt idx="3">
                  <c:v>18</c:v>
                </c:pt>
                <c:pt idx="4">
                  <c:v>24</c:v>
                </c:pt>
              </c:numCache>
            </c:numRef>
          </c:xVal>
          <c:yVal>
            <c:numRef>
              <c:f>Sheet1!$C$2:$C$6</c:f>
              <c:numCache>
                <c:formatCode>General</c:formatCode>
                <c:ptCount val="5"/>
                <c:pt idx="0">
                  <c:v>1</c:v>
                </c:pt>
                <c:pt idx="1">
                  <c:v>0.77</c:v>
                </c:pt>
                <c:pt idx="2">
                  <c:v>0.82</c:v>
                </c:pt>
                <c:pt idx="3">
                  <c:v>0.82</c:v>
                </c:pt>
                <c:pt idx="4">
                  <c:v>0.88</c:v>
                </c:pt>
              </c:numCache>
            </c:numRef>
          </c:yVal>
          <c:smooth val="0"/>
          <c:extLst xmlns:c16r2="http://schemas.microsoft.com/office/drawing/2015/06/chart">
            <c:ext xmlns:c16="http://schemas.microsoft.com/office/drawing/2014/chart" uri="{C3380CC4-5D6E-409C-BE32-E72D297353CC}">
              <c16:uniqueId val="{00000000-B7BA-40C9-B82D-FBB8B25BC216}"/>
            </c:ext>
          </c:extLst>
        </c:ser>
        <c:dLbls>
          <c:showLegendKey val="0"/>
          <c:showVal val="0"/>
          <c:showCatName val="0"/>
          <c:showSerName val="0"/>
          <c:showPercent val="0"/>
          <c:showBubbleSize val="0"/>
        </c:dLbls>
        <c:axId val="217656704"/>
        <c:axId val="217660736"/>
      </c:scatterChart>
      <c:valAx>
        <c:axId val="217656704"/>
        <c:scaling>
          <c:orientation val="minMax"/>
          <c:max val="25"/>
          <c:min val="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Week</a:t>
                </a:r>
              </a:p>
            </c:rich>
          </c:tx>
          <c:layout>
            <c:manualLayout>
              <c:xMode val="edge"/>
              <c:yMode val="edge"/>
              <c:x val="0.42431980492195998"/>
              <c:y val="0.91927579999803299"/>
            </c:manualLayout>
          </c:layout>
          <c:overlay val="0"/>
          <c:spPr>
            <a:noFill/>
            <a:ln>
              <a:noFill/>
            </a:ln>
            <a:effectLst/>
          </c:spPr>
        </c:title>
        <c:numFmt formatCode="General" sourceLinked="1"/>
        <c:majorTickMark val="out"/>
        <c:minorTickMark val="none"/>
        <c:tickLblPos val="nextTo"/>
        <c:spPr>
          <a:noFill/>
          <a:ln w="19050" cap="sq"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660736"/>
        <c:crossesAt val="0.6"/>
        <c:crossBetween val="midCat"/>
        <c:majorUnit val="6"/>
      </c:valAx>
      <c:valAx>
        <c:axId val="217660736"/>
        <c:scaling>
          <c:orientation val="minMax"/>
          <c:max val="1.1000000000000001"/>
          <c:min val="0.6"/>
        </c:scaling>
        <c:delete val="0"/>
        <c:axPos val="l"/>
        <c:majorGridlines>
          <c:spPr>
            <a:ln w="9525" cap="flat" cmpd="sng" algn="ctr">
              <a:noFill/>
              <a:round/>
            </a:ln>
            <a:effectLst/>
          </c:spPr>
        </c:majorGridlines>
        <c:numFmt formatCode="#,##0.0" sourceLinked="0"/>
        <c:majorTickMark val="out"/>
        <c:minorTickMark val="none"/>
        <c:tickLblPos val="nextTo"/>
        <c:spPr>
          <a:noFill/>
          <a:ln w="19050" cap="sq">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7656704"/>
        <c:crossesAt val="0"/>
        <c:crossBetween val="midCat"/>
        <c:majorUnit val="0.1"/>
      </c:valAx>
      <c:spPr>
        <a:noFill/>
        <a:ln>
          <a:noFill/>
        </a:ln>
        <a:effectLst/>
      </c:spPr>
    </c:plotArea>
    <c:legend>
      <c:legendPos val="t"/>
      <c:layout>
        <c:manualLayout>
          <c:xMode val="edge"/>
          <c:yMode val="edge"/>
          <c:x val="0.33312495192841801"/>
          <c:y val="7.7508577310737195E-2"/>
          <c:w val="0.33013226450622302"/>
          <c:h val="8.3002667366481694E-2"/>
        </c:manualLayout>
      </c:layout>
      <c:overlay val="0"/>
      <c:txPr>
        <a:bodyPr/>
        <a:lstStyle/>
        <a:p>
          <a:pPr>
            <a:defRPr sz="12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6343262878401"/>
          <c:y val="4.3764468757519603E-2"/>
          <c:w val="0.83423272892950795"/>
          <c:h val="0.64741964537234298"/>
        </c:manualLayout>
      </c:layout>
      <c:barChart>
        <c:barDir val="col"/>
        <c:grouping val="clustered"/>
        <c:varyColors val="0"/>
        <c:ser>
          <c:idx val="0"/>
          <c:order val="0"/>
          <c:tx>
            <c:strRef>
              <c:f>Sheet1!$B$1</c:f>
              <c:strCache>
                <c:ptCount val="1"/>
                <c:pt idx="0">
                  <c:v>Series 1</c:v>
                </c:pt>
              </c:strCache>
            </c:strRef>
          </c:tx>
          <c:spPr>
            <a:solidFill>
              <a:schemeClr val="accent5"/>
            </a:solidFill>
            <a:ln>
              <a:noFill/>
            </a:ln>
          </c:spPr>
          <c:invertIfNegative val="0"/>
          <c:dPt>
            <c:idx val="0"/>
            <c:invertIfNegative val="0"/>
            <c:bubble3D val="0"/>
            <c:spPr>
              <a:solidFill>
                <a:srgbClr val="979797"/>
              </a:solidFill>
              <a:ln>
                <a:noFill/>
              </a:ln>
            </c:spPr>
            <c:extLst xmlns:c16r2="http://schemas.microsoft.com/office/drawing/2015/06/chart">
              <c:ext xmlns:c16="http://schemas.microsoft.com/office/drawing/2014/chart" uri="{C3380CC4-5D6E-409C-BE32-E72D297353CC}">
                <c16:uniqueId val="{00000001-A11E-43B0-AB72-432AB2C665B8}"/>
              </c:ext>
            </c:extLst>
          </c:dPt>
          <c:dPt>
            <c:idx val="1"/>
            <c:invertIfNegative val="0"/>
            <c:bubble3D val="0"/>
            <c:extLst xmlns:c16r2="http://schemas.microsoft.com/office/drawing/2015/06/chart">
              <c:ext xmlns:c16="http://schemas.microsoft.com/office/drawing/2014/chart" uri="{C3380CC4-5D6E-409C-BE32-E72D297353CC}">
                <c16:uniqueId val="{00000003-A11E-43B0-AB72-432AB2C665B8}"/>
              </c:ext>
            </c:extLst>
          </c:dPt>
          <c:dLbls>
            <c:dLbl>
              <c:idx val="0"/>
              <c:layout>
                <c:manualLayout>
                  <c:x val="-7.6682331867446302E-3"/>
                  <c:y val="-6.92054721366236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11E-43B0-AB72-432AB2C665B8}"/>
                </c:ext>
                <c:ext xmlns:c15="http://schemas.microsoft.com/office/drawing/2012/chart" uri="{CE6537A1-D6FC-4f65-9D91-7224C49458BB}">
                  <c15:layout/>
                </c:ext>
              </c:extLst>
            </c:dLbl>
            <c:dLbl>
              <c:idx val="1"/>
              <c:layout>
                <c:manualLayout>
                  <c:x val="2.55607772891478E-3"/>
                  <c:y val="-5.93189761171058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11E-43B0-AB72-432AB2C665B8}"/>
                </c:ext>
                <c:ext xmlns:c15="http://schemas.microsoft.com/office/drawing/2012/chart" uri="{CE6537A1-D6FC-4f65-9D91-7224C49458BB}">
                  <c15:layout/>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Sheet1!$D$2:$D$3</c:f>
                <c:numCache>
                  <c:formatCode>General</c:formatCode>
                  <c:ptCount val="2"/>
                  <c:pt idx="0">
                    <c:v>0.11</c:v>
                  </c:pt>
                  <c:pt idx="1">
                    <c:v>0.11</c:v>
                  </c:pt>
                </c:numCache>
              </c:numRef>
            </c:plus>
            <c:minus>
              <c:numRef>
                <c:f>Sheet1!$D$2:$D$3</c:f>
                <c:numCache>
                  <c:formatCode>General</c:formatCode>
                  <c:ptCount val="2"/>
                  <c:pt idx="0">
                    <c:v>0.11</c:v>
                  </c:pt>
                  <c:pt idx="1">
                    <c:v>0.11</c:v>
                  </c:pt>
                </c:numCache>
              </c:numRef>
            </c:minus>
          </c:errBars>
          <c:cat>
            <c:strRef>
              <c:f>Sheet1!$A$2:$A$3</c:f>
              <c:strCache>
                <c:ptCount val="2"/>
                <c:pt idx="0">
                  <c:v>Placebo</c:v>
                </c:pt>
                <c:pt idx="1">
                  <c:v>Linagliptin</c:v>
                </c:pt>
              </c:strCache>
            </c:strRef>
          </c:cat>
          <c:val>
            <c:numRef>
              <c:f>Sheet1!$B$2:$B$3</c:f>
              <c:numCache>
                <c:formatCode>General</c:formatCode>
                <c:ptCount val="2"/>
                <c:pt idx="0">
                  <c:v>-0.11</c:v>
                </c:pt>
                <c:pt idx="1">
                  <c:v>-0.53</c:v>
                </c:pt>
              </c:numCache>
            </c:numRef>
          </c:val>
          <c:extLst xmlns:c16r2="http://schemas.microsoft.com/office/drawing/2015/06/chart">
            <c:ext xmlns:c16="http://schemas.microsoft.com/office/drawing/2014/chart" uri="{C3380CC4-5D6E-409C-BE32-E72D297353CC}">
              <c16:uniqueId val="{00000004-A11E-43B0-AB72-432AB2C665B8}"/>
            </c:ext>
          </c:extLst>
        </c:ser>
        <c:dLbls>
          <c:showLegendKey val="0"/>
          <c:showVal val="0"/>
          <c:showCatName val="0"/>
          <c:showSerName val="0"/>
          <c:showPercent val="0"/>
          <c:showBubbleSize val="0"/>
        </c:dLbls>
        <c:gapWidth val="150"/>
        <c:axId val="223705600"/>
        <c:axId val="223339648"/>
      </c:barChart>
      <c:catAx>
        <c:axId val="223705600"/>
        <c:scaling>
          <c:orientation val="minMax"/>
        </c:scaling>
        <c:delete val="0"/>
        <c:axPos val="b"/>
        <c:numFmt formatCode="General" sourceLinked="0"/>
        <c:majorTickMark val="in"/>
        <c:minorTickMark val="none"/>
        <c:tickLblPos val="none"/>
        <c:spPr>
          <a:ln w="19050" cap="sq">
            <a:solidFill>
              <a:schemeClr val="tx1"/>
            </a:solidFill>
          </a:ln>
        </c:spPr>
        <c:txPr>
          <a:bodyPr/>
          <a:lstStyle/>
          <a:p>
            <a:pPr>
              <a:defRPr sz="1100"/>
            </a:pPr>
            <a:endParaRPr lang="en-US"/>
          </a:p>
        </c:txPr>
        <c:crossAx val="223339648"/>
        <c:crosses val="autoZero"/>
        <c:auto val="1"/>
        <c:lblAlgn val="ctr"/>
        <c:lblOffset val="100"/>
        <c:noMultiLvlLbl val="0"/>
      </c:catAx>
      <c:valAx>
        <c:axId val="223339648"/>
        <c:scaling>
          <c:orientation val="minMax"/>
          <c:max val="0"/>
          <c:min val="-1"/>
        </c:scaling>
        <c:delete val="0"/>
        <c:axPos val="l"/>
        <c:numFmt formatCode="General" sourceLinked="1"/>
        <c:majorTickMark val="out"/>
        <c:minorTickMark val="none"/>
        <c:tickLblPos val="nextTo"/>
        <c:spPr>
          <a:ln w="19050" cap="sq">
            <a:solidFill>
              <a:schemeClr val="tx1"/>
            </a:solidFill>
          </a:ln>
        </c:spPr>
        <c:txPr>
          <a:bodyPr/>
          <a:lstStyle/>
          <a:p>
            <a:pPr>
              <a:defRPr sz="1100"/>
            </a:pPr>
            <a:endParaRPr lang="en-US"/>
          </a:p>
        </c:txPr>
        <c:crossAx val="223705600"/>
        <c:crosses val="autoZero"/>
        <c:crossBetween val="between"/>
        <c:majorUnit val="0.2"/>
      </c:valAx>
      <c:spPr>
        <a:ln>
          <a:noFill/>
        </a:ln>
      </c:spPr>
    </c:plotArea>
    <c:plotVisOnly val="1"/>
    <c:dispBlanksAs val="gap"/>
    <c:showDLblsOverMax val="0"/>
  </c:chart>
  <c:txPr>
    <a:bodyPr/>
    <a:lstStyle/>
    <a:p>
      <a:pPr>
        <a:defRPr lang="en-US"/>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39096708124799E-2"/>
          <c:y val="0.25253163385975502"/>
          <c:w val="0.94636090329187506"/>
          <c:h val="0.72011646749194003"/>
        </c:manualLayout>
      </c:layout>
      <c:scatterChart>
        <c:scatterStyle val="lineMarker"/>
        <c:varyColors val="0"/>
        <c:ser>
          <c:idx val="1"/>
          <c:order val="0"/>
          <c:tx>
            <c:strRef>
              <c:f>Sheet1!$C$1</c:f>
              <c:strCache>
                <c:ptCount val="1"/>
                <c:pt idx="0">
                  <c:v>Placebo (n=62)</c:v>
                </c:pt>
              </c:strCache>
            </c:strRef>
          </c:tx>
          <c:spPr>
            <a:ln w="28575">
              <a:solidFill>
                <a:srgbClr val="979797"/>
              </a:solidFill>
              <a:prstDash val="solid"/>
            </a:ln>
          </c:spPr>
          <c:marker>
            <c:symbol val="circle"/>
            <c:size val="6"/>
            <c:spPr>
              <a:solidFill>
                <a:srgbClr val="979797"/>
              </a:solidFill>
              <a:ln>
                <a:solidFill>
                  <a:srgbClr val="979797"/>
                </a:solidFill>
              </a:ln>
            </c:spPr>
          </c:marker>
          <c:errBars>
            <c:errDir val="y"/>
            <c:errBarType val="both"/>
            <c:errValType val="cust"/>
            <c:noEndCap val="0"/>
            <c:plus>
              <c:numRef>
                <c:f>Sheet1!$B$2:$B$12</c:f>
                <c:numCache>
                  <c:formatCode>General</c:formatCode>
                  <c:ptCount val="11"/>
                  <c:pt idx="0">
                    <c:v>0</c:v>
                  </c:pt>
                  <c:pt idx="1">
                    <c:v>0.110000000000013</c:v>
                  </c:pt>
                  <c:pt idx="2">
                    <c:v>0.140000000000016</c:v>
                  </c:pt>
                  <c:pt idx="3">
                    <c:v>0.15000000000001701</c:v>
                  </c:pt>
                  <c:pt idx="4">
                    <c:v>0.140000000000016</c:v>
                  </c:pt>
                  <c:pt idx="5">
                    <c:v>0.140000000000016</c:v>
                  </c:pt>
                  <c:pt idx="6">
                    <c:v>0.16000000000001799</c:v>
                  </c:pt>
                  <c:pt idx="7">
                    <c:v>0.16000000000001799</c:v>
                  </c:pt>
                  <c:pt idx="8">
                    <c:v>0.16000000000001799</c:v>
                  </c:pt>
                  <c:pt idx="9">
                    <c:v>0.15000000000001701</c:v>
                  </c:pt>
                  <c:pt idx="10">
                    <c:v>0.16000000000001799</c:v>
                  </c:pt>
                </c:numCache>
              </c:numRef>
            </c:plus>
            <c:minus>
              <c:numRef>
                <c:f>Sheet1!$D$2:$D$12</c:f>
                <c:numCache>
                  <c:formatCode>General</c:formatCode>
                  <c:ptCount val="11"/>
                  <c:pt idx="0">
                    <c:v>0</c:v>
                  </c:pt>
                  <c:pt idx="1">
                    <c:v>0.110000000000013</c:v>
                  </c:pt>
                  <c:pt idx="2">
                    <c:v>0.140000000000016</c:v>
                  </c:pt>
                  <c:pt idx="3">
                    <c:v>0.15000000000001701</c:v>
                  </c:pt>
                  <c:pt idx="4">
                    <c:v>0.140000000000016</c:v>
                  </c:pt>
                  <c:pt idx="5">
                    <c:v>0.140000000000016</c:v>
                  </c:pt>
                  <c:pt idx="6">
                    <c:v>0.16000000000001799</c:v>
                  </c:pt>
                  <c:pt idx="7">
                    <c:v>0.16000000000001799</c:v>
                  </c:pt>
                  <c:pt idx="8">
                    <c:v>0.16000000000001799</c:v>
                  </c:pt>
                  <c:pt idx="9">
                    <c:v>0.15000000000001701</c:v>
                  </c:pt>
                  <c:pt idx="10">
                    <c:v>0.16000000000001799</c:v>
                  </c:pt>
                </c:numCache>
              </c:numRef>
            </c:minus>
            <c:spPr>
              <a:ln>
                <a:solidFill>
                  <a:srgbClr val="979797"/>
                </a:solidFill>
              </a:ln>
            </c:spPr>
          </c:errBars>
          <c:xVal>
            <c:numRef>
              <c:f>Sheet1!$A$2:$A$13</c:f>
              <c:numCache>
                <c:formatCode>General</c:formatCode>
                <c:ptCount val="12"/>
                <c:pt idx="0">
                  <c:v>0</c:v>
                </c:pt>
                <c:pt idx="1">
                  <c:v>4.0000000000004547</c:v>
                </c:pt>
                <c:pt idx="2">
                  <c:v>8.0000000000009095</c:v>
                </c:pt>
                <c:pt idx="3">
                  <c:v>12.000000000001361</c:v>
                </c:pt>
                <c:pt idx="4">
                  <c:v>18.00000000000205</c:v>
                </c:pt>
                <c:pt idx="5">
                  <c:v>24.000000000002728</c:v>
                </c:pt>
                <c:pt idx="6">
                  <c:v>30.000000000003411</c:v>
                </c:pt>
                <c:pt idx="7">
                  <c:v>36.0000000000041</c:v>
                </c:pt>
                <c:pt idx="8">
                  <c:v>42.000000000004782</c:v>
                </c:pt>
                <c:pt idx="9">
                  <c:v>48.000000000005457</c:v>
                </c:pt>
                <c:pt idx="10">
                  <c:v>52.000000000005912</c:v>
                </c:pt>
              </c:numCache>
            </c:numRef>
          </c:xVal>
          <c:yVal>
            <c:numRef>
              <c:f>Sheet1!$C$2:$C$13</c:f>
              <c:numCache>
                <c:formatCode>General</c:formatCode>
                <c:ptCount val="12"/>
                <c:pt idx="0">
                  <c:v>0</c:v>
                </c:pt>
                <c:pt idx="1">
                  <c:v>6.0000000000006798E-2</c:v>
                </c:pt>
                <c:pt idx="2">
                  <c:v>-4.0000000000004497E-2</c:v>
                </c:pt>
                <c:pt idx="3">
                  <c:v>-0.15000000000001701</c:v>
                </c:pt>
                <c:pt idx="4">
                  <c:v>4.0000000000004497E-2</c:v>
                </c:pt>
                <c:pt idx="5">
                  <c:v>4.0000000000004497E-2</c:v>
                </c:pt>
                <c:pt idx="6">
                  <c:v>4.0000000000004497E-2</c:v>
                </c:pt>
                <c:pt idx="7">
                  <c:v>3.0000000000003399E-2</c:v>
                </c:pt>
                <c:pt idx="8">
                  <c:v>-8.0000000000009105E-2</c:v>
                </c:pt>
                <c:pt idx="9">
                  <c:v>-4.0000000000004497E-2</c:v>
                </c:pt>
                <c:pt idx="10">
                  <c:v>1.00000000000011E-2</c:v>
                </c:pt>
              </c:numCache>
            </c:numRef>
          </c:yVal>
          <c:smooth val="0"/>
          <c:extLst xmlns:c16r2="http://schemas.microsoft.com/office/drawing/2015/06/chart">
            <c:ext xmlns:c16="http://schemas.microsoft.com/office/drawing/2014/chart" uri="{C3380CC4-5D6E-409C-BE32-E72D297353CC}">
              <c16:uniqueId val="{00000000-1209-4D96-AC1B-39728CB60995}"/>
            </c:ext>
          </c:extLst>
        </c:ser>
        <c:ser>
          <c:idx val="4"/>
          <c:order val="1"/>
          <c:tx>
            <c:strRef>
              <c:f>Sheet1!$F$1</c:f>
              <c:strCache>
                <c:ptCount val="1"/>
                <c:pt idx="0">
                  <c:v>Linagliptin (n=66)</c:v>
                </c:pt>
              </c:strCache>
            </c:strRef>
          </c:tx>
          <c:spPr>
            <a:ln w="28575">
              <a:solidFill>
                <a:schemeClr val="accent5"/>
              </a:solidFill>
              <a:prstDash val="solid"/>
            </a:ln>
          </c:spPr>
          <c:marker>
            <c:symbol val="circle"/>
            <c:size val="6"/>
            <c:spPr>
              <a:solidFill>
                <a:schemeClr val="accent5"/>
              </a:solidFill>
              <a:ln>
                <a:solidFill>
                  <a:schemeClr val="accent5"/>
                </a:solidFill>
              </a:ln>
            </c:spPr>
          </c:marker>
          <c:errBars>
            <c:errDir val="y"/>
            <c:errBarType val="both"/>
            <c:errValType val="cust"/>
            <c:noEndCap val="0"/>
            <c:plus>
              <c:numRef>
                <c:f>Sheet1!$E$2:$E$12</c:f>
                <c:numCache>
                  <c:formatCode>General</c:formatCode>
                  <c:ptCount val="11"/>
                  <c:pt idx="0">
                    <c:v>0</c:v>
                  </c:pt>
                  <c:pt idx="1">
                    <c:v>0.110000000000013</c:v>
                  </c:pt>
                  <c:pt idx="2">
                    <c:v>0.140000000000016</c:v>
                  </c:pt>
                  <c:pt idx="3">
                    <c:v>0.140000000000016</c:v>
                  </c:pt>
                  <c:pt idx="4">
                    <c:v>0.140000000000016</c:v>
                  </c:pt>
                  <c:pt idx="5">
                    <c:v>0.13000000000001499</c:v>
                  </c:pt>
                  <c:pt idx="6">
                    <c:v>0.16000000000001799</c:v>
                  </c:pt>
                  <c:pt idx="7">
                    <c:v>0.15000000000001701</c:v>
                  </c:pt>
                  <c:pt idx="8">
                    <c:v>0.15000000000001701</c:v>
                  </c:pt>
                  <c:pt idx="9">
                    <c:v>0.140000000000016</c:v>
                  </c:pt>
                  <c:pt idx="10">
                    <c:v>0.15000000000001701</c:v>
                  </c:pt>
                </c:numCache>
              </c:numRef>
            </c:plus>
            <c:minus>
              <c:numRef>
                <c:f>Sheet1!$G$2:$G$12</c:f>
                <c:numCache>
                  <c:formatCode>General</c:formatCode>
                  <c:ptCount val="11"/>
                  <c:pt idx="0">
                    <c:v>0</c:v>
                  </c:pt>
                  <c:pt idx="1">
                    <c:v>0.110000000000012</c:v>
                  </c:pt>
                  <c:pt idx="2">
                    <c:v>0.140000000000016</c:v>
                  </c:pt>
                  <c:pt idx="3">
                    <c:v>0.140000000000016</c:v>
                  </c:pt>
                  <c:pt idx="4">
                    <c:v>0.140000000000016</c:v>
                  </c:pt>
                  <c:pt idx="5">
                    <c:v>0.13000000000001499</c:v>
                  </c:pt>
                  <c:pt idx="6">
                    <c:v>0.16000000000001799</c:v>
                  </c:pt>
                  <c:pt idx="7">
                    <c:v>0.15000000000001701</c:v>
                  </c:pt>
                  <c:pt idx="8">
                    <c:v>0.15000000000001701</c:v>
                  </c:pt>
                  <c:pt idx="9">
                    <c:v>0.140000000000016</c:v>
                  </c:pt>
                  <c:pt idx="10">
                    <c:v>0.15000000000001701</c:v>
                  </c:pt>
                </c:numCache>
              </c:numRef>
            </c:minus>
            <c:spPr>
              <a:ln>
                <a:solidFill>
                  <a:schemeClr val="accent5"/>
                </a:solidFill>
              </a:ln>
            </c:spPr>
          </c:errBars>
          <c:xVal>
            <c:numRef>
              <c:f>Sheet1!$A$2:$A$13</c:f>
              <c:numCache>
                <c:formatCode>General</c:formatCode>
                <c:ptCount val="12"/>
                <c:pt idx="0">
                  <c:v>0</c:v>
                </c:pt>
                <c:pt idx="1">
                  <c:v>4.0000000000004547</c:v>
                </c:pt>
                <c:pt idx="2">
                  <c:v>8.0000000000009095</c:v>
                </c:pt>
                <c:pt idx="3">
                  <c:v>12.000000000001361</c:v>
                </c:pt>
                <c:pt idx="4">
                  <c:v>18.00000000000205</c:v>
                </c:pt>
                <c:pt idx="5">
                  <c:v>24.000000000002728</c:v>
                </c:pt>
                <c:pt idx="6">
                  <c:v>30.000000000003411</c:v>
                </c:pt>
                <c:pt idx="7">
                  <c:v>36.0000000000041</c:v>
                </c:pt>
                <c:pt idx="8">
                  <c:v>42.000000000004782</c:v>
                </c:pt>
                <c:pt idx="9">
                  <c:v>48.000000000005457</c:v>
                </c:pt>
                <c:pt idx="10">
                  <c:v>52.000000000005912</c:v>
                </c:pt>
              </c:numCache>
            </c:numRef>
          </c:xVal>
          <c:yVal>
            <c:numRef>
              <c:f>Sheet1!$F$2:$F$13</c:f>
              <c:numCache>
                <c:formatCode>General</c:formatCode>
                <c:ptCount val="12"/>
                <c:pt idx="0">
                  <c:v>0</c:v>
                </c:pt>
                <c:pt idx="1">
                  <c:v>-0.41000000000004699</c:v>
                </c:pt>
                <c:pt idx="2">
                  <c:v>-0.71000000000008101</c:v>
                </c:pt>
                <c:pt idx="3">
                  <c:v>-0.76000000000008705</c:v>
                </c:pt>
                <c:pt idx="4">
                  <c:v>-0.57000000000006501</c:v>
                </c:pt>
                <c:pt idx="5">
                  <c:v>-0.64000000000007295</c:v>
                </c:pt>
                <c:pt idx="6">
                  <c:v>-0.67000000000007598</c:v>
                </c:pt>
                <c:pt idx="7">
                  <c:v>-0.72000000000008202</c:v>
                </c:pt>
                <c:pt idx="8">
                  <c:v>-0.73000000000008303</c:v>
                </c:pt>
                <c:pt idx="9">
                  <c:v>-0.77000000000008795</c:v>
                </c:pt>
                <c:pt idx="10">
                  <c:v>-0.71000000000008101</c:v>
                </c:pt>
              </c:numCache>
            </c:numRef>
          </c:yVal>
          <c:smooth val="0"/>
          <c:extLst xmlns:c16r2="http://schemas.microsoft.com/office/drawing/2015/06/chart">
            <c:ext xmlns:c16="http://schemas.microsoft.com/office/drawing/2014/chart" uri="{C3380CC4-5D6E-409C-BE32-E72D297353CC}">
              <c16:uniqueId val="{00000001-1209-4D96-AC1B-39728CB60995}"/>
            </c:ext>
          </c:extLst>
        </c:ser>
        <c:dLbls>
          <c:showLegendKey val="0"/>
          <c:showVal val="0"/>
          <c:showCatName val="0"/>
          <c:showSerName val="0"/>
          <c:showPercent val="0"/>
          <c:showBubbleSize val="0"/>
        </c:dLbls>
        <c:axId val="223344256"/>
        <c:axId val="223340224"/>
      </c:scatterChart>
      <c:valAx>
        <c:axId val="223344256"/>
        <c:scaling>
          <c:orientation val="minMax"/>
          <c:max val="53"/>
          <c:min val="0"/>
        </c:scaling>
        <c:delete val="0"/>
        <c:axPos val="b"/>
        <c:numFmt formatCode="General" sourceLinked="1"/>
        <c:majorTickMark val="none"/>
        <c:minorTickMark val="none"/>
        <c:tickLblPos val="none"/>
        <c:spPr>
          <a:ln w="15875" cmpd="sng">
            <a:solidFill>
              <a:schemeClr val="tx1"/>
            </a:solidFill>
            <a:prstDash val="solid"/>
          </a:ln>
        </c:spPr>
        <c:crossAx val="223340224"/>
        <c:crossesAt val="0"/>
        <c:crossBetween val="midCat"/>
        <c:majorUnit val="4"/>
      </c:valAx>
      <c:valAx>
        <c:axId val="223340224"/>
        <c:scaling>
          <c:orientation val="minMax"/>
          <c:max val="0.2"/>
          <c:min val="-1"/>
        </c:scaling>
        <c:delete val="0"/>
        <c:axPos val="l"/>
        <c:numFmt formatCode="#,##0.0" sourceLinked="0"/>
        <c:majorTickMark val="out"/>
        <c:minorTickMark val="none"/>
        <c:tickLblPos val="nextTo"/>
        <c:spPr>
          <a:ln w="19050" cap="sq" cmpd="sng">
            <a:solidFill>
              <a:schemeClr val="tx1"/>
            </a:solidFill>
            <a:prstDash val="solid"/>
          </a:ln>
        </c:spPr>
        <c:txPr>
          <a:bodyPr/>
          <a:lstStyle/>
          <a:p>
            <a:pPr>
              <a:defRPr sz="1100"/>
            </a:pPr>
            <a:endParaRPr lang="en-US"/>
          </a:p>
        </c:txPr>
        <c:crossAx val="223344256"/>
        <c:crossesAt val="0"/>
        <c:crossBetween val="midCat"/>
        <c:majorUnit val="0.2"/>
      </c:valAx>
      <c:spPr>
        <a:noFill/>
        <a:ln w="25343">
          <a:noFill/>
        </a:ln>
      </c:spPr>
    </c:plotArea>
    <c:legend>
      <c:legendPos val="r"/>
      <c:layout>
        <c:manualLayout>
          <c:xMode val="edge"/>
          <c:yMode val="edge"/>
          <c:x val="0.667068948947798"/>
          <c:y val="5.8923700995847901E-3"/>
          <c:w val="0.32900659709979801"/>
          <c:h val="0.20621792094580099"/>
        </c:manualLayout>
      </c:layout>
      <c:overlay val="1"/>
      <c:txPr>
        <a:bodyPr/>
        <a:lstStyle/>
        <a:p>
          <a:pPr>
            <a:defRPr sz="1100"/>
          </a:pPr>
          <a:endParaRPr lang="en-US"/>
        </a:p>
      </c:txPr>
    </c:legend>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558228832507"/>
          <c:y val="0.296670210639914"/>
          <c:w val="0.72221954894527096"/>
          <c:h val="0.64219257364403104"/>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5"/>
              </a:solidFill>
            </c:spPr>
            <c:extLst xmlns:c16r2="http://schemas.microsoft.com/office/drawing/2015/06/chart">
              <c:ext xmlns:c16="http://schemas.microsoft.com/office/drawing/2014/chart" uri="{C3380CC4-5D6E-409C-BE32-E72D297353CC}">
                <c16:uniqueId val="{00000001-53DC-42DF-82B7-DE9C2BBFE404}"/>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3-53DC-42DF-82B7-DE9C2BBFE404}"/>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5-53DC-42DF-82B7-DE9C2BBFE404}"/>
              </c:ext>
            </c:extLst>
          </c:dPt>
          <c:dPt>
            <c:idx val="3"/>
            <c:invertIfNegative val="0"/>
            <c:bubble3D val="0"/>
            <c:spPr>
              <a:solidFill>
                <a:schemeClr val="accent6"/>
              </a:solidFill>
            </c:spPr>
            <c:extLst xmlns:c16r2="http://schemas.microsoft.com/office/drawing/2015/06/chart">
              <c:ext xmlns:c16="http://schemas.microsoft.com/office/drawing/2014/chart" uri="{C3380CC4-5D6E-409C-BE32-E72D297353CC}">
                <c16:uniqueId val="{00000007-53DC-42DF-82B7-DE9C2BBFE404}"/>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9-53DC-42DF-82B7-DE9C2BBFE404}"/>
              </c:ext>
            </c:extLst>
          </c:dPt>
          <c:dLbls>
            <c:dLbl>
              <c:idx val="0"/>
              <c:layout>
                <c:manualLayout>
                  <c:x val="0"/>
                  <c:y val="-0.198984771573604"/>
                </c:manualLayout>
              </c:layout>
              <c:tx>
                <c:rich>
                  <a:bodyPr/>
                  <a:lstStyle/>
                  <a:p>
                    <a:r>
                      <a:rPr lang="mr-IN" sz="1200" dirty="0"/>
                      <a:t>-0.74*</a:t>
                    </a:r>
                    <a:endParaRPr lang="mr-IN"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3DC-42DF-82B7-DE9C2BBFE404}"/>
                </c:ext>
                <c:ext xmlns:c15="http://schemas.microsoft.com/office/drawing/2012/chart" uri="{CE6537A1-D6FC-4f65-9D91-7224C49458BB}">
                  <c15:layout/>
                </c:ext>
              </c:extLst>
            </c:dLbl>
            <c:dLbl>
              <c:idx val="1"/>
              <c:layout>
                <c:manualLayout>
                  <c:x val="0"/>
                  <c:y val="-0.17461928934010201"/>
                </c:manualLayout>
              </c:layout>
              <c:tx>
                <c:rich>
                  <a:bodyPr/>
                  <a:lstStyle/>
                  <a:p>
                    <a:r>
                      <a:rPr lang="mr-IN" sz="1200" dirty="0"/>
                      <a:t>-0.74*</a:t>
                    </a:r>
                    <a:endParaRPr lang="mr-IN"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3DC-42DF-82B7-DE9C2BBFE404}"/>
                </c:ext>
                <c:ext xmlns:c15="http://schemas.microsoft.com/office/drawing/2012/chart" uri="{CE6537A1-D6FC-4f65-9D91-7224C49458BB}">
                  <c15:layout/>
                </c:ext>
              </c:extLst>
            </c:dLbl>
            <c:dLbl>
              <c:idx val="2"/>
              <c:layout>
                <c:manualLayout>
                  <c:x val="0"/>
                  <c:y val="-0.23553299492385801"/>
                </c:manualLayout>
              </c:layout>
              <c:tx>
                <c:rich>
                  <a:bodyPr/>
                  <a:lstStyle/>
                  <a:p>
                    <a:r>
                      <a:rPr lang="mr-IN" sz="1200" dirty="0"/>
                      <a:t>-0.61*</a:t>
                    </a:r>
                    <a:endParaRPr lang="mr-IN"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3DC-42DF-82B7-DE9C2BBFE404}"/>
                </c:ext>
                <c:ext xmlns:c15="http://schemas.microsoft.com/office/drawing/2012/chart" uri="{CE6537A1-D6FC-4f65-9D91-7224C49458BB}">
                  <c15:layout/>
                </c:ext>
              </c:extLst>
            </c:dLbl>
            <c:dLbl>
              <c:idx val="3"/>
              <c:layout>
                <c:manualLayout>
                  <c:x val="0"/>
                  <c:y val="-0.10964467005076101"/>
                </c:manualLayout>
              </c:layout>
              <c:tx>
                <c:rich>
                  <a:bodyPr/>
                  <a:lstStyle/>
                  <a:p>
                    <a:r>
                      <a:rPr lang="mr-IN" sz="1200" dirty="0"/>
                      <a:t>-0.75*</a:t>
                    </a:r>
                    <a:endParaRPr lang="mr-IN"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3DC-42DF-82B7-DE9C2BBFE404}"/>
                </c:ext>
                <c:ext xmlns:c15="http://schemas.microsoft.com/office/drawing/2012/chart" uri="{CE6537A1-D6FC-4f65-9D91-7224C49458BB}">
                  <c15:layout/>
                </c:ext>
              </c:extLst>
            </c:dLbl>
            <c:dLbl>
              <c:idx val="4"/>
              <c:layout>
                <c:manualLayout>
                  <c:x val="1.54320987654321E-3"/>
                  <c:y val="-0.15837563451776601"/>
                </c:manualLayout>
              </c:layout>
              <c:tx>
                <c:rich>
                  <a:bodyPr/>
                  <a:lstStyle/>
                  <a:p>
                    <a:r>
                      <a:rPr lang="mr-IN" sz="1200" dirty="0"/>
                      <a:t>-0.67*</a:t>
                    </a:r>
                    <a:endParaRPr lang="mr-IN"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3DC-42DF-82B7-DE9C2BBFE404}"/>
                </c:ex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Sheet1!$B$8:$F$8</c:f>
                <c:numCache>
                  <c:formatCode>General</c:formatCode>
                  <c:ptCount val="5"/>
                  <c:pt idx="0">
                    <c:v>0.22</c:v>
                  </c:pt>
                  <c:pt idx="1">
                    <c:v>0.25</c:v>
                  </c:pt>
                  <c:pt idx="2">
                    <c:v>0.3</c:v>
                  </c:pt>
                  <c:pt idx="3">
                    <c:v>0.15</c:v>
                  </c:pt>
                  <c:pt idx="4">
                    <c:v>0.2</c:v>
                  </c:pt>
                </c:numCache>
              </c:numRef>
            </c:plus>
            <c:minus>
              <c:numRef>
                <c:f>Sheet1!$B$9:$F$9</c:f>
                <c:numCache>
                  <c:formatCode>General</c:formatCode>
                  <c:ptCount val="5"/>
                  <c:pt idx="0">
                    <c:v>0.23</c:v>
                  </c:pt>
                  <c:pt idx="1">
                    <c:v>0.25</c:v>
                  </c:pt>
                  <c:pt idx="2">
                    <c:v>0.3</c:v>
                  </c:pt>
                  <c:pt idx="3">
                    <c:v>0.15</c:v>
                  </c:pt>
                  <c:pt idx="4">
                    <c:v>0.2</c:v>
                  </c:pt>
                </c:numCache>
              </c:numRef>
            </c:minus>
          </c:errBars>
          <c:cat>
            <c:strRef>
              <c:f>Sheet1!$A$2:$A$6</c:f>
              <c:strCache>
                <c:ptCount val="5"/>
                <c:pt idx="0">
                  <c:v>Linagliptin</c:v>
                </c:pt>
                <c:pt idx="1">
                  <c:v>Alogliptin</c:v>
                </c:pt>
                <c:pt idx="2">
                  <c:v>Saxagliptin</c:v>
                </c:pt>
                <c:pt idx="3">
                  <c:v>Sitagliptin</c:v>
                </c:pt>
                <c:pt idx="4">
                  <c:v>Vildagliptin</c:v>
                </c:pt>
              </c:strCache>
            </c:strRef>
          </c:cat>
          <c:val>
            <c:numRef>
              <c:f>Sheet1!$B$2:$B$6</c:f>
              <c:numCache>
                <c:formatCode>General</c:formatCode>
                <c:ptCount val="5"/>
                <c:pt idx="0">
                  <c:v>-0.74</c:v>
                </c:pt>
                <c:pt idx="1">
                  <c:v>-0.74</c:v>
                </c:pt>
                <c:pt idx="2">
                  <c:v>-0.61</c:v>
                </c:pt>
                <c:pt idx="3">
                  <c:v>-0.75</c:v>
                </c:pt>
                <c:pt idx="4">
                  <c:v>-0.67</c:v>
                </c:pt>
              </c:numCache>
            </c:numRef>
          </c:val>
          <c:extLst xmlns:c16r2="http://schemas.microsoft.com/office/drawing/2015/06/chart">
            <c:ext xmlns:c16="http://schemas.microsoft.com/office/drawing/2014/chart" uri="{C3380CC4-5D6E-409C-BE32-E72D297353CC}">
              <c16:uniqueId val="{0000000A-53DC-42DF-82B7-DE9C2BBFE404}"/>
            </c:ext>
          </c:extLst>
        </c:ser>
        <c:dLbls>
          <c:showLegendKey val="0"/>
          <c:showVal val="0"/>
          <c:showCatName val="0"/>
          <c:showSerName val="0"/>
          <c:showPercent val="0"/>
          <c:showBubbleSize val="0"/>
        </c:dLbls>
        <c:gapWidth val="50"/>
        <c:axId val="224413184"/>
        <c:axId val="223344832"/>
      </c:barChart>
      <c:catAx>
        <c:axId val="224413184"/>
        <c:scaling>
          <c:orientation val="minMax"/>
        </c:scaling>
        <c:delete val="0"/>
        <c:axPos val="b"/>
        <c:numFmt formatCode="General" sourceLinked="0"/>
        <c:majorTickMark val="none"/>
        <c:minorTickMark val="none"/>
        <c:tickLblPos val="none"/>
        <c:spPr>
          <a:ln w="19050">
            <a:solidFill>
              <a:schemeClr val="tx1"/>
            </a:solidFill>
          </a:ln>
        </c:spPr>
        <c:crossAx val="223344832"/>
        <c:crosses val="autoZero"/>
        <c:auto val="1"/>
        <c:lblAlgn val="ctr"/>
        <c:lblOffset val="100"/>
        <c:noMultiLvlLbl val="0"/>
      </c:catAx>
      <c:valAx>
        <c:axId val="223344832"/>
        <c:scaling>
          <c:orientation val="minMax"/>
        </c:scaling>
        <c:delete val="0"/>
        <c:axPos val="l"/>
        <c:title>
          <c:tx>
            <c:rich>
              <a:bodyPr rot="-5400000" vert="horz"/>
              <a:lstStyle/>
              <a:p>
                <a:pPr>
                  <a:defRPr sz="1400" b="1"/>
                </a:pPr>
                <a:r>
                  <a:rPr lang="en-GB" sz="1400" b="1" i="0" u="none" strike="noStrike" baseline="0" dirty="0"/>
                  <a:t>Weighted mean HbA1c change (%) from baseline </a:t>
                </a:r>
                <a:br>
                  <a:rPr lang="en-GB" sz="1400" b="1" i="0" u="none" strike="noStrike" baseline="0" dirty="0"/>
                </a:br>
                <a:r>
                  <a:rPr lang="en-GB" sz="1400" b="1" i="0" u="none" strike="noStrike" baseline="0" dirty="0"/>
                  <a:t>(95% CrI)</a:t>
                </a:r>
                <a:endParaRPr lang="en-GB" sz="1400" b="1" dirty="0"/>
              </a:p>
            </c:rich>
          </c:tx>
          <c:layout>
            <c:manualLayout>
              <c:xMode val="edge"/>
              <c:yMode val="edge"/>
              <c:x val="3.9717118693496603E-2"/>
              <c:y val="0.25522151120837999"/>
            </c:manualLayout>
          </c:layout>
          <c:overlay val="0"/>
        </c:title>
        <c:numFmt formatCode="General" sourceLinked="1"/>
        <c:majorTickMark val="out"/>
        <c:minorTickMark val="none"/>
        <c:tickLblPos val="nextTo"/>
        <c:spPr>
          <a:ln w="19050" cap="sq">
            <a:solidFill>
              <a:schemeClr val="tx1"/>
            </a:solidFill>
          </a:ln>
        </c:spPr>
        <c:txPr>
          <a:bodyPr/>
          <a:lstStyle/>
          <a:p>
            <a:pPr>
              <a:defRPr sz="1200"/>
            </a:pPr>
            <a:endParaRPr lang="en-US"/>
          </a:p>
        </c:txPr>
        <c:crossAx val="22441318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117023514271203E-2"/>
          <c:y val="5.59452069094993E-2"/>
          <c:w val="0.83493756248652296"/>
          <c:h val="0.81170452612951205"/>
        </c:manualLayout>
      </c:layout>
      <c:scatterChart>
        <c:scatterStyle val="lineMarker"/>
        <c:varyColors val="0"/>
        <c:ser>
          <c:idx val="0"/>
          <c:order val="0"/>
          <c:tx>
            <c:strRef>
              <c:f>Sheet1!$A$3:$A$10</c:f>
              <c:strCache>
                <c:ptCount val="1"/>
              </c:strCache>
            </c:strRef>
          </c:tx>
          <c:spPr>
            <a:ln w="28575">
              <a:noFill/>
            </a:ln>
          </c:spPr>
          <c:marker>
            <c:symbol val="circle"/>
            <c:size val="9"/>
            <c:spPr>
              <a:solidFill>
                <a:srgbClr val="6482C3"/>
              </a:solidFill>
              <a:ln>
                <a:noFill/>
              </a:ln>
            </c:spPr>
          </c:marker>
          <c:dPt>
            <c:idx val="7"/>
            <c:marker>
              <c:symbol val="diamond"/>
              <c:size val="10"/>
              <c:spPr>
                <a:solidFill>
                  <a:srgbClr val="F0414B"/>
                </a:solidFill>
                <a:ln>
                  <a:solidFill>
                    <a:srgbClr val="F0414B"/>
                  </a:solidFill>
                </a:ln>
              </c:spPr>
            </c:marker>
            <c:bubble3D val="0"/>
            <c:extLst xmlns:c16r2="http://schemas.microsoft.com/office/drawing/2015/06/chart">
              <c:ext xmlns:c16="http://schemas.microsoft.com/office/drawing/2014/chart" uri="{C3380CC4-5D6E-409C-BE32-E72D297353CC}">
                <c16:uniqueId val="{00000000-E050-416A-A53D-4347126095B1}"/>
              </c:ext>
            </c:extLst>
          </c:dPt>
          <c:errBars>
            <c:errDir val="x"/>
            <c:errBarType val="both"/>
            <c:errValType val="cust"/>
            <c:noEndCap val="0"/>
            <c:plus>
              <c:numRef>
                <c:f>Sheet1!$G$3:$G$10</c:f>
                <c:numCache>
                  <c:formatCode>General</c:formatCode>
                  <c:ptCount val="8"/>
                  <c:pt idx="0">
                    <c:v>0.14000000000000001</c:v>
                  </c:pt>
                  <c:pt idx="1">
                    <c:v>0.14000000000000001</c:v>
                  </c:pt>
                  <c:pt idx="2">
                    <c:v>1.83</c:v>
                  </c:pt>
                  <c:pt idx="3">
                    <c:v>0.45</c:v>
                  </c:pt>
                  <c:pt idx="4">
                    <c:v>0</c:v>
                  </c:pt>
                  <c:pt idx="5">
                    <c:v>0.4</c:v>
                  </c:pt>
                  <c:pt idx="6">
                    <c:v>0.78</c:v>
                  </c:pt>
                  <c:pt idx="7">
                    <c:v>0.11</c:v>
                  </c:pt>
                </c:numCache>
              </c:numRef>
            </c:plus>
            <c:minus>
              <c:numRef>
                <c:f>Sheet1!$F$3:$F$10</c:f>
                <c:numCache>
                  <c:formatCode>General</c:formatCode>
                  <c:ptCount val="8"/>
                  <c:pt idx="0">
                    <c:v>0.12</c:v>
                  </c:pt>
                  <c:pt idx="1">
                    <c:v>0.12</c:v>
                  </c:pt>
                  <c:pt idx="2">
                    <c:v>0.1</c:v>
                  </c:pt>
                  <c:pt idx="3">
                    <c:v>0.3</c:v>
                  </c:pt>
                  <c:pt idx="4">
                    <c:v>0</c:v>
                  </c:pt>
                  <c:pt idx="5">
                    <c:v>0.23</c:v>
                  </c:pt>
                  <c:pt idx="6">
                    <c:v>0.24</c:v>
                  </c:pt>
                  <c:pt idx="7">
                    <c:v>0.09</c:v>
                  </c:pt>
                </c:numCache>
              </c:numRef>
            </c:minus>
            <c:spPr>
              <a:ln w="12700">
                <a:solidFill>
                  <a:srgbClr val="5A5A5A"/>
                </a:solidFill>
              </a:ln>
            </c:spPr>
          </c:errBars>
          <c:xVal>
            <c:numRef>
              <c:f>Sheet1!$C$3:$C$10</c:f>
              <c:numCache>
                <c:formatCode>General</c:formatCode>
                <c:ptCount val="8"/>
                <c:pt idx="0">
                  <c:v>0.72</c:v>
                </c:pt>
                <c:pt idx="1">
                  <c:v>0.79</c:v>
                </c:pt>
                <c:pt idx="2">
                  <c:v>0.11</c:v>
                </c:pt>
                <c:pt idx="3">
                  <c:v>0.9</c:v>
                </c:pt>
                <c:pt idx="5">
                  <c:v>0.56000000000000005</c:v>
                </c:pt>
                <c:pt idx="6">
                  <c:v>0.35</c:v>
                </c:pt>
                <c:pt idx="7">
                  <c:v>0.74</c:v>
                </c:pt>
              </c:numCache>
            </c:numRef>
          </c:xVal>
          <c:yVal>
            <c:numRef>
              <c:f>Sheet1!$B$3:$B$10</c:f>
              <c:numCache>
                <c:formatCode>General</c:formatCode>
                <c:ptCount val="8"/>
                <c:pt idx="0">
                  <c:v>8</c:v>
                </c:pt>
                <c:pt idx="1">
                  <c:v>7</c:v>
                </c:pt>
                <c:pt idx="2">
                  <c:v>6</c:v>
                </c:pt>
                <c:pt idx="3">
                  <c:v>5</c:v>
                </c:pt>
                <c:pt idx="4">
                  <c:v>4</c:v>
                </c:pt>
                <c:pt idx="5">
                  <c:v>3</c:v>
                </c:pt>
                <c:pt idx="6">
                  <c:v>2</c:v>
                </c:pt>
                <c:pt idx="7">
                  <c:v>1</c:v>
                </c:pt>
              </c:numCache>
            </c:numRef>
          </c:yVal>
          <c:smooth val="0"/>
          <c:extLst xmlns:c16r2="http://schemas.microsoft.com/office/drawing/2015/06/chart">
            <c:ext xmlns:c16="http://schemas.microsoft.com/office/drawing/2014/chart" uri="{C3380CC4-5D6E-409C-BE32-E72D297353CC}">
              <c16:uniqueId val="{00000001-E050-416A-A53D-4347126095B1}"/>
            </c:ext>
          </c:extLst>
        </c:ser>
        <c:dLbls>
          <c:showLegendKey val="0"/>
          <c:showVal val="0"/>
          <c:showCatName val="0"/>
          <c:showSerName val="0"/>
          <c:showPercent val="0"/>
          <c:showBubbleSize val="0"/>
        </c:dLbls>
        <c:axId val="41662656"/>
        <c:axId val="41663232"/>
      </c:scatterChart>
      <c:valAx>
        <c:axId val="41662656"/>
        <c:scaling>
          <c:logBase val="10"/>
          <c:orientation val="minMax"/>
          <c:max val="100"/>
          <c:min val="0.01"/>
        </c:scaling>
        <c:delete val="0"/>
        <c:axPos val="b"/>
        <c:numFmt formatCode="General" sourceLinked="0"/>
        <c:majorTickMark val="out"/>
        <c:minorTickMark val="none"/>
        <c:tickLblPos val="nextTo"/>
        <c:spPr>
          <a:ln w="12700">
            <a:solidFill>
              <a:srgbClr val="5A5A5A"/>
            </a:solidFill>
          </a:ln>
        </c:spPr>
        <c:txPr>
          <a:bodyPr/>
          <a:lstStyle/>
          <a:p>
            <a:pPr>
              <a:defRPr sz="1200">
                <a:solidFill>
                  <a:schemeClr val="tx1"/>
                </a:solidFill>
              </a:defRPr>
            </a:pPr>
            <a:endParaRPr lang="en-US"/>
          </a:p>
        </c:txPr>
        <c:crossAx val="41663232"/>
        <c:crosses val="autoZero"/>
        <c:crossBetween val="midCat"/>
      </c:valAx>
      <c:valAx>
        <c:axId val="41663232"/>
        <c:scaling>
          <c:orientation val="minMax"/>
          <c:max val="8.5"/>
          <c:min val="0.5"/>
        </c:scaling>
        <c:delete val="0"/>
        <c:axPos val="l"/>
        <c:numFmt formatCode="General" sourceLinked="1"/>
        <c:majorTickMark val="none"/>
        <c:minorTickMark val="none"/>
        <c:tickLblPos val="none"/>
        <c:spPr>
          <a:ln w="12700">
            <a:solidFill>
              <a:srgbClr val="5A5A5A"/>
            </a:solidFill>
            <a:prstDash val="solid"/>
          </a:ln>
        </c:spPr>
        <c:crossAx val="41662656"/>
        <c:crossesAt val="1"/>
        <c:crossBetween val="midCat"/>
        <c:majorUnit val="1"/>
        <c:minorUnit val="0.2"/>
      </c:valAx>
    </c:plotArea>
    <c:plotVisOnly val="1"/>
    <c:dispBlanksAs val="gap"/>
    <c:showDLblsOverMax val="0"/>
  </c:chart>
  <c:spPr>
    <a:noFill/>
  </c:spPr>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65831525980999E-2"/>
          <c:y val="0"/>
          <c:w val="0.97769028871391095"/>
          <c:h val="0.92825112107622998"/>
        </c:manualLayout>
      </c:layout>
      <c:scatterChart>
        <c:scatterStyle val="lineMarker"/>
        <c:varyColors val="0"/>
        <c:ser>
          <c:idx val="1"/>
          <c:order val="0"/>
          <c:tx>
            <c:strRef>
              <c:f>Sheet1!$C$1</c:f>
              <c:strCache>
                <c:ptCount val="1"/>
                <c:pt idx="0">
                  <c:v>Linagliptin</c:v>
                </c:pt>
              </c:strCache>
            </c:strRef>
          </c:tx>
          <c:spPr>
            <a:ln w="19050">
              <a:solidFill>
                <a:schemeClr val="accent5"/>
              </a:solidFill>
              <a:prstDash val="solid"/>
            </a:ln>
          </c:spPr>
          <c:marker>
            <c:symbol val="circle"/>
            <c:size val="4"/>
            <c:spPr>
              <a:solidFill>
                <a:schemeClr val="accent5"/>
              </a:solidFill>
              <a:ln w="28575">
                <a:solidFill>
                  <a:schemeClr val="accent5"/>
                </a:solidFill>
              </a:ln>
            </c:spPr>
          </c:marker>
          <c:errBars>
            <c:errDir val="y"/>
            <c:errBarType val="both"/>
            <c:errValType val="cust"/>
            <c:noEndCap val="0"/>
            <c:plus>
              <c:numRef>
                <c:f>Sheet1!$D$2:$D$13</c:f>
                <c:numCache>
                  <c:formatCode>General</c:formatCode>
                  <c:ptCount val="12"/>
                  <c:pt idx="0">
                    <c:v>4.0000000000004497E-2</c:v>
                  </c:pt>
                  <c:pt idx="1">
                    <c:v>2.00000000000022E-2</c:v>
                  </c:pt>
                  <c:pt idx="2">
                    <c:v>3.0000000000002899E-2</c:v>
                  </c:pt>
                  <c:pt idx="3">
                    <c:v>3.0000000000003801E-2</c:v>
                  </c:pt>
                  <c:pt idx="4">
                    <c:v>3.0000000000003801E-2</c:v>
                  </c:pt>
                  <c:pt idx="5">
                    <c:v>3.0000000000002899E-2</c:v>
                  </c:pt>
                  <c:pt idx="6">
                    <c:v>3.0000000000003801E-2</c:v>
                  </c:pt>
                  <c:pt idx="7">
                    <c:v>3.0000000000003801E-2</c:v>
                  </c:pt>
                  <c:pt idx="8">
                    <c:v>3.0000000000003801E-2</c:v>
                  </c:pt>
                  <c:pt idx="9">
                    <c:v>3.0000000000003801E-2</c:v>
                  </c:pt>
                  <c:pt idx="10">
                    <c:v>3.0000000000002899E-2</c:v>
                  </c:pt>
                  <c:pt idx="11">
                    <c:v>3.0000000000003801E-2</c:v>
                  </c:pt>
                </c:numCache>
              </c:numRef>
            </c:plus>
            <c:minus>
              <c:numRef>
                <c:f>Sheet1!$D$2:$D$13</c:f>
                <c:numCache>
                  <c:formatCode>General</c:formatCode>
                  <c:ptCount val="12"/>
                  <c:pt idx="0">
                    <c:v>4.0000000000004497E-2</c:v>
                  </c:pt>
                  <c:pt idx="1">
                    <c:v>2.00000000000022E-2</c:v>
                  </c:pt>
                  <c:pt idx="2">
                    <c:v>3.0000000000002899E-2</c:v>
                  </c:pt>
                  <c:pt idx="3">
                    <c:v>3.0000000000003801E-2</c:v>
                  </c:pt>
                  <c:pt idx="4">
                    <c:v>3.0000000000003801E-2</c:v>
                  </c:pt>
                  <c:pt idx="5">
                    <c:v>3.0000000000002899E-2</c:v>
                  </c:pt>
                  <c:pt idx="6">
                    <c:v>3.0000000000003801E-2</c:v>
                  </c:pt>
                  <c:pt idx="7">
                    <c:v>3.0000000000003801E-2</c:v>
                  </c:pt>
                  <c:pt idx="8">
                    <c:v>3.0000000000003801E-2</c:v>
                  </c:pt>
                  <c:pt idx="9">
                    <c:v>3.0000000000003801E-2</c:v>
                  </c:pt>
                  <c:pt idx="10">
                    <c:v>3.0000000000002899E-2</c:v>
                  </c:pt>
                  <c:pt idx="11">
                    <c:v>3.0000000000003801E-2</c:v>
                  </c:pt>
                </c:numCache>
              </c:numRef>
            </c:minus>
            <c:spPr>
              <a:ln>
                <a:solidFill>
                  <a:schemeClr val="accent5"/>
                </a:solidFill>
              </a:ln>
            </c:spPr>
          </c:errBars>
          <c:xVal>
            <c:numRef>
              <c:f>Sheet1!$A$2:$A$13</c:f>
              <c:numCache>
                <c:formatCode>General</c:formatCode>
                <c:ptCount val="12"/>
                <c:pt idx="0">
                  <c:v>0</c:v>
                </c:pt>
                <c:pt idx="1">
                  <c:v>4.0000000000004547</c:v>
                </c:pt>
                <c:pt idx="2">
                  <c:v>8.0000000000009095</c:v>
                </c:pt>
                <c:pt idx="3">
                  <c:v>12.000000000001361</c:v>
                </c:pt>
                <c:pt idx="4">
                  <c:v>16.000000000001819</c:v>
                </c:pt>
                <c:pt idx="5">
                  <c:v>28.00000000000318</c:v>
                </c:pt>
                <c:pt idx="6">
                  <c:v>40.000000000004547</c:v>
                </c:pt>
                <c:pt idx="7">
                  <c:v>52.000000000005912</c:v>
                </c:pt>
                <c:pt idx="8">
                  <c:v>65.000000000007375</c:v>
                </c:pt>
                <c:pt idx="9">
                  <c:v>78.000000000008868</c:v>
                </c:pt>
                <c:pt idx="10">
                  <c:v>91.000000000010346</c:v>
                </c:pt>
                <c:pt idx="11">
                  <c:v>104.0000000000118</c:v>
                </c:pt>
              </c:numCache>
            </c:numRef>
          </c:xVal>
          <c:yVal>
            <c:numRef>
              <c:f>Sheet1!$C$2:$C$13</c:f>
              <c:numCache>
                <c:formatCode>General</c:formatCode>
                <c:ptCount val="12"/>
                <c:pt idx="0">
                  <c:v>7.1700000000008153</c:v>
                </c:pt>
                <c:pt idx="1">
                  <c:v>6.8800000000007806</c:v>
                </c:pt>
                <c:pt idx="2">
                  <c:v>6.7300000000007651</c:v>
                </c:pt>
                <c:pt idx="3">
                  <c:v>6.6800000000007582</c:v>
                </c:pt>
                <c:pt idx="4">
                  <c:v>6.630000000000754</c:v>
                </c:pt>
                <c:pt idx="5">
                  <c:v>6.6200000000007506</c:v>
                </c:pt>
                <c:pt idx="6">
                  <c:v>6.5400000000007434</c:v>
                </c:pt>
                <c:pt idx="7">
                  <c:v>6.5200000000007403</c:v>
                </c:pt>
                <c:pt idx="8">
                  <c:v>6.5800000000007479</c:v>
                </c:pt>
                <c:pt idx="9">
                  <c:v>6.6700000000007567</c:v>
                </c:pt>
                <c:pt idx="10">
                  <c:v>6.660000000000756</c:v>
                </c:pt>
                <c:pt idx="11">
                  <c:v>6.6100000000007499</c:v>
                </c:pt>
              </c:numCache>
            </c:numRef>
          </c:yVal>
          <c:smooth val="0"/>
          <c:extLst xmlns:c16r2="http://schemas.microsoft.com/office/drawing/2015/06/chart">
            <c:ext xmlns:c16="http://schemas.microsoft.com/office/drawing/2014/chart" uri="{C3380CC4-5D6E-409C-BE32-E72D297353CC}">
              <c16:uniqueId val="{00000000-E48F-4502-90E4-0C8B3E8749D9}"/>
            </c:ext>
          </c:extLst>
        </c:ser>
        <c:ser>
          <c:idx val="4"/>
          <c:order val="1"/>
          <c:tx>
            <c:strRef>
              <c:f>Sheet1!$F$1</c:f>
              <c:strCache>
                <c:ptCount val="1"/>
                <c:pt idx="0">
                  <c:v>Glimepiride</c:v>
                </c:pt>
              </c:strCache>
            </c:strRef>
          </c:tx>
          <c:spPr>
            <a:ln w="19050">
              <a:solidFill>
                <a:schemeClr val="accent6"/>
              </a:solidFill>
              <a:prstDash val="solid"/>
            </a:ln>
          </c:spPr>
          <c:marker>
            <c:symbol val="circle"/>
            <c:size val="4"/>
            <c:spPr>
              <a:solidFill>
                <a:schemeClr val="accent6"/>
              </a:solidFill>
              <a:ln w="28575">
                <a:solidFill>
                  <a:schemeClr val="accent6"/>
                </a:solidFill>
              </a:ln>
            </c:spPr>
          </c:marker>
          <c:dPt>
            <c:idx val="0"/>
            <c:bubble3D val="0"/>
            <c:extLst xmlns:c16r2="http://schemas.microsoft.com/office/drawing/2015/06/chart">
              <c:ext xmlns:c16="http://schemas.microsoft.com/office/drawing/2014/chart" uri="{C3380CC4-5D6E-409C-BE32-E72D297353CC}">
                <c16:uniqueId val="{00000009-942E-4525-9AA8-235DB5D4AFDF}"/>
              </c:ext>
            </c:extLst>
          </c:dPt>
          <c:dPt>
            <c:idx val="1"/>
            <c:bubble3D val="0"/>
            <c:extLst xmlns:c16r2="http://schemas.microsoft.com/office/drawing/2015/06/chart">
              <c:ext xmlns:c16="http://schemas.microsoft.com/office/drawing/2014/chart" uri="{C3380CC4-5D6E-409C-BE32-E72D297353CC}">
                <c16:uniqueId val="{0000000C-942E-4525-9AA8-235DB5D4AFDF}"/>
              </c:ext>
            </c:extLst>
          </c:dPt>
          <c:dPt>
            <c:idx val="2"/>
            <c:bubble3D val="0"/>
            <c:extLst xmlns:c16r2="http://schemas.microsoft.com/office/drawing/2015/06/chart">
              <c:ext xmlns:c16="http://schemas.microsoft.com/office/drawing/2014/chart" uri="{C3380CC4-5D6E-409C-BE32-E72D297353CC}">
                <c16:uniqueId val="{0000000A-942E-4525-9AA8-235DB5D4AFDF}"/>
              </c:ext>
            </c:extLst>
          </c:dPt>
          <c:dPt>
            <c:idx val="3"/>
            <c:bubble3D val="0"/>
            <c:extLst xmlns:c16r2="http://schemas.microsoft.com/office/drawing/2015/06/chart">
              <c:ext xmlns:c16="http://schemas.microsoft.com/office/drawing/2014/chart" uri="{C3380CC4-5D6E-409C-BE32-E72D297353CC}">
                <c16:uniqueId val="{0000000B-942E-4525-9AA8-235DB5D4AFDF}"/>
              </c:ext>
            </c:extLst>
          </c:dPt>
          <c:dPt>
            <c:idx val="4"/>
            <c:bubble3D val="0"/>
            <c:extLst xmlns:c16r2="http://schemas.microsoft.com/office/drawing/2015/06/chart">
              <c:ext xmlns:c16="http://schemas.microsoft.com/office/drawing/2014/chart" uri="{C3380CC4-5D6E-409C-BE32-E72D297353CC}">
                <c16:uniqueId val="{00000008-942E-4525-9AA8-235DB5D4AFDF}"/>
              </c:ext>
            </c:extLst>
          </c:dPt>
          <c:dPt>
            <c:idx val="5"/>
            <c:bubble3D val="0"/>
            <c:extLst xmlns:c16r2="http://schemas.microsoft.com/office/drawing/2015/06/chart">
              <c:ext xmlns:c16="http://schemas.microsoft.com/office/drawing/2014/chart" uri="{C3380CC4-5D6E-409C-BE32-E72D297353CC}">
                <c16:uniqueId val="{00000007-942E-4525-9AA8-235DB5D4AFDF}"/>
              </c:ext>
            </c:extLst>
          </c:dPt>
          <c:dPt>
            <c:idx val="6"/>
            <c:bubble3D val="0"/>
            <c:extLst xmlns:c16r2="http://schemas.microsoft.com/office/drawing/2015/06/chart">
              <c:ext xmlns:c16="http://schemas.microsoft.com/office/drawing/2014/chart" uri="{C3380CC4-5D6E-409C-BE32-E72D297353CC}">
                <c16:uniqueId val="{00000001-942E-4525-9AA8-235DB5D4AFDF}"/>
              </c:ext>
            </c:extLst>
          </c:dPt>
          <c:dPt>
            <c:idx val="7"/>
            <c:bubble3D val="0"/>
            <c:extLst xmlns:c16r2="http://schemas.microsoft.com/office/drawing/2015/06/chart">
              <c:ext xmlns:c16="http://schemas.microsoft.com/office/drawing/2014/chart" uri="{C3380CC4-5D6E-409C-BE32-E72D297353CC}">
                <c16:uniqueId val="{00000000-942E-4525-9AA8-235DB5D4AFDF}"/>
              </c:ext>
            </c:extLst>
          </c:dPt>
          <c:dPt>
            <c:idx val="8"/>
            <c:bubble3D val="0"/>
            <c:extLst xmlns:c16r2="http://schemas.microsoft.com/office/drawing/2015/06/chart">
              <c:ext xmlns:c16="http://schemas.microsoft.com/office/drawing/2014/chart" uri="{C3380CC4-5D6E-409C-BE32-E72D297353CC}">
                <c16:uniqueId val="{00000002-942E-4525-9AA8-235DB5D4AFDF}"/>
              </c:ext>
            </c:extLst>
          </c:dPt>
          <c:dPt>
            <c:idx val="9"/>
            <c:bubble3D val="0"/>
            <c:extLst xmlns:c16r2="http://schemas.microsoft.com/office/drawing/2015/06/chart">
              <c:ext xmlns:c16="http://schemas.microsoft.com/office/drawing/2014/chart" uri="{C3380CC4-5D6E-409C-BE32-E72D297353CC}">
                <c16:uniqueId val="{00000003-942E-4525-9AA8-235DB5D4AFDF}"/>
              </c:ext>
            </c:extLst>
          </c:dPt>
          <c:dPt>
            <c:idx val="10"/>
            <c:bubble3D val="0"/>
            <c:extLst xmlns:c16r2="http://schemas.microsoft.com/office/drawing/2015/06/chart">
              <c:ext xmlns:c16="http://schemas.microsoft.com/office/drawing/2014/chart" uri="{C3380CC4-5D6E-409C-BE32-E72D297353CC}">
                <c16:uniqueId val="{00000004-942E-4525-9AA8-235DB5D4AFDF}"/>
              </c:ext>
            </c:extLst>
          </c:dPt>
          <c:dPt>
            <c:idx val="11"/>
            <c:bubble3D val="0"/>
            <c:extLst xmlns:c16r2="http://schemas.microsoft.com/office/drawing/2015/06/chart">
              <c:ext xmlns:c16="http://schemas.microsoft.com/office/drawing/2014/chart" uri="{C3380CC4-5D6E-409C-BE32-E72D297353CC}">
                <c16:uniqueId val="{00000005-942E-4525-9AA8-235DB5D4AFDF}"/>
              </c:ext>
            </c:extLst>
          </c:dPt>
          <c:errBars>
            <c:errDir val="y"/>
            <c:errBarType val="both"/>
            <c:errValType val="cust"/>
            <c:noEndCap val="0"/>
            <c:plus>
              <c:numRef>
                <c:f>Sheet1!$G$2:$G$13</c:f>
                <c:numCache>
                  <c:formatCode>General</c:formatCode>
                  <c:ptCount val="12"/>
                  <c:pt idx="0">
                    <c:v>4.0000000000005399E-2</c:v>
                  </c:pt>
                  <c:pt idx="1">
                    <c:v>2.0000000000001301E-2</c:v>
                  </c:pt>
                  <c:pt idx="2">
                    <c:v>3.0000000000003801E-2</c:v>
                  </c:pt>
                  <c:pt idx="3">
                    <c:v>3.0000000000003801E-2</c:v>
                  </c:pt>
                  <c:pt idx="4">
                    <c:v>3.0000000000003801E-2</c:v>
                  </c:pt>
                  <c:pt idx="5">
                    <c:v>3.0000000000003801E-2</c:v>
                  </c:pt>
                  <c:pt idx="6">
                    <c:v>3.0000000000003801E-2</c:v>
                  </c:pt>
                  <c:pt idx="7">
                    <c:v>3.0000000000003801E-2</c:v>
                  </c:pt>
                  <c:pt idx="8">
                    <c:v>3.0000000000003801E-2</c:v>
                  </c:pt>
                  <c:pt idx="9">
                    <c:v>3.0000000000003801E-2</c:v>
                  </c:pt>
                  <c:pt idx="10">
                    <c:v>3.0000000000003801E-2</c:v>
                  </c:pt>
                  <c:pt idx="11">
                    <c:v>3.0000000000003801E-2</c:v>
                  </c:pt>
                </c:numCache>
              </c:numRef>
            </c:plus>
            <c:minus>
              <c:numRef>
                <c:f>Sheet1!$G$2:$G$13</c:f>
                <c:numCache>
                  <c:formatCode>General</c:formatCode>
                  <c:ptCount val="12"/>
                  <c:pt idx="0">
                    <c:v>4.0000000000005399E-2</c:v>
                  </c:pt>
                  <c:pt idx="1">
                    <c:v>2.0000000000001301E-2</c:v>
                  </c:pt>
                  <c:pt idx="2">
                    <c:v>3.0000000000003801E-2</c:v>
                  </c:pt>
                  <c:pt idx="3">
                    <c:v>3.0000000000003801E-2</c:v>
                  </c:pt>
                  <c:pt idx="4">
                    <c:v>3.0000000000003801E-2</c:v>
                  </c:pt>
                  <c:pt idx="5">
                    <c:v>3.0000000000003801E-2</c:v>
                  </c:pt>
                  <c:pt idx="6">
                    <c:v>3.0000000000003801E-2</c:v>
                  </c:pt>
                  <c:pt idx="7">
                    <c:v>3.0000000000003801E-2</c:v>
                  </c:pt>
                  <c:pt idx="8">
                    <c:v>3.0000000000003801E-2</c:v>
                  </c:pt>
                  <c:pt idx="9">
                    <c:v>3.0000000000003801E-2</c:v>
                  </c:pt>
                  <c:pt idx="10">
                    <c:v>3.0000000000003801E-2</c:v>
                  </c:pt>
                  <c:pt idx="11">
                    <c:v>3.0000000000003801E-2</c:v>
                  </c:pt>
                </c:numCache>
              </c:numRef>
            </c:minus>
            <c:spPr>
              <a:ln>
                <a:solidFill>
                  <a:schemeClr val="accent6"/>
                </a:solidFill>
              </a:ln>
            </c:spPr>
          </c:errBars>
          <c:xVal>
            <c:numRef>
              <c:f>Sheet1!$A$2:$A$13</c:f>
              <c:numCache>
                <c:formatCode>General</c:formatCode>
                <c:ptCount val="12"/>
                <c:pt idx="0">
                  <c:v>0</c:v>
                </c:pt>
                <c:pt idx="1">
                  <c:v>4.0000000000004547</c:v>
                </c:pt>
                <c:pt idx="2">
                  <c:v>8.0000000000009095</c:v>
                </c:pt>
                <c:pt idx="3">
                  <c:v>12.000000000001361</c:v>
                </c:pt>
                <c:pt idx="4">
                  <c:v>16.000000000001819</c:v>
                </c:pt>
                <c:pt idx="5">
                  <c:v>28.00000000000318</c:v>
                </c:pt>
                <c:pt idx="6">
                  <c:v>40.000000000004547</c:v>
                </c:pt>
                <c:pt idx="7">
                  <c:v>52.000000000005912</c:v>
                </c:pt>
                <c:pt idx="8">
                  <c:v>65.000000000007375</c:v>
                </c:pt>
                <c:pt idx="9">
                  <c:v>78.000000000008868</c:v>
                </c:pt>
                <c:pt idx="10">
                  <c:v>91.000000000010346</c:v>
                </c:pt>
                <c:pt idx="11">
                  <c:v>104.0000000000118</c:v>
                </c:pt>
              </c:numCache>
            </c:numRef>
          </c:xVal>
          <c:yVal>
            <c:numRef>
              <c:f>Sheet1!$F$2:$F$13</c:f>
              <c:numCache>
                <c:formatCode>General</c:formatCode>
                <c:ptCount val="12"/>
                <c:pt idx="0">
                  <c:v>7.3100000000008318</c:v>
                </c:pt>
                <c:pt idx="1">
                  <c:v>6.9400000000007882</c:v>
                </c:pt>
                <c:pt idx="2">
                  <c:v>6.7000000000007613</c:v>
                </c:pt>
                <c:pt idx="3">
                  <c:v>6.5300000000007419</c:v>
                </c:pt>
                <c:pt idx="4">
                  <c:v>6.4900000000007374</c:v>
                </c:pt>
                <c:pt idx="5">
                  <c:v>6.4700000000007361</c:v>
                </c:pt>
                <c:pt idx="6">
                  <c:v>6.4500000000007329</c:v>
                </c:pt>
                <c:pt idx="7">
                  <c:v>6.5300000000007419</c:v>
                </c:pt>
                <c:pt idx="8">
                  <c:v>6.6000000000007493</c:v>
                </c:pt>
                <c:pt idx="9">
                  <c:v>6.6900000000007589</c:v>
                </c:pt>
                <c:pt idx="10">
                  <c:v>6.6800000000007582</c:v>
                </c:pt>
                <c:pt idx="11">
                  <c:v>6.6800000000007582</c:v>
                </c:pt>
              </c:numCache>
            </c:numRef>
          </c:yVal>
          <c:smooth val="0"/>
          <c:extLst xmlns:c16r2="http://schemas.microsoft.com/office/drawing/2015/06/chart">
            <c:ext xmlns:c16="http://schemas.microsoft.com/office/drawing/2014/chart" uri="{C3380CC4-5D6E-409C-BE32-E72D297353CC}">
              <c16:uniqueId val="{00000001-E48F-4502-90E4-0C8B3E8749D9}"/>
            </c:ext>
          </c:extLst>
        </c:ser>
        <c:dLbls>
          <c:showLegendKey val="0"/>
          <c:showVal val="0"/>
          <c:showCatName val="0"/>
          <c:showSerName val="0"/>
          <c:showPercent val="0"/>
          <c:showBubbleSize val="0"/>
        </c:dLbls>
        <c:axId val="223345984"/>
        <c:axId val="222202688"/>
      </c:scatterChart>
      <c:valAx>
        <c:axId val="223345984"/>
        <c:scaling>
          <c:orientation val="minMax"/>
          <c:max val="105"/>
          <c:min val="0"/>
        </c:scaling>
        <c:delete val="0"/>
        <c:axPos val="b"/>
        <c:numFmt formatCode="General" sourceLinked="1"/>
        <c:majorTickMark val="out"/>
        <c:minorTickMark val="none"/>
        <c:tickLblPos val="nextTo"/>
        <c:spPr>
          <a:ln w="19050" cap="sq" cmpd="sng">
            <a:solidFill>
              <a:schemeClr val="tx1"/>
            </a:solidFill>
            <a:prstDash val="solid"/>
          </a:ln>
        </c:spPr>
        <c:txPr>
          <a:bodyPr/>
          <a:lstStyle/>
          <a:p>
            <a:pPr>
              <a:defRPr sz="1050">
                <a:latin typeface="+mn-lt"/>
              </a:defRPr>
            </a:pPr>
            <a:endParaRPr lang="en-US"/>
          </a:p>
        </c:txPr>
        <c:crossAx val="222202688"/>
        <c:crossesAt val="6"/>
        <c:crossBetween val="midCat"/>
        <c:majorUnit val="5"/>
      </c:valAx>
      <c:valAx>
        <c:axId val="222202688"/>
        <c:scaling>
          <c:orientation val="minMax"/>
          <c:max val="7.5"/>
          <c:min val="6"/>
        </c:scaling>
        <c:delete val="0"/>
        <c:axPos val="l"/>
        <c:numFmt formatCode="#,##0.0" sourceLinked="0"/>
        <c:majorTickMark val="out"/>
        <c:minorTickMark val="none"/>
        <c:tickLblPos val="nextTo"/>
        <c:spPr>
          <a:ln w="19050" cap="sq" cmpd="sng">
            <a:solidFill>
              <a:schemeClr val="tx1"/>
            </a:solidFill>
            <a:prstDash val="solid"/>
          </a:ln>
        </c:spPr>
        <c:txPr>
          <a:bodyPr/>
          <a:lstStyle/>
          <a:p>
            <a:pPr>
              <a:defRPr sz="1050">
                <a:solidFill>
                  <a:schemeClr val="tx1"/>
                </a:solidFill>
              </a:defRPr>
            </a:pPr>
            <a:endParaRPr lang="en-US"/>
          </a:p>
        </c:txPr>
        <c:crossAx val="223345984"/>
        <c:crossesAt val="0"/>
        <c:crossBetween val="midCat"/>
        <c:majorUnit val="0.5"/>
      </c:valAx>
      <c:spPr>
        <a:noFill/>
        <a:ln w="25389">
          <a:noFill/>
        </a:ln>
      </c:spPr>
    </c:plotArea>
    <c:legend>
      <c:legendPos val="r"/>
      <c:layout>
        <c:manualLayout>
          <c:xMode val="edge"/>
          <c:yMode val="edge"/>
          <c:x val="0.59188614927664196"/>
          <c:y val="2.1748976488478199E-2"/>
          <c:w val="0.37642117924465501"/>
          <c:h val="0.25532062229500502"/>
        </c:manualLayout>
      </c:layout>
      <c:overlay val="1"/>
      <c:txPr>
        <a:bodyPr/>
        <a:lstStyle/>
        <a:p>
          <a:pPr>
            <a:defRPr sz="1200"/>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0789518114201"/>
          <c:y val="6.3552650871445293E-2"/>
          <c:w val="0.79569387602609398"/>
          <c:h val="0.84642857142857697"/>
        </c:manualLayout>
      </c:layout>
      <c:barChart>
        <c:barDir val="col"/>
        <c:grouping val="stacked"/>
        <c:varyColors val="0"/>
        <c:ser>
          <c:idx val="0"/>
          <c:order val="0"/>
          <c:tx>
            <c:strRef>
              <c:f>Sheet1!$B$1</c:f>
              <c:strCache>
                <c:ptCount val="1"/>
              </c:strCache>
            </c:strRef>
          </c:tx>
          <c:spPr>
            <a:solidFill>
              <a:schemeClr val="accent3"/>
            </a:solidFill>
            <a:ln w="12694">
              <a:solidFill>
                <a:srgbClr val="FFFFFF"/>
              </a:solidFill>
              <a:prstDash val="solid"/>
            </a:ln>
          </c:spPr>
          <c:invertIfNegative val="0"/>
          <c:dPt>
            <c:idx val="0"/>
            <c:invertIfNegative val="0"/>
            <c:bubble3D val="0"/>
            <c:spPr>
              <a:solidFill>
                <a:schemeClr val="accent5"/>
              </a:solidFill>
              <a:ln w="12694">
                <a:solidFill>
                  <a:srgbClr val="FFFFFF"/>
                </a:solidFill>
                <a:prstDash val="solid"/>
              </a:ln>
            </c:spPr>
            <c:extLst xmlns:c16r2="http://schemas.microsoft.com/office/drawing/2015/06/chart">
              <c:ext xmlns:c16="http://schemas.microsoft.com/office/drawing/2014/chart" uri="{C3380CC4-5D6E-409C-BE32-E72D297353CC}">
                <c16:uniqueId val="{00000001-469C-4707-BC83-723DF94B0AFB}"/>
              </c:ext>
            </c:extLst>
          </c:dPt>
          <c:dPt>
            <c:idx val="1"/>
            <c:invertIfNegative val="0"/>
            <c:bubble3D val="0"/>
            <c:spPr>
              <a:solidFill>
                <a:schemeClr val="accent6"/>
              </a:solidFill>
              <a:ln w="12694">
                <a:solidFill>
                  <a:srgbClr val="FFFFFF"/>
                </a:solidFill>
                <a:prstDash val="solid"/>
              </a:ln>
            </c:spPr>
            <c:extLst xmlns:c16r2="http://schemas.microsoft.com/office/drawing/2015/06/chart">
              <c:ext xmlns:c16="http://schemas.microsoft.com/office/drawing/2014/chart" uri="{C3380CC4-5D6E-409C-BE32-E72D297353CC}">
                <c16:uniqueId val="{00000003-469C-4707-BC83-723DF94B0AFB}"/>
              </c:ext>
            </c:extLst>
          </c:dPt>
          <c:cat>
            <c:strRef>
              <c:f>Sheet1!$A$2:$A$3</c:f>
              <c:strCache>
                <c:ptCount val="2"/>
                <c:pt idx="0">
                  <c:v>Linagliptin</c:v>
                </c:pt>
                <c:pt idx="1">
                  <c:v>Glimepiride</c:v>
                </c:pt>
              </c:strCache>
            </c:strRef>
          </c:cat>
          <c:val>
            <c:numRef>
              <c:f>Sheet1!$B$2:$B$3</c:f>
              <c:numCache>
                <c:formatCode>General</c:formatCode>
                <c:ptCount val="2"/>
                <c:pt idx="0">
                  <c:v>7.5</c:v>
                </c:pt>
                <c:pt idx="1">
                  <c:v>36.1</c:v>
                </c:pt>
              </c:numCache>
            </c:numRef>
          </c:val>
          <c:extLst xmlns:c16r2="http://schemas.microsoft.com/office/drawing/2015/06/chart">
            <c:ext xmlns:c16="http://schemas.microsoft.com/office/drawing/2014/chart" uri="{C3380CC4-5D6E-409C-BE32-E72D297353CC}">
              <c16:uniqueId val="{00000004-469C-4707-BC83-723DF94B0AFB}"/>
            </c:ext>
          </c:extLst>
        </c:ser>
        <c:dLbls>
          <c:showLegendKey val="0"/>
          <c:showVal val="0"/>
          <c:showCatName val="0"/>
          <c:showSerName val="0"/>
          <c:showPercent val="0"/>
          <c:showBubbleSize val="0"/>
        </c:dLbls>
        <c:gapWidth val="20"/>
        <c:overlap val="100"/>
        <c:axId val="226106368"/>
        <c:axId val="222760896"/>
      </c:barChart>
      <c:catAx>
        <c:axId val="226106368"/>
        <c:scaling>
          <c:orientation val="minMax"/>
        </c:scaling>
        <c:delete val="0"/>
        <c:axPos val="b"/>
        <c:numFmt formatCode="General" sourceLinked="1"/>
        <c:majorTickMark val="out"/>
        <c:minorTickMark val="none"/>
        <c:tickLblPos val="nextTo"/>
        <c:spPr>
          <a:ln w="19050" cap="sq">
            <a:solidFill>
              <a:schemeClr val="tx1"/>
            </a:solidFill>
            <a:prstDash val="solid"/>
          </a:ln>
        </c:spPr>
        <c:crossAx val="222760896"/>
        <c:crossesAt val="0"/>
        <c:auto val="1"/>
        <c:lblAlgn val="ctr"/>
        <c:lblOffset val="100"/>
        <c:tickLblSkip val="1"/>
        <c:tickMarkSkip val="1"/>
        <c:noMultiLvlLbl val="0"/>
      </c:catAx>
      <c:valAx>
        <c:axId val="222760896"/>
        <c:scaling>
          <c:orientation val="minMax"/>
          <c:max val="50"/>
          <c:min val="0"/>
        </c:scaling>
        <c:delete val="0"/>
        <c:axPos val="l"/>
        <c:title>
          <c:tx>
            <c:rich>
              <a:bodyPr/>
              <a:lstStyle/>
              <a:p>
                <a:pPr>
                  <a:defRPr sz="1400"/>
                </a:pPr>
                <a:r>
                  <a:rPr lang="en-GB" sz="1400" dirty="0"/>
                  <a:t>Patients (%)</a:t>
                </a:r>
              </a:p>
            </c:rich>
          </c:tx>
          <c:layout>
            <c:manualLayout>
              <c:xMode val="edge"/>
              <c:yMode val="edge"/>
              <c:x val="2.35979978803946E-2"/>
              <c:y val="0.34056433023341898"/>
            </c:manualLayout>
          </c:layout>
          <c:overlay val="0"/>
        </c:title>
        <c:numFmt formatCode="&quot;&quot;#,##0&quot;&quot;;&quot;&quot;\-&quot;&quot;#,##0&quot;&quot;" sourceLinked="0"/>
        <c:majorTickMark val="out"/>
        <c:minorTickMark val="none"/>
        <c:tickLblPos val="nextTo"/>
        <c:spPr>
          <a:ln w="19050" cap="sq">
            <a:solidFill>
              <a:schemeClr val="tx1"/>
            </a:solidFill>
            <a:prstDash val="solid"/>
          </a:ln>
        </c:spPr>
        <c:txPr>
          <a:bodyPr rot="0" vert="horz"/>
          <a:lstStyle/>
          <a:p>
            <a:pPr>
              <a:defRPr sz="1399" b="0" i="0" u="none" strike="noStrike" baseline="0">
                <a:solidFill>
                  <a:schemeClr val="tx1"/>
                </a:solidFill>
                <a:latin typeface="Arial"/>
                <a:ea typeface="Arial"/>
                <a:cs typeface="Arial"/>
              </a:defRPr>
            </a:pPr>
            <a:endParaRPr lang="en-US"/>
          </a:p>
        </c:txPr>
        <c:crossAx val="226106368"/>
        <c:crosses val="autoZero"/>
        <c:crossBetween val="between"/>
        <c:majorUnit val="10"/>
      </c:valAx>
      <c:spPr>
        <a:noFill/>
        <a:ln w="25388">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09904484462601"/>
          <c:y val="5.6227608579733301E-2"/>
          <c:w val="0.79569387602609398"/>
          <c:h val="0.84642857142857697"/>
        </c:manualLayout>
      </c:layout>
      <c:barChart>
        <c:barDir val="col"/>
        <c:grouping val="stacked"/>
        <c:varyColors val="0"/>
        <c:ser>
          <c:idx val="0"/>
          <c:order val="0"/>
          <c:tx>
            <c:strRef>
              <c:f>Sheet1!$B$1</c:f>
              <c:strCache>
                <c:ptCount val="1"/>
              </c:strCache>
            </c:strRef>
          </c:tx>
          <c:spPr>
            <a:solidFill>
              <a:schemeClr val="accent5"/>
            </a:solidFill>
            <a:ln w="12694">
              <a:solidFill>
                <a:srgbClr val="FFFFFF"/>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2ECC-4361-B363-C10C6A90C8CF}"/>
              </c:ext>
            </c:extLst>
          </c:dPt>
          <c:dPt>
            <c:idx val="1"/>
            <c:invertIfNegative val="0"/>
            <c:bubble3D val="0"/>
            <c:spPr>
              <a:solidFill>
                <a:schemeClr val="accent6"/>
              </a:solidFill>
              <a:ln w="12694">
                <a:solidFill>
                  <a:srgbClr val="FFFFFF"/>
                </a:solidFill>
                <a:prstDash val="solid"/>
              </a:ln>
            </c:spPr>
            <c:extLst xmlns:c16r2="http://schemas.microsoft.com/office/drawing/2015/06/chart">
              <c:ext xmlns:c16="http://schemas.microsoft.com/office/drawing/2014/chart" uri="{C3380CC4-5D6E-409C-BE32-E72D297353CC}">
                <c16:uniqueId val="{00000002-2ECC-4361-B363-C10C6A90C8CF}"/>
              </c:ext>
            </c:extLst>
          </c:dPt>
          <c:cat>
            <c:strRef>
              <c:f>Sheet1!$A$2:$A$3</c:f>
              <c:strCache>
                <c:ptCount val="2"/>
                <c:pt idx="0">
                  <c:v>Linagliptin</c:v>
                </c:pt>
                <c:pt idx="1">
                  <c:v>Glimepiride</c:v>
                </c:pt>
              </c:strCache>
            </c:strRef>
          </c:cat>
          <c:val>
            <c:numRef>
              <c:f>Sheet1!$B$2:$B$3</c:f>
              <c:numCache>
                <c:formatCode>General</c:formatCode>
                <c:ptCount val="2"/>
                <c:pt idx="0">
                  <c:v>1.7</c:v>
                </c:pt>
                <c:pt idx="1">
                  <c:v>4.3</c:v>
                </c:pt>
              </c:numCache>
            </c:numRef>
          </c:val>
          <c:extLst xmlns:c16r2="http://schemas.microsoft.com/office/drawing/2015/06/chart">
            <c:ext xmlns:c16="http://schemas.microsoft.com/office/drawing/2014/chart" uri="{C3380CC4-5D6E-409C-BE32-E72D297353CC}">
              <c16:uniqueId val="{00000003-2ECC-4361-B363-C10C6A90C8CF}"/>
            </c:ext>
          </c:extLst>
        </c:ser>
        <c:dLbls>
          <c:showLegendKey val="0"/>
          <c:showVal val="0"/>
          <c:showCatName val="0"/>
          <c:showSerName val="0"/>
          <c:showPercent val="0"/>
          <c:showBubbleSize val="0"/>
        </c:dLbls>
        <c:gapWidth val="20"/>
        <c:overlap val="100"/>
        <c:axId val="225837568"/>
        <c:axId val="222763776"/>
      </c:barChart>
      <c:catAx>
        <c:axId val="225837568"/>
        <c:scaling>
          <c:orientation val="minMax"/>
        </c:scaling>
        <c:delete val="0"/>
        <c:axPos val="b"/>
        <c:numFmt formatCode="General" sourceLinked="1"/>
        <c:majorTickMark val="out"/>
        <c:minorTickMark val="none"/>
        <c:tickLblPos val="nextTo"/>
        <c:spPr>
          <a:ln w="19050" cap="sq">
            <a:solidFill>
              <a:schemeClr val="tx1"/>
            </a:solidFill>
            <a:prstDash val="solid"/>
          </a:ln>
        </c:spPr>
        <c:crossAx val="222763776"/>
        <c:crossesAt val="0"/>
        <c:auto val="1"/>
        <c:lblAlgn val="ctr"/>
        <c:lblOffset val="100"/>
        <c:tickLblSkip val="1"/>
        <c:tickMarkSkip val="1"/>
        <c:noMultiLvlLbl val="0"/>
      </c:catAx>
      <c:valAx>
        <c:axId val="222763776"/>
        <c:scaling>
          <c:orientation val="minMax"/>
          <c:max val="6"/>
          <c:min val="0"/>
        </c:scaling>
        <c:delete val="0"/>
        <c:axPos val="l"/>
        <c:title>
          <c:tx>
            <c:rich>
              <a:bodyPr/>
              <a:lstStyle/>
              <a:p>
                <a:pPr>
                  <a:defRPr sz="1400"/>
                </a:pPr>
                <a:r>
                  <a:rPr lang="en-GB" sz="1400" dirty="0"/>
                  <a:t>Patients (%)</a:t>
                </a:r>
              </a:p>
            </c:rich>
          </c:tx>
          <c:layout>
            <c:manualLayout>
              <c:xMode val="edge"/>
              <c:yMode val="edge"/>
              <c:x val="2.35979978803946E-2"/>
              <c:y val="0.34056433023341898"/>
            </c:manualLayout>
          </c:layout>
          <c:overlay val="0"/>
        </c:title>
        <c:numFmt formatCode="&quot;&quot;#,##0&quot;&quot;;&quot;&quot;\-&quot;&quot;#,##0&quot;&quot;" sourceLinked="0"/>
        <c:majorTickMark val="out"/>
        <c:minorTickMark val="none"/>
        <c:tickLblPos val="nextTo"/>
        <c:spPr>
          <a:ln w="19050" cap="sq">
            <a:solidFill>
              <a:schemeClr val="tx1"/>
            </a:solidFill>
            <a:prstDash val="solid"/>
          </a:ln>
        </c:spPr>
        <c:txPr>
          <a:bodyPr rot="0" vert="horz"/>
          <a:lstStyle/>
          <a:p>
            <a:pPr>
              <a:defRPr sz="1399" b="0" i="0" u="none" strike="noStrike" baseline="0">
                <a:solidFill>
                  <a:schemeClr val="tx1"/>
                </a:solidFill>
                <a:latin typeface="Arial"/>
                <a:ea typeface="Arial"/>
                <a:cs typeface="Arial"/>
              </a:defRPr>
            </a:pPr>
            <a:endParaRPr lang="en-US"/>
          </a:p>
        </c:txPr>
        <c:crossAx val="225837568"/>
        <c:crosses val="autoZero"/>
        <c:crossBetween val="between"/>
        <c:majorUnit val="2"/>
      </c:valAx>
      <c:spPr>
        <a:noFill/>
        <a:ln w="25388">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04835390947"/>
          <c:y val="0.12541711251139401"/>
          <c:w val="0.77110185185185198"/>
          <c:h val="0.69831155294673197"/>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dPt>
            <c:idx val="0"/>
            <c:invertIfNegative val="0"/>
            <c:bubble3D val="0"/>
            <c:extLst xmlns:c16r2="http://schemas.microsoft.com/office/drawing/2015/06/chart">
              <c:ext xmlns:c16="http://schemas.microsoft.com/office/drawing/2014/chart" uri="{C3380CC4-5D6E-409C-BE32-E72D297353CC}">
                <c16:uniqueId val="{00000001-D857-4DCD-97B8-22A5D221CD35}"/>
              </c:ext>
            </c:extLst>
          </c:dPt>
          <c:dPt>
            <c:idx val="1"/>
            <c:invertIfNegative val="0"/>
            <c:bubble3D val="0"/>
            <c:spPr>
              <a:solidFill>
                <a:schemeClr val="accent5"/>
              </a:solidFill>
              <a:ln>
                <a:noFill/>
              </a:ln>
            </c:spPr>
            <c:extLst xmlns:c16r2="http://schemas.microsoft.com/office/drawing/2015/06/chart">
              <c:ext xmlns:c16="http://schemas.microsoft.com/office/drawing/2014/chart" uri="{C3380CC4-5D6E-409C-BE32-E72D297353CC}">
                <c16:uniqueId val="{00000003-D857-4DCD-97B8-22A5D221CD35}"/>
              </c:ext>
            </c:extLst>
          </c:dPt>
          <c:dLbls>
            <c:dLbl>
              <c:idx val="0"/>
              <c:tx>
                <c:rich>
                  <a:bodyPr/>
                  <a:lstStyle/>
                  <a:p>
                    <a:r>
                      <a:rPr lang="mr-IN" sz="1400" b="0" dirty="0">
                        <a:solidFill>
                          <a:schemeClr val="tx1"/>
                        </a:solidFill>
                        <a:latin typeface="+mn-lt"/>
                      </a:rPr>
                      <a:t>23.2%</a:t>
                    </a:r>
                    <a:endParaRPr lang="mr-IN"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857-4DCD-97B8-22A5D221CD35}"/>
                </c:ext>
                <c:ext xmlns:c15="http://schemas.microsoft.com/office/drawing/2012/chart" uri="{CE6537A1-D6FC-4f65-9D91-7224C49458BB}">
                  <c15:layout/>
                </c:ext>
              </c:extLst>
            </c:dLbl>
            <c:dLbl>
              <c:idx val="1"/>
              <c:tx>
                <c:rich>
                  <a:bodyPr/>
                  <a:lstStyle/>
                  <a:p>
                    <a:r>
                      <a:rPr lang="mr-IN" sz="1400" b="0" dirty="0">
                        <a:solidFill>
                          <a:schemeClr val="tx1"/>
                        </a:solidFill>
                        <a:latin typeface="+mn-lt"/>
                      </a:rPr>
                      <a:t>22.2%</a:t>
                    </a:r>
                    <a:endParaRPr lang="mr-IN"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857-4DCD-97B8-22A5D221CD35}"/>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Placebo</c:v>
                </c:pt>
                <c:pt idx="1">
                  <c:v>Linagliptin</c:v>
                </c:pt>
              </c:strCache>
            </c:strRef>
          </c:cat>
          <c:val>
            <c:numRef>
              <c:f>Sheet1!$B$2:$B$3</c:f>
              <c:numCache>
                <c:formatCode>General</c:formatCode>
                <c:ptCount val="2"/>
                <c:pt idx="0">
                  <c:v>23.2</c:v>
                </c:pt>
                <c:pt idx="1">
                  <c:v>22</c:v>
                </c:pt>
              </c:numCache>
            </c:numRef>
          </c:val>
          <c:extLst xmlns:c16r2="http://schemas.microsoft.com/office/drawing/2015/06/chart">
            <c:ext xmlns:c16="http://schemas.microsoft.com/office/drawing/2014/chart" uri="{C3380CC4-5D6E-409C-BE32-E72D297353CC}">
              <c16:uniqueId val="{00000004-D857-4DCD-97B8-22A5D221CD35}"/>
            </c:ext>
          </c:extLst>
        </c:ser>
        <c:dLbls>
          <c:showLegendKey val="0"/>
          <c:showVal val="1"/>
          <c:showCatName val="0"/>
          <c:showSerName val="0"/>
          <c:showPercent val="0"/>
          <c:showBubbleSize val="0"/>
        </c:dLbls>
        <c:gapWidth val="20"/>
        <c:axId val="226537472"/>
        <c:axId val="222768512"/>
      </c:barChart>
      <c:catAx>
        <c:axId val="226537472"/>
        <c:scaling>
          <c:orientation val="minMax"/>
        </c:scaling>
        <c:delete val="0"/>
        <c:axPos val="b"/>
        <c:numFmt formatCode="General" sourceLinked="0"/>
        <c:majorTickMark val="out"/>
        <c:minorTickMark val="none"/>
        <c:tickLblPos val="nextTo"/>
        <c:spPr>
          <a:ln w="19050" cap="sq" cmpd="sng">
            <a:solidFill>
              <a:schemeClr val="tx1"/>
            </a:solidFill>
          </a:ln>
        </c:spPr>
        <c:txPr>
          <a:bodyPr/>
          <a:lstStyle/>
          <a:p>
            <a:pPr>
              <a:defRPr sz="1400"/>
            </a:pPr>
            <a:endParaRPr lang="en-US"/>
          </a:p>
        </c:txPr>
        <c:crossAx val="222768512"/>
        <c:crosses val="autoZero"/>
        <c:auto val="1"/>
        <c:lblAlgn val="ctr"/>
        <c:lblOffset val="100"/>
        <c:noMultiLvlLbl val="0"/>
      </c:catAx>
      <c:valAx>
        <c:axId val="222768512"/>
        <c:scaling>
          <c:orientation val="minMax"/>
          <c:max val="40"/>
          <c:min val="0"/>
        </c:scaling>
        <c:delete val="0"/>
        <c:axPos val="l"/>
        <c:numFmt formatCode="General" sourceLinked="1"/>
        <c:majorTickMark val="out"/>
        <c:minorTickMark val="none"/>
        <c:tickLblPos val="nextTo"/>
        <c:spPr>
          <a:ln w="19050" cap="sq" cmpd="sng">
            <a:solidFill>
              <a:schemeClr val="tx1"/>
            </a:solidFill>
          </a:ln>
        </c:spPr>
        <c:crossAx val="226537472"/>
        <c:crosses val="autoZero"/>
        <c:crossBetween val="between"/>
        <c:majorUnit val="20"/>
      </c:valAx>
    </c:plotArea>
    <c:plotVisOnly val="1"/>
    <c:dispBlanksAs val="gap"/>
    <c:showDLblsOverMax val="0"/>
  </c:chart>
  <c:txPr>
    <a:bodyPr/>
    <a:lstStyle/>
    <a:p>
      <a:pPr>
        <a:defRPr sz="1200">
          <a:solidFill>
            <a:schemeClr val="tx1"/>
          </a:solidFill>
          <a:latin typeface="+mn-lt"/>
          <a:cs typeface="Arial"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63297325102901"/>
          <c:y val="0.125413644830183"/>
          <c:w val="0.77425643004115197"/>
          <c:h val="0.71697875073506201"/>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dPt>
            <c:idx val="0"/>
            <c:invertIfNegative val="0"/>
            <c:bubble3D val="0"/>
            <c:extLst xmlns:c16r2="http://schemas.microsoft.com/office/drawing/2015/06/chart">
              <c:ext xmlns:c16="http://schemas.microsoft.com/office/drawing/2014/chart" uri="{C3380CC4-5D6E-409C-BE32-E72D297353CC}">
                <c16:uniqueId val="{00000001-3C87-45EB-8038-2730B0D9F8B1}"/>
              </c:ext>
            </c:extLst>
          </c:dPt>
          <c:dPt>
            <c:idx val="1"/>
            <c:invertIfNegative val="0"/>
            <c:bubble3D val="0"/>
            <c:spPr>
              <a:solidFill>
                <a:schemeClr val="accent5"/>
              </a:solidFill>
              <a:ln>
                <a:noFill/>
              </a:ln>
            </c:spPr>
            <c:extLst xmlns:c16r2="http://schemas.microsoft.com/office/drawing/2015/06/chart">
              <c:ext xmlns:c16="http://schemas.microsoft.com/office/drawing/2014/chart" uri="{C3380CC4-5D6E-409C-BE32-E72D297353CC}">
                <c16:uniqueId val="{00000003-3C87-45EB-8038-2730B0D9F8B1}"/>
              </c:ext>
            </c:extLst>
          </c:dPt>
          <c:dLbls>
            <c:dLbl>
              <c:idx val="0"/>
              <c:tx>
                <c:rich>
                  <a:bodyPr/>
                  <a:lstStyle/>
                  <a:p>
                    <a:r>
                      <a:rPr lang="mr-IN" sz="1400" dirty="0">
                        <a:solidFill>
                          <a:schemeClr val="tx1"/>
                        </a:solidFill>
                        <a:latin typeface="+mn-lt"/>
                      </a:rPr>
                      <a:t>32.9%</a:t>
                    </a:r>
                    <a:endParaRPr lang="mr-IN"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87-45EB-8038-2730B0D9F8B1}"/>
                </c:ext>
                <c:ext xmlns:c15="http://schemas.microsoft.com/office/drawing/2012/chart" uri="{CE6537A1-D6FC-4f65-9D91-7224C49458BB}">
                  <c15:layout/>
                </c:ext>
              </c:extLst>
            </c:dLbl>
            <c:dLbl>
              <c:idx val="1"/>
              <c:tx>
                <c:rich>
                  <a:bodyPr/>
                  <a:lstStyle/>
                  <a:p>
                    <a:r>
                      <a:rPr lang="mr-IN" sz="1400" dirty="0">
                        <a:solidFill>
                          <a:schemeClr val="tx1"/>
                        </a:solidFill>
                        <a:latin typeface="+mn-lt"/>
                      </a:rPr>
                      <a:t>31.4%</a:t>
                    </a:r>
                    <a:endParaRPr lang="mr-IN"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87-45EB-8038-2730B0D9F8B1}"/>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Placebo</c:v>
                </c:pt>
                <c:pt idx="1">
                  <c:v>Linagliptin</c:v>
                </c:pt>
              </c:strCache>
            </c:strRef>
          </c:cat>
          <c:val>
            <c:numRef>
              <c:f>Sheet1!$B$2:$B$3</c:f>
              <c:numCache>
                <c:formatCode>General</c:formatCode>
                <c:ptCount val="2"/>
                <c:pt idx="0">
                  <c:v>32.9</c:v>
                </c:pt>
                <c:pt idx="1">
                  <c:v>31.4</c:v>
                </c:pt>
              </c:numCache>
            </c:numRef>
          </c:val>
          <c:extLst xmlns:c16r2="http://schemas.microsoft.com/office/drawing/2015/06/chart">
            <c:ext xmlns:c16="http://schemas.microsoft.com/office/drawing/2014/chart" uri="{C3380CC4-5D6E-409C-BE32-E72D297353CC}">
              <c16:uniqueId val="{00000004-3C87-45EB-8038-2730B0D9F8B1}"/>
            </c:ext>
          </c:extLst>
        </c:ser>
        <c:dLbls>
          <c:showLegendKey val="0"/>
          <c:showVal val="1"/>
          <c:showCatName val="0"/>
          <c:showSerName val="0"/>
          <c:showPercent val="0"/>
          <c:showBubbleSize val="0"/>
        </c:dLbls>
        <c:gapWidth val="20"/>
        <c:axId val="226193920"/>
        <c:axId val="222770240"/>
      </c:barChart>
      <c:catAx>
        <c:axId val="226193920"/>
        <c:scaling>
          <c:orientation val="minMax"/>
        </c:scaling>
        <c:delete val="0"/>
        <c:axPos val="b"/>
        <c:numFmt formatCode="General" sourceLinked="0"/>
        <c:majorTickMark val="out"/>
        <c:minorTickMark val="none"/>
        <c:tickLblPos val="nextTo"/>
        <c:spPr>
          <a:ln w="19050" cap="sq" cmpd="sng">
            <a:solidFill>
              <a:schemeClr val="tx1"/>
            </a:solidFill>
          </a:ln>
        </c:spPr>
        <c:crossAx val="222770240"/>
        <c:crosses val="autoZero"/>
        <c:auto val="1"/>
        <c:lblAlgn val="ctr"/>
        <c:lblOffset val="100"/>
        <c:noMultiLvlLbl val="0"/>
      </c:catAx>
      <c:valAx>
        <c:axId val="222770240"/>
        <c:scaling>
          <c:orientation val="minMax"/>
          <c:max val="40"/>
          <c:min val="0"/>
        </c:scaling>
        <c:delete val="0"/>
        <c:axPos val="l"/>
        <c:numFmt formatCode="General" sourceLinked="1"/>
        <c:majorTickMark val="out"/>
        <c:minorTickMark val="none"/>
        <c:tickLblPos val="nextTo"/>
        <c:spPr>
          <a:ln w="19050" cap="sq" cmpd="sng">
            <a:solidFill>
              <a:schemeClr val="tx1"/>
            </a:solidFill>
          </a:ln>
        </c:spPr>
        <c:crossAx val="226193920"/>
        <c:crosses val="autoZero"/>
        <c:crossBetween val="between"/>
        <c:majorUnit val="20"/>
      </c:valAx>
    </c:plotArea>
    <c:plotVisOnly val="1"/>
    <c:dispBlanksAs val="gap"/>
    <c:showDLblsOverMax val="0"/>
  </c:chart>
  <c:txPr>
    <a:bodyPr/>
    <a:lstStyle/>
    <a:p>
      <a:pPr>
        <a:defRPr sz="1400">
          <a:solidFill>
            <a:schemeClr val="tx1"/>
          </a:solidFill>
          <a:latin typeface="+mn-lt"/>
          <a:cs typeface="Arial"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8286195402"/>
          <c:y val="9.1205894308943103E-2"/>
          <c:w val="0.60160944820555096"/>
          <c:h val="0.69811476494144997"/>
        </c:manualLayout>
      </c:layout>
      <c:scatterChart>
        <c:scatterStyle val="lineMarker"/>
        <c:varyColors val="0"/>
        <c:ser>
          <c:idx val="0"/>
          <c:order val="0"/>
          <c:tx>
            <c:strRef>
              <c:f>Sheet1!$A$3:$A$6</c:f>
              <c:strCache>
                <c:ptCount val="1"/>
                <c:pt idx="0">
                  <c:v>Monotherapy plus met plus SU plus met plus SU Total</c:v>
                </c:pt>
              </c:strCache>
            </c:strRef>
          </c:tx>
          <c:spPr>
            <a:ln w="28575">
              <a:noFill/>
            </a:ln>
          </c:spPr>
          <c:marker>
            <c:symbol val="circle"/>
            <c:size val="10"/>
            <c:spPr>
              <a:solidFill>
                <a:schemeClr val="accent5"/>
              </a:solidFill>
              <a:ln>
                <a:noFill/>
              </a:ln>
            </c:spPr>
          </c:marker>
          <c:dPt>
            <c:idx val="1"/>
            <c:bubble3D val="0"/>
            <c:extLst xmlns:c16r2="http://schemas.microsoft.com/office/drawing/2015/06/chart">
              <c:ext xmlns:c16="http://schemas.microsoft.com/office/drawing/2014/chart" uri="{C3380CC4-5D6E-409C-BE32-E72D297353CC}">
                <c16:uniqueId val="{00000000-F5AD-46C9-94AC-DB802EBBC65C}"/>
              </c:ext>
            </c:extLst>
          </c:dPt>
          <c:dPt>
            <c:idx val="3"/>
            <c:bubble3D val="0"/>
            <c:extLst xmlns:c16r2="http://schemas.microsoft.com/office/drawing/2015/06/chart">
              <c:ext xmlns:c16="http://schemas.microsoft.com/office/drawing/2014/chart" uri="{C3380CC4-5D6E-409C-BE32-E72D297353CC}">
                <c16:uniqueId val="{00000001-F5AD-46C9-94AC-DB802EBBC65C}"/>
              </c:ext>
            </c:extLst>
          </c:dPt>
          <c:dPt>
            <c:idx val="4"/>
            <c:bubble3D val="0"/>
            <c:extLst xmlns:c16r2="http://schemas.microsoft.com/office/drawing/2015/06/chart">
              <c:ext xmlns:c16="http://schemas.microsoft.com/office/drawing/2014/chart" uri="{C3380CC4-5D6E-409C-BE32-E72D297353CC}">
                <c16:uniqueId val="{00000002-F5AD-46C9-94AC-DB802EBBC65C}"/>
              </c:ext>
            </c:extLst>
          </c:dPt>
          <c:dPt>
            <c:idx val="5"/>
            <c:bubble3D val="0"/>
            <c:extLst xmlns:c16r2="http://schemas.microsoft.com/office/drawing/2015/06/chart">
              <c:ext xmlns:c16="http://schemas.microsoft.com/office/drawing/2014/chart" uri="{C3380CC4-5D6E-409C-BE32-E72D297353CC}">
                <c16:uniqueId val="{00000003-F5AD-46C9-94AC-DB802EBBC65C}"/>
              </c:ext>
            </c:extLst>
          </c:dPt>
          <c:dPt>
            <c:idx val="7"/>
            <c:bubble3D val="0"/>
            <c:extLst xmlns:c16r2="http://schemas.microsoft.com/office/drawing/2015/06/chart">
              <c:ext xmlns:c16="http://schemas.microsoft.com/office/drawing/2014/chart" uri="{C3380CC4-5D6E-409C-BE32-E72D297353CC}">
                <c16:uniqueId val="{00000004-F5AD-46C9-94AC-DB802EBBC65C}"/>
              </c:ext>
            </c:extLst>
          </c:dPt>
          <c:dPt>
            <c:idx val="9"/>
            <c:bubble3D val="0"/>
            <c:extLst xmlns:c16r2="http://schemas.microsoft.com/office/drawing/2015/06/chart">
              <c:ext xmlns:c16="http://schemas.microsoft.com/office/drawing/2014/chart" uri="{C3380CC4-5D6E-409C-BE32-E72D297353CC}">
                <c16:uniqueId val="{00000005-F5AD-46C9-94AC-DB802EBBC65C}"/>
              </c:ext>
            </c:extLst>
          </c:dPt>
          <c:dPt>
            <c:idx val="10"/>
            <c:bubble3D val="0"/>
            <c:extLst xmlns:c16r2="http://schemas.microsoft.com/office/drawing/2015/06/chart">
              <c:ext xmlns:c16="http://schemas.microsoft.com/office/drawing/2014/chart" uri="{C3380CC4-5D6E-409C-BE32-E72D297353CC}">
                <c16:uniqueId val="{00000006-F5AD-46C9-94AC-DB802EBBC65C}"/>
              </c:ext>
            </c:extLst>
          </c:dPt>
          <c:dPt>
            <c:idx val="11"/>
            <c:bubble3D val="0"/>
            <c:extLst xmlns:c16r2="http://schemas.microsoft.com/office/drawing/2015/06/chart">
              <c:ext xmlns:c16="http://schemas.microsoft.com/office/drawing/2014/chart" uri="{C3380CC4-5D6E-409C-BE32-E72D297353CC}">
                <c16:uniqueId val="{00000007-F5AD-46C9-94AC-DB802EBBC65C}"/>
              </c:ext>
            </c:extLst>
          </c:dPt>
          <c:errBars>
            <c:errDir val="y"/>
            <c:errBarType val="plus"/>
            <c:errValType val="percentage"/>
            <c:noEndCap val="1"/>
            <c:val val="5"/>
            <c:spPr>
              <a:ln>
                <a:noFill/>
              </a:ln>
            </c:spPr>
          </c:errBars>
          <c:errBars>
            <c:errDir val="x"/>
            <c:errBarType val="both"/>
            <c:errValType val="cust"/>
            <c:noEndCap val="0"/>
            <c:plus>
              <c:numRef>
                <c:f>Sheet1!$G$3:$G$6</c:f>
                <c:numCache>
                  <c:formatCode>General</c:formatCode>
                  <c:ptCount val="4"/>
                  <c:pt idx="0">
                    <c:v>7.4</c:v>
                  </c:pt>
                  <c:pt idx="1">
                    <c:v>0.56999999999999995</c:v>
                  </c:pt>
                  <c:pt idx="2">
                    <c:v>0.64</c:v>
                  </c:pt>
                  <c:pt idx="3">
                    <c:v>2.2999999999999998</c:v>
                  </c:pt>
                </c:numCache>
              </c:numRef>
            </c:plus>
            <c:minus>
              <c:numRef>
                <c:f>Sheet1!$F$3:$F$6</c:f>
                <c:numCache>
                  <c:formatCode>General</c:formatCode>
                  <c:ptCount val="4"/>
                  <c:pt idx="0">
                    <c:v>0.47</c:v>
                  </c:pt>
                  <c:pt idx="1">
                    <c:v>0.41</c:v>
                  </c:pt>
                  <c:pt idx="2">
                    <c:v>0.15</c:v>
                  </c:pt>
                  <c:pt idx="3">
                    <c:v>0.49</c:v>
                  </c:pt>
                </c:numCache>
              </c:numRef>
            </c:minus>
            <c:spPr>
              <a:ln w="12700">
                <a:solidFill>
                  <a:schemeClr val="tx2"/>
                </a:solidFill>
              </a:ln>
            </c:spPr>
          </c:errBars>
          <c:xVal>
            <c:numRef>
              <c:f>Sheet1!$C$3:$C$6</c:f>
              <c:numCache>
                <c:formatCode>General</c:formatCode>
                <c:ptCount val="4"/>
                <c:pt idx="0">
                  <c:v>0.5</c:v>
                </c:pt>
                <c:pt idx="1">
                  <c:v>1.53</c:v>
                </c:pt>
                <c:pt idx="2">
                  <c:v>0.2</c:v>
                </c:pt>
                <c:pt idx="3">
                  <c:v>0.62</c:v>
                </c:pt>
              </c:numCache>
            </c:numRef>
          </c:xVal>
          <c:yVal>
            <c:numRef>
              <c:f>Sheet1!$B$3:$B$6</c:f>
              <c:numCache>
                <c:formatCode>General</c:formatCode>
                <c:ptCount val="4"/>
                <c:pt idx="0">
                  <c:v>4</c:v>
                </c:pt>
                <c:pt idx="1">
                  <c:v>3</c:v>
                </c:pt>
                <c:pt idx="2">
                  <c:v>2</c:v>
                </c:pt>
                <c:pt idx="3">
                  <c:v>1</c:v>
                </c:pt>
              </c:numCache>
            </c:numRef>
          </c:yVal>
          <c:smooth val="0"/>
          <c:extLst xmlns:c16r2="http://schemas.microsoft.com/office/drawing/2015/06/chart">
            <c:ext xmlns:c16="http://schemas.microsoft.com/office/drawing/2014/chart" uri="{C3380CC4-5D6E-409C-BE32-E72D297353CC}">
              <c16:uniqueId val="{00000008-F5AD-46C9-94AC-DB802EBBC65C}"/>
            </c:ext>
          </c:extLst>
        </c:ser>
        <c:dLbls>
          <c:showLegendKey val="0"/>
          <c:showVal val="0"/>
          <c:showCatName val="0"/>
          <c:showSerName val="0"/>
          <c:showPercent val="0"/>
          <c:showBubbleSize val="0"/>
        </c:dLbls>
        <c:axId val="218802432"/>
        <c:axId val="218803008"/>
      </c:scatterChart>
      <c:valAx>
        <c:axId val="218802432"/>
        <c:scaling>
          <c:logBase val="10"/>
          <c:orientation val="minMax"/>
          <c:max val="10"/>
          <c:min val="0.01"/>
        </c:scaling>
        <c:delete val="0"/>
        <c:axPos val="b"/>
        <c:numFmt formatCode="General" sourceLinked="1"/>
        <c:majorTickMark val="out"/>
        <c:minorTickMark val="none"/>
        <c:tickLblPos val="nextTo"/>
        <c:spPr>
          <a:ln w="12700">
            <a:solidFill>
              <a:schemeClr val="tx1"/>
            </a:solidFill>
          </a:ln>
        </c:spPr>
        <c:txPr>
          <a:bodyPr/>
          <a:lstStyle/>
          <a:p>
            <a:pPr>
              <a:defRPr sz="1200">
                <a:solidFill>
                  <a:schemeClr val="tx1"/>
                </a:solidFill>
              </a:defRPr>
            </a:pPr>
            <a:endParaRPr lang="en-US"/>
          </a:p>
        </c:txPr>
        <c:crossAx val="218803008"/>
        <c:crosses val="autoZero"/>
        <c:crossBetween val="midCat"/>
        <c:majorUnit val="10"/>
      </c:valAx>
      <c:valAx>
        <c:axId val="218803008"/>
        <c:scaling>
          <c:orientation val="minMax"/>
          <c:max val="4.5"/>
          <c:min val="0.5"/>
        </c:scaling>
        <c:delete val="0"/>
        <c:axPos val="l"/>
        <c:numFmt formatCode="General" sourceLinked="1"/>
        <c:majorTickMark val="none"/>
        <c:minorTickMark val="none"/>
        <c:tickLblPos val="none"/>
        <c:spPr>
          <a:ln w="12700">
            <a:solidFill>
              <a:schemeClr val="tx1"/>
            </a:solidFill>
            <a:prstDash val="solid"/>
          </a:ln>
        </c:spPr>
        <c:crossAx val="218802432"/>
        <c:crossesAt val="1"/>
        <c:crossBetween val="midCat"/>
        <c:majorUnit val="1"/>
        <c:minorUnit val="0.2"/>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0789518114201"/>
          <c:y val="6.3552650871445293E-2"/>
          <c:w val="0.79569387602609398"/>
          <c:h val="0.84642857142857697"/>
        </c:manualLayout>
      </c:layout>
      <c:barChart>
        <c:barDir val="col"/>
        <c:grouping val="stacked"/>
        <c:varyColors val="0"/>
        <c:ser>
          <c:idx val="0"/>
          <c:order val="0"/>
          <c:tx>
            <c:strRef>
              <c:f>Sheet1!$B$1</c:f>
              <c:strCache>
                <c:ptCount val="1"/>
              </c:strCache>
            </c:strRef>
          </c:tx>
          <c:spPr>
            <a:solidFill>
              <a:schemeClr val="accent3"/>
            </a:solidFill>
            <a:ln w="12694">
              <a:solidFill>
                <a:srgbClr val="FFFFFF"/>
              </a:solidFill>
              <a:prstDash val="solid"/>
            </a:ln>
          </c:spPr>
          <c:invertIfNegative val="0"/>
          <c:dPt>
            <c:idx val="0"/>
            <c:invertIfNegative val="0"/>
            <c:bubble3D val="0"/>
            <c:spPr>
              <a:solidFill>
                <a:schemeClr val="accent5"/>
              </a:solidFill>
              <a:ln w="12694">
                <a:solidFill>
                  <a:srgbClr val="FFFFFF"/>
                </a:solidFill>
                <a:prstDash val="solid"/>
              </a:ln>
            </c:spPr>
            <c:extLst xmlns:c16r2="http://schemas.microsoft.com/office/drawing/2015/06/chart">
              <c:ext xmlns:c16="http://schemas.microsoft.com/office/drawing/2014/chart" uri="{C3380CC4-5D6E-409C-BE32-E72D297353CC}">
                <c16:uniqueId val="{00000001-469C-4707-BC83-723DF94B0AFB}"/>
              </c:ext>
            </c:extLst>
          </c:dPt>
          <c:dPt>
            <c:idx val="1"/>
            <c:invertIfNegative val="0"/>
            <c:bubble3D val="0"/>
            <c:spPr>
              <a:solidFill>
                <a:schemeClr val="accent6"/>
              </a:solidFill>
              <a:ln w="12694">
                <a:solidFill>
                  <a:srgbClr val="FFFFFF"/>
                </a:solidFill>
                <a:prstDash val="solid"/>
              </a:ln>
            </c:spPr>
            <c:extLst xmlns:c16r2="http://schemas.microsoft.com/office/drawing/2015/06/chart">
              <c:ext xmlns:c16="http://schemas.microsoft.com/office/drawing/2014/chart" uri="{C3380CC4-5D6E-409C-BE32-E72D297353CC}">
                <c16:uniqueId val="{00000003-469C-4707-BC83-723DF94B0AFB}"/>
              </c:ext>
            </c:extLst>
          </c:dPt>
          <c:cat>
            <c:strRef>
              <c:f>Sheet1!$A$2:$A$3</c:f>
              <c:strCache>
                <c:ptCount val="2"/>
                <c:pt idx="0">
                  <c:v>Linagliptin</c:v>
                </c:pt>
                <c:pt idx="1">
                  <c:v>Glimepiride</c:v>
                </c:pt>
              </c:strCache>
            </c:strRef>
          </c:cat>
          <c:val>
            <c:numRef>
              <c:f>Sheet1!$B$2:$B$3</c:f>
              <c:numCache>
                <c:formatCode>General</c:formatCode>
                <c:ptCount val="2"/>
                <c:pt idx="0">
                  <c:v>7.5</c:v>
                </c:pt>
                <c:pt idx="1">
                  <c:v>36.1</c:v>
                </c:pt>
              </c:numCache>
            </c:numRef>
          </c:val>
          <c:extLst xmlns:c16r2="http://schemas.microsoft.com/office/drawing/2015/06/chart">
            <c:ext xmlns:c16="http://schemas.microsoft.com/office/drawing/2014/chart" uri="{C3380CC4-5D6E-409C-BE32-E72D297353CC}">
              <c16:uniqueId val="{00000004-469C-4707-BC83-723DF94B0AFB}"/>
            </c:ext>
          </c:extLst>
        </c:ser>
        <c:dLbls>
          <c:showLegendKey val="0"/>
          <c:showVal val="0"/>
          <c:showCatName val="0"/>
          <c:showSerName val="0"/>
          <c:showPercent val="0"/>
          <c:showBubbleSize val="0"/>
        </c:dLbls>
        <c:gapWidth val="20"/>
        <c:overlap val="100"/>
        <c:axId val="228536832"/>
        <c:axId val="218804736"/>
      </c:barChart>
      <c:catAx>
        <c:axId val="228536832"/>
        <c:scaling>
          <c:orientation val="minMax"/>
        </c:scaling>
        <c:delete val="0"/>
        <c:axPos val="b"/>
        <c:numFmt formatCode="General" sourceLinked="1"/>
        <c:majorTickMark val="out"/>
        <c:minorTickMark val="none"/>
        <c:tickLblPos val="nextTo"/>
        <c:spPr>
          <a:ln w="19050" cap="sq">
            <a:solidFill>
              <a:schemeClr val="tx1"/>
            </a:solidFill>
            <a:prstDash val="solid"/>
          </a:ln>
        </c:spPr>
        <c:crossAx val="218804736"/>
        <c:crossesAt val="0"/>
        <c:auto val="1"/>
        <c:lblAlgn val="ctr"/>
        <c:lblOffset val="100"/>
        <c:tickLblSkip val="1"/>
        <c:tickMarkSkip val="1"/>
        <c:noMultiLvlLbl val="0"/>
      </c:catAx>
      <c:valAx>
        <c:axId val="218804736"/>
        <c:scaling>
          <c:orientation val="minMax"/>
          <c:max val="50"/>
          <c:min val="0"/>
        </c:scaling>
        <c:delete val="0"/>
        <c:axPos val="l"/>
        <c:title>
          <c:tx>
            <c:rich>
              <a:bodyPr/>
              <a:lstStyle/>
              <a:p>
                <a:pPr>
                  <a:defRPr sz="1400"/>
                </a:pPr>
                <a:r>
                  <a:rPr lang="en-GB" sz="1400" dirty="0"/>
                  <a:t>Patients (%)</a:t>
                </a:r>
              </a:p>
            </c:rich>
          </c:tx>
          <c:layout>
            <c:manualLayout>
              <c:xMode val="edge"/>
              <c:yMode val="edge"/>
              <c:x val="2.35979978803946E-2"/>
              <c:y val="0.34056433023341898"/>
            </c:manualLayout>
          </c:layout>
          <c:overlay val="0"/>
        </c:title>
        <c:numFmt formatCode="&quot;&quot;#,##0&quot;&quot;;&quot;&quot;\-&quot;&quot;#,##0&quot;&quot;" sourceLinked="0"/>
        <c:majorTickMark val="out"/>
        <c:minorTickMark val="none"/>
        <c:tickLblPos val="nextTo"/>
        <c:spPr>
          <a:ln w="19050" cap="sq">
            <a:solidFill>
              <a:schemeClr val="tx1"/>
            </a:solidFill>
            <a:prstDash val="solid"/>
          </a:ln>
        </c:spPr>
        <c:txPr>
          <a:bodyPr rot="0" vert="horz"/>
          <a:lstStyle/>
          <a:p>
            <a:pPr>
              <a:defRPr sz="1399" b="0" i="0" u="none" strike="noStrike" baseline="0">
                <a:solidFill>
                  <a:schemeClr val="tx1"/>
                </a:solidFill>
                <a:latin typeface="Arial"/>
                <a:ea typeface="Arial"/>
                <a:cs typeface="Arial"/>
              </a:defRPr>
            </a:pPr>
            <a:endParaRPr lang="en-US"/>
          </a:p>
        </c:txPr>
        <c:crossAx val="228536832"/>
        <c:crosses val="autoZero"/>
        <c:crossBetween val="between"/>
        <c:majorUnit val="10"/>
      </c:valAx>
      <c:spPr>
        <a:noFill/>
        <a:ln w="25388">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09904484462601"/>
          <c:y val="5.6227608579733301E-2"/>
          <c:w val="0.79569387602609398"/>
          <c:h val="0.84642857142857697"/>
        </c:manualLayout>
      </c:layout>
      <c:barChart>
        <c:barDir val="col"/>
        <c:grouping val="stacked"/>
        <c:varyColors val="0"/>
        <c:ser>
          <c:idx val="0"/>
          <c:order val="0"/>
          <c:tx>
            <c:strRef>
              <c:f>Sheet1!$B$1</c:f>
              <c:strCache>
                <c:ptCount val="1"/>
              </c:strCache>
            </c:strRef>
          </c:tx>
          <c:spPr>
            <a:solidFill>
              <a:schemeClr val="accent5"/>
            </a:solidFill>
            <a:ln w="12694">
              <a:solidFill>
                <a:srgbClr val="FFFFFF"/>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2ECC-4361-B363-C10C6A90C8CF}"/>
              </c:ext>
            </c:extLst>
          </c:dPt>
          <c:dPt>
            <c:idx val="1"/>
            <c:invertIfNegative val="0"/>
            <c:bubble3D val="0"/>
            <c:spPr>
              <a:solidFill>
                <a:schemeClr val="accent6"/>
              </a:solidFill>
              <a:ln w="12694">
                <a:solidFill>
                  <a:srgbClr val="FFFFFF"/>
                </a:solidFill>
                <a:prstDash val="solid"/>
              </a:ln>
            </c:spPr>
            <c:extLst xmlns:c16r2="http://schemas.microsoft.com/office/drawing/2015/06/chart">
              <c:ext xmlns:c16="http://schemas.microsoft.com/office/drawing/2014/chart" uri="{C3380CC4-5D6E-409C-BE32-E72D297353CC}">
                <c16:uniqueId val="{00000002-2ECC-4361-B363-C10C6A90C8CF}"/>
              </c:ext>
            </c:extLst>
          </c:dPt>
          <c:cat>
            <c:strRef>
              <c:f>Sheet1!$A$2:$A$3</c:f>
              <c:strCache>
                <c:ptCount val="2"/>
                <c:pt idx="0">
                  <c:v>Linagliptin</c:v>
                </c:pt>
                <c:pt idx="1">
                  <c:v>Glimepiride</c:v>
                </c:pt>
              </c:strCache>
            </c:strRef>
          </c:cat>
          <c:val>
            <c:numRef>
              <c:f>Sheet1!$B$2:$B$3</c:f>
              <c:numCache>
                <c:formatCode>General</c:formatCode>
                <c:ptCount val="2"/>
                <c:pt idx="0">
                  <c:v>1.7</c:v>
                </c:pt>
                <c:pt idx="1">
                  <c:v>4.3</c:v>
                </c:pt>
              </c:numCache>
            </c:numRef>
          </c:val>
          <c:extLst xmlns:c16r2="http://schemas.microsoft.com/office/drawing/2015/06/chart">
            <c:ext xmlns:c16="http://schemas.microsoft.com/office/drawing/2014/chart" uri="{C3380CC4-5D6E-409C-BE32-E72D297353CC}">
              <c16:uniqueId val="{00000003-2ECC-4361-B363-C10C6A90C8CF}"/>
            </c:ext>
          </c:extLst>
        </c:ser>
        <c:dLbls>
          <c:showLegendKey val="0"/>
          <c:showVal val="0"/>
          <c:showCatName val="0"/>
          <c:showSerName val="0"/>
          <c:showPercent val="0"/>
          <c:showBubbleSize val="0"/>
        </c:dLbls>
        <c:gapWidth val="20"/>
        <c:overlap val="100"/>
        <c:axId val="228283904"/>
        <c:axId val="218807616"/>
      </c:barChart>
      <c:catAx>
        <c:axId val="228283904"/>
        <c:scaling>
          <c:orientation val="minMax"/>
        </c:scaling>
        <c:delete val="0"/>
        <c:axPos val="b"/>
        <c:numFmt formatCode="General" sourceLinked="1"/>
        <c:majorTickMark val="out"/>
        <c:minorTickMark val="none"/>
        <c:tickLblPos val="nextTo"/>
        <c:spPr>
          <a:ln w="19050" cap="sq">
            <a:solidFill>
              <a:schemeClr val="tx1"/>
            </a:solidFill>
            <a:prstDash val="solid"/>
          </a:ln>
        </c:spPr>
        <c:crossAx val="218807616"/>
        <c:crossesAt val="0"/>
        <c:auto val="1"/>
        <c:lblAlgn val="ctr"/>
        <c:lblOffset val="100"/>
        <c:tickLblSkip val="1"/>
        <c:tickMarkSkip val="1"/>
        <c:noMultiLvlLbl val="0"/>
      </c:catAx>
      <c:valAx>
        <c:axId val="218807616"/>
        <c:scaling>
          <c:orientation val="minMax"/>
          <c:max val="6"/>
          <c:min val="0"/>
        </c:scaling>
        <c:delete val="0"/>
        <c:axPos val="l"/>
        <c:title>
          <c:tx>
            <c:rich>
              <a:bodyPr/>
              <a:lstStyle/>
              <a:p>
                <a:pPr>
                  <a:defRPr sz="1400"/>
                </a:pPr>
                <a:r>
                  <a:rPr lang="en-GB" sz="1400" dirty="0"/>
                  <a:t>Patients (%)</a:t>
                </a:r>
              </a:p>
            </c:rich>
          </c:tx>
          <c:layout>
            <c:manualLayout>
              <c:xMode val="edge"/>
              <c:yMode val="edge"/>
              <c:x val="2.35979978803946E-2"/>
              <c:y val="0.34056433023341898"/>
            </c:manualLayout>
          </c:layout>
          <c:overlay val="0"/>
        </c:title>
        <c:numFmt formatCode="&quot;&quot;#,##0&quot;&quot;;&quot;&quot;\-&quot;&quot;#,##0&quot;&quot;" sourceLinked="0"/>
        <c:majorTickMark val="out"/>
        <c:minorTickMark val="none"/>
        <c:tickLblPos val="nextTo"/>
        <c:spPr>
          <a:ln w="19050" cap="sq">
            <a:solidFill>
              <a:schemeClr val="tx1"/>
            </a:solidFill>
            <a:prstDash val="solid"/>
          </a:ln>
        </c:spPr>
        <c:txPr>
          <a:bodyPr rot="0" vert="horz"/>
          <a:lstStyle/>
          <a:p>
            <a:pPr>
              <a:defRPr sz="1399" b="0" i="0" u="none" strike="noStrike" baseline="0">
                <a:solidFill>
                  <a:schemeClr val="tx1"/>
                </a:solidFill>
                <a:latin typeface="Arial"/>
                <a:ea typeface="Arial"/>
                <a:cs typeface="Arial"/>
              </a:defRPr>
            </a:pPr>
            <a:endParaRPr lang="en-US"/>
          </a:p>
        </c:txPr>
        <c:crossAx val="228283904"/>
        <c:crosses val="autoZero"/>
        <c:crossBetween val="between"/>
        <c:majorUnit val="2"/>
      </c:valAx>
      <c:spPr>
        <a:noFill/>
        <a:ln w="25388">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9976553341196E-3"/>
          <c:y val="3.59281437125748E-2"/>
          <c:w val="0.98710433763188798"/>
          <c:h val="0.89221556886227504"/>
        </c:manualLayout>
      </c:layout>
      <c:barChart>
        <c:barDir val="col"/>
        <c:grouping val="stacked"/>
        <c:varyColors val="0"/>
        <c:ser>
          <c:idx val="0"/>
          <c:order val="0"/>
          <c:tx>
            <c:strRef>
              <c:f>Sheet1!$B$1</c:f>
              <c:strCache>
                <c:ptCount val="1"/>
              </c:strCache>
            </c:strRef>
          </c:tx>
          <c:spPr>
            <a:solidFill>
              <a:srgbClr val="5A5A5A"/>
            </a:solidFill>
            <a:ln w="9563">
              <a:solidFill>
                <a:srgbClr val="FFFFFF"/>
              </a:solidFill>
              <a:prstDash val="solid"/>
            </a:ln>
          </c:spPr>
          <c:invertIfNegative val="0"/>
          <c:dPt>
            <c:idx val="1"/>
            <c:invertIfNegative val="0"/>
            <c:bubble3D val="0"/>
            <c:extLst xmlns:c16r2="http://schemas.microsoft.com/office/drawing/2015/06/chart">
              <c:ext xmlns:c16="http://schemas.microsoft.com/office/drawing/2014/chart" uri="{C3380CC4-5D6E-409C-BE32-E72D297353CC}">
                <c16:uniqueId val="{00000001-AEFE-4DE7-9116-DC4343045B48}"/>
              </c:ext>
            </c:extLst>
          </c:dPt>
          <c:dPt>
            <c:idx val="2"/>
            <c:invertIfNegative val="0"/>
            <c:bubble3D val="0"/>
            <c:spPr>
              <a:solidFill>
                <a:srgbClr val="FF9933"/>
              </a:solidFill>
              <a:ln w="9563">
                <a:solidFill>
                  <a:srgbClr val="FFFFFF"/>
                </a:solidFill>
                <a:prstDash val="solid"/>
              </a:ln>
            </c:spPr>
            <c:extLst xmlns:c16r2="http://schemas.microsoft.com/office/drawing/2015/06/chart">
              <c:ext xmlns:c16="http://schemas.microsoft.com/office/drawing/2014/chart" uri="{C3380CC4-5D6E-409C-BE32-E72D297353CC}">
                <c16:uniqueId val="{00000003-AEFE-4DE7-9116-DC4343045B48}"/>
              </c:ext>
            </c:extLst>
          </c:dPt>
          <c:dPt>
            <c:idx val="3"/>
            <c:invertIfNegative val="0"/>
            <c:bubble3D val="0"/>
            <c:spPr>
              <a:solidFill>
                <a:srgbClr val="00B050"/>
              </a:solidFill>
              <a:ln w="9563">
                <a:solidFill>
                  <a:srgbClr val="FFFFFF"/>
                </a:solidFill>
                <a:prstDash val="solid"/>
              </a:ln>
            </c:spPr>
            <c:extLst xmlns:c16r2="http://schemas.microsoft.com/office/drawing/2015/06/chart">
              <c:ext xmlns:c16="http://schemas.microsoft.com/office/drawing/2014/chart" uri="{C3380CC4-5D6E-409C-BE32-E72D297353CC}">
                <c16:uniqueId val="{00000005-AEFE-4DE7-9116-DC4343045B48}"/>
              </c:ext>
            </c:extLst>
          </c:dPt>
          <c:cat>
            <c:numRef>
              <c:f>Sheet1!$A$2:$A$5</c:f>
              <c:numCache>
                <c:formatCode>General</c:formatCode>
                <c:ptCount val="4"/>
              </c:numCache>
            </c:numRef>
          </c:cat>
          <c:val>
            <c:numRef>
              <c:f>Sheet1!$B$2:$B$5</c:f>
              <c:numCache>
                <c:formatCode>General</c:formatCode>
                <c:ptCount val="4"/>
                <c:pt idx="0">
                  <c:v>0.35000000000008602</c:v>
                </c:pt>
                <c:pt idx="1">
                  <c:v>10.1</c:v>
                </c:pt>
                <c:pt idx="2">
                  <c:v>219.00000000002501</c:v>
                </c:pt>
                <c:pt idx="3">
                  <c:v>267</c:v>
                </c:pt>
              </c:numCache>
            </c:numRef>
          </c:val>
          <c:extLst xmlns:c16r2="http://schemas.microsoft.com/office/drawing/2015/06/chart">
            <c:ext xmlns:c16="http://schemas.microsoft.com/office/drawing/2014/chart" uri="{C3380CC4-5D6E-409C-BE32-E72D297353CC}">
              <c16:uniqueId val="{00000006-AEFE-4DE7-9116-DC4343045B48}"/>
            </c:ext>
          </c:extLst>
        </c:ser>
        <c:dLbls>
          <c:showLegendKey val="0"/>
          <c:showVal val="0"/>
          <c:showCatName val="0"/>
          <c:showSerName val="0"/>
          <c:showPercent val="0"/>
          <c:showBubbleSize val="0"/>
        </c:dLbls>
        <c:gapWidth val="40"/>
        <c:overlap val="100"/>
        <c:axId val="217206784"/>
        <c:axId val="214211328"/>
      </c:barChart>
      <c:catAx>
        <c:axId val="217206784"/>
        <c:scaling>
          <c:orientation val="minMax"/>
        </c:scaling>
        <c:delete val="0"/>
        <c:axPos val="b"/>
        <c:numFmt formatCode="General" sourceLinked="1"/>
        <c:majorTickMark val="none"/>
        <c:minorTickMark val="none"/>
        <c:tickLblPos val="none"/>
        <c:spPr>
          <a:ln w="19050">
            <a:solidFill>
              <a:schemeClr val="tx1"/>
            </a:solidFill>
            <a:prstDash val="solid"/>
          </a:ln>
        </c:spPr>
        <c:crossAx val="214211328"/>
        <c:crossesAt val="0"/>
        <c:auto val="1"/>
        <c:lblAlgn val="ctr"/>
        <c:lblOffset val="100"/>
        <c:tickLblSkip val="1"/>
        <c:tickMarkSkip val="1"/>
        <c:noMultiLvlLbl val="0"/>
      </c:catAx>
      <c:valAx>
        <c:axId val="214211328"/>
        <c:scaling>
          <c:orientation val="minMax"/>
          <c:max val="300"/>
          <c:min val="0"/>
        </c:scaling>
        <c:delete val="0"/>
        <c:axPos val="l"/>
        <c:numFmt formatCode="General" sourceLinked="1"/>
        <c:majorTickMark val="none"/>
        <c:minorTickMark val="none"/>
        <c:tickLblPos val="none"/>
        <c:spPr>
          <a:ln w="4781">
            <a:noFill/>
          </a:ln>
        </c:spPr>
        <c:crossAx val="217206784"/>
        <c:crosses val="autoZero"/>
        <c:crossBetween val="between"/>
      </c:valAx>
      <c:spPr>
        <a:noFill/>
        <a:ln w="19126">
          <a:noFill/>
        </a:ln>
      </c:spPr>
    </c:plotArea>
    <c:plotVisOnly val="1"/>
    <c:dispBlanksAs val="gap"/>
    <c:showDLblsOverMax val="0"/>
  </c:chart>
  <c:spPr>
    <a:noFill/>
    <a:ln>
      <a:noFill/>
    </a:ln>
  </c:spPr>
  <c:txPr>
    <a:bodyPr/>
    <a:lstStyle/>
    <a:p>
      <a:pPr>
        <a:defRPr sz="904"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Column5</c:v>
                </c:pt>
              </c:strCache>
            </c:strRef>
          </c:tx>
          <c:spPr>
            <a:solidFill>
              <a:schemeClr val="accent1"/>
            </a:solidFill>
          </c:spPr>
          <c:invertIfNegative val="0"/>
          <c:dPt>
            <c:idx val="0"/>
            <c:invertIfNegative val="0"/>
            <c:bubble3D val="0"/>
            <c:spPr>
              <a:solidFill>
                <a:schemeClr val="accent5"/>
              </a:solidFill>
            </c:spPr>
            <c:extLst xmlns:c16r2="http://schemas.microsoft.com/office/drawing/2015/06/chart">
              <c:ext xmlns:c16="http://schemas.microsoft.com/office/drawing/2014/chart" uri="{C3380CC4-5D6E-409C-BE32-E72D297353CC}">
                <c16:uniqueId val="{00000001-8A8E-4D6A-899B-9E75A996BCFA}"/>
              </c:ext>
            </c:extLst>
          </c:dPt>
          <c:dPt>
            <c:idx val="1"/>
            <c:invertIfNegative val="0"/>
            <c:bubble3D val="0"/>
            <c:spPr>
              <a:solidFill>
                <a:srgbClr val="9580B2"/>
              </a:solidFill>
            </c:spPr>
            <c:extLst xmlns:c16r2="http://schemas.microsoft.com/office/drawing/2015/06/chart">
              <c:ext xmlns:c16="http://schemas.microsoft.com/office/drawing/2014/chart" uri="{C3380CC4-5D6E-409C-BE32-E72D297353CC}">
                <c16:uniqueId val="{00000003-8A8E-4D6A-899B-9E75A996BCFA}"/>
              </c:ext>
            </c:extLst>
          </c:dPt>
          <c:dPt>
            <c:idx val="3"/>
            <c:invertIfNegative val="0"/>
            <c:bubble3D val="0"/>
            <c:spPr>
              <a:solidFill>
                <a:schemeClr val="accent3"/>
              </a:solidFill>
            </c:spPr>
            <c:extLst xmlns:c16r2="http://schemas.microsoft.com/office/drawing/2015/06/chart">
              <c:ext xmlns:c16="http://schemas.microsoft.com/office/drawing/2014/chart" uri="{C3380CC4-5D6E-409C-BE32-E72D297353CC}">
                <c16:uniqueId val="{00000005-8A8E-4D6A-899B-9E75A996BCFA}"/>
              </c:ext>
            </c:extLst>
          </c:dPt>
          <c:dPt>
            <c:idx val="7"/>
            <c:invertIfNegative val="0"/>
            <c:bubble3D val="0"/>
            <c:spPr>
              <a:solidFill>
                <a:schemeClr val="accent6"/>
              </a:solidFill>
            </c:spPr>
            <c:extLst xmlns:c16r2="http://schemas.microsoft.com/office/drawing/2015/06/chart">
              <c:ext xmlns:c16="http://schemas.microsoft.com/office/drawing/2014/chart" uri="{C3380CC4-5D6E-409C-BE32-E72D297353CC}">
                <c16:uniqueId val="{00000007-8A8E-4D6A-899B-9E75A996BCFA}"/>
              </c:ext>
            </c:extLst>
          </c:dPt>
          <c:dLbls>
            <c:dLbl>
              <c:idx val="0"/>
              <c:layout>
                <c:manualLayout>
                  <c:x val="7.7160493827160099E-3"/>
                  <c:y val="-2.50265455451928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8E-4D6A-899B-9E75A996BCFA}"/>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Linagliptin</c:v>
                </c:pt>
                <c:pt idx="1">
                  <c:v>Canagliflozin</c:v>
                </c:pt>
                <c:pt idx="2">
                  <c:v>Exenatide</c:v>
                </c:pt>
                <c:pt idx="3">
                  <c:v>Glimepiride</c:v>
                </c:pt>
              </c:strCache>
            </c:strRef>
          </c:cat>
          <c:val>
            <c:numRef>
              <c:f>Sheet1!$B$2:$B$5</c:f>
              <c:numCache>
                <c:formatCode>0.00</c:formatCode>
                <c:ptCount val="4"/>
                <c:pt idx="0">
                  <c:v>0.46</c:v>
                </c:pt>
                <c:pt idx="1">
                  <c:v>0.91</c:v>
                </c:pt>
                <c:pt idx="2">
                  <c:v>1.82</c:v>
                </c:pt>
                <c:pt idx="3">
                  <c:v>4</c:v>
                </c:pt>
              </c:numCache>
            </c:numRef>
          </c:val>
          <c:extLst xmlns:c16r2="http://schemas.microsoft.com/office/drawing/2015/06/chart">
            <c:ext xmlns:c16="http://schemas.microsoft.com/office/drawing/2014/chart" uri="{C3380CC4-5D6E-409C-BE32-E72D297353CC}">
              <c16:uniqueId val="{00000000-00FD-4808-9E70-A654C1BB662C}"/>
            </c:ext>
          </c:extLst>
        </c:ser>
        <c:dLbls>
          <c:showLegendKey val="0"/>
          <c:showVal val="0"/>
          <c:showCatName val="0"/>
          <c:showSerName val="0"/>
          <c:showPercent val="0"/>
          <c:showBubbleSize val="0"/>
        </c:dLbls>
        <c:gapWidth val="100"/>
        <c:axId val="216873472"/>
        <c:axId val="214209600"/>
      </c:barChart>
      <c:catAx>
        <c:axId val="216873472"/>
        <c:scaling>
          <c:orientation val="minMax"/>
        </c:scaling>
        <c:delete val="0"/>
        <c:axPos val="b"/>
        <c:numFmt formatCode="General" sourceLinked="0"/>
        <c:majorTickMark val="out"/>
        <c:minorTickMark val="none"/>
        <c:tickLblPos val="low"/>
        <c:spPr>
          <a:ln w="19050">
            <a:solidFill>
              <a:schemeClr val="tx1"/>
            </a:solidFill>
          </a:ln>
        </c:spPr>
        <c:crossAx val="214209600"/>
        <c:crosses val="autoZero"/>
        <c:auto val="1"/>
        <c:lblAlgn val="ctr"/>
        <c:lblOffset val="100"/>
        <c:noMultiLvlLbl val="0"/>
      </c:catAx>
      <c:valAx>
        <c:axId val="214209600"/>
        <c:scaling>
          <c:orientation val="minMax"/>
          <c:max val="8"/>
        </c:scaling>
        <c:delete val="0"/>
        <c:axPos val="l"/>
        <c:numFmt formatCode="0" sourceLinked="0"/>
        <c:majorTickMark val="out"/>
        <c:minorTickMark val="none"/>
        <c:tickLblPos val="nextTo"/>
        <c:spPr>
          <a:ln w="19050">
            <a:solidFill>
              <a:schemeClr val="tx1"/>
            </a:solidFill>
          </a:ln>
        </c:spPr>
        <c:txPr>
          <a:bodyPr/>
          <a:lstStyle/>
          <a:p>
            <a:pPr>
              <a:defRPr sz="1600"/>
            </a:pPr>
            <a:endParaRPr lang="en-US"/>
          </a:p>
        </c:txPr>
        <c:crossAx val="216873472"/>
        <c:crosses val="autoZero"/>
        <c:crossBetween val="between"/>
        <c:majorUnit val="2"/>
      </c:valAx>
      <c:spPr>
        <a:noFill/>
        <a:ln w="25400">
          <a:noFill/>
        </a:ln>
      </c:spPr>
    </c:plotArea>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Column5</c:v>
                </c:pt>
              </c:strCache>
            </c:strRef>
          </c:tx>
          <c:spPr>
            <a:solidFill>
              <a:schemeClr val="accent1"/>
            </a:solidFill>
          </c:spPr>
          <c:invertIfNegative val="0"/>
          <c:dPt>
            <c:idx val="0"/>
            <c:invertIfNegative val="0"/>
            <c:bubble3D val="0"/>
            <c:spPr>
              <a:solidFill>
                <a:schemeClr val="accent5"/>
              </a:solidFill>
            </c:spPr>
            <c:extLst xmlns:c16r2="http://schemas.microsoft.com/office/drawing/2015/06/chart">
              <c:ext xmlns:c16="http://schemas.microsoft.com/office/drawing/2014/chart" uri="{C3380CC4-5D6E-409C-BE32-E72D297353CC}">
                <c16:uniqueId val="{00000001-60AF-4DA7-B635-F15C347D1458}"/>
              </c:ext>
            </c:extLst>
          </c:dPt>
          <c:dPt>
            <c:idx val="1"/>
            <c:invertIfNegative val="0"/>
            <c:bubble3D val="0"/>
            <c:spPr>
              <a:solidFill>
                <a:srgbClr val="9580B2"/>
              </a:solidFill>
            </c:spPr>
            <c:extLst xmlns:c16r2="http://schemas.microsoft.com/office/drawing/2015/06/chart">
              <c:ext xmlns:c16="http://schemas.microsoft.com/office/drawing/2014/chart" uri="{C3380CC4-5D6E-409C-BE32-E72D297353CC}">
                <c16:uniqueId val="{00000003-60AF-4DA7-B635-F15C347D1458}"/>
              </c:ext>
            </c:extLst>
          </c:dPt>
          <c:dPt>
            <c:idx val="3"/>
            <c:invertIfNegative val="0"/>
            <c:bubble3D val="0"/>
            <c:spPr>
              <a:solidFill>
                <a:schemeClr val="accent3"/>
              </a:solidFill>
            </c:spPr>
            <c:extLst xmlns:c16r2="http://schemas.microsoft.com/office/drawing/2015/06/chart">
              <c:ext xmlns:c16="http://schemas.microsoft.com/office/drawing/2014/chart" uri="{C3380CC4-5D6E-409C-BE32-E72D297353CC}">
                <c16:uniqueId val="{00000005-60AF-4DA7-B635-F15C347D1458}"/>
              </c:ext>
            </c:extLst>
          </c:dPt>
          <c:dPt>
            <c:idx val="7"/>
            <c:invertIfNegative val="0"/>
            <c:bubble3D val="0"/>
            <c:spPr>
              <a:solidFill>
                <a:schemeClr val="accent6"/>
              </a:solidFill>
            </c:spPr>
            <c:extLst xmlns:c16r2="http://schemas.microsoft.com/office/drawing/2015/06/chart">
              <c:ext xmlns:c16="http://schemas.microsoft.com/office/drawing/2014/chart" uri="{C3380CC4-5D6E-409C-BE32-E72D297353CC}">
                <c16:uniqueId val="{00000007-60AF-4DA7-B635-F15C347D1458}"/>
              </c:ext>
            </c:extLst>
          </c:dPt>
          <c:dLbls>
            <c:dLbl>
              <c:idx val="0"/>
              <c:layout>
                <c:manualLayout>
                  <c:x val="-1.76824089000278E-17"/>
                  <c:y val="-5.005309109038560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0AF-4DA7-B635-F15C347D1458}"/>
                </c:ex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Linagliptin</c:v>
                </c:pt>
                <c:pt idx="1">
                  <c:v>Canagliflozin</c:v>
                </c:pt>
                <c:pt idx="2">
                  <c:v>Exenatide</c:v>
                </c:pt>
                <c:pt idx="3">
                  <c:v>Glimepiride</c:v>
                </c:pt>
              </c:strCache>
            </c:strRef>
          </c:cat>
          <c:val>
            <c:numRef>
              <c:f>Sheet1!$B$2:$B$5</c:f>
              <c:numCache>
                <c:formatCode>0.00</c:formatCode>
                <c:ptCount val="4"/>
                <c:pt idx="0">
                  <c:v>0.32</c:v>
                </c:pt>
                <c:pt idx="1">
                  <c:v>1.77</c:v>
                </c:pt>
                <c:pt idx="2">
                  <c:v>3.94</c:v>
                </c:pt>
                <c:pt idx="3">
                  <c:v>6.17</c:v>
                </c:pt>
              </c:numCache>
            </c:numRef>
          </c:val>
          <c:extLst xmlns:c16r2="http://schemas.microsoft.com/office/drawing/2015/06/chart">
            <c:ext xmlns:c16="http://schemas.microsoft.com/office/drawing/2014/chart" uri="{C3380CC4-5D6E-409C-BE32-E72D297353CC}">
              <c16:uniqueId val="{00000000-00FD-4808-9E70-A654C1BB662C}"/>
            </c:ext>
          </c:extLst>
        </c:ser>
        <c:dLbls>
          <c:showLegendKey val="0"/>
          <c:showVal val="0"/>
          <c:showCatName val="0"/>
          <c:showSerName val="0"/>
          <c:showPercent val="0"/>
          <c:showBubbleSize val="0"/>
        </c:dLbls>
        <c:gapWidth val="100"/>
        <c:axId val="216971776"/>
        <c:axId val="215567168"/>
      </c:barChart>
      <c:catAx>
        <c:axId val="216971776"/>
        <c:scaling>
          <c:orientation val="minMax"/>
        </c:scaling>
        <c:delete val="0"/>
        <c:axPos val="b"/>
        <c:numFmt formatCode="General" sourceLinked="0"/>
        <c:majorTickMark val="out"/>
        <c:minorTickMark val="none"/>
        <c:tickLblPos val="low"/>
        <c:spPr>
          <a:ln w="19050">
            <a:solidFill>
              <a:schemeClr val="tx2"/>
            </a:solidFill>
          </a:ln>
        </c:spPr>
        <c:crossAx val="215567168"/>
        <c:crosses val="autoZero"/>
        <c:auto val="1"/>
        <c:lblAlgn val="ctr"/>
        <c:lblOffset val="100"/>
        <c:noMultiLvlLbl val="0"/>
      </c:catAx>
      <c:valAx>
        <c:axId val="215567168"/>
        <c:scaling>
          <c:orientation val="minMax"/>
          <c:max val="8"/>
        </c:scaling>
        <c:delete val="0"/>
        <c:axPos val="l"/>
        <c:numFmt formatCode="0" sourceLinked="0"/>
        <c:majorTickMark val="out"/>
        <c:minorTickMark val="none"/>
        <c:tickLblPos val="nextTo"/>
        <c:spPr>
          <a:ln w="19050">
            <a:solidFill>
              <a:schemeClr val="tx1"/>
            </a:solidFill>
          </a:ln>
        </c:spPr>
        <c:crossAx val="216971776"/>
        <c:crosses val="autoZero"/>
        <c:crossBetween val="between"/>
        <c:majorUnit val="2"/>
      </c:valAx>
      <c:spPr>
        <a:noFill/>
        <a:ln w="25400">
          <a:noFill/>
        </a:ln>
      </c:spPr>
    </c:plotArea>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83256400071201"/>
          <c:y val="0.17198691196041499"/>
          <c:w val="0.77025062665223898"/>
          <c:h val="0.79529964153247301"/>
        </c:manualLayout>
      </c:layout>
      <c:barChart>
        <c:barDir val="col"/>
        <c:grouping val="clustered"/>
        <c:varyColors val="0"/>
        <c:ser>
          <c:idx val="0"/>
          <c:order val="0"/>
          <c:tx>
            <c:strRef>
              <c:f>Feuil1!$B$1</c:f>
              <c:strCache>
                <c:ptCount val="1"/>
                <c:pt idx="0">
                  <c:v>Série 1</c:v>
                </c:pt>
              </c:strCache>
            </c:strRef>
          </c:tx>
          <c:spPr>
            <a:solidFill>
              <a:srgbClr val="8C9194"/>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6324-4762-9CC3-B04C4615647E}"/>
              </c:ext>
            </c:extLst>
          </c:dPt>
          <c:dPt>
            <c:idx val="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6324-4762-9CC3-B04C4615647E}"/>
              </c:ext>
            </c:extLst>
          </c:dPt>
          <c:dLbls>
            <c:dLbl>
              <c:idx val="0"/>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r>
                      <a:rPr lang="nb-NO" sz="1400" b="0" dirty="0">
                        <a:solidFill>
                          <a:schemeClr val="tx1"/>
                        </a:solidFill>
                      </a:rPr>
                      <a:t>311.7</a:t>
                    </a:r>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324-4762-9CC3-B04C4615647E}"/>
                </c:ext>
                <c:ext xmlns:c15="http://schemas.microsoft.com/office/drawing/2012/chart" uri="{CE6537A1-D6FC-4f65-9D91-7224C49458BB}">
                  <c15:layout/>
                </c:ext>
              </c:extLst>
            </c:dLbl>
            <c:dLbl>
              <c:idx val="1"/>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r>
                      <a:rPr lang="is-IS" sz="1400" b="0" dirty="0">
                        <a:solidFill>
                          <a:schemeClr val="tx1"/>
                        </a:solidFill>
                      </a:rPr>
                      <a:t>268.4</a:t>
                    </a:r>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324-4762-9CC3-B04C4615647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Catégorie 1</c:v>
                </c:pt>
                <c:pt idx="1">
                  <c:v>Catégorie 2</c:v>
                </c:pt>
              </c:strCache>
            </c:strRef>
          </c:cat>
          <c:val>
            <c:numRef>
              <c:f>Feuil1!$B$2:$B$3</c:f>
              <c:numCache>
                <c:formatCode>0.0</c:formatCode>
                <c:ptCount val="2"/>
                <c:pt idx="0">
                  <c:v>311.7</c:v>
                </c:pt>
                <c:pt idx="1">
                  <c:v>268.39999999999992</c:v>
                </c:pt>
              </c:numCache>
            </c:numRef>
          </c:val>
          <c:extLst xmlns:c16r2="http://schemas.microsoft.com/office/drawing/2015/06/chart">
            <c:ext xmlns:c16="http://schemas.microsoft.com/office/drawing/2014/chart" uri="{C3380CC4-5D6E-409C-BE32-E72D297353CC}">
              <c16:uniqueId val="{00000004-6324-4762-9CC3-B04C4615647E}"/>
            </c:ext>
          </c:extLst>
        </c:ser>
        <c:dLbls>
          <c:dLblPos val="outEnd"/>
          <c:showLegendKey val="0"/>
          <c:showVal val="1"/>
          <c:showCatName val="0"/>
          <c:showSerName val="0"/>
          <c:showPercent val="0"/>
          <c:showBubbleSize val="0"/>
        </c:dLbls>
        <c:gapWidth val="40"/>
        <c:overlap val="-27"/>
        <c:axId val="217092096"/>
        <c:axId val="215564864"/>
      </c:barChart>
      <c:catAx>
        <c:axId val="217092096"/>
        <c:scaling>
          <c:orientation val="minMax"/>
        </c:scaling>
        <c:delete val="0"/>
        <c:axPos val="b"/>
        <c:numFmt formatCode="General" sourceLinked="1"/>
        <c:majorTickMark val="out"/>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564864"/>
        <c:crosses val="autoZero"/>
        <c:auto val="1"/>
        <c:lblAlgn val="ctr"/>
        <c:lblOffset val="100"/>
        <c:noMultiLvlLbl val="0"/>
      </c:catAx>
      <c:valAx>
        <c:axId val="215564864"/>
        <c:scaling>
          <c:orientation val="minMax"/>
          <c:min val="0"/>
        </c:scaling>
        <c:delete val="0"/>
        <c:axPos val="l"/>
        <c:numFmt formatCode="0" sourceLinked="0"/>
        <c:majorTickMark val="out"/>
        <c:minorTickMark val="none"/>
        <c:tickLblPos val="nextTo"/>
        <c:spPr>
          <a:noFill/>
          <a:ln w="15875">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709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450216450218E-2"/>
          <c:y val="1.07066381156317E-2"/>
          <c:w val="0.81818181818182401"/>
          <c:h val="0.97644539614561299"/>
        </c:manualLayout>
      </c:layout>
      <c:barChart>
        <c:barDir val="bar"/>
        <c:grouping val="stacked"/>
        <c:varyColors val="0"/>
        <c:ser>
          <c:idx val="0"/>
          <c:order val="0"/>
          <c:tx>
            <c:strRef>
              <c:f>Sheet1!$B$1</c:f>
              <c:strCache>
                <c:ptCount val="1"/>
              </c:strCache>
            </c:strRef>
          </c:tx>
          <c:spPr>
            <a:solidFill>
              <a:schemeClr val="bg2"/>
            </a:solidFill>
            <a:ln w="12704">
              <a:solidFill>
                <a:srgbClr val="FFFFFF"/>
              </a:solidFill>
              <a:prstDash val="solid"/>
            </a:ln>
          </c:spPr>
          <c:invertIfNegative val="0"/>
          <c:dPt>
            <c:idx val="0"/>
            <c:invertIfNegative val="0"/>
            <c:bubble3D val="0"/>
            <c:spPr>
              <a:solidFill>
                <a:srgbClr val="7030A0"/>
              </a:solidFill>
              <a:ln w="12704">
                <a:noFill/>
                <a:prstDash val="solid"/>
              </a:ln>
            </c:spPr>
            <c:extLst xmlns:c16r2="http://schemas.microsoft.com/office/drawing/2015/06/chart">
              <c:ext xmlns:c16="http://schemas.microsoft.com/office/drawing/2014/chart" uri="{C3380CC4-5D6E-409C-BE32-E72D297353CC}">
                <c16:uniqueId val="{00000001-2AC3-45D7-B584-C31346945F8B}"/>
              </c:ext>
            </c:extLst>
          </c:dPt>
          <c:dPt>
            <c:idx val="1"/>
            <c:invertIfNegative val="0"/>
            <c:bubble3D val="0"/>
            <c:spPr>
              <a:solidFill>
                <a:schemeClr val="accent6"/>
              </a:solidFill>
              <a:ln w="12704">
                <a:noFill/>
                <a:prstDash val="solid"/>
              </a:ln>
            </c:spPr>
            <c:extLst xmlns:c16r2="http://schemas.microsoft.com/office/drawing/2015/06/chart">
              <c:ext xmlns:c16="http://schemas.microsoft.com/office/drawing/2014/chart" uri="{C3380CC4-5D6E-409C-BE32-E72D297353CC}">
                <c16:uniqueId val="{00000003-2AC3-45D7-B584-C31346945F8B}"/>
              </c:ext>
            </c:extLst>
          </c:dPt>
          <c:dPt>
            <c:idx val="2"/>
            <c:invertIfNegative val="0"/>
            <c:bubble3D val="0"/>
            <c:spPr>
              <a:solidFill>
                <a:schemeClr val="accent6"/>
              </a:solidFill>
              <a:ln w="12704">
                <a:noFill/>
                <a:prstDash val="solid"/>
              </a:ln>
            </c:spPr>
            <c:extLst xmlns:c16r2="http://schemas.microsoft.com/office/drawing/2015/06/chart">
              <c:ext xmlns:c16="http://schemas.microsoft.com/office/drawing/2014/chart" uri="{C3380CC4-5D6E-409C-BE32-E72D297353CC}">
                <c16:uniqueId val="{00000005-2AC3-45D7-B584-C31346945F8B}"/>
              </c:ext>
            </c:extLst>
          </c:dPt>
          <c:dPt>
            <c:idx val="3"/>
            <c:invertIfNegative val="0"/>
            <c:bubble3D val="0"/>
            <c:spPr>
              <a:solidFill>
                <a:schemeClr val="accent6"/>
              </a:solidFill>
              <a:ln w="12704">
                <a:noFill/>
                <a:prstDash val="solid"/>
              </a:ln>
            </c:spPr>
            <c:extLst xmlns:c16r2="http://schemas.microsoft.com/office/drawing/2015/06/chart">
              <c:ext xmlns:c16="http://schemas.microsoft.com/office/drawing/2014/chart" uri="{C3380CC4-5D6E-409C-BE32-E72D297353CC}">
                <c16:uniqueId val="{00000007-2AC3-45D7-B584-C31346945F8B}"/>
              </c:ext>
            </c:extLst>
          </c:dPt>
          <c:dPt>
            <c:idx val="4"/>
            <c:invertIfNegative val="0"/>
            <c:bubble3D val="0"/>
            <c:spPr>
              <a:solidFill>
                <a:schemeClr val="accent6"/>
              </a:solidFill>
              <a:ln w="12704">
                <a:noFill/>
                <a:prstDash val="solid"/>
              </a:ln>
            </c:spPr>
            <c:extLst xmlns:c16r2="http://schemas.microsoft.com/office/drawing/2015/06/chart">
              <c:ext xmlns:c16="http://schemas.microsoft.com/office/drawing/2014/chart" uri="{C3380CC4-5D6E-409C-BE32-E72D297353CC}">
                <c16:uniqueId val="{00000009-2AC3-45D7-B584-C31346945F8B}"/>
              </c:ext>
            </c:extLst>
          </c:dPt>
          <c:dLbls>
            <c:dLbl>
              <c:idx val="0"/>
              <c:layout>
                <c:manualLayout>
                  <c:x val="7.6701191197626098E-2"/>
                  <c:y val="3.5212916662262799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AC3-45D7-B584-C31346945F8B}"/>
                </c:ex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0.46376489918014202"/>
                  <c:y val="3.5212916661238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AC3-45D7-B584-C31346945F8B}"/>
                </c:ext>
                <c:ext xmlns:c15="http://schemas.microsoft.com/office/drawing/2012/chart" uri="{CE6537A1-D6FC-4f65-9D91-7224C49458BB}">
                  <c15:layout/>
                </c:ext>
              </c:extLst>
            </c:dLbl>
            <c:dLbl>
              <c:idx val="3"/>
              <c:layout>
                <c:manualLayout>
                  <c:x val="0.41665576838417501"/>
                  <c:y val="1.0563874999191301E-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AC3-45D7-B584-C31346945F8B}"/>
                </c:ext>
                <c:ext xmlns:c15="http://schemas.microsoft.com/office/drawing/2012/chart" uri="{CE6537A1-D6FC-4f65-9D91-7224C49458BB}">
                  <c15:layout/>
                </c:ext>
              </c:extLst>
            </c:dLbl>
            <c:dLbl>
              <c:idx val="4"/>
              <c:layout>
                <c:manualLayout>
                  <c:x val="0.42996901817833499"/>
                  <c:y val="7.0425833322476E-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AC3-45D7-B584-C31346945F8B}"/>
                </c:ext>
                <c:ext xmlns:c15="http://schemas.microsoft.com/office/drawing/2012/chart" uri="{CE6537A1-D6FC-4f65-9D91-7224C49458BB}">
                  <c15:layout/>
                </c:ext>
              </c:extLst>
            </c:dLbl>
            <c:spPr>
              <a:noFill/>
              <a:ln>
                <a:noFill/>
              </a:ln>
              <a:effectLst/>
            </c:spPr>
            <c:txPr>
              <a:bodyPr/>
              <a:lstStyle/>
              <a:p>
                <a:pPr>
                  <a:defRPr lang="en-US" sz="1400" b="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""#,##0"";""\-""#,##0""</c:formatCode>
                <c:ptCount val="5"/>
                <c:pt idx="0">
                  <c:v>5.0000000000005684</c:v>
                </c:pt>
                <c:pt idx="1">
                  <c:v>87.000000000009848</c:v>
                </c:pt>
                <c:pt idx="2">
                  <c:v>85.000000000009649</c:v>
                </c:pt>
                <c:pt idx="3">
                  <c:v>75.000000000008512</c:v>
                </c:pt>
                <c:pt idx="4" formatCode="General">
                  <c:v>76</c:v>
                </c:pt>
              </c:numCache>
            </c:numRef>
          </c:val>
          <c:extLst xmlns:c16r2="http://schemas.microsoft.com/office/drawing/2015/06/chart">
            <c:ext xmlns:c16="http://schemas.microsoft.com/office/drawing/2014/chart" uri="{C3380CC4-5D6E-409C-BE32-E72D297353CC}">
              <c16:uniqueId val="{0000000A-2AC3-45D7-B584-C31346945F8B}"/>
            </c:ext>
          </c:extLst>
        </c:ser>
        <c:dLbls>
          <c:showLegendKey val="0"/>
          <c:showVal val="0"/>
          <c:showCatName val="0"/>
          <c:showSerName val="0"/>
          <c:showPercent val="0"/>
          <c:showBubbleSize val="0"/>
        </c:dLbls>
        <c:gapWidth val="145"/>
        <c:overlap val="100"/>
        <c:axId val="217757184"/>
        <c:axId val="41642240"/>
      </c:barChart>
      <c:catAx>
        <c:axId val="217757184"/>
        <c:scaling>
          <c:orientation val="maxMin"/>
        </c:scaling>
        <c:delete val="0"/>
        <c:axPos val="l"/>
        <c:numFmt formatCode="General" sourceLinked="1"/>
        <c:majorTickMark val="none"/>
        <c:minorTickMark val="none"/>
        <c:tickLblPos val="none"/>
        <c:spPr>
          <a:ln w="19050">
            <a:solidFill>
              <a:schemeClr val="tx1"/>
            </a:solidFill>
            <a:prstDash val="solid"/>
          </a:ln>
        </c:spPr>
        <c:txPr>
          <a:bodyPr/>
          <a:lstStyle/>
          <a:p>
            <a:pPr>
              <a:defRPr lang="en-US"/>
            </a:pPr>
            <a:endParaRPr lang="en-US"/>
          </a:p>
        </c:txPr>
        <c:crossAx val="41642240"/>
        <c:crossesAt val="0"/>
        <c:auto val="1"/>
        <c:lblAlgn val="ctr"/>
        <c:lblOffset val="100"/>
        <c:tickLblSkip val="1"/>
        <c:tickMarkSkip val="1"/>
        <c:noMultiLvlLbl val="0"/>
      </c:catAx>
      <c:valAx>
        <c:axId val="41642240"/>
        <c:scaling>
          <c:orientation val="minMax"/>
          <c:max val="87"/>
          <c:min val="0"/>
        </c:scaling>
        <c:delete val="0"/>
        <c:axPos val="t"/>
        <c:numFmt formatCode="&quot;&quot;#,##0&quot;&quot;;&quot;&quot;\-&quot;&quot;#,##0&quot;&quot;" sourceLinked="1"/>
        <c:majorTickMark val="none"/>
        <c:minorTickMark val="none"/>
        <c:tickLblPos val="none"/>
        <c:spPr>
          <a:ln w="9528">
            <a:noFill/>
          </a:ln>
        </c:spPr>
        <c:txPr>
          <a:bodyPr/>
          <a:lstStyle/>
          <a:p>
            <a:pPr>
              <a:defRPr lang="en-US"/>
            </a:pPr>
            <a:endParaRPr lang="en-US"/>
          </a:p>
        </c:txPr>
        <c:crossAx val="217757184"/>
        <c:crosses val="autoZero"/>
        <c:crossBetween val="between"/>
        <c:majorUnit val="1"/>
      </c:valAx>
      <c:spPr>
        <a:noFill/>
        <a:ln w="25409">
          <a:noFill/>
        </a:ln>
        <a:scene3d>
          <a:camera prst="orthographicFront"/>
          <a:lightRig rig="threePt" dir="t"/>
        </a:scene3d>
        <a:sp3d prstMaterial="matte"/>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7.25806451612903E-2"/>
          <c:y val="0.123376623376624"/>
          <c:w val="0.91666666666666596"/>
          <c:h val="0.76623376623376704"/>
        </c:manualLayout>
      </c:layout>
      <c:barChart>
        <c:barDir val="col"/>
        <c:grouping val="stacked"/>
        <c:varyColors val="0"/>
        <c:ser>
          <c:idx val="0"/>
          <c:order val="0"/>
          <c:tx>
            <c:strRef>
              <c:f>Sheet1!$B$1</c:f>
              <c:strCache>
                <c:ptCount val="1"/>
              </c:strCache>
            </c:strRef>
          </c:tx>
          <c:spPr>
            <a:solidFill>
              <a:schemeClr val="accent6"/>
            </a:solidFill>
            <a:ln w="12706">
              <a:solidFill>
                <a:srgbClr val="FFFFFF"/>
              </a:solidFill>
              <a:prstDash val="solid"/>
            </a:ln>
          </c:spPr>
          <c:invertIfNegative val="0"/>
          <c:cat>
            <c:numRef>
              <c:f>Sheet1!$A$2:$A$6</c:f>
              <c:numCache>
                <c:formatCode>General</c:formatCode>
                <c:ptCount val="5"/>
              </c:numCache>
            </c:numRef>
          </c:cat>
          <c:val>
            <c:numRef>
              <c:f>Sheet1!$B$2:$B$6</c:f>
              <c:numCache>
                <c:formatCode>General</c:formatCode>
                <c:ptCount val="5"/>
                <c:pt idx="0">
                  <c:v>1.0000000000001139</c:v>
                </c:pt>
                <c:pt idx="1">
                  <c:v>1.700000000000192</c:v>
                </c:pt>
                <c:pt idx="2">
                  <c:v>2.900000000000329</c:v>
                </c:pt>
                <c:pt idx="3">
                  <c:v>4.5000000000005116</c:v>
                </c:pt>
                <c:pt idx="4">
                  <c:v>4.1000000000004659</c:v>
                </c:pt>
              </c:numCache>
            </c:numRef>
          </c:val>
          <c:extLst xmlns:c16r2="http://schemas.microsoft.com/office/drawing/2015/06/chart">
            <c:ext xmlns:c16="http://schemas.microsoft.com/office/drawing/2014/chart" uri="{C3380CC4-5D6E-409C-BE32-E72D297353CC}">
              <c16:uniqueId val="{00000000-0492-46C8-90DF-76439151861E}"/>
            </c:ext>
          </c:extLst>
        </c:ser>
        <c:dLbls>
          <c:showLegendKey val="0"/>
          <c:showVal val="0"/>
          <c:showCatName val="0"/>
          <c:showSerName val="0"/>
          <c:showPercent val="0"/>
          <c:showBubbleSize val="0"/>
        </c:dLbls>
        <c:gapWidth val="50"/>
        <c:overlap val="100"/>
        <c:axId val="217934336"/>
        <c:axId val="41645120"/>
      </c:barChart>
      <c:catAx>
        <c:axId val="217934336"/>
        <c:scaling>
          <c:orientation val="minMax"/>
        </c:scaling>
        <c:delete val="0"/>
        <c:axPos val="b"/>
        <c:numFmt formatCode="General" sourceLinked="1"/>
        <c:majorTickMark val="none"/>
        <c:minorTickMark val="none"/>
        <c:tickLblPos val="none"/>
        <c:spPr>
          <a:ln w="12700">
            <a:solidFill>
              <a:srgbClr val="53575E"/>
            </a:solidFill>
            <a:prstDash val="solid"/>
          </a:ln>
        </c:spPr>
        <c:crossAx val="41645120"/>
        <c:crossesAt val="0"/>
        <c:auto val="1"/>
        <c:lblAlgn val="ctr"/>
        <c:lblOffset val="100"/>
        <c:tickLblSkip val="1"/>
        <c:tickMarkSkip val="1"/>
        <c:noMultiLvlLbl val="0"/>
      </c:catAx>
      <c:valAx>
        <c:axId val="41645120"/>
        <c:scaling>
          <c:orientation val="minMax"/>
          <c:max val="7"/>
          <c:min val="0"/>
        </c:scaling>
        <c:delete val="0"/>
        <c:axPos val="l"/>
        <c:numFmt formatCode="&quot;&quot;#,##0&quot;&quot;;&quot;&quot;\-&quot;&quot;#,##0&quot;&quot;;&quot;&quot;0&quot;&quot;" sourceLinked="0"/>
        <c:majorTickMark val="out"/>
        <c:minorTickMark val="none"/>
        <c:tickLblPos val="nextTo"/>
        <c:spPr>
          <a:ln w="12700">
            <a:solidFill>
              <a:schemeClr val="tx1"/>
            </a:solidFill>
            <a:prstDash val="solid"/>
          </a:ln>
        </c:spPr>
        <c:txPr>
          <a:bodyPr rot="0" vert="horz"/>
          <a:lstStyle/>
          <a:p>
            <a:pPr>
              <a:defRPr sz="700" b="0" i="0" u="none" strike="noStrike" baseline="0">
                <a:solidFill>
                  <a:schemeClr val="tx1"/>
                </a:solidFill>
                <a:latin typeface="+mn-lt"/>
                <a:ea typeface="Arial"/>
                <a:cs typeface="Arial"/>
              </a:defRPr>
            </a:pPr>
            <a:endParaRPr lang="en-US"/>
          </a:p>
        </c:txPr>
        <c:crossAx val="217934336"/>
        <c:crosses val="autoZero"/>
        <c:crossBetween val="between"/>
        <c:majorUnit val="1"/>
      </c:valAx>
      <c:spPr>
        <a:noFill/>
        <a:ln w="25423">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0.82262</cdr:x>
      <cdr:y>0.23057</cdr:y>
    </cdr:from>
    <cdr:to>
      <cdr:x>1</cdr:x>
      <cdr:y>0.41621</cdr:y>
    </cdr:to>
    <cdr:sp macro="" textlink="">
      <cdr:nvSpPr>
        <cdr:cNvPr id="2" name="TextBox 1"/>
        <cdr:cNvSpPr txBox="1"/>
      </cdr:nvSpPr>
      <cdr:spPr>
        <a:xfrm xmlns:a="http://schemas.openxmlformats.org/drawingml/2006/main">
          <a:off x="1906860" y="654800"/>
          <a:ext cx="411169" cy="5271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smtClean="0">
              <a:solidFill>
                <a:srgbClr val="5A5A5A"/>
              </a:solidFill>
              <a:latin typeface="Arial"/>
              <a:ea typeface="Arial"/>
              <a:cs typeface="Arial"/>
            </a:rPr>
            <a:t>87</a:t>
          </a:r>
          <a:endParaRPr lang="en-US" sz="1400" kern="1200" dirty="0">
            <a:solidFill>
              <a:srgbClr val="5A5A5A"/>
            </a:solidFill>
            <a:latin typeface="Arial"/>
            <a:ea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0.34705</cdr:x>
      <cdr:y>0.79958</cdr:y>
    </cdr:from>
    <cdr:to>
      <cdr:x>0.47171</cdr:x>
      <cdr:y>0.88793</cdr:y>
    </cdr:to>
    <cdr:sp macro="" textlink="">
      <cdr:nvSpPr>
        <cdr:cNvPr id="2" name="Rectangle 1">
          <a:extLst xmlns:a="http://schemas.openxmlformats.org/drawingml/2006/main">
            <a:ext uri="{FF2B5EF4-FFF2-40B4-BE49-F238E27FC236}">
              <a16:creationId xmlns:a16="http://schemas.microsoft.com/office/drawing/2014/main" xmlns="" id="{0016AEB7-6861-461A-B84A-7E16A1E3B235}"/>
            </a:ext>
          </a:extLst>
        </cdr:cNvPr>
        <cdr:cNvSpPr/>
      </cdr:nvSpPr>
      <cdr:spPr>
        <a:xfrm xmlns:a="http://schemas.openxmlformats.org/drawingml/2006/main">
          <a:off x="1374316" y="2606896"/>
          <a:ext cx="493660" cy="2880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n-US" sz="1600" b="1" dirty="0"/>
            <a:t>7.5</a:t>
          </a:r>
        </a:p>
      </cdr:txBody>
    </cdr:sp>
  </cdr:relSizeAnchor>
  <cdr:relSizeAnchor xmlns:cdr="http://schemas.openxmlformats.org/drawingml/2006/chartDrawing">
    <cdr:from>
      <cdr:x>0.73449</cdr:x>
      <cdr:y>0.52127</cdr:y>
    </cdr:from>
    <cdr:to>
      <cdr:x>0.8823</cdr:x>
      <cdr:y>0.60961</cdr:y>
    </cdr:to>
    <cdr:sp macro="" textlink="">
      <cdr:nvSpPr>
        <cdr:cNvPr id="3" name="Rectangle 2">
          <a:extLst xmlns:a="http://schemas.openxmlformats.org/drawingml/2006/main">
            <a:ext uri="{FF2B5EF4-FFF2-40B4-BE49-F238E27FC236}">
              <a16:creationId xmlns:a16="http://schemas.microsoft.com/office/drawing/2014/main" xmlns="" id="{8CF21F20-837A-4FEB-8C67-CFE7D3479425}"/>
            </a:ext>
          </a:extLst>
        </cdr:cNvPr>
        <cdr:cNvSpPr/>
      </cdr:nvSpPr>
      <cdr:spPr>
        <a:xfrm xmlns:a="http://schemas.openxmlformats.org/drawingml/2006/main">
          <a:off x="2908578" y="1699506"/>
          <a:ext cx="585298" cy="2880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a:t>36.1</a:t>
          </a:r>
        </a:p>
      </cdr:txBody>
    </cdr:sp>
  </cdr:relSizeAnchor>
</c:userShapes>
</file>

<file path=ppt/drawings/drawing3.xml><?xml version="1.0" encoding="utf-8"?>
<c:userShapes xmlns:c="http://schemas.openxmlformats.org/drawingml/2006/chart">
  <cdr:relSizeAnchor xmlns:cdr="http://schemas.openxmlformats.org/drawingml/2006/chartDrawing">
    <cdr:from>
      <cdr:x>0.34705</cdr:x>
      <cdr:y>0.79958</cdr:y>
    </cdr:from>
    <cdr:to>
      <cdr:x>0.47171</cdr:x>
      <cdr:y>0.88793</cdr:y>
    </cdr:to>
    <cdr:sp macro="" textlink="">
      <cdr:nvSpPr>
        <cdr:cNvPr id="2" name="Rectangle 1">
          <a:extLst xmlns:a="http://schemas.openxmlformats.org/drawingml/2006/main">
            <a:ext uri="{FF2B5EF4-FFF2-40B4-BE49-F238E27FC236}">
              <a16:creationId xmlns="" xmlns:a16="http://schemas.microsoft.com/office/drawing/2014/main" id="{0016AEB7-6861-461A-B84A-7E16A1E3B235}"/>
            </a:ext>
          </a:extLst>
        </cdr:cNvPr>
        <cdr:cNvSpPr/>
      </cdr:nvSpPr>
      <cdr:spPr>
        <a:xfrm xmlns:a="http://schemas.openxmlformats.org/drawingml/2006/main">
          <a:off x="1374316" y="2606896"/>
          <a:ext cx="493660" cy="2880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r>
            <a:rPr lang="en-US" sz="1600" b="1" dirty="0"/>
            <a:t>7.5</a:t>
          </a:r>
        </a:p>
      </cdr:txBody>
    </cdr:sp>
  </cdr:relSizeAnchor>
  <cdr:relSizeAnchor xmlns:cdr="http://schemas.openxmlformats.org/drawingml/2006/chartDrawing">
    <cdr:from>
      <cdr:x>0.73449</cdr:x>
      <cdr:y>0.52127</cdr:y>
    </cdr:from>
    <cdr:to>
      <cdr:x>0.8823</cdr:x>
      <cdr:y>0.60961</cdr:y>
    </cdr:to>
    <cdr:sp macro="" textlink="">
      <cdr:nvSpPr>
        <cdr:cNvPr id="3" name="Rectangle 2">
          <a:extLst xmlns:a="http://schemas.openxmlformats.org/drawingml/2006/main">
            <a:ext uri="{FF2B5EF4-FFF2-40B4-BE49-F238E27FC236}">
              <a16:creationId xmlns="" xmlns:a16="http://schemas.microsoft.com/office/drawing/2014/main" id="{8CF21F20-837A-4FEB-8C67-CFE7D3479425}"/>
            </a:ext>
          </a:extLst>
        </cdr:cNvPr>
        <cdr:cNvSpPr/>
      </cdr:nvSpPr>
      <cdr:spPr>
        <a:xfrm xmlns:a="http://schemas.openxmlformats.org/drawingml/2006/main">
          <a:off x="2908578" y="1699506"/>
          <a:ext cx="585298" cy="28803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a:t>36.1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2"/>
            <a:ext cx="2946400" cy="496889"/>
          </a:xfrm>
          <a:prstGeom prst="rect">
            <a:avLst/>
          </a:prstGeom>
        </p:spPr>
        <p:txBody>
          <a:bodyPr vert="horz" lIns="91440" tIns="45720" rIns="91440" bIns="45720" rtlCol="0"/>
          <a:lstStyle>
            <a:lvl1pPr algn="r">
              <a:defRPr sz="1200"/>
            </a:lvl1pPr>
          </a:lstStyle>
          <a:p>
            <a:fld id="{67DD216A-51FC-403E-861D-50708DE80865}" type="datetimeFigureOut">
              <a:rPr lang="en-US" smtClean="0"/>
              <a:t>4/23/2019</a:t>
            </a:fld>
            <a:endParaRPr lang="en-US"/>
          </a:p>
        </p:txBody>
      </p:sp>
      <p:sp>
        <p:nvSpPr>
          <p:cNvPr id="4" name="Footer Placeholder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5"/>
            <a:ext cx="2946400" cy="496887"/>
          </a:xfrm>
          <a:prstGeom prst="rect">
            <a:avLst/>
          </a:prstGeom>
        </p:spPr>
        <p:txBody>
          <a:bodyPr vert="horz" lIns="91440" tIns="45720" rIns="91440" bIns="45720" rtlCol="0" anchor="b"/>
          <a:lstStyle>
            <a:lvl1pPr algn="r">
              <a:defRPr sz="1200"/>
            </a:lvl1pPr>
          </a:lstStyle>
          <a:p>
            <a:fld id="{85D709EF-562A-4560-885C-150C92253DC8}" type="slidenum">
              <a:rPr lang="en-US" smtClean="0"/>
              <a:t>‹#›</a:t>
            </a:fld>
            <a:endParaRPr lang="en-US"/>
          </a:p>
        </p:txBody>
      </p:sp>
    </p:spTree>
    <p:extLst>
      <p:ext uri="{BB962C8B-B14F-4D97-AF65-F5344CB8AC3E}">
        <p14:creationId xmlns:p14="http://schemas.microsoft.com/office/powerpoint/2010/main" val="189624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8C484F29-B009-4415-840B-8A55FCEAF5C0}" type="datetimeFigureOut">
              <a:rPr lang="en-US" smtClean="0"/>
              <a:t>4/23/2019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A2409555-9BB5-454E-AD64-D48D7B729FE2}" type="slidenum">
              <a:rPr lang="en-US" smtClean="0"/>
              <a:t>‹#›</a:t>
            </a:fld>
            <a:endParaRPr lang="en-US"/>
          </a:p>
        </p:txBody>
      </p:sp>
    </p:spTree>
    <p:extLst>
      <p:ext uri="{BB962C8B-B14F-4D97-AF65-F5344CB8AC3E}">
        <p14:creationId xmlns:p14="http://schemas.microsoft.com/office/powerpoint/2010/main" val="106585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flaticon.co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09555-9BB5-454E-AD64-D48D7B729FE2}" type="slidenum">
              <a:rPr lang="en-US" smtClean="0"/>
              <a:t>1</a:t>
            </a:fld>
            <a:endParaRPr lang="en-US"/>
          </a:p>
        </p:txBody>
      </p:sp>
    </p:spTree>
    <p:extLst>
      <p:ext uri="{BB962C8B-B14F-4D97-AF65-F5344CB8AC3E}">
        <p14:creationId xmlns:p14="http://schemas.microsoft.com/office/powerpoint/2010/main" val="258445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11</a:t>
            </a:fld>
            <a:endParaRPr lang="en-US" sz="1100" dirty="0">
              <a:solidFill>
                <a:prstClr val="black"/>
              </a:solidFill>
              <a:latin typeface="Arial" panose="020B0604020202020204" pitchFamily="34" charset="0"/>
              <a:cs typeface="Arial" panose="020B0604020202020204" pitchFamily="34" charset="0"/>
            </a:endParaRPr>
          </a:p>
        </p:txBody>
      </p:sp>
      <p:sp>
        <p:nvSpPr>
          <p:cNvPr id="3" name="Slide Image Placeholder 2"/>
          <p:cNvSpPr>
            <a:spLocks noGrp="1" noRot="1" noChangeAspect="1"/>
          </p:cNvSpPr>
          <p:nvPr>
            <p:ph type="sldImg"/>
          </p:nvPr>
        </p:nvSpPr>
        <p:spPr>
          <a:xfrm>
            <a:off x="385763" y="436563"/>
            <a:ext cx="6026150" cy="3390900"/>
          </a:xfrm>
        </p:spPr>
      </p:sp>
      <p:sp>
        <p:nvSpPr>
          <p:cNvPr id="4" name="Notes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241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303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4146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09555-9BB5-454E-AD64-D48D7B729FE2}" type="slidenum">
              <a:rPr lang="en-US" smtClean="0"/>
              <a:t>14</a:t>
            </a:fld>
            <a:endParaRPr lang="en-US"/>
          </a:p>
        </p:txBody>
      </p:sp>
    </p:spTree>
    <p:extLst>
      <p:ext uri="{BB962C8B-B14F-4D97-AF65-F5344CB8AC3E}">
        <p14:creationId xmlns:p14="http://schemas.microsoft.com/office/powerpoint/2010/main" val="342444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09555-9BB5-454E-AD64-D48D7B729FE2}" type="slidenum">
              <a:rPr lang="en-US" smtClean="0"/>
              <a:t>15</a:t>
            </a:fld>
            <a:endParaRPr lang="en-US"/>
          </a:p>
        </p:txBody>
      </p:sp>
    </p:spTree>
    <p:extLst>
      <p:ext uri="{BB962C8B-B14F-4D97-AF65-F5344CB8AC3E}">
        <p14:creationId xmlns:p14="http://schemas.microsoft.com/office/powerpoint/2010/main" val="162497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pPr defTabSz="893763">
              <a:spcBef>
                <a:spcPct val="50000"/>
              </a:spcBef>
              <a:buClr>
                <a:srgbClr val="FFFFFF"/>
              </a:buClr>
              <a:buSzPct val="125000"/>
              <a:buFont typeface="Calibri" pitchFamily="34" charset="0"/>
              <a:buNone/>
              <a:defRPr/>
            </a:pPr>
            <a:r>
              <a:rPr lang="en-US" sz="1100" dirty="0" smtClean="0">
                <a:solidFill>
                  <a:srgbClr val="FFFFFF"/>
                </a:solidFill>
                <a:latin typeface="Arial" panose="020B0604020202020204" pitchFamily="34" charset="0"/>
                <a:cs typeface="Arial" pitchFamily="34" charset="0"/>
              </a:rPr>
              <a:t>Steady-state plasma levels are already reached after the third dosing interval with linagliptin 5 mg providing</a:t>
            </a:r>
          </a:p>
          <a:p>
            <a:pPr marL="176213" indent="-176213" defTabSz="893763">
              <a:spcBef>
                <a:spcPct val="50000"/>
              </a:spcBef>
              <a:buClr>
                <a:srgbClr val="FFFFFF"/>
              </a:buClr>
              <a:buSzPct val="100000"/>
              <a:buFont typeface="Wingdings" pitchFamily="2" charset="2"/>
              <a:buChar char="§"/>
              <a:defRPr/>
            </a:pPr>
            <a:r>
              <a:rPr lang="en-US" sz="1100" dirty="0" smtClean="0">
                <a:solidFill>
                  <a:srgbClr val="FFFFFF"/>
                </a:solidFill>
                <a:latin typeface="Arial" panose="020B0604020202020204" pitchFamily="34" charset="0"/>
                <a:cs typeface="Arial" pitchFamily="34" charset="0"/>
              </a:rPr>
              <a:t>&gt; 91% of DPP4 inhibition at peak levels</a:t>
            </a:r>
          </a:p>
          <a:p>
            <a:pPr marL="176213" indent="-176213" defTabSz="893763">
              <a:spcBef>
                <a:spcPct val="50000"/>
              </a:spcBef>
              <a:buClr>
                <a:srgbClr val="FFFFFF"/>
              </a:buClr>
              <a:buSzPct val="100000"/>
              <a:buFont typeface="Wingdings" pitchFamily="2" charset="2"/>
              <a:buChar char="§"/>
              <a:defRPr/>
            </a:pPr>
            <a:r>
              <a:rPr lang="en-US" sz="1100" dirty="0" smtClean="0">
                <a:solidFill>
                  <a:srgbClr val="FFFFFF"/>
                </a:solidFill>
                <a:latin typeface="Arial" panose="020B0604020202020204" pitchFamily="34" charset="0"/>
                <a:cs typeface="Arial" pitchFamily="34" charset="0"/>
              </a:rPr>
              <a:t>&gt; 80% DPP4 inhibition over 24 h</a:t>
            </a:r>
          </a:p>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5801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Note: Linagliptin has some selectivity for FAP (IC</a:t>
            </a:r>
            <a:r>
              <a:rPr lang="en-GB" sz="1100" baseline="-25000" dirty="0" smtClean="0">
                <a:latin typeface="Arial" panose="020B0604020202020204" pitchFamily="34" charset="0"/>
                <a:cs typeface="Arial" panose="020B0604020202020204" pitchFamily="34" charset="0"/>
              </a:rPr>
              <a:t>50 </a:t>
            </a:r>
            <a:r>
              <a:rPr lang="en-GB" sz="1100" dirty="0" smtClean="0">
                <a:latin typeface="Arial" panose="020B0604020202020204" pitchFamily="34" charset="0"/>
                <a:cs typeface="Arial" panose="020B0604020202020204" pitchFamily="34" charset="0"/>
              </a:rPr>
              <a:t>94 nM), but as FAP is predominantly expressed in pathological tissue and is generally absent from adult normal tissue, the clinical relevance of this interaction is low. Linagliptin 5 mg has a C</a:t>
            </a:r>
            <a:r>
              <a:rPr lang="en-GB" sz="1100" baseline="-25000" dirty="0" smtClean="0">
                <a:latin typeface="Arial" panose="020B0604020202020204" pitchFamily="34" charset="0"/>
                <a:cs typeface="Arial" panose="020B0604020202020204" pitchFamily="34" charset="0"/>
              </a:rPr>
              <a:t>max</a:t>
            </a:r>
            <a:r>
              <a:rPr lang="en-GB" sz="1100" dirty="0" smtClean="0">
                <a:latin typeface="Arial" panose="020B0604020202020204" pitchFamily="34" charset="0"/>
                <a:cs typeface="Arial" panose="020B0604020202020204" pitchFamily="34" charset="0"/>
              </a:rPr>
              <a:t> of ~ 20 nM, ~ 5 times lower than the FAP IC</a:t>
            </a:r>
            <a:r>
              <a:rPr lang="en-GB" sz="1100" baseline="-25000" dirty="0" smtClean="0">
                <a:latin typeface="Arial" panose="020B0604020202020204" pitchFamily="34" charset="0"/>
                <a:cs typeface="Arial" panose="020B0604020202020204" pitchFamily="34" charset="0"/>
              </a:rPr>
              <a:t>50 </a:t>
            </a:r>
            <a:r>
              <a:rPr lang="en-GB" sz="1100" dirty="0" smtClean="0">
                <a:latin typeface="Arial" panose="020B0604020202020204" pitchFamily="34" charset="0"/>
                <a:cs typeface="Arial" panose="020B0604020202020204" pitchFamily="34" charset="0"/>
              </a:rPr>
              <a:t>value. FAP is expressed during inflammation and remodelling and in epithelial cancers. However, data do not support linagliptin as a potential cancer therapy </a:t>
            </a:r>
          </a:p>
          <a:p>
            <a:endParaRPr lang="de-DE"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6744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09555-9BB5-454E-AD64-D48D7B729FE2}" type="slidenum">
              <a:rPr lang="en-US" smtClean="0"/>
              <a:t>18</a:t>
            </a:fld>
            <a:endParaRPr lang="en-US"/>
          </a:p>
        </p:txBody>
      </p:sp>
    </p:spTree>
    <p:extLst>
      <p:ext uri="{BB962C8B-B14F-4D97-AF65-F5344CB8AC3E}">
        <p14:creationId xmlns:p14="http://schemas.microsoft.com/office/powerpoint/2010/main" val="3783069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19</a:t>
            </a:fld>
            <a:endParaRPr lang="en-US" sz="1100" dirty="0">
              <a:solidFill>
                <a:prstClr val="black"/>
              </a:solidFill>
              <a:latin typeface="Arial" panose="020B0604020202020204" pitchFamily="34" charset="0"/>
              <a:cs typeface="Arial" panose="020B0604020202020204" pitchFamily="34" charset="0"/>
            </a:endParaRPr>
          </a:p>
        </p:txBody>
      </p:sp>
      <p:sp>
        <p:nvSpPr>
          <p:cNvPr id="3" name="Slide Image Placeholder 2"/>
          <p:cNvSpPr>
            <a:spLocks noGrp="1" noRot="1" noChangeAspect="1"/>
          </p:cNvSpPr>
          <p:nvPr>
            <p:ph type="sldImg"/>
          </p:nvPr>
        </p:nvSpPr>
        <p:spPr>
          <a:xfrm>
            <a:off x="385763" y="436563"/>
            <a:ext cx="6026150" cy="3390900"/>
          </a:xfrm>
        </p:spPr>
      </p:sp>
      <p:sp>
        <p:nvSpPr>
          <p:cNvPr id="4" name="Notes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2418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559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3</a:t>
            </a:fld>
            <a:endParaRPr lang="en-US" sz="1100" dirty="0">
              <a:solidFill>
                <a:prstClr val="black"/>
              </a:solidFill>
              <a:latin typeface="Arial" panose="020B0604020202020204" pitchFamily="34" charset="0"/>
              <a:cs typeface="Arial" panose="020B0604020202020204" pitchFamily="34" charset="0"/>
            </a:endParaRPr>
          </a:p>
        </p:txBody>
      </p:sp>
      <p:sp>
        <p:nvSpPr>
          <p:cNvPr id="3" name="Slide Image Placeholder 2"/>
          <p:cNvSpPr>
            <a:spLocks noGrp="1" noRot="1" noChangeAspect="1"/>
          </p:cNvSpPr>
          <p:nvPr>
            <p:ph type="sldImg"/>
          </p:nvPr>
        </p:nvSpPr>
        <p:spPr>
          <a:xfrm>
            <a:off x="385763" y="436563"/>
            <a:ext cx="6026150" cy="3390900"/>
          </a:xfrm>
        </p:spPr>
      </p:sp>
      <p:sp>
        <p:nvSpPr>
          <p:cNvPr id="4" name="Notes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241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5846644D-A760-4EA1-84ED-C820BBBDF469}" type="slidenum">
              <a:rPr lang="fr-FR" smtClean="0">
                <a:solidFill>
                  <a:prstClr val="black"/>
                </a:solidFill>
              </a:rPr>
              <a:pPr/>
              <a:t>21</a:t>
            </a:fld>
            <a:endParaRPr lang="fr-FR" dirty="0">
              <a:solidFill>
                <a:prstClr val="black"/>
              </a:solidFill>
            </a:endParaRPr>
          </a:p>
        </p:txBody>
      </p:sp>
      <p:sp>
        <p:nvSpPr>
          <p:cNvPr id="6" name="Slide Image Placeholder 5"/>
          <p:cNvSpPr>
            <a:spLocks noGrp="1" noRot="1" noChangeAspect="1"/>
          </p:cNvSpPr>
          <p:nvPr>
            <p:ph type="sldImg"/>
          </p:nvPr>
        </p:nvSpPr>
        <p:spPr>
          <a:xfrm>
            <a:off x="369888" y="439738"/>
            <a:ext cx="6057900" cy="3408362"/>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5133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22</a:t>
            </a:fld>
            <a:endParaRPr lang="en-US"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96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6" name="Slide Number Placeholder 3"/>
          <p:cNvSpPr>
            <a:spLocks noGrp="1"/>
          </p:cNvSpPr>
          <p:nvPr>
            <p:ph type="sldNum" sz="quarter" idx="5"/>
          </p:nvPr>
        </p:nvSpPr>
        <p:spPr>
          <a:xfrm>
            <a:off x="3850446" y="9428584"/>
            <a:ext cx="2945659" cy="496332"/>
          </a:xfrm>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23</a:t>
            </a:fld>
            <a:endParaRPr lang="en-US"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67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smtClean="0"/>
              <a:t>Under the threshold does not </a:t>
            </a:r>
            <a:r>
              <a:rPr lang="en-US" dirty="0" err="1" smtClean="0"/>
              <a:t>buil</a:t>
            </a:r>
            <a:r>
              <a:rPr lang="en-US" dirty="0" smtClean="0"/>
              <a:t> up in</a:t>
            </a:r>
            <a:r>
              <a:rPr lang="en-US" baseline="0" dirty="0" smtClean="0"/>
              <a:t> the body. If there is end stage renal disease there is a drug accumulation in the body which means it can lead to toxic levels </a:t>
            </a:r>
            <a:r>
              <a:rPr lang="en-US" baseline="0" dirty="0" err="1" smtClean="0"/>
              <a:t>wherease</a:t>
            </a:r>
            <a:r>
              <a:rPr lang="en-US" baseline="0" dirty="0" smtClean="0"/>
              <a:t> </a:t>
            </a:r>
            <a:r>
              <a:rPr lang="en-US" baseline="0" dirty="0" err="1" smtClean="0"/>
              <a:t>lina</a:t>
            </a:r>
            <a:r>
              <a:rPr lang="en-US" baseline="0" dirty="0" smtClean="0"/>
              <a:t> does not have this issue</a:t>
            </a:r>
            <a:endParaRPr lang="en-US" dirty="0"/>
          </a:p>
        </p:txBody>
      </p:sp>
      <p:sp>
        <p:nvSpPr>
          <p:cNvPr id="4" name="Slide Number Placeholder 3"/>
          <p:cNvSpPr>
            <a:spLocks noGrp="1"/>
          </p:cNvSpPr>
          <p:nvPr>
            <p:ph type="sldNum" sz="quarter" idx="10"/>
          </p:nvPr>
        </p:nvSpPr>
        <p:spPr/>
        <p:txBody>
          <a:bodyPr/>
          <a:lstStyle/>
          <a:p>
            <a:fld id="{A2409555-9BB5-454E-AD64-D48D7B729FE2}" type="slidenum">
              <a:rPr lang="en-US" smtClean="0"/>
              <a:t>24</a:t>
            </a:fld>
            <a:endParaRPr lang="en-US"/>
          </a:p>
        </p:txBody>
      </p:sp>
    </p:spTree>
    <p:extLst>
      <p:ext uri="{BB962C8B-B14F-4D97-AF65-F5344CB8AC3E}">
        <p14:creationId xmlns:p14="http://schemas.microsoft.com/office/powerpoint/2010/main" val="1356157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**Note: Caution should be taken when</a:t>
            </a:r>
            <a:r>
              <a:rPr lang="en-GB" baseline="0" dirty="0" smtClean="0"/>
              <a:t> </a:t>
            </a:r>
            <a:r>
              <a:rPr lang="en-GB" dirty="0" smtClean="0"/>
              <a:t>interpreting these PK data. Clinical outcomes or patients with advanced-stage hepatic failure are not included; therefore</a:t>
            </a:r>
            <a:r>
              <a:rPr lang="en-GB" baseline="0" dirty="0" smtClean="0"/>
              <a:t>, it cannot be said whether</a:t>
            </a:r>
            <a:r>
              <a:rPr lang="en-GB" dirty="0" smtClean="0"/>
              <a:t> linagliptin may be used in these patients.**</a:t>
            </a:r>
          </a:p>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04088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09555-9BB5-454E-AD64-D48D7B729FE2}" type="slidenum">
              <a:rPr lang="en-US" smtClean="0"/>
              <a:t>26</a:t>
            </a:fld>
            <a:endParaRPr lang="en-US"/>
          </a:p>
        </p:txBody>
      </p:sp>
    </p:spTree>
    <p:extLst>
      <p:ext uri="{BB962C8B-B14F-4D97-AF65-F5344CB8AC3E}">
        <p14:creationId xmlns:p14="http://schemas.microsoft.com/office/powerpoint/2010/main" val="2892907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09555-9BB5-454E-AD64-D48D7B729FE2}" type="slidenum">
              <a:rPr lang="en-US" smtClean="0"/>
              <a:t>27</a:t>
            </a:fld>
            <a:endParaRPr lang="en-US"/>
          </a:p>
        </p:txBody>
      </p:sp>
    </p:spTree>
    <p:extLst>
      <p:ext uri="{BB962C8B-B14F-4D97-AF65-F5344CB8AC3E}">
        <p14:creationId xmlns:p14="http://schemas.microsoft.com/office/powerpoint/2010/main" val="194860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28</a:t>
            </a:fld>
            <a:endParaRPr lang="en-US" sz="1100" dirty="0">
              <a:solidFill>
                <a:prstClr val="black"/>
              </a:solidFill>
              <a:latin typeface="Arial" panose="020B0604020202020204" pitchFamily="34" charset="0"/>
              <a:cs typeface="Arial" panose="020B0604020202020204" pitchFamily="34" charset="0"/>
            </a:endParaRPr>
          </a:p>
        </p:txBody>
      </p:sp>
      <p:sp>
        <p:nvSpPr>
          <p:cNvPr id="3" name="Slide Image Placeholder 2"/>
          <p:cNvSpPr>
            <a:spLocks noGrp="1" noRot="1" noChangeAspect="1"/>
          </p:cNvSpPr>
          <p:nvPr>
            <p:ph type="sldImg"/>
          </p:nvPr>
        </p:nvSpPr>
        <p:spPr>
          <a:xfrm>
            <a:off x="385763" y="436563"/>
            <a:ext cx="6026150" cy="3390900"/>
          </a:xfrm>
        </p:spPr>
      </p:sp>
      <p:sp>
        <p:nvSpPr>
          <p:cNvPr id="4" name="Notes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2418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p:cNvSpPr>
          <p:nvPr>
            <p:ph type="body" idx="1"/>
          </p:nvPr>
        </p:nvSpPr>
        <p:spPr/>
        <p:txBody>
          <a:bodyPr/>
          <a:lstStyle/>
          <a:p>
            <a:endParaRPr lang="de-DE" dirty="0"/>
          </a:p>
        </p:txBody>
      </p:sp>
      <p:sp>
        <p:nvSpPr>
          <p:cNvPr id="3" name="Slide Image Placeholder 2"/>
          <p:cNvSpPr>
            <a:spLocks noGrp="1" noRot="1" noChangeAspect="1"/>
          </p:cNvSpPr>
          <p:nvPr>
            <p:ph type="sldImg"/>
          </p:nvPr>
        </p:nvSpPr>
        <p:spPr>
          <a:xfrm>
            <a:off x="369888" y="439738"/>
            <a:ext cx="6057900" cy="3408362"/>
          </a:xfrm>
        </p:spPr>
      </p:sp>
    </p:spTree>
    <p:extLst>
      <p:ext uri="{BB962C8B-B14F-4D97-AF65-F5344CB8AC3E}">
        <p14:creationId xmlns:p14="http://schemas.microsoft.com/office/powerpoint/2010/main" val="3095378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References</a:t>
            </a:r>
          </a:p>
          <a:p>
            <a:pPr marL="0" indent="0">
              <a:buFont typeface="Arial" panose="020B0604020202020204" pitchFamily="34" charset="0"/>
              <a:buAutoNum type="arabicPeriod"/>
              <a:defRPr/>
            </a:pPr>
            <a:r>
              <a:rPr lang="en-GB" dirty="0">
                <a:latin typeface="Arial" panose="020B0604020202020204" pitchFamily="34" charset="0"/>
                <a:cs typeface="Arial" panose="020B0604020202020204" pitchFamily="34" charset="0"/>
              </a:rPr>
              <a:t> </a:t>
            </a:r>
            <a:r>
              <a:rPr lang="en-GB" sz="1100" dirty="0"/>
              <a:t>clinicaltrials.gov. </a:t>
            </a:r>
            <a:r>
              <a:rPr lang="en-GB" dirty="0"/>
              <a:t>NCT00601250 (accessed August 2017); 2. </a:t>
            </a:r>
            <a:r>
              <a:rPr lang="en-GB" dirty="0">
                <a:latin typeface="Arial" panose="020B0604020202020204" pitchFamily="34" charset="0"/>
                <a:cs typeface="Arial" panose="020B0604020202020204" pitchFamily="34" charset="0"/>
              </a:rPr>
              <a:t>Taskinen MR </a:t>
            </a:r>
            <a:r>
              <a:rPr lang="en-GB" i="1" dirty="0">
                <a:latin typeface="Arial" panose="020B0604020202020204" pitchFamily="34" charset="0"/>
                <a:cs typeface="Arial" panose="020B0604020202020204" pitchFamily="34" charset="0"/>
              </a:rPr>
              <a:t>et al. Diabetes Obes Metab</a:t>
            </a:r>
            <a:r>
              <a:rPr lang="en-GB" dirty="0">
                <a:latin typeface="Arial" panose="020B0604020202020204" pitchFamily="34" charset="0"/>
                <a:cs typeface="Arial" panose="020B0604020202020204" pitchFamily="34" charset="0"/>
              </a:rPr>
              <a:t> 2011;13:65; 3. </a:t>
            </a:r>
            <a:r>
              <a:rPr lang="en-GB" sz="1100" dirty="0"/>
              <a:t>clinicaltrials.gov. </a:t>
            </a:r>
            <a:r>
              <a:rPr lang="en-GB" sz="1100" b="0" i="0" u="none" strike="noStrike" kern="1200" baseline="0" dirty="0">
                <a:latin typeface="Arial" panose="020B0604020202020204" pitchFamily="34" charset="0"/>
                <a:ea typeface="+mn-ea"/>
                <a:cs typeface="Arial" panose="020B0604020202020204" pitchFamily="34" charset="0"/>
              </a:rPr>
              <a:t>NCT00622284 </a:t>
            </a:r>
            <a:r>
              <a:rPr lang="en-GB" dirty="0"/>
              <a:t>(accessed August 2017)</a:t>
            </a:r>
            <a:r>
              <a:rPr lang="en-GB" sz="1100" b="0" i="0" u="none" strike="noStrike" kern="1200" baseline="0" dirty="0">
                <a:latin typeface="Arial" panose="020B0604020202020204" pitchFamily="34" charset="0"/>
                <a:ea typeface="+mn-ea"/>
                <a:cs typeface="Arial" panose="020B0604020202020204" pitchFamily="34" charset="0"/>
              </a:rPr>
              <a:t>; </a:t>
            </a:r>
            <a:br>
              <a:rPr lang="en-GB" sz="1100" b="0" i="0" u="none" strike="noStrike" kern="1200" baseline="0" dirty="0">
                <a:latin typeface="Arial" panose="020B0604020202020204" pitchFamily="34" charset="0"/>
                <a:ea typeface="+mn-ea"/>
                <a:cs typeface="Arial" panose="020B0604020202020204" pitchFamily="34" charset="0"/>
              </a:rPr>
            </a:br>
            <a:r>
              <a:rPr lang="en-GB" sz="1100" b="0" i="0" u="none" strike="noStrike" kern="1200" baseline="0" dirty="0">
                <a:latin typeface="Arial" panose="020B0604020202020204" pitchFamily="34" charset="0"/>
                <a:ea typeface="+mn-ea"/>
                <a:cs typeface="Arial" panose="020B0604020202020204" pitchFamily="34" charset="0"/>
              </a:rPr>
              <a:t>4. </a:t>
            </a:r>
            <a:r>
              <a:rPr lang="en-GB" sz="1100" dirty="0"/>
              <a:t>clinicaltrials.gov. </a:t>
            </a:r>
            <a:r>
              <a:rPr lang="en-GB" sz="1100" b="0" i="0" kern="1200" dirty="0">
                <a:effectLst/>
                <a:latin typeface="Arial" panose="020B0604020202020204" pitchFamily="34" charset="0"/>
                <a:ea typeface="+mn-ea"/>
                <a:cs typeface="Arial" panose="020B0604020202020204" pitchFamily="34" charset="0"/>
              </a:rPr>
              <a:t>NCT00819091</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a:t>
            </a:r>
            <a:r>
              <a:rPr lang="en-GB" sz="1100" b="0" i="0" kern="1200" dirty="0">
                <a:effectLst/>
                <a:latin typeface="Arial" panose="020B0604020202020204" pitchFamily="34" charset="0"/>
                <a:ea typeface="+mn-ea"/>
                <a:cs typeface="Arial" panose="020B0604020202020204" pitchFamily="34" charset="0"/>
              </a:rPr>
              <a:t>; 5. </a:t>
            </a:r>
            <a:r>
              <a:rPr lang="en-US" dirty="0"/>
              <a:t>Lewin AJ </a:t>
            </a:r>
            <a:r>
              <a:rPr lang="en-US" i="1" dirty="0"/>
              <a:t>et al. Clin Ther </a:t>
            </a:r>
            <a:r>
              <a:rPr lang="en-US" dirty="0"/>
              <a:t>2012;34:1909.e15</a:t>
            </a:r>
            <a:r>
              <a:rPr lang="en-GB" dirty="0"/>
              <a:t>;</a:t>
            </a:r>
            <a:r>
              <a:rPr lang="en-GB" baseline="0" dirty="0"/>
              <a:t> 6. </a:t>
            </a:r>
            <a:r>
              <a:rPr lang="en-GB" sz="1100" dirty="0"/>
              <a:t>clinicaltrials.gov. </a:t>
            </a:r>
            <a:r>
              <a:rPr lang="en-GB" sz="1100" b="0" i="0" kern="1200" dirty="0">
                <a:effectLst/>
                <a:latin typeface="Arial" panose="020B0604020202020204" pitchFamily="34" charset="0"/>
                <a:ea typeface="+mn-ea"/>
                <a:cs typeface="Arial" panose="020B0604020202020204" pitchFamily="34" charset="0"/>
              </a:rPr>
              <a:t>NCT00602472</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a:t>
            </a:r>
            <a:r>
              <a:rPr lang="en-GB" sz="1100" b="0" i="0" kern="1200" dirty="0">
                <a:effectLst/>
                <a:latin typeface="Arial" panose="020B0604020202020204" pitchFamily="34" charset="0"/>
                <a:ea typeface="+mn-ea"/>
                <a:cs typeface="Arial" panose="020B0604020202020204" pitchFamily="34" charset="0"/>
              </a:rPr>
              <a:t>; 7. </a:t>
            </a:r>
            <a:r>
              <a:rPr lang="en-GB" sz="1100" dirty="0">
                <a:latin typeface="Arial" panose="020B0604020202020204" pitchFamily="34" charset="0"/>
                <a:cs typeface="Arial" panose="020B0604020202020204" pitchFamily="34" charset="0"/>
              </a:rPr>
              <a:t>Owens DR </a:t>
            </a:r>
            <a:r>
              <a:rPr lang="en-GB" sz="1100" i="1" dirty="0">
                <a:latin typeface="Arial" panose="020B0604020202020204" pitchFamily="34" charset="0"/>
                <a:cs typeface="Arial" panose="020B0604020202020204" pitchFamily="34" charset="0"/>
              </a:rPr>
              <a:t>et al. Diabet Med</a:t>
            </a:r>
            <a:r>
              <a:rPr lang="en-GB" sz="1100" dirty="0">
                <a:latin typeface="Arial" panose="020B0604020202020204" pitchFamily="34" charset="0"/>
                <a:cs typeface="Arial" panose="020B0604020202020204" pitchFamily="34" charset="0"/>
              </a:rPr>
              <a:t> 2011;28:1352; </a:t>
            </a:r>
            <a:r>
              <a:rPr lang="en-GB" dirty="0"/>
              <a:t>8. </a:t>
            </a:r>
            <a:r>
              <a:rPr lang="en-GB" sz="1100" dirty="0"/>
              <a:t>clinicaltrials.gov. </a:t>
            </a:r>
            <a:r>
              <a:rPr lang="en-GB" dirty="0"/>
              <a:t>NCT0061140</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 </a:t>
            </a:r>
            <a:br>
              <a:rPr lang="en-GB" dirty="0"/>
            </a:br>
            <a:r>
              <a:rPr lang="en-GB" dirty="0"/>
              <a:t>9. Del Prato S </a:t>
            </a:r>
            <a:r>
              <a:rPr lang="en-GB" i="1" dirty="0"/>
              <a:t>et al</a:t>
            </a:r>
            <a:r>
              <a:rPr lang="en-GB" dirty="0"/>
              <a:t>. </a:t>
            </a:r>
            <a:r>
              <a:rPr lang="en-GB" i="1" dirty="0"/>
              <a:t>Diabetes Obes Metab</a:t>
            </a:r>
            <a:r>
              <a:rPr lang="en-GB" dirty="0"/>
              <a:t> 2011;13:258; 10. </a:t>
            </a:r>
            <a:r>
              <a:rPr lang="en-GB" sz="1100" dirty="0"/>
              <a:t>clinicaltrials.gov. </a:t>
            </a:r>
            <a:r>
              <a:rPr lang="en-GB" dirty="0"/>
              <a:t>NCT00740051</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 11. </a:t>
            </a:r>
            <a:r>
              <a:rPr lang="en-GB" sz="1100" dirty="0"/>
              <a:t>clinicaltrials.gov. </a:t>
            </a:r>
            <a:r>
              <a:rPr lang="en-GB" dirty="0"/>
              <a:t>NCT00654381</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 </a:t>
            </a:r>
            <a:br>
              <a:rPr lang="en-GB" dirty="0"/>
            </a:br>
            <a:r>
              <a:rPr lang="en-GB" dirty="0"/>
              <a:t>12. </a:t>
            </a:r>
            <a:r>
              <a:rPr lang="en-US" dirty="0"/>
              <a:t>Kawamori R </a:t>
            </a:r>
            <a:r>
              <a:rPr lang="en-US" i="1" dirty="0"/>
              <a:t>et al</a:t>
            </a:r>
            <a:r>
              <a:rPr lang="en-US" dirty="0"/>
              <a:t>. </a:t>
            </a:r>
            <a:r>
              <a:rPr lang="en-US" i="1" dirty="0"/>
              <a:t>Diabetes Obes Metab </a:t>
            </a:r>
            <a:r>
              <a:rPr lang="en-US" dirty="0"/>
              <a:t>2012;14:348; </a:t>
            </a:r>
            <a:r>
              <a:rPr lang="en-GB" sz="1100" dirty="0">
                <a:latin typeface="Arial" panose="020B0604020202020204" pitchFamily="34" charset="0"/>
                <a:cs typeface="Arial" panose="020B0604020202020204" pitchFamily="34" charset="0"/>
              </a:rPr>
              <a:t>13. </a:t>
            </a:r>
            <a:r>
              <a:rPr lang="en-GB" sz="1100" dirty="0"/>
              <a:t>clinicaltrials.gov. </a:t>
            </a:r>
            <a:r>
              <a:rPr lang="en-GB" sz="1100" b="0" i="0" u="none" strike="noStrike" kern="1200" baseline="0" dirty="0">
                <a:latin typeface="Arial" panose="020B0604020202020204" pitchFamily="34" charset="0"/>
                <a:ea typeface="+mn-ea"/>
                <a:cs typeface="Arial" panose="020B0604020202020204" pitchFamily="34" charset="0"/>
              </a:rPr>
              <a:t>NCT00641043 </a:t>
            </a:r>
            <a:r>
              <a:rPr lang="en-GB" dirty="0"/>
              <a:t>(accessed August 2017)</a:t>
            </a:r>
            <a:r>
              <a:rPr lang="en-GB" sz="1100" b="0" i="0" u="none" strike="noStrike" kern="1200" baseline="0" dirty="0">
                <a:latin typeface="Arial" panose="020B0604020202020204" pitchFamily="34" charset="0"/>
                <a:ea typeface="+mn-ea"/>
                <a:cs typeface="Arial" panose="020B0604020202020204" pitchFamily="34" charset="0"/>
              </a:rPr>
              <a:t>; 14. </a:t>
            </a:r>
            <a:r>
              <a:rPr lang="en-GB" sz="1100" dirty="0">
                <a:latin typeface="Arial" panose="020B0604020202020204" pitchFamily="34" charset="0"/>
                <a:cs typeface="Arial" panose="020B0604020202020204" pitchFamily="34" charset="0"/>
              </a:rPr>
              <a:t>Gomis R </a:t>
            </a:r>
            <a:r>
              <a:rPr lang="en-GB" sz="1100" i="1" dirty="0">
                <a:latin typeface="Arial" panose="020B0604020202020204" pitchFamily="34" charset="0"/>
                <a:cs typeface="Arial" panose="020B0604020202020204" pitchFamily="34" charset="0"/>
              </a:rPr>
              <a:t>et al</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Diabetes Obes Metab</a:t>
            </a:r>
            <a:r>
              <a:rPr lang="en-GB" sz="1100" dirty="0">
                <a:latin typeface="Arial" panose="020B0604020202020204" pitchFamily="34" charset="0"/>
                <a:cs typeface="Arial" panose="020B0604020202020204" pitchFamily="34" charset="0"/>
              </a:rPr>
              <a:t> 2011;13:653;</a:t>
            </a:r>
            <a:r>
              <a:rPr lang="en-GB" sz="1100" baseline="0" dirty="0">
                <a:latin typeface="Arial" panose="020B0604020202020204" pitchFamily="34" charset="0"/>
                <a:cs typeface="Arial" panose="020B0604020202020204" pitchFamily="34" charset="0"/>
              </a:rPr>
              <a:t> </a:t>
            </a:r>
            <a:br>
              <a:rPr lang="en-GB" sz="1100" baseline="0" dirty="0">
                <a:latin typeface="Arial" panose="020B0604020202020204" pitchFamily="34" charset="0"/>
                <a:cs typeface="Arial" panose="020B0604020202020204" pitchFamily="34" charset="0"/>
              </a:rPr>
            </a:br>
            <a:r>
              <a:rPr lang="en-GB" sz="1100" baseline="0" dirty="0">
                <a:latin typeface="Arial" panose="020B0604020202020204" pitchFamily="34" charset="0"/>
                <a:cs typeface="Arial" panose="020B0604020202020204" pitchFamily="34" charset="0"/>
              </a:rPr>
              <a:t>15. </a:t>
            </a:r>
            <a:r>
              <a:rPr lang="en-GB" sz="1100" dirty="0"/>
              <a:t>clinicaltrials.gov. </a:t>
            </a:r>
            <a:r>
              <a:rPr lang="en-GB" sz="1100" b="0" i="0" u="none" strike="noStrike" kern="1200" baseline="0" dirty="0">
                <a:latin typeface="Arial" panose="020B0604020202020204" pitchFamily="34" charset="0"/>
                <a:ea typeface="+mn-ea"/>
                <a:cs typeface="Arial" panose="020B0604020202020204" pitchFamily="34" charset="0"/>
              </a:rPr>
              <a:t>NCT00798161 </a:t>
            </a:r>
            <a:r>
              <a:rPr lang="en-GB" dirty="0"/>
              <a:t>(accessed August 2017)</a:t>
            </a:r>
            <a:r>
              <a:rPr lang="en-GB" sz="1100" b="0" i="0" u="none" strike="noStrike" kern="1200" baseline="0" dirty="0">
                <a:latin typeface="Arial" panose="020B0604020202020204" pitchFamily="34" charset="0"/>
                <a:ea typeface="+mn-ea"/>
                <a:cs typeface="Arial" panose="020B0604020202020204" pitchFamily="34" charset="0"/>
              </a:rPr>
              <a:t>; 16. </a:t>
            </a:r>
            <a:r>
              <a:rPr lang="en-GB" sz="1100" dirty="0"/>
              <a:t>clinicaltrials.gov. </a:t>
            </a:r>
            <a:r>
              <a:rPr lang="en-GB" sz="1100" b="0" i="0" u="none" strike="noStrike" kern="1200" baseline="0" dirty="0">
                <a:latin typeface="Arial" panose="020B0604020202020204" pitchFamily="34" charset="0"/>
                <a:ea typeface="+mn-ea"/>
                <a:cs typeface="Arial" panose="020B0604020202020204" pitchFamily="34" charset="0"/>
              </a:rPr>
              <a:t>NCT01512979 </a:t>
            </a:r>
            <a:r>
              <a:rPr lang="en-GB" dirty="0"/>
              <a:t>(accessed August 2017)</a:t>
            </a:r>
            <a:r>
              <a:rPr lang="en-GB" sz="1100" b="0" i="0" u="none" strike="noStrike" kern="1200" baseline="0" dirty="0">
                <a:latin typeface="Arial" panose="020B0604020202020204" pitchFamily="34" charset="0"/>
                <a:ea typeface="+mn-ea"/>
                <a:cs typeface="Arial" panose="020B0604020202020204" pitchFamily="34" charset="0"/>
              </a:rPr>
              <a:t>; </a:t>
            </a:r>
            <a:r>
              <a:rPr lang="en-GB" dirty="0"/>
              <a:t>17. </a:t>
            </a:r>
            <a:r>
              <a:rPr lang="en-GB" sz="1100" dirty="0"/>
              <a:t>clinicaltrials.gov. </a:t>
            </a:r>
            <a:r>
              <a:rPr lang="en-GB" dirty="0"/>
              <a:t>NCT00954447</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a:t>
            </a:r>
            <a:r>
              <a:rPr lang="en-GB" sz="1100" b="0" i="0" u="none" strike="noStrike" kern="1200" baseline="0" dirty="0">
                <a:latin typeface="Arial" panose="020B0604020202020204" pitchFamily="34" charset="0"/>
                <a:ea typeface="+mn-ea"/>
                <a:cs typeface="Arial" panose="020B0604020202020204" pitchFamily="34" charset="0"/>
              </a:rPr>
              <a:t> 18. </a:t>
            </a:r>
            <a:r>
              <a:rPr lang="en-GB" sz="1100" dirty="0"/>
              <a:t>clinicaltrials.gov. </a:t>
            </a:r>
            <a:r>
              <a:rPr lang="en-GB" sz="1100" b="0" i="0" kern="1200" dirty="0">
                <a:effectLst/>
                <a:latin typeface="Arial" panose="020B0604020202020204" pitchFamily="34" charset="0"/>
                <a:ea typeface="+mn-ea"/>
                <a:cs typeface="Arial" panose="020B0604020202020204" pitchFamily="34" charset="0"/>
              </a:rPr>
              <a:t>NCT02240680</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a:t>
            </a:r>
            <a:r>
              <a:rPr lang="en-GB" sz="1100" b="0" i="0" kern="1200" dirty="0">
                <a:effectLst/>
                <a:latin typeface="Arial" panose="020B0604020202020204" pitchFamily="34" charset="0"/>
                <a:ea typeface="+mn-ea"/>
                <a:cs typeface="Arial" panose="020B0604020202020204" pitchFamily="34" charset="0"/>
              </a:rPr>
              <a:t>; </a:t>
            </a:r>
            <a:r>
              <a:rPr lang="en-GB" sz="1100" b="0" i="0" u="none" strike="noStrike" kern="1200" baseline="0" dirty="0">
                <a:latin typeface="Arial" panose="020B0604020202020204" pitchFamily="34" charset="0"/>
                <a:ea typeface="+mn-ea"/>
                <a:cs typeface="Arial" panose="020B0604020202020204" pitchFamily="34" charset="0"/>
              </a:rPr>
              <a:t>19</a:t>
            </a:r>
            <a:r>
              <a:rPr lang="en-GB" dirty="0"/>
              <a:t>. </a:t>
            </a:r>
            <a:r>
              <a:rPr lang="en-GB" sz="1100" dirty="0"/>
              <a:t>clinicaltrials.gov. </a:t>
            </a:r>
            <a:r>
              <a:rPr lang="en-GB" dirty="0"/>
              <a:t>NCT01215097</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 20. </a:t>
            </a:r>
            <a:r>
              <a:rPr lang="en-GB" sz="1100" dirty="0"/>
              <a:t>clinicaltrials.gov. </a:t>
            </a:r>
            <a:r>
              <a:rPr lang="en-GB" dirty="0"/>
              <a:t>NCT01214239</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 21. </a:t>
            </a:r>
            <a:r>
              <a:rPr lang="en-GB" sz="1100" dirty="0"/>
              <a:t>clinicaltrials.gov. </a:t>
            </a:r>
            <a:r>
              <a:rPr lang="en-GB" dirty="0"/>
              <a:t>NCT01204294</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a:t>
            </a:r>
            <a:r>
              <a:rPr lang="en-GB" baseline="0" dirty="0"/>
              <a:t> </a:t>
            </a:r>
            <a:r>
              <a:rPr lang="en-GB" dirty="0"/>
              <a:t>22. Inagaki N </a:t>
            </a:r>
            <a:r>
              <a:rPr lang="en-GB" i="1" dirty="0"/>
              <a:t>et al</a:t>
            </a:r>
            <a:r>
              <a:rPr lang="en-GB" dirty="0"/>
              <a:t>. </a:t>
            </a:r>
            <a:r>
              <a:rPr lang="en-GB" i="1" dirty="0"/>
              <a:t>Diabetes Obes Metab</a:t>
            </a:r>
            <a:r>
              <a:rPr lang="en-GB" dirty="0"/>
              <a:t> 2013;15:833; 23. </a:t>
            </a:r>
            <a:r>
              <a:rPr lang="en-GB" sz="1100" dirty="0"/>
              <a:t>clinicaltrials.gov. </a:t>
            </a:r>
            <a:r>
              <a:rPr lang="en-GB" dirty="0"/>
              <a:t>NCT01194830</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 </a:t>
            </a:r>
            <a:r>
              <a:rPr lang="en-GB" sz="1100" b="0" i="0" u="none" strike="noStrike" kern="1200" baseline="0" dirty="0">
                <a:latin typeface="Arial" panose="020B0604020202020204" pitchFamily="34" charset="0"/>
                <a:ea typeface="+mn-ea"/>
                <a:cs typeface="Arial" panose="020B0604020202020204" pitchFamily="34" charset="0"/>
              </a:rPr>
              <a:t>24</a:t>
            </a:r>
            <a:r>
              <a:rPr lang="en-GB" dirty="0"/>
              <a:t>. </a:t>
            </a:r>
            <a:r>
              <a:rPr lang="en-GB" sz="1100" dirty="0"/>
              <a:t>clinicaltrials.gov. </a:t>
            </a:r>
            <a:r>
              <a:rPr lang="en-GB" dirty="0"/>
              <a:t>NCT01792518</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 25. Laakso M </a:t>
            </a:r>
            <a:r>
              <a:rPr lang="en-GB" i="1" dirty="0"/>
              <a:t>et al</a:t>
            </a:r>
            <a:r>
              <a:rPr lang="en-GB" dirty="0"/>
              <a:t>. </a:t>
            </a:r>
            <a:r>
              <a:rPr lang="pt-BR" i="1" dirty="0"/>
              <a:t>Diabetes Care</a:t>
            </a:r>
            <a:r>
              <a:rPr lang="pt-BR" i="1" baseline="0" dirty="0"/>
              <a:t> </a:t>
            </a:r>
            <a:r>
              <a:rPr lang="pt-BR" dirty="0"/>
              <a:t>2015;38:e15</a:t>
            </a:r>
            <a:r>
              <a:rPr lang="en-GB" dirty="0"/>
              <a:t>; 26. </a:t>
            </a:r>
            <a:r>
              <a:rPr lang="en-GB" sz="1100" dirty="0"/>
              <a:t>clinicaltrials.gov. </a:t>
            </a:r>
            <a:r>
              <a:rPr lang="en-GB" dirty="0"/>
              <a:t>NCT01087502</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 </a:t>
            </a:r>
            <a:br>
              <a:rPr lang="en-GB" dirty="0"/>
            </a:br>
            <a:r>
              <a:rPr lang="en-GB" dirty="0"/>
              <a:t>27. McGill JB </a:t>
            </a:r>
            <a:r>
              <a:rPr lang="en-GB" i="1" dirty="0"/>
              <a:t>et al.</a:t>
            </a:r>
            <a:r>
              <a:rPr lang="en-GB" dirty="0"/>
              <a:t> </a:t>
            </a:r>
            <a:r>
              <a:rPr lang="en-GB" i="1" dirty="0"/>
              <a:t>Diabetes Care </a:t>
            </a:r>
            <a:r>
              <a:rPr lang="en-GB" dirty="0"/>
              <a:t>2013;36:237; 28. </a:t>
            </a:r>
            <a:r>
              <a:rPr lang="en-GB" sz="1100" dirty="0"/>
              <a:t>clinicaltrials.gov. </a:t>
            </a:r>
            <a:r>
              <a:rPr lang="en-GB" dirty="0"/>
              <a:t>NCT00800683</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a:t>
            </a:r>
            <a:r>
              <a:rPr lang="en-GB" baseline="0" dirty="0"/>
              <a:t> </a:t>
            </a:r>
            <a:r>
              <a:rPr lang="en-GB" dirty="0"/>
              <a:t>29</a:t>
            </a:r>
            <a:r>
              <a:rPr lang="en-GB" sz="1100" b="0" i="0" u="none" strike="noStrike" kern="1200" baseline="0" dirty="0">
                <a:latin typeface="Arial" panose="020B0604020202020204" pitchFamily="34" charset="0"/>
                <a:ea typeface="+mn-ea"/>
                <a:cs typeface="Arial" panose="020B0604020202020204" pitchFamily="34" charset="0"/>
              </a:rPr>
              <a:t>. </a:t>
            </a:r>
            <a:r>
              <a:rPr lang="en-GB" dirty="0"/>
              <a:t>Barnett AH </a:t>
            </a:r>
            <a:r>
              <a:rPr lang="en-GB" i="1" dirty="0"/>
              <a:t>et al</a:t>
            </a:r>
            <a:r>
              <a:rPr lang="en-GB" dirty="0"/>
              <a:t>. </a:t>
            </a:r>
            <a:r>
              <a:rPr lang="en-GB" i="1" dirty="0"/>
              <a:t>Lancet</a:t>
            </a:r>
            <a:r>
              <a:rPr lang="en-GB" dirty="0"/>
              <a:t> 2013;382:1413; 30. </a:t>
            </a:r>
            <a:r>
              <a:rPr lang="en-GB" sz="1100" dirty="0"/>
              <a:t>clinicaltrials.gov. </a:t>
            </a:r>
            <a:r>
              <a:rPr lang="en-GB" sz="1100" b="0" i="0" kern="1200" dirty="0">
                <a:effectLst/>
                <a:latin typeface="Arial" panose="020B0604020202020204" pitchFamily="34" charset="0"/>
                <a:ea typeface="+mn-ea"/>
                <a:cs typeface="Arial" panose="020B0604020202020204" pitchFamily="34" charset="0"/>
              </a:rPr>
              <a:t>NCT01084005</a:t>
            </a:r>
            <a:r>
              <a:rPr lang="en-GB" sz="1100" b="0" i="0" u="none" strike="noStrike" kern="1200" baseline="0" dirty="0">
                <a:latin typeface="Arial" panose="020B0604020202020204" pitchFamily="34" charset="0"/>
                <a:ea typeface="+mn-ea"/>
                <a:cs typeface="Arial" panose="020B0604020202020204" pitchFamily="34" charset="0"/>
              </a:rPr>
              <a:t> </a:t>
            </a:r>
            <a:r>
              <a:rPr lang="en-GB" dirty="0"/>
              <a:t>(accessed August 2017)</a:t>
            </a:r>
            <a:r>
              <a:rPr lang="en-GB" sz="1100" b="0" i="0" kern="1200" dirty="0">
                <a:effectLst/>
                <a:latin typeface="Arial" panose="020B0604020202020204" pitchFamily="34" charset="0"/>
                <a:ea typeface="+mn-ea"/>
                <a:cs typeface="Arial" panose="020B0604020202020204" pitchFamily="34" charset="0"/>
              </a:rPr>
              <a:t>.</a:t>
            </a:r>
          </a:p>
          <a:p>
            <a:pPr marL="0" indent="0">
              <a:buNone/>
            </a:pPr>
            <a:endParaRPr lang="en-GB" sz="1100" b="0" i="0" kern="1200" dirty="0">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Abbreviation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T2D, type 2 diabetes</a:t>
            </a:r>
          </a:p>
          <a:p>
            <a:pPr marL="0" indent="0">
              <a:buNone/>
            </a:pPr>
            <a:endParaRPr lang="en-GB" sz="1100" b="0" i="0" kern="1200" dirty="0">
              <a:effectLst/>
              <a:latin typeface="Arial" panose="020B0604020202020204" pitchFamily="34" charset="0"/>
              <a:ea typeface="+mn-ea"/>
              <a:cs typeface="Arial" panose="020B0604020202020204" pitchFamily="34" charset="0"/>
            </a:endParaRPr>
          </a:p>
          <a:p>
            <a:pPr marL="0" indent="0">
              <a:buNone/>
            </a:pPr>
            <a:r>
              <a:rPr lang="en-GB" sz="1100" b="0" i="0" kern="1200" dirty="0">
                <a:effectLst/>
                <a:latin typeface="Arial" panose="020B0604020202020204" pitchFamily="34" charset="0"/>
                <a:ea typeface="+mn-ea"/>
                <a:cs typeface="Arial" panose="020B0604020202020204" pitchFamily="34" charset="0"/>
              </a:rPr>
              <a:t>Icons</a:t>
            </a:r>
            <a:r>
              <a:rPr lang="en-GB" sz="1100" b="0" i="0" kern="1200" baseline="0" dirty="0">
                <a:effectLst/>
                <a:latin typeface="Arial" panose="020B0604020202020204" pitchFamily="34" charset="0"/>
                <a:ea typeface="+mn-ea"/>
                <a:cs typeface="Arial" panose="020B0604020202020204" pitchFamily="34" charset="0"/>
              </a:rPr>
              <a:t> courtesy of Kidiladon, Aleksandr Vector, Sai Aditya, Pedro Santos, David Marioni, B Farias and Delwar Hossain at the Noun project. </a:t>
            </a:r>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1073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5AAA31E-EB2D-4E95-AFA0-062F3BD3A22E}" type="slidenum">
              <a:rPr lang="en-GB" smtClean="0">
                <a:solidFill>
                  <a:prstClr val="black"/>
                </a:solidFill>
              </a:rPr>
              <a:pPr/>
              <a:t>4</a:t>
            </a:fld>
            <a:endParaRPr lang="en-GB" dirty="0">
              <a:solidFill>
                <a:prstClr val="black"/>
              </a:solidFill>
            </a:endParaRPr>
          </a:p>
        </p:txBody>
      </p:sp>
      <p:sp>
        <p:nvSpPr>
          <p:cNvPr id="4" name="Slide Image Placeholder 3"/>
          <p:cNvSpPr>
            <a:spLocks noGrp="1" noRot="1" noChangeAspect="1"/>
          </p:cNvSpPr>
          <p:nvPr>
            <p:ph type="sldImg"/>
          </p:nvPr>
        </p:nvSpPr>
        <p:spPr>
          <a:xfrm>
            <a:off x="369888" y="439738"/>
            <a:ext cx="6057900" cy="3408362"/>
          </a:xfrm>
        </p:spPr>
      </p:sp>
      <p:sp>
        <p:nvSpPr>
          <p:cNvPr id="5" name="Notes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7384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FC81CE35-E929-48DE-8355-503AD97A51CA}"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1404041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81CE35-E929-48DE-8355-503AD97A51CA}" type="slidenum">
              <a:rPr lang="en-GB" smtClean="0">
                <a:solidFill>
                  <a:prstClr val="black"/>
                </a:solidFill>
              </a:rPr>
              <a:pPr/>
              <a:t>32</a:t>
            </a:fld>
            <a:endParaRPr lang="en-GB" dirty="0">
              <a:solidFill>
                <a:prstClr val="black"/>
              </a:solidFill>
            </a:endParaRPr>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0410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33</a:t>
            </a:fld>
            <a:endParaRPr lang="en-US" sz="1100" dirty="0">
              <a:solidFill>
                <a:prstClr val="black"/>
              </a:solidFill>
              <a:latin typeface="Arial" panose="020B0604020202020204" pitchFamily="34" charset="0"/>
              <a:cs typeface="Arial" panose="020B0604020202020204" pitchFamily="34" charset="0"/>
            </a:endParaRPr>
          </a:p>
        </p:txBody>
      </p:sp>
      <p:sp>
        <p:nvSpPr>
          <p:cNvPr id="5" name="Slide Image Placeholder 4"/>
          <p:cNvSpPr>
            <a:spLocks noGrp="1" noRot="1" noChangeAspect="1"/>
          </p:cNvSpPr>
          <p:nvPr>
            <p:ph type="sldImg"/>
          </p:nvPr>
        </p:nvSpPr>
        <p:spPr>
          <a:xfrm>
            <a:off x="369888" y="439738"/>
            <a:ext cx="6057900" cy="3408362"/>
          </a:xfrm>
        </p:spPr>
      </p:sp>
      <p:sp>
        <p:nvSpPr>
          <p:cNvPr id="7" name="Notes Placeholder 6"/>
          <p:cNvSpPr>
            <a:spLocks noGrp="1"/>
          </p:cNvSpPr>
          <p:nvPr>
            <p:ph type="body" idx="1"/>
          </p:nvPr>
        </p:nvSpPr>
        <p:spPr/>
        <p:txBody>
          <a:bodyPr/>
          <a:lstStyle/>
          <a:p>
            <a:pPr marL="0" indent="0">
              <a:buNone/>
            </a:pPr>
            <a:endParaRPr lang="en-GB" dirty="0"/>
          </a:p>
        </p:txBody>
      </p:sp>
    </p:spTree>
    <p:extLst>
      <p:ext uri="{BB962C8B-B14F-4D97-AF65-F5344CB8AC3E}">
        <p14:creationId xmlns:p14="http://schemas.microsoft.com/office/powerpoint/2010/main" val="44847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5"/>
          </p:nvPr>
        </p:nvSpPr>
        <p:spPr/>
        <p:txBody>
          <a:bodyPr/>
          <a:lstStyle/>
          <a:p>
            <a:fld id="{FC81CE35-E929-48DE-8355-503AD97A51CA}" type="slidenum">
              <a:rPr lang="en-GB" smtClean="0">
                <a:solidFill>
                  <a:prstClr val="black"/>
                </a:solidFill>
              </a:rPr>
              <a:pPr/>
              <a:t>34</a:t>
            </a:fld>
            <a:endParaRPr lang="en-GB" dirty="0">
              <a:solidFill>
                <a:prstClr val="black"/>
              </a:solidFill>
            </a:endParaRPr>
          </a:p>
        </p:txBody>
      </p:sp>
      <p:sp>
        <p:nvSpPr>
          <p:cNvPr id="9" name="Slide Image Placeholder 8"/>
          <p:cNvSpPr>
            <a:spLocks noGrp="1" noRot="1" noChangeAspect="1"/>
          </p:cNvSpPr>
          <p:nvPr>
            <p:ph type="sldImg"/>
          </p:nvPr>
        </p:nvSpPr>
        <p:spPr/>
      </p:sp>
      <p:sp>
        <p:nvSpPr>
          <p:cNvPr id="12" name="Notes Placeholder 1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0278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4" name="Slide Number Placeholder 3"/>
          <p:cNvSpPr>
            <a:spLocks noGrp="1"/>
          </p:cNvSpPr>
          <p:nvPr>
            <p:ph type="sldNum" sz="quarter" idx="10"/>
          </p:nvPr>
        </p:nvSpPr>
        <p:spPr/>
        <p:txBody>
          <a:bodyPr/>
          <a:lstStyle/>
          <a:p>
            <a:fld id="{9915555F-7DBF-49A7-AE40-5BAA3E725548}" type="slidenum">
              <a:rPr lang="en-GB" smtClean="0">
                <a:solidFill>
                  <a:prstClr val="black"/>
                </a:solidFill>
              </a:rPr>
              <a:pPr/>
              <a:t>35</a:t>
            </a:fld>
            <a:endParaRPr lang="en-GB" dirty="0">
              <a:solidFill>
                <a:prstClr val="black"/>
              </a:solidFill>
            </a:endParaRPr>
          </a:p>
        </p:txBody>
      </p:sp>
      <p:sp>
        <p:nvSpPr>
          <p:cNvPr id="6" name="Notes Placeholder 5"/>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176091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81CE35-E929-48DE-8355-503AD97A51CA}" type="slidenum">
              <a:rPr lang="en-GB" smtClean="0">
                <a:solidFill>
                  <a:prstClr val="black"/>
                </a:solidFill>
              </a:rPr>
              <a:pPr/>
              <a:t>36</a:t>
            </a:fld>
            <a:endParaRPr lang="en-GB" dirty="0">
              <a:solidFill>
                <a:prstClr val="black"/>
              </a:solidFill>
            </a:endParaRPr>
          </a:p>
        </p:txBody>
      </p:sp>
      <p:sp>
        <p:nvSpPr>
          <p:cNvPr id="19" name="Slide Image Placeholder 18"/>
          <p:cNvSpPr>
            <a:spLocks noGrp="1" noRot="1" noChangeAspect="1"/>
          </p:cNvSpPr>
          <p:nvPr>
            <p:ph type="sldImg"/>
          </p:nvPr>
        </p:nvSpPr>
        <p:spPr/>
      </p:sp>
      <p:sp>
        <p:nvSpPr>
          <p:cNvPr id="20" name="Notes Placeholder 1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9357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395280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81CE35-E929-48DE-8355-503AD97A51CA}" type="slidenum">
              <a:rPr lang="en-GB" smtClean="0">
                <a:solidFill>
                  <a:prstClr val="black"/>
                </a:solidFill>
              </a:rPr>
              <a:pPr/>
              <a:t>38</a:t>
            </a:fld>
            <a:endParaRPr lang="en-GB" dirty="0">
              <a:solidFill>
                <a:prstClr val="black"/>
              </a:solidFill>
            </a:endParaRPr>
          </a:p>
        </p:txBody>
      </p:sp>
      <p:sp>
        <p:nvSpPr>
          <p:cNvPr id="11" name="Notes Placeholder 10"/>
          <p:cNvSpPr>
            <a:spLocks noGrp="1"/>
          </p:cNvSpPr>
          <p:nvPr>
            <p:ph type="body" idx="1"/>
          </p:nvPr>
        </p:nvSpPr>
        <p:spPr/>
        <p:txBody>
          <a:bodyPr/>
          <a:lstStyle/>
          <a:p>
            <a:endParaRPr lang="en-GB" dirty="0"/>
          </a:p>
          <a:p>
            <a:endParaRPr lang="en-GB" dirty="0"/>
          </a:p>
          <a:p>
            <a:r>
              <a:rPr lang="en-GB" dirty="0"/>
              <a:t>Icon courtesy of Gregor Cresnar of the Noun project</a:t>
            </a: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39785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81CE35-E929-48DE-8355-503AD97A51CA}" type="slidenum">
              <a:rPr lang="en-GB" smtClean="0">
                <a:solidFill>
                  <a:prstClr val="black"/>
                </a:solidFill>
              </a:rPr>
              <a:pPr/>
              <a:t>39</a:t>
            </a:fld>
            <a:endParaRPr lang="en-GB" dirty="0">
              <a:solidFill>
                <a:prstClr val="black"/>
              </a:solidFill>
            </a:endParaRPr>
          </a:p>
        </p:txBody>
      </p:sp>
      <p:sp>
        <p:nvSpPr>
          <p:cNvPr id="5" name="Slide Image Placeholder 4"/>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5290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71762F-2FB1-4979-9610-F7603AE4133F}" type="slidenum">
              <a:rPr lang="en-GB" smtClean="0">
                <a:solidFill>
                  <a:prstClr val="black"/>
                </a:solidFill>
              </a:rPr>
              <a:pPr/>
              <a:t>40</a:t>
            </a:fld>
            <a:endParaRPr lang="en-GB" dirty="0">
              <a:solidFill>
                <a:prstClr val="black"/>
              </a:solidFill>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174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30DC86FC-318D-484D-955E-4092979ABA23}"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1454995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71762F-2FB1-4979-9610-F7603AE4133F}" type="slidenum">
              <a:rPr lang="en-GB" smtClean="0">
                <a:solidFill>
                  <a:prstClr val="black"/>
                </a:solidFill>
              </a:rPr>
              <a:pPr/>
              <a:t>41</a:t>
            </a:fld>
            <a:endParaRPr lang="en-GB" dirty="0">
              <a:solidFill>
                <a:prstClr val="black"/>
              </a:solidFill>
            </a:endParaRPr>
          </a:p>
        </p:txBody>
      </p:sp>
      <p:sp>
        <p:nvSpPr>
          <p:cNvPr id="5" name="Slide Image Placeholder 4"/>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10762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1CC3CA-107D-4B86-865D-17D722719429}" type="slidenum">
              <a:rPr lang="en-AU" smtClean="0">
                <a:solidFill>
                  <a:prstClr val="black"/>
                </a:solidFill>
              </a:rPr>
              <a:pPr/>
              <a:t>42</a:t>
            </a:fld>
            <a:endParaRPr lang="en-AU" dirty="0">
              <a:solidFill>
                <a:prstClr val="black"/>
              </a:solidFill>
            </a:endParaRPr>
          </a:p>
        </p:txBody>
      </p:sp>
      <p:sp>
        <p:nvSpPr>
          <p:cNvPr id="6" name="Slide Image Placeholder 5"/>
          <p:cNvSpPr>
            <a:spLocks noGrp="1" noRot="1" noChangeAspect="1"/>
          </p:cNvSpPr>
          <p:nvPr>
            <p:ph type="sldImg"/>
          </p:nvPr>
        </p:nvSpPr>
        <p:spPr>
          <a:xfrm>
            <a:off x="369888" y="439738"/>
            <a:ext cx="6057900" cy="3408362"/>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8281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85D5DAA-3BF0-45F1-88DE-3C5B9B2386DE}" type="slidenum">
              <a:rPr lang="en-US" smtClean="0">
                <a:solidFill>
                  <a:prstClr val="black"/>
                </a:solidFill>
              </a:rPr>
              <a:pPr/>
              <a:t>43</a:t>
            </a:fld>
            <a:endParaRPr lang="en-US" dirty="0">
              <a:solidFill>
                <a:prstClr val="black"/>
              </a:solidFill>
            </a:endParaRPr>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5917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B420E3D-AC0E-6F46-8546-9AAB1AF9FC4A}" type="slidenum">
              <a:rPr lang="en-US" smtClean="0">
                <a:solidFill>
                  <a:prstClr val="black"/>
                </a:solidFill>
              </a:rPr>
              <a:pPr/>
              <a:t>44</a:t>
            </a:fld>
            <a:endParaRPr lang="en-US" dirty="0">
              <a:solidFill>
                <a:prstClr val="black"/>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6048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77587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621936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r>
              <a:rPr lang="en-GB" dirty="0" smtClean="0"/>
              <a:t>Linagliptin</a:t>
            </a:r>
            <a:r>
              <a:rPr lang="en-GB" baseline="0" dirty="0" smtClean="0"/>
              <a:t> is sustain but </a:t>
            </a:r>
            <a:r>
              <a:rPr lang="en-GB" baseline="0" dirty="0" err="1" smtClean="0"/>
              <a:t>glimperide</a:t>
            </a:r>
            <a:r>
              <a:rPr lang="en-GB" baseline="0" dirty="0" smtClean="0"/>
              <a:t> </a:t>
            </a:r>
          </a:p>
          <a:p>
            <a:r>
              <a:rPr lang="en-GB" baseline="0" dirty="0" smtClean="0"/>
              <a:t>SU is perceived as highly efficacy but their sustainability decrease by time and eventually u would need to increase the dose whereas </a:t>
            </a:r>
            <a:r>
              <a:rPr lang="en-GB" baseline="0" dirty="0" err="1" smtClean="0"/>
              <a:t>linagliptin</a:t>
            </a:r>
            <a:r>
              <a:rPr lang="en-GB" baseline="0" dirty="0" smtClean="0"/>
              <a:t> has a smooth sustainability throughout the whole trial. </a:t>
            </a:r>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52069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4281F2-7E88-4BF2-9989-9E0CAB882E78}" type="slidenum">
              <a:rPr lang="en-GB" smtClean="0">
                <a:solidFill>
                  <a:prstClr val="black"/>
                </a:solidFill>
              </a:rPr>
              <a:pPr/>
              <a:t>48</a:t>
            </a:fld>
            <a:endParaRPr lang="en-GB" dirty="0">
              <a:solidFill>
                <a:prstClr val="black"/>
              </a:solidFill>
            </a:endParaRPr>
          </a:p>
        </p:txBody>
      </p:sp>
      <p:sp>
        <p:nvSpPr>
          <p:cNvPr id="11" name="Slide Image Placeholder 10"/>
          <p:cNvSpPr>
            <a:spLocks noGrp="1" noRot="1" noChangeAspect="1"/>
          </p:cNvSpPr>
          <p:nvPr>
            <p:ph type="sldImg"/>
          </p:nvPr>
        </p:nvSpPr>
        <p:spPr>
          <a:xfrm>
            <a:off x="369888" y="439738"/>
            <a:ext cx="6057900" cy="3408362"/>
          </a:xfrm>
        </p:spPr>
      </p:sp>
      <p:sp>
        <p:nvSpPr>
          <p:cNvPr id="12" name="Notes Placeholder 1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7140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49</a:t>
            </a:fld>
            <a:endParaRPr lang="en-US" sz="1100" dirty="0">
              <a:solidFill>
                <a:prstClr val="black"/>
              </a:solidFill>
              <a:latin typeface="Arial" panose="020B0604020202020204" pitchFamily="34" charset="0"/>
              <a:cs typeface="Arial" panose="020B0604020202020204" pitchFamily="34" charset="0"/>
            </a:endParaRPr>
          </a:p>
        </p:txBody>
      </p:sp>
      <p:sp>
        <p:nvSpPr>
          <p:cNvPr id="3" name="Slide Image Placeholder 2"/>
          <p:cNvSpPr>
            <a:spLocks noGrp="1" noRot="1" noChangeAspect="1"/>
          </p:cNvSpPr>
          <p:nvPr>
            <p:ph type="sldImg"/>
          </p:nvPr>
        </p:nvSpPr>
        <p:spPr>
          <a:xfrm>
            <a:off x="385763" y="436563"/>
            <a:ext cx="6026150" cy="3390900"/>
          </a:xfrm>
        </p:spPr>
      </p:sp>
      <p:sp>
        <p:nvSpPr>
          <p:cNvPr id="4" name="Notes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2418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28818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11526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5690578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1350611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5"/>
          </p:nvPr>
        </p:nvSpPr>
        <p:spPr/>
        <p:txBody>
          <a:bodyPr/>
          <a:lstStyle/>
          <a:p>
            <a:fld id="{FC81CE35-E929-48DE-8355-503AD97A51CA}" type="slidenum">
              <a:rPr lang="en-GB" smtClean="0">
                <a:solidFill>
                  <a:prstClr val="black"/>
                </a:solidFill>
              </a:rPr>
              <a:pPr/>
              <a:t>53</a:t>
            </a:fld>
            <a:endParaRPr lang="en-GB" dirty="0">
              <a:solidFill>
                <a:prstClr val="black"/>
              </a:solidFill>
            </a:endParaRPr>
          </a:p>
        </p:txBody>
      </p:sp>
      <p:sp>
        <p:nvSpPr>
          <p:cNvPr id="5" name="Slide Image Placeholder 4"/>
          <p:cNvSpPr>
            <a:spLocks noGrp="1" noRot="1" noChangeAspect="1"/>
          </p:cNvSpPr>
          <p:nvPr>
            <p:ph type="sldImg"/>
          </p:nvPr>
        </p:nvSpPr>
        <p:spPr>
          <a:xfrm>
            <a:off x="371475" y="439738"/>
            <a:ext cx="6059488" cy="3409950"/>
          </a:xfrm>
        </p:spPr>
      </p:sp>
      <p:sp>
        <p:nvSpPr>
          <p:cNvPr id="6" name="Notes Placeholder 5"/>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814720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615140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pPr marL="0" indent="0">
              <a:buNone/>
            </a:pPr>
            <a:r>
              <a:rPr lang="en-GB" b="1" dirty="0"/>
              <a:t>Notes</a:t>
            </a:r>
          </a:p>
          <a:p>
            <a:r>
              <a:rPr lang="en-GB" dirty="0"/>
              <a:t>Icon courtesy</a:t>
            </a:r>
            <a:r>
              <a:rPr lang="en-GB" baseline="0" dirty="0"/>
              <a:t> of</a:t>
            </a:r>
            <a:r>
              <a:rPr lang="en-GB" dirty="0"/>
              <a:t> Kirill Kazachek,</a:t>
            </a:r>
            <a:r>
              <a:rPr lang="en-GB" baseline="0" dirty="0"/>
              <a:t> </a:t>
            </a:r>
            <a:r>
              <a:rPr lang="en-GB" sz="1100" b="0" i="0" u="sng" kern="1200" dirty="0">
                <a:solidFill>
                  <a:schemeClr val="tx1"/>
                </a:solidFill>
                <a:effectLst/>
                <a:latin typeface="Arial" panose="020B0604020202020204" pitchFamily="34" charset="0"/>
                <a:ea typeface="+mn-ea"/>
                <a:cs typeface="Arial" panose="020B0604020202020204" pitchFamily="34" charset="0"/>
                <a:hlinkClick r:id="rId3" tooltip="Flaticon"/>
              </a:rPr>
              <a:t>www.flaticon.com</a:t>
            </a:r>
            <a:r>
              <a:rPr lang="en-GB" sz="1100" b="0" i="0" kern="1200" dirty="0">
                <a:solidFill>
                  <a:schemeClr val="tx1"/>
                </a:solidFill>
                <a:effectLst/>
                <a:latin typeface="Arial" panose="020B0604020202020204" pitchFamily="34" charset="0"/>
                <a:ea typeface="+mn-ea"/>
                <a:cs typeface="Arial" panose="020B0604020202020204" pitchFamily="34" charset="0"/>
              </a:rPr>
              <a:t> </a:t>
            </a:r>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5025684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656058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81CE35-E929-48DE-8355-503AD97A51CA}" type="slidenum">
              <a:rPr lang="en-GB" smtClean="0">
                <a:solidFill>
                  <a:prstClr val="black"/>
                </a:solidFill>
              </a:rPr>
              <a:pPr/>
              <a:t>57</a:t>
            </a:fld>
            <a:endParaRPr lang="en-GB" dirty="0">
              <a:solidFill>
                <a:prstClr val="black"/>
              </a:solidFill>
            </a:endParaRPr>
          </a:p>
        </p:txBody>
      </p:sp>
    </p:spTree>
    <p:extLst>
      <p:ext uri="{BB962C8B-B14F-4D97-AF65-F5344CB8AC3E}">
        <p14:creationId xmlns:p14="http://schemas.microsoft.com/office/powerpoint/2010/main" val="13385380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5690578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59</a:t>
            </a:fld>
            <a:endParaRPr lang="en-US" sz="1100" dirty="0">
              <a:solidFill>
                <a:prstClr val="black"/>
              </a:solidFill>
              <a:latin typeface="Arial" panose="020B0604020202020204" pitchFamily="34" charset="0"/>
              <a:cs typeface="Arial" panose="020B0604020202020204" pitchFamily="34" charset="0"/>
            </a:endParaRPr>
          </a:p>
        </p:txBody>
      </p:sp>
      <p:sp>
        <p:nvSpPr>
          <p:cNvPr id="3" name="Slide Image Placeholder 2"/>
          <p:cNvSpPr>
            <a:spLocks noGrp="1" noRot="1" noChangeAspect="1"/>
          </p:cNvSpPr>
          <p:nvPr>
            <p:ph type="sldImg"/>
          </p:nvPr>
        </p:nvSpPr>
        <p:spPr>
          <a:xfrm>
            <a:off x="385763" y="436563"/>
            <a:ext cx="6026150" cy="3390900"/>
          </a:xfrm>
        </p:spPr>
      </p:sp>
      <p:sp>
        <p:nvSpPr>
          <p:cNvPr id="4" name="Notes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24184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892207">
              <a:spcBef>
                <a:spcPct val="0"/>
              </a:spcBef>
              <a:defRPr/>
            </a:pPr>
            <a:endParaRPr lang="en-GB" dirty="0"/>
          </a:p>
        </p:txBody>
      </p:sp>
      <p:sp>
        <p:nvSpPr>
          <p:cNvPr id="4" name="Slide Number Placeholder 3"/>
          <p:cNvSpPr>
            <a:spLocks noGrp="1"/>
          </p:cNvSpPr>
          <p:nvPr>
            <p:ph type="sldNum" sz="quarter" idx="10"/>
          </p:nvPr>
        </p:nvSpPr>
        <p:spPr/>
        <p:txBody>
          <a:bodyPr/>
          <a:lstStyle/>
          <a:p>
            <a:fld id="{BFB8518A-D699-4533-9639-4981B3250E25}" type="slidenum">
              <a:rPr lang="en-GB" smtClean="0">
                <a:solidFill>
                  <a:prstClr val="black"/>
                </a:solidFill>
              </a:rPr>
              <a:pPr/>
              <a:t>60</a:t>
            </a:fld>
            <a:endParaRPr lang="en-GB" dirty="0">
              <a:solidFill>
                <a:prstClr val="black"/>
              </a:solidFill>
            </a:endParaRPr>
          </a:p>
        </p:txBody>
      </p:sp>
      <p:sp>
        <p:nvSpPr>
          <p:cNvPr id="8" name="Slide Image Placeholder 7"/>
          <p:cNvSpPr>
            <a:spLocks noGrp="1" noRot="1" noChangeAspect="1"/>
          </p:cNvSpPr>
          <p:nvPr>
            <p:ph type="sldImg"/>
          </p:nvPr>
        </p:nvSpPr>
        <p:spPr>
          <a:xfrm>
            <a:off x="369888" y="439738"/>
            <a:ext cx="6057900" cy="3408362"/>
          </a:xfrm>
        </p:spPr>
      </p:sp>
    </p:spTree>
    <p:extLst>
      <p:ext uri="{BB962C8B-B14F-4D97-AF65-F5344CB8AC3E}">
        <p14:creationId xmlns:p14="http://schemas.microsoft.com/office/powerpoint/2010/main" val="356829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04813"/>
            <a:ext cx="5581650" cy="31400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272041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pPr marL="0" indent="0">
              <a:buNone/>
            </a:pPr>
            <a:r>
              <a:rPr lang="en-GB" b="1" dirty="0"/>
              <a:t>Notes</a:t>
            </a:r>
          </a:p>
          <a:p>
            <a:r>
              <a:rPr lang="en-GB" dirty="0"/>
              <a:t>Icons</a:t>
            </a:r>
            <a:r>
              <a:rPr lang="en-GB" baseline="0" dirty="0"/>
              <a:t> courtesy of </a:t>
            </a:r>
            <a:r>
              <a:rPr lang="en-GB" dirty="0"/>
              <a:t>Pedros Santos at the Noun project</a:t>
            </a:r>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1640704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6931278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75ED0A-E718-BA45-A87A-A6ACBA5847C0}" type="slidenum">
              <a:rPr lang="en-US" sz="1100" smtClean="0">
                <a:solidFill>
                  <a:prstClr val="black"/>
                </a:solidFill>
                <a:latin typeface="Arial" panose="020B0604020202020204" pitchFamily="34" charset="0"/>
                <a:cs typeface="Arial" panose="020B0604020202020204" pitchFamily="34" charset="0"/>
              </a:rPr>
              <a:pPr>
                <a:defRPr/>
              </a:pPr>
              <a:t>63</a:t>
            </a:fld>
            <a:endParaRPr lang="en-US" sz="1100" dirty="0">
              <a:solidFill>
                <a:prstClr val="black"/>
              </a:solidFill>
              <a:latin typeface="Arial" panose="020B0604020202020204" pitchFamily="34" charset="0"/>
              <a:cs typeface="Arial" panose="020B0604020202020204" pitchFamily="34" charset="0"/>
            </a:endParaRPr>
          </a:p>
        </p:txBody>
      </p:sp>
      <p:sp>
        <p:nvSpPr>
          <p:cNvPr id="3" name="Slide Image Placeholder 2"/>
          <p:cNvSpPr>
            <a:spLocks noGrp="1" noRot="1" noChangeAspect="1"/>
          </p:cNvSpPr>
          <p:nvPr>
            <p:ph type="sldImg"/>
          </p:nvPr>
        </p:nvSpPr>
        <p:spPr>
          <a:xfrm>
            <a:off x="385763" y="436563"/>
            <a:ext cx="6026150" cy="3390900"/>
          </a:xfrm>
        </p:spPr>
      </p:sp>
      <p:sp>
        <p:nvSpPr>
          <p:cNvPr id="4" name="Notes Placeholder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241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Notes</a:t>
            </a:r>
          </a:p>
          <a:p>
            <a:r>
              <a:rPr lang="en-GB" dirty="0"/>
              <a:t>Available data suggest that intensive glucose lowering has beneficial effects on microvascular risk (as indicated by the results from UKPDS, ADVANCE and VADT). In ACCORD, there were beneficial effects on surrogate secondary microvascular outcomes with intensive versus standard treatment but not for the primary microvascular composite endpoint, which was the same between the two groups</a:t>
            </a:r>
          </a:p>
          <a:p>
            <a:r>
              <a:rPr lang="en-GB" dirty="0"/>
              <a:t>However, for macrovascular outcomes and mortality, the evidence is mixed</a:t>
            </a:r>
          </a:p>
          <a:p>
            <a:r>
              <a:rPr lang="en-GB" dirty="0"/>
              <a:t>Long-term follow-up was 20 years for UKPDS, 10 years for VADT and 6 years for ADVANCE-ON</a:t>
            </a:r>
          </a:p>
          <a:p>
            <a:r>
              <a:rPr lang="en-GB" dirty="0"/>
              <a:t>Long-term follow-up of both UKPDS and VADT reveals a reduction in CV events with intensive glucose therapy versus standard – the reasons behinds this are not yet clear</a:t>
            </a:r>
          </a:p>
          <a:p>
            <a:pPr marL="0" indent="0">
              <a:buNone/>
            </a:pPr>
            <a:endParaRPr lang="en-GB" dirty="0"/>
          </a:p>
          <a:p>
            <a:pPr marL="0" indent="0">
              <a:buNone/>
            </a:pPr>
            <a:r>
              <a:rPr lang="en-GB" b="1" dirty="0"/>
              <a:t>Abbreviations</a:t>
            </a:r>
          </a:p>
          <a:p>
            <a:pPr marL="0" indent="0">
              <a:buNone/>
            </a:pPr>
            <a:r>
              <a:rPr lang="en-GB" altLang="en-US" dirty="0"/>
              <a:t>ACCORD, Action to Control Cardiovascular Risk in Diabetes; ADVANCE, Action in Diabetes and Vascular Disease: Preterax and Diamicron Modified Release Controlled Evaluation; </a:t>
            </a:r>
            <a:br>
              <a:rPr lang="en-GB" altLang="en-US" dirty="0"/>
            </a:br>
            <a:r>
              <a:rPr lang="en-GB" altLang="en-US" dirty="0"/>
              <a:t>CVD, cardiovascular disease; HbA</a:t>
            </a:r>
            <a:r>
              <a:rPr lang="en-GB" altLang="en-US" baseline="-25000" dirty="0"/>
              <a:t>1c</a:t>
            </a:r>
            <a:r>
              <a:rPr lang="en-GB" altLang="en-US" dirty="0"/>
              <a:t>, glycosylated haemoglobin; </a:t>
            </a:r>
            <a:r>
              <a:rPr lang="en-GB" dirty="0"/>
              <a:t>T2D, type 2 diabetes; </a:t>
            </a:r>
            <a:r>
              <a:rPr lang="en-GB" altLang="en-US" dirty="0"/>
              <a:t>UKPDS, UK Prospective Diabetes Study; VADT, Veterans Affairs Diabetes Trial</a:t>
            </a:r>
          </a:p>
          <a:p>
            <a:endParaRPr lang="en-GB" altLang="en-US" dirty="0"/>
          </a:p>
          <a:p>
            <a:pPr marL="0" indent="0">
              <a:buNone/>
            </a:pPr>
            <a:r>
              <a:rPr lang="en-GB" altLang="en-US" b="1" dirty="0"/>
              <a:t>Copyright</a:t>
            </a:r>
          </a:p>
          <a:p>
            <a:pPr marL="0" indent="0">
              <a:buNone/>
            </a:pPr>
            <a:r>
              <a:rPr lang="en-GB" dirty="0"/>
              <a:t>Bergenstal </a:t>
            </a:r>
            <a:r>
              <a:rPr lang="en-GB" i="1" dirty="0"/>
              <a:t>et al. Am J Med </a:t>
            </a:r>
            <a:r>
              <a:rPr lang="en-GB" dirty="0"/>
              <a:t>2010;123:374.e9. Table 2. Page e12 </a:t>
            </a:r>
            <a:endParaRPr lang="en-GB" altLang="en-US" dirty="0"/>
          </a:p>
          <a:p>
            <a:endParaRPr lang="en-GB" altLang="en-US" dirty="0"/>
          </a:p>
          <a:p>
            <a:endParaRPr lang="en-GB" dirty="0"/>
          </a:p>
        </p:txBody>
      </p:sp>
      <p:sp>
        <p:nvSpPr>
          <p:cNvPr id="4" name="Slide Number Placeholder 3"/>
          <p:cNvSpPr>
            <a:spLocks noGrp="1"/>
          </p:cNvSpPr>
          <p:nvPr>
            <p:ph type="sldNum" sz="quarter" idx="10"/>
          </p:nvPr>
        </p:nvSpPr>
        <p:spPr/>
        <p:txBody>
          <a:bodyPr/>
          <a:lstStyle/>
          <a:p>
            <a:fld id="{BFB8518A-D699-4533-9639-4981B3250E25}" type="slidenum">
              <a:rPr lang="en-GB" smtClean="0">
                <a:solidFill>
                  <a:prstClr val="black"/>
                </a:solidFill>
              </a:rPr>
              <a:pPr/>
              <a:t>8</a:t>
            </a:fld>
            <a:endParaRPr lang="en-GB" dirty="0">
              <a:solidFill>
                <a:prstClr val="black"/>
              </a:solidFill>
            </a:endParaRPr>
          </a:p>
        </p:txBody>
      </p:sp>
      <p:sp>
        <p:nvSpPr>
          <p:cNvPr id="6" name="Slide Image Placeholder 5"/>
          <p:cNvSpPr>
            <a:spLocks noGrp="1" noRot="1" noChangeAspect="1"/>
          </p:cNvSpPr>
          <p:nvPr>
            <p:ph type="sldImg"/>
          </p:nvPr>
        </p:nvSpPr>
        <p:spPr>
          <a:xfrm>
            <a:off x="384175" y="436563"/>
            <a:ext cx="6029325" cy="3390900"/>
          </a:xfrm>
        </p:spPr>
      </p:sp>
    </p:spTree>
    <p:extLst>
      <p:ext uri="{BB962C8B-B14F-4D97-AF65-F5344CB8AC3E}">
        <p14:creationId xmlns:p14="http://schemas.microsoft.com/office/powerpoint/2010/main" val="403586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439738"/>
            <a:ext cx="6057900"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3058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69888" y="439738"/>
            <a:ext cx="6057900" cy="3408362"/>
          </a:xfrm>
        </p:spPr>
      </p:sp>
      <p:sp>
        <p:nvSpPr>
          <p:cNvPr id="7" name="Notes Placeholder 6"/>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CD75ED0A-E718-BA45-A87A-A6ACBA5847C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55228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2.xml"/><Relationship Id="rId4" Type="http://schemas.openxmlformats.org/officeDocument/2006/relationships/image" Target="../media/image11.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4.xml"/><Relationship Id="rId4" Type="http://schemas.openxmlformats.org/officeDocument/2006/relationships/image" Target="../media/image11.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6.xml"/><Relationship Id="rId4" Type="http://schemas.openxmlformats.org/officeDocument/2006/relationships/image" Target="../media/image11.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8.xml"/><Relationship Id="rId4" Type="http://schemas.openxmlformats.org/officeDocument/2006/relationships/image" Target="../media/image11.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9.xml"/><Relationship Id="rId4" Type="http://schemas.openxmlformats.org/officeDocument/2006/relationships/image" Target="../media/image11.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1.xml"/><Relationship Id="rId4" Type="http://schemas.openxmlformats.org/officeDocument/2006/relationships/image" Target="../media/image11.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4.xml"/><Relationship Id="rId4" Type="http://schemas.openxmlformats.org/officeDocument/2006/relationships/image" Target="../media/image11.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7.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2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30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31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3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3.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5.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6.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smtClean="0"/>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smtClean="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40" y="4706569"/>
            <a:ext cx="776743" cy="235298"/>
          </a:xfrm>
          <a:prstGeom prst="rect">
            <a:avLst/>
          </a:prstGeom>
        </p:spPr>
      </p:pic>
    </p:spTree>
    <p:extLst>
      <p:ext uri="{BB962C8B-B14F-4D97-AF65-F5344CB8AC3E}">
        <p14:creationId xmlns:p14="http://schemas.microsoft.com/office/powerpoint/2010/main" val="190718344"/>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468800"/>
            <a:ext cx="8229600" cy="3153600"/>
          </a:xfrm>
        </p:spPr>
        <p:txBody>
          <a:bodyPr/>
          <a:lstStyle/>
          <a:p>
            <a:r>
              <a:rPr lang="en-US" dirty="0" smtClean="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solidFill>
            </a:endParaRPr>
          </a:p>
        </p:txBody>
      </p:sp>
      <p:sp>
        <p:nvSpPr>
          <p:cNvPr id="5" name="Title 4"/>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73265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5862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935329"/>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3916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2814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3"/>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3"/>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9724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5092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2909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22217479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5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720"/>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222"/>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71"/>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73"/>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724"/>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76"/>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957"/>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7028"/>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967"/>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6"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311757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44"/>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86"/>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49082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srgbClr val="5A5A5A"/>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6" name="Picture Placeholder 5"/>
          <p:cNvSpPr>
            <a:spLocks noGrp="1"/>
          </p:cNvSpPr>
          <p:nvPr>
            <p:ph type="pic" sz="quarter" idx="12"/>
          </p:nvPr>
        </p:nvSpPr>
        <p:spPr>
          <a:xfrm>
            <a:off x="457200" y="1468800"/>
            <a:ext cx="8229600" cy="3153600"/>
          </a:xfrm>
        </p:spPr>
        <p:txBody>
          <a:bodyPr/>
          <a:lstStyle/>
          <a:p>
            <a:r>
              <a:rPr lang="en-US" dirty="0" smtClean="0"/>
              <a:t>Click icon to add picture</a:t>
            </a:r>
            <a:endParaRPr lang="en-GB" dirty="0"/>
          </a:p>
        </p:txBody>
      </p:sp>
      <p:sp>
        <p:nvSpPr>
          <p:cNvPr id="11" name="Rectangle 1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2" name="Rectangle 1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3" name="Straight Connector 12"/>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32463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893"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86"/>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191915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87"/>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14811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35838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59645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5094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5383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20153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835"/>
            <a:ext cx="1684800" cy="391481"/>
          </a:xfrm>
          <a:prstGeom prst="rect">
            <a:avLst/>
          </a:prstGeom>
        </p:spPr>
      </p:pic>
    </p:spTree>
    <p:extLst>
      <p:ext uri="{BB962C8B-B14F-4D97-AF65-F5344CB8AC3E}">
        <p14:creationId xmlns:p14="http://schemas.microsoft.com/office/powerpoint/2010/main" val="49744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37"/>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79"/>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72633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879"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79"/>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4787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gure (no watermark)">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457200" y="1470378"/>
            <a:ext cx="8229600" cy="3153600"/>
          </a:xfrm>
        </p:spPr>
        <p:txBody>
          <a:bodyPr/>
          <a:lstStyle/>
          <a:p>
            <a:r>
              <a:rPr lang="en-US" dirty="0" smtClean="0"/>
              <a:t>Click icon to add chart</a:t>
            </a:r>
            <a:endParaRPr lang="en-GB" dirty="0"/>
          </a:p>
        </p:txBody>
      </p:sp>
      <p:sp>
        <p:nvSpPr>
          <p:cNvPr id="5" name="Footer Placeholder 4"/>
          <p:cNvSpPr>
            <a:spLocks noGrp="1"/>
          </p:cNvSpPr>
          <p:nvPr>
            <p:ph type="ftr" sz="quarter" idx="12"/>
          </p:nvPr>
        </p:nvSpPr>
        <p:spPr/>
        <p:txBody>
          <a:bodyPr/>
          <a:lstStyle/>
          <a:p>
            <a:endParaRPr lang="en-GB" dirty="0">
              <a:solidFill>
                <a:srgbClr val="5A5A5A"/>
              </a:solidFill>
            </a:endParaRPr>
          </a:p>
        </p:txBody>
      </p:sp>
      <p:sp>
        <p:nvSpPr>
          <p:cNvPr id="6" name="Title 5"/>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dirty="0"/>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10" name="Text Placeholder 4"/>
          <p:cNvSpPr>
            <a:spLocks noGrp="1"/>
          </p:cNvSpPr>
          <p:nvPr>
            <p:ph type="body" sz="quarter" idx="14"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smtClean="0"/>
              <a:t>Click to edit subtitle</a:t>
            </a:r>
            <a:endParaRPr lang="en-GB" dirty="0"/>
          </a:p>
        </p:txBody>
      </p:sp>
      <p:sp>
        <p:nvSpPr>
          <p:cNvPr id="12" name="Rectangle 11"/>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3" name="Rectangle 12"/>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452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80"/>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176430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84309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5303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5230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18905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31440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828"/>
            <a:ext cx="1684800" cy="391481"/>
          </a:xfrm>
          <a:prstGeom prst="rect">
            <a:avLst/>
          </a:prstGeom>
        </p:spPr>
      </p:pic>
    </p:spTree>
    <p:extLst>
      <p:ext uri="{BB962C8B-B14F-4D97-AF65-F5344CB8AC3E}">
        <p14:creationId xmlns:p14="http://schemas.microsoft.com/office/powerpoint/2010/main" val="23424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8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9"/>
            <a:ext cx="776743" cy="235298"/>
          </a:xfrm>
          <a:prstGeom prst="rect">
            <a:avLst/>
          </a:prstGeom>
        </p:spPr>
      </p:pic>
    </p:spTree>
    <p:extLst>
      <p:ext uri="{BB962C8B-B14F-4D97-AF65-F5344CB8AC3E}">
        <p14:creationId xmlns:p14="http://schemas.microsoft.com/office/powerpoint/2010/main" val="466416347"/>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0"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0"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0"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8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739650"/>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8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65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209473137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8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707007"/>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8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0829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8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8555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8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7322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29"/>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71"/>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52033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863"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71"/>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80489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72"/>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181837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8000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665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23813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Watermark">
    <p:spTree>
      <p:nvGrpSpPr>
        <p:cNvPr id="1" name=""/>
        <p:cNvGrpSpPr/>
        <p:nvPr/>
      </p:nvGrpSpPr>
      <p:grpSpPr>
        <a:xfrm>
          <a:off x="0" y="0"/>
          <a:ext cx="0" cy="0"/>
          <a:chOff x="0" y="0"/>
          <a:chExt cx="0" cy="0"/>
        </a:xfrm>
      </p:grpSpPr>
      <p:pic>
        <p:nvPicPr>
          <p:cNvPr id="10" name="Picture 9" descr="ACROSS_Keylines.png"/>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6788" b="41772"/>
          <a:stretch/>
        </p:blipFill>
        <p:spPr>
          <a:xfrm>
            <a:off x="4030135" y="1117117"/>
            <a:ext cx="5113866" cy="4026386"/>
          </a:xfrm>
          <a:prstGeom prst="rect">
            <a:avLst/>
          </a:prstGeom>
        </p:spPr>
      </p:pic>
      <p:sp>
        <p:nvSpPr>
          <p:cNvPr id="3" name="Content Placeholder 2"/>
          <p:cNvSpPr>
            <a:spLocks noGrp="1"/>
          </p:cNvSpPr>
          <p:nvPr>
            <p:ph idx="1"/>
          </p:nvPr>
        </p:nvSpPr>
        <p:spPr>
          <a:xfrm>
            <a:off x="457199" y="1471205"/>
            <a:ext cx="8229600" cy="3152775"/>
          </a:xfrm>
        </p:spPr>
        <p:txBody>
          <a:bodyPr/>
          <a:lstStyle>
            <a:lvl1pPr marL="177800" indent="-177800">
              <a:defRPr>
                <a:solidFill>
                  <a:srgbClr val="5A5A5A"/>
                </a:solidFill>
              </a:defRPr>
            </a:lvl1pPr>
            <a:lvl2pPr marL="450850" indent="-273050">
              <a:defRPr sz="1800">
                <a:solidFill>
                  <a:srgbClr val="5A5A5A"/>
                </a:solidFill>
              </a:defRPr>
            </a:lvl2pPr>
            <a:lvl3pPr marL="628650" indent="-177800">
              <a:defRPr>
                <a:solidFill>
                  <a:srgbClr val="5A5A5A"/>
                </a:solidFill>
              </a:defRPr>
            </a:lvl3pPr>
            <a:lvl4pPr marL="895350" indent="-266700">
              <a:defRPr>
                <a:solidFill>
                  <a:srgbClr val="5A5A5A"/>
                </a:solidFill>
              </a:defRPr>
            </a:lvl4pPr>
            <a:lvl5pPr marL="1079500" indent="-184150">
              <a:defRPr>
                <a:solidFill>
                  <a:srgbClr val="5A5A5A"/>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smtClean="0"/>
              <a:t>Click to edit subtitle</a:t>
            </a:r>
            <a:endParaRPr lang="en-GB" dirty="0"/>
          </a:p>
        </p:txBody>
      </p:sp>
      <p:sp>
        <p:nvSpPr>
          <p:cNvPr id="7" name="Title 6"/>
          <p:cNvSpPr>
            <a:spLocks noGrp="1"/>
          </p:cNvSpPr>
          <p:nvPr>
            <p:ph type="title"/>
          </p:nvPr>
        </p:nvSpPr>
        <p:spPr>
          <a:xfrm>
            <a:off x="457199" y="122400"/>
            <a:ext cx="8435976" cy="685800"/>
          </a:xfrm>
        </p:spPr>
        <p:txBody>
          <a:bodyPr/>
          <a:lstStyle>
            <a:lvl1pPr>
              <a:defRPr>
                <a:solidFill>
                  <a:schemeClr val="accent1"/>
                </a:solidFill>
              </a:defRPr>
            </a:lvl1pPr>
          </a:lstStyle>
          <a:p>
            <a:r>
              <a:rPr lang="en-US" smtClean="0"/>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11" name="Rectangle 1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2" name="Rectangle 1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3" name="Straight Connector 12"/>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33664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68393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180250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820"/>
            <a:ext cx="1684800" cy="391481"/>
          </a:xfrm>
          <a:prstGeom prst="rect">
            <a:avLst/>
          </a:prstGeom>
        </p:spPr>
      </p:pic>
    </p:spTree>
    <p:extLst>
      <p:ext uri="{BB962C8B-B14F-4D97-AF65-F5344CB8AC3E}">
        <p14:creationId xmlns:p14="http://schemas.microsoft.com/office/powerpoint/2010/main" val="27864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9"/>
            <a:ext cx="776743" cy="235298"/>
          </a:xfrm>
          <a:prstGeom prst="rect">
            <a:avLst/>
          </a:prstGeom>
        </p:spPr>
      </p:pic>
    </p:spTree>
    <p:extLst>
      <p:ext uri="{BB962C8B-B14F-4D97-AF65-F5344CB8AC3E}">
        <p14:creationId xmlns:p14="http://schemas.microsoft.com/office/powerpoint/2010/main" val="380748929"/>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0"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0"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0"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978074"/>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5085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234109"/>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8770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2128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3"/>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3"/>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533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smtClean="0"/>
              <a:t>Colour</a:t>
            </a:r>
            <a:r>
              <a:rPr lang="en-US" dirty="0" smtClean="0"/>
              <a:t> palette – reference only</a:t>
            </a:r>
            <a:endParaRPr lang="en-GB" dirty="0"/>
          </a:p>
        </p:txBody>
      </p:sp>
      <p:sp>
        <p:nvSpPr>
          <p:cNvPr id="3" name="Footer Placeholder 2"/>
          <p:cNvSpPr>
            <a:spLocks noGrp="1"/>
          </p:cNvSpPr>
          <p:nvPr>
            <p:ph type="ftr" sz="quarter" idx="10"/>
          </p:nvPr>
        </p:nvSpPr>
        <p:spPr/>
        <p:txBody>
          <a:bodyPr/>
          <a:lstStyle/>
          <a:p>
            <a:endParaRPr lang="en-GB" dirty="0">
              <a:solidFill>
                <a:srgbClr val="5A5A5A"/>
              </a:solidFill>
            </a:endParaRPr>
          </a:p>
        </p:txBody>
      </p:sp>
      <p:sp>
        <p:nvSpPr>
          <p:cNvPr id="4" name="Slide Number Placeholder 3"/>
          <p:cNvSpPr>
            <a:spLocks noGrp="1"/>
          </p:cNvSpPr>
          <p:nvPr>
            <p:ph type="sldNum" sz="quarter" idx="11"/>
          </p:nvPr>
        </p:nvSpPr>
        <p:spPr/>
        <p:txBody>
          <a:bodyPr/>
          <a:lstStyle>
            <a:lvl1pPr>
              <a:defRPr sz="1200"/>
            </a:lvl1pPr>
          </a:lstStyle>
          <a:p>
            <a:fld id="{3CE978CD-8200-452B-A882-54D258D61118}" type="slidenum">
              <a:rPr lang="en-GB" smtClean="0">
                <a:solidFill>
                  <a:srgbClr val="5A5A5A"/>
                </a:solidFill>
              </a:rPr>
              <a:pPr/>
              <a:t>‹#›</a:t>
            </a:fld>
            <a:endParaRPr lang="en-GB" dirty="0">
              <a:solidFill>
                <a:srgbClr val="5A5A5A"/>
              </a:solidFill>
            </a:endParaRPr>
          </a:p>
        </p:txBody>
      </p:sp>
      <p:sp>
        <p:nvSpPr>
          <p:cNvPr id="5" name="Slide Number Placeholder 26"/>
          <p:cNvSpPr txBox="1">
            <a:spLocks/>
          </p:cNvSpPr>
          <p:nvPr userDrawn="1"/>
        </p:nvSpPr>
        <p:spPr>
          <a:xfrm>
            <a:off x="8244408" y="4731990"/>
            <a:ext cx="442392" cy="273906"/>
          </a:xfrm>
          <a:prstGeom prst="rect">
            <a:avLst/>
          </a:prstGeom>
        </p:spPr>
        <p:txBody>
          <a:bodyPr vert="horz" lIns="0" tIns="0" rIns="0" bIns="0" rtlCol="0" anchor="b" anchorCtr="0"/>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E978CD-8200-452B-A882-54D258D61118}" type="slidenum">
              <a:rPr lang="en-GB" sz="1200" smtClean="0">
                <a:solidFill>
                  <a:srgbClr val="5A5A5A"/>
                </a:solidFill>
              </a:rPr>
              <a:pPr/>
              <a:t>‹#›</a:t>
            </a:fld>
            <a:endParaRPr lang="en-GB" sz="1200" dirty="0">
              <a:solidFill>
                <a:srgbClr val="5A5A5A"/>
              </a:solidFill>
            </a:endParaRPr>
          </a:p>
        </p:txBody>
      </p:sp>
      <p:grpSp>
        <p:nvGrpSpPr>
          <p:cNvPr id="6" name="Group 5"/>
          <p:cNvGrpSpPr/>
          <p:nvPr userDrawn="1"/>
        </p:nvGrpSpPr>
        <p:grpSpPr>
          <a:xfrm>
            <a:off x="533400" y="1551183"/>
            <a:ext cx="7201086" cy="478631"/>
            <a:chOff x="533400" y="1281112"/>
            <a:chExt cx="7201086" cy="638175"/>
          </a:xfrm>
        </p:grpSpPr>
        <p:sp>
          <p:nvSpPr>
            <p:cNvPr id="7" name="Rectangle 6"/>
            <p:cNvSpPr/>
            <p:nvPr/>
          </p:nvSpPr>
          <p:spPr>
            <a:xfrm>
              <a:off x="533400" y="1281112"/>
              <a:ext cx="914400" cy="638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200" dirty="0">
                <a:solidFill>
                  <a:srgbClr val="5A5A5A"/>
                </a:solidFill>
              </a:endParaRPr>
            </a:p>
          </p:txBody>
        </p:sp>
        <p:sp>
          <p:nvSpPr>
            <p:cNvPr id="8" name="TextBox 7"/>
            <p:cNvSpPr txBox="1"/>
            <p:nvPr/>
          </p:nvSpPr>
          <p:spPr>
            <a:xfrm>
              <a:off x="1511660" y="1415533"/>
              <a:ext cx="6222826" cy="369332"/>
            </a:xfrm>
            <a:prstGeom prst="rect">
              <a:avLst/>
            </a:prstGeom>
            <a:noFill/>
          </p:spPr>
          <p:txBody>
            <a:bodyPr wrap="square" rtlCol="0">
              <a:spAutoFit/>
            </a:bodyPr>
            <a:lstStyle/>
            <a:p>
              <a:pPr defTabSz="457200"/>
              <a:r>
                <a:rPr lang="en-GB" sz="1200" dirty="0">
                  <a:solidFill>
                    <a:srgbClr val="5A5A5A"/>
                  </a:solidFill>
                </a:rPr>
                <a:t>R100 G130 B195 (</a:t>
              </a:r>
              <a:r>
                <a:rPr lang="en-GB" sz="1200" b="1" dirty="0">
                  <a:solidFill>
                    <a:srgbClr val="5A5A5A"/>
                  </a:solidFill>
                </a:rPr>
                <a:t>title colour, accent 1; 25mg </a:t>
              </a:r>
              <a:r>
                <a:rPr lang="en-GB" sz="1200" b="1" dirty="0" err="1">
                  <a:solidFill>
                    <a:srgbClr val="5A5A5A"/>
                  </a:solidFill>
                </a:rPr>
                <a:t>empa</a:t>
              </a:r>
              <a:r>
                <a:rPr lang="en-GB" sz="1200" dirty="0">
                  <a:solidFill>
                    <a:srgbClr val="5A5A5A"/>
                  </a:solidFill>
                </a:rPr>
                <a:t>)</a:t>
              </a:r>
            </a:p>
          </p:txBody>
        </p:sp>
      </p:grpSp>
      <p:grpSp>
        <p:nvGrpSpPr>
          <p:cNvPr id="9" name="Group 8"/>
          <p:cNvGrpSpPr/>
          <p:nvPr userDrawn="1"/>
        </p:nvGrpSpPr>
        <p:grpSpPr>
          <a:xfrm>
            <a:off x="533401" y="2718477"/>
            <a:ext cx="6971357" cy="478631"/>
            <a:chOff x="533400" y="2837498"/>
            <a:chExt cx="6971357" cy="638175"/>
          </a:xfrm>
        </p:grpSpPr>
        <p:sp>
          <p:nvSpPr>
            <p:cNvPr id="10" name="Rectangle 9"/>
            <p:cNvSpPr/>
            <p:nvPr/>
          </p:nvSpPr>
          <p:spPr>
            <a:xfrm>
              <a:off x="533400" y="2837498"/>
              <a:ext cx="914400" cy="6381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200" dirty="0">
                <a:solidFill>
                  <a:srgbClr val="5A5A5A"/>
                </a:solidFill>
              </a:endParaRPr>
            </a:p>
          </p:txBody>
        </p:sp>
        <p:sp>
          <p:nvSpPr>
            <p:cNvPr id="11" name="TextBox 10"/>
            <p:cNvSpPr txBox="1"/>
            <p:nvPr/>
          </p:nvSpPr>
          <p:spPr>
            <a:xfrm>
              <a:off x="1511660" y="2971919"/>
              <a:ext cx="5993097" cy="369332"/>
            </a:xfrm>
            <a:prstGeom prst="rect">
              <a:avLst/>
            </a:prstGeom>
            <a:noFill/>
          </p:spPr>
          <p:txBody>
            <a:bodyPr wrap="square" rtlCol="0">
              <a:spAutoFit/>
            </a:bodyPr>
            <a:lstStyle/>
            <a:p>
              <a:pPr defTabSz="457200"/>
              <a:r>
                <a:rPr lang="en-GB" sz="1200" dirty="0">
                  <a:solidFill>
                    <a:srgbClr val="5A5A5A"/>
                  </a:solidFill>
                </a:rPr>
                <a:t>R67 G172 B153 </a:t>
              </a:r>
              <a:r>
                <a:rPr lang="en-GB" sz="1200" b="1" dirty="0">
                  <a:solidFill>
                    <a:srgbClr val="5A5A5A"/>
                  </a:solidFill>
                </a:rPr>
                <a:t>(additional accent; 10 mg </a:t>
              </a:r>
              <a:r>
                <a:rPr lang="en-GB" sz="1200" b="1" dirty="0" err="1">
                  <a:solidFill>
                    <a:srgbClr val="5A5A5A"/>
                  </a:solidFill>
                </a:rPr>
                <a:t>empa</a:t>
              </a:r>
              <a:r>
                <a:rPr lang="en-GB" sz="1200" b="1" dirty="0">
                  <a:solidFill>
                    <a:srgbClr val="5A5A5A"/>
                  </a:solidFill>
                </a:rPr>
                <a:t>)</a:t>
              </a:r>
            </a:p>
          </p:txBody>
        </p:sp>
      </p:grpSp>
      <p:grpSp>
        <p:nvGrpSpPr>
          <p:cNvPr id="12" name="Group 11"/>
          <p:cNvGrpSpPr/>
          <p:nvPr userDrawn="1"/>
        </p:nvGrpSpPr>
        <p:grpSpPr>
          <a:xfrm>
            <a:off x="533401" y="2134915"/>
            <a:ext cx="7126912" cy="478631"/>
            <a:chOff x="533401" y="2059305"/>
            <a:chExt cx="6712099" cy="638175"/>
          </a:xfrm>
        </p:grpSpPr>
        <p:sp>
          <p:nvSpPr>
            <p:cNvPr id="13" name="Rectangle 12"/>
            <p:cNvSpPr/>
            <p:nvPr/>
          </p:nvSpPr>
          <p:spPr>
            <a:xfrm>
              <a:off x="533401" y="2059305"/>
              <a:ext cx="861178" cy="6381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200" dirty="0">
                <a:solidFill>
                  <a:srgbClr val="5A5A5A"/>
                </a:solidFill>
              </a:endParaRPr>
            </a:p>
          </p:txBody>
        </p:sp>
        <p:sp>
          <p:nvSpPr>
            <p:cNvPr id="14" name="TextBox 13"/>
            <p:cNvSpPr txBox="1"/>
            <p:nvPr/>
          </p:nvSpPr>
          <p:spPr>
            <a:xfrm>
              <a:off x="1454722" y="2193726"/>
              <a:ext cx="5790778" cy="369332"/>
            </a:xfrm>
            <a:prstGeom prst="rect">
              <a:avLst/>
            </a:prstGeom>
            <a:noFill/>
          </p:spPr>
          <p:txBody>
            <a:bodyPr wrap="square" rtlCol="0">
              <a:spAutoFit/>
            </a:bodyPr>
            <a:lstStyle/>
            <a:p>
              <a:pPr defTabSz="457200"/>
              <a:r>
                <a:rPr lang="en-GB" sz="1200" dirty="0">
                  <a:solidFill>
                    <a:srgbClr val="5A5A5A"/>
                  </a:solidFill>
                </a:rPr>
                <a:t>R240 G65 B75 (</a:t>
              </a:r>
              <a:r>
                <a:rPr lang="en-GB" sz="1200" b="1" dirty="0">
                  <a:solidFill>
                    <a:srgbClr val="5A5A5A"/>
                  </a:solidFill>
                </a:rPr>
                <a:t>subtitle colour, accent 2; pooled </a:t>
              </a:r>
              <a:r>
                <a:rPr lang="en-GB" sz="1200" b="1" dirty="0" err="1">
                  <a:solidFill>
                    <a:srgbClr val="5A5A5A"/>
                  </a:solidFill>
                </a:rPr>
                <a:t>empa</a:t>
              </a:r>
              <a:r>
                <a:rPr lang="en-GB" sz="1200" dirty="0">
                  <a:solidFill>
                    <a:srgbClr val="5A5A5A"/>
                  </a:solidFill>
                </a:rPr>
                <a:t>)</a:t>
              </a:r>
            </a:p>
          </p:txBody>
        </p:sp>
      </p:grpSp>
      <p:grpSp>
        <p:nvGrpSpPr>
          <p:cNvPr id="15" name="Group 14"/>
          <p:cNvGrpSpPr/>
          <p:nvPr userDrawn="1"/>
        </p:nvGrpSpPr>
        <p:grpSpPr>
          <a:xfrm>
            <a:off x="533406" y="3302205"/>
            <a:ext cx="5652915" cy="478631"/>
            <a:chOff x="533400" y="3615691"/>
            <a:chExt cx="5652915" cy="638175"/>
          </a:xfrm>
        </p:grpSpPr>
        <p:sp>
          <p:nvSpPr>
            <p:cNvPr id="16" name="Rectangle 15"/>
            <p:cNvSpPr/>
            <p:nvPr/>
          </p:nvSpPr>
          <p:spPr>
            <a:xfrm>
              <a:off x="533400" y="3615691"/>
              <a:ext cx="914400" cy="6381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200" dirty="0">
                <a:solidFill>
                  <a:srgbClr val="5A5A5A"/>
                </a:solidFill>
              </a:endParaRPr>
            </a:p>
          </p:txBody>
        </p:sp>
        <p:sp>
          <p:nvSpPr>
            <p:cNvPr id="17" name="TextBox 16"/>
            <p:cNvSpPr txBox="1"/>
            <p:nvPr/>
          </p:nvSpPr>
          <p:spPr>
            <a:xfrm>
              <a:off x="1511660" y="3750112"/>
              <a:ext cx="4674655" cy="369332"/>
            </a:xfrm>
            <a:prstGeom prst="rect">
              <a:avLst/>
            </a:prstGeom>
            <a:noFill/>
          </p:spPr>
          <p:txBody>
            <a:bodyPr wrap="square" rtlCol="0">
              <a:spAutoFit/>
            </a:bodyPr>
            <a:lstStyle/>
            <a:p>
              <a:pPr defTabSz="457200"/>
              <a:r>
                <a:rPr lang="en-GB" sz="1200" dirty="0">
                  <a:solidFill>
                    <a:srgbClr val="5A5A5A"/>
                  </a:solidFill>
                </a:rPr>
                <a:t>R130 G130 B130 (</a:t>
              </a:r>
              <a:r>
                <a:rPr lang="en-GB" sz="1200" b="1" dirty="0">
                  <a:solidFill>
                    <a:srgbClr val="5A5A5A"/>
                  </a:solidFill>
                </a:rPr>
                <a:t>axes &amp; placebo colour</a:t>
              </a:r>
              <a:r>
                <a:rPr lang="en-GB" sz="1200" dirty="0">
                  <a:solidFill>
                    <a:srgbClr val="5A5A5A"/>
                  </a:solidFill>
                </a:rPr>
                <a:t>)</a:t>
              </a:r>
            </a:p>
          </p:txBody>
        </p:sp>
      </p:grpSp>
      <p:grpSp>
        <p:nvGrpSpPr>
          <p:cNvPr id="18" name="Group 17"/>
          <p:cNvGrpSpPr/>
          <p:nvPr userDrawn="1"/>
        </p:nvGrpSpPr>
        <p:grpSpPr>
          <a:xfrm>
            <a:off x="533400" y="3885850"/>
            <a:ext cx="6156970" cy="478631"/>
            <a:chOff x="533400" y="4393884"/>
            <a:chExt cx="6156970" cy="638175"/>
          </a:xfrm>
        </p:grpSpPr>
        <p:sp>
          <p:nvSpPr>
            <p:cNvPr id="19" name="Rectangle 18"/>
            <p:cNvSpPr/>
            <p:nvPr/>
          </p:nvSpPr>
          <p:spPr>
            <a:xfrm>
              <a:off x="533400" y="4393884"/>
              <a:ext cx="914400" cy="6381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200" dirty="0">
                <a:solidFill>
                  <a:srgbClr val="5A5A5A"/>
                </a:solidFill>
              </a:endParaRPr>
            </a:p>
          </p:txBody>
        </p:sp>
        <p:sp>
          <p:nvSpPr>
            <p:cNvPr id="20" name="TextBox 19"/>
            <p:cNvSpPr txBox="1"/>
            <p:nvPr/>
          </p:nvSpPr>
          <p:spPr>
            <a:xfrm>
              <a:off x="1511660" y="4528305"/>
              <a:ext cx="5178710" cy="369332"/>
            </a:xfrm>
            <a:prstGeom prst="rect">
              <a:avLst/>
            </a:prstGeom>
            <a:noFill/>
          </p:spPr>
          <p:txBody>
            <a:bodyPr wrap="square" rtlCol="0">
              <a:spAutoFit/>
            </a:bodyPr>
            <a:lstStyle/>
            <a:p>
              <a:pPr defTabSz="457200"/>
              <a:r>
                <a:rPr lang="en-GB" sz="1200" dirty="0">
                  <a:solidFill>
                    <a:srgbClr val="5A5A5A"/>
                  </a:solidFill>
                </a:rPr>
                <a:t>R149 G128 B178 </a:t>
              </a:r>
              <a:r>
                <a:rPr lang="en-GB" sz="1200" b="1" dirty="0">
                  <a:solidFill>
                    <a:srgbClr val="5A5A5A"/>
                  </a:solidFill>
                </a:rPr>
                <a:t>(additional accent) </a:t>
              </a:r>
            </a:p>
          </p:txBody>
        </p:sp>
      </p:grpSp>
      <p:grpSp>
        <p:nvGrpSpPr>
          <p:cNvPr id="21" name="Group 20"/>
          <p:cNvGrpSpPr/>
          <p:nvPr userDrawn="1"/>
        </p:nvGrpSpPr>
        <p:grpSpPr>
          <a:xfrm>
            <a:off x="533400" y="4469493"/>
            <a:ext cx="3721460" cy="478631"/>
            <a:chOff x="533400" y="5172075"/>
            <a:chExt cx="3721460" cy="638175"/>
          </a:xfrm>
        </p:grpSpPr>
        <p:sp>
          <p:nvSpPr>
            <p:cNvPr id="22" name="Rectangle 21"/>
            <p:cNvSpPr/>
            <p:nvPr/>
          </p:nvSpPr>
          <p:spPr>
            <a:xfrm>
              <a:off x="533400" y="5172075"/>
              <a:ext cx="914400" cy="638175"/>
            </a:xfrm>
            <a:prstGeom prst="rect">
              <a:avLst/>
            </a:prstGeom>
            <a:solidFill>
              <a:schemeClr val="accent6">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200" dirty="0">
                <a:solidFill>
                  <a:srgbClr val="5A5A5A"/>
                </a:solidFill>
              </a:endParaRPr>
            </a:p>
          </p:txBody>
        </p:sp>
        <p:sp>
          <p:nvSpPr>
            <p:cNvPr id="23" name="TextBox 22"/>
            <p:cNvSpPr txBox="1"/>
            <p:nvPr/>
          </p:nvSpPr>
          <p:spPr>
            <a:xfrm>
              <a:off x="1511660" y="5306496"/>
              <a:ext cx="2743200" cy="369332"/>
            </a:xfrm>
            <a:prstGeom prst="rect">
              <a:avLst/>
            </a:prstGeom>
            <a:noFill/>
          </p:spPr>
          <p:txBody>
            <a:bodyPr wrap="square" rtlCol="0">
              <a:spAutoFit/>
            </a:bodyPr>
            <a:lstStyle/>
            <a:p>
              <a:pPr defTabSz="457200"/>
              <a:r>
                <a:rPr lang="en-GB" sz="1200" dirty="0">
                  <a:solidFill>
                    <a:srgbClr val="5A5A5A"/>
                  </a:solidFill>
                </a:rPr>
                <a:t>R210 G210 B210</a:t>
              </a:r>
            </a:p>
          </p:txBody>
        </p:sp>
      </p:grpSp>
      <p:sp>
        <p:nvSpPr>
          <p:cNvPr id="24" name="Rectangle 23"/>
          <p:cNvSpPr/>
          <p:nvPr userDrawn="1"/>
        </p:nvSpPr>
        <p:spPr>
          <a:xfrm>
            <a:off x="533400" y="987574"/>
            <a:ext cx="914400" cy="478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5A5A5A"/>
              </a:solidFill>
            </a:endParaRPr>
          </a:p>
        </p:txBody>
      </p:sp>
      <p:sp>
        <p:nvSpPr>
          <p:cNvPr id="25" name="TextBox 24"/>
          <p:cNvSpPr txBox="1"/>
          <p:nvPr userDrawn="1"/>
        </p:nvSpPr>
        <p:spPr>
          <a:xfrm>
            <a:off x="1511660" y="1059692"/>
            <a:ext cx="3240360" cy="276999"/>
          </a:xfrm>
          <a:prstGeom prst="rect">
            <a:avLst/>
          </a:prstGeom>
          <a:noFill/>
        </p:spPr>
        <p:txBody>
          <a:bodyPr wrap="square" rtlCol="0">
            <a:spAutoFit/>
          </a:bodyPr>
          <a:lstStyle/>
          <a:p>
            <a:pPr defTabSz="457200"/>
            <a:r>
              <a:rPr lang="en-GB" sz="1200" dirty="0">
                <a:solidFill>
                  <a:srgbClr val="5A5A5A"/>
                </a:solidFill>
              </a:rPr>
              <a:t>R90 G90 B90 (</a:t>
            </a:r>
            <a:r>
              <a:rPr lang="en-GB" sz="1200" b="1" dirty="0">
                <a:solidFill>
                  <a:srgbClr val="5A5A5A"/>
                </a:solidFill>
              </a:rPr>
              <a:t>text colour</a:t>
            </a:r>
            <a:r>
              <a:rPr lang="en-GB" sz="1200" dirty="0">
                <a:solidFill>
                  <a:srgbClr val="5A5A5A"/>
                </a:solidFill>
              </a:rPr>
              <a:t>)</a:t>
            </a:r>
          </a:p>
        </p:txBody>
      </p:sp>
      <p:sp>
        <p:nvSpPr>
          <p:cNvPr id="28" name="TextBox 27"/>
          <p:cNvSpPr txBox="1"/>
          <p:nvPr/>
        </p:nvSpPr>
        <p:spPr>
          <a:xfrm>
            <a:off x="5508104" y="4264048"/>
            <a:ext cx="5178710" cy="461665"/>
          </a:xfrm>
          <a:prstGeom prst="rect">
            <a:avLst/>
          </a:prstGeom>
          <a:noFill/>
        </p:spPr>
        <p:txBody>
          <a:bodyPr wrap="square" rtlCol="0">
            <a:spAutoFit/>
          </a:bodyPr>
          <a:lstStyle/>
          <a:p>
            <a:pPr defTabSz="457200"/>
            <a:r>
              <a:rPr lang="en-GB" sz="1200" b="1" dirty="0">
                <a:solidFill>
                  <a:srgbClr val="5A5A5A"/>
                </a:solidFill>
              </a:rPr>
              <a:t>R143 G48 B137 </a:t>
            </a:r>
            <a:br>
              <a:rPr lang="en-GB" sz="1200" b="1" dirty="0">
                <a:solidFill>
                  <a:srgbClr val="5A5A5A"/>
                </a:solidFill>
              </a:rPr>
            </a:br>
            <a:r>
              <a:rPr lang="en-GB" sz="1200" b="1" dirty="0">
                <a:solidFill>
                  <a:srgbClr val="5A5A5A"/>
                </a:solidFill>
              </a:rPr>
              <a:t>(for linagliptin 5 mg data only)</a:t>
            </a:r>
          </a:p>
        </p:txBody>
      </p:sp>
      <p:sp>
        <p:nvSpPr>
          <p:cNvPr id="29" name="Rectangle 28"/>
          <p:cNvSpPr/>
          <p:nvPr userDrawn="1"/>
        </p:nvSpPr>
        <p:spPr>
          <a:xfrm>
            <a:off x="4572000" y="4263665"/>
            <a:ext cx="914400" cy="478631"/>
          </a:xfrm>
          <a:prstGeom prst="rect">
            <a:avLst/>
          </a:prstGeom>
          <a:solidFill>
            <a:srgbClr val="8F3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200" dirty="0">
              <a:solidFill>
                <a:srgbClr val="5A5A5A"/>
              </a:solidFill>
            </a:endParaRPr>
          </a:p>
        </p:txBody>
      </p:sp>
    </p:spTree>
    <p:extLst>
      <p:ext uri="{BB962C8B-B14F-4D97-AF65-F5344CB8AC3E}">
        <p14:creationId xmlns:p14="http://schemas.microsoft.com/office/powerpoint/2010/main" val="390445302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1604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7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0450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5640833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7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699"/>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201"/>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50"/>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52"/>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703"/>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55"/>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936"/>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7007"/>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946"/>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6"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35311733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21"/>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63"/>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3314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847"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63"/>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27633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64"/>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162677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80110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418279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10110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16231992-446F-4A96-BA3E-047CFEBF7AD8}"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69012-A508-4E37-AB6D-0A77CCC9C7B4}" type="slidenum">
              <a:rPr lang="en-US" smtClean="0"/>
              <a:t>‹#›</a:t>
            </a:fld>
            <a:endParaRPr lang="en-US"/>
          </a:p>
        </p:txBody>
      </p:sp>
    </p:spTree>
    <p:extLst>
      <p:ext uri="{BB962C8B-B14F-4D97-AF65-F5344CB8AC3E}">
        <p14:creationId xmlns:p14="http://schemas.microsoft.com/office/powerpoint/2010/main" val="12020245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6540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40699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812"/>
            <a:ext cx="1684800" cy="391481"/>
          </a:xfrm>
          <a:prstGeom prst="rect">
            <a:avLst/>
          </a:prstGeom>
        </p:spPr>
      </p:pic>
    </p:spTree>
    <p:extLst>
      <p:ext uri="{BB962C8B-B14F-4D97-AF65-F5344CB8AC3E}">
        <p14:creationId xmlns:p14="http://schemas.microsoft.com/office/powerpoint/2010/main" val="62952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9"/>
            <a:ext cx="776743" cy="235298"/>
          </a:xfrm>
          <a:prstGeom prst="rect">
            <a:avLst/>
          </a:prstGeom>
        </p:spPr>
      </p:pic>
    </p:spTree>
    <p:extLst>
      <p:ext uri="{BB962C8B-B14F-4D97-AF65-F5344CB8AC3E}">
        <p14:creationId xmlns:p14="http://schemas.microsoft.com/office/powerpoint/2010/main" val="3647327011"/>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0"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0"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0"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116828"/>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0064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619215"/>
      </p:ext>
    </p:extLst>
  </p:cSld>
  <p:clrMapOvr>
    <a:masterClrMapping/>
  </p:clrMapOvr>
  <p:hf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0653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4220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3"/>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3"/>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78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40" y="4706569"/>
            <a:ext cx="776743" cy="235298"/>
          </a:xfrm>
          <a:prstGeom prst="rect">
            <a:avLst/>
          </a:prstGeom>
        </p:spPr>
      </p:pic>
    </p:spTree>
    <p:extLst>
      <p:ext uri="{BB962C8B-B14F-4D97-AF65-F5344CB8AC3E}">
        <p14:creationId xmlns:p14="http://schemas.microsoft.com/office/powerpoint/2010/main" val="3223098381"/>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1149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6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4391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31702575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7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691"/>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93"/>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42"/>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44"/>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95"/>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47"/>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928"/>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99"/>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938"/>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6"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41664108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12"/>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54"/>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93129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829"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54"/>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1445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55"/>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320890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71059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34637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8571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1"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1"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1"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214737"/>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07321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401115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803"/>
            <a:ext cx="1684800" cy="391481"/>
          </a:xfrm>
          <a:prstGeom prst="rect">
            <a:avLst/>
          </a:prstGeom>
        </p:spPr>
      </p:pic>
    </p:spTree>
    <p:extLst>
      <p:ext uri="{BB962C8B-B14F-4D97-AF65-F5344CB8AC3E}">
        <p14:creationId xmlns:p14="http://schemas.microsoft.com/office/powerpoint/2010/main" val="98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02"/>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44"/>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2835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809"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44"/>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69757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45"/>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33331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73149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15793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25045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3508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pPr defTabSz="457200"/>
            <a:endParaRPr lang="en-GB" dirty="0">
              <a:solidFill>
                <a:srgbClr val="5A5A5A"/>
              </a:solidFill>
            </a:endParaRPr>
          </a:p>
        </p:txBody>
      </p:sp>
      <p:sp>
        <p:nvSpPr>
          <p:cNvPr id="5" name="Slide Number Placeholder 4"/>
          <p:cNvSpPr>
            <a:spLocks noGrp="1"/>
          </p:cNvSpPr>
          <p:nvPr>
            <p:ph type="sldNum" sz="quarter" idx="11"/>
          </p:nvPr>
        </p:nvSpPr>
        <p:spPr/>
        <p:txBody>
          <a:bodyPr/>
          <a:lstStyle/>
          <a:p>
            <a:pPr defTabSz="457200"/>
            <a:fld id="{3CE978CD-8200-452B-A882-54D258D61118}" type="slidenum">
              <a:rPr lang="en-GB" smtClean="0">
                <a:solidFill>
                  <a:srgbClr val="5A5A5A"/>
                </a:solidFill>
              </a:rPr>
              <a:pPr defTabSz="457200"/>
              <a:t>‹#›</a:t>
            </a:fld>
            <a:endParaRPr lang="en-GB" dirty="0">
              <a:solidFill>
                <a:srgbClr val="5A5A5A"/>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31292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793"/>
            <a:ext cx="1684800" cy="391481"/>
          </a:xfrm>
          <a:prstGeom prst="rect">
            <a:avLst/>
          </a:prstGeom>
        </p:spPr>
      </p:pic>
    </p:spTree>
    <p:extLst>
      <p:ext uri="{BB962C8B-B14F-4D97-AF65-F5344CB8AC3E}">
        <p14:creationId xmlns:p14="http://schemas.microsoft.com/office/powerpoint/2010/main" val="236711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9"/>
            <a:ext cx="776743" cy="235298"/>
          </a:xfrm>
          <a:prstGeom prst="rect">
            <a:avLst/>
          </a:prstGeom>
        </p:spPr>
      </p:pic>
    </p:spTree>
    <p:extLst>
      <p:ext uri="{BB962C8B-B14F-4D97-AF65-F5344CB8AC3E}">
        <p14:creationId xmlns:p14="http://schemas.microsoft.com/office/powerpoint/2010/main" val="2380122642"/>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0"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0"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0"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398770"/>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4763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98463"/>
      </p:ext>
    </p:extLst>
  </p:cSld>
  <p:clrMapOvr>
    <a:masterClrMapping/>
  </p:clrMapOvr>
  <p:hf hd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4659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84280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3"/>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3"/>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9314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76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1"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Click to edit Master subtitle style</a:t>
            </a:r>
          </a:p>
          <a:p>
            <a:pPr lvl="0"/>
            <a:endParaRPr lang="en-GB" dirty="0"/>
          </a:p>
        </p:txBody>
      </p:sp>
      <p:sp>
        <p:nvSpPr>
          <p:cNvPr id="19" name="Title 18"/>
          <p:cNvSpPr>
            <a:spLocks noGrp="1"/>
          </p:cNvSpPr>
          <p:nvPr>
            <p:ph type="title"/>
          </p:nvPr>
        </p:nvSpPr>
        <p:spPr>
          <a:xfrm>
            <a:off x="429621" y="1623600"/>
            <a:ext cx="5801867" cy="874800"/>
          </a:xfrm>
        </p:spPr>
        <p:txBody>
          <a:bodyPr anchor="b" anchorCtr="0"/>
          <a:lstStyle>
            <a:lvl1pPr>
              <a:defRPr sz="2800">
                <a:solidFill>
                  <a:schemeClr val="accent1"/>
                </a:solidFill>
              </a:defRPr>
            </a:lvl1pPr>
          </a:lstStyle>
          <a:p>
            <a:r>
              <a:rPr lang="en-US" smtClean="0"/>
              <a:t>Click to edit Master title style</a:t>
            </a:r>
            <a:endParaRPr lang="en-GB" dirty="0"/>
          </a:p>
        </p:txBody>
      </p:sp>
      <p:sp>
        <p:nvSpPr>
          <p:cNvPr id="3" name="Text Placeholder 2"/>
          <p:cNvSpPr>
            <a:spLocks noGrp="1"/>
          </p:cNvSpPr>
          <p:nvPr>
            <p:ph type="body" sz="quarter" idx="12" hasCustomPrompt="1"/>
          </p:nvPr>
        </p:nvSpPr>
        <p:spPr>
          <a:xfrm>
            <a:off x="429621" y="3399842"/>
            <a:ext cx="5813425" cy="287337"/>
          </a:xfrm>
        </p:spPr>
        <p:txBody>
          <a:bodyPr anchor="b" anchorCtr="0"/>
          <a:lstStyle>
            <a:lvl1pPr marL="0" indent="0">
              <a:buNone/>
              <a:defRPr sz="1400" baseline="0">
                <a:solidFill>
                  <a:schemeClr val="tx1"/>
                </a:solidFill>
              </a:defRPr>
            </a:lvl1pPr>
          </a:lstStyle>
          <a:p>
            <a:pPr lvl="0"/>
            <a:r>
              <a:rPr lang="en-GB" sz="1400" dirty="0" smtClean="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699779"/>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5"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131529"/>
      </p:ext>
    </p:extLst>
  </p:cSld>
  <p:clrMapOvr>
    <a:masterClrMapping/>
  </p:clrMapOvr>
  <p:hf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5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09195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5401820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5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67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7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2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2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7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2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90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8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91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6"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9576237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791"/>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33"/>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84041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787"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33"/>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87672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34"/>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15889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77802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7719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92310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9624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5"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07489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176912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782"/>
            <a:ext cx="1684800" cy="391481"/>
          </a:xfrm>
          <a:prstGeom prst="rect">
            <a:avLst/>
          </a:prstGeom>
        </p:spPr>
      </p:pic>
    </p:spTree>
    <p:extLst>
      <p:ext uri="{BB962C8B-B14F-4D97-AF65-F5344CB8AC3E}">
        <p14:creationId xmlns:p14="http://schemas.microsoft.com/office/powerpoint/2010/main" val="157878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9"/>
            <a:ext cx="776743" cy="235298"/>
          </a:xfrm>
          <a:prstGeom prst="rect">
            <a:avLst/>
          </a:prstGeom>
        </p:spPr>
      </p:pic>
    </p:spTree>
    <p:extLst>
      <p:ext uri="{BB962C8B-B14F-4D97-AF65-F5344CB8AC3E}">
        <p14:creationId xmlns:p14="http://schemas.microsoft.com/office/powerpoint/2010/main" val="3016114482"/>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0"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0"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0"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920834"/>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926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943883"/>
      </p:ext>
    </p:extLst>
  </p:cSld>
  <p:clrMapOvr>
    <a:masterClrMapping/>
  </p:clrMapOvr>
  <p:hf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1589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2764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9746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9"/>
            <a:ext cx="776743" cy="235298"/>
          </a:xfrm>
          <a:prstGeom prst="rect">
            <a:avLst/>
          </a:prstGeom>
        </p:spPr>
      </p:pic>
    </p:spTree>
    <p:extLst>
      <p:ext uri="{BB962C8B-B14F-4D97-AF65-F5344CB8AC3E}">
        <p14:creationId xmlns:p14="http://schemas.microsoft.com/office/powerpoint/2010/main" val="1908677637"/>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5"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7264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0"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0"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0"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282668"/>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842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903091"/>
      </p:ext>
    </p:extLst>
  </p:cSld>
  <p:clrMapOvr>
    <a:masterClrMapping/>
  </p:clrMapOvr>
  <p:hf hd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1788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9232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3"/>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3"/>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0008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2072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3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2975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395365885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4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661"/>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63"/>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12"/>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14"/>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65"/>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17"/>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898"/>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69"/>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908"/>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6"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3464117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62"/>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62"/>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5"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02695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779"/>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21"/>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71481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763"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21"/>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56224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22"/>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128072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10191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9160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59974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72383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31741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770"/>
            <a:ext cx="1684800" cy="391481"/>
          </a:xfrm>
          <a:prstGeom prst="rect">
            <a:avLst/>
          </a:prstGeom>
        </p:spPr>
      </p:pic>
    </p:spTree>
    <p:extLst>
      <p:ext uri="{BB962C8B-B14F-4D97-AF65-F5344CB8AC3E}">
        <p14:creationId xmlns:p14="http://schemas.microsoft.com/office/powerpoint/2010/main" val="318648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9"/>
            <a:ext cx="776743" cy="235298"/>
          </a:xfrm>
          <a:prstGeom prst="rect">
            <a:avLst/>
          </a:prstGeom>
        </p:spPr>
      </p:pic>
    </p:spTree>
    <p:extLst>
      <p:ext uri="{BB962C8B-B14F-4D97-AF65-F5344CB8AC3E}">
        <p14:creationId xmlns:p14="http://schemas.microsoft.com/office/powerpoint/2010/main" val="1885966809"/>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5"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36786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0"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0"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0"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745593"/>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259383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174009"/>
      </p:ext>
    </p:extLst>
  </p:cSld>
  <p:clrMapOvr>
    <a:masterClrMapping/>
  </p:clrMapOvr>
  <p:hf hdr="0" dt="0"/>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4613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361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3"/>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3"/>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58117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1137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2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6012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1955569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2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649"/>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51"/>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00"/>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02"/>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53"/>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05"/>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886"/>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57"/>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896"/>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6"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252856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5"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53060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766"/>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9737" y="4875291"/>
            <a:ext cx="396975" cy="162000"/>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7527" y="4135108"/>
            <a:ext cx="1297645" cy="385787"/>
          </a:xfrm>
          <a:prstGeom prst="rect">
            <a:avLst/>
          </a:prstGeom>
        </p:spPr>
      </p:pic>
      <p:pic>
        <p:nvPicPr>
          <p:cNvPr id="12" name="Imag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0252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737"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08"/>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18922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09"/>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4717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988" y="4554141"/>
            <a:ext cx="1317600" cy="391720"/>
          </a:xfrm>
          <a:prstGeom prst="rect">
            <a:avLst/>
          </a:prstGeom>
        </p:spPr>
      </p:pic>
    </p:spTree>
    <p:extLst>
      <p:ext uri="{BB962C8B-B14F-4D97-AF65-F5344CB8AC3E}">
        <p14:creationId xmlns:p14="http://schemas.microsoft.com/office/powerpoint/2010/main" val="140027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02483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76144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73296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94275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169799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1"/>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752"/>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19" y="4135094"/>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52476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149603977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1"/>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5"/>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709"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19" y="4135094"/>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967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1" y="2"/>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19" y="4485495"/>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399412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8107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76916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24845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52816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301799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1" y="2"/>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743"/>
            <a:ext cx="1684800" cy="391481"/>
          </a:xfrm>
          <a:prstGeom prst="rect">
            <a:avLst/>
          </a:prstGeom>
        </p:spPr>
      </p:pic>
    </p:spTree>
    <p:extLst>
      <p:ext uri="{BB962C8B-B14F-4D97-AF65-F5344CB8AC3E}">
        <p14:creationId xmlns:p14="http://schemas.microsoft.com/office/powerpoint/2010/main" val="421050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2696853045"/>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519336"/>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51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73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23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8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8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73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8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96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704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97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80"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199332837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39822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62704"/>
      </p:ext>
    </p:extLst>
  </p:cSld>
  <p:clrMapOvr>
    <a:masterClrMapping/>
  </p:clrMapOvr>
  <p:hf hd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38208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6564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1"/>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1"/>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4551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0699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78976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147646742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0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593" y="122662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2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594" y="178887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37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2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593" y="403787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1"/>
            <a:ext cx="1655426" cy="1561144"/>
          </a:xfrm>
          <a:prstGeom prst="rect">
            <a:avLst/>
          </a:prstGeom>
        </p:spPr>
      </p:pic>
      <p:sp>
        <p:nvSpPr>
          <p:cNvPr id="43" name="TextBox 42"/>
          <p:cNvSpPr txBox="1"/>
          <p:nvPr userDrawn="1"/>
        </p:nvSpPr>
        <p:spPr>
          <a:xfrm>
            <a:off x="1764441" y="103885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3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784"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28" y="92386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5" y="4612162"/>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26426360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4217203580"/>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40" y="4706569"/>
            <a:ext cx="776743" cy="235298"/>
          </a:xfrm>
          <a:prstGeom prst="rect">
            <a:avLst/>
          </a:prstGeom>
        </p:spPr>
      </p:pic>
    </p:spTree>
    <p:extLst>
      <p:ext uri="{BB962C8B-B14F-4D97-AF65-F5344CB8AC3E}">
        <p14:creationId xmlns:p14="http://schemas.microsoft.com/office/powerpoint/2010/main" val="145254085"/>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583278"/>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7663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534379"/>
      </p:ext>
    </p:extLst>
  </p:cSld>
  <p:clrMapOvr>
    <a:masterClrMapping/>
  </p:clrMapOvr>
  <p:hf hdr="0" dt="0"/>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74654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99753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1"/>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1"/>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63216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90495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9851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330981061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0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593" y="122662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2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594" y="178887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37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2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593" y="403787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1"/>
            <a:ext cx="1655426" cy="1561144"/>
          </a:xfrm>
          <a:prstGeom prst="rect">
            <a:avLst/>
          </a:prstGeom>
        </p:spPr>
      </p:pic>
      <p:sp>
        <p:nvSpPr>
          <p:cNvPr id="43" name="TextBox 42"/>
          <p:cNvSpPr txBox="1"/>
          <p:nvPr userDrawn="1"/>
        </p:nvSpPr>
        <p:spPr>
          <a:xfrm>
            <a:off x="1764441" y="103885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3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784"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28" y="92386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5" y="4612162"/>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2464051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1"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1"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1"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229480"/>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9231"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resentation" descr="45065635-BI-Lilly-Alliance-Brand-book_PPslide_03.jpg"/>
          <p:cNvPicPr>
            <a:picLocks noChangeAspect="1"/>
          </p:cNvPicPr>
          <p:nvPr>
            <p:custDataLst>
              <p:tags r:id="rId3"/>
            </p:custDataLst>
          </p:nvPr>
        </p:nvPicPr>
        <p:blipFill>
          <a:blip r:embed="rId7" cstate="print"/>
          <a:srcRect/>
          <a:stretch>
            <a:fillRect/>
          </a:stretch>
        </p:blipFill>
        <p:spPr bwMode="gray">
          <a:xfrm>
            <a:off x="0" y="4435078"/>
            <a:ext cx="9144000" cy="708422"/>
          </a:xfrm>
          <a:prstGeom prst="rect">
            <a:avLst/>
          </a:prstGeom>
          <a:noFill/>
          <a:ln w="9525">
            <a:noFill/>
            <a:miter lim="800000"/>
            <a:headEnd/>
            <a:tailEnd/>
          </a:ln>
        </p:spPr>
      </p:pic>
      <p:sp>
        <p:nvSpPr>
          <p:cNvPr id="7" name="Text Box 483"/>
          <p:cNvSpPr txBox="1">
            <a:spLocks noChangeArrowheads="1"/>
          </p:cNvSpPr>
          <p:nvPr userDrawn="1"/>
        </p:nvSpPr>
        <p:spPr bwMode="gray">
          <a:xfrm>
            <a:off x="7472364" y="0"/>
            <a:ext cx="1671637" cy="207729"/>
          </a:xfrm>
          <a:prstGeom prst="rect">
            <a:avLst/>
          </a:prstGeom>
          <a:noFill/>
          <a:ln>
            <a:noFill/>
          </a:ln>
          <a:extLst/>
        </p:spPr>
        <p:txBody>
          <a:bodyPr lIns="68558" tIns="34280" rIns="68558" bIns="3428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fontAlgn="base" hangingPunct="1">
              <a:spcBef>
                <a:spcPct val="50000"/>
              </a:spcBef>
              <a:spcAft>
                <a:spcPct val="0"/>
              </a:spcAft>
              <a:defRPr/>
            </a:pPr>
            <a:r>
              <a:rPr lang="en-US" sz="900" dirty="0">
                <a:solidFill>
                  <a:srgbClr val="9DA2AD"/>
                </a:solidFill>
              </a:rPr>
              <a:t>FOR INTERNAL USE</a:t>
            </a:r>
          </a:p>
        </p:txBody>
      </p:sp>
      <p:sp>
        <p:nvSpPr>
          <p:cNvPr id="2" name="Title 1"/>
          <p:cNvSpPr>
            <a:spLocks noGrp="1"/>
          </p:cNvSpPr>
          <p:nvPr>
            <p:ph type="title"/>
          </p:nvPr>
        </p:nvSpPr>
        <p:spPr/>
        <p:txBody>
          <a:bodyPr/>
          <a:lstStyle/>
          <a:p>
            <a:r>
              <a:rPr lang="en-US"/>
              <a:t>Click to edit Master title style</a:t>
            </a:r>
            <a:endParaRPr lang="en-GB"/>
          </a:p>
        </p:txBody>
      </p:sp>
      <p:sp>
        <p:nvSpPr>
          <p:cNvPr id="5" name="Picture Placeholder 4"/>
          <p:cNvSpPr>
            <a:spLocks noGrp="1"/>
          </p:cNvSpPr>
          <p:nvPr>
            <p:ph type="pic" sz="quarter" idx="11"/>
          </p:nvPr>
        </p:nvSpPr>
        <p:spPr>
          <a:xfrm>
            <a:off x="138114" y="916976"/>
            <a:ext cx="8867775" cy="3189684"/>
          </a:xfrm>
        </p:spPr>
        <p:txBody>
          <a:bodyPr/>
          <a:lstStyle/>
          <a:p>
            <a:pPr lvl="0"/>
            <a:endParaRPr lang="en-GB" noProof="0" dirty="0"/>
          </a:p>
        </p:txBody>
      </p:sp>
      <p:sp>
        <p:nvSpPr>
          <p:cNvPr id="8" name="Slide Number Placeholder 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5BF3F66C-7C4C-4B09-B167-3D3427592F2C}" type="slidenum">
              <a:rPr lang="en-US">
                <a:solidFill>
                  <a:srgbClr val="5A5A5A">
                    <a:lumMod val="60000"/>
                    <a:lumOff val="40000"/>
                  </a:srgbClr>
                </a:solidFill>
              </a:rPr>
              <a:pPr>
                <a:defRPr/>
              </a:pPr>
              <a:t>‹#›</a:t>
            </a:fld>
            <a:endParaRPr lang="en-US" dirty="0">
              <a:solidFill>
                <a:srgbClr val="5A5A5A">
                  <a:lumMod val="60000"/>
                  <a:lumOff val="40000"/>
                </a:srgbClr>
              </a:solidFill>
            </a:endParaRPr>
          </a:p>
        </p:txBody>
      </p:sp>
    </p:spTree>
    <p:extLst>
      <p:ext uri="{BB962C8B-B14F-4D97-AF65-F5344CB8AC3E}">
        <p14:creationId xmlns:p14="http://schemas.microsoft.com/office/powerpoint/2010/main" val="210812189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dirty="0">
              <a:solidFill>
                <a:srgbClr val="332A86"/>
              </a:solidFill>
            </a:endParaRPr>
          </a:p>
        </p:txBody>
      </p:sp>
      <p:sp>
        <p:nvSpPr>
          <p:cNvPr id="3" name="Footer Placeholder 2"/>
          <p:cNvSpPr>
            <a:spLocks noGrp="1"/>
          </p:cNvSpPr>
          <p:nvPr>
            <p:ph type="ftr" sz="quarter" idx="11"/>
          </p:nvPr>
        </p:nvSpPr>
        <p:spPr/>
        <p:txBody>
          <a:bodyPr/>
          <a:lstStyle/>
          <a:p>
            <a:r>
              <a:rPr lang="en-GB" dirty="0">
                <a:solidFill>
                  <a:srgbClr val="332A86"/>
                </a:solidFill>
              </a:rPr>
              <a:t>Footnotes</a:t>
            </a:r>
          </a:p>
        </p:txBody>
      </p:sp>
      <p:sp>
        <p:nvSpPr>
          <p:cNvPr id="5" name="Text Placeholder 5"/>
          <p:cNvSpPr>
            <a:spLocks noGrp="1"/>
          </p:cNvSpPr>
          <p:nvPr>
            <p:ph type="body" sz="quarter" idx="12"/>
          </p:nvPr>
        </p:nvSpPr>
        <p:spPr>
          <a:xfrm>
            <a:off x="386955" y="762000"/>
            <a:ext cx="8312944" cy="270000"/>
          </a:xfrm>
        </p:spPr>
        <p:txBody>
          <a:bodyPr/>
          <a:lstStyle>
            <a:lvl1pPr marL="0" indent="0">
              <a:buNone/>
              <a:defRPr b="1"/>
            </a:lvl1pPr>
            <a:lvl2pPr marL="323976" indent="0">
              <a:buNone/>
              <a:defRPr/>
            </a:lvl2pPr>
            <a:lvl3pPr marL="620954" indent="0">
              <a:buNone/>
              <a:defRPr/>
            </a:lvl3pPr>
            <a:lvl4pPr marL="971928" indent="0">
              <a:buNone/>
              <a:defRPr/>
            </a:lvl4pPr>
            <a:lvl5pPr marL="1241907" indent="0">
              <a:buNone/>
              <a:defRPr/>
            </a:lvl5pPr>
          </a:lstStyle>
          <a:p>
            <a:pPr lvl="0"/>
            <a:r>
              <a:rPr lang="en-US"/>
              <a:t>Click to edit Master text styles</a:t>
            </a:r>
          </a:p>
        </p:txBody>
      </p:sp>
    </p:spTree>
    <p:extLst>
      <p:ext uri="{BB962C8B-B14F-4D97-AF65-F5344CB8AC3E}">
        <p14:creationId xmlns:p14="http://schemas.microsoft.com/office/powerpoint/2010/main" val="48992274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endParaRPr lang="en-US" dirty="0"/>
          </a:p>
        </p:txBody>
      </p:sp>
      <p:sp>
        <p:nvSpPr>
          <p:cNvPr id="3" name="Content Placeholder 2"/>
          <p:cNvSpPr>
            <a:spLocks noGrp="1"/>
          </p:cNvSpPr>
          <p:nvPr>
            <p:ph idx="1"/>
          </p:nvPr>
        </p:nvSpPr>
        <p:spPr>
          <a:xfrm>
            <a:off x="386604" y="1053000"/>
            <a:ext cx="8312896" cy="3213000"/>
          </a:xfrm>
        </p:spPr>
        <p:txBody>
          <a:bodyPr/>
          <a:lstStyle>
            <a:lvl1pPr>
              <a:defRPr sz="1350"/>
            </a:lvl1pPr>
            <a:lvl2pPr>
              <a:defRPr sz="1200"/>
            </a:lvl2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5A5A5A">
                    <a:lumMod val="60000"/>
                    <a:lumOff val="40000"/>
                  </a:srgbClr>
                </a:solidFill>
              </a:rPr>
              <a:pPr/>
              <a:t>‹#›</a:t>
            </a:fld>
            <a:endParaRPr lang="fr-FR" dirty="0">
              <a:solidFill>
                <a:srgbClr val="5A5A5A">
                  <a:lumMod val="60000"/>
                  <a:lumOff val="40000"/>
                </a:srgbClr>
              </a:solidFill>
            </a:endParaRPr>
          </a:p>
        </p:txBody>
      </p:sp>
      <p:sp>
        <p:nvSpPr>
          <p:cNvPr id="5" name="Footer Placeholder 4"/>
          <p:cNvSpPr>
            <a:spLocks noGrp="1"/>
          </p:cNvSpPr>
          <p:nvPr>
            <p:ph type="ftr" sz="quarter" idx="11"/>
          </p:nvPr>
        </p:nvSpPr>
        <p:spPr>
          <a:xfrm>
            <a:off x="386100" y="4673700"/>
            <a:ext cx="7075221" cy="273844"/>
          </a:xfrm>
        </p:spPr>
        <p:txBody>
          <a:bodyPr tIns="0" bIns="0"/>
          <a:lstStyle>
            <a:lvl1pPr>
              <a:defRPr sz="825"/>
            </a:lvl1pPr>
          </a:lstStyle>
          <a:p>
            <a:r>
              <a:rPr lang="en-GB" dirty="0">
                <a:solidFill>
                  <a:srgbClr val="5A5A5A">
                    <a:lumMod val="60000"/>
                    <a:lumOff val="40000"/>
                  </a:srgbClr>
                </a:solidFill>
              </a:rPr>
              <a:t>Footnotes</a:t>
            </a:r>
          </a:p>
        </p:txBody>
      </p:sp>
    </p:spTree>
    <p:extLst>
      <p:ext uri="{BB962C8B-B14F-4D97-AF65-F5344CB8AC3E}">
        <p14:creationId xmlns:p14="http://schemas.microsoft.com/office/powerpoint/2010/main" val="139298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3087623479"/>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372355"/>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2723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833879"/>
      </p:ext>
    </p:extLst>
  </p:cSld>
  <p:clrMapOvr>
    <a:masterClrMapping/>
  </p:clrMapOvr>
  <p:hf hdr="0" dt="0"/>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64403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286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1"/>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1"/>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73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rgbClr val="5A5A5A"/>
                </a:solidFill>
              </a:defRPr>
            </a:lvl1pPr>
            <a:lvl2pPr marL="450850" indent="-273050">
              <a:defRPr sz="1800">
                <a:solidFill>
                  <a:srgbClr val="5A5A5A"/>
                </a:solidFill>
              </a:defRPr>
            </a:lvl2pPr>
            <a:lvl3pPr marL="628650" indent="-177800">
              <a:defRPr>
                <a:solidFill>
                  <a:srgbClr val="5A5A5A"/>
                </a:solidFill>
              </a:defRPr>
            </a:lvl3pPr>
            <a:lvl4pPr marL="895350" indent="-266700">
              <a:defRPr>
                <a:solidFill>
                  <a:srgbClr val="5A5A5A"/>
                </a:solidFill>
              </a:defRPr>
            </a:lvl4pPr>
            <a:lvl5pPr marL="1079500" indent="-184150">
              <a:defRPr>
                <a:solidFill>
                  <a:srgbClr val="5A5A5A"/>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smtClean="0"/>
              <a:t>Click to edit subtitle</a:t>
            </a:r>
            <a:endParaRPr lang="en-GB" dirty="0"/>
          </a:p>
        </p:txBody>
      </p:sp>
      <p:sp>
        <p:nvSpPr>
          <p:cNvPr id="7" name="Title 6"/>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9334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90457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2167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21361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349016890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0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593" y="122662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2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594" y="178887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37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2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593" y="403787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1"/>
            <a:ext cx="1655426" cy="1561144"/>
          </a:xfrm>
          <a:prstGeom prst="rect">
            <a:avLst/>
          </a:prstGeom>
        </p:spPr>
      </p:pic>
      <p:sp>
        <p:nvSpPr>
          <p:cNvPr id="43" name="TextBox 42"/>
          <p:cNvSpPr txBox="1"/>
          <p:nvPr userDrawn="1"/>
        </p:nvSpPr>
        <p:spPr>
          <a:xfrm>
            <a:off x="1764441" y="103885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3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784"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28" y="92386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5" y="4612162"/>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23285573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0255"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resentation" descr="45065635-BI-Lilly-Alliance-Brand-book_PPslide_03.jpg"/>
          <p:cNvPicPr>
            <a:picLocks noChangeAspect="1"/>
          </p:cNvPicPr>
          <p:nvPr>
            <p:custDataLst>
              <p:tags r:id="rId3"/>
            </p:custDataLst>
          </p:nvPr>
        </p:nvPicPr>
        <p:blipFill>
          <a:blip r:embed="rId7" cstate="print"/>
          <a:srcRect/>
          <a:stretch>
            <a:fillRect/>
          </a:stretch>
        </p:blipFill>
        <p:spPr bwMode="gray">
          <a:xfrm>
            <a:off x="0" y="4435078"/>
            <a:ext cx="9144000" cy="708422"/>
          </a:xfrm>
          <a:prstGeom prst="rect">
            <a:avLst/>
          </a:prstGeom>
          <a:noFill/>
          <a:ln w="9525">
            <a:noFill/>
            <a:miter lim="800000"/>
            <a:headEnd/>
            <a:tailEnd/>
          </a:ln>
        </p:spPr>
      </p:pic>
      <p:sp>
        <p:nvSpPr>
          <p:cNvPr id="7" name="Text Box 483"/>
          <p:cNvSpPr txBox="1">
            <a:spLocks noChangeArrowheads="1"/>
          </p:cNvSpPr>
          <p:nvPr userDrawn="1"/>
        </p:nvSpPr>
        <p:spPr bwMode="gray">
          <a:xfrm>
            <a:off x="7472364" y="0"/>
            <a:ext cx="1671637" cy="207729"/>
          </a:xfrm>
          <a:prstGeom prst="rect">
            <a:avLst/>
          </a:prstGeom>
          <a:noFill/>
          <a:ln>
            <a:noFill/>
          </a:ln>
          <a:extLst/>
        </p:spPr>
        <p:txBody>
          <a:bodyPr lIns="68558" tIns="34280" rIns="68558" bIns="3428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fontAlgn="base" hangingPunct="1">
              <a:spcBef>
                <a:spcPct val="50000"/>
              </a:spcBef>
              <a:spcAft>
                <a:spcPct val="0"/>
              </a:spcAft>
              <a:defRPr/>
            </a:pPr>
            <a:r>
              <a:rPr lang="en-US" sz="900" dirty="0">
                <a:solidFill>
                  <a:srgbClr val="9DA2AD"/>
                </a:solidFill>
              </a:rPr>
              <a:t>FOR INTERNAL USE</a:t>
            </a:r>
          </a:p>
        </p:txBody>
      </p:sp>
      <p:sp>
        <p:nvSpPr>
          <p:cNvPr id="2" name="Title 1"/>
          <p:cNvSpPr>
            <a:spLocks noGrp="1"/>
          </p:cNvSpPr>
          <p:nvPr>
            <p:ph type="title"/>
          </p:nvPr>
        </p:nvSpPr>
        <p:spPr/>
        <p:txBody>
          <a:bodyPr/>
          <a:lstStyle/>
          <a:p>
            <a:r>
              <a:rPr lang="en-US"/>
              <a:t>Click to edit Master title style</a:t>
            </a:r>
            <a:endParaRPr lang="en-GB"/>
          </a:p>
        </p:txBody>
      </p:sp>
      <p:sp>
        <p:nvSpPr>
          <p:cNvPr id="5" name="Picture Placeholder 4"/>
          <p:cNvSpPr>
            <a:spLocks noGrp="1"/>
          </p:cNvSpPr>
          <p:nvPr>
            <p:ph type="pic" sz="quarter" idx="11"/>
          </p:nvPr>
        </p:nvSpPr>
        <p:spPr>
          <a:xfrm>
            <a:off x="138114" y="916976"/>
            <a:ext cx="8867775" cy="3189684"/>
          </a:xfrm>
        </p:spPr>
        <p:txBody>
          <a:bodyPr/>
          <a:lstStyle/>
          <a:p>
            <a:pPr lvl="0"/>
            <a:endParaRPr lang="en-GB" noProof="0" dirty="0"/>
          </a:p>
        </p:txBody>
      </p:sp>
      <p:sp>
        <p:nvSpPr>
          <p:cNvPr id="8" name="Slide Number Placeholder 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5BF3F66C-7C4C-4B09-B167-3D3427592F2C}" type="slidenum">
              <a:rPr lang="en-US">
                <a:solidFill>
                  <a:srgbClr val="5A5A5A">
                    <a:lumMod val="60000"/>
                    <a:lumOff val="40000"/>
                  </a:srgbClr>
                </a:solidFill>
              </a:rPr>
              <a:pPr>
                <a:defRPr/>
              </a:pPr>
              <a:t>‹#›</a:t>
            </a:fld>
            <a:endParaRPr lang="en-US" dirty="0">
              <a:solidFill>
                <a:srgbClr val="5A5A5A">
                  <a:lumMod val="60000"/>
                  <a:lumOff val="40000"/>
                </a:srgbClr>
              </a:solidFill>
            </a:endParaRPr>
          </a:p>
        </p:txBody>
      </p:sp>
    </p:spTree>
    <p:extLst>
      <p:ext uri="{BB962C8B-B14F-4D97-AF65-F5344CB8AC3E}">
        <p14:creationId xmlns:p14="http://schemas.microsoft.com/office/powerpoint/2010/main" val="332330125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dirty="0">
              <a:solidFill>
                <a:srgbClr val="332A86"/>
              </a:solidFill>
            </a:endParaRPr>
          </a:p>
        </p:txBody>
      </p:sp>
      <p:sp>
        <p:nvSpPr>
          <p:cNvPr id="3" name="Footer Placeholder 2"/>
          <p:cNvSpPr>
            <a:spLocks noGrp="1"/>
          </p:cNvSpPr>
          <p:nvPr>
            <p:ph type="ftr" sz="quarter" idx="11"/>
          </p:nvPr>
        </p:nvSpPr>
        <p:spPr/>
        <p:txBody>
          <a:bodyPr/>
          <a:lstStyle/>
          <a:p>
            <a:r>
              <a:rPr lang="en-GB" dirty="0">
                <a:solidFill>
                  <a:srgbClr val="332A86"/>
                </a:solidFill>
              </a:rPr>
              <a:t>Footnotes</a:t>
            </a:r>
          </a:p>
        </p:txBody>
      </p:sp>
      <p:sp>
        <p:nvSpPr>
          <p:cNvPr id="5" name="Text Placeholder 5"/>
          <p:cNvSpPr>
            <a:spLocks noGrp="1"/>
          </p:cNvSpPr>
          <p:nvPr>
            <p:ph type="body" sz="quarter" idx="12"/>
          </p:nvPr>
        </p:nvSpPr>
        <p:spPr>
          <a:xfrm>
            <a:off x="386955" y="762000"/>
            <a:ext cx="8312944" cy="270000"/>
          </a:xfrm>
        </p:spPr>
        <p:txBody>
          <a:bodyPr/>
          <a:lstStyle>
            <a:lvl1pPr marL="0" indent="0">
              <a:buNone/>
              <a:defRPr b="1"/>
            </a:lvl1pPr>
            <a:lvl2pPr marL="323976" indent="0">
              <a:buNone/>
              <a:defRPr/>
            </a:lvl2pPr>
            <a:lvl3pPr marL="620954" indent="0">
              <a:buNone/>
              <a:defRPr/>
            </a:lvl3pPr>
            <a:lvl4pPr marL="971928" indent="0">
              <a:buNone/>
              <a:defRPr/>
            </a:lvl4pPr>
            <a:lvl5pPr marL="1241907" indent="0">
              <a:buNone/>
              <a:defRPr/>
            </a:lvl5pPr>
          </a:lstStyle>
          <a:p>
            <a:pPr lvl="0"/>
            <a:r>
              <a:rPr lang="en-US"/>
              <a:t>Click to edit Master text styles</a:t>
            </a:r>
          </a:p>
        </p:txBody>
      </p:sp>
    </p:spTree>
    <p:extLst>
      <p:ext uri="{BB962C8B-B14F-4D97-AF65-F5344CB8AC3E}">
        <p14:creationId xmlns:p14="http://schemas.microsoft.com/office/powerpoint/2010/main" val="29795878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endParaRPr lang="en-US" dirty="0"/>
          </a:p>
        </p:txBody>
      </p:sp>
      <p:sp>
        <p:nvSpPr>
          <p:cNvPr id="3" name="Content Placeholder 2"/>
          <p:cNvSpPr>
            <a:spLocks noGrp="1"/>
          </p:cNvSpPr>
          <p:nvPr>
            <p:ph idx="1"/>
          </p:nvPr>
        </p:nvSpPr>
        <p:spPr>
          <a:xfrm>
            <a:off x="386604" y="1053000"/>
            <a:ext cx="8312896" cy="3213000"/>
          </a:xfrm>
        </p:spPr>
        <p:txBody>
          <a:bodyPr/>
          <a:lstStyle>
            <a:lvl1pPr>
              <a:defRPr sz="1350"/>
            </a:lvl1pPr>
            <a:lvl2pPr>
              <a:defRPr sz="1200"/>
            </a:lvl2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5A5A5A">
                    <a:lumMod val="60000"/>
                    <a:lumOff val="40000"/>
                  </a:srgbClr>
                </a:solidFill>
              </a:rPr>
              <a:pPr/>
              <a:t>‹#›</a:t>
            </a:fld>
            <a:endParaRPr lang="fr-FR" dirty="0">
              <a:solidFill>
                <a:srgbClr val="5A5A5A">
                  <a:lumMod val="60000"/>
                  <a:lumOff val="40000"/>
                </a:srgbClr>
              </a:solidFill>
            </a:endParaRPr>
          </a:p>
        </p:txBody>
      </p:sp>
      <p:sp>
        <p:nvSpPr>
          <p:cNvPr id="5" name="Footer Placeholder 4"/>
          <p:cNvSpPr>
            <a:spLocks noGrp="1"/>
          </p:cNvSpPr>
          <p:nvPr>
            <p:ph type="ftr" sz="quarter" idx="11"/>
          </p:nvPr>
        </p:nvSpPr>
        <p:spPr>
          <a:xfrm>
            <a:off x="386100" y="4673700"/>
            <a:ext cx="7075221" cy="273844"/>
          </a:xfrm>
        </p:spPr>
        <p:txBody>
          <a:bodyPr tIns="0" bIns="0"/>
          <a:lstStyle>
            <a:lvl1pPr>
              <a:defRPr sz="825"/>
            </a:lvl1pPr>
          </a:lstStyle>
          <a:p>
            <a:r>
              <a:rPr lang="en-GB" dirty="0">
                <a:solidFill>
                  <a:srgbClr val="5A5A5A">
                    <a:lumMod val="60000"/>
                    <a:lumOff val="40000"/>
                  </a:srgbClr>
                </a:solidFill>
              </a:rPr>
              <a:t>Footnotes</a:t>
            </a:r>
          </a:p>
        </p:txBody>
      </p:sp>
    </p:spTree>
    <p:extLst>
      <p:ext uri="{BB962C8B-B14F-4D97-AF65-F5344CB8AC3E}">
        <p14:creationId xmlns:p14="http://schemas.microsoft.com/office/powerpoint/2010/main" val="217644301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3266921287"/>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930028"/>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850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414477"/>
      </p:ext>
    </p:extLst>
  </p:cSld>
  <p:clrMapOvr>
    <a:masterClrMapping/>
  </p:clrMapOvr>
  <p:hf hdr="0" dt="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490038"/>
      </p:ext>
    </p:extLst>
  </p:cSld>
  <p:clrMapOvr>
    <a:masterClrMapping/>
  </p:clrMapOvr>
  <p:hf hdr="0" dt="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96943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5892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1"/>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1"/>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65591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748874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79186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322861200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0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593" y="122662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2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594" y="178887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37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2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593" y="403787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1"/>
            <a:ext cx="1655426" cy="1561144"/>
          </a:xfrm>
          <a:prstGeom prst="rect">
            <a:avLst/>
          </a:prstGeom>
        </p:spPr>
      </p:pic>
      <p:sp>
        <p:nvSpPr>
          <p:cNvPr id="43" name="TextBox 42"/>
          <p:cNvSpPr txBox="1"/>
          <p:nvPr userDrawn="1"/>
        </p:nvSpPr>
        <p:spPr>
          <a:xfrm>
            <a:off x="1764441" y="103885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3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784"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28" y="92386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5" y="4612162"/>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131232588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1279"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resentation" descr="45065635-BI-Lilly-Alliance-Brand-book_PPslide_03.jpg"/>
          <p:cNvPicPr>
            <a:picLocks noChangeAspect="1"/>
          </p:cNvPicPr>
          <p:nvPr>
            <p:custDataLst>
              <p:tags r:id="rId3"/>
            </p:custDataLst>
          </p:nvPr>
        </p:nvPicPr>
        <p:blipFill>
          <a:blip r:embed="rId7" cstate="print"/>
          <a:srcRect/>
          <a:stretch>
            <a:fillRect/>
          </a:stretch>
        </p:blipFill>
        <p:spPr bwMode="gray">
          <a:xfrm>
            <a:off x="0" y="4435078"/>
            <a:ext cx="9144000" cy="708422"/>
          </a:xfrm>
          <a:prstGeom prst="rect">
            <a:avLst/>
          </a:prstGeom>
          <a:noFill/>
          <a:ln w="9525">
            <a:noFill/>
            <a:miter lim="800000"/>
            <a:headEnd/>
            <a:tailEnd/>
          </a:ln>
        </p:spPr>
      </p:pic>
      <p:sp>
        <p:nvSpPr>
          <p:cNvPr id="7" name="Text Box 483"/>
          <p:cNvSpPr txBox="1">
            <a:spLocks noChangeArrowheads="1"/>
          </p:cNvSpPr>
          <p:nvPr userDrawn="1"/>
        </p:nvSpPr>
        <p:spPr bwMode="gray">
          <a:xfrm>
            <a:off x="7472364" y="0"/>
            <a:ext cx="1671637" cy="207729"/>
          </a:xfrm>
          <a:prstGeom prst="rect">
            <a:avLst/>
          </a:prstGeom>
          <a:noFill/>
          <a:ln>
            <a:noFill/>
          </a:ln>
          <a:extLst/>
        </p:spPr>
        <p:txBody>
          <a:bodyPr lIns="68558" tIns="34280" rIns="68558" bIns="3428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fontAlgn="base" hangingPunct="1">
              <a:spcBef>
                <a:spcPct val="50000"/>
              </a:spcBef>
              <a:spcAft>
                <a:spcPct val="0"/>
              </a:spcAft>
              <a:defRPr/>
            </a:pPr>
            <a:r>
              <a:rPr lang="en-US" sz="900" dirty="0">
                <a:solidFill>
                  <a:srgbClr val="9DA2AD"/>
                </a:solidFill>
              </a:rPr>
              <a:t>FOR INTERNAL USE</a:t>
            </a:r>
          </a:p>
        </p:txBody>
      </p:sp>
      <p:sp>
        <p:nvSpPr>
          <p:cNvPr id="2" name="Title 1"/>
          <p:cNvSpPr>
            <a:spLocks noGrp="1"/>
          </p:cNvSpPr>
          <p:nvPr>
            <p:ph type="title"/>
          </p:nvPr>
        </p:nvSpPr>
        <p:spPr/>
        <p:txBody>
          <a:bodyPr/>
          <a:lstStyle/>
          <a:p>
            <a:r>
              <a:rPr lang="en-US"/>
              <a:t>Click to edit Master title style</a:t>
            </a:r>
            <a:endParaRPr lang="en-GB"/>
          </a:p>
        </p:txBody>
      </p:sp>
      <p:sp>
        <p:nvSpPr>
          <p:cNvPr id="5" name="Picture Placeholder 4"/>
          <p:cNvSpPr>
            <a:spLocks noGrp="1"/>
          </p:cNvSpPr>
          <p:nvPr>
            <p:ph type="pic" sz="quarter" idx="11"/>
          </p:nvPr>
        </p:nvSpPr>
        <p:spPr>
          <a:xfrm>
            <a:off x="138114" y="916976"/>
            <a:ext cx="8867775" cy="3189684"/>
          </a:xfrm>
        </p:spPr>
        <p:txBody>
          <a:bodyPr/>
          <a:lstStyle/>
          <a:p>
            <a:pPr lvl="0"/>
            <a:endParaRPr lang="en-GB" noProof="0" dirty="0"/>
          </a:p>
        </p:txBody>
      </p:sp>
      <p:sp>
        <p:nvSpPr>
          <p:cNvPr id="8" name="Slide Number Placeholder 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5BF3F66C-7C4C-4B09-B167-3D3427592F2C}" type="slidenum">
              <a:rPr lang="en-US">
                <a:solidFill>
                  <a:srgbClr val="5A5A5A">
                    <a:lumMod val="60000"/>
                    <a:lumOff val="40000"/>
                  </a:srgbClr>
                </a:solidFill>
              </a:rPr>
              <a:pPr>
                <a:defRPr/>
              </a:pPr>
              <a:t>‹#›</a:t>
            </a:fld>
            <a:endParaRPr lang="en-US" dirty="0">
              <a:solidFill>
                <a:srgbClr val="5A5A5A">
                  <a:lumMod val="60000"/>
                  <a:lumOff val="40000"/>
                </a:srgbClr>
              </a:solidFill>
            </a:endParaRPr>
          </a:p>
        </p:txBody>
      </p:sp>
    </p:spTree>
    <p:extLst>
      <p:ext uri="{BB962C8B-B14F-4D97-AF65-F5344CB8AC3E}">
        <p14:creationId xmlns:p14="http://schemas.microsoft.com/office/powerpoint/2010/main" val="271336166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dirty="0">
              <a:solidFill>
                <a:srgbClr val="332A86"/>
              </a:solidFill>
            </a:endParaRPr>
          </a:p>
        </p:txBody>
      </p:sp>
      <p:sp>
        <p:nvSpPr>
          <p:cNvPr id="3" name="Footer Placeholder 2"/>
          <p:cNvSpPr>
            <a:spLocks noGrp="1"/>
          </p:cNvSpPr>
          <p:nvPr>
            <p:ph type="ftr" sz="quarter" idx="11"/>
          </p:nvPr>
        </p:nvSpPr>
        <p:spPr/>
        <p:txBody>
          <a:bodyPr/>
          <a:lstStyle/>
          <a:p>
            <a:r>
              <a:rPr lang="en-GB" dirty="0">
                <a:solidFill>
                  <a:srgbClr val="332A86"/>
                </a:solidFill>
              </a:rPr>
              <a:t>Footnotes</a:t>
            </a:r>
          </a:p>
        </p:txBody>
      </p:sp>
      <p:sp>
        <p:nvSpPr>
          <p:cNvPr id="5" name="Text Placeholder 5"/>
          <p:cNvSpPr>
            <a:spLocks noGrp="1"/>
          </p:cNvSpPr>
          <p:nvPr>
            <p:ph type="body" sz="quarter" idx="12"/>
          </p:nvPr>
        </p:nvSpPr>
        <p:spPr>
          <a:xfrm>
            <a:off x="386955" y="762000"/>
            <a:ext cx="8312944" cy="270000"/>
          </a:xfrm>
        </p:spPr>
        <p:txBody>
          <a:bodyPr/>
          <a:lstStyle>
            <a:lvl1pPr marL="0" indent="0">
              <a:buNone/>
              <a:defRPr b="1"/>
            </a:lvl1pPr>
            <a:lvl2pPr marL="323976" indent="0">
              <a:buNone/>
              <a:defRPr/>
            </a:lvl2pPr>
            <a:lvl3pPr marL="620954" indent="0">
              <a:buNone/>
              <a:defRPr/>
            </a:lvl3pPr>
            <a:lvl4pPr marL="971928" indent="0">
              <a:buNone/>
              <a:defRPr/>
            </a:lvl4pPr>
            <a:lvl5pPr marL="1241907" indent="0">
              <a:buNone/>
              <a:defRPr/>
            </a:lvl5pPr>
          </a:lstStyle>
          <a:p>
            <a:pPr lvl="0"/>
            <a:r>
              <a:rPr lang="en-US"/>
              <a:t>Click to edit Master text styles</a:t>
            </a:r>
          </a:p>
        </p:txBody>
      </p:sp>
    </p:spTree>
    <p:extLst>
      <p:ext uri="{BB962C8B-B14F-4D97-AF65-F5344CB8AC3E}">
        <p14:creationId xmlns:p14="http://schemas.microsoft.com/office/powerpoint/2010/main" val="3266528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43028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endParaRPr lang="en-US" dirty="0"/>
          </a:p>
        </p:txBody>
      </p:sp>
      <p:sp>
        <p:nvSpPr>
          <p:cNvPr id="3" name="Content Placeholder 2"/>
          <p:cNvSpPr>
            <a:spLocks noGrp="1"/>
          </p:cNvSpPr>
          <p:nvPr>
            <p:ph idx="1"/>
          </p:nvPr>
        </p:nvSpPr>
        <p:spPr>
          <a:xfrm>
            <a:off x="386604" y="1053000"/>
            <a:ext cx="8312896" cy="3213000"/>
          </a:xfrm>
        </p:spPr>
        <p:txBody>
          <a:bodyPr/>
          <a:lstStyle>
            <a:lvl1pPr>
              <a:defRPr sz="1350"/>
            </a:lvl1pPr>
            <a:lvl2pPr>
              <a:defRPr sz="1200"/>
            </a:lvl2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5A5A5A">
                    <a:lumMod val="60000"/>
                    <a:lumOff val="40000"/>
                  </a:srgbClr>
                </a:solidFill>
              </a:rPr>
              <a:pPr/>
              <a:t>‹#›</a:t>
            </a:fld>
            <a:endParaRPr lang="fr-FR" dirty="0">
              <a:solidFill>
                <a:srgbClr val="5A5A5A">
                  <a:lumMod val="60000"/>
                  <a:lumOff val="40000"/>
                </a:srgbClr>
              </a:solidFill>
            </a:endParaRPr>
          </a:p>
        </p:txBody>
      </p:sp>
      <p:sp>
        <p:nvSpPr>
          <p:cNvPr id="5" name="Footer Placeholder 4"/>
          <p:cNvSpPr>
            <a:spLocks noGrp="1"/>
          </p:cNvSpPr>
          <p:nvPr>
            <p:ph type="ftr" sz="quarter" idx="11"/>
          </p:nvPr>
        </p:nvSpPr>
        <p:spPr>
          <a:xfrm>
            <a:off x="386100" y="4673700"/>
            <a:ext cx="7075221" cy="273844"/>
          </a:xfrm>
        </p:spPr>
        <p:txBody>
          <a:bodyPr tIns="0" bIns="0"/>
          <a:lstStyle>
            <a:lvl1pPr>
              <a:defRPr sz="825"/>
            </a:lvl1pPr>
          </a:lstStyle>
          <a:p>
            <a:r>
              <a:rPr lang="en-GB" dirty="0">
                <a:solidFill>
                  <a:srgbClr val="5A5A5A">
                    <a:lumMod val="60000"/>
                    <a:lumOff val="40000"/>
                  </a:srgbClr>
                </a:solidFill>
              </a:rPr>
              <a:t>Footnotes</a:t>
            </a:r>
          </a:p>
        </p:txBody>
      </p:sp>
    </p:spTree>
    <p:extLst>
      <p:ext uri="{BB962C8B-B14F-4D97-AF65-F5344CB8AC3E}">
        <p14:creationId xmlns:p14="http://schemas.microsoft.com/office/powerpoint/2010/main" val="394073818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2876604624"/>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783537"/>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2622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783261"/>
      </p:ext>
    </p:extLst>
  </p:cSld>
  <p:clrMapOvr>
    <a:masterClrMapping/>
  </p:clrMapOvr>
  <p:hf hdr="0" dt="0"/>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1519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26128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1"/>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1"/>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13373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15038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373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22403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350169450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0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593" y="122662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2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594" y="178887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37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2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593" y="403787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1"/>
            <a:ext cx="1655426" cy="1561144"/>
          </a:xfrm>
          <a:prstGeom prst="rect">
            <a:avLst/>
          </a:prstGeom>
        </p:spPr>
      </p:pic>
      <p:sp>
        <p:nvSpPr>
          <p:cNvPr id="43" name="TextBox 42"/>
          <p:cNvSpPr txBox="1"/>
          <p:nvPr userDrawn="1"/>
        </p:nvSpPr>
        <p:spPr>
          <a:xfrm>
            <a:off x="1764441" y="103885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3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784"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28" y="92386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5" y="4612162"/>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138724656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4041674853"/>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99223"/>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55032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971836"/>
      </p:ext>
    </p:extLst>
  </p:cSld>
  <p:clrMapOvr>
    <a:masterClrMapping/>
  </p:clrMapOvr>
  <p:hf hdr="0" dt="0"/>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57366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59831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1"/>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1"/>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8829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408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62"/>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62"/>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31977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69499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204103441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0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593" y="122662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2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594" y="178887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37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2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593" y="403787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1"/>
            <a:ext cx="1655426" cy="1561144"/>
          </a:xfrm>
          <a:prstGeom prst="rect">
            <a:avLst/>
          </a:prstGeom>
        </p:spPr>
      </p:pic>
      <p:sp>
        <p:nvSpPr>
          <p:cNvPr id="43" name="TextBox 42"/>
          <p:cNvSpPr txBox="1"/>
          <p:nvPr userDrawn="1"/>
        </p:nvSpPr>
        <p:spPr>
          <a:xfrm>
            <a:off x="1764441" y="103885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3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784"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28" y="92386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5" y="4612162"/>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200064572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1702944180"/>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147091"/>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76570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631155"/>
      </p:ext>
    </p:extLst>
  </p:cSld>
  <p:clrMapOvr>
    <a:masterClrMapping/>
  </p:clrMapOvr>
  <p:hf hdr="0" dt="0"/>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21460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77724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pPr defTabSz="457200"/>
            <a:endParaRPr lang="en-GB" dirty="0">
              <a:solidFill>
                <a:srgbClr val="5A5A5A"/>
              </a:solidFill>
            </a:endParaRPr>
          </a:p>
        </p:txBody>
      </p:sp>
      <p:sp>
        <p:nvSpPr>
          <p:cNvPr id="5" name="Slide Number Placeholder 4"/>
          <p:cNvSpPr>
            <a:spLocks noGrp="1"/>
          </p:cNvSpPr>
          <p:nvPr>
            <p:ph type="sldNum" sz="quarter" idx="11"/>
          </p:nvPr>
        </p:nvSpPr>
        <p:spPr/>
        <p:txBody>
          <a:bodyPr/>
          <a:lstStyle/>
          <a:p>
            <a:pPr defTabSz="457200"/>
            <a:fld id="{3CE978CD-8200-452B-A882-54D258D61118}" type="slidenum">
              <a:rPr lang="en-GB" smtClean="0">
                <a:solidFill>
                  <a:srgbClr val="5A5A5A"/>
                </a:solidFill>
              </a:rPr>
              <a:pPr defTabSz="457200"/>
              <a:t>‹#›</a:t>
            </a:fld>
            <a:endParaRPr lang="en-GB" dirty="0">
              <a:solidFill>
                <a:srgbClr val="5A5A5A"/>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51700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85606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71628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27572025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0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593" y="122662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2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594" y="178887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37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2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593" y="403787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1"/>
            <a:ext cx="1655426" cy="1561144"/>
          </a:xfrm>
          <a:prstGeom prst="rect">
            <a:avLst/>
          </a:prstGeom>
        </p:spPr>
      </p:pic>
      <p:sp>
        <p:nvSpPr>
          <p:cNvPr id="43" name="TextBox 42"/>
          <p:cNvSpPr txBox="1"/>
          <p:nvPr userDrawn="1"/>
        </p:nvSpPr>
        <p:spPr>
          <a:xfrm>
            <a:off x="1764441" y="103885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3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784"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28" y="92386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5" y="4612162"/>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369719140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2102263465"/>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055796"/>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03135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339703"/>
      </p:ext>
    </p:extLst>
  </p:cSld>
  <p:clrMapOvr>
    <a:masterClrMapping/>
  </p:clrMapOvr>
  <p:hf hd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04247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921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509"/>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65433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51"/>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51"/>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55946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0"/>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57414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91809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19671090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402"/>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593" y="1226622"/>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124"/>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594" y="1788873"/>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375"/>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626"/>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593" y="4037878"/>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1"/>
            <a:ext cx="1655426" cy="1561144"/>
          </a:xfrm>
          <a:prstGeom prst="rect">
            <a:avLst/>
          </a:prstGeom>
        </p:spPr>
      </p:pic>
      <p:sp>
        <p:nvSpPr>
          <p:cNvPr id="43" name="TextBox 42"/>
          <p:cNvSpPr txBox="1"/>
          <p:nvPr userDrawn="1"/>
        </p:nvSpPr>
        <p:spPr>
          <a:xfrm>
            <a:off x="1764441" y="1038859"/>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6930"/>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784"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28" y="923869"/>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5" y="4612162"/>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228623688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3895282616"/>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276498"/>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95214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610326"/>
      </p:ext>
    </p:extLst>
  </p:cSld>
  <p:clrMapOvr>
    <a:masterClrMapping/>
  </p:clrMapOvr>
  <p:hf hd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927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29094184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64118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82912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2504672153"/>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282957"/>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22156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361823"/>
      </p:ext>
    </p:extLst>
  </p:cSld>
  <p:clrMapOvr>
    <a:masterClrMapping/>
  </p:clrMapOvr>
  <p:hf hdr="0" dt="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55239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39937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110655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8"/>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0"/>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8"/>
            <a:ext cx="776743" cy="235298"/>
          </a:xfrm>
          <a:prstGeom prst="rect">
            <a:avLst/>
          </a:prstGeom>
        </p:spPr>
      </p:pic>
    </p:spTree>
    <p:extLst>
      <p:ext uri="{BB962C8B-B14F-4D97-AF65-F5344CB8AC3E}">
        <p14:creationId xmlns:p14="http://schemas.microsoft.com/office/powerpoint/2010/main" val="1564758448"/>
      </p:ext>
    </p:extLst>
  </p:cSld>
  <p:clrMapOvr>
    <a:masterClrMapping/>
  </p:clrMapOvr>
  <p:hf hdr="0" dt="0"/>
  <p:extLst mod="1">
    <p:ext uri="{DCECCB84-F9BA-43D5-87BE-67443E8EF086}">
      <p15:sldGuideLst xmlns:p15="http://schemas.microsoft.com/office/powerpoint/2012/main" xmlns="">
        <p15:guide id="1" orient="horz" pos="2957" userDrawn="1">
          <p15:clr>
            <a:srgbClr val="FBAE40"/>
          </p15:clr>
        </p15:guide>
        <p15:guide id="2" orient="horz" pos="310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51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731"/>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233"/>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82"/>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84"/>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735"/>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87"/>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968"/>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7039"/>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978"/>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8"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281505779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16"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7"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456635"/>
      </p:ext>
    </p:extLst>
  </p:cSld>
  <p:clrMapOvr>
    <a:masterClrMapping/>
  </p:clrMapOvr>
  <p:hf hdr="0" dt="0"/>
  <p:extLst mod="1">
    <p:ext uri="{DCECCB84-F9BA-43D5-87BE-67443E8EF086}">
      <p15:sldGuideLst xmlns:p15="http://schemas.microsoft.com/office/powerpoint/2012/main" xmlns="">
        <p15:guide id="1" pos="2880" userDrawn="1">
          <p15:clr>
            <a:srgbClr val="FBAE40"/>
          </p15:clr>
        </p15:guide>
        <p15:guide id="2" orient="horz" pos="1620" userDrawn="1">
          <p15:clr>
            <a:srgbClr val="FBAE40"/>
          </p15:clr>
        </p15:guide>
        <p15:guide id="3" orient="horz" pos="2935" userDrawn="1">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3"/>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73067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990766"/>
      </p:ext>
    </p:extLst>
  </p:cSld>
  <p:clrMapOvr>
    <a:masterClrMapping/>
  </p:clrMapOvr>
  <p:hf hdr="0" dt="0"/>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48794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08057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199"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1"/>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40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987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0" y="24"/>
          <a:ext cx="158750" cy="119063"/>
        </p:xfrm>
        <a:graphic>
          <a:graphicData uri="http://schemas.openxmlformats.org/presentationml/2006/ole">
            <mc:AlternateContent xmlns:mc="http://schemas.openxmlformats.org/markup-compatibility/2006">
              <mc:Choice xmlns:v="urn:schemas-microsoft-com:vml" Requires="v">
                <p:oleObj spid="_x0000_s2088"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resentation" descr="45065635-BI-Lilly-Alliance-Brand-book_PPslide_03.jpg"/>
          <p:cNvPicPr>
            <a:picLocks noChangeAspect="1"/>
          </p:cNvPicPr>
          <p:nvPr>
            <p:custDataLst>
              <p:tags r:id="rId3"/>
            </p:custDataLst>
          </p:nvPr>
        </p:nvPicPr>
        <p:blipFill>
          <a:blip r:embed="rId7" cstate="print"/>
          <a:srcRect/>
          <a:stretch>
            <a:fillRect/>
          </a:stretch>
        </p:blipFill>
        <p:spPr bwMode="gray">
          <a:xfrm>
            <a:off x="0" y="4435078"/>
            <a:ext cx="9144000" cy="708422"/>
          </a:xfrm>
          <a:prstGeom prst="rect">
            <a:avLst/>
          </a:prstGeom>
          <a:noFill/>
          <a:ln w="9525">
            <a:noFill/>
            <a:miter lim="800000"/>
            <a:headEnd/>
            <a:tailEnd/>
          </a:ln>
        </p:spPr>
      </p:pic>
      <p:sp>
        <p:nvSpPr>
          <p:cNvPr id="7" name="Text Box 483"/>
          <p:cNvSpPr txBox="1">
            <a:spLocks noChangeArrowheads="1"/>
          </p:cNvSpPr>
          <p:nvPr userDrawn="1"/>
        </p:nvSpPr>
        <p:spPr bwMode="gray">
          <a:xfrm>
            <a:off x="7472387" y="44"/>
            <a:ext cx="1671637" cy="207729"/>
          </a:xfrm>
          <a:prstGeom prst="rect">
            <a:avLst/>
          </a:prstGeom>
          <a:noFill/>
          <a:ln>
            <a:noFill/>
          </a:ln>
          <a:extLst/>
        </p:spPr>
        <p:txBody>
          <a:bodyPr lIns="68558" tIns="34280" rIns="68558" bIns="3428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fontAlgn="base" hangingPunct="1">
              <a:spcBef>
                <a:spcPct val="50000"/>
              </a:spcBef>
              <a:spcAft>
                <a:spcPct val="0"/>
              </a:spcAft>
              <a:defRPr/>
            </a:pPr>
            <a:r>
              <a:rPr lang="en-US" sz="900" dirty="0">
                <a:solidFill>
                  <a:srgbClr val="9DA2AD"/>
                </a:solidFill>
              </a:rPr>
              <a:t>FOR INTERNAL USE</a:t>
            </a:r>
          </a:p>
        </p:txBody>
      </p:sp>
      <p:sp>
        <p:nvSpPr>
          <p:cNvPr id="2" name="Title 1"/>
          <p:cNvSpPr>
            <a:spLocks noGrp="1"/>
          </p:cNvSpPr>
          <p:nvPr>
            <p:ph type="title"/>
          </p:nvPr>
        </p:nvSpPr>
        <p:spPr/>
        <p:txBody>
          <a:bodyPr/>
          <a:lstStyle/>
          <a:p>
            <a:r>
              <a:rPr lang="en-US"/>
              <a:t>Click to edit Master title style</a:t>
            </a:r>
            <a:endParaRPr lang="en-GB"/>
          </a:p>
        </p:txBody>
      </p:sp>
      <p:sp>
        <p:nvSpPr>
          <p:cNvPr id="5" name="Picture Placeholder 4"/>
          <p:cNvSpPr>
            <a:spLocks noGrp="1"/>
          </p:cNvSpPr>
          <p:nvPr>
            <p:ph type="pic" sz="quarter" idx="11"/>
          </p:nvPr>
        </p:nvSpPr>
        <p:spPr>
          <a:xfrm>
            <a:off x="138118" y="916976"/>
            <a:ext cx="8867775" cy="3189684"/>
          </a:xfrm>
        </p:spPr>
        <p:txBody>
          <a:bodyPr/>
          <a:lstStyle/>
          <a:p>
            <a:pPr lvl="0"/>
            <a:endParaRPr lang="en-GB" noProof="0" dirty="0"/>
          </a:p>
        </p:txBody>
      </p:sp>
      <p:sp>
        <p:nvSpPr>
          <p:cNvPr id="8" name="Slide Number Placeholder 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5BF3F66C-7C4C-4B09-B167-3D3427592F2C}" type="slidenum">
              <a:rPr lang="en-US">
                <a:solidFill>
                  <a:srgbClr val="5A5A5A">
                    <a:lumMod val="60000"/>
                    <a:lumOff val="40000"/>
                  </a:srgbClr>
                </a:solidFill>
              </a:rPr>
              <a:pPr>
                <a:defRPr/>
              </a:pPr>
              <a:t>‹#›</a:t>
            </a:fld>
            <a:endParaRPr lang="en-US" dirty="0">
              <a:solidFill>
                <a:srgbClr val="5A5A5A">
                  <a:lumMod val="60000"/>
                  <a:lumOff val="40000"/>
                </a:srgbClr>
              </a:solidFill>
            </a:endParaRPr>
          </a:p>
        </p:txBody>
      </p:sp>
    </p:spTree>
    <p:extLst>
      <p:ext uri="{BB962C8B-B14F-4D97-AF65-F5344CB8AC3E}">
        <p14:creationId xmlns:p14="http://schemas.microsoft.com/office/powerpoint/2010/main" val="231966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solidFill>
            </a:endParaRPr>
          </a:p>
        </p:txBody>
      </p:sp>
      <p:sp>
        <p:nvSpPr>
          <p:cNvPr id="4" name="Title 3"/>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640624"/>
      </p:ext>
    </p:extLst>
  </p:cSld>
  <p:clrMapOvr>
    <a:masterClrMapping/>
  </p:clrMapOvr>
  <p:timing>
    <p:tnLst>
      <p:par>
        <p:cTn id="1" dur="indefinite" restart="never" nodeType="tmRoot"/>
      </p:par>
    </p:tn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dirty="0">
              <a:solidFill>
                <a:srgbClr val="332A86"/>
              </a:solidFill>
            </a:endParaRPr>
          </a:p>
        </p:txBody>
      </p:sp>
      <p:sp>
        <p:nvSpPr>
          <p:cNvPr id="3" name="Footer Placeholder 2"/>
          <p:cNvSpPr>
            <a:spLocks noGrp="1"/>
          </p:cNvSpPr>
          <p:nvPr>
            <p:ph type="ftr" sz="quarter" idx="11"/>
          </p:nvPr>
        </p:nvSpPr>
        <p:spPr/>
        <p:txBody>
          <a:bodyPr/>
          <a:lstStyle/>
          <a:p>
            <a:r>
              <a:rPr lang="en-GB" dirty="0">
                <a:solidFill>
                  <a:srgbClr val="332A86"/>
                </a:solidFill>
              </a:rPr>
              <a:t>Footnotes</a:t>
            </a:r>
          </a:p>
        </p:txBody>
      </p:sp>
      <p:sp>
        <p:nvSpPr>
          <p:cNvPr id="5" name="Text Placeholder 5"/>
          <p:cNvSpPr>
            <a:spLocks noGrp="1"/>
          </p:cNvSpPr>
          <p:nvPr>
            <p:ph type="body" sz="quarter" idx="12"/>
          </p:nvPr>
        </p:nvSpPr>
        <p:spPr>
          <a:xfrm>
            <a:off x="386955" y="762000"/>
            <a:ext cx="8312944" cy="270000"/>
          </a:xfrm>
        </p:spPr>
        <p:txBody>
          <a:bodyPr/>
          <a:lstStyle>
            <a:lvl1pPr marL="0" indent="0">
              <a:buNone/>
              <a:defRPr b="1"/>
            </a:lvl1pPr>
            <a:lvl2pPr marL="323976" indent="0">
              <a:buNone/>
              <a:defRPr/>
            </a:lvl2pPr>
            <a:lvl3pPr marL="620954" indent="0">
              <a:buNone/>
              <a:defRPr/>
            </a:lvl3pPr>
            <a:lvl4pPr marL="971928" indent="0">
              <a:buNone/>
              <a:defRPr/>
            </a:lvl4pPr>
            <a:lvl5pPr marL="1241907" indent="0">
              <a:buNone/>
              <a:defRPr/>
            </a:lvl5pPr>
          </a:lstStyle>
          <a:p>
            <a:pPr lvl="0"/>
            <a:r>
              <a:rPr lang="en-US"/>
              <a:t>Click to edit Master text styles</a:t>
            </a:r>
          </a:p>
        </p:txBody>
      </p:sp>
    </p:spTree>
    <p:extLst>
      <p:ext uri="{BB962C8B-B14F-4D97-AF65-F5344CB8AC3E}">
        <p14:creationId xmlns:p14="http://schemas.microsoft.com/office/powerpoint/2010/main" val="2402921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endParaRPr lang="en-US" dirty="0"/>
          </a:p>
        </p:txBody>
      </p:sp>
      <p:sp>
        <p:nvSpPr>
          <p:cNvPr id="3" name="Content Placeholder 2"/>
          <p:cNvSpPr>
            <a:spLocks noGrp="1"/>
          </p:cNvSpPr>
          <p:nvPr>
            <p:ph idx="1"/>
          </p:nvPr>
        </p:nvSpPr>
        <p:spPr>
          <a:xfrm>
            <a:off x="386604" y="1053000"/>
            <a:ext cx="8312896" cy="3213000"/>
          </a:xfrm>
        </p:spPr>
        <p:txBody>
          <a:bodyPr/>
          <a:lstStyle>
            <a:lvl1pPr>
              <a:defRPr sz="1350"/>
            </a:lvl1pPr>
            <a:lvl2pPr>
              <a:defRPr sz="1200"/>
            </a:lvl2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5A5A5A">
                    <a:lumMod val="60000"/>
                    <a:lumOff val="40000"/>
                  </a:srgbClr>
                </a:solidFill>
              </a:rPr>
              <a:pPr/>
              <a:t>‹#›</a:t>
            </a:fld>
            <a:endParaRPr lang="fr-FR" dirty="0">
              <a:solidFill>
                <a:srgbClr val="5A5A5A">
                  <a:lumMod val="60000"/>
                  <a:lumOff val="40000"/>
                </a:srgbClr>
              </a:solidFill>
            </a:endParaRPr>
          </a:p>
        </p:txBody>
      </p:sp>
      <p:sp>
        <p:nvSpPr>
          <p:cNvPr id="5" name="Footer Placeholder 4"/>
          <p:cNvSpPr>
            <a:spLocks noGrp="1"/>
          </p:cNvSpPr>
          <p:nvPr>
            <p:ph type="ftr" sz="quarter" idx="11"/>
          </p:nvPr>
        </p:nvSpPr>
        <p:spPr>
          <a:xfrm>
            <a:off x="386104" y="4673700"/>
            <a:ext cx="7075221" cy="273844"/>
          </a:xfrm>
        </p:spPr>
        <p:txBody>
          <a:bodyPr tIns="0" bIns="0"/>
          <a:lstStyle>
            <a:lvl1pPr>
              <a:defRPr sz="825"/>
            </a:lvl1pPr>
          </a:lstStyle>
          <a:p>
            <a:r>
              <a:rPr lang="en-GB" dirty="0">
                <a:solidFill>
                  <a:srgbClr val="5A5A5A">
                    <a:lumMod val="60000"/>
                    <a:lumOff val="40000"/>
                  </a:srgbClr>
                </a:solidFill>
              </a:rPr>
              <a:t>Footnotes</a:t>
            </a:r>
          </a:p>
        </p:txBody>
      </p:sp>
    </p:spTree>
    <p:extLst>
      <p:ext uri="{BB962C8B-B14F-4D97-AF65-F5344CB8AC3E}">
        <p14:creationId xmlns:p14="http://schemas.microsoft.com/office/powerpoint/2010/main" val="926130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9"/>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61"/>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9927" y="4875291"/>
            <a:ext cx="396975" cy="162000"/>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7527" y="4135203"/>
            <a:ext cx="1297645" cy="385787"/>
          </a:xfrm>
          <a:prstGeom prst="rect">
            <a:avLst/>
          </a:prstGeom>
        </p:spPr>
      </p:pic>
      <p:pic>
        <p:nvPicPr>
          <p:cNvPr id="12" name="Imag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55747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60" y="9"/>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927"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203"/>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42891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4"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604"/>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122640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4"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988" y="4554141"/>
            <a:ext cx="1317600" cy="391720"/>
          </a:xfrm>
          <a:prstGeom prst="rect">
            <a:avLst/>
          </a:prstGeom>
        </p:spPr>
      </p:pic>
    </p:spTree>
    <p:extLst>
      <p:ext uri="{BB962C8B-B14F-4D97-AF65-F5344CB8AC3E}">
        <p14:creationId xmlns:p14="http://schemas.microsoft.com/office/powerpoint/2010/main" val="255330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82267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6133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48730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0610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smtClean="0"/>
              <a:t>Click to edit subtitle</a:t>
            </a:r>
            <a:endParaRPr lang="en-GB" dirty="0"/>
          </a:p>
        </p:txBody>
      </p:sp>
      <p:sp>
        <p:nvSpPr>
          <p:cNvPr id="7" name="Title 6"/>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13680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24694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9"/>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59"/>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9923" y="4875291"/>
            <a:ext cx="396975" cy="162000"/>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7527" y="4135201"/>
            <a:ext cx="1297645" cy="385787"/>
          </a:xfrm>
          <a:prstGeom prst="rect">
            <a:avLst/>
          </a:prstGeom>
        </p:spPr>
      </p:pic>
      <p:pic>
        <p:nvPicPr>
          <p:cNvPr id="12" name="Imag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0870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8" y="9"/>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923"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201"/>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20355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4"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602"/>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302735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4"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988" y="4554141"/>
            <a:ext cx="1317600" cy="391720"/>
          </a:xfrm>
          <a:prstGeom prst="rect">
            <a:avLst/>
          </a:prstGeom>
        </p:spPr>
      </p:pic>
    </p:spTree>
    <p:extLst>
      <p:ext uri="{BB962C8B-B14F-4D97-AF65-F5344CB8AC3E}">
        <p14:creationId xmlns:p14="http://schemas.microsoft.com/office/powerpoint/2010/main" val="10779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035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420051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5589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01216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24410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solidFill>
            </a:endParaRPr>
          </a:p>
        </p:txBody>
      </p:sp>
      <p:sp>
        <p:nvSpPr>
          <p:cNvPr id="5" name="Title 4"/>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9024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57"/>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9919" y="4875291"/>
            <a:ext cx="396975" cy="162000"/>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17527" y="4135199"/>
            <a:ext cx="1297645" cy="385787"/>
          </a:xfrm>
          <a:prstGeom prst="rect">
            <a:avLst/>
          </a:prstGeom>
        </p:spPr>
      </p:pic>
      <p:pic>
        <p:nvPicPr>
          <p:cNvPr id="12" name="Imag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182337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8"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919"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99"/>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986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4"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600"/>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37048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4"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7988" y="4554141"/>
            <a:ext cx="1317600" cy="391720"/>
          </a:xfrm>
          <a:prstGeom prst="rect">
            <a:avLst/>
          </a:prstGeom>
        </p:spPr>
      </p:pic>
    </p:spTree>
    <p:extLst>
      <p:ext uri="{BB962C8B-B14F-4D97-AF65-F5344CB8AC3E}">
        <p14:creationId xmlns:p14="http://schemas.microsoft.com/office/powerpoint/2010/main" val="213360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64049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40063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7398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64513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14418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8" y="4706569"/>
            <a:ext cx="776743" cy="235298"/>
          </a:xfrm>
          <a:prstGeom prst="rect">
            <a:avLst/>
          </a:prstGeom>
        </p:spPr>
      </p:pic>
    </p:spTree>
    <p:extLst>
      <p:ext uri="{BB962C8B-B14F-4D97-AF65-F5344CB8AC3E}">
        <p14:creationId xmlns:p14="http://schemas.microsoft.com/office/powerpoint/2010/main" val="1359061946"/>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srgbClr val="5A5A5A"/>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0226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1"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1"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1"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048874"/>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1205"/>
            <a:ext cx="8229600" cy="3152775"/>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8" name="Straight Connector 17"/>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7484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029600"/>
            <a:ext cx="8229600" cy="3128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617380"/>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998538"/>
            <a:ext cx="8254800" cy="4536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1" name="Straight Connector 10"/>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431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0" name="Straight Connector 9"/>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795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62"/>
            <a:ext cx="3977640" cy="3146425"/>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35062"/>
            <a:ext cx="3977640" cy="3146425"/>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315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5522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029600"/>
            <a:ext cx="8229600" cy="31536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3" y="122400"/>
            <a:ext cx="8435975" cy="6858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9" name="Rectangle 8"/>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0" name="Rectangle 9"/>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505"/>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71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
        <p:nvSpPr>
          <p:cNvPr id="8" name="Rectangle 7"/>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9" name="Rectangle 8"/>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spTree>
    <p:extLst>
      <p:ext uri="{BB962C8B-B14F-4D97-AF65-F5344CB8AC3E}">
        <p14:creationId xmlns:p14="http://schemas.microsoft.com/office/powerpoint/2010/main" val="228587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err="1"/>
              <a:t>Colour</a:t>
            </a:r>
            <a:r>
              <a:rPr lang="en-US" dirty="0"/>
              <a:t> palette – reference only </a:t>
            </a:r>
            <a:endParaRPr lang="en-GB" dirty="0"/>
          </a:p>
        </p:txBody>
      </p:sp>
      <p:sp>
        <p:nvSpPr>
          <p:cNvPr id="10" name="Rectangle 9"/>
          <p:cNvSpPr/>
          <p:nvPr userDrawn="1"/>
        </p:nvSpPr>
        <p:spPr>
          <a:xfrm>
            <a:off x="0" y="860401"/>
            <a:ext cx="180000" cy="4283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11" name="Rectangle 10"/>
          <p:cNvSpPr/>
          <p:nvPr userDrawn="1"/>
        </p:nvSpPr>
        <p:spPr>
          <a:xfrm>
            <a:off x="8964000" y="860401"/>
            <a:ext cx="180000" cy="4283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cxnSp>
        <p:nvCxnSpPr>
          <p:cNvPr id="12" name="Straight Connector 11"/>
          <p:cNvCxnSpPr/>
          <p:nvPr userDrawn="1"/>
        </p:nvCxnSpPr>
        <p:spPr>
          <a:xfrm>
            <a:off x="0" y="860507"/>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4572443" y="1241261"/>
            <a:ext cx="468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defTabSz="457200"/>
            <a:r>
              <a:rPr lang="en-GB" sz="1600" b="1" dirty="0">
                <a:solidFill>
                  <a:srgbClr val="FFFFFF"/>
                </a:solidFill>
              </a:rPr>
              <a:t>1</a:t>
            </a:r>
          </a:p>
        </p:txBody>
      </p:sp>
      <p:sp>
        <p:nvSpPr>
          <p:cNvPr id="31" name="TextBox 30"/>
          <p:cNvSpPr txBox="1"/>
          <p:nvPr userDrawn="1"/>
        </p:nvSpPr>
        <p:spPr>
          <a:xfrm>
            <a:off x="5108603" y="1226727"/>
            <a:ext cx="2812145" cy="492443"/>
          </a:xfrm>
          <a:prstGeom prst="rect">
            <a:avLst/>
          </a:prstGeom>
          <a:noFill/>
        </p:spPr>
        <p:txBody>
          <a:bodyPr wrap="square" rtlCol="0">
            <a:spAutoFit/>
          </a:bodyPr>
          <a:lstStyle/>
          <a:p>
            <a:pPr defTabSz="457200"/>
            <a:r>
              <a:rPr lang="en-GB" sz="1400" dirty="0">
                <a:solidFill>
                  <a:srgbClr val="5A5A5A"/>
                </a:solidFill>
              </a:rPr>
              <a:t>R100 G130 B195</a:t>
            </a:r>
            <a:r>
              <a:rPr lang="en-GB" sz="1600" dirty="0">
                <a:solidFill>
                  <a:srgbClr val="5A5A5A"/>
                </a:solidFill>
              </a:rPr>
              <a:t/>
            </a:r>
            <a:br>
              <a:rPr lang="en-GB" sz="1600" dirty="0">
                <a:solidFill>
                  <a:srgbClr val="5A5A5A"/>
                </a:solidFill>
              </a:rPr>
            </a:br>
            <a:r>
              <a:rPr lang="en-GB" sz="1200" b="1" dirty="0">
                <a:solidFill>
                  <a:srgbClr val="5A5A5A"/>
                </a:solidFill>
              </a:rPr>
              <a:t>(titles, 25 mg empagliflozin)</a:t>
            </a:r>
          </a:p>
        </p:txBody>
      </p:sp>
      <p:sp>
        <p:nvSpPr>
          <p:cNvPr id="32" name="Rectangle 31"/>
          <p:cNvSpPr/>
          <p:nvPr userDrawn="1"/>
        </p:nvSpPr>
        <p:spPr>
          <a:xfrm>
            <a:off x="4572443" y="2364895"/>
            <a:ext cx="4680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3</a:t>
            </a:r>
          </a:p>
        </p:txBody>
      </p:sp>
      <p:sp>
        <p:nvSpPr>
          <p:cNvPr id="33" name="TextBox 32"/>
          <p:cNvSpPr txBox="1"/>
          <p:nvPr userDrawn="1"/>
        </p:nvSpPr>
        <p:spPr>
          <a:xfrm>
            <a:off x="5108594" y="2351229"/>
            <a:ext cx="2812146" cy="492443"/>
          </a:xfrm>
          <a:prstGeom prst="rect">
            <a:avLst/>
          </a:prstGeom>
          <a:noFill/>
        </p:spPr>
        <p:txBody>
          <a:bodyPr wrap="square" rtlCol="0">
            <a:spAutoFit/>
          </a:bodyPr>
          <a:lstStyle/>
          <a:p>
            <a:pPr defTabSz="457200"/>
            <a:r>
              <a:rPr lang="en-GB" sz="1400" dirty="0">
                <a:solidFill>
                  <a:srgbClr val="5A5A5A"/>
                </a:solidFill>
              </a:rPr>
              <a:t>R67 G172 B153</a:t>
            </a:r>
          </a:p>
          <a:p>
            <a:pPr defTabSz="457200"/>
            <a:r>
              <a:rPr lang="en-GB" sz="1200" b="1" dirty="0">
                <a:solidFill>
                  <a:srgbClr val="5A5A5A"/>
                </a:solidFill>
              </a:rPr>
              <a:t>(10 mg empagliflozin)</a:t>
            </a:r>
          </a:p>
        </p:txBody>
      </p:sp>
      <p:sp>
        <p:nvSpPr>
          <p:cNvPr id="34" name="Rectangle 33"/>
          <p:cNvSpPr/>
          <p:nvPr userDrawn="1"/>
        </p:nvSpPr>
        <p:spPr>
          <a:xfrm>
            <a:off x="4572447" y="1803078"/>
            <a:ext cx="468000" cy="46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2</a:t>
            </a:r>
          </a:p>
        </p:txBody>
      </p:sp>
      <p:sp>
        <p:nvSpPr>
          <p:cNvPr id="35" name="TextBox 34"/>
          <p:cNvSpPr txBox="1"/>
          <p:nvPr userDrawn="1"/>
        </p:nvSpPr>
        <p:spPr>
          <a:xfrm>
            <a:off x="5108603" y="1788978"/>
            <a:ext cx="2812145" cy="492443"/>
          </a:xfrm>
          <a:prstGeom prst="rect">
            <a:avLst/>
          </a:prstGeom>
          <a:noFill/>
        </p:spPr>
        <p:txBody>
          <a:bodyPr wrap="square" rtlCol="0">
            <a:spAutoFit/>
          </a:bodyPr>
          <a:lstStyle/>
          <a:p>
            <a:pPr defTabSz="457200"/>
            <a:r>
              <a:rPr lang="en-GB" sz="1400" dirty="0">
                <a:solidFill>
                  <a:srgbClr val="5A5A5A"/>
                </a:solidFill>
              </a:rPr>
              <a:t>R240 G65 B75</a:t>
            </a:r>
            <a:r>
              <a:rPr lang="en-GB" sz="1600" dirty="0">
                <a:solidFill>
                  <a:srgbClr val="5A5A5A"/>
                </a:solidFill>
              </a:rPr>
              <a:t/>
            </a:r>
            <a:br>
              <a:rPr lang="en-GB" sz="1600" dirty="0">
                <a:solidFill>
                  <a:srgbClr val="5A5A5A"/>
                </a:solidFill>
              </a:rPr>
            </a:br>
            <a:r>
              <a:rPr lang="en-GB" sz="1200" b="1" dirty="0">
                <a:solidFill>
                  <a:srgbClr val="5A5A5A"/>
                </a:solidFill>
              </a:rPr>
              <a:t>(subtitles, pooled empagliflozin)</a:t>
            </a:r>
          </a:p>
        </p:txBody>
      </p:sp>
      <p:sp>
        <p:nvSpPr>
          <p:cNvPr id="36" name="Rectangle 35"/>
          <p:cNvSpPr/>
          <p:nvPr userDrawn="1"/>
        </p:nvSpPr>
        <p:spPr>
          <a:xfrm>
            <a:off x="4572443" y="2926712"/>
            <a:ext cx="468000" cy="46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4</a:t>
            </a:r>
          </a:p>
        </p:txBody>
      </p:sp>
      <p:sp>
        <p:nvSpPr>
          <p:cNvPr id="37" name="TextBox 36"/>
          <p:cNvSpPr txBox="1"/>
          <p:nvPr userDrawn="1"/>
        </p:nvSpPr>
        <p:spPr>
          <a:xfrm>
            <a:off x="5108594" y="2913480"/>
            <a:ext cx="2812146" cy="492443"/>
          </a:xfrm>
          <a:prstGeom prst="rect">
            <a:avLst/>
          </a:prstGeom>
          <a:noFill/>
        </p:spPr>
        <p:txBody>
          <a:bodyPr wrap="square" rtlCol="0">
            <a:spAutoFit/>
          </a:bodyPr>
          <a:lstStyle/>
          <a:p>
            <a:pPr defTabSz="457200"/>
            <a:r>
              <a:rPr lang="en-GB" sz="1400" dirty="0">
                <a:solidFill>
                  <a:srgbClr val="5A5A5A"/>
                </a:solidFill>
              </a:rPr>
              <a:t>R130 G130 B130</a:t>
            </a:r>
            <a:br>
              <a:rPr lang="en-GB" sz="1400" dirty="0">
                <a:solidFill>
                  <a:srgbClr val="5A5A5A"/>
                </a:solidFill>
              </a:rPr>
            </a:br>
            <a:r>
              <a:rPr lang="en-GB" sz="1200" b="1" dirty="0">
                <a:solidFill>
                  <a:srgbClr val="5A5A5A"/>
                </a:solidFill>
              </a:rPr>
              <a:t>(placebo)</a:t>
            </a:r>
          </a:p>
        </p:txBody>
      </p:sp>
      <p:sp>
        <p:nvSpPr>
          <p:cNvPr id="38" name="Rectangle 37"/>
          <p:cNvSpPr/>
          <p:nvPr userDrawn="1"/>
        </p:nvSpPr>
        <p:spPr>
          <a:xfrm>
            <a:off x="4572443" y="3488529"/>
            <a:ext cx="468000" cy="46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5</a:t>
            </a:r>
          </a:p>
        </p:txBody>
      </p:sp>
      <p:sp>
        <p:nvSpPr>
          <p:cNvPr id="39" name="TextBox 38"/>
          <p:cNvSpPr txBox="1"/>
          <p:nvPr userDrawn="1"/>
        </p:nvSpPr>
        <p:spPr>
          <a:xfrm>
            <a:off x="5108594" y="3475731"/>
            <a:ext cx="2812146" cy="492443"/>
          </a:xfrm>
          <a:prstGeom prst="rect">
            <a:avLst/>
          </a:prstGeom>
          <a:noFill/>
        </p:spPr>
        <p:txBody>
          <a:bodyPr wrap="square" rtlCol="0">
            <a:spAutoFit/>
          </a:bodyPr>
          <a:lstStyle/>
          <a:p>
            <a:pPr defTabSz="457200"/>
            <a:r>
              <a:rPr lang="en-GB" sz="1400" dirty="0">
                <a:solidFill>
                  <a:srgbClr val="5A5A5A"/>
                </a:solidFill>
              </a:rPr>
              <a:t>R143 G48 B137</a:t>
            </a:r>
          </a:p>
          <a:p>
            <a:pPr defTabSz="457200"/>
            <a:r>
              <a:rPr lang="en-GB" sz="1200" b="1" dirty="0">
                <a:solidFill>
                  <a:srgbClr val="5A5A5A"/>
                </a:solidFill>
              </a:rPr>
              <a:t>(linagliptin)</a:t>
            </a:r>
          </a:p>
        </p:txBody>
      </p:sp>
      <p:sp>
        <p:nvSpPr>
          <p:cNvPr id="40" name="Rectangle 39"/>
          <p:cNvSpPr/>
          <p:nvPr userDrawn="1"/>
        </p:nvSpPr>
        <p:spPr>
          <a:xfrm>
            <a:off x="4572443" y="4050345"/>
            <a:ext cx="468000" cy="46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a:solidFill>
                  <a:srgbClr val="FFFFFF"/>
                </a:solidFill>
              </a:rPr>
              <a:t>6</a:t>
            </a:r>
          </a:p>
        </p:txBody>
      </p:sp>
      <p:sp>
        <p:nvSpPr>
          <p:cNvPr id="41" name="TextBox 40"/>
          <p:cNvSpPr txBox="1"/>
          <p:nvPr userDrawn="1"/>
        </p:nvSpPr>
        <p:spPr>
          <a:xfrm>
            <a:off x="5108603" y="4037983"/>
            <a:ext cx="2812145" cy="492443"/>
          </a:xfrm>
          <a:prstGeom prst="rect">
            <a:avLst/>
          </a:prstGeom>
          <a:noFill/>
        </p:spPr>
        <p:txBody>
          <a:bodyPr wrap="square" rtlCol="0">
            <a:spAutoFit/>
          </a:bodyPr>
          <a:lstStyle/>
          <a:p>
            <a:pPr defTabSz="457200"/>
            <a:r>
              <a:rPr lang="en-GB" sz="1400" dirty="0">
                <a:solidFill>
                  <a:srgbClr val="5A5A5A"/>
                </a:solidFill>
              </a:rPr>
              <a:t>R255 G153 B51</a:t>
            </a:r>
            <a:endParaRPr lang="en-GB" sz="1400" b="1" dirty="0">
              <a:solidFill>
                <a:srgbClr val="5A5A5A"/>
              </a:solidFill>
            </a:endParaRPr>
          </a:p>
          <a:p>
            <a:pPr defTabSz="457200"/>
            <a:r>
              <a:rPr lang="en-GB" sz="1200" b="1" dirty="0">
                <a:solidFill>
                  <a:srgbClr val="5A5A5A"/>
                </a:solidFill>
              </a:rPr>
              <a:t>(additional accent)</a:t>
            </a:r>
          </a:p>
        </p:txBody>
      </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8729" y="2928102"/>
            <a:ext cx="1655426" cy="1561144"/>
          </a:xfrm>
          <a:prstGeom prst="rect">
            <a:avLst/>
          </a:prstGeom>
        </p:spPr>
      </p:pic>
      <p:sp>
        <p:nvSpPr>
          <p:cNvPr id="43" name="TextBox 42"/>
          <p:cNvSpPr txBox="1"/>
          <p:nvPr userDrawn="1"/>
        </p:nvSpPr>
        <p:spPr>
          <a:xfrm>
            <a:off x="1764441" y="1038964"/>
            <a:ext cx="2199624" cy="492443"/>
          </a:xfrm>
          <a:prstGeom prst="rect">
            <a:avLst/>
          </a:prstGeom>
          <a:noFill/>
        </p:spPr>
        <p:txBody>
          <a:bodyPr wrap="square" rtlCol="0">
            <a:spAutoFit/>
          </a:bodyPr>
          <a:lstStyle/>
          <a:p>
            <a:pPr defTabSz="457200"/>
            <a:r>
              <a:rPr lang="en-GB" sz="1400" b="1" dirty="0">
                <a:solidFill>
                  <a:srgbClr val="5A5A5A"/>
                </a:solidFill>
              </a:rPr>
              <a:t>Text 1 </a:t>
            </a:r>
            <a:r>
              <a:rPr lang="en-GB" sz="1400" dirty="0">
                <a:solidFill>
                  <a:srgbClr val="5A5A5A"/>
                </a:solidFill>
              </a:rPr>
              <a:t>R90 G90 B90</a:t>
            </a:r>
            <a:r>
              <a:rPr lang="en-GB" sz="1200" dirty="0">
                <a:solidFill>
                  <a:srgbClr val="5A5A5A"/>
                </a:solidFill>
              </a:rPr>
              <a:t/>
            </a:r>
            <a:br>
              <a:rPr lang="en-GB" sz="1200" dirty="0">
                <a:solidFill>
                  <a:srgbClr val="5A5A5A"/>
                </a:solidFill>
              </a:rPr>
            </a:br>
            <a:r>
              <a:rPr lang="en-GB" sz="1200" b="1" dirty="0">
                <a:solidFill>
                  <a:srgbClr val="5A5A5A"/>
                </a:solidFill>
              </a:rPr>
              <a:t>(body text, axes)</a:t>
            </a:r>
          </a:p>
        </p:txBody>
      </p:sp>
      <p:cxnSp>
        <p:nvCxnSpPr>
          <p:cNvPr id="44" name="Straight Connector 43"/>
          <p:cNvCxnSpPr/>
          <p:nvPr userDrawn="1"/>
        </p:nvCxnSpPr>
        <p:spPr>
          <a:xfrm flipV="1">
            <a:off x="1755922" y="1098842"/>
            <a:ext cx="0" cy="216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937069" y="1997035"/>
            <a:ext cx="2199624" cy="492443"/>
          </a:xfrm>
          <a:prstGeom prst="rect">
            <a:avLst/>
          </a:prstGeom>
          <a:noFill/>
        </p:spPr>
        <p:txBody>
          <a:bodyPr wrap="square" rtlCol="0">
            <a:spAutoFit/>
          </a:bodyPr>
          <a:lstStyle/>
          <a:p>
            <a:pPr defTabSz="457200">
              <a:defRPr/>
            </a:pPr>
            <a:r>
              <a:rPr lang="en-GB" sz="1400" dirty="0">
                <a:solidFill>
                  <a:srgbClr val="5A5A5A"/>
                </a:solidFill>
              </a:rPr>
              <a:t>R156 G156 B156</a:t>
            </a:r>
            <a:endParaRPr lang="en-GB" sz="1400" b="1" dirty="0">
              <a:solidFill>
                <a:srgbClr val="5A5A5A"/>
              </a:solidFill>
            </a:endParaRPr>
          </a:p>
          <a:p>
            <a:pPr defTabSz="457200"/>
            <a:r>
              <a:rPr lang="en-GB" sz="1200" b="1" dirty="0">
                <a:solidFill>
                  <a:srgbClr val="5A5A5A"/>
                </a:solidFill>
              </a:rPr>
              <a:t>(footers, page numbers)</a:t>
            </a:r>
          </a:p>
        </p:txBody>
      </p:sp>
      <p:cxnSp>
        <p:nvCxnSpPr>
          <p:cNvPr id="46" name="Straight Connector 45"/>
          <p:cNvCxnSpPr/>
          <p:nvPr userDrawn="1"/>
        </p:nvCxnSpPr>
        <p:spPr>
          <a:xfrm flipV="1">
            <a:off x="1918802" y="2069732"/>
            <a:ext cx="3893" cy="162000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758091" y="3676985"/>
            <a:ext cx="164584"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4423236" y="923974"/>
            <a:ext cx="780983" cy="307777"/>
          </a:xfrm>
          <a:prstGeom prst="rect">
            <a:avLst/>
          </a:prstGeom>
        </p:spPr>
        <p:txBody>
          <a:bodyPr wrap="none">
            <a:spAutoFit/>
          </a:bodyPr>
          <a:lstStyle/>
          <a:p>
            <a:pPr defTabSz="457200"/>
            <a:r>
              <a:rPr lang="en-GB" sz="1400" b="1" dirty="0">
                <a:solidFill>
                  <a:srgbClr val="5A5A5A"/>
                </a:solidFill>
              </a:rPr>
              <a:t>Accent</a:t>
            </a:r>
            <a:endParaRPr lang="en-GB" sz="1200" dirty="0">
              <a:solidFill>
                <a:srgbClr val="5A5A5A"/>
              </a:solidFill>
            </a:endParaRPr>
          </a:p>
        </p:txBody>
      </p:sp>
      <p:sp>
        <p:nvSpPr>
          <p:cNvPr id="26" name="Rectangle 25"/>
          <p:cNvSpPr/>
          <p:nvPr userDrawn="1"/>
        </p:nvSpPr>
        <p:spPr>
          <a:xfrm>
            <a:off x="1455878" y="4612164"/>
            <a:ext cx="6232251" cy="445108"/>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72000" rIns="72000" rtlCol="0" anchor="ctr"/>
          <a:lstStyle/>
          <a:p>
            <a:pPr algn="ctr" defTabSz="457200"/>
            <a:r>
              <a:rPr lang="en-GB" sz="1200" dirty="0">
                <a:solidFill>
                  <a:srgbClr val="5A5A5A"/>
                </a:solidFill>
              </a:rPr>
              <a:t>The colour palette may be used for design/non-product-specific data</a:t>
            </a:r>
          </a:p>
          <a:p>
            <a:pPr algn="ctr" defTabSz="457200"/>
            <a:r>
              <a:rPr lang="en-GB" sz="1200" dirty="0">
                <a:solidFill>
                  <a:srgbClr val="5A5A5A"/>
                </a:solidFill>
              </a:rPr>
              <a:t>Preferential order of use: accent 1 &gt; accent 2 &gt; accent 3 &gt; text 1 &gt; accent 5 &gt; accent 6</a:t>
            </a:r>
          </a:p>
        </p:txBody>
      </p:sp>
    </p:spTree>
    <p:extLst>
      <p:ext uri="{BB962C8B-B14F-4D97-AF65-F5344CB8AC3E}">
        <p14:creationId xmlns:p14="http://schemas.microsoft.com/office/powerpoint/2010/main" val="27696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35062"/>
            <a:ext cx="3977640" cy="3146425"/>
          </a:xfrm>
        </p:spPr>
        <p:txBody>
          <a:bodyPr/>
          <a:lstStyle>
            <a:lvl1pPr marL="177800" indent="-177800">
              <a:defRPr sz="1800">
                <a:solidFill>
                  <a:srgbClr val="5A5A5A"/>
                </a:solidFill>
              </a:defRPr>
            </a:lvl1pPr>
            <a:lvl2pPr>
              <a:defRPr sz="1800">
                <a:solidFill>
                  <a:srgbClr val="5A5A5A"/>
                </a:solidFill>
              </a:defRPr>
            </a:lvl2pPr>
            <a:lvl3pPr marL="628650" indent="-177800">
              <a:defRPr sz="1600">
                <a:solidFill>
                  <a:srgbClr val="5A5A5A"/>
                </a:solidFill>
              </a:defRPr>
            </a:lvl3pPr>
            <a:lvl4pPr marL="806450" indent="-177800">
              <a:tabLst/>
              <a:defRPr sz="1600">
                <a:solidFill>
                  <a:srgbClr val="5A5A5A"/>
                </a:solidFill>
              </a:defRPr>
            </a:lvl4pPr>
            <a:lvl5pPr marL="984250" indent="-177800">
              <a:defRPr sz="1400">
                <a:solidFill>
                  <a:srgbClr val="5A5A5A"/>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035062"/>
            <a:ext cx="3977640" cy="3146425"/>
          </a:xfrm>
        </p:spPr>
        <p:txBody>
          <a:bodyPr/>
          <a:lstStyle>
            <a:lvl1pPr>
              <a:defRPr sz="1800">
                <a:solidFill>
                  <a:srgbClr val="5A5A5A"/>
                </a:solidFill>
              </a:defRPr>
            </a:lvl1pPr>
            <a:lvl2pPr>
              <a:defRPr sz="1800">
                <a:solidFill>
                  <a:srgbClr val="5A5A5A"/>
                </a:solidFill>
              </a:defRPr>
            </a:lvl2pPr>
            <a:lvl3pPr marL="627063" indent="-176213">
              <a:defRPr sz="1600">
                <a:solidFill>
                  <a:srgbClr val="5A5A5A"/>
                </a:solidFill>
              </a:defRPr>
            </a:lvl3pPr>
            <a:lvl4pPr marL="806450" indent="-177800">
              <a:defRPr sz="1600">
                <a:solidFill>
                  <a:srgbClr val="5A5A5A"/>
                </a:solidFill>
              </a:defRPr>
            </a:lvl4pPr>
            <a:lvl5pPr marL="984250" indent="-177800">
              <a:defRPr sz="1400">
                <a:solidFill>
                  <a:srgbClr val="5A5A5A"/>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solidFill>
            </a:endParaRPr>
          </a:p>
        </p:txBody>
      </p:sp>
      <p:sp>
        <p:nvSpPr>
          <p:cNvPr id="7" name="Title 6"/>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10" name="Rectangle 9"/>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1" name="Rectangle 10"/>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2" name="Straight Connector 11"/>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06064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54"/>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96"/>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413295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8"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913"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96"/>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44853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97"/>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35961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5174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23333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46207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21076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22714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845"/>
            <a:ext cx="1684800" cy="391481"/>
          </a:xfrm>
          <a:prstGeom prst="rect">
            <a:avLst/>
          </a:prstGeom>
        </p:spPr>
      </p:pic>
    </p:spTree>
    <p:extLst>
      <p:ext uri="{BB962C8B-B14F-4D97-AF65-F5344CB8AC3E}">
        <p14:creationId xmlns:p14="http://schemas.microsoft.com/office/powerpoint/2010/main" val="132435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3" name="Forme libre 12"/>
          <p:cNvSpPr/>
          <p:nvPr userDrawn="1"/>
        </p:nvSpPr>
        <p:spPr>
          <a:xfrm>
            <a:off x="1514794" y="6"/>
            <a:ext cx="7629206" cy="4778999"/>
          </a:xfrm>
          <a:custGeom>
            <a:avLst/>
            <a:gdLst>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 name="connsiteX0" fmla="*/ 1274511 w 7629206"/>
              <a:gd name="connsiteY0" fmla="*/ 0 h 6371999"/>
              <a:gd name="connsiteX1" fmla="*/ 7629206 w 7629206"/>
              <a:gd name="connsiteY1" fmla="*/ 0 h 6371999"/>
              <a:gd name="connsiteX2" fmla="*/ 7629206 w 7629206"/>
              <a:gd name="connsiteY2" fmla="*/ 6371999 h 6371999"/>
              <a:gd name="connsiteX3" fmla="*/ 0 w 7629206"/>
              <a:gd name="connsiteY3" fmla="*/ 6371999 h 6371999"/>
              <a:gd name="connsiteX4" fmla="*/ 13035 w 7629206"/>
              <a:gd name="connsiteY4" fmla="*/ 6359970 h 6371999"/>
              <a:gd name="connsiteX5" fmla="*/ 3703918 w 7629206"/>
              <a:gd name="connsiteY5" fmla="*/ 2817672 h 6371999"/>
              <a:gd name="connsiteX6" fmla="*/ 3453721 w 7629206"/>
              <a:gd name="connsiteY6" fmla="*/ 1021822 h 6371999"/>
              <a:gd name="connsiteX7" fmla="*/ 1274511 w 7629206"/>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9206" h="6371999">
                <a:moveTo>
                  <a:pt x="1274511" y="0"/>
                </a:moveTo>
                <a:lnTo>
                  <a:pt x="7629206" y="0"/>
                </a:lnTo>
                <a:lnTo>
                  <a:pt x="7629206" y="6371999"/>
                </a:lnTo>
                <a:lnTo>
                  <a:pt x="0" y="6371999"/>
                </a:lnTo>
                <a:lnTo>
                  <a:pt x="13035" y="6359970"/>
                </a:lnTo>
                <a:cubicBezTo>
                  <a:pt x="595456" y="5826677"/>
                  <a:pt x="3062198" y="3678149"/>
                  <a:pt x="3703918" y="2817672"/>
                </a:cubicBezTo>
                <a:cubicBezTo>
                  <a:pt x="4273006" y="2054587"/>
                  <a:pt x="4565658" y="1575642"/>
                  <a:pt x="3453721" y="1021822"/>
                </a:cubicBezTo>
                <a:lnTo>
                  <a:pt x="127451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50" y="1510739"/>
            <a:ext cx="4680000"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361950" y="2294850"/>
            <a:ext cx="3676650" cy="590931"/>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527" y="4135192"/>
            <a:ext cx="1297645" cy="385787"/>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31063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028701"/>
            <a:ext cx="3977640" cy="479822"/>
          </a:xfrm>
        </p:spPr>
        <p:txBody>
          <a:bodyPr anchor="t"/>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508521"/>
            <a:ext cx="3977640" cy="2672954"/>
          </a:xfrm>
        </p:spPr>
        <p:txBody>
          <a:bodyPr/>
          <a:lstStyle>
            <a:lvl1pPr>
              <a:defRPr sz="1800">
                <a:solidFill>
                  <a:srgbClr val="5A5A5A"/>
                </a:solidFill>
              </a:defRPr>
            </a:lvl1pPr>
            <a:lvl2pPr>
              <a:defRPr sz="1800">
                <a:solidFill>
                  <a:srgbClr val="5A5A5A"/>
                </a:solidFill>
              </a:defRPr>
            </a:lvl2pPr>
            <a:lvl3pPr marL="628650" indent="-174625">
              <a:defRPr sz="1600">
                <a:solidFill>
                  <a:srgbClr val="5A5A5A"/>
                </a:solidFill>
              </a:defRPr>
            </a:lvl3pPr>
            <a:lvl4pPr marL="895350" indent="-266700">
              <a:defRPr sz="1600">
                <a:solidFill>
                  <a:srgbClr val="5A5A5A"/>
                </a:solidFill>
              </a:defRPr>
            </a:lvl4pPr>
            <a:lvl5pPr marL="1079500" indent="-184150">
              <a:tabLst>
                <a:tab pos="1079500" algn="l"/>
                <a:tab pos="1346200" algn="l"/>
              </a:tabLst>
              <a:defRPr sz="1400">
                <a:solidFill>
                  <a:srgbClr val="5A5A5A"/>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709160" y="1028701"/>
            <a:ext cx="3977640" cy="479822"/>
          </a:xfrm>
        </p:spPr>
        <p:txBody>
          <a:bodyPr anchor="t"/>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9160" y="1508521"/>
            <a:ext cx="3977640" cy="2672954"/>
          </a:xfrm>
        </p:spPr>
        <p:txBody>
          <a:bodyPr/>
          <a:lstStyle>
            <a:lvl1pPr>
              <a:defRPr sz="1800">
                <a:solidFill>
                  <a:srgbClr val="5A5A5A"/>
                </a:solidFill>
              </a:defRPr>
            </a:lvl1pPr>
            <a:lvl2pPr>
              <a:defRPr sz="1800">
                <a:solidFill>
                  <a:srgbClr val="5A5A5A"/>
                </a:solidFill>
              </a:defRPr>
            </a:lvl2pPr>
            <a:lvl3pPr marL="627063" indent="-176213">
              <a:defRPr sz="1600">
                <a:solidFill>
                  <a:srgbClr val="5A5A5A"/>
                </a:solidFill>
              </a:defRPr>
            </a:lvl3pPr>
            <a:lvl4pPr marL="895350" indent="-266700">
              <a:defRPr sz="1600">
                <a:solidFill>
                  <a:srgbClr val="5A5A5A"/>
                </a:solidFill>
              </a:defRPr>
            </a:lvl4pPr>
            <a:lvl5pPr marL="1079500" indent="-184150">
              <a:defRPr sz="1400">
                <a:solidFill>
                  <a:srgbClr val="5A5A5A"/>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solidFill>
            </a:endParaRPr>
          </a:p>
        </p:txBody>
      </p:sp>
      <p:sp>
        <p:nvSpPr>
          <p:cNvPr id="9" name="Title 8"/>
          <p:cNvSpPr>
            <a:spLocks noGrp="1"/>
          </p:cNvSpPr>
          <p:nvPr>
            <p:ph type="title"/>
          </p:nvPr>
        </p:nvSpPr>
        <p:spPr>
          <a:xfrm>
            <a:off x="457205" y="122400"/>
            <a:ext cx="8435975" cy="685800"/>
          </a:xfrm>
        </p:spPr>
        <p:txBody>
          <a:bodyPr/>
          <a:lstStyle>
            <a:lvl1pPr>
              <a:defRPr>
                <a:solidFill>
                  <a:schemeClr val="accent1"/>
                </a:solidFill>
              </a:defRPr>
            </a:lvl1pPr>
          </a:lstStyle>
          <a:p>
            <a:r>
              <a:rPr lang="en-US" smtClean="0"/>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solidFill>
              </a:rPr>
              <a:pPr/>
              <a:t>‹#›</a:t>
            </a:fld>
            <a:endParaRPr lang="en-GB" dirty="0">
              <a:solidFill>
                <a:srgbClr val="5A5A5A"/>
              </a:solidFill>
            </a:endParaRPr>
          </a:p>
        </p:txBody>
      </p:sp>
      <p:sp>
        <p:nvSpPr>
          <p:cNvPr id="21" name="Rectangle 20"/>
          <p:cNvSpPr/>
          <p:nvPr userDrawn="1"/>
        </p:nvSpPr>
        <p:spPr>
          <a:xfrm>
            <a:off x="0" y="863762"/>
            <a:ext cx="179998" cy="42797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22" name="Rectangle 21"/>
          <p:cNvSpPr/>
          <p:nvPr userDrawn="1"/>
        </p:nvSpPr>
        <p:spPr>
          <a:xfrm>
            <a:off x="8964000" y="860402"/>
            <a:ext cx="180000" cy="42830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23" name="Straight Connector 22"/>
          <p:cNvCxnSpPr/>
          <p:nvPr userDrawn="1"/>
        </p:nvCxnSpPr>
        <p:spPr>
          <a:xfrm>
            <a:off x="0" y="860510"/>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55711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23988"/>
          <a:stretch/>
        </p:blipFill>
        <p:spPr>
          <a:xfrm>
            <a:off x="0" y="0"/>
            <a:ext cx="9144000" cy="4779000"/>
          </a:xfrm>
          <a:prstGeom prst="rect">
            <a:avLst/>
          </a:prstGeom>
        </p:spPr>
      </p:pic>
      <p:sp>
        <p:nvSpPr>
          <p:cNvPr id="10" name="Forme libre 9"/>
          <p:cNvSpPr/>
          <p:nvPr userDrawn="1"/>
        </p:nvSpPr>
        <p:spPr>
          <a:xfrm>
            <a:off x="4077453" y="6"/>
            <a:ext cx="5066547" cy="4778999"/>
          </a:xfrm>
          <a:custGeom>
            <a:avLst/>
            <a:gdLst>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0" fmla="*/ 1274511 w 5066547"/>
              <a:gd name="connsiteY0" fmla="*/ 0 h 6371999"/>
              <a:gd name="connsiteX1" fmla="*/ 5066547 w 5066547"/>
              <a:gd name="connsiteY1" fmla="*/ 0 h 6371999"/>
              <a:gd name="connsiteX2" fmla="*/ 5066547 w 5066547"/>
              <a:gd name="connsiteY2" fmla="*/ 6371999 h 6371999"/>
              <a:gd name="connsiteX3" fmla="*/ 0 w 5066547"/>
              <a:gd name="connsiteY3" fmla="*/ 6371999 h 6371999"/>
              <a:gd name="connsiteX4" fmla="*/ 13035 w 5066547"/>
              <a:gd name="connsiteY4" fmla="*/ 6359970 h 6371999"/>
              <a:gd name="connsiteX5" fmla="*/ 3703918 w 5066547"/>
              <a:gd name="connsiteY5" fmla="*/ 2817672 h 6371999"/>
              <a:gd name="connsiteX6" fmla="*/ 3453721 w 5066547"/>
              <a:gd name="connsiteY6" fmla="*/ 1021822 h 6371999"/>
              <a:gd name="connsiteX7" fmla="*/ 1274511 w 5066547"/>
              <a:gd name="connsiteY7" fmla="*/ 0 h 63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6547" h="6371999">
                <a:moveTo>
                  <a:pt x="1274511" y="0"/>
                </a:moveTo>
                <a:lnTo>
                  <a:pt x="5066547" y="0"/>
                </a:lnTo>
                <a:lnTo>
                  <a:pt x="5066547" y="6371999"/>
                </a:lnTo>
                <a:lnTo>
                  <a:pt x="0" y="6371999"/>
                </a:lnTo>
                <a:lnTo>
                  <a:pt x="13035" y="6359970"/>
                </a:lnTo>
                <a:cubicBezTo>
                  <a:pt x="595456" y="5826677"/>
                  <a:pt x="3062198" y="3678149"/>
                  <a:pt x="3703918" y="2817672"/>
                </a:cubicBezTo>
                <a:cubicBezTo>
                  <a:pt x="4273006" y="2054587"/>
                  <a:pt x="4556694" y="1557713"/>
                  <a:pt x="3453721" y="1021822"/>
                </a:cubicBezTo>
                <a:lnTo>
                  <a:pt x="1274511" y="0"/>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prstClr val="white"/>
              </a:solidFill>
            </a:endParaRPr>
          </a:p>
        </p:txBody>
      </p:sp>
      <p:sp>
        <p:nvSpPr>
          <p:cNvPr id="2" name="Title 1"/>
          <p:cNvSpPr>
            <a:spLocks noGrp="1"/>
          </p:cNvSpPr>
          <p:nvPr>
            <p:ph type="ctrTitle"/>
          </p:nvPr>
        </p:nvSpPr>
        <p:spPr>
          <a:xfrm>
            <a:off x="361949" y="547087"/>
            <a:ext cx="5832000" cy="438582"/>
          </a:xfrm>
        </p:spPr>
        <p:txBody>
          <a:bodyPr wrap="square" anchor="ctr">
            <a:spAutoFit/>
          </a:bodyPr>
          <a:lstStyle>
            <a:lvl1pPr algn="l">
              <a:defRPr sz="2500">
                <a:solidFill>
                  <a:schemeClr val="accent1"/>
                </a:solidFill>
              </a:defRPr>
            </a:lvl1pPr>
          </a:lstStyle>
          <a:p>
            <a:r>
              <a:rPr lang="fr-FR" smtClean="0"/>
              <a:t>Modifiez le style du titre</a:t>
            </a:r>
            <a:endParaRPr lang="en-US"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4186" y="4875291"/>
            <a:ext cx="715498" cy="16200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9905" y="4875291"/>
            <a:ext cx="396975" cy="162000"/>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7527" y="4135192"/>
            <a:ext cx="1297645" cy="385787"/>
          </a:xfrm>
          <a:prstGeom prst="rect">
            <a:avLst/>
          </a:prstGeom>
        </p:spPr>
      </p:pic>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93992" y="4134781"/>
            <a:ext cx="1661642" cy="386100"/>
          </a:xfrm>
          <a:prstGeom prst="rect">
            <a:avLst/>
          </a:prstGeom>
        </p:spPr>
      </p:pic>
    </p:spTree>
    <p:extLst>
      <p:ext uri="{BB962C8B-B14F-4D97-AF65-F5344CB8AC3E}">
        <p14:creationId xmlns:p14="http://schemas.microsoft.com/office/powerpoint/2010/main" val="218949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4007224" y="2200110"/>
            <a:ext cx="4782564" cy="424732"/>
          </a:xfrm>
        </p:spPr>
        <p:txBody>
          <a:bodyPr wrap="square" anchor="ctr">
            <a:spAutoFit/>
          </a:bodyPr>
          <a:lstStyle>
            <a:lvl1pPr algn="r">
              <a:defRPr sz="2400">
                <a:solidFill>
                  <a:schemeClr val="bg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7527" y="4485593"/>
            <a:ext cx="1297645" cy="385787"/>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3992" y="4485182"/>
            <a:ext cx="1661642" cy="386100"/>
          </a:xfrm>
          <a:prstGeom prst="rect">
            <a:avLst/>
          </a:prstGeom>
        </p:spPr>
      </p:pic>
    </p:spTree>
    <p:extLst>
      <p:ext uri="{BB962C8B-B14F-4D97-AF65-F5344CB8AC3E}">
        <p14:creationId xmlns:p14="http://schemas.microsoft.com/office/powerpoint/2010/main" val="16143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Espace réservé du numéro de diapositive 6"/>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404542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Espace réservé du numéro de diapositive 5"/>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33461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115801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86604" y="147746"/>
            <a:ext cx="8312896" cy="3970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604"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026000"/>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numéro de diapositive 7"/>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Tree>
    <p:extLst>
      <p:ext uri="{BB962C8B-B14F-4D97-AF65-F5344CB8AC3E}">
        <p14:creationId xmlns:p14="http://schemas.microsoft.com/office/powerpoint/2010/main" val="236735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604" y="1169116"/>
            <a:ext cx="4050402"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604" y="1643483"/>
            <a:ext cx="4050402"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169116"/>
            <a:ext cx="4070350" cy="34163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1643483"/>
            <a:ext cx="4070350" cy="1158266"/>
          </a:xfrm>
        </p:spPr>
        <p:txBody>
          <a:bodyPr wrap="square">
            <a:spAutoFit/>
          </a:bodyPr>
          <a:lstStyle>
            <a:lvl1pPr>
              <a:defRPr sz="1600"/>
            </a:lvl1pPr>
            <a:lvl2pPr>
              <a:defRPr sz="1400"/>
            </a:lvl2pPr>
            <a:lvl3pPr>
              <a:defRPr sz="1200"/>
            </a:lvl3pPr>
            <a:lvl4pPr>
              <a:defRPr sz="1100"/>
            </a:lvl4pPr>
            <a:lvl5pPr>
              <a:defRPr sz="11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Espace réservé du numéro de diapositive 9"/>
          <p:cNvSpPr>
            <a:spLocks noGrp="1"/>
          </p:cNvSpPr>
          <p:nvPr>
            <p:ph type="sldNum" sz="quarter" idx="10"/>
          </p:nvPr>
        </p:nvSpPr>
        <p:spPr/>
        <p:txBody>
          <a:bodyPr/>
          <a:lstStyle/>
          <a:p>
            <a:fld id="{CEC4EF0E-246F-4140-862C-D670971C4B03}" type="slidenum">
              <a:rPr lang="fr-FR" smtClean="0">
                <a:solidFill>
                  <a:srgbClr val="332A86"/>
                </a:solidFill>
              </a:rPr>
              <a:pPr/>
              <a:t>‹#›</a:t>
            </a:fld>
            <a:endParaRPr lang="fr-FR">
              <a:solidFill>
                <a:srgbClr val="332A86"/>
              </a:solidFill>
            </a:endParaRPr>
          </a:p>
        </p:txBody>
      </p:sp>
      <p:sp>
        <p:nvSpPr>
          <p:cNvPr id="11" name="Titre 10"/>
          <p:cNvSpPr>
            <a:spLocks noGrp="1"/>
          </p:cNvSpPr>
          <p:nvPr>
            <p:ph type="title"/>
          </p:nvPr>
        </p:nvSpPr>
        <p:spPr>
          <a:xfrm>
            <a:off x="386604" y="147746"/>
            <a:ext cx="8312896" cy="397032"/>
          </a:xfrm>
        </p:spPr>
        <p:txBody>
          <a:bodyPr/>
          <a:lstStyle/>
          <a:p>
            <a:r>
              <a:rPr lang="fr-FR" smtClean="0"/>
              <a:t>Modifiez le style du titre</a:t>
            </a:r>
            <a:endParaRPr lang="fr-FR"/>
          </a:p>
        </p:txBody>
      </p:sp>
    </p:spTree>
    <p:extLst>
      <p:ext uri="{BB962C8B-B14F-4D97-AF65-F5344CB8AC3E}">
        <p14:creationId xmlns:p14="http://schemas.microsoft.com/office/powerpoint/2010/main" val="12159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20" name="Forme libre 19"/>
          <p:cNvSpPr/>
          <p:nvPr userDrawn="1"/>
        </p:nvSpPr>
        <p:spPr>
          <a:xfrm>
            <a:off x="2" y="3"/>
            <a:ext cx="9143999" cy="5143499"/>
          </a:xfrm>
          <a:custGeom>
            <a:avLst/>
            <a:gdLst>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0" fmla="*/ 2052992 w 9143999"/>
              <a:gd name="connsiteY0" fmla="*/ 0 h 6857999"/>
              <a:gd name="connsiteX1" fmla="*/ 9143999 w 9143999"/>
              <a:gd name="connsiteY1" fmla="*/ 0 h 6857999"/>
              <a:gd name="connsiteX2" fmla="*/ 9143999 w 9143999"/>
              <a:gd name="connsiteY2" fmla="*/ 6857999 h 6857999"/>
              <a:gd name="connsiteX3" fmla="*/ 0 w 9143999"/>
              <a:gd name="connsiteY3" fmla="*/ 6857999 h 6857999"/>
              <a:gd name="connsiteX4" fmla="*/ 0 w 9143999"/>
              <a:gd name="connsiteY4" fmla="*/ 6688563 h 6857999"/>
              <a:gd name="connsiteX5" fmla="*/ 76130 w 9143999"/>
              <a:gd name="connsiteY5" fmla="*/ 6622846 h 6857999"/>
              <a:gd name="connsiteX6" fmla="*/ 3997852 w 9143999"/>
              <a:gd name="connsiteY6" fmla="*/ 3026243 h 6857999"/>
              <a:gd name="connsiteX7" fmla="*/ 4143483 w 9143999"/>
              <a:gd name="connsiteY7" fmla="*/ 985713 h 6857999"/>
              <a:gd name="connsiteX8" fmla="*/ 2052992 w 9143999"/>
              <a:gd name="connsiteY8"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999" h="6857999">
                <a:moveTo>
                  <a:pt x="2052992" y="0"/>
                </a:moveTo>
                <a:lnTo>
                  <a:pt x="9143999" y="0"/>
                </a:lnTo>
                <a:lnTo>
                  <a:pt x="9143999" y="6857999"/>
                </a:lnTo>
                <a:lnTo>
                  <a:pt x="0" y="6857999"/>
                </a:lnTo>
                <a:lnTo>
                  <a:pt x="0" y="6688563"/>
                </a:lnTo>
                <a:lnTo>
                  <a:pt x="76130" y="6622846"/>
                </a:lnTo>
                <a:cubicBezTo>
                  <a:pt x="1203068" y="5651229"/>
                  <a:pt x="3394580" y="3788740"/>
                  <a:pt x="3997852" y="3026243"/>
                </a:cubicBezTo>
                <a:cubicBezTo>
                  <a:pt x="4591798" y="2334082"/>
                  <a:pt x="5360286" y="1570467"/>
                  <a:pt x="4143483" y="985713"/>
                </a:cubicBezTo>
                <a:lnTo>
                  <a:pt x="2052992"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ctrTitle"/>
          </p:nvPr>
        </p:nvSpPr>
        <p:spPr>
          <a:xfrm>
            <a:off x="295835" y="1144518"/>
            <a:ext cx="4034118" cy="424732"/>
          </a:xfrm>
        </p:spPr>
        <p:txBody>
          <a:bodyPr wrap="square" anchor="ctr">
            <a:spAutoFit/>
          </a:bodyPr>
          <a:lstStyle>
            <a:lvl1pPr algn="l">
              <a:defRPr sz="2400">
                <a:solidFill>
                  <a:schemeClr val="accent1"/>
                </a:solidFill>
              </a:defRPr>
            </a:lvl1pPr>
          </a:lstStyle>
          <a:p>
            <a:r>
              <a:rPr lang="fr-FR" smtClean="0"/>
              <a:t>Modifiez le style du titre</a:t>
            </a:r>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1294" y="4553841"/>
            <a:ext cx="1684800" cy="391481"/>
          </a:xfrm>
          <a:prstGeom prst="rect">
            <a:avLst/>
          </a:prstGeom>
        </p:spPr>
      </p:pic>
    </p:spTree>
    <p:extLst>
      <p:ext uri="{BB962C8B-B14F-4D97-AF65-F5344CB8AC3E}">
        <p14:creationId xmlns:p14="http://schemas.microsoft.com/office/powerpoint/2010/main" val="134270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6" name="Rectangle 15"/>
          <p:cNvSpPr/>
          <p:nvPr userDrawn="1"/>
        </p:nvSpPr>
        <p:spPr>
          <a:xfrm>
            <a:off x="4590001" y="863763"/>
            <a:ext cx="4554000" cy="3617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2559600"/>
            <a:ext cx="3782344"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1623600"/>
            <a:ext cx="3782344"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644008" y="4083919"/>
            <a:ext cx="4248472" cy="287337"/>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4702411"/>
            <a:ext cx="443998" cy="24188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5" y="4706569"/>
            <a:ext cx="776743" cy="235298"/>
          </a:xfrm>
          <a:prstGeom prst="rect">
            <a:avLst/>
          </a:prstGeom>
        </p:spPr>
      </p:pic>
    </p:spTree>
    <p:extLst>
      <p:ext uri="{BB962C8B-B14F-4D97-AF65-F5344CB8AC3E}">
        <p14:creationId xmlns:p14="http://schemas.microsoft.com/office/powerpoint/2010/main" val="2886848765"/>
      </p:ext>
    </p:extLst>
  </p:cSld>
  <p:clrMapOvr>
    <a:masterClrMapping/>
  </p:clrMapOvr>
  <p:hf hdr="0" dt="0"/>
  <p:extLst mod="1">
    <p:ext uri="{DCECCB84-F9BA-43D5-87BE-67443E8EF086}">
      <p15:sldGuideLst xmlns:p15="http://schemas.microsoft.com/office/powerpoint/2012/main" xmlns="">
        <p15:guide id="1" orient="horz" pos="2957">
          <p15:clr>
            <a:srgbClr val="FBAE40"/>
          </p15:clr>
        </p15:guide>
        <p15:guide id="2" orient="horz" pos="310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5" name="Rectangle 14"/>
          <p:cNvSpPr/>
          <p:nvPr userDrawn="1"/>
        </p:nvSpPr>
        <p:spPr>
          <a:xfrm>
            <a:off x="0" y="863763"/>
            <a:ext cx="180000" cy="36171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6482C3"/>
              </a:solidFill>
            </a:endParaRPr>
          </a:p>
        </p:txBody>
      </p:sp>
      <p:sp>
        <p:nvSpPr>
          <p:cNvPr id="18" name="Text Placeholder 17"/>
          <p:cNvSpPr>
            <a:spLocks noGrp="1"/>
          </p:cNvSpPr>
          <p:nvPr>
            <p:ph type="body" sz="quarter" idx="11" hasCustomPrompt="1"/>
          </p:nvPr>
        </p:nvSpPr>
        <p:spPr>
          <a:xfrm>
            <a:off x="429620" y="2559600"/>
            <a:ext cx="5801867" cy="7776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20" y="1623600"/>
            <a:ext cx="5801867" cy="8748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20" y="3399842"/>
            <a:ext cx="5813425" cy="287337"/>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sp>
        <p:nvSpPr>
          <p:cNvPr id="9" name="Rectangle 8"/>
          <p:cNvSpPr/>
          <p:nvPr userDrawn="1"/>
        </p:nvSpPr>
        <p:spPr>
          <a:xfrm>
            <a:off x="8964000" y="860401"/>
            <a:ext cx="180000" cy="361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0414B"/>
              </a:solidFill>
            </a:endParaRPr>
          </a:p>
        </p:txBody>
      </p:sp>
      <p:cxnSp>
        <p:nvCxnSpPr>
          <p:cNvPr id="17" name="Straight Connector 16"/>
          <p:cNvCxnSpPr/>
          <p:nvPr userDrawn="1"/>
        </p:nvCxnSpPr>
        <p:spPr>
          <a:xfrm>
            <a:off x="0" y="860498"/>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4480875"/>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545661"/>
      </p:ext>
    </p:extLst>
  </p:cSld>
  <p:clrMapOvr>
    <a:masterClrMapping/>
  </p:clrMapOvr>
  <p:hf hdr="0" dt="0"/>
  <p:extLst mod="1">
    <p:ext uri="{DCECCB84-F9BA-43D5-87BE-67443E8EF086}">
      <p15:sldGuideLst xmlns:p15="http://schemas.microsoft.com/office/powerpoint/2012/main" xmlns="">
        <p15:guide id="1" pos="2880">
          <p15:clr>
            <a:srgbClr val="FBAE40"/>
          </p15:clr>
        </p15:guide>
        <p15:guide id="2" orient="horz" pos="1620">
          <p15:clr>
            <a:srgbClr val="FBAE40"/>
          </p15:clr>
        </p15:guide>
        <p15:guide id="3" orient="horz" pos="293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5.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4.png"/><Relationship Id="rId5" Type="http://schemas.openxmlformats.org/officeDocument/2006/relationships/slideLayout" Target="../slideLayouts/slideLayout113.xml"/><Relationship Id="rId10" Type="http://schemas.openxmlformats.org/officeDocument/2006/relationships/theme" Target="../theme/theme11.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5.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4.png"/><Relationship Id="rId5" Type="http://schemas.openxmlformats.org/officeDocument/2006/relationships/slideLayout" Target="../slideLayouts/slideLayout122.xml"/><Relationship Id="rId10" Type="http://schemas.openxmlformats.org/officeDocument/2006/relationships/theme" Target="../theme/theme12.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image" Target="../media/image15.png"/><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14.png"/><Relationship Id="rId5" Type="http://schemas.openxmlformats.org/officeDocument/2006/relationships/slideLayout" Target="../slideLayouts/slideLayout138.xml"/><Relationship Id="rId10" Type="http://schemas.openxmlformats.org/officeDocument/2006/relationships/theme" Target="../theme/theme14.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image" Target="../media/image15.png"/><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image" Target="../media/image14.png"/><Relationship Id="rId5" Type="http://schemas.openxmlformats.org/officeDocument/2006/relationships/slideLayout" Target="../slideLayouts/slideLayout158.xml"/><Relationship Id="rId10" Type="http://schemas.openxmlformats.org/officeDocument/2006/relationships/theme" Target="../theme/theme16.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7.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image" Target="../media/image15.png"/><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image" Target="../media/image14.png"/><Relationship Id="rId5" Type="http://schemas.openxmlformats.org/officeDocument/2006/relationships/slideLayout" Target="../slideLayouts/slideLayout178.xml"/><Relationship Id="rId10" Type="http://schemas.openxmlformats.org/officeDocument/2006/relationships/theme" Target="../theme/theme18.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image" Target="../media/image15.png"/><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image" Target="../media/image14.png"/><Relationship Id="rId5" Type="http://schemas.openxmlformats.org/officeDocument/2006/relationships/slideLayout" Target="../slideLayouts/slideLayout187.xml"/><Relationship Id="rId10" Type="http://schemas.openxmlformats.org/officeDocument/2006/relationships/theme" Target="../theme/theme19.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20.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image" Target="../media/image15.png"/><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image" Target="../media/image14.png"/><Relationship Id="rId5" Type="http://schemas.openxmlformats.org/officeDocument/2006/relationships/slideLayout" Target="../slideLayouts/slideLayout207.xml"/><Relationship Id="rId10" Type="http://schemas.openxmlformats.org/officeDocument/2006/relationships/theme" Target="../theme/theme21.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5" Type="http://schemas.openxmlformats.org/officeDocument/2006/relationships/slideLayout" Target="../slideLayouts/slideLayout216.xml"/><Relationship Id="rId4" Type="http://schemas.openxmlformats.org/officeDocument/2006/relationships/slideLayout" Target="../slideLayouts/slideLayout21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2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3.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7.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image" Target="../media/image15.png"/><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image" Target="../media/image14.png"/><Relationship Id="rId5" Type="http://schemas.openxmlformats.org/officeDocument/2006/relationships/slideLayout" Target="../slideLayouts/slideLayout234.xml"/><Relationship Id="rId10" Type="http://schemas.openxmlformats.org/officeDocument/2006/relationships/theme" Target="../theme/theme24.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5.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image" Target="../media/image7.png"/><Relationship Id="rId5" Type="http://schemas.openxmlformats.org/officeDocument/2006/relationships/slideLayout" Target="../slideLayouts/slideLayout254.xml"/><Relationship Id="rId10" Type="http://schemas.openxmlformats.org/officeDocument/2006/relationships/theme" Target="../theme/theme26.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image" Target="../media/image15.png"/><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image" Target="../media/image14.png"/><Relationship Id="rId5" Type="http://schemas.openxmlformats.org/officeDocument/2006/relationships/slideLayout" Target="../slideLayouts/slideLayout263.xml"/><Relationship Id="rId10" Type="http://schemas.openxmlformats.org/officeDocument/2006/relationships/theme" Target="../theme/theme27.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8.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slideLayout" Target="../slideLayouts/slideLayout291.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5" Type="http://schemas.openxmlformats.org/officeDocument/2006/relationships/theme" Target="../theme/theme29.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theme" Target="../theme/theme30.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theme" Target="../theme/theme3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2.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3.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50.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theme" Target="../theme/theme34.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61.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theme" Target="../theme/theme35.xml"/><Relationship Id="rId2" Type="http://schemas.openxmlformats.org/officeDocument/2006/relationships/slideLayout" Target="../slideLayouts/slideLayout355.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5" Type="http://schemas.openxmlformats.org/officeDocument/2006/relationships/slideLayout" Target="../slideLayouts/slideLayout369.xml"/><Relationship Id="rId4" Type="http://schemas.openxmlformats.org/officeDocument/2006/relationships/slideLayout" Target="../slideLayouts/slideLayout368.xml"/></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3" Type="http://schemas.openxmlformats.org/officeDocument/2006/relationships/slideLayout" Target="../slideLayouts/slideLayout374.xml"/><Relationship Id="rId7" Type="http://schemas.openxmlformats.org/officeDocument/2006/relationships/slideLayout" Target="../slideLayouts/slideLayout378.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5" Type="http://schemas.openxmlformats.org/officeDocument/2006/relationships/slideLayout" Target="../slideLayouts/slideLayout376.xml"/><Relationship Id="rId4" Type="http://schemas.openxmlformats.org/officeDocument/2006/relationships/slideLayout" Target="../slideLayouts/slideLayout375.xml"/></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2" Type="http://schemas.openxmlformats.org/officeDocument/2006/relationships/slideLayout" Target="../slideLayouts/slideLayout380.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5" Type="http://schemas.openxmlformats.org/officeDocument/2006/relationships/slideLayout" Target="../slideLayouts/slideLayout383.xml"/><Relationship Id="rId4" Type="http://schemas.openxmlformats.org/officeDocument/2006/relationships/slideLayout" Target="../slideLayouts/slideLayout3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7.png"/><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7.png"/><Relationship Id="rId5" Type="http://schemas.openxmlformats.org/officeDocument/2006/relationships/slideLayout" Target="../slideLayouts/slideLayout64.xml"/><Relationship Id="rId10"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15.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14.png"/><Relationship Id="rId5" Type="http://schemas.openxmlformats.org/officeDocument/2006/relationships/slideLayout" Target="../slideLayouts/slideLayout84.xml"/><Relationship Id="rId10" Type="http://schemas.openxmlformats.org/officeDocument/2006/relationships/theme" Target="../theme/theme8.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15.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14.png"/><Relationship Id="rId5" Type="http://schemas.openxmlformats.org/officeDocument/2006/relationships/slideLayout" Target="../slideLayouts/slideLayout93.xml"/><Relationship Id="rId10" Type="http://schemas.openxmlformats.org/officeDocument/2006/relationships/theme" Target="../theme/theme9.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468000" y="4569664"/>
            <a:ext cx="7088400" cy="363600"/>
          </a:xfrm>
          <a:prstGeom prst="rect">
            <a:avLst/>
          </a:prstGeom>
        </p:spPr>
        <p:txBody>
          <a:bodyPr vert="horz" lIns="0" tIns="0" rIns="0" bIns="0" rtlCol="0" anchor="b" anchorCtr="0"/>
          <a:lstStyle>
            <a:lvl1pPr algn="l">
              <a:defRPr sz="800">
                <a:solidFill>
                  <a:schemeClr val="tx2"/>
                </a:solidFill>
              </a:defRPr>
            </a:lvl1pPr>
          </a:lstStyle>
          <a:p>
            <a:pPr defTabSz="457200"/>
            <a:endParaRPr lang="en-GB" dirty="0">
              <a:solidFill>
                <a:srgbClr val="5A5A5A"/>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1000">
                <a:solidFill>
                  <a:schemeClr val="tx1"/>
                </a:solidFill>
              </a:defRPr>
            </a:lvl1pPr>
          </a:lstStyle>
          <a:p>
            <a:pPr defTabSz="457200"/>
            <a:fld id="{3CE978CD-8200-452B-A882-54D258D61118}" type="slidenum">
              <a:rPr lang="en-GB" smtClean="0">
                <a:solidFill>
                  <a:srgbClr val="5A5A5A"/>
                </a:solidFill>
              </a:rPr>
              <a:pPr defTabSz="457200"/>
              <a:t>‹#›</a:t>
            </a:fld>
            <a:endParaRPr lang="en-GB" dirty="0">
              <a:solidFill>
                <a:srgbClr val="5A5A5A"/>
              </a:solidFill>
            </a:endParaRPr>
          </a:p>
        </p:txBody>
      </p:sp>
      <p:sp>
        <p:nvSpPr>
          <p:cNvPr id="6" name="TextBox 5"/>
          <p:cNvSpPr txBox="1"/>
          <p:nvPr/>
        </p:nvSpPr>
        <p:spPr>
          <a:xfrm>
            <a:off x="2414016" y="4928056"/>
            <a:ext cx="4096512" cy="215444"/>
          </a:xfrm>
          <a:prstGeom prst="rect">
            <a:avLst/>
          </a:prstGeom>
          <a:noFill/>
        </p:spPr>
        <p:txBody>
          <a:bodyPr wrap="square" rtlCol="0">
            <a:spAutoFit/>
          </a:bodyPr>
          <a:lstStyle/>
          <a:p>
            <a:pPr algn="ctr" defTabSz="457200"/>
            <a:r>
              <a:rPr lang="en-GB" sz="800" dirty="0">
                <a:solidFill>
                  <a:srgbClr val="5A5A5A"/>
                </a:solidFill>
              </a:rPr>
              <a:t>Confidential. For internal use only. Do not distribute.</a:t>
            </a:r>
            <a:endParaRPr lang="en-US" sz="800" dirty="0">
              <a:solidFill>
                <a:srgbClr val="5A5A5A"/>
              </a:solidFill>
            </a:endParaRPr>
          </a:p>
        </p:txBody>
      </p:sp>
    </p:spTree>
    <p:extLst>
      <p:ext uri="{BB962C8B-B14F-4D97-AF65-F5344CB8AC3E}">
        <p14:creationId xmlns:p14="http://schemas.microsoft.com/office/powerpoint/2010/main" val="673159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4135" r:id="rId16"/>
  </p:sldLayoutIdLst>
  <p:timing>
    <p:tnLst>
      <p:par>
        <p:cTn id="1" dur="indefinite" restart="never" nodeType="tmRoot"/>
      </p:par>
    </p:tnLst>
  </p:timing>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rgbClr val="5A5A5A"/>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rgbClr val="5A5A5A"/>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rgbClr val="5A5A5A"/>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rgbClr val="5A5A5A"/>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21861846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93"/>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167075980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86"/>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178099296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343866246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78"/>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4620340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133213451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70"/>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232846823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30504180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61"/>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278634901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51"/>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27588722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32696431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117356889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40"/>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262450520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407496637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277579286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28"/>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4140008011"/>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933412319"/>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14"/>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9" name="Imag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7988" y="4554154"/>
            <a:ext cx="1318534" cy="391997"/>
          </a:xfrm>
          <a:prstGeom prst="rect">
            <a:avLst/>
          </a:prstGeom>
        </p:spPr>
      </p:pic>
    </p:spTree>
    <p:extLst>
      <p:ext uri="{BB962C8B-B14F-4D97-AF65-F5344CB8AC3E}">
        <p14:creationId xmlns:p14="http://schemas.microsoft.com/office/powerpoint/2010/main" val="165516637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76"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01"/>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79"/>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3396058634"/>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102580319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69252614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327169148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1002076278"/>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50260950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1532831399"/>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1239385911"/>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2788040266"/>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2961219279"/>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97406851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961033310"/>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3817998247"/>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109"/>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9" name="Imag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7988" y="4554249"/>
            <a:ext cx="1318534" cy="391997"/>
          </a:xfrm>
          <a:prstGeom prst="rect">
            <a:avLst/>
          </a:prstGeom>
        </p:spPr>
      </p:pic>
    </p:spTree>
    <p:extLst>
      <p:ext uri="{BB962C8B-B14F-4D97-AF65-F5344CB8AC3E}">
        <p14:creationId xmlns:p14="http://schemas.microsoft.com/office/powerpoint/2010/main" val="6572653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107"/>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9" name="Imag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7988" y="4554247"/>
            <a:ext cx="1318534" cy="391997"/>
          </a:xfrm>
          <a:prstGeom prst="rect">
            <a:avLst/>
          </a:prstGeom>
        </p:spPr>
      </p:pic>
    </p:spTree>
    <p:extLst>
      <p:ext uri="{BB962C8B-B14F-4D97-AF65-F5344CB8AC3E}">
        <p14:creationId xmlns:p14="http://schemas.microsoft.com/office/powerpoint/2010/main" val="940753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105"/>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9" name="Imag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7988" y="4554245"/>
            <a:ext cx="1318534" cy="391997"/>
          </a:xfrm>
          <a:prstGeom prst="rect">
            <a:avLst/>
          </a:prstGeom>
        </p:spPr>
      </p:pic>
    </p:spTree>
    <p:extLst>
      <p:ext uri="{BB962C8B-B14F-4D97-AF65-F5344CB8AC3E}">
        <p14:creationId xmlns:p14="http://schemas.microsoft.com/office/powerpoint/2010/main" val="328331394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400"/>
            <a:ext cx="7678738"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1"/>
            <a:ext cx="8229600" cy="312863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4651200"/>
            <a:ext cx="7088400" cy="3636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pPr defTabSz="457200"/>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4731990"/>
            <a:ext cx="442392" cy="273906"/>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pPr defTabSz="457200"/>
            <a:fld id="{3CE978CD-8200-452B-A882-54D258D61118}" type="slidenum">
              <a:rPr lang="en-GB" smtClean="0">
                <a:solidFill>
                  <a:srgbClr val="5A5A5A">
                    <a:lumMod val="60000"/>
                    <a:lumOff val="40000"/>
                  </a:srgbClr>
                </a:solidFill>
              </a:rPr>
              <a:pPr defTabSz="457200"/>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198924085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103"/>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113402205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Forme libre 21"/>
          <p:cNvSpPr>
            <a:spLocks/>
          </p:cNvSpPr>
          <p:nvPr/>
        </p:nvSpPr>
        <p:spPr bwMode="auto">
          <a:xfrm>
            <a:off x="4787581" y="692524"/>
            <a:ext cx="4356425" cy="4450976"/>
          </a:xfrm>
          <a:custGeom>
            <a:avLst/>
            <a:gdLst>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716445 w 4356425"/>
              <a:gd name="connsiteY7" fmla="*/ 51895 h 5934635"/>
              <a:gd name="connsiteX8" fmla="*/ 1661690 w 4356425"/>
              <a:gd name="connsiteY8" fmla="*/ 9993 h 5934635"/>
              <a:gd name="connsiteX0" fmla="*/ 1656263 w 4356425"/>
              <a:gd name="connsiteY0" fmla="*/ 0 h 5934635"/>
              <a:gd name="connsiteX1" fmla="*/ 4356425 w 4356425"/>
              <a:gd name="connsiteY1" fmla="*/ 0 h 5934635"/>
              <a:gd name="connsiteX2" fmla="*/ 4356425 w 4356425"/>
              <a:gd name="connsiteY2" fmla="*/ 5934635 h 5934635"/>
              <a:gd name="connsiteX3" fmla="*/ 0 w 4356425"/>
              <a:gd name="connsiteY3" fmla="*/ 5934635 h 5934635"/>
              <a:gd name="connsiteX4" fmla="*/ 1530 w 4356425"/>
              <a:gd name="connsiteY4" fmla="*/ 5933187 h 5934635"/>
              <a:gd name="connsiteX5" fmla="*/ 3676095 w 4356425"/>
              <a:gd name="connsiteY5" fmla="*/ 2506571 h 5934635"/>
              <a:gd name="connsiteX6" fmla="*/ 3530673 w 4356425"/>
              <a:gd name="connsiteY6" fmla="*/ 903228 h 5934635"/>
              <a:gd name="connsiteX7" fmla="*/ 1661690 w 4356425"/>
              <a:gd name="connsiteY7" fmla="*/ 9993 h 5934635"/>
              <a:gd name="connsiteX8" fmla="*/ 1656263 w 4356425"/>
              <a:gd name="connsiteY8" fmla="*/ 0 h 59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425" h="5934635">
                <a:moveTo>
                  <a:pt x="1656263" y="0"/>
                </a:moveTo>
                <a:lnTo>
                  <a:pt x="4356425" y="0"/>
                </a:lnTo>
                <a:lnTo>
                  <a:pt x="4356425" y="5934635"/>
                </a:lnTo>
                <a:lnTo>
                  <a:pt x="0" y="5934635"/>
                </a:lnTo>
                <a:lnTo>
                  <a:pt x="1530" y="5933187"/>
                </a:lnTo>
                <a:cubicBezTo>
                  <a:pt x="473264" y="5525257"/>
                  <a:pt x="3019922" y="3364999"/>
                  <a:pt x="3676095" y="2506571"/>
                </a:cubicBezTo>
                <a:cubicBezTo>
                  <a:pt x="3975806" y="2116377"/>
                  <a:pt x="4663901" y="1429990"/>
                  <a:pt x="3530673" y="903228"/>
                </a:cubicBezTo>
                <a:lnTo>
                  <a:pt x="1661690" y="9993"/>
                </a:lnTo>
                <a:lnTo>
                  <a:pt x="1656263" y="0"/>
                </a:lnTo>
                <a:close/>
              </a:path>
            </a:pathLst>
          </a:custGeom>
          <a:solidFill>
            <a:srgbClr val="CAC9DB">
              <a:alpha val="40000"/>
            </a:srgbClr>
          </a:solidFill>
          <a:ln>
            <a:noFill/>
          </a:ln>
        </p:spPr>
        <p:txBody>
          <a:bodyPr vert="horz" wrap="square" lIns="91440" tIns="45720" rIns="91440" bIns="45720" numCol="1" anchor="t" anchorCtr="0" compatLnSpc="1">
            <a:prstTxWarp prst="textNoShape">
              <a:avLst/>
            </a:prstTxWarp>
            <a:noAutofit/>
          </a:bodyPr>
          <a:lstStyle/>
          <a:p>
            <a:endParaRPr lang="fr-FR">
              <a:solidFill>
                <a:srgbClr val="262729"/>
              </a:solidFill>
            </a:endParaRPr>
          </a:p>
        </p:txBody>
      </p:sp>
      <p:sp>
        <p:nvSpPr>
          <p:cNvPr id="8" name="Rectangle 7"/>
          <p:cNvSpPr/>
          <p:nvPr/>
        </p:nvSpPr>
        <p:spPr>
          <a:xfrm>
            <a:off x="0" y="0"/>
            <a:ext cx="9144000" cy="692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Placeholder 1"/>
          <p:cNvSpPr>
            <a:spLocks noGrp="1"/>
          </p:cNvSpPr>
          <p:nvPr>
            <p:ph type="title"/>
          </p:nvPr>
        </p:nvSpPr>
        <p:spPr>
          <a:xfrm>
            <a:off x="386604" y="147746"/>
            <a:ext cx="8352000" cy="397032"/>
          </a:xfrm>
          <a:prstGeom prst="rect">
            <a:avLst/>
          </a:prstGeom>
        </p:spPr>
        <p:txBody>
          <a:bodyPr vert="horz" wrap="square" lIns="91440" tIns="45720" rIns="91440" bIns="45720" rtlCol="0" anchor="ctr">
            <a:spAutoFit/>
          </a:bodyPr>
          <a:lstStyle/>
          <a:p>
            <a:r>
              <a:rPr lang="fr-FR" smtClean="0"/>
              <a:t>Modifiez le style du titre</a:t>
            </a:r>
            <a:endParaRPr lang="en-US" dirty="0"/>
          </a:p>
        </p:txBody>
      </p:sp>
      <p:sp>
        <p:nvSpPr>
          <p:cNvPr id="3" name="Text Placeholder 2"/>
          <p:cNvSpPr>
            <a:spLocks noGrp="1"/>
          </p:cNvSpPr>
          <p:nvPr>
            <p:ph type="body" idx="1"/>
          </p:nvPr>
        </p:nvSpPr>
        <p:spPr>
          <a:xfrm>
            <a:off x="386604" y="1026099"/>
            <a:ext cx="8352000" cy="1255215"/>
          </a:xfrm>
          <a:prstGeom prst="rect">
            <a:avLst/>
          </a:prstGeom>
        </p:spPr>
        <p:txBody>
          <a:bodyPr vert="horz" wrap="square" lIns="91440" tIns="45720" rIns="91440" bIns="4572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4"/>
          </p:nvPr>
        </p:nvSpPr>
        <p:spPr>
          <a:xfrm>
            <a:off x="7086600" y="4927500"/>
            <a:ext cx="2057400" cy="216000"/>
          </a:xfrm>
          <a:prstGeom prst="rect">
            <a:avLst/>
          </a:prstGeom>
        </p:spPr>
        <p:txBody>
          <a:bodyPr vert="horz" lIns="91440" tIns="45720" rIns="91440" bIns="45720" rtlCol="0" anchor="b"/>
          <a:lstStyle>
            <a:lvl1pPr algn="r">
              <a:defRPr sz="1000">
                <a:solidFill>
                  <a:schemeClr val="accent1"/>
                </a:solidFill>
              </a:defRPr>
            </a:lvl1pPr>
          </a:lstStyle>
          <a:p>
            <a:fld id="{CEC4EF0E-246F-4140-862C-D670971C4B03}" type="slidenum">
              <a:rPr lang="fr-FR" smtClean="0">
                <a:solidFill>
                  <a:srgbClr val="332A86"/>
                </a:solidFill>
              </a:rPr>
              <a:pPr/>
              <a:t>‹#›</a:t>
            </a:fld>
            <a:endParaRPr lang="fr-FR">
              <a:solidFill>
                <a:srgbClr val="332A86"/>
              </a:solidFill>
            </a:endParaRPr>
          </a:p>
        </p:txBody>
      </p:sp>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0748" y="4644781"/>
            <a:ext cx="1010653" cy="300464"/>
          </a:xfrm>
          <a:prstGeom prst="rect">
            <a:avLst/>
          </a:prstGeom>
        </p:spPr>
      </p:pic>
      <p:pic>
        <p:nvPicPr>
          <p:cNvPr id="5" name="Imag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3346" y="4645543"/>
            <a:ext cx="1289806" cy="299700"/>
          </a:xfrm>
          <a:prstGeom prst="rect">
            <a:avLst/>
          </a:prstGeom>
        </p:spPr>
      </p:pic>
    </p:spTree>
    <p:extLst>
      <p:ext uri="{BB962C8B-B14F-4D97-AF65-F5344CB8AC3E}">
        <p14:creationId xmlns:p14="http://schemas.microsoft.com/office/powerpoint/2010/main" val="122905660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180000" indent="-180000" algn="l" defTabSz="914400" rtl="0" eaLnBrk="1" latinLnBrk="0" hangingPunct="1">
        <a:lnSpc>
          <a:spcPct val="90000"/>
        </a:lnSpc>
        <a:spcBef>
          <a:spcPts val="1200"/>
        </a:spcBef>
        <a:buFont typeface="Arial" panose="020B0604020202020204" pitchFamily="34" charset="0"/>
        <a:buChar char="•"/>
        <a:defRPr sz="1800" kern="1200">
          <a:solidFill>
            <a:schemeClr val="accent1"/>
          </a:solidFill>
          <a:latin typeface="+mn-lt"/>
          <a:ea typeface="+mn-ea"/>
          <a:cs typeface="+mn-cs"/>
        </a:defRPr>
      </a:lvl1pPr>
      <a:lvl2pPr marL="612000" indent="-180000" algn="l" defTabSz="914400" rtl="0" eaLnBrk="1" latinLnBrk="0" hangingPunct="1">
        <a:lnSpc>
          <a:spcPct val="90000"/>
        </a:lnSpc>
        <a:spcBef>
          <a:spcPts val="600"/>
        </a:spcBef>
        <a:buFont typeface="Arial" panose="020B0604020202020204" pitchFamily="34" charset="0"/>
        <a:buChar char="•"/>
        <a:defRPr sz="1600" kern="1200">
          <a:solidFill>
            <a:schemeClr val="bg1">
              <a:lumMod val="50000"/>
            </a:schemeClr>
          </a:solidFill>
          <a:latin typeface="+mn-lt"/>
          <a:ea typeface="+mn-ea"/>
          <a:cs typeface="+mn-cs"/>
        </a:defRPr>
      </a:lvl2pPr>
      <a:lvl3pPr marL="1008000" indent="-180000" algn="l" defTabSz="914400" rtl="0" eaLnBrk="1" latinLnBrk="0" hangingPunct="1">
        <a:lnSpc>
          <a:spcPct val="90000"/>
        </a:lnSpc>
        <a:spcBef>
          <a:spcPts val="400"/>
        </a:spcBef>
        <a:buFont typeface="Arial" panose="020B0604020202020204" pitchFamily="34" charset="0"/>
        <a:buChar char="•"/>
        <a:defRPr sz="1300" kern="1200">
          <a:solidFill>
            <a:schemeClr val="bg1">
              <a:lumMod val="50000"/>
            </a:schemeClr>
          </a:solidFill>
          <a:latin typeface="+mn-lt"/>
          <a:ea typeface="+mn-ea"/>
          <a:cs typeface="+mn-cs"/>
        </a:defRPr>
      </a:lvl3pPr>
      <a:lvl4pPr marL="147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4pPr>
      <a:lvl5pPr marL="1836000" indent="-180000" algn="l" defTabSz="914400" rtl="0" eaLnBrk="1" latinLnBrk="0" hangingPunct="1">
        <a:lnSpc>
          <a:spcPct val="90000"/>
        </a:lnSpc>
        <a:spcBef>
          <a:spcPts val="2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10.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 Type="http://schemas.openxmlformats.org/officeDocument/2006/relationships/tags" Target="../tags/tag22.xml"/><Relationship Id="rId21" Type="http://schemas.openxmlformats.org/officeDocument/2006/relationships/tags" Target="../tags/tag40.xml"/><Relationship Id="rId34" Type="http://schemas.openxmlformats.org/officeDocument/2006/relationships/slideLayout" Target="../slideLayouts/slideLayout4.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notesSlide" Target="../notesSlides/notesSlide14.xml"/><Relationship Id="rId8" Type="http://schemas.openxmlformats.org/officeDocument/2006/relationships/tags" Target="../tags/tag27.xml"/></Relationships>
</file>

<file path=ppt/slides/_rels/slide16.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21" Type="http://schemas.openxmlformats.org/officeDocument/2006/relationships/tags" Target="../tags/tag73.xml"/><Relationship Id="rId34" Type="http://schemas.openxmlformats.org/officeDocument/2006/relationships/tags" Target="../tags/tag86.xml"/><Relationship Id="rId42" Type="http://schemas.openxmlformats.org/officeDocument/2006/relationships/tags" Target="../tags/tag94.xml"/><Relationship Id="rId47" Type="http://schemas.openxmlformats.org/officeDocument/2006/relationships/tags" Target="../tags/tag99.xml"/><Relationship Id="rId50" Type="http://schemas.openxmlformats.org/officeDocument/2006/relationships/tags" Target="../tags/tag102.xml"/><Relationship Id="rId55" Type="http://schemas.openxmlformats.org/officeDocument/2006/relationships/tags" Target="../tags/tag107.xml"/><Relationship Id="rId7" Type="http://schemas.openxmlformats.org/officeDocument/2006/relationships/tags" Target="../tags/tag59.xml"/><Relationship Id="rId2" Type="http://schemas.openxmlformats.org/officeDocument/2006/relationships/tags" Target="../tags/tag54.xml"/><Relationship Id="rId16" Type="http://schemas.openxmlformats.org/officeDocument/2006/relationships/tags" Target="../tags/tag68.xml"/><Relationship Id="rId29" Type="http://schemas.openxmlformats.org/officeDocument/2006/relationships/tags" Target="../tags/tag81.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tags" Target="../tags/tag92.xml"/><Relationship Id="rId45" Type="http://schemas.openxmlformats.org/officeDocument/2006/relationships/tags" Target="../tags/tag97.xml"/><Relationship Id="rId53" Type="http://schemas.openxmlformats.org/officeDocument/2006/relationships/tags" Target="../tags/tag105.xml"/><Relationship Id="rId58" Type="http://schemas.openxmlformats.org/officeDocument/2006/relationships/tags" Target="../tags/tag110.xml"/><Relationship Id="rId5" Type="http://schemas.openxmlformats.org/officeDocument/2006/relationships/tags" Target="../tags/tag57.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 Id="rId43" Type="http://schemas.openxmlformats.org/officeDocument/2006/relationships/tags" Target="../tags/tag95.xml"/><Relationship Id="rId48" Type="http://schemas.openxmlformats.org/officeDocument/2006/relationships/tags" Target="../tags/tag100.xml"/><Relationship Id="rId56" Type="http://schemas.openxmlformats.org/officeDocument/2006/relationships/tags" Target="../tags/tag108.xml"/><Relationship Id="rId8" Type="http://schemas.openxmlformats.org/officeDocument/2006/relationships/tags" Target="../tags/tag60.xml"/><Relationship Id="rId51" Type="http://schemas.openxmlformats.org/officeDocument/2006/relationships/tags" Target="../tags/tag103.xml"/><Relationship Id="rId3" Type="http://schemas.openxmlformats.org/officeDocument/2006/relationships/tags" Target="../tags/tag55.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46" Type="http://schemas.openxmlformats.org/officeDocument/2006/relationships/tags" Target="../tags/tag98.xml"/><Relationship Id="rId59" Type="http://schemas.openxmlformats.org/officeDocument/2006/relationships/slideLayout" Target="../slideLayouts/slideLayout4.xml"/><Relationship Id="rId20" Type="http://schemas.openxmlformats.org/officeDocument/2006/relationships/tags" Target="../tags/tag72.xml"/><Relationship Id="rId41" Type="http://schemas.openxmlformats.org/officeDocument/2006/relationships/tags" Target="../tags/tag93.xml"/><Relationship Id="rId54" Type="http://schemas.openxmlformats.org/officeDocument/2006/relationships/tags" Target="../tags/tag106.xml"/><Relationship Id="rId1" Type="http://schemas.openxmlformats.org/officeDocument/2006/relationships/tags" Target="../tags/tag53.xml"/><Relationship Id="rId6" Type="http://schemas.openxmlformats.org/officeDocument/2006/relationships/tags" Target="../tags/tag58.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49" Type="http://schemas.openxmlformats.org/officeDocument/2006/relationships/tags" Target="../tags/tag101.xml"/><Relationship Id="rId57" Type="http://schemas.openxmlformats.org/officeDocument/2006/relationships/tags" Target="../tags/tag109.xml"/><Relationship Id="rId10" Type="http://schemas.openxmlformats.org/officeDocument/2006/relationships/tags" Target="../tags/tag62.xml"/><Relationship Id="rId31" Type="http://schemas.openxmlformats.org/officeDocument/2006/relationships/tags" Target="../tags/tag83.xml"/><Relationship Id="rId44" Type="http://schemas.openxmlformats.org/officeDocument/2006/relationships/tags" Target="../tags/tag96.xml"/><Relationship Id="rId52" Type="http://schemas.openxmlformats.org/officeDocument/2006/relationships/tags" Target="../tags/tag104.xml"/><Relationship Id="rId60"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slideLayout" Target="../slideLayouts/slideLayout4.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chart" Target="../charts/chart4.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85.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81.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image" Target="../media/image28.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notesSlide" Target="../notesSlides/notesSlide21.xml"/><Relationship Id="rId2" Type="http://schemas.openxmlformats.org/officeDocument/2006/relationships/tags" Target="../tags/tag123.xml"/><Relationship Id="rId1" Type="http://schemas.openxmlformats.org/officeDocument/2006/relationships/vmlDrawing" Target="../drawings/vmlDrawing5.vml"/><Relationship Id="rId6" Type="http://schemas.openxmlformats.org/officeDocument/2006/relationships/tags" Target="../tags/tag127.xml"/><Relationship Id="rId11" Type="http://schemas.openxmlformats.org/officeDocument/2006/relationships/slideLayout" Target="../slideLayouts/slideLayout6.xml"/><Relationship Id="rId5" Type="http://schemas.openxmlformats.org/officeDocument/2006/relationships/tags" Target="../tags/tag126.xml"/><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slideLayout" Target="../slideLayouts/slideLayout3.xml"/><Relationship Id="rId3" Type="http://schemas.openxmlformats.org/officeDocument/2006/relationships/tags" Target="../tags/tag133.xml"/><Relationship Id="rId21" Type="http://schemas.openxmlformats.org/officeDocument/2006/relationships/image" Target="../media/image29.emf"/><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tags" Target="../tags/tag147.xml"/><Relationship Id="rId2" Type="http://schemas.openxmlformats.org/officeDocument/2006/relationships/tags" Target="../tags/tag132.xml"/><Relationship Id="rId16" Type="http://schemas.openxmlformats.org/officeDocument/2006/relationships/tags" Target="../tags/tag146.xml"/><Relationship Id="rId20" Type="http://schemas.openxmlformats.org/officeDocument/2006/relationships/oleObject" Target="../embeddings/oleObject6.bin"/><Relationship Id="rId1" Type="http://schemas.openxmlformats.org/officeDocument/2006/relationships/vmlDrawing" Target="../drawings/vmlDrawing6.v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tags" Target="../tags/tag145.xml"/><Relationship Id="rId23" Type="http://schemas.openxmlformats.org/officeDocument/2006/relationships/image" Target="../media/image30.png"/><Relationship Id="rId10" Type="http://schemas.openxmlformats.org/officeDocument/2006/relationships/tags" Target="../tags/tag140.xml"/><Relationship Id="rId19" Type="http://schemas.openxmlformats.org/officeDocument/2006/relationships/notesSlide" Target="../notesSlides/notesSlide22.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 Id="rId22" Type="http://schemas.openxmlformats.org/officeDocument/2006/relationships/chart" Target="../charts/chart8.xml"/></Relationships>
</file>

<file path=ppt/slides/_rels/slide24.xml.rels><?xml version="1.0" encoding="UTF-8" standalone="yes"?>
<Relationships xmlns="http://schemas.openxmlformats.org/package/2006/relationships"><Relationship Id="rId26" Type="http://schemas.openxmlformats.org/officeDocument/2006/relationships/tags" Target="../tags/tag173.xml"/><Relationship Id="rId21" Type="http://schemas.openxmlformats.org/officeDocument/2006/relationships/tags" Target="../tags/tag168.xml"/><Relationship Id="rId42" Type="http://schemas.openxmlformats.org/officeDocument/2006/relationships/tags" Target="../tags/tag189.xml"/><Relationship Id="rId47" Type="http://schemas.openxmlformats.org/officeDocument/2006/relationships/tags" Target="../tags/tag194.xml"/><Relationship Id="rId63" Type="http://schemas.openxmlformats.org/officeDocument/2006/relationships/tags" Target="../tags/tag210.xml"/><Relationship Id="rId68" Type="http://schemas.openxmlformats.org/officeDocument/2006/relationships/tags" Target="../tags/tag215.xml"/><Relationship Id="rId84" Type="http://schemas.openxmlformats.org/officeDocument/2006/relationships/tags" Target="../tags/tag231.xml"/><Relationship Id="rId89" Type="http://schemas.openxmlformats.org/officeDocument/2006/relationships/tags" Target="../tags/tag236.xml"/><Relationship Id="rId16" Type="http://schemas.openxmlformats.org/officeDocument/2006/relationships/tags" Target="../tags/tag163.xml"/><Relationship Id="rId107" Type="http://schemas.openxmlformats.org/officeDocument/2006/relationships/chart" Target="../charts/chart9.xml"/><Relationship Id="rId11" Type="http://schemas.openxmlformats.org/officeDocument/2006/relationships/tags" Target="../tags/tag158.xml"/><Relationship Id="rId32" Type="http://schemas.openxmlformats.org/officeDocument/2006/relationships/tags" Target="../tags/tag179.xml"/><Relationship Id="rId37" Type="http://schemas.openxmlformats.org/officeDocument/2006/relationships/tags" Target="../tags/tag184.xml"/><Relationship Id="rId53" Type="http://schemas.openxmlformats.org/officeDocument/2006/relationships/tags" Target="../tags/tag200.xml"/><Relationship Id="rId58" Type="http://schemas.openxmlformats.org/officeDocument/2006/relationships/tags" Target="../tags/tag205.xml"/><Relationship Id="rId74" Type="http://schemas.openxmlformats.org/officeDocument/2006/relationships/tags" Target="../tags/tag221.xml"/><Relationship Id="rId79" Type="http://schemas.openxmlformats.org/officeDocument/2006/relationships/tags" Target="../tags/tag226.xml"/><Relationship Id="rId102" Type="http://schemas.openxmlformats.org/officeDocument/2006/relationships/tags" Target="../tags/tag249.xml"/><Relationship Id="rId5" Type="http://schemas.openxmlformats.org/officeDocument/2006/relationships/tags" Target="../tags/tag152.xml"/><Relationship Id="rId90" Type="http://schemas.openxmlformats.org/officeDocument/2006/relationships/tags" Target="../tags/tag237.xml"/><Relationship Id="rId95" Type="http://schemas.openxmlformats.org/officeDocument/2006/relationships/tags" Target="../tags/tag242.xml"/><Relationship Id="rId22" Type="http://schemas.openxmlformats.org/officeDocument/2006/relationships/tags" Target="../tags/tag169.xml"/><Relationship Id="rId27" Type="http://schemas.openxmlformats.org/officeDocument/2006/relationships/tags" Target="../tags/tag174.xml"/><Relationship Id="rId43" Type="http://schemas.openxmlformats.org/officeDocument/2006/relationships/tags" Target="../tags/tag190.xml"/><Relationship Id="rId48" Type="http://schemas.openxmlformats.org/officeDocument/2006/relationships/tags" Target="../tags/tag195.xml"/><Relationship Id="rId64" Type="http://schemas.openxmlformats.org/officeDocument/2006/relationships/tags" Target="../tags/tag211.xml"/><Relationship Id="rId69" Type="http://schemas.openxmlformats.org/officeDocument/2006/relationships/tags" Target="../tags/tag216.xml"/><Relationship Id="rId80" Type="http://schemas.openxmlformats.org/officeDocument/2006/relationships/tags" Target="../tags/tag227.xml"/><Relationship Id="rId85" Type="http://schemas.openxmlformats.org/officeDocument/2006/relationships/tags" Target="../tags/tag232.xml"/><Relationship Id="rId12" Type="http://schemas.openxmlformats.org/officeDocument/2006/relationships/tags" Target="../tags/tag159.xml"/><Relationship Id="rId17" Type="http://schemas.openxmlformats.org/officeDocument/2006/relationships/tags" Target="../tags/tag164.xml"/><Relationship Id="rId33" Type="http://schemas.openxmlformats.org/officeDocument/2006/relationships/tags" Target="../tags/tag180.xml"/><Relationship Id="rId38" Type="http://schemas.openxmlformats.org/officeDocument/2006/relationships/tags" Target="../tags/tag185.xml"/><Relationship Id="rId59" Type="http://schemas.openxmlformats.org/officeDocument/2006/relationships/tags" Target="../tags/tag206.xml"/><Relationship Id="rId103" Type="http://schemas.openxmlformats.org/officeDocument/2006/relationships/tags" Target="../tags/tag250.xml"/><Relationship Id="rId108" Type="http://schemas.openxmlformats.org/officeDocument/2006/relationships/chart" Target="../charts/chart10.xml"/><Relationship Id="rId54" Type="http://schemas.openxmlformats.org/officeDocument/2006/relationships/tags" Target="../tags/tag201.xml"/><Relationship Id="rId70" Type="http://schemas.openxmlformats.org/officeDocument/2006/relationships/tags" Target="../tags/tag217.xml"/><Relationship Id="rId75" Type="http://schemas.openxmlformats.org/officeDocument/2006/relationships/tags" Target="../tags/tag222.xml"/><Relationship Id="rId91" Type="http://schemas.openxmlformats.org/officeDocument/2006/relationships/tags" Target="../tags/tag238.xml"/><Relationship Id="rId96" Type="http://schemas.openxmlformats.org/officeDocument/2006/relationships/tags" Target="../tags/tag243.xml"/><Relationship Id="rId1" Type="http://schemas.openxmlformats.org/officeDocument/2006/relationships/tags" Target="../tags/tag148.xml"/><Relationship Id="rId6" Type="http://schemas.openxmlformats.org/officeDocument/2006/relationships/tags" Target="../tags/tag153.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tags" Target="../tags/tag175.xml"/><Relationship Id="rId36" Type="http://schemas.openxmlformats.org/officeDocument/2006/relationships/tags" Target="../tags/tag183.xml"/><Relationship Id="rId49" Type="http://schemas.openxmlformats.org/officeDocument/2006/relationships/tags" Target="../tags/tag196.xml"/><Relationship Id="rId57" Type="http://schemas.openxmlformats.org/officeDocument/2006/relationships/tags" Target="../tags/tag204.xml"/><Relationship Id="rId106" Type="http://schemas.openxmlformats.org/officeDocument/2006/relationships/hyperlink" Target="http://tinyurl.com/hpegvhr" TargetMode="External"/><Relationship Id="rId10" Type="http://schemas.openxmlformats.org/officeDocument/2006/relationships/tags" Target="../tags/tag157.xml"/><Relationship Id="rId31" Type="http://schemas.openxmlformats.org/officeDocument/2006/relationships/tags" Target="../tags/tag178.xml"/><Relationship Id="rId44" Type="http://schemas.openxmlformats.org/officeDocument/2006/relationships/tags" Target="../tags/tag191.xml"/><Relationship Id="rId52" Type="http://schemas.openxmlformats.org/officeDocument/2006/relationships/tags" Target="../tags/tag199.xml"/><Relationship Id="rId60" Type="http://schemas.openxmlformats.org/officeDocument/2006/relationships/tags" Target="../tags/tag207.xml"/><Relationship Id="rId65" Type="http://schemas.openxmlformats.org/officeDocument/2006/relationships/tags" Target="../tags/tag212.xml"/><Relationship Id="rId73" Type="http://schemas.openxmlformats.org/officeDocument/2006/relationships/tags" Target="../tags/tag220.xml"/><Relationship Id="rId78" Type="http://schemas.openxmlformats.org/officeDocument/2006/relationships/tags" Target="../tags/tag225.xml"/><Relationship Id="rId81" Type="http://schemas.openxmlformats.org/officeDocument/2006/relationships/tags" Target="../tags/tag228.xml"/><Relationship Id="rId86" Type="http://schemas.openxmlformats.org/officeDocument/2006/relationships/tags" Target="../tags/tag233.xml"/><Relationship Id="rId94" Type="http://schemas.openxmlformats.org/officeDocument/2006/relationships/tags" Target="../tags/tag241.xml"/><Relationship Id="rId99" Type="http://schemas.openxmlformats.org/officeDocument/2006/relationships/tags" Target="../tags/tag246.xml"/><Relationship Id="rId101" Type="http://schemas.openxmlformats.org/officeDocument/2006/relationships/tags" Target="../tags/tag248.xml"/><Relationship Id="rId4" Type="http://schemas.openxmlformats.org/officeDocument/2006/relationships/tags" Target="../tags/tag151.xml"/><Relationship Id="rId9" Type="http://schemas.openxmlformats.org/officeDocument/2006/relationships/tags" Target="../tags/tag156.xml"/><Relationship Id="rId13" Type="http://schemas.openxmlformats.org/officeDocument/2006/relationships/tags" Target="../tags/tag160.xml"/><Relationship Id="rId18" Type="http://schemas.openxmlformats.org/officeDocument/2006/relationships/tags" Target="../tags/tag165.xml"/><Relationship Id="rId39" Type="http://schemas.openxmlformats.org/officeDocument/2006/relationships/tags" Target="../tags/tag186.xml"/><Relationship Id="rId109" Type="http://schemas.openxmlformats.org/officeDocument/2006/relationships/chart" Target="../charts/chart11.xml"/><Relationship Id="rId34" Type="http://schemas.openxmlformats.org/officeDocument/2006/relationships/tags" Target="../tags/tag181.xml"/><Relationship Id="rId50" Type="http://schemas.openxmlformats.org/officeDocument/2006/relationships/tags" Target="../tags/tag197.xml"/><Relationship Id="rId55" Type="http://schemas.openxmlformats.org/officeDocument/2006/relationships/tags" Target="../tags/tag202.xml"/><Relationship Id="rId76" Type="http://schemas.openxmlformats.org/officeDocument/2006/relationships/tags" Target="../tags/tag223.xml"/><Relationship Id="rId97" Type="http://schemas.openxmlformats.org/officeDocument/2006/relationships/tags" Target="../tags/tag244.xml"/><Relationship Id="rId104" Type="http://schemas.openxmlformats.org/officeDocument/2006/relationships/slideLayout" Target="../slideLayouts/slideLayout4.xml"/><Relationship Id="rId7" Type="http://schemas.openxmlformats.org/officeDocument/2006/relationships/tags" Target="../tags/tag154.xml"/><Relationship Id="rId71" Type="http://schemas.openxmlformats.org/officeDocument/2006/relationships/tags" Target="../tags/tag218.xml"/><Relationship Id="rId92" Type="http://schemas.openxmlformats.org/officeDocument/2006/relationships/tags" Target="../tags/tag239.xml"/><Relationship Id="rId2" Type="http://schemas.openxmlformats.org/officeDocument/2006/relationships/tags" Target="../tags/tag149.xml"/><Relationship Id="rId29" Type="http://schemas.openxmlformats.org/officeDocument/2006/relationships/tags" Target="../tags/tag176.xml"/><Relationship Id="rId24" Type="http://schemas.openxmlformats.org/officeDocument/2006/relationships/tags" Target="../tags/tag171.xml"/><Relationship Id="rId40" Type="http://schemas.openxmlformats.org/officeDocument/2006/relationships/tags" Target="../tags/tag187.xml"/><Relationship Id="rId45" Type="http://schemas.openxmlformats.org/officeDocument/2006/relationships/tags" Target="../tags/tag192.xml"/><Relationship Id="rId66" Type="http://schemas.openxmlformats.org/officeDocument/2006/relationships/tags" Target="../tags/tag213.xml"/><Relationship Id="rId87" Type="http://schemas.openxmlformats.org/officeDocument/2006/relationships/tags" Target="../tags/tag234.xml"/><Relationship Id="rId110" Type="http://schemas.openxmlformats.org/officeDocument/2006/relationships/chart" Target="../charts/chart12.xml"/><Relationship Id="rId61" Type="http://schemas.openxmlformats.org/officeDocument/2006/relationships/tags" Target="../tags/tag208.xml"/><Relationship Id="rId82" Type="http://schemas.openxmlformats.org/officeDocument/2006/relationships/tags" Target="../tags/tag229.xml"/><Relationship Id="rId19" Type="http://schemas.openxmlformats.org/officeDocument/2006/relationships/tags" Target="../tags/tag166.xml"/><Relationship Id="rId14" Type="http://schemas.openxmlformats.org/officeDocument/2006/relationships/tags" Target="../tags/tag161.xml"/><Relationship Id="rId30" Type="http://schemas.openxmlformats.org/officeDocument/2006/relationships/tags" Target="../tags/tag177.xml"/><Relationship Id="rId35" Type="http://schemas.openxmlformats.org/officeDocument/2006/relationships/tags" Target="../tags/tag182.xml"/><Relationship Id="rId56" Type="http://schemas.openxmlformats.org/officeDocument/2006/relationships/tags" Target="../tags/tag203.xml"/><Relationship Id="rId77" Type="http://schemas.openxmlformats.org/officeDocument/2006/relationships/tags" Target="../tags/tag224.xml"/><Relationship Id="rId100" Type="http://schemas.openxmlformats.org/officeDocument/2006/relationships/tags" Target="../tags/tag247.xml"/><Relationship Id="rId105" Type="http://schemas.openxmlformats.org/officeDocument/2006/relationships/notesSlide" Target="../notesSlides/notesSlide23.xml"/><Relationship Id="rId8" Type="http://schemas.openxmlformats.org/officeDocument/2006/relationships/tags" Target="../tags/tag155.xml"/><Relationship Id="rId51" Type="http://schemas.openxmlformats.org/officeDocument/2006/relationships/tags" Target="../tags/tag198.xml"/><Relationship Id="rId72" Type="http://schemas.openxmlformats.org/officeDocument/2006/relationships/tags" Target="../tags/tag219.xml"/><Relationship Id="rId93" Type="http://schemas.openxmlformats.org/officeDocument/2006/relationships/tags" Target="../tags/tag240.xml"/><Relationship Id="rId98" Type="http://schemas.openxmlformats.org/officeDocument/2006/relationships/tags" Target="../tags/tag245.xml"/><Relationship Id="rId3" Type="http://schemas.openxmlformats.org/officeDocument/2006/relationships/tags" Target="../tags/tag150.xml"/><Relationship Id="rId25" Type="http://schemas.openxmlformats.org/officeDocument/2006/relationships/tags" Target="../tags/tag172.xml"/><Relationship Id="rId46" Type="http://schemas.openxmlformats.org/officeDocument/2006/relationships/tags" Target="../tags/tag193.xml"/><Relationship Id="rId67" Type="http://schemas.openxmlformats.org/officeDocument/2006/relationships/tags" Target="../tags/tag214.xml"/><Relationship Id="rId20" Type="http://schemas.openxmlformats.org/officeDocument/2006/relationships/tags" Target="../tags/tag167.xml"/><Relationship Id="rId41" Type="http://schemas.openxmlformats.org/officeDocument/2006/relationships/tags" Target="../tags/tag188.xml"/><Relationship Id="rId62" Type="http://schemas.openxmlformats.org/officeDocument/2006/relationships/tags" Target="../tags/tag209.xml"/><Relationship Id="rId83" Type="http://schemas.openxmlformats.org/officeDocument/2006/relationships/tags" Target="../tags/tag230.xml"/><Relationship Id="rId88" Type="http://schemas.openxmlformats.org/officeDocument/2006/relationships/tags" Target="../tags/tag235.xml"/></Relationships>
</file>

<file path=ppt/slides/_rels/slide25.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tags" Target="../tags/tag268.xml"/><Relationship Id="rId26" Type="http://schemas.openxmlformats.org/officeDocument/2006/relationships/notesSlide" Target="../notesSlides/notesSlide24.xml"/><Relationship Id="rId3" Type="http://schemas.openxmlformats.org/officeDocument/2006/relationships/tags" Target="../tags/tag253.xml"/><Relationship Id="rId21" Type="http://schemas.openxmlformats.org/officeDocument/2006/relationships/tags" Target="../tags/tag271.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slideLayout" Target="../slideLayouts/slideLayout4.xml"/><Relationship Id="rId2" Type="http://schemas.openxmlformats.org/officeDocument/2006/relationships/tags" Target="../tags/tag252.xml"/><Relationship Id="rId16" Type="http://schemas.openxmlformats.org/officeDocument/2006/relationships/tags" Target="../tags/tag266.xml"/><Relationship Id="rId20" Type="http://schemas.openxmlformats.org/officeDocument/2006/relationships/tags" Target="../tags/tag270.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tags" Target="../tags/tag274.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tags" Target="../tags/tag273.xml"/><Relationship Id="rId28" Type="http://schemas.openxmlformats.org/officeDocument/2006/relationships/chart" Target="../charts/chart14.xml"/><Relationship Id="rId10" Type="http://schemas.openxmlformats.org/officeDocument/2006/relationships/tags" Target="../tags/tag260.xml"/><Relationship Id="rId19" Type="http://schemas.openxmlformats.org/officeDocument/2006/relationships/tags" Target="../tags/tag269.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tags" Target="../tags/tag272.xml"/><Relationship Id="rId27" Type="http://schemas.openxmlformats.org/officeDocument/2006/relationships/chart" Target="../charts/char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76.xml"/><Relationship Id="rId7" Type="http://schemas.openxmlformats.org/officeDocument/2006/relationships/oleObject" Target="../embeddings/oleObject7.bin"/><Relationship Id="rId2" Type="http://schemas.openxmlformats.org/officeDocument/2006/relationships/tags" Target="../tags/tag275.xml"/><Relationship Id="rId1" Type="http://schemas.openxmlformats.org/officeDocument/2006/relationships/vmlDrawing" Target="../drawings/vmlDrawing7.vml"/><Relationship Id="rId6" Type="http://schemas.openxmlformats.org/officeDocument/2006/relationships/notesSlide" Target="../notesSlides/notesSlide28.xml"/><Relationship Id="rId11" Type="http://schemas.openxmlformats.org/officeDocument/2006/relationships/image" Target="../media/image34.png"/><Relationship Id="rId5" Type="http://schemas.openxmlformats.org/officeDocument/2006/relationships/slideLayout" Target="../slideLayouts/slideLayout34.xml"/><Relationship Id="rId10" Type="http://schemas.openxmlformats.org/officeDocument/2006/relationships/image" Target="../media/image33.png"/><Relationship Id="rId4" Type="http://schemas.openxmlformats.org/officeDocument/2006/relationships/tags" Target="../tags/tag277.xml"/><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notesSlide" Target="../notesSlides/notesSlide29.xml"/><Relationship Id="rId7" Type="http://schemas.openxmlformats.org/officeDocument/2006/relationships/image" Target="../media/image37.png"/><Relationship Id="rId12" Type="http://schemas.microsoft.com/office/2007/relationships/hdphoto" Target="../media/hdphoto5.wdp"/><Relationship Id="rId2" Type="http://schemas.openxmlformats.org/officeDocument/2006/relationships/slideLayout" Target="../slideLayouts/slideLayout20.xml"/><Relationship Id="rId1" Type="http://schemas.openxmlformats.org/officeDocument/2006/relationships/tags" Target="../tags/tag278.xml"/><Relationship Id="rId6" Type="http://schemas.microsoft.com/office/2007/relationships/hdphoto" Target="../media/hdphoto3.wdp"/><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microsoft.com/office/2007/relationships/hdphoto" Target="../media/hdphoto4.wdp"/><Relationship Id="rId14" Type="http://schemas.microsoft.com/office/2007/relationships/hdphoto" Target="../media/hdphoto6.wdp"/></Relationships>
</file>

<file path=ppt/slides/_rels/slide31.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18" Type="http://schemas.openxmlformats.org/officeDocument/2006/relationships/tags" Target="../tags/tag296.xml"/><Relationship Id="rId26" Type="http://schemas.openxmlformats.org/officeDocument/2006/relationships/tags" Target="../tags/tag304.xml"/><Relationship Id="rId3" Type="http://schemas.openxmlformats.org/officeDocument/2006/relationships/tags" Target="../tags/tag281.xml"/><Relationship Id="rId21" Type="http://schemas.openxmlformats.org/officeDocument/2006/relationships/tags" Target="../tags/tag299.xml"/><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tags" Target="../tags/tag295.xml"/><Relationship Id="rId25" Type="http://schemas.openxmlformats.org/officeDocument/2006/relationships/tags" Target="../tags/tag303.xml"/><Relationship Id="rId2" Type="http://schemas.openxmlformats.org/officeDocument/2006/relationships/tags" Target="../tags/tag280.xml"/><Relationship Id="rId16" Type="http://schemas.openxmlformats.org/officeDocument/2006/relationships/tags" Target="../tags/tag294.xml"/><Relationship Id="rId20" Type="http://schemas.openxmlformats.org/officeDocument/2006/relationships/tags" Target="../tags/tag298.xml"/><Relationship Id="rId29" Type="http://schemas.openxmlformats.org/officeDocument/2006/relationships/chart" Target="../charts/chart15.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24" Type="http://schemas.openxmlformats.org/officeDocument/2006/relationships/tags" Target="../tags/tag302.xml"/><Relationship Id="rId5" Type="http://schemas.openxmlformats.org/officeDocument/2006/relationships/tags" Target="../tags/tag283.xml"/><Relationship Id="rId15" Type="http://schemas.openxmlformats.org/officeDocument/2006/relationships/tags" Target="../tags/tag293.xml"/><Relationship Id="rId23" Type="http://schemas.openxmlformats.org/officeDocument/2006/relationships/tags" Target="../tags/tag301.xml"/><Relationship Id="rId28" Type="http://schemas.openxmlformats.org/officeDocument/2006/relationships/notesSlide" Target="../notesSlides/notesSlide30.xml"/><Relationship Id="rId10" Type="http://schemas.openxmlformats.org/officeDocument/2006/relationships/tags" Target="../tags/tag288.xml"/><Relationship Id="rId19" Type="http://schemas.openxmlformats.org/officeDocument/2006/relationships/tags" Target="../tags/tag297.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 Id="rId22" Type="http://schemas.openxmlformats.org/officeDocument/2006/relationships/tags" Target="../tags/tag300.xml"/><Relationship Id="rId27" Type="http://schemas.openxmlformats.org/officeDocument/2006/relationships/slideLayout" Target="../slideLayouts/slideLayout271.xml"/></Relationships>
</file>

<file path=ppt/slides/_rels/slide32.xml.rels><?xml version="1.0" encoding="UTF-8" standalone="yes"?>
<Relationships xmlns="http://schemas.openxmlformats.org/package/2006/relationships"><Relationship Id="rId13" Type="http://schemas.openxmlformats.org/officeDocument/2006/relationships/tags" Target="../tags/tag317.xml"/><Relationship Id="rId18" Type="http://schemas.openxmlformats.org/officeDocument/2006/relationships/tags" Target="../tags/tag322.xml"/><Relationship Id="rId26" Type="http://schemas.openxmlformats.org/officeDocument/2006/relationships/tags" Target="../tags/tag330.xml"/><Relationship Id="rId3" Type="http://schemas.openxmlformats.org/officeDocument/2006/relationships/tags" Target="../tags/tag307.xml"/><Relationship Id="rId21" Type="http://schemas.openxmlformats.org/officeDocument/2006/relationships/tags" Target="../tags/tag325.xml"/><Relationship Id="rId34" Type="http://schemas.openxmlformats.org/officeDocument/2006/relationships/chart" Target="../charts/chart16.xml"/><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tags" Target="../tags/tag321.xml"/><Relationship Id="rId25" Type="http://schemas.openxmlformats.org/officeDocument/2006/relationships/tags" Target="../tags/tag329.xml"/><Relationship Id="rId33" Type="http://schemas.openxmlformats.org/officeDocument/2006/relationships/notesSlide" Target="../notesSlides/notesSlide31.xml"/><Relationship Id="rId2" Type="http://schemas.openxmlformats.org/officeDocument/2006/relationships/tags" Target="../tags/tag306.xml"/><Relationship Id="rId16" Type="http://schemas.openxmlformats.org/officeDocument/2006/relationships/tags" Target="../tags/tag320.xml"/><Relationship Id="rId20" Type="http://schemas.openxmlformats.org/officeDocument/2006/relationships/tags" Target="../tags/tag324.xml"/><Relationship Id="rId29" Type="http://schemas.openxmlformats.org/officeDocument/2006/relationships/tags" Target="../tags/tag333.xml"/><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24" Type="http://schemas.openxmlformats.org/officeDocument/2006/relationships/tags" Target="../tags/tag328.xml"/><Relationship Id="rId32" Type="http://schemas.openxmlformats.org/officeDocument/2006/relationships/slideLayout" Target="../slideLayouts/slideLayout326.xml"/><Relationship Id="rId5" Type="http://schemas.openxmlformats.org/officeDocument/2006/relationships/tags" Target="../tags/tag309.xml"/><Relationship Id="rId15" Type="http://schemas.openxmlformats.org/officeDocument/2006/relationships/tags" Target="../tags/tag319.xml"/><Relationship Id="rId23" Type="http://schemas.openxmlformats.org/officeDocument/2006/relationships/tags" Target="../tags/tag327.xml"/><Relationship Id="rId28" Type="http://schemas.openxmlformats.org/officeDocument/2006/relationships/tags" Target="../tags/tag332.xml"/><Relationship Id="rId10" Type="http://schemas.openxmlformats.org/officeDocument/2006/relationships/tags" Target="../tags/tag314.xml"/><Relationship Id="rId19" Type="http://schemas.openxmlformats.org/officeDocument/2006/relationships/tags" Target="../tags/tag323.xml"/><Relationship Id="rId31" Type="http://schemas.openxmlformats.org/officeDocument/2006/relationships/tags" Target="../tags/tag335.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 Id="rId22" Type="http://schemas.openxmlformats.org/officeDocument/2006/relationships/tags" Target="../tags/tag326.xml"/><Relationship Id="rId27" Type="http://schemas.openxmlformats.org/officeDocument/2006/relationships/tags" Target="../tags/tag331.xml"/><Relationship Id="rId30" Type="http://schemas.openxmlformats.org/officeDocument/2006/relationships/tags" Target="../tags/tag334.xml"/><Relationship Id="rId8" Type="http://schemas.openxmlformats.org/officeDocument/2006/relationships/tags" Target="../tags/tag31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324.xml"/></Relationships>
</file>

<file path=ppt/slides/_rels/slide34.xml.rels><?xml version="1.0" encoding="UTF-8" standalone="yes"?>
<Relationships xmlns="http://schemas.openxmlformats.org/package/2006/relationships"><Relationship Id="rId8" Type="http://schemas.openxmlformats.org/officeDocument/2006/relationships/tags" Target="../tags/tag343.xml"/><Relationship Id="rId3" Type="http://schemas.openxmlformats.org/officeDocument/2006/relationships/tags" Target="../tags/tag338.xml"/><Relationship Id="rId7" Type="http://schemas.openxmlformats.org/officeDocument/2006/relationships/tags" Target="../tags/tag342.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chart" Target="../charts/chart18.xml"/><Relationship Id="rId5" Type="http://schemas.openxmlformats.org/officeDocument/2006/relationships/tags" Target="../tags/tag340.xml"/><Relationship Id="rId10" Type="http://schemas.openxmlformats.org/officeDocument/2006/relationships/notesSlide" Target="../notesSlides/notesSlide33.xml"/><Relationship Id="rId4" Type="http://schemas.openxmlformats.org/officeDocument/2006/relationships/tags" Target="../tags/tag339.xml"/><Relationship Id="rId9" Type="http://schemas.openxmlformats.org/officeDocument/2006/relationships/slideLayout" Target="../slideLayouts/slideLayout323.xml"/></Relationships>
</file>

<file path=ppt/slides/_rels/slide35.xml.rels><?xml version="1.0" encoding="UTF-8" standalone="yes"?>
<Relationships xmlns="http://schemas.openxmlformats.org/package/2006/relationships"><Relationship Id="rId3" Type="http://schemas.openxmlformats.org/officeDocument/2006/relationships/tags" Target="../tags/tag346.xml"/><Relationship Id="rId7" Type="http://schemas.openxmlformats.org/officeDocument/2006/relationships/chart" Target="../charts/chart20.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chart" Target="../charts/chart19.xml"/><Relationship Id="rId5" Type="http://schemas.openxmlformats.org/officeDocument/2006/relationships/notesSlide" Target="../notesSlides/notesSlide34.xml"/><Relationship Id="rId4" Type="http://schemas.openxmlformats.org/officeDocument/2006/relationships/slideLayout" Target="../slideLayouts/slideLayout335.xml"/></Relationships>
</file>

<file path=ppt/slides/_rels/slide36.xml.rels><?xml version="1.0" encoding="UTF-8" standalone="yes"?>
<Relationships xmlns="http://schemas.openxmlformats.org/package/2006/relationships"><Relationship Id="rId8" Type="http://schemas.openxmlformats.org/officeDocument/2006/relationships/tags" Target="../tags/tag354.xml"/><Relationship Id="rId13" Type="http://schemas.openxmlformats.org/officeDocument/2006/relationships/tags" Target="../tags/tag359.xml"/><Relationship Id="rId3" Type="http://schemas.openxmlformats.org/officeDocument/2006/relationships/tags" Target="../tags/tag349.xml"/><Relationship Id="rId7" Type="http://schemas.openxmlformats.org/officeDocument/2006/relationships/tags" Target="../tags/tag353.xml"/><Relationship Id="rId12" Type="http://schemas.openxmlformats.org/officeDocument/2006/relationships/tags" Target="../tags/tag358.xml"/><Relationship Id="rId2" Type="http://schemas.openxmlformats.org/officeDocument/2006/relationships/tags" Target="../tags/tag348.xml"/><Relationship Id="rId16" Type="http://schemas.openxmlformats.org/officeDocument/2006/relationships/chart" Target="../charts/chart21.xml"/><Relationship Id="rId1" Type="http://schemas.openxmlformats.org/officeDocument/2006/relationships/tags" Target="../tags/tag347.xml"/><Relationship Id="rId6" Type="http://schemas.openxmlformats.org/officeDocument/2006/relationships/tags" Target="../tags/tag352.xml"/><Relationship Id="rId11" Type="http://schemas.openxmlformats.org/officeDocument/2006/relationships/tags" Target="../tags/tag357.xml"/><Relationship Id="rId5" Type="http://schemas.openxmlformats.org/officeDocument/2006/relationships/tags" Target="../tags/tag351.xml"/><Relationship Id="rId15" Type="http://schemas.openxmlformats.org/officeDocument/2006/relationships/notesSlide" Target="../notesSlides/notesSlide35.xml"/><Relationship Id="rId10" Type="http://schemas.openxmlformats.org/officeDocument/2006/relationships/tags" Target="../tags/tag356.xml"/><Relationship Id="rId4" Type="http://schemas.openxmlformats.org/officeDocument/2006/relationships/tags" Target="../tags/tag350.xml"/><Relationship Id="rId9" Type="http://schemas.openxmlformats.org/officeDocument/2006/relationships/tags" Target="../tags/tag355.xml"/><Relationship Id="rId14" Type="http://schemas.openxmlformats.org/officeDocument/2006/relationships/slideLayout" Target="../slideLayouts/slideLayout346.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35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5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56.xml"/><Relationship Id="rId1" Type="http://schemas.openxmlformats.org/officeDocument/2006/relationships/tags" Target="../tags/tag360.xml"/><Relationship Id="rId4" Type="http://schemas.openxmlformats.org/officeDocument/2006/relationships/chart" Target="../charts/chart23.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7.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281.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356.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356.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357.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35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59.xml"/><Relationship Id="rId1" Type="http://schemas.openxmlformats.org/officeDocument/2006/relationships/tags" Target="../tags/tag361.xml"/></Relationships>
</file>

<file path=ppt/slides/_rels/slide45.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tags" Target="../tags/tag374.xml"/><Relationship Id="rId18" Type="http://schemas.openxmlformats.org/officeDocument/2006/relationships/tags" Target="../tags/tag379.xml"/><Relationship Id="rId3" Type="http://schemas.openxmlformats.org/officeDocument/2006/relationships/tags" Target="../tags/tag364.xml"/><Relationship Id="rId21" Type="http://schemas.openxmlformats.org/officeDocument/2006/relationships/chart" Target="../charts/chart28.xml"/><Relationship Id="rId7" Type="http://schemas.openxmlformats.org/officeDocument/2006/relationships/tags" Target="../tags/tag368.xml"/><Relationship Id="rId12" Type="http://schemas.openxmlformats.org/officeDocument/2006/relationships/tags" Target="../tags/tag373.xml"/><Relationship Id="rId17" Type="http://schemas.openxmlformats.org/officeDocument/2006/relationships/tags" Target="../tags/tag378.xml"/><Relationship Id="rId2" Type="http://schemas.openxmlformats.org/officeDocument/2006/relationships/tags" Target="../tags/tag363.xml"/><Relationship Id="rId16" Type="http://schemas.openxmlformats.org/officeDocument/2006/relationships/tags" Target="../tags/tag377.xml"/><Relationship Id="rId20" Type="http://schemas.openxmlformats.org/officeDocument/2006/relationships/notesSlide" Target="../notesSlides/notesSlide44.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tags" Target="../tags/tag372.xml"/><Relationship Id="rId5" Type="http://schemas.openxmlformats.org/officeDocument/2006/relationships/tags" Target="../tags/tag366.xml"/><Relationship Id="rId15" Type="http://schemas.openxmlformats.org/officeDocument/2006/relationships/tags" Target="../tags/tag376.xml"/><Relationship Id="rId10" Type="http://schemas.openxmlformats.org/officeDocument/2006/relationships/tags" Target="../tags/tag371.xml"/><Relationship Id="rId19" Type="http://schemas.openxmlformats.org/officeDocument/2006/relationships/slideLayout" Target="../slideLayouts/slideLayout359.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5.xml"/><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tags" Target="../tags/tag382.xml"/><Relationship Id="rId7" Type="http://schemas.openxmlformats.org/officeDocument/2006/relationships/tags" Target="../tags/tag386.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5" Type="http://schemas.openxmlformats.org/officeDocument/2006/relationships/tags" Target="../tags/tag384.xml"/><Relationship Id="rId10" Type="http://schemas.openxmlformats.org/officeDocument/2006/relationships/chart" Target="../charts/chart30.xml"/><Relationship Id="rId4" Type="http://schemas.openxmlformats.org/officeDocument/2006/relationships/tags" Target="../tags/tag383.xml"/><Relationship Id="rId9"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tags" Target="../tags/tag388.xml"/><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tags" Target="../tags/tag387.xml"/><Relationship Id="rId16" Type="http://schemas.microsoft.com/office/2007/relationships/hdphoto" Target="../media/hdphoto10.wdp"/><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45.png"/><Relationship Id="rId5" Type="http://schemas.openxmlformats.org/officeDocument/2006/relationships/notesSlide" Target="../notesSlides/notesSlide47.xml"/><Relationship Id="rId15" Type="http://schemas.openxmlformats.org/officeDocument/2006/relationships/image" Target="../media/image48.png"/><Relationship Id="rId10" Type="http://schemas.microsoft.com/office/2007/relationships/hdphoto" Target="../media/hdphoto8.wdp"/><Relationship Id="rId4" Type="http://schemas.openxmlformats.org/officeDocument/2006/relationships/slideLayout" Target="../slideLayouts/slideLayout221.xml"/><Relationship Id="rId9" Type="http://schemas.openxmlformats.org/officeDocument/2006/relationships/image" Target="../media/image44.png"/><Relationship Id="rId1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98.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 Id="rId9"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368.xml"/></Relationships>
</file>

<file path=ppt/slides/_rels/slide51.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chart" Target="../charts/chart31.xml"/><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notesSlide" Target="../notesSlides/notesSlide50.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slideLayout" Target="../slideLayouts/slideLayout130.xml"/><Relationship Id="rId5" Type="http://schemas.openxmlformats.org/officeDocument/2006/relationships/tags" Target="../tags/tag393.xml"/><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chart" Target="../charts/chart3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81.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400.xml"/><Relationship Id="rId7" Type="http://schemas.openxmlformats.org/officeDocument/2006/relationships/notesSlide" Target="../notesSlides/notesSlide52.xml"/><Relationship Id="rId2" Type="http://schemas.openxmlformats.org/officeDocument/2006/relationships/tags" Target="../tags/tag399.xml"/><Relationship Id="rId1" Type="http://schemas.openxmlformats.org/officeDocument/2006/relationships/vmlDrawing" Target="../drawings/vmlDrawing9.vml"/><Relationship Id="rId6" Type="http://schemas.openxmlformats.org/officeDocument/2006/relationships/slideLayout" Target="../slideLayouts/slideLayout381.xml"/><Relationship Id="rId5" Type="http://schemas.openxmlformats.org/officeDocument/2006/relationships/tags" Target="../tags/tag402.xml"/><Relationship Id="rId10" Type="http://schemas.openxmlformats.org/officeDocument/2006/relationships/chart" Target="../charts/chart34.xml"/><Relationship Id="rId4" Type="http://schemas.openxmlformats.org/officeDocument/2006/relationships/tags" Target="../tags/tag401.xml"/><Relationship Id="rId9" Type="http://schemas.openxmlformats.org/officeDocument/2006/relationships/chart" Target="../charts/chart33.xml"/></Relationships>
</file>

<file path=ppt/slides/_rels/slide54.xml.rels><?xml version="1.0" encoding="UTF-8" standalone="yes"?>
<Relationships xmlns="http://schemas.openxmlformats.org/package/2006/relationships"><Relationship Id="rId8" Type="http://schemas.openxmlformats.org/officeDocument/2006/relationships/tags" Target="../tags/tag410.xml"/><Relationship Id="rId13" Type="http://schemas.openxmlformats.org/officeDocument/2006/relationships/image" Target="../media/image49.png"/><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notesSlide" Target="../notesSlides/notesSlide53.xml"/><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slideLayout" Target="../slideLayouts/slideLayout214.xml"/><Relationship Id="rId5" Type="http://schemas.openxmlformats.org/officeDocument/2006/relationships/tags" Target="../tags/tag407.xml"/><Relationship Id="rId10" Type="http://schemas.openxmlformats.org/officeDocument/2006/relationships/tags" Target="../tags/tag412.xml"/><Relationship Id="rId4" Type="http://schemas.openxmlformats.org/officeDocument/2006/relationships/tags" Target="../tags/tag406.xml"/><Relationship Id="rId9" Type="http://schemas.openxmlformats.org/officeDocument/2006/relationships/tags" Target="../tags/tag411.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37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7.xml"/></Relationships>
</file>

<file path=ppt/slides/_rels/slide5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6.xml"/><Relationship Id="rId1" Type="http://schemas.openxmlformats.org/officeDocument/2006/relationships/slideLayout" Target="../slideLayouts/slideLayout381.xml"/></Relationships>
</file>

<file path=ppt/slides/_rels/slide58.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chart" Target="../charts/chart36.xml"/><Relationship Id="rId3" Type="http://schemas.openxmlformats.org/officeDocument/2006/relationships/tags" Target="../tags/tag415.xml"/><Relationship Id="rId7" Type="http://schemas.openxmlformats.org/officeDocument/2006/relationships/tags" Target="../tags/tag419.xml"/><Relationship Id="rId12" Type="http://schemas.openxmlformats.org/officeDocument/2006/relationships/notesSlide" Target="../notesSlides/notesSlide57.xml"/><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slideLayout" Target="../slideLayouts/slideLayout382.xml"/><Relationship Id="rId5" Type="http://schemas.openxmlformats.org/officeDocument/2006/relationships/tags" Target="../tags/tag417.xml"/><Relationship Id="rId10" Type="http://schemas.openxmlformats.org/officeDocument/2006/relationships/tags" Target="../tags/tag422.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chart" Target="../charts/char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5.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8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9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3181350"/>
            <a:ext cx="3782344" cy="777600"/>
          </a:xfrm>
        </p:spPr>
        <p:txBody>
          <a:bodyPr/>
          <a:lstStyle/>
          <a:p>
            <a:r>
              <a:rPr lang="en-GB" dirty="0" smtClean="0"/>
              <a:t>Dr. Marc Evans </a:t>
            </a:r>
          </a:p>
          <a:p>
            <a:endParaRPr lang="en-GB" dirty="0"/>
          </a:p>
        </p:txBody>
      </p:sp>
      <p:sp>
        <p:nvSpPr>
          <p:cNvPr id="3" name="Title 2"/>
          <p:cNvSpPr>
            <a:spLocks noGrp="1"/>
          </p:cNvSpPr>
          <p:nvPr>
            <p:ph type="title"/>
          </p:nvPr>
        </p:nvSpPr>
        <p:spPr>
          <a:xfrm>
            <a:off x="457200" y="2571750"/>
            <a:ext cx="3782344" cy="874800"/>
          </a:xfrm>
        </p:spPr>
        <p:txBody>
          <a:bodyPr/>
          <a:lstStyle/>
          <a:p>
            <a:r>
              <a:rPr lang="en-GB" dirty="0" smtClean="0"/>
              <a:t>Latest clinical updates on DPP4is ; </a:t>
            </a:r>
            <a:r>
              <a:rPr lang="en-GB" dirty="0"/>
              <a:t/>
            </a:r>
            <a:br>
              <a:rPr lang="en-GB" dirty="0"/>
            </a:br>
            <a:r>
              <a:rPr lang="en-GB" dirty="0" smtClean="0"/>
              <a:t>Introduction to Linagliptin  </a:t>
            </a:r>
            <a:br>
              <a:rPr lang="en-GB" dirty="0" smtClean="0"/>
            </a:br>
            <a:endParaRPr lang="en-GB" dirty="0"/>
          </a:p>
        </p:txBody>
      </p:sp>
      <p:sp>
        <p:nvSpPr>
          <p:cNvPr id="4" name="Rectangle 3"/>
          <p:cNvSpPr/>
          <p:nvPr/>
        </p:nvSpPr>
        <p:spPr>
          <a:xfrm>
            <a:off x="8293433" y="4667694"/>
            <a:ext cx="701749" cy="3083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7" name="TextBox 6"/>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5" name="Rectangle 4"/>
          <p:cNvSpPr/>
          <p:nvPr/>
        </p:nvSpPr>
        <p:spPr>
          <a:xfrm>
            <a:off x="7612812" y="4772894"/>
            <a:ext cx="1531188" cy="369332"/>
          </a:xfrm>
          <a:prstGeom prst="rect">
            <a:avLst/>
          </a:prstGeom>
        </p:spPr>
        <p:txBody>
          <a:bodyPr wrap="none">
            <a:spAutoFit/>
          </a:bodyPr>
          <a:lstStyle/>
          <a:p>
            <a:r>
              <a:rPr lang="en-US" dirty="0"/>
              <a:t>SC-IR-00003</a:t>
            </a:r>
          </a:p>
        </p:txBody>
      </p:sp>
    </p:spTree>
    <p:extLst>
      <p:ext uri="{BB962C8B-B14F-4D97-AF65-F5344CB8AC3E}">
        <p14:creationId xmlns:p14="http://schemas.microsoft.com/office/powerpoint/2010/main" val="25272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68000" y="4651200"/>
            <a:ext cx="7308356" cy="363600"/>
          </a:xfrm>
        </p:spPr>
        <p:txBody>
          <a:bodyPr/>
          <a:lstStyle/>
          <a:p>
            <a:pPr>
              <a:buSzPct val="25000"/>
            </a:pPr>
            <a:r>
              <a:rPr lang="en-GB" dirty="0">
                <a:solidFill>
                  <a:srgbClr val="5A5A5A">
                    <a:lumMod val="60000"/>
                    <a:lumOff val="40000"/>
                  </a:srgbClr>
                </a:solidFill>
                <a:sym typeface="Arial"/>
              </a:rPr>
              <a:t>DPP-4i, dipeptidyl peptidase-4 inhibitor; GLP-1 RA, glucagon-like peptide-1 receptor agonist; HF, heart failure; SGLT2i, sodium-glucose co-transpoter-2 inhibitor; SU, sulphonylurea; T2D, type 2 diabetes; TZD, thiazolidinedione</a:t>
            </a:r>
            <a:endParaRPr lang="en-GB" dirty="0">
              <a:solidFill>
                <a:srgbClr val="5A5A5A">
                  <a:lumMod val="60000"/>
                  <a:lumOff val="40000"/>
                </a:srgbClr>
              </a:solidFill>
            </a:endParaRPr>
          </a:p>
          <a:p>
            <a:pPr>
              <a:buSzPct val="25000"/>
            </a:pPr>
            <a:r>
              <a:rPr lang="en-GB" dirty="0">
                <a:solidFill>
                  <a:srgbClr val="5A5A5A">
                    <a:lumMod val="60000"/>
                    <a:lumOff val="40000"/>
                  </a:srgbClr>
                </a:solidFill>
              </a:rPr>
              <a:t>ADA. </a:t>
            </a:r>
            <a:r>
              <a:rPr lang="en-GB" i="1" dirty="0">
                <a:solidFill>
                  <a:srgbClr val="5A5A5A">
                    <a:lumMod val="60000"/>
                    <a:lumOff val="40000"/>
                  </a:srgbClr>
                </a:solidFill>
              </a:rPr>
              <a:t>Diabetes Care </a:t>
            </a:r>
            <a:r>
              <a:rPr lang="en-GB" dirty="0">
                <a:solidFill>
                  <a:srgbClr val="5A5A5A">
                    <a:lumMod val="60000"/>
                    <a:lumOff val="40000"/>
                  </a:srgbClr>
                </a:solidFill>
              </a:rPr>
              <a:t>2017;40:S1</a:t>
            </a:r>
          </a:p>
        </p:txBody>
      </p:sp>
      <p:sp>
        <p:nvSpPr>
          <p:cNvPr id="2" name="Title 1"/>
          <p:cNvSpPr>
            <a:spLocks noGrp="1"/>
          </p:cNvSpPr>
          <p:nvPr>
            <p:ph type="title"/>
          </p:nvPr>
        </p:nvSpPr>
        <p:spPr/>
        <p:txBody>
          <a:bodyPr/>
          <a:lstStyle/>
          <a:p>
            <a:r>
              <a:rPr lang="en-GB" noProof="0" dirty="0"/>
              <a:t>…And choosing between T2D treatments can be complex  </a:t>
            </a:r>
            <a:endParaRPr lang="en-GB" noProof="0" dirty="0">
              <a:solidFill>
                <a:srgbClr val="6482C3"/>
              </a:solidFill>
            </a:endParaRPr>
          </a:p>
        </p:txBody>
      </p:sp>
      <p:sp>
        <p:nvSpPr>
          <p:cNvPr id="4" name="Slide Number Placeholder 3"/>
          <p:cNvSpPr>
            <a:spLocks noGrp="1"/>
          </p:cNvSpPr>
          <p:nvPr>
            <p:ph type="sldNum" sz="quarter" idx="12"/>
          </p:nvPr>
        </p:nvSpPr>
        <p:spPr/>
        <p:txBody>
          <a:bodyPr/>
          <a:lstStyle/>
          <a:p>
            <a:fld id="{3CE978CD-8200-452B-A882-54D258D61118}" type="slidenum">
              <a:rPr lang="en-GB">
                <a:solidFill>
                  <a:srgbClr val="5A5A5A">
                    <a:lumMod val="60000"/>
                    <a:lumOff val="40000"/>
                  </a:srgbClr>
                </a:solidFill>
              </a:rPr>
              <a:pPr/>
              <a:t>10</a:t>
            </a:fld>
            <a:endParaRPr lang="en-GB" dirty="0">
              <a:solidFill>
                <a:srgbClr val="5A5A5A">
                  <a:lumMod val="60000"/>
                  <a:lumOff val="40000"/>
                </a:srgbClr>
              </a:solidFill>
            </a:endParaRPr>
          </a:p>
        </p:txBody>
      </p:sp>
      <p:cxnSp>
        <p:nvCxnSpPr>
          <p:cNvPr id="98" name="Shape 2073"/>
          <p:cNvCxnSpPr/>
          <p:nvPr/>
        </p:nvCxnSpPr>
        <p:spPr>
          <a:xfrm>
            <a:off x="-14063" y="2566908"/>
            <a:ext cx="194903" cy="0"/>
          </a:xfrm>
          <a:prstGeom prst="straightConnector1">
            <a:avLst/>
          </a:prstGeom>
          <a:noFill/>
          <a:ln w="9525" cap="flat">
            <a:solidFill>
              <a:schemeClr val="accent1"/>
            </a:solidFill>
            <a:prstDash val="dot"/>
            <a:round/>
            <a:headEnd type="none" w="med" len="med"/>
            <a:tailEnd type="none" w="med" len="med"/>
          </a:ln>
        </p:spPr>
      </p:cxnSp>
      <p:graphicFrame>
        <p:nvGraphicFramePr>
          <p:cNvPr id="67" name="Content Placeholder 6"/>
          <p:cNvGraphicFramePr>
            <a:graphicFrameLocks noGrp="1"/>
          </p:cNvGraphicFramePr>
          <p:nvPr>
            <p:ph sz="quarter" idx="11"/>
            <p:extLst>
              <p:ext uri="{D42A27DB-BD31-4B8C-83A1-F6EECF244321}">
                <p14:modId xmlns:p14="http://schemas.microsoft.com/office/powerpoint/2010/main" val="544986737"/>
              </p:ext>
            </p:extLst>
          </p:nvPr>
        </p:nvGraphicFramePr>
        <p:xfrm>
          <a:off x="323526" y="1030288"/>
          <a:ext cx="8363272" cy="3393802"/>
        </p:xfrm>
        <a:graphic>
          <a:graphicData uri="http://schemas.openxmlformats.org/drawingml/2006/table">
            <a:tbl>
              <a:tblPr firstRow="1" bandRow="1">
                <a:tableStyleId>{5940675A-B579-460E-94D1-54222C63F5DA}</a:tableStyleId>
              </a:tblPr>
              <a:tblGrid>
                <a:gridCol w="1182721">
                  <a:extLst>
                    <a:ext uri="{9D8B030D-6E8A-4147-A177-3AD203B41FA5}">
                      <a16:colId xmlns="" xmlns:a16="http://schemas.microsoft.com/office/drawing/2014/main" val="20000"/>
                    </a:ext>
                  </a:extLst>
                </a:gridCol>
                <a:gridCol w="1182721">
                  <a:extLst>
                    <a:ext uri="{9D8B030D-6E8A-4147-A177-3AD203B41FA5}">
                      <a16:colId xmlns="" xmlns:a16="http://schemas.microsoft.com/office/drawing/2014/main" val="20001"/>
                    </a:ext>
                  </a:extLst>
                </a:gridCol>
                <a:gridCol w="1182721">
                  <a:extLst>
                    <a:ext uri="{9D8B030D-6E8A-4147-A177-3AD203B41FA5}">
                      <a16:colId xmlns="" xmlns:a16="http://schemas.microsoft.com/office/drawing/2014/main" val="20002"/>
                    </a:ext>
                  </a:extLst>
                </a:gridCol>
                <a:gridCol w="1182721">
                  <a:extLst>
                    <a:ext uri="{9D8B030D-6E8A-4147-A177-3AD203B41FA5}">
                      <a16:colId xmlns="" xmlns:a16="http://schemas.microsoft.com/office/drawing/2014/main" val="20003"/>
                    </a:ext>
                  </a:extLst>
                </a:gridCol>
                <a:gridCol w="1182721">
                  <a:extLst>
                    <a:ext uri="{9D8B030D-6E8A-4147-A177-3AD203B41FA5}">
                      <a16:colId xmlns="" xmlns:a16="http://schemas.microsoft.com/office/drawing/2014/main" val="20004"/>
                    </a:ext>
                  </a:extLst>
                </a:gridCol>
                <a:gridCol w="1266380">
                  <a:extLst>
                    <a:ext uri="{9D8B030D-6E8A-4147-A177-3AD203B41FA5}">
                      <a16:colId xmlns="" xmlns:a16="http://schemas.microsoft.com/office/drawing/2014/main" val="20005"/>
                    </a:ext>
                  </a:extLst>
                </a:gridCol>
                <a:gridCol w="1183287">
                  <a:extLst>
                    <a:ext uri="{9D8B030D-6E8A-4147-A177-3AD203B41FA5}">
                      <a16:colId xmlns="" xmlns:a16="http://schemas.microsoft.com/office/drawing/2014/main" val="20006"/>
                    </a:ext>
                  </a:extLst>
                </a:gridCol>
              </a:tblGrid>
              <a:tr h="654951">
                <a:tc>
                  <a:txBody>
                    <a:bodyPr/>
                    <a:lstStyle/>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b="1" dirty="0">
                          <a:solidFill>
                            <a:schemeClr val="bg1"/>
                          </a:solidFill>
                        </a:rPr>
                        <a:t>SU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a:r>
                        <a:rPr lang="en-GB" sz="1200" b="1" dirty="0">
                          <a:solidFill>
                            <a:schemeClr val="bg1"/>
                          </a:solidFill>
                        </a:rPr>
                        <a:t>TZD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GB" sz="1200" b="1" dirty="0">
                          <a:solidFill>
                            <a:schemeClr val="bg1"/>
                          </a:solidFill>
                        </a:rPr>
                        <a:t>DPP-4i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GB" sz="1200" b="1" dirty="0">
                          <a:solidFill>
                            <a:schemeClr val="bg1"/>
                          </a:solidFill>
                        </a:rPr>
                        <a:t>SGLT2i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dirty="0">
                          <a:solidFill>
                            <a:schemeClr val="bg1"/>
                          </a:solidFill>
                        </a:rPr>
                        <a:t>GLP-1 RA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GB" sz="1200" b="1" dirty="0">
                          <a:solidFill>
                            <a:schemeClr val="bg1"/>
                          </a:solidFill>
                        </a:rPr>
                        <a:t>Insulin</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654951">
                <a:tc>
                  <a:txBody>
                    <a:bodyPr/>
                    <a:lstStyle/>
                    <a:p>
                      <a:pPr algn="l"/>
                      <a:r>
                        <a:rPr lang="en-GB" sz="1200" b="1" dirty="0"/>
                        <a:t>Efficacy</a:t>
                      </a:r>
                    </a:p>
                  </a:txBody>
                  <a:tcPr marL="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t>High</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alpha val="60000"/>
                      </a:schemeClr>
                    </a:solidFill>
                  </a:tcPr>
                </a:tc>
                <a:tc>
                  <a:txBody>
                    <a:bodyPr/>
                    <a:lstStyle/>
                    <a:p>
                      <a:pPr algn="ctr"/>
                      <a:r>
                        <a:rPr lang="en-GB" sz="1200" dirty="0"/>
                        <a:t>High</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alpha val="60000"/>
                      </a:schemeClr>
                    </a:solidFill>
                  </a:tcPr>
                </a:tc>
                <a:tc>
                  <a:txBody>
                    <a:bodyPr/>
                    <a:lstStyle/>
                    <a:p>
                      <a:pPr algn="ctr"/>
                      <a:r>
                        <a:rPr lang="en-GB" sz="1200" dirty="0"/>
                        <a:t>Intermediate</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alpha val="60000"/>
                      </a:schemeClr>
                    </a:solidFill>
                  </a:tcPr>
                </a:tc>
                <a:tc>
                  <a:txBody>
                    <a:bodyPr/>
                    <a:lstStyle/>
                    <a:p>
                      <a:pPr algn="ctr"/>
                      <a:r>
                        <a:rPr lang="en-GB" sz="1200" dirty="0"/>
                        <a:t>Intermediate</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alpha val="60000"/>
                      </a:schemeClr>
                    </a:solidFill>
                  </a:tcPr>
                </a:tc>
                <a:tc>
                  <a:txBody>
                    <a:bodyPr/>
                    <a:lstStyle/>
                    <a:p>
                      <a:pPr algn="ctr"/>
                      <a:r>
                        <a:rPr lang="en-GB" sz="1200" dirty="0"/>
                        <a:t>High</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alpha val="60000"/>
                      </a:schemeClr>
                    </a:solidFill>
                  </a:tcPr>
                </a:tc>
                <a:tc>
                  <a:txBody>
                    <a:bodyPr/>
                    <a:lstStyle/>
                    <a:p>
                      <a:pPr algn="ctr"/>
                      <a:r>
                        <a:rPr lang="en-GB" sz="1200" dirty="0"/>
                        <a:t>Highest</a:t>
                      </a:r>
                    </a:p>
                  </a:txBody>
                  <a:tcPr marL="72000" marR="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alpha val="60000"/>
                      </a:schemeClr>
                    </a:solidFill>
                  </a:tcPr>
                </a:tc>
                <a:extLst>
                  <a:ext uri="{0D108BD9-81ED-4DB2-BD59-A6C34878D82A}">
                    <a16:rowId xmlns="" xmlns:a16="http://schemas.microsoft.com/office/drawing/2014/main" val="10001"/>
                  </a:ext>
                </a:extLst>
              </a:tr>
              <a:tr h="773998">
                <a:tc>
                  <a:txBody>
                    <a:bodyPr/>
                    <a:lstStyle/>
                    <a:p>
                      <a:pPr algn="l"/>
                      <a:r>
                        <a:rPr lang="en-GB" sz="1200" b="1" dirty="0"/>
                        <a:t>Risk of </a:t>
                      </a:r>
                      <a:br>
                        <a:rPr lang="en-GB" sz="1200" b="1" dirty="0"/>
                      </a:br>
                      <a:r>
                        <a:rPr lang="en-GB" sz="1200" b="1" dirty="0"/>
                        <a:t>hypoglycaemia</a:t>
                      </a:r>
                    </a:p>
                  </a:txBody>
                  <a:tcPr marL="36000" marR="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t>Moderate</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alpha val="60000"/>
                      </a:schemeClr>
                    </a:solidFill>
                  </a:tcPr>
                </a:tc>
                <a:tc>
                  <a:txBody>
                    <a:bodyPr/>
                    <a:lstStyle/>
                    <a:p>
                      <a:pPr algn="ctr"/>
                      <a:r>
                        <a:rPr lang="en-GB" sz="1200" dirty="0"/>
                        <a:t>Low</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alpha val="60000"/>
                      </a:schemeClr>
                    </a:solidFill>
                  </a:tcPr>
                </a:tc>
                <a:tc>
                  <a:txBody>
                    <a:bodyPr/>
                    <a:lstStyle/>
                    <a:p>
                      <a:pPr algn="ctr"/>
                      <a:r>
                        <a:rPr lang="en-GB" sz="1200" dirty="0"/>
                        <a:t>Low</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alpha val="60000"/>
                      </a:schemeClr>
                    </a:solidFill>
                  </a:tcPr>
                </a:tc>
                <a:tc>
                  <a:txBody>
                    <a:bodyPr/>
                    <a:lstStyle/>
                    <a:p>
                      <a:pPr algn="ctr"/>
                      <a:r>
                        <a:rPr lang="en-GB" sz="1200" dirty="0"/>
                        <a:t>Low</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alpha val="60000"/>
                      </a:schemeClr>
                    </a:solidFill>
                  </a:tcPr>
                </a:tc>
                <a:tc>
                  <a:txBody>
                    <a:bodyPr/>
                    <a:lstStyle/>
                    <a:p>
                      <a:pPr algn="ctr"/>
                      <a:r>
                        <a:rPr lang="en-GB" sz="1200" dirty="0"/>
                        <a:t>Low</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alpha val="60000"/>
                      </a:schemeClr>
                    </a:solidFill>
                  </a:tcPr>
                </a:tc>
                <a:tc>
                  <a:txBody>
                    <a:bodyPr/>
                    <a:lstStyle/>
                    <a:p>
                      <a:pPr algn="ctr"/>
                      <a:r>
                        <a:rPr lang="en-GB" sz="1200" dirty="0"/>
                        <a:t>High</a:t>
                      </a:r>
                    </a:p>
                  </a:txBody>
                  <a:tcPr marL="72000" marR="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alpha val="60000"/>
                      </a:schemeClr>
                    </a:solidFill>
                  </a:tcPr>
                </a:tc>
                <a:extLst>
                  <a:ext uri="{0D108BD9-81ED-4DB2-BD59-A6C34878D82A}">
                    <a16:rowId xmlns="" xmlns:a16="http://schemas.microsoft.com/office/drawing/2014/main" val="10002"/>
                  </a:ext>
                </a:extLst>
              </a:tr>
              <a:tr h="654951">
                <a:tc>
                  <a:txBody>
                    <a:bodyPr/>
                    <a:lstStyle/>
                    <a:p>
                      <a:pPr algn="l"/>
                      <a:r>
                        <a:rPr lang="en-GB" sz="1200" b="1" dirty="0"/>
                        <a:t>Weight</a:t>
                      </a:r>
                    </a:p>
                  </a:txBody>
                  <a:tcPr marL="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dirty="0"/>
                        <a:t>Gain</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alpha val="60000"/>
                      </a:schemeClr>
                    </a:solidFill>
                  </a:tcPr>
                </a:tc>
                <a:tc>
                  <a:txBody>
                    <a:bodyPr/>
                    <a:lstStyle/>
                    <a:p>
                      <a:pPr algn="ctr"/>
                      <a:r>
                        <a:rPr lang="en-GB" sz="1200" dirty="0"/>
                        <a:t>Gain</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alpha val="60000"/>
                      </a:schemeClr>
                    </a:solidFill>
                  </a:tcPr>
                </a:tc>
                <a:tc>
                  <a:txBody>
                    <a:bodyPr/>
                    <a:lstStyle/>
                    <a:p>
                      <a:pPr algn="ctr"/>
                      <a:r>
                        <a:rPr lang="en-GB" sz="1200" dirty="0"/>
                        <a:t>Neutral</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alpha val="60000"/>
                      </a:schemeClr>
                    </a:solidFill>
                  </a:tcPr>
                </a:tc>
                <a:tc>
                  <a:txBody>
                    <a:bodyPr/>
                    <a:lstStyle/>
                    <a:p>
                      <a:pPr algn="ctr"/>
                      <a:r>
                        <a:rPr lang="en-GB" sz="1200" dirty="0"/>
                        <a:t>Loss</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alpha val="60000"/>
                      </a:schemeClr>
                    </a:solidFill>
                  </a:tcPr>
                </a:tc>
                <a:tc>
                  <a:txBody>
                    <a:bodyPr/>
                    <a:lstStyle/>
                    <a:p>
                      <a:pPr algn="ctr"/>
                      <a:r>
                        <a:rPr lang="en-GB" sz="1200" dirty="0"/>
                        <a:t>Loss</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alpha val="60000"/>
                      </a:schemeClr>
                    </a:solidFill>
                  </a:tcPr>
                </a:tc>
                <a:tc>
                  <a:txBody>
                    <a:bodyPr/>
                    <a:lstStyle/>
                    <a:p>
                      <a:pPr algn="ctr"/>
                      <a:r>
                        <a:rPr lang="en-GB" sz="1200" dirty="0"/>
                        <a:t>Gain</a:t>
                      </a:r>
                    </a:p>
                  </a:txBody>
                  <a:tcPr marL="72000" marR="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alpha val="60000"/>
                      </a:schemeClr>
                    </a:solidFill>
                  </a:tcPr>
                </a:tc>
                <a:extLst>
                  <a:ext uri="{0D108BD9-81ED-4DB2-BD59-A6C34878D82A}">
                    <a16:rowId xmlns="" xmlns:a16="http://schemas.microsoft.com/office/drawing/2014/main" val="10003"/>
                  </a:ext>
                </a:extLst>
              </a:tr>
              <a:tr h="654951">
                <a:tc>
                  <a:txBody>
                    <a:bodyPr/>
                    <a:lstStyle/>
                    <a:p>
                      <a:pPr algn="l"/>
                      <a:r>
                        <a:rPr lang="en-GB" sz="1200" b="1" dirty="0"/>
                        <a:t>Side effects</a:t>
                      </a:r>
                    </a:p>
                  </a:txBody>
                  <a:tcPr marL="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200" dirty="0"/>
                        <a:t>Hypoglycaemia</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alpha val="60000"/>
                      </a:schemeClr>
                    </a:solidFill>
                  </a:tcPr>
                </a:tc>
                <a:tc>
                  <a:txBody>
                    <a:bodyPr/>
                    <a:lstStyle/>
                    <a:p>
                      <a:pPr algn="ctr"/>
                      <a:r>
                        <a:rPr lang="en-GB" sz="1200" dirty="0"/>
                        <a:t>Oedema, HF, fractures</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alpha val="60000"/>
                      </a:schemeClr>
                    </a:solidFill>
                  </a:tcPr>
                </a:tc>
                <a:tc>
                  <a:txBody>
                    <a:bodyPr/>
                    <a:lstStyle/>
                    <a:p>
                      <a:pPr algn="ctr"/>
                      <a:r>
                        <a:rPr lang="en-GB" sz="1200" dirty="0"/>
                        <a:t>Rare</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alpha val="60000"/>
                      </a:schemeClr>
                    </a:solidFill>
                  </a:tcPr>
                </a:tc>
                <a:tc>
                  <a:txBody>
                    <a:bodyPr/>
                    <a:lstStyle/>
                    <a:p>
                      <a:pPr algn="ctr"/>
                      <a:r>
                        <a:rPr lang="en-GB" sz="1200" dirty="0"/>
                        <a:t>Genitourinary, dehydration,</a:t>
                      </a:r>
                      <a:r>
                        <a:rPr lang="en-GB" sz="1200" baseline="0" dirty="0"/>
                        <a:t> fractures</a:t>
                      </a:r>
                      <a:endParaRPr lang="en-GB" sz="1200" dirty="0"/>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alpha val="60000"/>
                      </a:schemeClr>
                    </a:solidFill>
                  </a:tcPr>
                </a:tc>
                <a:tc>
                  <a:txBody>
                    <a:bodyPr/>
                    <a:lstStyle/>
                    <a:p>
                      <a:pPr algn="ctr"/>
                      <a:r>
                        <a:rPr lang="en-GB" sz="1200" dirty="0"/>
                        <a:t>Gastrointestinal</a:t>
                      </a: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alpha val="60000"/>
                      </a:schemeClr>
                    </a:solidFill>
                  </a:tcPr>
                </a:tc>
                <a:tc>
                  <a:txBody>
                    <a:bodyPr/>
                    <a:lstStyle/>
                    <a:p>
                      <a:pPr algn="ctr"/>
                      <a:r>
                        <a:rPr lang="en-GB" sz="1200" dirty="0"/>
                        <a:t>Hypoglycaemia</a:t>
                      </a:r>
                    </a:p>
                  </a:txBody>
                  <a:tcPr marL="72000" marR="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lumMod val="40000"/>
                        <a:lumOff val="60000"/>
                        <a:alpha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05228990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24200" y="4774168"/>
            <a:ext cx="2589329" cy="369332"/>
          </a:xfrm>
          <a:prstGeom prst="rect">
            <a:avLst/>
          </a:prstGeom>
          <a:solidFill>
            <a:schemeClr val="bg1"/>
          </a:solidFill>
        </p:spPr>
        <p:txBody>
          <a:bodyPr wrap="square" rtlCol="0">
            <a:spAutoFit/>
          </a:bodyPr>
          <a:lstStyle/>
          <a:p>
            <a:endParaRPr lang="en-US" dirty="0">
              <a:solidFill>
                <a:srgbClr val="5A5A5A"/>
              </a:solidFill>
            </a:endParaRPr>
          </a:p>
        </p:txBody>
      </p:sp>
      <p:sp>
        <p:nvSpPr>
          <p:cNvPr id="2" name="Title 1"/>
          <p:cNvSpPr>
            <a:spLocks noGrp="1"/>
          </p:cNvSpPr>
          <p:nvPr>
            <p:ph type="title"/>
          </p:nvPr>
        </p:nvSpPr>
        <p:spPr>
          <a:xfrm>
            <a:off x="355609" y="85725"/>
            <a:ext cx="8435975" cy="685800"/>
          </a:xfrm>
        </p:spPr>
        <p:txBody>
          <a:bodyPr/>
          <a:lstStyle/>
          <a:p>
            <a:r>
              <a:rPr lang="en-GB" dirty="0"/>
              <a:t>Module content</a:t>
            </a:r>
          </a:p>
        </p:txBody>
      </p:sp>
      <p:sp>
        <p:nvSpPr>
          <p:cNvPr id="18" name="Rectangle 17"/>
          <p:cNvSpPr/>
          <p:nvPr/>
        </p:nvSpPr>
        <p:spPr>
          <a:xfrm>
            <a:off x="326598" y="2445555"/>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a:solidFill>
                  <a:srgbClr val="FFFFFF"/>
                </a:solidFill>
              </a:rPr>
              <a:t>What makes linagliptin different from other DPP-4 inhibitors? No dose adjustment</a:t>
            </a:r>
          </a:p>
        </p:txBody>
      </p:sp>
      <p:sp>
        <p:nvSpPr>
          <p:cNvPr id="21" name="Rectangle 20"/>
          <p:cNvSpPr/>
          <p:nvPr/>
        </p:nvSpPr>
        <p:spPr>
          <a:xfrm>
            <a:off x="326598" y="1073715"/>
            <a:ext cx="8458628" cy="366556"/>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Introduction: Diabetes unmet needs </a:t>
            </a:r>
          </a:p>
        </p:txBody>
      </p:sp>
      <p:sp>
        <p:nvSpPr>
          <p:cNvPr id="14" name="Rectangle 13"/>
          <p:cNvSpPr/>
          <p:nvPr/>
        </p:nvSpPr>
        <p:spPr>
          <a:xfrm>
            <a:off x="326598" y="1790847"/>
            <a:ext cx="8458628" cy="366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Key pharmacological characteristics of Linagliptin </a:t>
            </a:r>
          </a:p>
        </p:txBody>
      </p:sp>
      <p:sp>
        <p:nvSpPr>
          <p:cNvPr id="12" name="Footer Placeholder 2"/>
          <p:cNvSpPr>
            <a:spLocks noGrp="1"/>
          </p:cNvSpPr>
          <p:nvPr>
            <p:ph type="ftr" sz="quarter" idx="10"/>
          </p:nvPr>
        </p:nvSpPr>
        <p:spPr>
          <a:xfrm>
            <a:off x="468000" y="4569664"/>
            <a:ext cx="7088400" cy="363600"/>
          </a:xfrm>
        </p:spPr>
        <p:txBody>
          <a:bodyPr/>
          <a:lstStyle/>
          <a:p>
            <a:r>
              <a:rPr lang="en-GB" dirty="0" smtClean="0">
                <a:solidFill>
                  <a:srgbClr val="5A5A5A"/>
                </a:solidFill>
              </a:rPr>
              <a:t>DPP-4, dipeptidyl peptidase-4; GLP-1, glucagon-like peptide-1</a:t>
            </a:r>
            <a:endParaRPr lang="en-GB" dirty="0">
              <a:solidFill>
                <a:srgbClr val="5A5A5A"/>
              </a:solidFill>
            </a:endParaRPr>
          </a:p>
        </p:txBody>
      </p:sp>
      <p:sp>
        <p:nvSpPr>
          <p:cNvPr id="15" name="Rectangle 14"/>
          <p:cNvSpPr/>
          <p:nvPr/>
        </p:nvSpPr>
        <p:spPr>
          <a:xfrm>
            <a:off x="1146981" y="293945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Efficacy</a:t>
            </a:r>
            <a:endParaRPr lang="en-GB" sz="1400" b="1" dirty="0">
              <a:solidFill>
                <a:srgbClr val="FFFFFF"/>
              </a:solidFill>
            </a:endParaRPr>
          </a:p>
        </p:txBody>
      </p:sp>
      <p:sp>
        <p:nvSpPr>
          <p:cNvPr id="19" name="Rectangle 18"/>
          <p:cNvSpPr/>
          <p:nvPr/>
        </p:nvSpPr>
        <p:spPr>
          <a:xfrm>
            <a:off x="1146981" y="3343540"/>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Safety  </a:t>
            </a:r>
            <a:endParaRPr lang="en-GB" sz="1400" b="1" dirty="0">
              <a:solidFill>
                <a:srgbClr val="FFFFFF"/>
              </a:solidFill>
            </a:endParaRPr>
          </a:p>
        </p:txBody>
      </p:sp>
      <p:sp>
        <p:nvSpPr>
          <p:cNvPr id="22" name="Rectangle 21"/>
          <p:cNvSpPr/>
          <p:nvPr/>
        </p:nvSpPr>
        <p:spPr>
          <a:xfrm>
            <a:off x="1146981" y="3791613"/>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CVOTs  </a:t>
            </a:r>
            <a:endParaRPr lang="en-GB" sz="1400" b="1" dirty="0">
              <a:solidFill>
                <a:srgbClr val="FFFFFF"/>
              </a:solidFill>
            </a:endParaRPr>
          </a:p>
        </p:txBody>
      </p:sp>
      <p:sp>
        <p:nvSpPr>
          <p:cNvPr id="23" name="Rectangle 22"/>
          <p:cNvSpPr/>
          <p:nvPr/>
        </p:nvSpPr>
        <p:spPr>
          <a:xfrm>
            <a:off x="1146981" y="424402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Summary  </a:t>
            </a:r>
            <a:endParaRPr lang="en-GB" sz="1400" b="1" dirty="0">
              <a:solidFill>
                <a:srgbClr val="FFFFFF"/>
              </a:solidFill>
            </a:endParaRPr>
          </a:p>
        </p:txBody>
      </p:sp>
    </p:spTree>
    <p:extLst>
      <p:ext uri="{BB962C8B-B14F-4D97-AF65-F5344CB8AC3E}">
        <p14:creationId xmlns:p14="http://schemas.microsoft.com/office/powerpoint/2010/main" val="3736231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19138" y="1207394"/>
            <a:ext cx="7705725" cy="817042"/>
          </a:xfrm>
          <a:solidFill>
            <a:schemeClr val="bg2">
              <a:lumMod val="95000"/>
            </a:schemeClr>
          </a:solidFill>
          <a:ln w="19050">
            <a:noFill/>
          </a:ln>
        </p:spPr>
        <p:txBody>
          <a:bodyPr lIns="180000" rIns="180000" bIns="91440" anchor="b"/>
          <a:lstStyle/>
          <a:p>
            <a:pPr marL="0" indent="0">
              <a:buNone/>
            </a:pPr>
            <a:r>
              <a:rPr lang="en-GB" sz="1600" noProof="0" dirty="0">
                <a:solidFill>
                  <a:schemeClr val="tx1"/>
                </a:solidFill>
              </a:rPr>
              <a:t>Indicated as an adjunct to diet and exercise to improve glycaemic control in adults with T2D </a:t>
            </a:r>
          </a:p>
        </p:txBody>
      </p:sp>
      <p:sp>
        <p:nvSpPr>
          <p:cNvPr id="3" name="Footer Placeholder 2"/>
          <p:cNvSpPr>
            <a:spLocks noGrp="1"/>
          </p:cNvSpPr>
          <p:nvPr>
            <p:ph type="ftr" sz="quarter" idx="10"/>
          </p:nvPr>
        </p:nvSpPr>
        <p:spPr>
          <a:xfrm>
            <a:off x="468000" y="4651200"/>
            <a:ext cx="7609200" cy="363600"/>
          </a:xfrm>
        </p:spPr>
        <p:txBody>
          <a:bodyPr/>
          <a:lstStyle/>
          <a:p>
            <a:r>
              <a:rPr lang="en-GB" dirty="0">
                <a:solidFill>
                  <a:srgbClr val="5A5A5A">
                    <a:lumMod val="60000"/>
                    <a:lumOff val="40000"/>
                  </a:srgbClr>
                </a:solidFill>
              </a:rPr>
              <a:t>DPP-4, dipeptidyl peptidase-4; T2D, type 2 diabetes</a:t>
            </a:r>
          </a:p>
          <a:p>
            <a:r>
              <a:rPr lang="en-GB" dirty="0">
                <a:solidFill>
                  <a:srgbClr val="5A5A5A">
                    <a:lumMod val="60000"/>
                    <a:lumOff val="40000"/>
                  </a:srgbClr>
                </a:solidFill>
              </a:rPr>
              <a:t>1. </a:t>
            </a:r>
            <a:r>
              <a:rPr lang="en-US" dirty="0">
                <a:solidFill>
                  <a:srgbClr val="5A5A5A">
                    <a:lumMod val="60000"/>
                    <a:lumOff val="40000"/>
                  </a:srgbClr>
                </a:solidFill>
              </a:rPr>
              <a:t>Boehringer Ingelheim and Eli Lilly</a:t>
            </a:r>
            <a:r>
              <a:rPr lang="en-GB" dirty="0">
                <a:solidFill>
                  <a:srgbClr val="5A5A5A">
                    <a:lumMod val="60000"/>
                    <a:lumOff val="40000"/>
                  </a:srgbClr>
                </a:solidFill>
              </a:rPr>
              <a:t>. Tradjenta</a:t>
            </a:r>
            <a:r>
              <a:rPr lang="en-GB" baseline="30000" dirty="0">
                <a:solidFill>
                  <a:srgbClr val="5A5A5A">
                    <a:lumMod val="60000"/>
                    <a:lumOff val="40000"/>
                  </a:srgbClr>
                </a:solidFill>
              </a:rPr>
              <a:t>®</a:t>
            </a:r>
            <a:r>
              <a:rPr lang="en-GB" dirty="0">
                <a:solidFill>
                  <a:srgbClr val="5A5A5A">
                    <a:lumMod val="60000"/>
                    <a:lumOff val="40000"/>
                  </a:srgbClr>
                </a:solidFill>
              </a:rPr>
              <a:t> (linagliptin) Prescribing Information. 2017; </a:t>
            </a:r>
            <a:br>
              <a:rPr lang="en-GB" dirty="0">
                <a:solidFill>
                  <a:srgbClr val="5A5A5A">
                    <a:lumMod val="60000"/>
                    <a:lumOff val="40000"/>
                  </a:srgbClr>
                </a:solidFill>
              </a:rPr>
            </a:br>
            <a:r>
              <a:rPr lang="en-GB" dirty="0">
                <a:solidFill>
                  <a:srgbClr val="5A5A5A">
                    <a:lumMod val="60000"/>
                    <a:lumOff val="40000"/>
                  </a:srgbClr>
                </a:solidFill>
              </a:rPr>
              <a:t>2. </a:t>
            </a:r>
            <a:r>
              <a:rPr lang="en-US" dirty="0">
                <a:solidFill>
                  <a:srgbClr val="5A5A5A">
                    <a:lumMod val="60000"/>
                    <a:lumOff val="40000"/>
                  </a:srgbClr>
                </a:solidFill>
              </a:rPr>
              <a:t>Boehringer Ingelheim and Eli Lilly</a:t>
            </a:r>
            <a:r>
              <a:rPr lang="en-GB" dirty="0">
                <a:solidFill>
                  <a:srgbClr val="5A5A5A">
                    <a:lumMod val="60000"/>
                    <a:lumOff val="40000"/>
                  </a:srgbClr>
                </a:solidFill>
              </a:rPr>
              <a:t>. Trajenta</a:t>
            </a:r>
            <a:r>
              <a:rPr lang="en-GB" baseline="30000" dirty="0">
                <a:solidFill>
                  <a:srgbClr val="5A5A5A">
                    <a:lumMod val="60000"/>
                    <a:lumOff val="40000"/>
                  </a:srgbClr>
                </a:solidFill>
              </a:rPr>
              <a:t>®</a:t>
            </a:r>
            <a:r>
              <a:rPr lang="en-GB" dirty="0">
                <a:solidFill>
                  <a:srgbClr val="5A5A5A">
                    <a:lumMod val="60000"/>
                    <a:lumOff val="40000"/>
                  </a:srgbClr>
                </a:solidFill>
              </a:rPr>
              <a:t> (linagliptin) summary of product characteristics. 2017</a:t>
            </a:r>
          </a:p>
        </p:txBody>
      </p:sp>
      <p:sp>
        <p:nvSpPr>
          <p:cNvPr id="4" name="Title 3"/>
          <p:cNvSpPr>
            <a:spLocks noGrp="1"/>
          </p:cNvSpPr>
          <p:nvPr>
            <p:ph type="title"/>
          </p:nvPr>
        </p:nvSpPr>
        <p:spPr>
          <a:xfrm>
            <a:off x="457199" y="122400"/>
            <a:ext cx="8294915" cy="685800"/>
          </a:xfrm>
        </p:spPr>
        <p:txBody>
          <a:bodyPr/>
          <a:lstStyle/>
          <a:p>
            <a:r>
              <a:rPr lang="en-GB" noProof="0" dirty="0"/>
              <a:t>Linagliptin is a DPP-4 inhibitor indicated to improve glycaemic control in T2D</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12</a:t>
            </a:fld>
            <a:endParaRPr lang="en-GB" dirty="0">
              <a:solidFill>
                <a:srgbClr val="5A5A5A">
                  <a:lumMod val="60000"/>
                  <a:lumOff val="40000"/>
                </a:srgbClr>
              </a:solidFill>
            </a:endParaRPr>
          </a:p>
        </p:txBody>
      </p:sp>
      <p:sp>
        <p:nvSpPr>
          <p:cNvPr id="10" name="Content Placeholder 1"/>
          <p:cNvSpPr txBox="1">
            <a:spLocks/>
          </p:cNvSpPr>
          <p:nvPr/>
        </p:nvSpPr>
        <p:spPr>
          <a:xfrm>
            <a:off x="719138" y="2522500"/>
            <a:ext cx="7705725" cy="1966351"/>
          </a:xfrm>
          <a:prstGeom prst="rect">
            <a:avLst/>
          </a:prstGeom>
          <a:solidFill>
            <a:schemeClr val="bg2">
              <a:lumMod val="95000"/>
            </a:schemeClr>
          </a:solidFill>
          <a:ln w="19050">
            <a:noFill/>
          </a:ln>
        </p:spPr>
        <p:txBody>
          <a:bodyPr vert="horz" lIns="180000" tIns="0" rIns="180000" bIns="91440" rtlCol="0" anchor="b" anchorCtr="0">
            <a:noAutofit/>
          </a:bodyPr>
          <a:lstStyle>
            <a:lvl1pPr marL="228600" indent="0">
              <a:spcBef>
                <a:spcPts val="600"/>
              </a:spcBef>
              <a:buClr>
                <a:schemeClr val="accent1"/>
              </a:buClr>
              <a:buFont typeface="Arial"/>
              <a:buNone/>
              <a:defRPr sz="1600">
                <a:latin typeface="Arial"/>
              </a:defRPr>
            </a:lvl1pPr>
            <a:lvl2pPr marL="450850" indent="-273050" defTabSz="361950">
              <a:spcBef>
                <a:spcPts val="400"/>
              </a:spcBef>
              <a:buClr>
                <a:schemeClr val="accent1"/>
              </a:buClr>
              <a:buFont typeface="Arial"/>
              <a:buChar char="–"/>
              <a:tabLst>
                <a:tab pos="450850" algn="l"/>
              </a:tabLst>
              <a:defRPr>
                <a:solidFill>
                  <a:schemeClr val="tx2"/>
                </a:solidFill>
                <a:latin typeface="Arial"/>
              </a:defRPr>
            </a:lvl2pPr>
            <a:lvl3pPr marL="628650" indent="-177800">
              <a:spcBef>
                <a:spcPts val="300"/>
              </a:spcBef>
              <a:buClr>
                <a:schemeClr val="accent1"/>
              </a:buClr>
              <a:buFont typeface="Arial"/>
              <a:buChar char="•"/>
              <a:tabLst>
                <a:tab pos="628650" algn="l"/>
              </a:tabLst>
              <a:defRPr sz="1600">
                <a:solidFill>
                  <a:schemeClr val="tx2"/>
                </a:solidFill>
                <a:latin typeface="Arial"/>
              </a:defRPr>
            </a:lvl3pPr>
            <a:lvl4pPr marL="895350" indent="-266700">
              <a:spcBef>
                <a:spcPts val="300"/>
              </a:spcBef>
              <a:buClr>
                <a:schemeClr val="accent1"/>
              </a:buClr>
              <a:buFont typeface="Arial"/>
              <a:buChar char="–"/>
              <a:defRPr sz="1600">
                <a:solidFill>
                  <a:schemeClr val="tx2"/>
                </a:solidFill>
                <a:latin typeface="Arial"/>
              </a:defRPr>
            </a:lvl4pPr>
            <a:lvl5pPr marL="1079500" indent="-184150">
              <a:spcBef>
                <a:spcPts val="300"/>
              </a:spcBef>
              <a:buClr>
                <a:schemeClr val="accent1"/>
              </a:buClr>
              <a:buFont typeface="Arial"/>
              <a:buChar char="»"/>
              <a:tabLst>
                <a:tab pos="1346200" algn="l"/>
              </a:tabLst>
              <a:defRPr sz="1400">
                <a:solidFill>
                  <a:schemeClr val="tx2"/>
                </a:solidFill>
                <a:latin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defTabSz="457200">
              <a:buClr>
                <a:srgbClr val="6482C3"/>
              </a:buClr>
            </a:pPr>
            <a:r>
              <a:rPr lang="en-GB" dirty="0">
                <a:solidFill>
                  <a:srgbClr val="5A5A5A"/>
                </a:solidFill>
              </a:rPr>
              <a:t>Indicated as an adjunct to diet and exercise to improve glycaemic control in adults with T2D as:</a:t>
            </a:r>
          </a:p>
          <a:p>
            <a:pPr indent="-228600" defTabSz="457200">
              <a:buClr>
                <a:srgbClr val="6482C3"/>
              </a:buClr>
              <a:buFont typeface="Arial" panose="020B0604020202020204" pitchFamily="34" charset="0"/>
              <a:buChar char="•"/>
              <a:tabLst>
                <a:tab pos="228600" algn="l"/>
              </a:tabLst>
            </a:pPr>
            <a:r>
              <a:rPr lang="en-GB" dirty="0">
                <a:solidFill>
                  <a:srgbClr val="5A5A5A"/>
                </a:solidFill>
              </a:rPr>
              <a:t>Monotherapy – when metformin is inappropriate due to intolerance, or contraindicated due to renal impairment</a:t>
            </a:r>
          </a:p>
          <a:p>
            <a:pPr indent="-228600" defTabSz="457200">
              <a:buClr>
                <a:srgbClr val="6482C3"/>
              </a:buClr>
              <a:buFont typeface="Arial" panose="020B0604020202020204" pitchFamily="34" charset="0"/>
              <a:buChar char="•"/>
              <a:tabLst>
                <a:tab pos="228600" algn="l"/>
              </a:tabLst>
            </a:pPr>
            <a:r>
              <a:rPr lang="en-GB" dirty="0">
                <a:solidFill>
                  <a:srgbClr val="5A5A5A"/>
                </a:solidFill>
              </a:rPr>
              <a:t>Combination therapy – in combination with other medicinal products for the treatment of diabetes, including insulin, when these do not provide adequate glycaemic control</a:t>
            </a:r>
          </a:p>
        </p:txBody>
      </p:sp>
      <p:sp>
        <p:nvSpPr>
          <p:cNvPr id="23" name="Rectangle 22"/>
          <p:cNvSpPr/>
          <p:nvPr/>
        </p:nvSpPr>
        <p:spPr>
          <a:xfrm>
            <a:off x="719138" y="1068531"/>
            <a:ext cx="7705726" cy="3636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7" name="Pentagon 6"/>
          <p:cNvSpPr/>
          <p:nvPr/>
        </p:nvSpPr>
        <p:spPr>
          <a:xfrm>
            <a:off x="719138" y="1062818"/>
            <a:ext cx="7967662" cy="441261"/>
          </a:xfrm>
          <a:prstGeom prst="homePlate">
            <a:avLst>
              <a:gd name="adj" fmla="val 0"/>
            </a:avLst>
          </a:prstGeom>
          <a:noFill/>
          <a:ln w="19050">
            <a:noFill/>
          </a:ln>
        </p:spPr>
        <p:txBody>
          <a:bodyPr wrap="square" lIns="0">
            <a:noAutofit/>
          </a:bodyPr>
          <a:lstStyle/>
          <a:p>
            <a:pPr marL="631825" defTabSz="457200"/>
            <a:r>
              <a:rPr lang="en-GB" b="1" dirty="0">
                <a:solidFill>
                  <a:srgbClr val="FFFFFF"/>
                </a:solidFill>
              </a:rPr>
              <a:t>US</a:t>
            </a:r>
            <a:r>
              <a:rPr lang="en-GB" b="1" baseline="30000" dirty="0">
                <a:solidFill>
                  <a:srgbClr val="FFFFFF"/>
                </a:solidFill>
              </a:rPr>
              <a:t>1</a:t>
            </a:r>
            <a:endParaRPr lang="en-GB" b="1" dirty="0">
              <a:solidFill>
                <a:srgbClr val="FFFFFF"/>
              </a:solidFill>
            </a:endParaRPr>
          </a:p>
        </p:txBody>
      </p:sp>
      <p:sp>
        <p:nvSpPr>
          <p:cNvPr id="22" name="Rectangle 21"/>
          <p:cNvSpPr/>
          <p:nvPr/>
        </p:nvSpPr>
        <p:spPr>
          <a:xfrm>
            <a:off x="719138" y="2163941"/>
            <a:ext cx="7705725" cy="3636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5A5A5A"/>
              </a:solidFill>
            </a:endParaRPr>
          </a:p>
        </p:txBody>
      </p:sp>
      <p:sp>
        <p:nvSpPr>
          <p:cNvPr id="8" name="Pentagon 7"/>
          <p:cNvSpPr/>
          <p:nvPr/>
        </p:nvSpPr>
        <p:spPr>
          <a:xfrm>
            <a:off x="719138" y="2163941"/>
            <a:ext cx="7960516" cy="422479"/>
          </a:xfrm>
          <a:prstGeom prst="homePlate">
            <a:avLst>
              <a:gd name="adj" fmla="val 0"/>
            </a:avLst>
          </a:prstGeom>
          <a:noFill/>
          <a:ln w="19050">
            <a:noFill/>
          </a:ln>
        </p:spPr>
        <p:txBody>
          <a:bodyPr wrap="square" lIns="0">
            <a:noAutofit/>
          </a:bodyPr>
          <a:lstStyle/>
          <a:p>
            <a:pPr marL="631825" defTabSz="457200"/>
            <a:r>
              <a:rPr lang="en-GB" b="1" dirty="0">
                <a:solidFill>
                  <a:srgbClr val="FFFFFF"/>
                </a:solidFill>
              </a:rPr>
              <a:t>Europe</a:t>
            </a:r>
            <a:r>
              <a:rPr lang="en-GB" b="1" baseline="30000" dirty="0">
                <a:solidFill>
                  <a:srgbClr val="FFFFFF"/>
                </a:solidFill>
              </a:rPr>
              <a:t>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18" y="2166182"/>
            <a:ext cx="535133" cy="3566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839" y="1070771"/>
            <a:ext cx="536400" cy="357460"/>
          </a:xfrm>
          <a:prstGeom prst="rect">
            <a:avLst/>
          </a:prstGeom>
        </p:spPr>
      </p:pic>
    </p:spTree>
    <p:extLst>
      <p:ext uri="{BB962C8B-B14F-4D97-AF65-F5344CB8AC3E}">
        <p14:creationId xmlns:p14="http://schemas.microsoft.com/office/powerpoint/2010/main" val="392530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sz="quarter" idx="11"/>
          </p:nvPr>
        </p:nvSpPr>
        <p:spPr>
          <a:xfrm>
            <a:off x="457208" y="1088896"/>
            <a:ext cx="8328025" cy="4759454"/>
          </a:xfrm>
        </p:spPr>
        <p:txBody>
          <a:bodyPr/>
          <a:lstStyle/>
          <a:p>
            <a:r>
              <a:rPr lang="en-GB" sz="1400" dirty="0" smtClean="0">
                <a:solidFill>
                  <a:srgbClr val="F0283F"/>
                </a:solidFill>
              </a:rPr>
              <a:t>Effective and convenient</a:t>
            </a:r>
            <a:r>
              <a:rPr lang="en-GB" sz="1400" dirty="0" smtClean="0"/>
              <a:t>: Oral availability from a single 5 mg daily dose taken with or without food as an easy-to-swallow tablet</a:t>
            </a:r>
          </a:p>
          <a:p>
            <a:r>
              <a:rPr lang="en-GB" sz="1400" dirty="0">
                <a:solidFill>
                  <a:srgbClr val="F0283F"/>
                </a:solidFill>
              </a:rPr>
              <a:t>Simple </a:t>
            </a:r>
            <a:r>
              <a:rPr lang="en-GB" sz="1400" dirty="0" smtClean="0">
                <a:solidFill>
                  <a:srgbClr val="F0283F"/>
                </a:solidFill>
              </a:rPr>
              <a:t>dosing</a:t>
            </a:r>
            <a:r>
              <a:rPr lang="en-GB" sz="1400" dirty="0" smtClean="0"/>
              <a:t>: One-strength tablet, no </a:t>
            </a:r>
            <a:r>
              <a:rPr lang="en-GB" sz="1400" dirty="0"/>
              <a:t>requirement for dose adjustment or additional monitoring in patients based on renal or hepatic impairment, age, ethnicity, BMI, </a:t>
            </a:r>
            <a:r>
              <a:rPr lang="en-GB" sz="1400" dirty="0" smtClean="0"/>
              <a:t>duration of </a:t>
            </a:r>
            <a:r>
              <a:rPr lang="en-GB" sz="1400" dirty="0"/>
              <a:t>T2D </a:t>
            </a:r>
          </a:p>
          <a:p>
            <a:pPr lvl="1"/>
            <a:r>
              <a:rPr lang="en-GB" sz="1400" dirty="0" smtClean="0"/>
              <a:t>Linagliptin </a:t>
            </a:r>
            <a:r>
              <a:rPr lang="en-GB" sz="1400" dirty="0"/>
              <a:t>primarily undergoes non-renal elimination, being excreted predominantly via the enterohepatic system </a:t>
            </a:r>
            <a:r>
              <a:rPr lang="en-GB" sz="1400" dirty="0" smtClean="0"/>
              <a:t>(~80% via faeces; ~5</a:t>
            </a:r>
            <a:r>
              <a:rPr lang="en-GB" sz="1400" dirty="0"/>
              <a:t>% via </a:t>
            </a:r>
            <a:r>
              <a:rPr lang="en-GB" sz="1400" dirty="0" smtClean="0"/>
              <a:t>urine)</a:t>
            </a:r>
          </a:p>
          <a:p>
            <a:r>
              <a:rPr lang="en-GB" sz="1400" dirty="0" smtClean="0">
                <a:solidFill>
                  <a:srgbClr val="F0283F"/>
                </a:solidFill>
              </a:rPr>
              <a:t>Well tolerated</a:t>
            </a:r>
            <a:r>
              <a:rPr lang="en-GB" sz="1400" dirty="0" smtClean="0"/>
              <a:t>: Potent selectivity </a:t>
            </a:r>
            <a:r>
              <a:rPr lang="en-GB" sz="1400" dirty="0"/>
              <a:t>toward </a:t>
            </a:r>
            <a:r>
              <a:rPr lang="en-GB" sz="1400" dirty="0" smtClean="0"/>
              <a:t>DPP-4 vs DPP8/9 and low free-drug concentration reduces the potential for off-target inhibition that can cause </a:t>
            </a:r>
            <a:r>
              <a:rPr lang="en-GB" sz="1400" dirty="0"/>
              <a:t>undesirable and serious side-effects</a:t>
            </a:r>
          </a:p>
          <a:p>
            <a:r>
              <a:rPr lang="en-GB" sz="1400" dirty="0" smtClean="0">
                <a:solidFill>
                  <a:srgbClr val="F0283F"/>
                </a:solidFill>
              </a:rPr>
              <a:t>Low potential for drug</a:t>
            </a:r>
            <a:r>
              <a:rPr lang="en-GB" sz="1400" dirty="0">
                <a:solidFill>
                  <a:srgbClr val="F0283F"/>
                </a:solidFill>
              </a:rPr>
              <a:t>–</a:t>
            </a:r>
            <a:r>
              <a:rPr lang="en-GB" sz="1400" dirty="0" smtClean="0">
                <a:solidFill>
                  <a:srgbClr val="F0283F"/>
                </a:solidFill>
              </a:rPr>
              <a:t>drug interactions</a:t>
            </a:r>
            <a:r>
              <a:rPr lang="en-GB" sz="1400" dirty="0" smtClean="0"/>
              <a:t>*: </a:t>
            </a:r>
            <a:r>
              <a:rPr lang="en-GB" sz="1400" dirty="0"/>
              <a:t>No significant </a:t>
            </a:r>
            <a:r>
              <a:rPr lang="en-GB" sz="1400" dirty="0" smtClean="0"/>
              <a:t>interactions</a:t>
            </a:r>
            <a:r>
              <a:rPr lang="en-GB" sz="1400" dirty="0"/>
              <a:t> </a:t>
            </a:r>
            <a:r>
              <a:rPr lang="en-GB" sz="1400" dirty="0" smtClean="0"/>
              <a:t>reported</a:t>
            </a:r>
            <a:r>
              <a:rPr lang="en-GB" sz="1400" dirty="0"/>
              <a:t>; </a:t>
            </a:r>
            <a:r>
              <a:rPr lang="en-GB" sz="1400" dirty="0" smtClean="0"/>
              <a:t>well tolerated with common OADs, anti-hypertensive agents, anti-</a:t>
            </a:r>
            <a:r>
              <a:rPr lang="en-GB" sz="1400" dirty="0" err="1" smtClean="0"/>
              <a:t>hyperlipidemic</a:t>
            </a:r>
            <a:r>
              <a:rPr lang="en-GB" sz="1400" dirty="0" smtClean="0"/>
              <a:t> agents, </a:t>
            </a:r>
            <a:r>
              <a:rPr lang="en-GB" sz="1400" dirty="0"/>
              <a:t>antibiotics, digoxin, </a:t>
            </a:r>
            <a:r>
              <a:rPr lang="en-GB" sz="1400" dirty="0" smtClean="0"/>
              <a:t>warfarin, </a:t>
            </a:r>
            <a:r>
              <a:rPr lang="en-GB" sz="1400" dirty="0" err="1" smtClean="0"/>
              <a:t>etc</a:t>
            </a:r>
            <a:endParaRPr lang="en-GB" sz="1400" dirty="0"/>
          </a:p>
          <a:p>
            <a:r>
              <a:rPr lang="en-GB" sz="1400" dirty="0" smtClean="0">
                <a:solidFill>
                  <a:srgbClr val="F0283F"/>
                </a:solidFill>
              </a:rPr>
              <a:t>Weight neutral</a:t>
            </a:r>
            <a:r>
              <a:rPr lang="en-GB" sz="1400" dirty="0" smtClean="0"/>
              <a:t>: No weight gain </a:t>
            </a:r>
            <a:r>
              <a:rPr lang="en-GB" sz="1400" dirty="0"/>
              <a:t>as monotherapy, as add-on to metformin, or as add on to the combination of metformin plus </a:t>
            </a:r>
            <a:r>
              <a:rPr lang="en-GB" sz="1400" dirty="0" smtClean="0"/>
              <a:t>SU</a:t>
            </a:r>
          </a:p>
          <a:p>
            <a:r>
              <a:rPr lang="en-GB" sz="1400" dirty="0">
                <a:solidFill>
                  <a:srgbClr val="F0283F"/>
                </a:solidFill>
              </a:rPr>
              <a:t>Low risk of </a:t>
            </a:r>
            <a:r>
              <a:rPr lang="en-GB" sz="1400" dirty="0" smtClean="0">
                <a:solidFill>
                  <a:srgbClr val="F0283F"/>
                </a:solidFill>
              </a:rPr>
              <a:t>hypoglycaemia</a:t>
            </a:r>
            <a:r>
              <a:rPr lang="en-GB" baseline="30000" dirty="0" smtClean="0"/>
              <a:t>†</a:t>
            </a:r>
            <a:r>
              <a:rPr lang="en-GB" sz="1400" dirty="0" smtClean="0"/>
              <a:t>: </a:t>
            </a:r>
            <a:r>
              <a:rPr lang="en-GB" sz="1400" dirty="0"/>
              <a:t>In trials of linagliptin monotherapy and as add on with metformin or insulin, rates of hypoglycaemia with linagliptin were similar to </a:t>
            </a:r>
            <a:r>
              <a:rPr lang="en-GB" sz="1400" dirty="0" smtClean="0"/>
              <a:t>PBO</a:t>
            </a:r>
            <a:endParaRPr lang="en-GB" sz="1400" dirty="0"/>
          </a:p>
          <a:p>
            <a:endParaRPr lang="en-GB" sz="1400" dirty="0" smtClean="0"/>
          </a:p>
        </p:txBody>
      </p:sp>
      <p:sp>
        <p:nvSpPr>
          <p:cNvPr id="3" name="Footer Placeholder 2"/>
          <p:cNvSpPr>
            <a:spLocks noGrp="1"/>
          </p:cNvSpPr>
          <p:nvPr>
            <p:ph type="ftr" sz="quarter" idx="10"/>
          </p:nvPr>
        </p:nvSpPr>
        <p:spPr>
          <a:xfrm>
            <a:off x="468000" y="4626608"/>
            <a:ext cx="8425174" cy="363600"/>
          </a:xfrm>
        </p:spPr>
        <p:txBody>
          <a:bodyPr/>
          <a:lstStyle/>
          <a:p>
            <a:r>
              <a:rPr lang="en-US" dirty="0" smtClean="0">
                <a:solidFill>
                  <a:srgbClr val="53575E"/>
                </a:solidFill>
                <a:cs typeface="Arial" pitchFamily="34" charset="0"/>
              </a:rPr>
              <a:t>*Linagliptin not recommended when using strong CYP3A4/P-</a:t>
            </a:r>
            <a:r>
              <a:rPr lang="en-US" dirty="0" err="1" smtClean="0">
                <a:solidFill>
                  <a:srgbClr val="53575E"/>
                </a:solidFill>
                <a:cs typeface="Arial" pitchFamily="34" charset="0"/>
              </a:rPr>
              <a:t>gp</a:t>
            </a:r>
            <a:r>
              <a:rPr lang="en-US" dirty="0" smtClean="0">
                <a:solidFill>
                  <a:srgbClr val="53575E"/>
                </a:solidFill>
                <a:cs typeface="Arial" pitchFamily="34" charset="0"/>
              </a:rPr>
              <a:t> inducers. </a:t>
            </a:r>
            <a:r>
              <a:rPr lang="en-GB" baseline="30000" dirty="0" smtClean="0">
                <a:solidFill>
                  <a:srgbClr val="5A5A5A"/>
                </a:solidFill>
              </a:rPr>
              <a:t>†</a:t>
            </a:r>
            <a:r>
              <a:rPr lang="en-GB" dirty="0" smtClean="0">
                <a:solidFill>
                  <a:srgbClr val="5A5A5A"/>
                </a:solidFill>
              </a:rPr>
              <a:t>I</a:t>
            </a:r>
            <a:r>
              <a:rPr lang="en-GB" dirty="0" smtClean="0">
                <a:solidFill>
                  <a:srgbClr val="53575E"/>
                </a:solidFill>
                <a:cs typeface="Arial" pitchFamily="34" charset="0"/>
              </a:rPr>
              <a:t>n </a:t>
            </a:r>
            <a:r>
              <a:rPr lang="en-GB" dirty="0">
                <a:solidFill>
                  <a:srgbClr val="53575E"/>
                </a:solidFill>
                <a:cs typeface="Arial" pitchFamily="34" charset="0"/>
              </a:rPr>
              <a:t>combination with a SU (on a background of metformin), the incidence of hypoglycaemia was increased vs </a:t>
            </a:r>
            <a:r>
              <a:rPr lang="en-GB" dirty="0" smtClean="0">
                <a:solidFill>
                  <a:srgbClr val="53575E"/>
                </a:solidFill>
                <a:cs typeface="Arial" pitchFamily="34" charset="0"/>
              </a:rPr>
              <a:t>PBO.</a:t>
            </a:r>
            <a:r>
              <a:rPr lang="en-US" dirty="0" smtClean="0">
                <a:solidFill>
                  <a:srgbClr val="53575E"/>
                </a:solidFill>
                <a:cs typeface="Arial" pitchFamily="34" charset="0"/>
              </a:rPr>
              <a:t> </a:t>
            </a:r>
            <a:r>
              <a:rPr lang="en-GB" dirty="0" smtClean="0">
                <a:solidFill>
                  <a:srgbClr val="5A5A5A"/>
                </a:solidFill>
              </a:rPr>
              <a:t>BMI, body mass index; DPP, dipeptidyl peptidase; OAD, oral antidiabetic drug; PBO, placebo;</a:t>
            </a:r>
            <a:br>
              <a:rPr lang="en-GB" dirty="0" smtClean="0">
                <a:solidFill>
                  <a:srgbClr val="5A5A5A"/>
                </a:solidFill>
              </a:rPr>
            </a:br>
            <a:r>
              <a:rPr lang="en-GB" dirty="0" smtClean="0">
                <a:solidFill>
                  <a:srgbClr val="5A5A5A"/>
                </a:solidFill>
              </a:rPr>
              <a:t> SU, </a:t>
            </a:r>
            <a:r>
              <a:rPr lang="en-GB" dirty="0" err="1" smtClean="0">
                <a:solidFill>
                  <a:srgbClr val="5A5A5A"/>
                </a:solidFill>
              </a:rPr>
              <a:t>sulphonylurea</a:t>
            </a:r>
            <a:r>
              <a:rPr lang="en-GB" dirty="0" smtClean="0">
                <a:solidFill>
                  <a:srgbClr val="5A5A5A"/>
                </a:solidFill>
              </a:rPr>
              <a:t>; T2D, type 2 diabetes. </a:t>
            </a:r>
            <a:r>
              <a:rPr lang="sv-SE" dirty="0" smtClean="0">
                <a:solidFill>
                  <a:srgbClr val="5A5A5A"/>
                </a:solidFill>
              </a:rPr>
              <a:t>Gupta </a:t>
            </a:r>
            <a:r>
              <a:rPr lang="sv-SE" dirty="0">
                <a:solidFill>
                  <a:srgbClr val="5A5A5A"/>
                </a:solidFill>
              </a:rPr>
              <a:t>V &amp; Sanjay Kalra S. Indian J Endocrinol Metab. </a:t>
            </a:r>
            <a:r>
              <a:rPr lang="sv-SE" dirty="0" smtClean="0">
                <a:solidFill>
                  <a:srgbClr val="5A5A5A"/>
                </a:solidFill>
              </a:rPr>
              <a:t>2011;15:298</a:t>
            </a:r>
            <a:r>
              <a:rPr lang="en-GB" dirty="0">
                <a:solidFill>
                  <a:srgbClr val="5A5A5A"/>
                </a:solidFill>
              </a:rPr>
              <a:t>. </a:t>
            </a:r>
            <a:r>
              <a:rPr lang="en-GB" dirty="0" err="1">
                <a:solidFill>
                  <a:srgbClr val="5A5A5A"/>
                </a:solidFill>
              </a:rPr>
              <a:t>Trajenta</a:t>
            </a:r>
            <a:r>
              <a:rPr lang="en-GB" dirty="0">
                <a:solidFill>
                  <a:srgbClr val="5A5A5A"/>
                </a:solidFill>
              </a:rPr>
              <a:t>® EU summary of product characteristics</a:t>
            </a:r>
            <a:endParaRPr lang="sv-SE" dirty="0">
              <a:solidFill>
                <a:srgbClr val="5A5A5A"/>
              </a:solidFill>
            </a:endParaRPr>
          </a:p>
        </p:txBody>
      </p:sp>
      <p:sp>
        <p:nvSpPr>
          <p:cNvPr id="4" name="Title 3"/>
          <p:cNvSpPr>
            <a:spLocks noGrp="1"/>
          </p:cNvSpPr>
          <p:nvPr>
            <p:ph type="title"/>
          </p:nvPr>
        </p:nvSpPr>
        <p:spPr/>
        <p:txBody>
          <a:bodyPr/>
          <a:lstStyle/>
          <a:p>
            <a:r>
              <a:rPr lang="en-GB" dirty="0" smtClean="0"/>
              <a:t>Introduction: </a:t>
            </a:r>
            <a:br>
              <a:rPr lang="en-GB" dirty="0" smtClean="0"/>
            </a:br>
            <a:r>
              <a:rPr lang="en-US" dirty="0" smtClean="0"/>
              <a:t>Why the pharmacology of linagliptin </a:t>
            </a:r>
            <a:r>
              <a:rPr lang="en-US" dirty="0"/>
              <a:t>is important for </a:t>
            </a:r>
            <a:r>
              <a:rPr lang="en-US" dirty="0" smtClean="0"/>
              <a:t>patients</a:t>
            </a:r>
            <a:endParaRPr lang="en-GB"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13</a:t>
            </a:fld>
            <a:endParaRPr lang="en-GB" dirty="0">
              <a:solidFill>
                <a:srgbClr val="5A5A5A"/>
              </a:solidFill>
            </a:endParaRPr>
          </a:p>
        </p:txBody>
      </p:sp>
    </p:spTree>
    <p:extLst>
      <p:ext uri="{BB962C8B-B14F-4D97-AF65-F5344CB8AC3E}">
        <p14:creationId xmlns:p14="http://schemas.microsoft.com/office/powerpoint/2010/main" val="371124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sz="quarter" idx="11"/>
          </p:nvPr>
        </p:nvSpPr>
        <p:spPr>
          <a:xfrm>
            <a:off x="457200" y="1029600"/>
            <a:ext cx="4618856" cy="1110102"/>
          </a:xfrm>
        </p:spPr>
        <p:txBody>
          <a:bodyPr/>
          <a:lstStyle/>
          <a:p>
            <a:r>
              <a:rPr lang="en-GB" dirty="0">
                <a:latin typeface="Arial" pitchFamily="34" charset="0"/>
                <a:cs typeface="Arial" pitchFamily="34" charset="0"/>
              </a:rPr>
              <a:t>Based on the chemical structure of linagliptin and the </a:t>
            </a:r>
            <a:r>
              <a:rPr lang="en-GB" dirty="0" smtClean="0">
                <a:latin typeface="Arial" pitchFamily="34" charset="0"/>
                <a:cs typeface="Arial" pitchFamily="34" charset="0"/>
              </a:rPr>
              <a:t>DPP-4 </a:t>
            </a:r>
            <a:r>
              <a:rPr lang="en-GB" dirty="0">
                <a:latin typeface="Arial" pitchFamily="34" charset="0"/>
                <a:cs typeface="Arial" pitchFamily="34" charset="0"/>
              </a:rPr>
              <a:t>enzyme, it fits perfectly to the active centre of the </a:t>
            </a:r>
            <a:r>
              <a:rPr lang="en-GB" dirty="0" smtClean="0">
                <a:latin typeface="Arial" pitchFamily="34" charset="0"/>
                <a:cs typeface="Arial" pitchFamily="34" charset="0"/>
              </a:rPr>
              <a:t>enzyme</a:t>
            </a:r>
            <a:endParaRPr lang="en-GB" dirty="0">
              <a:latin typeface="Arial" pitchFamily="34" charset="0"/>
              <a:cs typeface="Arial" pitchFamily="34" charset="0"/>
            </a:endParaRPr>
          </a:p>
        </p:txBody>
      </p:sp>
      <p:sp>
        <p:nvSpPr>
          <p:cNvPr id="3" name="Footer Placeholder 2"/>
          <p:cNvSpPr>
            <a:spLocks noGrp="1"/>
          </p:cNvSpPr>
          <p:nvPr>
            <p:ph type="ftr" sz="quarter" idx="10"/>
          </p:nvPr>
        </p:nvSpPr>
        <p:spPr/>
        <p:txBody>
          <a:bodyPr/>
          <a:lstStyle/>
          <a:p>
            <a:pPr defTabSz="895350" eaLnBrk="0" fontAlgn="base" hangingPunct="0">
              <a:spcBef>
                <a:spcPct val="0"/>
              </a:spcBef>
              <a:spcAft>
                <a:spcPct val="0"/>
              </a:spcAft>
              <a:buClr>
                <a:srgbClr val="53575E"/>
              </a:buClr>
              <a:defRPr/>
            </a:pPr>
            <a:r>
              <a:rPr lang="en-US" dirty="0" smtClean="0">
                <a:solidFill>
                  <a:srgbClr val="53575E"/>
                </a:solidFill>
                <a:cs typeface="Arial" pitchFamily="34" charset="0"/>
              </a:rPr>
              <a:t>DPP-4</a:t>
            </a:r>
            <a:r>
              <a:rPr lang="en-US" dirty="0">
                <a:solidFill>
                  <a:srgbClr val="53575E"/>
                </a:solidFill>
                <a:cs typeface="Arial" pitchFamily="34" charset="0"/>
              </a:rPr>
              <a:t>, dipeptidyl </a:t>
            </a:r>
            <a:r>
              <a:rPr lang="en-US" dirty="0" smtClean="0">
                <a:solidFill>
                  <a:srgbClr val="53575E"/>
                </a:solidFill>
                <a:cs typeface="Arial" pitchFamily="34" charset="0"/>
              </a:rPr>
              <a:t>peptidase-4</a:t>
            </a:r>
          </a:p>
          <a:p>
            <a:pPr defTabSz="895350" eaLnBrk="0" fontAlgn="base" hangingPunct="0">
              <a:spcBef>
                <a:spcPct val="0"/>
              </a:spcBef>
              <a:spcAft>
                <a:spcPct val="0"/>
              </a:spcAft>
              <a:buClr>
                <a:srgbClr val="53575E"/>
              </a:buClr>
              <a:defRPr/>
            </a:pPr>
            <a:r>
              <a:rPr lang="en-US" dirty="0" smtClean="0">
                <a:solidFill>
                  <a:srgbClr val="53575E"/>
                </a:solidFill>
                <a:cs typeface="Arial" pitchFamily="34" charset="0"/>
              </a:rPr>
              <a:t>Adapted </a:t>
            </a:r>
            <a:r>
              <a:rPr lang="en-US" dirty="0">
                <a:solidFill>
                  <a:srgbClr val="53575E"/>
                </a:solidFill>
                <a:cs typeface="Arial" pitchFamily="34" charset="0"/>
              </a:rPr>
              <a:t>from Eckhardt </a:t>
            </a:r>
            <a:r>
              <a:rPr lang="en-US" dirty="0" smtClean="0">
                <a:solidFill>
                  <a:srgbClr val="53575E"/>
                </a:solidFill>
                <a:cs typeface="Arial" pitchFamily="34" charset="0"/>
              </a:rPr>
              <a:t>M </a:t>
            </a:r>
            <a:r>
              <a:rPr lang="en-US" i="1" dirty="0">
                <a:solidFill>
                  <a:srgbClr val="53575E"/>
                </a:solidFill>
                <a:cs typeface="Arial" pitchFamily="34" charset="0"/>
              </a:rPr>
              <a:t>et al</a:t>
            </a:r>
            <a:r>
              <a:rPr lang="en-US" dirty="0">
                <a:solidFill>
                  <a:srgbClr val="53575E"/>
                </a:solidFill>
                <a:cs typeface="Arial" pitchFamily="34" charset="0"/>
              </a:rPr>
              <a:t>. </a:t>
            </a:r>
            <a:r>
              <a:rPr lang="en-US" i="1" dirty="0">
                <a:solidFill>
                  <a:srgbClr val="53575E"/>
                </a:solidFill>
                <a:cs typeface="Arial" pitchFamily="34" charset="0"/>
              </a:rPr>
              <a:t>J Med </a:t>
            </a:r>
            <a:r>
              <a:rPr lang="en-US" i="1" dirty="0" smtClean="0">
                <a:solidFill>
                  <a:srgbClr val="53575E"/>
                </a:solidFill>
                <a:cs typeface="Arial" pitchFamily="34" charset="0"/>
              </a:rPr>
              <a:t>Chem</a:t>
            </a:r>
            <a:r>
              <a:rPr lang="en-US" dirty="0" smtClean="0">
                <a:solidFill>
                  <a:srgbClr val="53575E"/>
                </a:solidFill>
                <a:cs typeface="Arial" pitchFamily="34" charset="0"/>
              </a:rPr>
              <a:t> 2007;50:6450</a:t>
            </a:r>
            <a:endParaRPr lang="en-US" dirty="0">
              <a:solidFill>
                <a:srgbClr val="53575E"/>
              </a:solidFill>
              <a:cs typeface="Arial" pitchFamily="34" charset="0"/>
            </a:endParaRPr>
          </a:p>
        </p:txBody>
      </p:sp>
      <p:sp>
        <p:nvSpPr>
          <p:cNvPr id="4" name="Title 3"/>
          <p:cNvSpPr>
            <a:spLocks noGrp="1"/>
          </p:cNvSpPr>
          <p:nvPr>
            <p:ph type="title"/>
          </p:nvPr>
        </p:nvSpPr>
        <p:spPr/>
        <p:txBody>
          <a:bodyPr/>
          <a:lstStyle/>
          <a:p>
            <a:r>
              <a:rPr lang="en-GB" dirty="0">
                <a:latin typeface="Arial" charset="0"/>
                <a:cs typeface="Arial" charset="0"/>
              </a:rPr>
              <a:t>The ‘key–lock’ principle supports </a:t>
            </a:r>
            <a:r>
              <a:rPr lang="en-GB" dirty="0" smtClean="0">
                <a:latin typeface="Arial" charset="0"/>
                <a:cs typeface="Arial" charset="0"/>
              </a:rPr>
              <a:t>linagliptin’s </a:t>
            </a:r>
            <a:r>
              <a:rPr lang="en-GB" dirty="0">
                <a:latin typeface="Arial" charset="0"/>
                <a:cs typeface="Arial" charset="0"/>
              </a:rPr>
              <a:t>high </a:t>
            </a:r>
            <a:r>
              <a:rPr lang="en-GB" dirty="0" smtClean="0">
                <a:latin typeface="Arial" charset="0"/>
                <a:cs typeface="Arial" charset="0"/>
              </a:rPr>
              <a:t>affinity to </a:t>
            </a:r>
            <a:r>
              <a:rPr lang="en-GB" dirty="0">
                <a:latin typeface="Arial" charset="0"/>
                <a:cs typeface="Arial" charset="0"/>
              </a:rPr>
              <a:t>the </a:t>
            </a:r>
            <a:r>
              <a:rPr lang="en-GB" dirty="0" smtClean="0">
                <a:latin typeface="Arial" charset="0"/>
                <a:cs typeface="Arial" charset="0"/>
              </a:rPr>
              <a:t>DPP-4 </a:t>
            </a:r>
            <a:r>
              <a:rPr lang="en-GB" dirty="0">
                <a:latin typeface="Arial" charset="0"/>
                <a:cs typeface="Arial" charset="0"/>
              </a:rPr>
              <a:t>enzyme</a:t>
            </a:r>
            <a:endParaRPr lang="en-GB"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14</a:t>
            </a:fld>
            <a:endParaRPr lang="en-GB" dirty="0">
              <a:solidFill>
                <a:srgbClr val="5A5A5A"/>
              </a:solidFill>
            </a:endParaRPr>
          </a:p>
        </p:txBody>
      </p:sp>
      <p:grpSp>
        <p:nvGrpSpPr>
          <p:cNvPr id="6" name="Group 5"/>
          <p:cNvGrpSpPr/>
          <p:nvPr/>
        </p:nvGrpSpPr>
        <p:grpSpPr>
          <a:xfrm>
            <a:off x="5796136" y="1097370"/>
            <a:ext cx="2335734" cy="1728192"/>
            <a:chOff x="5652120" y="1052736"/>
            <a:chExt cx="2335734" cy="1728192"/>
          </a:xfrm>
        </p:grpSpPr>
        <p:sp>
          <p:nvSpPr>
            <p:cNvPr id="7" name="Rectangle 6"/>
            <p:cNvSpPr/>
            <p:nvPr/>
          </p:nvSpPr>
          <p:spPr bwMode="auto">
            <a:xfrm>
              <a:off x="6315371" y="1052736"/>
              <a:ext cx="1672483"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1050" b="1" dirty="0">
                  <a:solidFill>
                    <a:srgbClr val="FFFFFF"/>
                  </a:solidFill>
                  <a:cs typeface="Arial" pitchFamily="34" charset="0"/>
                </a:rPr>
                <a:t>           LOCK</a:t>
              </a:r>
            </a:p>
          </p:txBody>
        </p:sp>
        <p:sp>
          <p:nvSpPr>
            <p:cNvPr id="8" name="Right Arrow Callout 17"/>
            <p:cNvSpPr/>
            <p:nvPr/>
          </p:nvSpPr>
          <p:spPr bwMode="auto">
            <a:xfrm>
              <a:off x="6175199" y="1557743"/>
              <a:ext cx="736330" cy="718178"/>
            </a:xfrm>
            <a:prstGeom prst="rightArrow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050" dirty="0">
                <a:solidFill>
                  <a:srgbClr val="FFFFFF"/>
                </a:solidFill>
                <a:cs typeface="Arial" pitchFamily="34" charset="0"/>
              </a:endParaRPr>
            </a:p>
          </p:txBody>
        </p:sp>
        <p:sp>
          <p:nvSpPr>
            <p:cNvPr id="9" name="Right Arrow Callout 16"/>
            <p:cNvSpPr/>
            <p:nvPr/>
          </p:nvSpPr>
          <p:spPr>
            <a:xfrm>
              <a:off x="5652120" y="1559518"/>
              <a:ext cx="736330" cy="71817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fontAlgn="base">
                <a:spcBef>
                  <a:spcPct val="0"/>
                </a:spcBef>
                <a:spcAft>
                  <a:spcPct val="0"/>
                </a:spcAft>
                <a:defRPr/>
              </a:pPr>
              <a:r>
                <a:rPr lang="en-GB" sz="1050" b="1" dirty="0">
                  <a:solidFill>
                    <a:srgbClr val="FFFFFF"/>
                  </a:solidFill>
                </a:rPr>
                <a:t>KEY</a:t>
              </a:r>
            </a:p>
          </p:txBody>
        </p:sp>
      </p:grpSp>
      <p:pic>
        <p:nvPicPr>
          <p:cNvPr id="10" name="Picture 2" descr="BI1356-B"/>
          <p:cNvPicPr>
            <a:picLocks noChangeAspect="1" noChangeArrowheads="1"/>
          </p:cNvPicPr>
          <p:nvPr>
            <p:custDataLst>
              <p:tags r:id="rId1"/>
            </p:custDataLst>
          </p:nvPr>
        </p:nvPicPr>
        <p:blipFill>
          <a:blip r:embed="rId4" cstate="print"/>
          <a:srcRect/>
          <a:stretch>
            <a:fillRect/>
          </a:stretch>
        </p:blipFill>
        <p:spPr bwMode="gray">
          <a:xfrm>
            <a:off x="645877" y="2160205"/>
            <a:ext cx="2678410" cy="2376264"/>
          </a:xfrm>
          <a:prstGeom prst="rect">
            <a:avLst/>
          </a:prstGeom>
          <a:noFill/>
          <a:ln w="9525">
            <a:noFill/>
            <a:miter lim="800000"/>
            <a:headEnd/>
            <a:tailEnd/>
          </a:ln>
        </p:spPr>
      </p:pic>
      <p:sp>
        <p:nvSpPr>
          <p:cNvPr id="11" name="Rechteck 4"/>
          <p:cNvSpPr/>
          <p:nvPr/>
        </p:nvSpPr>
        <p:spPr>
          <a:xfrm>
            <a:off x="3823506" y="2564462"/>
            <a:ext cx="2404678" cy="830997"/>
          </a:xfrm>
          <a:prstGeom prst="rect">
            <a:avLst/>
          </a:prstGeom>
        </p:spPr>
        <p:txBody>
          <a:bodyPr wrap="square">
            <a:spAutoFit/>
          </a:bodyPr>
          <a:lstStyle/>
          <a:p>
            <a:pPr defTabSz="457200" fontAlgn="base">
              <a:spcBef>
                <a:spcPct val="0"/>
              </a:spcBef>
              <a:spcAft>
                <a:spcPct val="0"/>
              </a:spcAft>
              <a:defRPr/>
            </a:pPr>
            <a:r>
              <a:rPr lang="en-GB" sz="1600" dirty="0">
                <a:solidFill>
                  <a:srgbClr val="5A5A5A"/>
                </a:solidFill>
                <a:cs typeface="Arial" pitchFamily="34" charset="0"/>
              </a:rPr>
              <a:t>Linagliptin belongs to the small molecule class (MW: 473 Da)…</a:t>
            </a:r>
          </a:p>
        </p:txBody>
      </p:sp>
      <p:cxnSp>
        <p:nvCxnSpPr>
          <p:cNvPr id="12" name="Gerade Verbindung mit Pfeil 2"/>
          <p:cNvCxnSpPr>
            <a:stCxn id="11" idx="1"/>
          </p:cNvCxnSpPr>
          <p:nvPr/>
        </p:nvCxnSpPr>
        <p:spPr>
          <a:xfrm flipH="1">
            <a:off x="1907704" y="2979961"/>
            <a:ext cx="1915802" cy="339746"/>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3823506" y="3655310"/>
            <a:ext cx="2404678" cy="830997"/>
          </a:xfrm>
          <a:prstGeom prst="rect">
            <a:avLst/>
          </a:prstGeom>
          <a:ln w="25400">
            <a:noFill/>
          </a:ln>
        </p:spPr>
        <p:txBody>
          <a:bodyPr wrap="square">
            <a:spAutoFit/>
          </a:bodyPr>
          <a:lstStyle/>
          <a:p>
            <a:pPr defTabSz="457200" fontAlgn="base">
              <a:spcBef>
                <a:spcPct val="0"/>
              </a:spcBef>
              <a:spcAft>
                <a:spcPct val="0"/>
              </a:spcAft>
              <a:defRPr/>
            </a:pPr>
            <a:r>
              <a:rPr lang="en-GB" sz="1600" dirty="0">
                <a:solidFill>
                  <a:srgbClr val="5A5A5A"/>
                </a:solidFill>
                <a:cs typeface="Arial" pitchFamily="34" charset="0"/>
              </a:rPr>
              <a:t>…and is much smaller than the DPP-4 enzyme (MW: 85,400 Da)</a:t>
            </a:r>
          </a:p>
        </p:txBody>
      </p:sp>
      <p:cxnSp>
        <p:nvCxnSpPr>
          <p:cNvPr id="16" name="Gerade Verbindung mit Pfeil 18"/>
          <p:cNvCxnSpPr>
            <a:stCxn id="15" idx="1"/>
          </p:cNvCxnSpPr>
          <p:nvPr/>
        </p:nvCxnSpPr>
        <p:spPr>
          <a:xfrm flipH="1" flipV="1">
            <a:off x="2556488" y="3913099"/>
            <a:ext cx="1267018" cy="15771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55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3" name="Footer Placeholder 2"/>
          <p:cNvSpPr>
            <a:spLocks noGrp="1"/>
          </p:cNvSpPr>
          <p:nvPr>
            <p:ph type="ftr" sz="quarter" idx="10"/>
          </p:nvPr>
        </p:nvSpPr>
        <p:spPr>
          <a:xfrm>
            <a:off x="468000" y="4569664"/>
            <a:ext cx="7992432" cy="363600"/>
          </a:xfrm>
        </p:spPr>
        <p:txBody>
          <a:bodyPr/>
          <a:lstStyle/>
          <a:p>
            <a:pPr>
              <a:defRPr/>
            </a:pPr>
            <a:r>
              <a:rPr lang="en-GB" dirty="0" smtClean="0">
                <a:solidFill>
                  <a:srgbClr val="5A5A5A"/>
                </a:solidFill>
              </a:rPr>
              <a:t>DPP-4</a:t>
            </a:r>
            <a:r>
              <a:rPr lang="en-GB" dirty="0">
                <a:solidFill>
                  <a:srgbClr val="5A5A5A"/>
                </a:solidFill>
              </a:rPr>
              <a:t>, dipeptidyl </a:t>
            </a:r>
            <a:r>
              <a:rPr lang="en-GB" dirty="0" smtClean="0">
                <a:solidFill>
                  <a:srgbClr val="5A5A5A"/>
                </a:solidFill>
              </a:rPr>
              <a:t>peptidase-4</a:t>
            </a:r>
            <a:r>
              <a:rPr lang="en-GB" dirty="0">
                <a:solidFill>
                  <a:srgbClr val="5A5A5A"/>
                </a:solidFill>
              </a:rPr>
              <a:t>; IC</a:t>
            </a:r>
            <a:r>
              <a:rPr lang="en-GB" baseline="-25000" dirty="0">
                <a:solidFill>
                  <a:srgbClr val="5A5A5A"/>
                </a:solidFill>
              </a:rPr>
              <a:t>50</a:t>
            </a:r>
            <a:r>
              <a:rPr lang="en-GB" dirty="0">
                <a:solidFill>
                  <a:srgbClr val="5A5A5A"/>
                </a:solidFill>
              </a:rPr>
              <a:t>, concentration of compound needed to inhibit 50% of </a:t>
            </a:r>
            <a:r>
              <a:rPr lang="en-GB" dirty="0" smtClean="0">
                <a:solidFill>
                  <a:srgbClr val="5A5A5A"/>
                </a:solidFill>
              </a:rPr>
              <a:t>DPP-4 </a:t>
            </a:r>
            <a:r>
              <a:rPr lang="en-GB" dirty="0">
                <a:solidFill>
                  <a:srgbClr val="5A5A5A"/>
                </a:solidFill>
              </a:rPr>
              <a:t>activity </a:t>
            </a:r>
            <a:r>
              <a:rPr lang="en-GB" dirty="0" smtClean="0">
                <a:solidFill>
                  <a:srgbClr val="5A5A5A"/>
                </a:solidFill>
              </a:rPr>
              <a:t>(i.e. </a:t>
            </a:r>
            <a:r>
              <a:rPr lang="en-GB" dirty="0">
                <a:solidFill>
                  <a:srgbClr val="5A5A5A"/>
                </a:solidFill>
              </a:rPr>
              <a:t>the lower the IC</a:t>
            </a:r>
            <a:r>
              <a:rPr lang="en-GB" baseline="-25000" dirty="0">
                <a:solidFill>
                  <a:srgbClr val="5A5A5A"/>
                </a:solidFill>
              </a:rPr>
              <a:t>50</a:t>
            </a:r>
            <a:r>
              <a:rPr lang="en-GB" dirty="0">
                <a:solidFill>
                  <a:srgbClr val="5A5A5A"/>
                </a:solidFill>
              </a:rPr>
              <a:t>, the higher the potency to inhibit </a:t>
            </a:r>
            <a:r>
              <a:rPr lang="en-GB" dirty="0" smtClean="0">
                <a:solidFill>
                  <a:srgbClr val="5A5A5A"/>
                </a:solidFill>
              </a:rPr>
              <a:t>DPP-4 </a:t>
            </a:r>
            <a:r>
              <a:rPr lang="en-GB" dirty="0">
                <a:solidFill>
                  <a:srgbClr val="5A5A5A"/>
                </a:solidFill>
              </a:rPr>
              <a:t>activity</a:t>
            </a:r>
            <a:r>
              <a:rPr lang="en-GB" dirty="0" smtClean="0">
                <a:solidFill>
                  <a:srgbClr val="5A5A5A"/>
                </a:solidFill>
              </a:rPr>
              <a:t>)</a:t>
            </a:r>
            <a:endParaRPr lang="en-GB" dirty="0">
              <a:solidFill>
                <a:srgbClr val="5A5A5A"/>
              </a:solidFill>
            </a:endParaRPr>
          </a:p>
          <a:p>
            <a:pPr marL="228600" indent="-228600">
              <a:defRPr/>
            </a:pPr>
            <a:r>
              <a:rPr lang="en-GB" dirty="0">
                <a:solidFill>
                  <a:srgbClr val="5A5A5A"/>
                </a:solidFill>
              </a:rPr>
              <a:t>Adapted from Thomas L </a:t>
            </a:r>
            <a:r>
              <a:rPr lang="en-GB" i="1" dirty="0">
                <a:solidFill>
                  <a:srgbClr val="5A5A5A"/>
                </a:solidFill>
              </a:rPr>
              <a:t>et al. J Pharmacol Exp </a:t>
            </a:r>
            <a:r>
              <a:rPr lang="en-GB" i="1" dirty="0" smtClean="0">
                <a:solidFill>
                  <a:srgbClr val="5A5A5A"/>
                </a:solidFill>
              </a:rPr>
              <a:t>Ther</a:t>
            </a:r>
            <a:r>
              <a:rPr lang="en-GB" dirty="0" smtClean="0">
                <a:solidFill>
                  <a:srgbClr val="5A5A5A"/>
                </a:solidFill>
              </a:rPr>
              <a:t> 2008;325:175</a:t>
            </a:r>
            <a:endParaRPr lang="en-GB" dirty="0">
              <a:solidFill>
                <a:srgbClr val="5A5A5A"/>
              </a:solidFill>
            </a:endParaRPr>
          </a:p>
        </p:txBody>
      </p:sp>
      <p:sp>
        <p:nvSpPr>
          <p:cNvPr id="4" name="Title 3"/>
          <p:cNvSpPr>
            <a:spLocks noGrp="1"/>
          </p:cNvSpPr>
          <p:nvPr>
            <p:ph type="title"/>
          </p:nvPr>
        </p:nvSpPr>
        <p:spPr>
          <a:xfrm>
            <a:off x="457205" y="122400"/>
            <a:ext cx="8003233" cy="685800"/>
          </a:xfrm>
        </p:spPr>
        <p:txBody>
          <a:bodyPr/>
          <a:lstStyle/>
          <a:p>
            <a:r>
              <a:rPr lang="en-GB" dirty="0"/>
              <a:t>Linagliptin has the highest potency to inhibit </a:t>
            </a:r>
            <a:r>
              <a:rPr lang="en-GB" dirty="0" smtClean="0"/>
              <a:t>DPP-4 </a:t>
            </a:r>
            <a:r>
              <a:rPr lang="en-GB" dirty="0"/>
              <a:t>activity in direct comparison to other </a:t>
            </a:r>
            <a:r>
              <a:rPr lang="en-GB" dirty="0" smtClean="0"/>
              <a:t>DPP-4 </a:t>
            </a:r>
            <a:r>
              <a:rPr lang="en-GB" dirty="0"/>
              <a:t>inhibitors</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15</a:t>
            </a:fld>
            <a:endParaRPr lang="en-GB" dirty="0">
              <a:solidFill>
                <a:srgbClr val="5A5A5A"/>
              </a:solidFill>
            </a:endParaRPr>
          </a:p>
        </p:txBody>
      </p:sp>
      <p:grpSp>
        <p:nvGrpSpPr>
          <p:cNvPr id="103" name="Group 102"/>
          <p:cNvGrpSpPr/>
          <p:nvPr/>
        </p:nvGrpSpPr>
        <p:grpSpPr>
          <a:xfrm>
            <a:off x="3964379" y="1496836"/>
            <a:ext cx="1371144" cy="184666"/>
            <a:chOff x="3826264" y="1497242"/>
            <a:chExt cx="1371144" cy="184666"/>
          </a:xfrm>
        </p:grpSpPr>
        <p:sp>
          <p:nvSpPr>
            <p:cNvPr id="9" name="Line 99"/>
            <p:cNvSpPr>
              <a:spLocks noChangeShapeType="1"/>
            </p:cNvSpPr>
            <p:nvPr/>
          </p:nvSpPr>
          <p:spPr bwMode="gray">
            <a:xfrm flipV="1">
              <a:off x="3826264" y="1587729"/>
              <a:ext cx="336550" cy="0"/>
            </a:xfrm>
            <a:prstGeom prst="line">
              <a:avLst/>
            </a:prstGeom>
            <a:noFill/>
            <a:ln w="19050">
              <a:solidFill>
                <a:schemeClr val="accent6"/>
              </a:solidFill>
              <a:round/>
              <a:headEnd/>
              <a:tailEnd/>
            </a:ln>
          </p:spPr>
          <p:txBody>
            <a:bodyPr/>
            <a:lstStyle/>
            <a:p>
              <a:pPr defTabSz="457200"/>
              <a:endParaRPr lang="en-US" dirty="0">
                <a:solidFill>
                  <a:srgbClr val="5A5A5A"/>
                </a:solidFill>
                <a:cs typeface="Arial" panose="020B0604020202020204" pitchFamily="34" charset="0"/>
              </a:endParaRPr>
            </a:p>
          </p:txBody>
        </p:sp>
        <p:sp>
          <p:nvSpPr>
            <p:cNvPr id="10" name="Rectangle 108"/>
            <p:cNvSpPr>
              <a:spLocks noChangeAspect="1" noChangeArrowheads="1"/>
            </p:cNvSpPr>
            <p:nvPr/>
          </p:nvSpPr>
          <p:spPr bwMode="gray">
            <a:xfrm>
              <a:off x="3950089" y="1544867"/>
              <a:ext cx="93663" cy="87313"/>
            </a:xfrm>
            <a:prstGeom prst="rect">
              <a:avLst/>
            </a:prstGeom>
            <a:solidFill>
              <a:schemeClr val="accent6"/>
            </a:solidFill>
            <a:ln w="9525">
              <a:solidFill>
                <a:schemeClr val="accent6"/>
              </a:solidFill>
              <a:miter lim="800000"/>
              <a:headEnd/>
              <a:tailEnd/>
            </a:ln>
          </p:spPr>
          <p:txBody>
            <a:bodyPr wrap="none" anchor="ctr"/>
            <a:lstStyle/>
            <a:p>
              <a:pPr algn="ctr" defTabSz="457200"/>
              <a:endParaRPr lang="de-DE" sz="1300" dirty="0">
                <a:solidFill>
                  <a:srgbClr val="53575E"/>
                </a:solidFill>
                <a:cs typeface="Arial" panose="020B0604020202020204" pitchFamily="34" charset="0"/>
              </a:endParaRPr>
            </a:p>
          </p:txBody>
        </p:sp>
        <p:sp>
          <p:nvSpPr>
            <p:cNvPr id="16" name="Rectangle 128"/>
            <p:cNvSpPr>
              <a:spLocks noChangeArrowheads="1"/>
            </p:cNvSpPr>
            <p:nvPr/>
          </p:nvSpPr>
          <p:spPr bwMode="gray">
            <a:xfrm>
              <a:off x="4252845" y="1497242"/>
              <a:ext cx="944563" cy="184666"/>
            </a:xfrm>
            <a:prstGeom prst="rect">
              <a:avLst/>
            </a:prstGeom>
            <a:noFill/>
            <a:ln w="9525">
              <a:noFill/>
              <a:miter lim="800000"/>
              <a:headEnd/>
              <a:tailEnd/>
            </a:ln>
          </p:spPr>
          <p:txBody>
            <a:bodyPr lIns="0" tIns="0" rIns="0" bIns="0">
              <a:spAutoFit/>
            </a:bodyPr>
            <a:lstStyle/>
            <a:p>
              <a:pPr defTabSz="911225"/>
              <a:r>
                <a:rPr lang="en-US" sz="1200" dirty="0">
                  <a:solidFill>
                    <a:srgbClr val="53575E"/>
                  </a:solidFill>
                  <a:cs typeface="Arial" panose="020B0604020202020204" pitchFamily="34" charset="0"/>
                </a:rPr>
                <a:t>Sitagliptin</a:t>
              </a:r>
            </a:p>
          </p:txBody>
        </p:sp>
      </p:grpSp>
      <p:grpSp>
        <p:nvGrpSpPr>
          <p:cNvPr id="102" name="Group 101"/>
          <p:cNvGrpSpPr/>
          <p:nvPr/>
        </p:nvGrpSpPr>
        <p:grpSpPr>
          <a:xfrm>
            <a:off x="3964379" y="1037540"/>
            <a:ext cx="1371144" cy="184666"/>
            <a:chOff x="3826264" y="1037762"/>
            <a:chExt cx="1371144" cy="184666"/>
          </a:xfrm>
        </p:grpSpPr>
        <p:sp>
          <p:nvSpPr>
            <p:cNvPr id="23" name="Line 100"/>
            <p:cNvSpPr>
              <a:spLocks noChangeShapeType="1"/>
            </p:cNvSpPr>
            <p:nvPr/>
          </p:nvSpPr>
          <p:spPr bwMode="gray">
            <a:xfrm flipV="1">
              <a:off x="3826264" y="1128250"/>
              <a:ext cx="336550" cy="0"/>
            </a:xfrm>
            <a:prstGeom prst="line">
              <a:avLst/>
            </a:prstGeom>
            <a:noFill/>
            <a:ln w="19050">
              <a:solidFill>
                <a:schemeClr val="accent5"/>
              </a:solidFill>
              <a:round/>
              <a:headEnd/>
              <a:tailEnd/>
            </a:ln>
          </p:spPr>
          <p:txBody>
            <a:bodyPr/>
            <a:lstStyle/>
            <a:p>
              <a:pPr defTabSz="457200"/>
              <a:endParaRPr lang="en-US" dirty="0">
                <a:solidFill>
                  <a:srgbClr val="5A5A5A"/>
                </a:solidFill>
                <a:cs typeface="Arial" panose="020B0604020202020204" pitchFamily="34" charset="0"/>
              </a:endParaRPr>
            </a:p>
          </p:txBody>
        </p:sp>
        <p:sp>
          <p:nvSpPr>
            <p:cNvPr id="24" name="AutoShape 110"/>
            <p:cNvSpPr>
              <a:spLocks noChangeArrowheads="1"/>
            </p:cNvSpPr>
            <p:nvPr/>
          </p:nvSpPr>
          <p:spPr bwMode="gray">
            <a:xfrm>
              <a:off x="3946628" y="1079037"/>
              <a:ext cx="100584" cy="98425"/>
            </a:xfrm>
            <a:prstGeom prst="ellipse">
              <a:avLst/>
            </a:prstGeom>
            <a:solidFill>
              <a:schemeClr val="accent5"/>
            </a:solidFill>
            <a:ln w="9525">
              <a:solidFill>
                <a:schemeClr val="accent5"/>
              </a:solidFill>
              <a:miter lim="800000"/>
              <a:headEnd/>
              <a:tailEnd/>
            </a:ln>
          </p:spPr>
          <p:txBody>
            <a:bodyPr wrap="none" anchor="ctr"/>
            <a:lstStyle/>
            <a:p>
              <a:pPr algn="ctr" defTabSz="457200"/>
              <a:endParaRPr lang="de-DE" sz="1300" dirty="0">
                <a:solidFill>
                  <a:srgbClr val="53575E"/>
                </a:solidFill>
                <a:cs typeface="Arial" panose="020B0604020202020204" pitchFamily="34" charset="0"/>
              </a:endParaRPr>
            </a:p>
          </p:txBody>
        </p:sp>
        <p:sp>
          <p:nvSpPr>
            <p:cNvPr id="17" name="Rectangle 125"/>
            <p:cNvSpPr>
              <a:spLocks noChangeArrowheads="1"/>
            </p:cNvSpPr>
            <p:nvPr/>
          </p:nvSpPr>
          <p:spPr bwMode="gray">
            <a:xfrm>
              <a:off x="4252845" y="1037762"/>
              <a:ext cx="944563" cy="184666"/>
            </a:xfrm>
            <a:prstGeom prst="rect">
              <a:avLst/>
            </a:prstGeom>
            <a:noFill/>
            <a:ln w="9525">
              <a:noFill/>
              <a:miter lim="800000"/>
              <a:headEnd/>
              <a:tailEnd/>
            </a:ln>
          </p:spPr>
          <p:txBody>
            <a:bodyPr lIns="0" tIns="0" rIns="0" bIns="0">
              <a:spAutoFit/>
            </a:bodyPr>
            <a:lstStyle/>
            <a:p>
              <a:pPr defTabSz="911225"/>
              <a:r>
                <a:rPr lang="en-US" sz="1200" dirty="0">
                  <a:solidFill>
                    <a:srgbClr val="53575E"/>
                  </a:solidFill>
                  <a:cs typeface="Arial" panose="020B0604020202020204" pitchFamily="34" charset="0"/>
                </a:rPr>
                <a:t>Linagliptin </a:t>
              </a:r>
            </a:p>
          </p:txBody>
        </p:sp>
      </p:grpSp>
      <p:grpSp>
        <p:nvGrpSpPr>
          <p:cNvPr id="99" name="Group 98"/>
          <p:cNvGrpSpPr/>
          <p:nvPr/>
        </p:nvGrpSpPr>
        <p:grpSpPr>
          <a:xfrm>
            <a:off x="3964379" y="1706206"/>
            <a:ext cx="1371144" cy="184666"/>
            <a:chOff x="3826264" y="1705875"/>
            <a:chExt cx="1371144" cy="184666"/>
          </a:xfrm>
        </p:grpSpPr>
        <p:sp>
          <p:nvSpPr>
            <p:cNvPr id="11" name="Line 97"/>
            <p:cNvSpPr>
              <a:spLocks noChangeShapeType="1"/>
            </p:cNvSpPr>
            <p:nvPr/>
          </p:nvSpPr>
          <p:spPr bwMode="gray">
            <a:xfrm flipV="1">
              <a:off x="3826264" y="1796363"/>
              <a:ext cx="336550" cy="0"/>
            </a:xfrm>
            <a:prstGeom prst="line">
              <a:avLst/>
            </a:prstGeom>
            <a:noFill/>
            <a:ln w="19050">
              <a:solidFill>
                <a:schemeClr val="tx1"/>
              </a:solidFill>
              <a:round/>
              <a:headEnd/>
              <a:tailEnd/>
            </a:ln>
          </p:spPr>
          <p:txBody>
            <a:bodyPr/>
            <a:lstStyle/>
            <a:p>
              <a:pPr defTabSz="457200"/>
              <a:endParaRPr lang="en-US" dirty="0">
                <a:solidFill>
                  <a:srgbClr val="5A5A5A"/>
                </a:solidFill>
                <a:cs typeface="Arial" panose="020B0604020202020204" pitchFamily="34" charset="0"/>
              </a:endParaRPr>
            </a:p>
          </p:txBody>
        </p:sp>
        <p:sp>
          <p:nvSpPr>
            <p:cNvPr id="13" name="AutoShape 102"/>
            <p:cNvSpPr>
              <a:spLocks noChangeAspect="1" noChangeArrowheads="1"/>
            </p:cNvSpPr>
            <p:nvPr/>
          </p:nvSpPr>
          <p:spPr bwMode="gray">
            <a:xfrm>
              <a:off x="3944533" y="1747150"/>
              <a:ext cx="104775" cy="100013"/>
            </a:xfrm>
            <a:prstGeom prst="diamond">
              <a:avLst/>
            </a:prstGeom>
            <a:solidFill>
              <a:srgbClr val="5A5A5A"/>
            </a:solidFill>
            <a:ln w="9525">
              <a:solidFill>
                <a:schemeClr val="tx1"/>
              </a:solidFill>
              <a:miter lim="800000"/>
              <a:headEnd/>
              <a:tailEnd/>
            </a:ln>
          </p:spPr>
          <p:txBody>
            <a:bodyPr wrap="none" anchor="ctr"/>
            <a:lstStyle/>
            <a:p>
              <a:pPr algn="ctr" defTabSz="457200"/>
              <a:endParaRPr lang="de-DE" sz="1300" dirty="0">
                <a:solidFill>
                  <a:srgbClr val="53575E"/>
                </a:solidFill>
                <a:cs typeface="Arial" panose="020B0604020202020204" pitchFamily="34" charset="0"/>
              </a:endParaRPr>
            </a:p>
          </p:txBody>
        </p:sp>
        <p:sp>
          <p:nvSpPr>
            <p:cNvPr id="18" name="Rectangle 127"/>
            <p:cNvSpPr>
              <a:spLocks noChangeArrowheads="1"/>
            </p:cNvSpPr>
            <p:nvPr/>
          </p:nvSpPr>
          <p:spPr bwMode="gray">
            <a:xfrm>
              <a:off x="4252845" y="1705875"/>
              <a:ext cx="944563" cy="184666"/>
            </a:xfrm>
            <a:prstGeom prst="rect">
              <a:avLst/>
            </a:prstGeom>
            <a:noFill/>
            <a:ln w="9525">
              <a:noFill/>
              <a:miter lim="800000"/>
              <a:headEnd/>
              <a:tailEnd/>
            </a:ln>
          </p:spPr>
          <p:txBody>
            <a:bodyPr lIns="0" tIns="0" rIns="0" bIns="0">
              <a:spAutoFit/>
            </a:bodyPr>
            <a:lstStyle/>
            <a:p>
              <a:pPr defTabSz="911225"/>
              <a:r>
                <a:rPr lang="en-US" sz="1200" dirty="0">
                  <a:solidFill>
                    <a:srgbClr val="53575E"/>
                  </a:solidFill>
                  <a:cs typeface="Arial" panose="020B0604020202020204" pitchFamily="34" charset="0"/>
                </a:rPr>
                <a:t>Saxagliptin</a:t>
              </a:r>
            </a:p>
          </p:txBody>
        </p:sp>
      </p:grpSp>
      <p:grpSp>
        <p:nvGrpSpPr>
          <p:cNvPr id="100" name="Group 99"/>
          <p:cNvGrpSpPr/>
          <p:nvPr/>
        </p:nvGrpSpPr>
        <p:grpSpPr>
          <a:xfrm>
            <a:off x="3964379" y="1274733"/>
            <a:ext cx="1371144" cy="184666"/>
            <a:chOff x="3826264" y="1275066"/>
            <a:chExt cx="1371144" cy="184666"/>
          </a:xfrm>
        </p:grpSpPr>
        <p:sp>
          <p:nvSpPr>
            <p:cNvPr id="14" name="Line 94"/>
            <p:cNvSpPr>
              <a:spLocks noChangeShapeType="1"/>
            </p:cNvSpPr>
            <p:nvPr/>
          </p:nvSpPr>
          <p:spPr bwMode="gray">
            <a:xfrm flipV="1">
              <a:off x="3826264" y="1365554"/>
              <a:ext cx="336550" cy="0"/>
            </a:xfrm>
            <a:prstGeom prst="line">
              <a:avLst/>
            </a:prstGeom>
            <a:noFill/>
            <a:ln w="19050">
              <a:solidFill>
                <a:srgbClr val="C0C0C0"/>
              </a:solidFill>
              <a:round/>
              <a:headEnd/>
              <a:tailEnd/>
            </a:ln>
          </p:spPr>
          <p:txBody>
            <a:bodyPr/>
            <a:lstStyle/>
            <a:p>
              <a:pPr defTabSz="457200"/>
              <a:endParaRPr lang="en-US" dirty="0">
                <a:solidFill>
                  <a:srgbClr val="5A5A5A"/>
                </a:solidFill>
                <a:cs typeface="Arial" panose="020B0604020202020204" pitchFamily="34" charset="0"/>
              </a:endParaRPr>
            </a:p>
          </p:txBody>
        </p:sp>
        <p:sp>
          <p:nvSpPr>
            <p:cNvPr id="19" name="Rectangle 126"/>
            <p:cNvSpPr>
              <a:spLocks noChangeArrowheads="1"/>
            </p:cNvSpPr>
            <p:nvPr/>
          </p:nvSpPr>
          <p:spPr bwMode="gray">
            <a:xfrm>
              <a:off x="4252845" y="1275066"/>
              <a:ext cx="944563" cy="184666"/>
            </a:xfrm>
            <a:prstGeom prst="rect">
              <a:avLst/>
            </a:prstGeom>
            <a:noFill/>
            <a:ln w="9525">
              <a:noFill/>
              <a:miter lim="800000"/>
              <a:headEnd/>
              <a:tailEnd/>
            </a:ln>
          </p:spPr>
          <p:txBody>
            <a:bodyPr lIns="0" tIns="0" rIns="0" bIns="0">
              <a:spAutoFit/>
            </a:bodyPr>
            <a:lstStyle/>
            <a:p>
              <a:pPr defTabSz="911225"/>
              <a:r>
                <a:rPr lang="en-US" sz="1200" dirty="0">
                  <a:solidFill>
                    <a:srgbClr val="53575E"/>
                  </a:solidFill>
                  <a:cs typeface="Arial" panose="020B0604020202020204" pitchFamily="34" charset="0"/>
                </a:rPr>
                <a:t>Alogliptin</a:t>
              </a:r>
            </a:p>
          </p:txBody>
        </p:sp>
        <p:sp>
          <p:nvSpPr>
            <p:cNvPr id="21" name="AutoShape 104"/>
            <p:cNvSpPr>
              <a:spLocks noChangeAspect="1" noChangeArrowheads="1"/>
            </p:cNvSpPr>
            <p:nvPr/>
          </p:nvSpPr>
          <p:spPr bwMode="gray">
            <a:xfrm>
              <a:off x="3934214" y="1319516"/>
              <a:ext cx="125413" cy="92075"/>
            </a:xfrm>
            <a:prstGeom prst="triangle">
              <a:avLst>
                <a:gd name="adj" fmla="val 50000"/>
              </a:avLst>
            </a:prstGeom>
            <a:solidFill>
              <a:srgbClr val="C0C0C0"/>
            </a:solidFill>
            <a:ln w="9525">
              <a:solidFill>
                <a:srgbClr val="BCBFC7"/>
              </a:solidFill>
              <a:miter lim="800000"/>
              <a:headEnd/>
              <a:tailEnd/>
            </a:ln>
          </p:spPr>
          <p:txBody>
            <a:bodyPr wrap="none" anchor="ctr"/>
            <a:lstStyle/>
            <a:p>
              <a:pPr algn="ctr" defTabSz="457200"/>
              <a:endParaRPr lang="de-DE" sz="1300" dirty="0">
                <a:solidFill>
                  <a:srgbClr val="53575E"/>
                </a:solidFill>
                <a:cs typeface="Arial" panose="020B0604020202020204" pitchFamily="34" charset="0"/>
              </a:endParaRPr>
            </a:p>
          </p:txBody>
        </p:sp>
      </p:grpSp>
      <p:grpSp>
        <p:nvGrpSpPr>
          <p:cNvPr id="98" name="Group 97"/>
          <p:cNvGrpSpPr/>
          <p:nvPr/>
        </p:nvGrpSpPr>
        <p:grpSpPr>
          <a:xfrm>
            <a:off x="3964379" y="1916961"/>
            <a:ext cx="1371144" cy="184666"/>
            <a:chOff x="3826264" y="1916961"/>
            <a:chExt cx="1371144" cy="184666"/>
          </a:xfrm>
        </p:grpSpPr>
        <p:sp>
          <p:nvSpPr>
            <p:cNvPr id="15" name="Line 98"/>
            <p:cNvSpPr>
              <a:spLocks noChangeShapeType="1"/>
            </p:cNvSpPr>
            <p:nvPr/>
          </p:nvSpPr>
          <p:spPr bwMode="gray">
            <a:xfrm flipV="1">
              <a:off x="3826264" y="2007448"/>
              <a:ext cx="336550" cy="0"/>
            </a:xfrm>
            <a:prstGeom prst="line">
              <a:avLst/>
            </a:prstGeom>
            <a:noFill/>
            <a:ln w="19050">
              <a:solidFill>
                <a:srgbClr val="00B050"/>
              </a:solidFill>
              <a:prstDash val="solid"/>
              <a:round/>
              <a:headEnd/>
              <a:tailEnd/>
            </a:ln>
          </p:spPr>
          <p:txBody>
            <a:bodyPr/>
            <a:lstStyle/>
            <a:p>
              <a:pPr defTabSz="457200"/>
              <a:endParaRPr lang="en-US" dirty="0">
                <a:solidFill>
                  <a:srgbClr val="5A5A5A"/>
                </a:solidFill>
                <a:cs typeface="Arial" panose="020B0604020202020204" pitchFamily="34" charset="0"/>
              </a:endParaRPr>
            </a:p>
          </p:txBody>
        </p:sp>
        <p:sp>
          <p:nvSpPr>
            <p:cNvPr id="20" name="Rectangle 129"/>
            <p:cNvSpPr>
              <a:spLocks noChangeArrowheads="1"/>
            </p:cNvSpPr>
            <p:nvPr/>
          </p:nvSpPr>
          <p:spPr bwMode="gray">
            <a:xfrm>
              <a:off x="4252845" y="1916961"/>
              <a:ext cx="944563" cy="184666"/>
            </a:xfrm>
            <a:prstGeom prst="rect">
              <a:avLst/>
            </a:prstGeom>
            <a:noFill/>
            <a:ln w="9525">
              <a:noFill/>
              <a:miter lim="800000"/>
              <a:headEnd/>
              <a:tailEnd/>
            </a:ln>
          </p:spPr>
          <p:txBody>
            <a:bodyPr lIns="0" tIns="0" rIns="0" bIns="0">
              <a:spAutoFit/>
            </a:bodyPr>
            <a:lstStyle/>
            <a:p>
              <a:pPr defTabSz="911225"/>
              <a:r>
                <a:rPr lang="en-US" sz="1200" dirty="0">
                  <a:solidFill>
                    <a:srgbClr val="53575E"/>
                  </a:solidFill>
                  <a:cs typeface="Arial" panose="020B0604020202020204" pitchFamily="34" charset="0"/>
                </a:rPr>
                <a:t>Vildagliptin</a:t>
              </a:r>
            </a:p>
          </p:txBody>
        </p:sp>
        <p:sp>
          <p:nvSpPr>
            <p:cNvPr id="22" name="AutoShape 106"/>
            <p:cNvSpPr>
              <a:spLocks noChangeAspect="1" noChangeArrowheads="1"/>
            </p:cNvSpPr>
            <p:nvPr/>
          </p:nvSpPr>
          <p:spPr bwMode="gray">
            <a:xfrm rot="10800000">
              <a:off x="3941358" y="1953473"/>
              <a:ext cx="111125" cy="109538"/>
            </a:xfrm>
            <a:prstGeom prst="triangle">
              <a:avLst>
                <a:gd name="adj" fmla="val 50722"/>
              </a:avLst>
            </a:prstGeom>
            <a:solidFill>
              <a:srgbClr val="00B050"/>
            </a:solidFill>
            <a:ln w="9525">
              <a:solidFill>
                <a:srgbClr val="00B050"/>
              </a:solidFill>
              <a:miter lim="800000"/>
              <a:headEnd/>
              <a:tailEnd/>
            </a:ln>
          </p:spPr>
          <p:txBody>
            <a:bodyPr rot="10800000" wrap="none" anchor="ctr"/>
            <a:lstStyle/>
            <a:p>
              <a:pPr algn="ctr" defTabSz="457200"/>
              <a:endParaRPr lang="de-DE" sz="1300" dirty="0">
                <a:solidFill>
                  <a:srgbClr val="53575E"/>
                </a:solidFill>
                <a:cs typeface="Arial" panose="020B0604020202020204" pitchFamily="34" charset="0"/>
              </a:endParaRPr>
            </a:p>
          </p:txBody>
        </p:sp>
      </p:grpSp>
      <p:sp>
        <p:nvSpPr>
          <p:cNvPr id="6" name="Text Box 118"/>
          <p:cNvSpPr txBox="1">
            <a:spLocks noChangeArrowheads="1"/>
          </p:cNvSpPr>
          <p:nvPr>
            <p:custDataLst>
              <p:tags r:id="rId1"/>
            </p:custDataLst>
          </p:nvPr>
        </p:nvSpPr>
        <p:spPr bwMode="gray">
          <a:xfrm rot="16200000">
            <a:off x="-452621" y="2131844"/>
            <a:ext cx="2268250" cy="169277"/>
          </a:xfrm>
          <a:prstGeom prst="rect">
            <a:avLst/>
          </a:prstGeom>
          <a:noFill/>
          <a:ln w="9525">
            <a:noFill/>
            <a:miter lim="800000"/>
            <a:headEnd/>
            <a:tailEnd/>
          </a:ln>
        </p:spPr>
        <p:txBody>
          <a:bodyPr wrap="none" lIns="0" tIns="0" rIns="0" bIns="0">
            <a:spAutoFit/>
          </a:bodyPr>
          <a:lstStyle/>
          <a:p>
            <a:pPr defTabSz="911225"/>
            <a:r>
              <a:rPr lang="en-US" sz="1100" b="1" dirty="0">
                <a:solidFill>
                  <a:srgbClr val="5A5A5A"/>
                </a:solidFill>
                <a:cs typeface="Arial" panose="020B0604020202020204" pitchFamily="34" charset="0"/>
              </a:rPr>
              <a:t>DPP-4 enzyme activity [% control]</a:t>
            </a:r>
          </a:p>
        </p:txBody>
      </p:sp>
      <p:sp>
        <p:nvSpPr>
          <p:cNvPr id="25" name="Freeform 126"/>
          <p:cNvSpPr>
            <a:spLocks/>
          </p:cNvSpPr>
          <p:nvPr>
            <p:custDataLst>
              <p:tags r:id="rId2"/>
            </p:custDataLst>
          </p:nvPr>
        </p:nvSpPr>
        <p:spPr bwMode="gray">
          <a:xfrm rot="16200000" flipH="1">
            <a:off x="912580" y="2903953"/>
            <a:ext cx="2434072" cy="293187"/>
          </a:xfrm>
          <a:custGeom>
            <a:avLst/>
            <a:gdLst>
              <a:gd name="T0" fmla="*/ 0 w 304"/>
              <a:gd name="T1" fmla="*/ 0 h 1168"/>
              <a:gd name="T2" fmla="*/ 2147483647 w 304"/>
              <a:gd name="T3" fmla="*/ 0 h 1168"/>
              <a:gd name="T4" fmla="*/ 2147483647 w 304"/>
              <a:gd name="T5" fmla="*/ 2147483647 h 1168"/>
              <a:gd name="T6" fmla="*/ 0 60000 65536"/>
              <a:gd name="T7" fmla="*/ 0 60000 65536"/>
              <a:gd name="T8" fmla="*/ 0 60000 65536"/>
              <a:gd name="T9" fmla="*/ 0 w 304"/>
              <a:gd name="T10" fmla="*/ 0 h 1168"/>
              <a:gd name="T11" fmla="*/ 304 w 304"/>
              <a:gd name="T12" fmla="*/ 1168 h 1168"/>
            </a:gdLst>
            <a:ahLst/>
            <a:cxnLst>
              <a:cxn ang="T6">
                <a:pos x="T0" y="T1"/>
              </a:cxn>
              <a:cxn ang="T7">
                <a:pos x="T2" y="T3"/>
              </a:cxn>
              <a:cxn ang="T8">
                <a:pos x="T4" y="T5"/>
              </a:cxn>
            </a:cxnLst>
            <a:rect l="T9" t="T10" r="T11" b="T12"/>
            <a:pathLst>
              <a:path w="304" h="1168">
                <a:moveTo>
                  <a:pt x="0" y="0"/>
                </a:moveTo>
                <a:lnTo>
                  <a:pt x="304" y="0"/>
                </a:lnTo>
                <a:lnTo>
                  <a:pt x="304" y="1168"/>
                </a:lnTo>
              </a:path>
            </a:pathLst>
          </a:custGeom>
          <a:noFill/>
          <a:ln w="19050">
            <a:solidFill>
              <a:schemeClr val="hlink"/>
            </a:solidFill>
            <a:round/>
            <a:headEnd type="stealth" w="med" len="med"/>
            <a:tailEnd/>
          </a:ln>
        </p:spPr>
        <p:txBody>
          <a:bodyPr wrap="none" lIns="91411" tIns="45706" rIns="91411" bIns="45706" anchor="ctr"/>
          <a:lstStyle/>
          <a:p>
            <a:pPr algn="ctr" defTabSz="457200"/>
            <a:endParaRPr lang="en-GB" sz="1100" dirty="0">
              <a:solidFill>
                <a:srgbClr val="53575E"/>
              </a:solidFill>
              <a:cs typeface="Arial" panose="020B0604020202020204" pitchFamily="34" charset="0"/>
            </a:endParaRPr>
          </a:p>
        </p:txBody>
      </p:sp>
      <p:sp>
        <p:nvSpPr>
          <p:cNvPr id="26" name="Text Placeholder 2"/>
          <p:cNvSpPr>
            <a:spLocks/>
          </p:cNvSpPr>
          <p:nvPr>
            <p:custDataLst>
              <p:tags r:id="rId3"/>
            </p:custDataLst>
          </p:nvPr>
        </p:nvSpPr>
        <p:spPr bwMode="gray">
          <a:xfrm>
            <a:off x="2288686" y="4074924"/>
            <a:ext cx="2787377" cy="338554"/>
          </a:xfrm>
          <a:prstGeom prst="rect">
            <a:avLst/>
          </a:prstGeom>
          <a:noFill/>
          <a:ln w="9525">
            <a:noFill/>
            <a:miter lim="800000"/>
            <a:headEnd/>
            <a:tailEnd/>
          </a:ln>
        </p:spPr>
        <p:txBody>
          <a:bodyPr wrap="square" lIns="0" tIns="0" rIns="0" bIns="0">
            <a:spAutoFit/>
          </a:bodyPr>
          <a:lstStyle/>
          <a:p>
            <a:pPr defTabSz="457200">
              <a:buFont typeface="Calibri" pitchFamily="34" charset="0"/>
              <a:buNone/>
            </a:pPr>
            <a:r>
              <a:rPr lang="en-US" sz="1100" dirty="0">
                <a:solidFill>
                  <a:srgbClr val="5A5A5A"/>
                </a:solidFill>
                <a:cs typeface="Arial" panose="020B0604020202020204" pitchFamily="34" charset="0"/>
              </a:rPr>
              <a:t>Highest potency of linagliptin in inhibiting DPP-4 enzyme activity</a:t>
            </a:r>
          </a:p>
        </p:txBody>
      </p:sp>
      <p:sp>
        <p:nvSpPr>
          <p:cNvPr id="27" name="Line 27"/>
          <p:cNvSpPr>
            <a:spLocks noChangeShapeType="1"/>
          </p:cNvSpPr>
          <p:nvPr>
            <p:custDataLst>
              <p:tags r:id="rId4"/>
            </p:custDataLst>
          </p:nvPr>
        </p:nvSpPr>
        <p:spPr bwMode="gray">
          <a:xfrm>
            <a:off x="1223227" y="1144773"/>
            <a:ext cx="7486" cy="2115934"/>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8" name="Line 28"/>
          <p:cNvSpPr>
            <a:spLocks noChangeShapeType="1"/>
          </p:cNvSpPr>
          <p:nvPr>
            <p:custDataLst>
              <p:tags r:id="rId5"/>
            </p:custDataLst>
          </p:nvPr>
        </p:nvSpPr>
        <p:spPr bwMode="gray">
          <a:xfrm>
            <a:off x="1223227" y="3260705"/>
            <a:ext cx="3363536"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9" name="Line 29"/>
          <p:cNvSpPr>
            <a:spLocks noChangeShapeType="1"/>
          </p:cNvSpPr>
          <p:nvPr>
            <p:custDataLst>
              <p:tags r:id="rId6"/>
            </p:custDataLst>
          </p:nvPr>
        </p:nvSpPr>
        <p:spPr bwMode="gray">
          <a:xfrm>
            <a:off x="1163361" y="2938824"/>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0" name="Line 30"/>
          <p:cNvSpPr>
            <a:spLocks noChangeShapeType="1"/>
          </p:cNvSpPr>
          <p:nvPr>
            <p:custDataLst>
              <p:tags r:id="rId7"/>
            </p:custDataLst>
          </p:nvPr>
        </p:nvSpPr>
        <p:spPr bwMode="gray">
          <a:xfrm>
            <a:off x="1163361" y="2615695"/>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1" name="Line 31"/>
          <p:cNvSpPr>
            <a:spLocks noChangeShapeType="1"/>
          </p:cNvSpPr>
          <p:nvPr>
            <p:custDataLst>
              <p:tags r:id="rId8"/>
            </p:custDataLst>
          </p:nvPr>
        </p:nvSpPr>
        <p:spPr bwMode="gray">
          <a:xfrm>
            <a:off x="1163361" y="2306290"/>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2" name="Line 32"/>
          <p:cNvSpPr>
            <a:spLocks noChangeShapeType="1"/>
          </p:cNvSpPr>
          <p:nvPr>
            <p:custDataLst>
              <p:tags r:id="rId9"/>
            </p:custDataLst>
          </p:nvPr>
        </p:nvSpPr>
        <p:spPr bwMode="gray">
          <a:xfrm>
            <a:off x="1163361" y="1989399"/>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3" name="Line 33"/>
          <p:cNvSpPr>
            <a:spLocks noChangeShapeType="1"/>
          </p:cNvSpPr>
          <p:nvPr>
            <p:custDataLst>
              <p:tags r:id="rId10"/>
            </p:custDataLst>
          </p:nvPr>
        </p:nvSpPr>
        <p:spPr bwMode="gray">
          <a:xfrm>
            <a:off x="1163361" y="1687479"/>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4" name="Line 34"/>
          <p:cNvSpPr>
            <a:spLocks noChangeShapeType="1"/>
          </p:cNvSpPr>
          <p:nvPr>
            <p:custDataLst>
              <p:tags r:id="rId11"/>
            </p:custDataLst>
          </p:nvPr>
        </p:nvSpPr>
        <p:spPr bwMode="gray">
          <a:xfrm>
            <a:off x="1163361" y="1371836"/>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grpSp>
        <p:nvGrpSpPr>
          <p:cNvPr id="35" name="Group 114"/>
          <p:cNvGrpSpPr>
            <a:grpSpLocks/>
          </p:cNvGrpSpPr>
          <p:nvPr>
            <p:custDataLst>
              <p:tags r:id="rId12"/>
            </p:custDataLst>
          </p:nvPr>
        </p:nvGrpSpPr>
        <p:grpSpPr bwMode="auto">
          <a:xfrm>
            <a:off x="1597507" y="1311953"/>
            <a:ext cx="2729754" cy="1950003"/>
            <a:chOff x="2832" y="498"/>
            <a:chExt cx="2184" cy="1676"/>
          </a:xfrm>
        </p:grpSpPr>
        <p:sp>
          <p:nvSpPr>
            <p:cNvPr id="36" name="Freeform 36"/>
            <p:cNvSpPr>
              <a:spLocks/>
            </p:cNvSpPr>
            <p:nvPr/>
          </p:nvSpPr>
          <p:spPr bwMode="gray">
            <a:xfrm>
              <a:off x="2850" y="534"/>
              <a:ext cx="2136" cy="1640"/>
            </a:xfrm>
            <a:custGeom>
              <a:avLst/>
              <a:gdLst>
                <a:gd name="T0" fmla="*/ 0 w 2136"/>
                <a:gd name="T1" fmla="*/ 0 h 1640"/>
                <a:gd name="T2" fmla="*/ 348 w 2136"/>
                <a:gd name="T3" fmla="*/ 18 h 1640"/>
                <a:gd name="T4" fmla="*/ 714 w 2136"/>
                <a:gd name="T5" fmla="*/ 48 h 1640"/>
                <a:gd name="T6" fmla="*/ 1062 w 2136"/>
                <a:gd name="T7" fmla="*/ 282 h 1640"/>
                <a:gd name="T8" fmla="*/ 1428 w 2136"/>
                <a:gd name="T9" fmla="*/ 1074 h 1640"/>
                <a:gd name="T10" fmla="*/ 1782 w 2136"/>
                <a:gd name="T11" fmla="*/ 1554 h 1640"/>
                <a:gd name="T12" fmla="*/ 2136 w 2136"/>
                <a:gd name="T13" fmla="*/ 1590 h 1640"/>
                <a:gd name="T14" fmla="*/ 0 60000 65536"/>
                <a:gd name="T15" fmla="*/ 0 60000 65536"/>
                <a:gd name="T16" fmla="*/ 0 60000 65536"/>
                <a:gd name="T17" fmla="*/ 0 60000 65536"/>
                <a:gd name="T18" fmla="*/ 0 60000 65536"/>
                <a:gd name="T19" fmla="*/ 0 60000 65536"/>
                <a:gd name="T20" fmla="*/ 0 60000 65536"/>
                <a:gd name="T21" fmla="*/ 0 w 2136"/>
                <a:gd name="T22" fmla="*/ 0 h 1640"/>
                <a:gd name="T23" fmla="*/ 2136 w 2136"/>
                <a:gd name="T24" fmla="*/ 1640 h 1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6" h="1640">
                  <a:moveTo>
                    <a:pt x="0" y="0"/>
                  </a:moveTo>
                  <a:cubicBezTo>
                    <a:pt x="58" y="3"/>
                    <a:pt x="229" y="10"/>
                    <a:pt x="348" y="18"/>
                  </a:cubicBezTo>
                  <a:cubicBezTo>
                    <a:pt x="467" y="26"/>
                    <a:pt x="595" y="4"/>
                    <a:pt x="714" y="48"/>
                  </a:cubicBezTo>
                  <a:cubicBezTo>
                    <a:pt x="833" y="92"/>
                    <a:pt x="943" y="111"/>
                    <a:pt x="1062" y="282"/>
                  </a:cubicBezTo>
                  <a:lnTo>
                    <a:pt x="1428" y="1074"/>
                  </a:lnTo>
                  <a:cubicBezTo>
                    <a:pt x="1548" y="1286"/>
                    <a:pt x="1664" y="1468"/>
                    <a:pt x="1782" y="1554"/>
                  </a:cubicBezTo>
                  <a:cubicBezTo>
                    <a:pt x="1900" y="1640"/>
                    <a:pt x="2062" y="1582"/>
                    <a:pt x="2136" y="1590"/>
                  </a:cubicBezTo>
                </a:path>
              </a:pathLst>
            </a:custGeom>
            <a:noFill/>
            <a:ln w="19050">
              <a:solidFill>
                <a:schemeClr val="tx1"/>
              </a:solidFill>
              <a:round/>
              <a:headEnd/>
              <a:tailEnd/>
            </a:ln>
          </p:spPr>
          <p:txBody>
            <a:bodyPr/>
            <a:lstStyle/>
            <a:p>
              <a:pPr algn="ctr" defTabSz="457200"/>
              <a:endParaRPr lang="en-GB" sz="1100" dirty="0">
                <a:solidFill>
                  <a:srgbClr val="53575E"/>
                </a:solidFill>
                <a:cs typeface="Arial" panose="020B0604020202020204" pitchFamily="34" charset="0"/>
              </a:endParaRPr>
            </a:p>
          </p:txBody>
        </p:sp>
        <p:sp>
          <p:nvSpPr>
            <p:cNvPr id="37" name="AutoShape 38"/>
            <p:cNvSpPr>
              <a:spLocks noChangeAspect="1" noChangeArrowheads="1"/>
            </p:cNvSpPr>
            <p:nvPr/>
          </p:nvSpPr>
          <p:spPr bwMode="gray">
            <a:xfrm>
              <a:off x="2832" y="498"/>
              <a:ext cx="66" cy="66"/>
            </a:xfrm>
            <a:prstGeom prst="diamond">
              <a:avLst/>
            </a:prstGeom>
            <a:solidFill>
              <a:schemeClr val="tx1"/>
            </a:solidFill>
            <a:ln w="19050">
              <a:solidFill>
                <a:schemeClr val="tx1"/>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38" name="AutoShape 39"/>
            <p:cNvSpPr>
              <a:spLocks noChangeAspect="1" noChangeArrowheads="1"/>
            </p:cNvSpPr>
            <p:nvPr/>
          </p:nvSpPr>
          <p:spPr bwMode="gray">
            <a:xfrm>
              <a:off x="3172" y="508"/>
              <a:ext cx="67" cy="66"/>
            </a:xfrm>
            <a:prstGeom prst="diamond">
              <a:avLst/>
            </a:prstGeom>
            <a:solidFill>
              <a:schemeClr val="tx1"/>
            </a:solidFill>
            <a:ln w="19050">
              <a:solidFill>
                <a:schemeClr val="tx1"/>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39" name="AutoShape 40"/>
            <p:cNvSpPr>
              <a:spLocks noChangeAspect="1" noChangeArrowheads="1"/>
            </p:cNvSpPr>
            <p:nvPr/>
          </p:nvSpPr>
          <p:spPr bwMode="gray">
            <a:xfrm>
              <a:off x="4604" y="2066"/>
              <a:ext cx="66" cy="66"/>
            </a:xfrm>
            <a:prstGeom prst="diamond">
              <a:avLst/>
            </a:prstGeom>
            <a:solidFill>
              <a:schemeClr val="tx1"/>
            </a:solidFill>
            <a:ln w="19050">
              <a:solidFill>
                <a:schemeClr val="tx1"/>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40" name="AutoShape 41"/>
            <p:cNvSpPr>
              <a:spLocks noChangeAspect="1" noChangeArrowheads="1"/>
            </p:cNvSpPr>
            <p:nvPr/>
          </p:nvSpPr>
          <p:spPr bwMode="gray">
            <a:xfrm>
              <a:off x="4950" y="2100"/>
              <a:ext cx="66" cy="66"/>
            </a:xfrm>
            <a:prstGeom prst="diamond">
              <a:avLst/>
            </a:prstGeom>
            <a:solidFill>
              <a:schemeClr val="tx1"/>
            </a:solidFill>
            <a:ln w="19050">
              <a:solidFill>
                <a:schemeClr val="tx1"/>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41" name="AutoShape 42"/>
            <p:cNvSpPr>
              <a:spLocks noChangeAspect="1" noChangeArrowheads="1"/>
            </p:cNvSpPr>
            <p:nvPr/>
          </p:nvSpPr>
          <p:spPr bwMode="gray">
            <a:xfrm>
              <a:off x="3524" y="548"/>
              <a:ext cx="66" cy="66"/>
            </a:xfrm>
            <a:prstGeom prst="diamond">
              <a:avLst/>
            </a:prstGeom>
            <a:solidFill>
              <a:schemeClr val="tx1"/>
            </a:solidFill>
            <a:ln w="19050">
              <a:solidFill>
                <a:schemeClr val="tx1"/>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42" name="AutoShape 43"/>
            <p:cNvSpPr>
              <a:spLocks noChangeAspect="1" noChangeArrowheads="1"/>
            </p:cNvSpPr>
            <p:nvPr/>
          </p:nvSpPr>
          <p:spPr bwMode="gray">
            <a:xfrm>
              <a:off x="3888" y="792"/>
              <a:ext cx="66" cy="66"/>
            </a:xfrm>
            <a:prstGeom prst="diamond">
              <a:avLst/>
            </a:prstGeom>
            <a:solidFill>
              <a:schemeClr val="tx1"/>
            </a:solidFill>
            <a:ln w="19050">
              <a:solidFill>
                <a:schemeClr val="tx1"/>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43" name="AutoShape 44"/>
            <p:cNvSpPr>
              <a:spLocks noChangeAspect="1" noChangeArrowheads="1"/>
            </p:cNvSpPr>
            <p:nvPr/>
          </p:nvSpPr>
          <p:spPr bwMode="gray">
            <a:xfrm>
              <a:off x="4228" y="1565"/>
              <a:ext cx="66" cy="65"/>
            </a:xfrm>
            <a:prstGeom prst="diamond">
              <a:avLst/>
            </a:prstGeom>
            <a:solidFill>
              <a:schemeClr val="tx1"/>
            </a:solidFill>
            <a:ln w="19050">
              <a:solidFill>
                <a:schemeClr val="tx1"/>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grpSp>
      <p:grpSp>
        <p:nvGrpSpPr>
          <p:cNvPr id="44" name="Group 113"/>
          <p:cNvGrpSpPr>
            <a:grpSpLocks/>
          </p:cNvGrpSpPr>
          <p:nvPr>
            <p:custDataLst>
              <p:tags r:id="rId13"/>
            </p:custDataLst>
          </p:nvPr>
        </p:nvGrpSpPr>
        <p:grpSpPr bwMode="auto">
          <a:xfrm>
            <a:off x="1598760" y="1444698"/>
            <a:ext cx="2755953" cy="1749138"/>
            <a:chOff x="2826" y="918"/>
            <a:chExt cx="2205" cy="1504"/>
          </a:xfrm>
          <a:solidFill>
            <a:schemeClr val="accent6">
              <a:lumMod val="40000"/>
              <a:lumOff val="60000"/>
            </a:schemeClr>
          </a:solidFill>
        </p:grpSpPr>
        <p:sp>
          <p:nvSpPr>
            <p:cNvPr id="45" name="Freeform 49"/>
            <p:cNvSpPr>
              <a:spLocks/>
            </p:cNvSpPr>
            <p:nvPr/>
          </p:nvSpPr>
          <p:spPr bwMode="gray">
            <a:xfrm>
              <a:off x="2856" y="954"/>
              <a:ext cx="2124" cy="1467"/>
            </a:xfrm>
            <a:custGeom>
              <a:avLst/>
              <a:gdLst>
                <a:gd name="T0" fmla="*/ 0 w 2124"/>
                <a:gd name="T1" fmla="*/ 0 h 1467"/>
                <a:gd name="T2" fmla="*/ 354 w 2124"/>
                <a:gd name="T3" fmla="*/ 24 h 1467"/>
                <a:gd name="T4" fmla="*/ 786 w 2124"/>
                <a:gd name="T5" fmla="*/ 96 h 1467"/>
                <a:gd name="T6" fmla="*/ 1074 w 2124"/>
                <a:gd name="T7" fmla="*/ 444 h 1467"/>
                <a:gd name="T8" fmla="*/ 1422 w 2124"/>
                <a:gd name="T9" fmla="*/ 1182 h 1467"/>
                <a:gd name="T10" fmla="*/ 1776 w 2124"/>
                <a:gd name="T11" fmla="*/ 1422 h 1467"/>
                <a:gd name="T12" fmla="*/ 2124 w 2124"/>
                <a:gd name="T13" fmla="*/ 1452 h 1467"/>
                <a:gd name="T14" fmla="*/ 0 60000 65536"/>
                <a:gd name="T15" fmla="*/ 0 60000 65536"/>
                <a:gd name="T16" fmla="*/ 0 60000 65536"/>
                <a:gd name="T17" fmla="*/ 0 60000 65536"/>
                <a:gd name="T18" fmla="*/ 0 60000 65536"/>
                <a:gd name="T19" fmla="*/ 0 60000 65536"/>
                <a:gd name="T20" fmla="*/ 0 60000 65536"/>
                <a:gd name="T21" fmla="*/ 0 w 2124"/>
                <a:gd name="T22" fmla="*/ 0 h 1467"/>
                <a:gd name="T23" fmla="*/ 2124 w 2124"/>
                <a:gd name="T24" fmla="*/ 1467 h 1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4" h="1467">
                  <a:moveTo>
                    <a:pt x="0" y="0"/>
                  </a:moveTo>
                  <a:cubicBezTo>
                    <a:pt x="59" y="4"/>
                    <a:pt x="223" y="8"/>
                    <a:pt x="354" y="24"/>
                  </a:cubicBezTo>
                  <a:cubicBezTo>
                    <a:pt x="485" y="40"/>
                    <a:pt x="666" y="26"/>
                    <a:pt x="786" y="96"/>
                  </a:cubicBezTo>
                  <a:cubicBezTo>
                    <a:pt x="906" y="166"/>
                    <a:pt x="968" y="263"/>
                    <a:pt x="1074" y="444"/>
                  </a:cubicBezTo>
                  <a:cubicBezTo>
                    <a:pt x="1180" y="625"/>
                    <a:pt x="1305" y="1019"/>
                    <a:pt x="1422" y="1182"/>
                  </a:cubicBezTo>
                  <a:cubicBezTo>
                    <a:pt x="1539" y="1345"/>
                    <a:pt x="1659" y="1377"/>
                    <a:pt x="1776" y="1422"/>
                  </a:cubicBezTo>
                  <a:cubicBezTo>
                    <a:pt x="1893" y="1467"/>
                    <a:pt x="2008" y="1459"/>
                    <a:pt x="2124" y="1452"/>
                  </a:cubicBezTo>
                </a:path>
              </a:pathLst>
            </a:custGeom>
            <a:noFill/>
            <a:ln w="19050">
              <a:solidFill>
                <a:schemeClr val="bg1">
                  <a:lumMod val="75000"/>
                </a:schemeClr>
              </a:solidFill>
              <a:round/>
              <a:headEnd/>
              <a:tailEnd/>
            </a:ln>
          </p:spPr>
          <p:txBody>
            <a:bodyPr/>
            <a:lstStyle/>
            <a:p>
              <a:pPr algn="ctr" defTabSz="457200"/>
              <a:endParaRPr lang="en-GB" sz="1100" dirty="0">
                <a:solidFill>
                  <a:srgbClr val="53575E"/>
                </a:solidFill>
                <a:cs typeface="Arial" panose="020B0604020202020204" pitchFamily="34" charset="0"/>
              </a:endParaRPr>
            </a:p>
          </p:txBody>
        </p:sp>
        <p:sp>
          <p:nvSpPr>
            <p:cNvPr id="46" name="AutoShape 50"/>
            <p:cNvSpPr>
              <a:spLocks noChangeAspect="1" noChangeArrowheads="1"/>
            </p:cNvSpPr>
            <p:nvPr/>
          </p:nvSpPr>
          <p:spPr bwMode="gray">
            <a:xfrm>
              <a:off x="2826" y="918"/>
              <a:ext cx="80" cy="62"/>
            </a:xfrm>
            <a:prstGeom prst="triangle">
              <a:avLst>
                <a:gd name="adj" fmla="val 50000"/>
              </a:avLst>
            </a:prstGeom>
            <a:solidFill>
              <a:schemeClr val="bg1">
                <a:lumMod val="75000"/>
              </a:schemeClr>
            </a:solidFill>
            <a:ln w="19050">
              <a:solidFill>
                <a:schemeClr val="bg1">
                  <a:lumMod val="75000"/>
                </a:schemeClr>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47" name="AutoShape 51"/>
            <p:cNvSpPr>
              <a:spLocks noChangeAspect="1" noChangeArrowheads="1"/>
            </p:cNvSpPr>
            <p:nvPr/>
          </p:nvSpPr>
          <p:spPr bwMode="gray">
            <a:xfrm>
              <a:off x="3189" y="958"/>
              <a:ext cx="80" cy="62"/>
            </a:xfrm>
            <a:prstGeom prst="triangle">
              <a:avLst>
                <a:gd name="adj" fmla="val 50000"/>
              </a:avLst>
            </a:prstGeom>
            <a:solidFill>
              <a:schemeClr val="bg1">
                <a:lumMod val="75000"/>
              </a:schemeClr>
            </a:solidFill>
            <a:ln w="19050">
              <a:solidFill>
                <a:schemeClr val="bg1">
                  <a:lumMod val="75000"/>
                </a:schemeClr>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48" name="AutoShape 52"/>
            <p:cNvSpPr>
              <a:spLocks noChangeAspect="1" noChangeArrowheads="1"/>
            </p:cNvSpPr>
            <p:nvPr/>
          </p:nvSpPr>
          <p:spPr bwMode="gray">
            <a:xfrm>
              <a:off x="3890" y="1352"/>
              <a:ext cx="79" cy="62"/>
            </a:xfrm>
            <a:prstGeom prst="triangle">
              <a:avLst>
                <a:gd name="adj" fmla="val 50000"/>
              </a:avLst>
            </a:prstGeom>
            <a:solidFill>
              <a:schemeClr val="bg1">
                <a:lumMod val="75000"/>
              </a:schemeClr>
            </a:solidFill>
            <a:ln w="19050">
              <a:solidFill>
                <a:schemeClr val="bg1">
                  <a:lumMod val="75000"/>
                </a:schemeClr>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49" name="AutoShape 53"/>
            <p:cNvSpPr>
              <a:spLocks noChangeAspect="1" noChangeArrowheads="1"/>
            </p:cNvSpPr>
            <p:nvPr/>
          </p:nvSpPr>
          <p:spPr bwMode="gray">
            <a:xfrm>
              <a:off x="4248" y="2100"/>
              <a:ext cx="79" cy="62"/>
            </a:xfrm>
            <a:prstGeom prst="triangle">
              <a:avLst>
                <a:gd name="adj" fmla="val 50000"/>
              </a:avLst>
            </a:prstGeom>
            <a:solidFill>
              <a:schemeClr val="bg1">
                <a:lumMod val="75000"/>
              </a:schemeClr>
            </a:solidFill>
            <a:ln w="19050">
              <a:solidFill>
                <a:schemeClr val="bg1">
                  <a:lumMod val="75000"/>
                </a:schemeClr>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50" name="AutoShape 54"/>
            <p:cNvSpPr>
              <a:spLocks noChangeAspect="1" noChangeArrowheads="1"/>
            </p:cNvSpPr>
            <p:nvPr/>
          </p:nvSpPr>
          <p:spPr bwMode="gray">
            <a:xfrm>
              <a:off x="4594" y="2327"/>
              <a:ext cx="79" cy="61"/>
            </a:xfrm>
            <a:prstGeom prst="triangle">
              <a:avLst>
                <a:gd name="adj" fmla="val 50000"/>
              </a:avLst>
            </a:prstGeom>
            <a:solidFill>
              <a:schemeClr val="bg1">
                <a:lumMod val="75000"/>
              </a:schemeClr>
            </a:solidFill>
            <a:ln w="19050">
              <a:solidFill>
                <a:schemeClr val="bg1">
                  <a:lumMod val="75000"/>
                </a:schemeClr>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51" name="AutoShape 55"/>
            <p:cNvSpPr>
              <a:spLocks noChangeAspect="1" noChangeArrowheads="1"/>
            </p:cNvSpPr>
            <p:nvPr/>
          </p:nvSpPr>
          <p:spPr bwMode="gray">
            <a:xfrm>
              <a:off x="4951" y="2360"/>
              <a:ext cx="80" cy="62"/>
            </a:xfrm>
            <a:prstGeom prst="triangle">
              <a:avLst>
                <a:gd name="adj" fmla="val 50000"/>
              </a:avLst>
            </a:prstGeom>
            <a:solidFill>
              <a:schemeClr val="bg1">
                <a:lumMod val="75000"/>
              </a:schemeClr>
            </a:solidFill>
            <a:ln w="19050">
              <a:solidFill>
                <a:schemeClr val="bg1">
                  <a:lumMod val="75000"/>
                </a:schemeClr>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grpSp>
      <p:grpSp>
        <p:nvGrpSpPr>
          <p:cNvPr id="52" name="Group 115"/>
          <p:cNvGrpSpPr>
            <a:grpSpLocks/>
          </p:cNvGrpSpPr>
          <p:nvPr>
            <p:custDataLst>
              <p:tags r:id="rId14"/>
            </p:custDataLst>
          </p:nvPr>
        </p:nvGrpSpPr>
        <p:grpSpPr bwMode="auto">
          <a:xfrm>
            <a:off x="2042911" y="1384312"/>
            <a:ext cx="2331769" cy="1882632"/>
            <a:chOff x="3428" y="368"/>
            <a:chExt cx="1866" cy="1618"/>
          </a:xfrm>
        </p:grpSpPr>
        <p:sp>
          <p:nvSpPr>
            <p:cNvPr id="53" name="Freeform 57"/>
            <p:cNvSpPr>
              <a:spLocks/>
            </p:cNvSpPr>
            <p:nvPr/>
          </p:nvSpPr>
          <p:spPr bwMode="gray">
            <a:xfrm>
              <a:off x="3456" y="372"/>
              <a:ext cx="1824" cy="1566"/>
            </a:xfrm>
            <a:custGeom>
              <a:avLst/>
              <a:gdLst>
                <a:gd name="T0" fmla="*/ 0 w 1824"/>
                <a:gd name="T1" fmla="*/ 30 h 1566"/>
                <a:gd name="T2" fmla="*/ 366 w 1824"/>
                <a:gd name="T3" fmla="*/ 36 h 1566"/>
                <a:gd name="T4" fmla="*/ 732 w 1824"/>
                <a:gd name="T5" fmla="*/ 246 h 1566"/>
                <a:gd name="T6" fmla="*/ 1068 w 1824"/>
                <a:gd name="T7" fmla="*/ 978 h 1566"/>
                <a:gd name="T8" fmla="*/ 1434 w 1824"/>
                <a:gd name="T9" fmla="*/ 1536 h 1566"/>
                <a:gd name="T10" fmla="*/ 1824 w 1824"/>
                <a:gd name="T11" fmla="*/ 1566 h 1566"/>
                <a:gd name="T12" fmla="*/ 0 60000 65536"/>
                <a:gd name="T13" fmla="*/ 0 60000 65536"/>
                <a:gd name="T14" fmla="*/ 0 60000 65536"/>
                <a:gd name="T15" fmla="*/ 0 60000 65536"/>
                <a:gd name="T16" fmla="*/ 0 60000 65536"/>
                <a:gd name="T17" fmla="*/ 0 60000 65536"/>
                <a:gd name="T18" fmla="*/ 0 w 1824"/>
                <a:gd name="T19" fmla="*/ 0 h 1566"/>
                <a:gd name="T20" fmla="*/ 1824 w 1824"/>
                <a:gd name="T21" fmla="*/ 1566 h 1566"/>
              </a:gdLst>
              <a:ahLst/>
              <a:cxnLst>
                <a:cxn ang="T12">
                  <a:pos x="T0" y="T1"/>
                </a:cxn>
                <a:cxn ang="T13">
                  <a:pos x="T2" y="T3"/>
                </a:cxn>
                <a:cxn ang="T14">
                  <a:pos x="T4" y="T5"/>
                </a:cxn>
                <a:cxn ang="T15">
                  <a:pos x="T6" y="T7"/>
                </a:cxn>
                <a:cxn ang="T16">
                  <a:pos x="T8" y="T9"/>
                </a:cxn>
                <a:cxn ang="T17">
                  <a:pos x="T10" y="T11"/>
                </a:cxn>
              </a:cxnLst>
              <a:rect l="T18" t="T19" r="T20" b="T21"/>
              <a:pathLst>
                <a:path w="1824" h="1566">
                  <a:moveTo>
                    <a:pt x="0" y="30"/>
                  </a:moveTo>
                  <a:cubicBezTo>
                    <a:pt x="122" y="15"/>
                    <a:pt x="244" y="0"/>
                    <a:pt x="366" y="36"/>
                  </a:cubicBezTo>
                  <a:cubicBezTo>
                    <a:pt x="488" y="72"/>
                    <a:pt x="615" y="89"/>
                    <a:pt x="732" y="246"/>
                  </a:cubicBezTo>
                  <a:cubicBezTo>
                    <a:pt x="849" y="403"/>
                    <a:pt x="951" y="763"/>
                    <a:pt x="1068" y="978"/>
                  </a:cubicBezTo>
                  <a:cubicBezTo>
                    <a:pt x="1185" y="1193"/>
                    <a:pt x="1308" y="1438"/>
                    <a:pt x="1434" y="1536"/>
                  </a:cubicBezTo>
                  <a:lnTo>
                    <a:pt x="1824" y="1566"/>
                  </a:lnTo>
                </a:path>
              </a:pathLst>
            </a:custGeom>
            <a:noFill/>
            <a:ln w="19050">
              <a:solidFill>
                <a:srgbClr val="00B050"/>
              </a:solidFill>
              <a:prstDash val="solid"/>
              <a:round/>
              <a:headEnd/>
              <a:tailEnd/>
            </a:ln>
          </p:spPr>
          <p:txBody>
            <a:bodyPr/>
            <a:lstStyle/>
            <a:p>
              <a:pPr algn="ctr" defTabSz="457200"/>
              <a:endParaRPr lang="en-GB" sz="1100" dirty="0">
                <a:solidFill>
                  <a:srgbClr val="53575E"/>
                </a:solidFill>
                <a:cs typeface="Arial" panose="020B0604020202020204" pitchFamily="34" charset="0"/>
              </a:endParaRPr>
            </a:p>
          </p:txBody>
        </p:sp>
        <p:sp>
          <p:nvSpPr>
            <p:cNvPr id="54" name="AutoShape 60"/>
            <p:cNvSpPr>
              <a:spLocks noChangeAspect="1" noChangeArrowheads="1"/>
            </p:cNvSpPr>
            <p:nvPr/>
          </p:nvSpPr>
          <p:spPr bwMode="gray">
            <a:xfrm rot="10800000">
              <a:off x="3428" y="368"/>
              <a:ext cx="70" cy="74"/>
            </a:xfrm>
            <a:prstGeom prst="triangle">
              <a:avLst>
                <a:gd name="adj" fmla="val 50722"/>
              </a:avLst>
            </a:prstGeom>
            <a:solidFill>
              <a:srgbClr val="00B050"/>
            </a:solidFill>
            <a:ln w="19050">
              <a:solidFill>
                <a:srgbClr val="00B050"/>
              </a:solidFill>
              <a:prstDash val="solid"/>
              <a:miter lim="800000"/>
              <a:headEnd/>
              <a:tailEnd/>
            </a:ln>
          </p:spPr>
          <p:txBody>
            <a:bodyPr rot="10800000" wrap="none" anchor="ctr"/>
            <a:lstStyle/>
            <a:p>
              <a:pPr algn="ctr" defTabSz="457200"/>
              <a:endParaRPr lang="de-DE" sz="1100" dirty="0">
                <a:solidFill>
                  <a:srgbClr val="53575E"/>
                </a:solidFill>
                <a:cs typeface="Arial" panose="020B0604020202020204" pitchFamily="34" charset="0"/>
              </a:endParaRPr>
            </a:p>
          </p:txBody>
        </p:sp>
        <p:sp>
          <p:nvSpPr>
            <p:cNvPr id="55" name="AutoShape 61"/>
            <p:cNvSpPr>
              <a:spLocks noChangeAspect="1" noChangeArrowheads="1"/>
            </p:cNvSpPr>
            <p:nvPr/>
          </p:nvSpPr>
          <p:spPr bwMode="gray">
            <a:xfrm rot="10800000">
              <a:off x="3780" y="374"/>
              <a:ext cx="70" cy="74"/>
            </a:xfrm>
            <a:prstGeom prst="triangle">
              <a:avLst>
                <a:gd name="adj" fmla="val 50722"/>
              </a:avLst>
            </a:prstGeom>
            <a:solidFill>
              <a:srgbClr val="00B050"/>
            </a:solidFill>
            <a:ln w="19050">
              <a:solidFill>
                <a:srgbClr val="00B050"/>
              </a:solidFill>
              <a:prstDash val="solid"/>
              <a:miter lim="800000"/>
              <a:headEnd/>
              <a:tailEnd/>
            </a:ln>
          </p:spPr>
          <p:txBody>
            <a:bodyPr rot="10800000" wrap="none" anchor="ctr"/>
            <a:lstStyle/>
            <a:p>
              <a:pPr algn="ctr" defTabSz="457200"/>
              <a:endParaRPr lang="de-DE" sz="1100" dirty="0">
                <a:solidFill>
                  <a:srgbClr val="53575E"/>
                </a:solidFill>
                <a:cs typeface="Arial" panose="020B0604020202020204" pitchFamily="34" charset="0"/>
              </a:endParaRPr>
            </a:p>
          </p:txBody>
        </p:sp>
        <p:sp>
          <p:nvSpPr>
            <p:cNvPr id="56" name="AutoShape 62"/>
            <p:cNvSpPr>
              <a:spLocks noChangeAspect="1" noChangeArrowheads="1"/>
            </p:cNvSpPr>
            <p:nvPr/>
          </p:nvSpPr>
          <p:spPr bwMode="gray">
            <a:xfrm rot="10800000">
              <a:off x="4142" y="582"/>
              <a:ext cx="72" cy="74"/>
            </a:xfrm>
            <a:prstGeom prst="triangle">
              <a:avLst>
                <a:gd name="adj" fmla="val 50722"/>
              </a:avLst>
            </a:prstGeom>
            <a:solidFill>
              <a:srgbClr val="00B050"/>
            </a:solidFill>
            <a:ln w="19050">
              <a:solidFill>
                <a:srgbClr val="00B050"/>
              </a:solidFill>
              <a:prstDash val="solid"/>
              <a:miter lim="800000"/>
              <a:headEnd/>
              <a:tailEnd/>
            </a:ln>
          </p:spPr>
          <p:txBody>
            <a:bodyPr rot="10800000" wrap="none" anchor="ctr"/>
            <a:lstStyle/>
            <a:p>
              <a:pPr algn="ctr" defTabSz="457200"/>
              <a:endParaRPr lang="de-DE" sz="1100" dirty="0">
                <a:solidFill>
                  <a:srgbClr val="53575E"/>
                </a:solidFill>
                <a:cs typeface="Arial" panose="020B0604020202020204" pitchFamily="34" charset="0"/>
              </a:endParaRPr>
            </a:p>
          </p:txBody>
        </p:sp>
        <p:sp>
          <p:nvSpPr>
            <p:cNvPr id="57" name="AutoShape 63"/>
            <p:cNvSpPr>
              <a:spLocks noChangeAspect="1" noChangeArrowheads="1"/>
            </p:cNvSpPr>
            <p:nvPr/>
          </p:nvSpPr>
          <p:spPr bwMode="gray">
            <a:xfrm rot="10800000">
              <a:off x="4502" y="1342"/>
              <a:ext cx="70" cy="74"/>
            </a:xfrm>
            <a:prstGeom prst="triangle">
              <a:avLst>
                <a:gd name="adj" fmla="val 50722"/>
              </a:avLst>
            </a:prstGeom>
            <a:solidFill>
              <a:srgbClr val="00B050"/>
            </a:solidFill>
            <a:ln w="19050">
              <a:solidFill>
                <a:srgbClr val="00B050"/>
              </a:solidFill>
              <a:prstDash val="solid"/>
              <a:miter lim="800000"/>
              <a:headEnd/>
              <a:tailEnd/>
            </a:ln>
          </p:spPr>
          <p:txBody>
            <a:bodyPr rot="10800000" wrap="none" anchor="ctr"/>
            <a:lstStyle/>
            <a:p>
              <a:pPr algn="ctr" defTabSz="457200"/>
              <a:endParaRPr lang="de-DE" sz="1100" dirty="0">
                <a:solidFill>
                  <a:srgbClr val="53575E"/>
                </a:solidFill>
                <a:cs typeface="Arial" panose="020B0604020202020204" pitchFamily="34" charset="0"/>
              </a:endParaRPr>
            </a:p>
          </p:txBody>
        </p:sp>
        <p:sp>
          <p:nvSpPr>
            <p:cNvPr id="58" name="AutoShape 64"/>
            <p:cNvSpPr>
              <a:spLocks noChangeAspect="1" noChangeArrowheads="1"/>
            </p:cNvSpPr>
            <p:nvPr/>
          </p:nvSpPr>
          <p:spPr bwMode="gray">
            <a:xfrm rot="10800000">
              <a:off x="4848" y="1859"/>
              <a:ext cx="69" cy="76"/>
            </a:xfrm>
            <a:prstGeom prst="triangle">
              <a:avLst>
                <a:gd name="adj" fmla="val 50722"/>
              </a:avLst>
            </a:prstGeom>
            <a:solidFill>
              <a:srgbClr val="00B050"/>
            </a:solidFill>
            <a:ln w="19050">
              <a:solidFill>
                <a:srgbClr val="00B050"/>
              </a:solidFill>
              <a:prstDash val="solid"/>
              <a:miter lim="800000"/>
              <a:headEnd/>
              <a:tailEnd/>
            </a:ln>
          </p:spPr>
          <p:txBody>
            <a:bodyPr rot="10800000" wrap="none" anchor="ctr"/>
            <a:lstStyle/>
            <a:p>
              <a:pPr algn="ctr" defTabSz="457200"/>
              <a:endParaRPr lang="de-DE" sz="1100" dirty="0">
                <a:solidFill>
                  <a:srgbClr val="53575E"/>
                </a:solidFill>
                <a:cs typeface="Arial" panose="020B0604020202020204" pitchFamily="34" charset="0"/>
              </a:endParaRPr>
            </a:p>
          </p:txBody>
        </p:sp>
        <p:sp>
          <p:nvSpPr>
            <p:cNvPr id="59" name="AutoShape 65"/>
            <p:cNvSpPr>
              <a:spLocks noChangeAspect="1" noChangeArrowheads="1"/>
            </p:cNvSpPr>
            <p:nvPr/>
          </p:nvSpPr>
          <p:spPr bwMode="gray">
            <a:xfrm rot="10800000">
              <a:off x="5224" y="1912"/>
              <a:ext cx="70" cy="74"/>
            </a:xfrm>
            <a:prstGeom prst="triangle">
              <a:avLst>
                <a:gd name="adj" fmla="val 50722"/>
              </a:avLst>
            </a:prstGeom>
            <a:solidFill>
              <a:srgbClr val="00B050"/>
            </a:solidFill>
            <a:ln w="19050">
              <a:solidFill>
                <a:srgbClr val="00B050"/>
              </a:solidFill>
              <a:prstDash val="solid"/>
              <a:miter lim="800000"/>
              <a:headEnd/>
              <a:tailEnd/>
            </a:ln>
          </p:spPr>
          <p:txBody>
            <a:bodyPr rot="10800000" wrap="none" anchor="ctr"/>
            <a:lstStyle/>
            <a:p>
              <a:pPr algn="ctr" defTabSz="457200"/>
              <a:endParaRPr lang="de-DE" sz="1100" dirty="0">
                <a:solidFill>
                  <a:srgbClr val="53575E"/>
                </a:solidFill>
                <a:cs typeface="Arial" panose="020B0604020202020204" pitchFamily="34" charset="0"/>
              </a:endParaRPr>
            </a:p>
          </p:txBody>
        </p:sp>
      </p:grpSp>
      <p:grpSp>
        <p:nvGrpSpPr>
          <p:cNvPr id="60" name="Group 112"/>
          <p:cNvGrpSpPr>
            <a:grpSpLocks/>
          </p:cNvGrpSpPr>
          <p:nvPr>
            <p:custDataLst>
              <p:tags r:id="rId15"/>
            </p:custDataLst>
          </p:nvPr>
        </p:nvGrpSpPr>
        <p:grpSpPr bwMode="auto">
          <a:xfrm>
            <a:off x="1605004" y="1570245"/>
            <a:ext cx="2743477" cy="1695491"/>
            <a:chOff x="3894" y="2454"/>
            <a:chExt cx="2195" cy="1457"/>
          </a:xfrm>
          <a:solidFill>
            <a:schemeClr val="accent6"/>
          </a:solidFill>
        </p:grpSpPr>
        <p:sp>
          <p:nvSpPr>
            <p:cNvPr id="61" name="Freeform 67"/>
            <p:cNvSpPr>
              <a:spLocks/>
            </p:cNvSpPr>
            <p:nvPr/>
          </p:nvSpPr>
          <p:spPr bwMode="gray">
            <a:xfrm>
              <a:off x="3912" y="2482"/>
              <a:ext cx="2142" cy="1410"/>
            </a:xfrm>
            <a:custGeom>
              <a:avLst/>
              <a:gdLst>
                <a:gd name="T0" fmla="*/ 0 w 2142"/>
                <a:gd name="T1" fmla="*/ 8 h 1410"/>
                <a:gd name="T2" fmla="*/ 378 w 2142"/>
                <a:gd name="T3" fmla="*/ 14 h 1410"/>
                <a:gd name="T4" fmla="*/ 744 w 2142"/>
                <a:gd name="T5" fmla="*/ 92 h 1410"/>
                <a:gd name="T6" fmla="*/ 930 w 2142"/>
                <a:gd name="T7" fmla="*/ 260 h 1410"/>
                <a:gd name="T8" fmla="*/ 1080 w 2142"/>
                <a:gd name="T9" fmla="*/ 494 h 1410"/>
                <a:gd name="T10" fmla="*/ 1260 w 2142"/>
                <a:gd name="T11" fmla="*/ 902 h 1410"/>
                <a:gd name="T12" fmla="*/ 1428 w 2142"/>
                <a:gd name="T13" fmla="*/ 1172 h 1410"/>
                <a:gd name="T14" fmla="*/ 1572 w 2142"/>
                <a:gd name="T15" fmla="*/ 1304 h 1410"/>
                <a:gd name="T16" fmla="*/ 1782 w 2142"/>
                <a:gd name="T17" fmla="*/ 1376 h 1410"/>
                <a:gd name="T18" fmla="*/ 2142 w 2142"/>
                <a:gd name="T19" fmla="*/ 1406 h 14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2"/>
                <a:gd name="T31" fmla="*/ 0 h 1410"/>
                <a:gd name="T32" fmla="*/ 2142 w 2142"/>
                <a:gd name="T33" fmla="*/ 1410 h 14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2" h="1410">
                  <a:moveTo>
                    <a:pt x="0" y="8"/>
                  </a:moveTo>
                  <a:cubicBezTo>
                    <a:pt x="127" y="4"/>
                    <a:pt x="254" y="0"/>
                    <a:pt x="378" y="14"/>
                  </a:cubicBezTo>
                  <a:cubicBezTo>
                    <a:pt x="502" y="28"/>
                    <a:pt x="652" y="51"/>
                    <a:pt x="744" y="92"/>
                  </a:cubicBezTo>
                  <a:cubicBezTo>
                    <a:pt x="836" y="133"/>
                    <a:pt x="874" y="193"/>
                    <a:pt x="930" y="260"/>
                  </a:cubicBezTo>
                  <a:cubicBezTo>
                    <a:pt x="986" y="327"/>
                    <a:pt x="1025" y="387"/>
                    <a:pt x="1080" y="494"/>
                  </a:cubicBezTo>
                  <a:cubicBezTo>
                    <a:pt x="1135" y="601"/>
                    <a:pt x="1202" y="789"/>
                    <a:pt x="1260" y="902"/>
                  </a:cubicBezTo>
                  <a:cubicBezTo>
                    <a:pt x="1318" y="1015"/>
                    <a:pt x="1376" y="1105"/>
                    <a:pt x="1428" y="1172"/>
                  </a:cubicBezTo>
                  <a:cubicBezTo>
                    <a:pt x="1480" y="1239"/>
                    <a:pt x="1513" y="1270"/>
                    <a:pt x="1572" y="1304"/>
                  </a:cubicBezTo>
                  <a:cubicBezTo>
                    <a:pt x="1631" y="1338"/>
                    <a:pt x="1687" y="1359"/>
                    <a:pt x="1782" y="1376"/>
                  </a:cubicBezTo>
                  <a:cubicBezTo>
                    <a:pt x="1877" y="1393"/>
                    <a:pt x="2021" y="1410"/>
                    <a:pt x="2142" y="1406"/>
                  </a:cubicBezTo>
                </a:path>
              </a:pathLst>
            </a:custGeom>
            <a:noFill/>
            <a:ln w="19050">
              <a:solidFill>
                <a:schemeClr val="accent6"/>
              </a:solidFill>
              <a:round/>
              <a:headEnd/>
              <a:tailEnd/>
            </a:ln>
          </p:spPr>
          <p:txBody>
            <a:bodyPr/>
            <a:lstStyle/>
            <a:p>
              <a:pPr algn="ctr" defTabSz="457200"/>
              <a:endParaRPr lang="en-GB" sz="1100" dirty="0">
                <a:solidFill>
                  <a:srgbClr val="53575E"/>
                </a:solidFill>
                <a:cs typeface="Arial" panose="020B0604020202020204" pitchFamily="34" charset="0"/>
              </a:endParaRPr>
            </a:p>
          </p:txBody>
        </p:sp>
        <p:sp>
          <p:nvSpPr>
            <p:cNvPr id="62" name="Rectangle 68"/>
            <p:cNvSpPr>
              <a:spLocks noChangeAspect="1" noChangeArrowheads="1"/>
            </p:cNvSpPr>
            <p:nvPr/>
          </p:nvSpPr>
          <p:spPr bwMode="gray">
            <a:xfrm>
              <a:off x="3894" y="2454"/>
              <a:ext cx="59" cy="59"/>
            </a:xfrm>
            <a:prstGeom prst="rect">
              <a:avLst/>
            </a:prstGeom>
            <a:grpFill/>
            <a:ln w="19050">
              <a:solidFill>
                <a:schemeClr val="accent6"/>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63" name="Rectangle 69"/>
            <p:cNvSpPr>
              <a:spLocks noChangeAspect="1" noChangeArrowheads="1"/>
            </p:cNvSpPr>
            <p:nvPr/>
          </p:nvSpPr>
          <p:spPr bwMode="gray">
            <a:xfrm>
              <a:off x="4258" y="2477"/>
              <a:ext cx="59" cy="58"/>
            </a:xfrm>
            <a:prstGeom prst="rect">
              <a:avLst/>
            </a:prstGeom>
            <a:grpFill/>
            <a:ln w="19050">
              <a:solidFill>
                <a:schemeClr val="accent6"/>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64" name="Rectangle 70"/>
            <p:cNvSpPr>
              <a:spLocks noChangeAspect="1" noChangeArrowheads="1"/>
            </p:cNvSpPr>
            <p:nvPr/>
          </p:nvSpPr>
          <p:spPr bwMode="gray">
            <a:xfrm>
              <a:off x="4609" y="2550"/>
              <a:ext cx="60" cy="61"/>
            </a:xfrm>
            <a:prstGeom prst="rect">
              <a:avLst/>
            </a:prstGeom>
            <a:grpFill/>
            <a:ln w="19050">
              <a:solidFill>
                <a:schemeClr val="accent6"/>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65" name="Rectangle 71"/>
            <p:cNvSpPr>
              <a:spLocks noChangeAspect="1" noChangeArrowheads="1"/>
            </p:cNvSpPr>
            <p:nvPr/>
          </p:nvSpPr>
          <p:spPr bwMode="gray">
            <a:xfrm>
              <a:off x="4962" y="2940"/>
              <a:ext cx="59" cy="59"/>
            </a:xfrm>
            <a:prstGeom prst="rect">
              <a:avLst/>
            </a:prstGeom>
            <a:grpFill/>
            <a:ln w="19050">
              <a:solidFill>
                <a:schemeClr val="accent6"/>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66" name="Rectangle 72"/>
            <p:cNvSpPr>
              <a:spLocks noChangeAspect="1" noChangeArrowheads="1"/>
            </p:cNvSpPr>
            <p:nvPr/>
          </p:nvSpPr>
          <p:spPr bwMode="gray">
            <a:xfrm>
              <a:off x="5308" y="3628"/>
              <a:ext cx="59" cy="59"/>
            </a:xfrm>
            <a:prstGeom prst="rect">
              <a:avLst/>
            </a:prstGeom>
            <a:solidFill>
              <a:srgbClr val="FF9933"/>
            </a:solidFill>
            <a:ln w="19050">
              <a:solidFill>
                <a:schemeClr val="accent6"/>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67" name="Rectangle 73"/>
            <p:cNvSpPr>
              <a:spLocks noChangeAspect="1" noChangeArrowheads="1"/>
            </p:cNvSpPr>
            <p:nvPr/>
          </p:nvSpPr>
          <p:spPr bwMode="gray">
            <a:xfrm>
              <a:off x="5678" y="3830"/>
              <a:ext cx="59" cy="58"/>
            </a:xfrm>
            <a:prstGeom prst="rect">
              <a:avLst/>
            </a:prstGeom>
            <a:grpFill/>
            <a:ln w="19050">
              <a:solidFill>
                <a:schemeClr val="accent6"/>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68" name="Rectangle 74"/>
            <p:cNvSpPr>
              <a:spLocks noChangeAspect="1" noChangeArrowheads="1"/>
            </p:cNvSpPr>
            <p:nvPr/>
          </p:nvSpPr>
          <p:spPr bwMode="gray">
            <a:xfrm>
              <a:off x="6030" y="3852"/>
              <a:ext cx="59" cy="59"/>
            </a:xfrm>
            <a:prstGeom prst="rect">
              <a:avLst/>
            </a:prstGeom>
            <a:grpFill/>
            <a:ln w="19050">
              <a:solidFill>
                <a:schemeClr val="accent6"/>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grpSp>
      <p:grpSp>
        <p:nvGrpSpPr>
          <p:cNvPr id="69" name="Group 116"/>
          <p:cNvGrpSpPr>
            <a:grpSpLocks/>
          </p:cNvGrpSpPr>
          <p:nvPr>
            <p:custDataLst>
              <p:tags r:id="rId16"/>
            </p:custDataLst>
          </p:nvPr>
        </p:nvGrpSpPr>
        <p:grpSpPr bwMode="auto">
          <a:xfrm>
            <a:off x="1602508" y="1657970"/>
            <a:ext cx="2279351" cy="1606591"/>
            <a:chOff x="2200" y="915"/>
            <a:chExt cx="1823" cy="1381"/>
          </a:xfrm>
        </p:grpSpPr>
        <p:sp>
          <p:nvSpPr>
            <p:cNvPr id="70" name="Freeform 77"/>
            <p:cNvSpPr>
              <a:spLocks/>
            </p:cNvSpPr>
            <p:nvPr/>
          </p:nvSpPr>
          <p:spPr bwMode="gray">
            <a:xfrm>
              <a:off x="2232" y="942"/>
              <a:ext cx="1770" cy="1332"/>
            </a:xfrm>
            <a:custGeom>
              <a:avLst/>
              <a:gdLst>
                <a:gd name="T0" fmla="*/ 0 w 1770"/>
                <a:gd name="T1" fmla="*/ 0 h 1332"/>
                <a:gd name="T2" fmla="*/ 174 w 1770"/>
                <a:gd name="T3" fmla="*/ 48 h 1332"/>
                <a:gd name="T4" fmla="*/ 312 w 1770"/>
                <a:gd name="T5" fmla="*/ 150 h 1332"/>
                <a:gd name="T6" fmla="*/ 426 w 1770"/>
                <a:gd name="T7" fmla="*/ 318 h 1332"/>
                <a:gd name="T8" fmla="*/ 510 w 1770"/>
                <a:gd name="T9" fmla="*/ 480 h 1332"/>
                <a:gd name="T10" fmla="*/ 720 w 1770"/>
                <a:gd name="T11" fmla="*/ 924 h 1332"/>
                <a:gd name="T12" fmla="*/ 894 w 1770"/>
                <a:gd name="T13" fmla="*/ 1170 h 1332"/>
                <a:gd name="T14" fmla="*/ 1080 w 1770"/>
                <a:gd name="T15" fmla="*/ 1296 h 1332"/>
                <a:gd name="T16" fmla="*/ 1248 w 1770"/>
                <a:gd name="T17" fmla="*/ 1320 h 1332"/>
                <a:gd name="T18" fmla="*/ 1422 w 1770"/>
                <a:gd name="T19" fmla="*/ 1320 h 1332"/>
                <a:gd name="T20" fmla="*/ 1590 w 1770"/>
                <a:gd name="T21" fmla="*/ 1326 h 1332"/>
                <a:gd name="T22" fmla="*/ 1770 w 1770"/>
                <a:gd name="T23" fmla="*/ 1332 h 1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0"/>
                <a:gd name="T37" fmla="*/ 0 h 1332"/>
                <a:gd name="T38" fmla="*/ 1770 w 1770"/>
                <a:gd name="T39" fmla="*/ 1332 h 1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0" h="1332">
                  <a:moveTo>
                    <a:pt x="0" y="0"/>
                  </a:moveTo>
                  <a:cubicBezTo>
                    <a:pt x="29" y="8"/>
                    <a:pt x="122" y="23"/>
                    <a:pt x="174" y="48"/>
                  </a:cubicBezTo>
                  <a:cubicBezTo>
                    <a:pt x="226" y="73"/>
                    <a:pt x="270" y="105"/>
                    <a:pt x="312" y="150"/>
                  </a:cubicBezTo>
                  <a:cubicBezTo>
                    <a:pt x="354" y="195"/>
                    <a:pt x="393" y="263"/>
                    <a:pt x="426" y="318"/>
                  </a:cubicBezTo>
                  <a:cubicBezTo>
                    <a:pt x="459" y="373"/>
                    <a:pt x="461" y="379"/>
                    <a:pt x="510" y="480"/>
                  </a:cubicBezTo>
                  <a:cubicBezTo>
                    <a:pt x="559" y="581"/>
                    <a:pt x="656" y="809"/>
                    <a:pt x="720" y="924"/>
                  </a:cubicBezTo>
                  <a:cubicBezTo>
                    <a:pt x="784" y="1039"/>
                    <a:pt x="834" y="1108"/>
                    <a:pt x="894" y="1170"/>
                  </a:cubicBezTo>
                  <a:cubicBezTo>
                    <a:pt x="954" y="1232"/>
                    <a:pt x="1021" y="1271"/>
                    <a:pt x="1080" y="1296"/>
                  </a:cubicBezTo>
                  <a:cubicBezTo>
                    <a:pt x="1139" y="1321"/>
                    <a:pt x="1191" y="1316"/>
                    <a:pt x="1248" y="1320"/>
                  </a:cubicBezTo>
                  <a:cubicBezTo>
                    <a:pt x="1305" y="1324"/>
                    <a:pt x="1365" y="1319"/>
                    <a:pt x="1422" y="1320"/>
                  </a:cubicBezTo>
                  <a:cubicBezTo>
                    <a:pt x="1479" y="1321"/>
                    <a:pt x="1532" y="1324"/>
                    <a:pt x="1590" y="1326"/>
                  </a:cubicBezTo>
                  <a:cubicBezTo>
                    <a:pt x="1648" y="1328"/>
                    <a:pt x="1740" y="1331"/>
                    <a:pt x="1770" y="1332"/>
                  </a:cubicBezTo>
                </a:path>
              </a:pathLst>
            </a:custGeom>
            <a:noFill/>
            <a:ln w="19050">
              <a:solidFill>
                <a:schemeClr val="accent5"/>
              </a:solidFill>
              <a:round/>
              <a:headEnd/>
              <a:tailEnd/>
            </a:ln>
          </p:spPr>
          <p:txBody>
            <a:bodyPr/>
            <a:lstStyle/>
            <a:p>
              <a:pPr algn="ctr" defTabSz="457200"/>
              <a:endParaRPr lang="en-GB" sz="1100" dirty="0">
                <a:solidFill>
                  <a:srgbClr val="53575E"/>
                </a:solidFill>
                <a:cs typeface="Arial" panose="020B0604020202020204" pitchFamily="34" charset="0"/>
              </a:endParaRPr>
            </a:p>
          </p:txBody>
        </p:sp>
        <p:sp>
          <p:nvSpPr>
            <p:cNvPr id="71" name="AutoShape 78"/>
            <p:cNvSpPr>
              <a:spLocks noChangeArrowheads="1"/>
            </p:cNvSpPr>
            <p:nvPr/>
          </p:nvSpPr>
          <p:spPr bwMode="gray">
            <a:xfrm>
              <a:off x="2712" y="1386"/>
              <a:ext cx="59" cy="66"/>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72" name="AutoShape 79"/>
            <p:cNvSpPr>
              <a:spLocks noChangeArrowheads="1"/>
            </p:cNvSpPr>
            <p:nvPr/>
          </p:nvSpPr>
          <p:spPr bwMode="gray">
            <a:xfrm>
              <a:off x="2920" y="1840"/>
              <a:ext cx="59" cy="66"/>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73" name="AutoShape 80"/>
            <p:cNvSpPr>
              <a:spLocks noChangeArrowheads="1"/>
            </p:cNvSpPr>
            <p:nvPr/>
          </p:nvSpPr>
          <p:spPr bwMode="gray">
            <a:xfrm>
              <a:off x="3086" y="2072"/>
              <a:ext cx="59" cy="66"/>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74" name="AutoShape 81"/>
            <p:cNvSpPr>
              <a:spLocks noChangeArrowheads="1"/>
            </p:cNvSpPr>
            <p:nvPr/>
          </p:nvSpPr>
          <p:spPr bwMode="gray">
            <a:xfrm>
              <a:off x="3258" y="2195"/>
              <a:ext cx="59" cy="63"/>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75" name="AutoShape 82"/>
            <p:cNvSpPr>
              <a:spLocks noChangeArrowheads="1"/>
            </p:cNvSpPr>
            <p:nvPr/>
          </p:nvSpPr>
          <p:spPr bwMode="gray">
            <a:xfrm>
              <a:off x="3424" y="2224"/>
              <a:ext cx="59" cy="66"/>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76" name="AutoShape 83"/>
            <p:cNvSpPr>
              <a:spLocks noChangeArrowheads="1"/>
            </p:cNvSpPr>
            <p:nvPr/>
          </p:nvSpPr>
          <p:spPr bwMode="gray">
            <a:xfrm>
              <a:off x="3626" y="2222"/>
              <a:ext cx="59" cy="66"/>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77" name="AutoShape 84"/>
            <p:cNvSpPr>
              <a:spLocks noChangeArrowheads="1"/>
            </p:cNvSpPr>
            <p:nvPr/>
          </p:nvSpPr>
          <p:spPr bwMode="gray">
            <a:xfrm>
              <a:off x="3791" y="2226"/>
              <a:ext cx="59" cy="66"/>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78" name="AutoShape 85"/>
            <p:cNvSpPr>
              <a:spLocks noChangeArrowheads="1"/>
            </p:cNvSpPr>
            <p:nvPr/>
          </p:nvSpPr>
          <p:spPr bwMode="gray">
            <a:xfrm>
              <a:off x="3964" y="2230"/>
              <a:ext cx="59" cy="66"/>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sp>
          <p:nvSpPr>
            <p:cNvPr id="79" name="AutoShape 86"/>
            <p:cNvSpPr>
              <a:spLocks noChangeArrowheads="1"/>
            </p:cNvSpPr>
            <p:nvPr/>
          </p:nvSpPr>
          <p:spPr bwMode="gray">
            <a:xfrm>
              <a:off x="2200" y="915"/>
              <a:ext cx="59" cy="66"/>
            </a:xfrm>
            <a:prstGeom prst="ellipse">
              <a:avLst/>
            </a:prstGeom>
            <a:solidFill>
              <a:schemeClr val="accent5"/>
            </a:solidFill>
            <a:ln w="19050">
              <a:solidFill>
                <a:schemeClr val="accent5"/>
              </a:solidFill>
              <a:miter lim="800000"/>
              <a:headEnd/>
              <a:tailEnd/>
            </a:ln>
          </p:spPr>
          <p:txBody>
            <a:bodyPr wrap="none" anchor="ctr"/>
            <a:lstStyle/>
            <a:p>
              <a:pPr algn="ctr" defTabSz="457200"/>
              <a:endParaRPr lang="de-DE" sz="1100" dirty="0">
                <a:solidFill>
                  <a:srgbClr val="53575E"/>
                </a:solidFill>
                <a:cs typeface="Arial" panose="020B0604020202020204" pitchFamily="34" charset="0"/>
              </a:endParaRPr>
            </a:p>
          </p:txBody>
        </p:sp>
      </p:grpSp>
      <p:sp>
        <p:nvSpPr>
          <p:cNvPr id="80" name="Text Box 119"/>
          <p:cNvSpPr txBox="1">
            <a:spLocks noChangeArrowheads="1"/>
          </p:cNvSpPr>
          <p:nvPr>
            <p:custDataLst>
              <p:tags r:id="rId17"/>
            </p:custDataLst>
          </p:nvPr>
        </p:nvSpPr>
        <p:spPr bwMode="gray">
          <a:xfrm>
            <a:off x="2475835" y="3523961"/>
            <a:ext cx="876843" cy="169277"/>
          </a:xfrm>
          <a:prstGeom prst="rect">
            <a:avLst/>
          </a:prstGeom>
          <a:noFill/>
          <a:ln w="9525">
            <a:noFill/>
            <a:miter lim="800000"/>
            <a:headEnd/>
            <a:tailEnd/>
          </a:ln>
        </p:spPr>
        <p:txBody>
          <a:bodyPr wrap="none" lIns="0" tIns="0" rIns="0" bIns="0">
            <a:spAutoFit/>
          </a:bodyPr>
          <a:lstStyle/>
          <a:p>
            <a:pPr defTabSz="911225"/>
            <a:r>
              <a:rPr lang="en-US" sz="1100" b="1" dirty="0">
                <a:solidFill>
                  <a:srgbClr val="5A5A5A"/>
                </a:solidFill>
                <a:cs typeface="Arial" panose="020B0604020202020204" pitchFamily="34" charset="0"/>
              </a:rPr>
              <a:t>Log dose [M]</a:t>
            </a:r>
          </a:p>
        </p:txBody>
      </p:sp>
      <p:sp>
        <p:nvSpPr>
          <p:cNvPr id="81" name="Text Box 120"/>
          <p:cNvSpPr txBox="1">
            <a:spLocks noChangeArrowheads="1"/>
          </p:cNvSpPr>
          <p:nvPr>
            <p:custDataLst>
              <p:tags r:id="rId18"/>
            </p:custDataLst>
          </p:nvPr>
        </p:nvSpPr>
        <p:spPr bwMode="gray">
          <a:xfrm>
            <a:off x="890127" y="3163406"/>
            <a:ext cx="255061" cy="246153"/>
          </a:xfrm>
          <a:prstGeom prst="rect">
            <a:avLst/>
          </a:prstGeom>
          <a:noFill/>
          <a:ln w="9525">
            <a:noFill/>
            <a:miter lim="800000"/>
            <a:headEnd/>
            <a:tailEnd/>
          </a:ln>
        </p:spPr>
        <p:txBody>
          <a:bodyPr wrap="none" lIns="91372" tIns="45686" rIns="91372" bIns="45686">
            <a:spAutoFit/>
          </a:bodyPr>
          <a:lstStyle/>
          <a:p>
            <a:pPr defTabSz="911225"/>
            <a:r>
              <a:rPr lang="en-US" sz="1000" dirty="0">
                <a:solidFill>
                  <a:srgbClr val="53575E"/>
                </a:solidFill>
                <a:cs typeface="Arial" panose="020B0604020202020204" pitchFamily="34" charset="0"/>
              </a:rPr>
              <a:t>0</a:t>
            </a:r>
          </a:p>
        </p:txBody>
      </p:sp>
      <p:sp>
        <p:nvSpPr>
          <p:cNvPr id="82" name="Text Box 121"/>
          <p:cNvSpPr txBox="1">
            <a:spLocks noChangeArrowheads="1"/>
          </p:cNvSpPr>
          <p:nvPr>
            <p:custDataLst>
              <p:tags r:id="rId19"/>
            </p:custDataLst>
          </p:nvPr>
        </p:nvSpPr>
        <p:spPr bwMode="gray">
          <a:xfrm>
            <a:off x="956155" y="2853987"/>
            <a:ext cx="141064"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20</a:t>
            </a:r>
          </a:p>
        </p:txBody>
      </p:sp>
      <p:sp>
        <p:nvSpPr>
          <p:cNvPr id="83" name="Text Box 122"/>
          <p:cNvSpPr txBox="1">
            <a:spLocks noChangeArrowheads="1"/>
          </p:cNvSpPr>
          <p:nvPr>
            <p:custDataLst>
              <p:tags r:id="rId20"/>
            </p:custDataLst>
          </p:nvPr>
        </p:nvSpPr>
        <p:spPr bwMode="gray">
          <a:xfrm>
            <a:off x="953659" y="2530858"/>
            <a:ext cx="141064"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40</a:t>
            </a:r>
          </a:p>
        </p:txBody>
      </p:sp>
      <p:sp>
        <p:nvSpPr>
          <p:cNvPr id="84" name="Text Box 123"/>
          <p:cNvSpPr txBox="1">
            <a:spLocks noChangeArrowheads="1"/>
          </p:cNvSpPr>
          <p:nvPr>
            <p:custDataLst>
              <p:tags r:id="rId21"/>
            </p:custDataLst>
          </p:nvPr>
        </p:nvSpPr>
        <p:spPr bwMode="gray">
          <a:xfrm>
            <a:off x="958650" y="2221453"/>
            <a:ext cx="141064"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60</a:t>
            </a:r>
          </a:p>
        </p:txBody>
      </p:sp>
      <p:sp>
        <p:nvSpPr>
          <p:cNvPr id="85" name="Text Box 124"/>
          <p:cNvSpPr txBox="1">
            <a:spLocks noChangeArrowheads="1"/>
          </p:cNvSpPr>
          <p:nvPr>
            <p:custDataLst>
              <p:tags r:id="rId22"/>
            </p:custDataLst>
          </p:nvPr>
        </p:nvSpPr>
        <p:spPr bwMode="gray">
          <a:xfrm>
            <a:off x="956155" y="1904562"/>
            <a:ext cx="141064"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80</a:t>
            </a:r>
          </a:p>
        </p:txBody>
      </p:sp>
      <p:sp>
        <p:nvSpPr>
          <p:cNvPr id="86" name="Text Box 125"/>
          <p:cNvSpPr txBox="1">
            <a:spLocks noChangeArrowheads="1"/>
          </p:cNvSpPr>
          <p:nvPr>
            <p:custDataLst>
              <p:tags r:id="rId23"/>
            </p:custDataLst>
          </p:nvPr>
        </p:nvSpPr>
        <p:spPr bwMode="gray">
          <a:xfrm>
            <a:off x="908079" y="1602642"/>
            <a:ext cx="211596"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100</a:t>
            </a:r>
          </a:p>
        </p:txBody>
      </p:sp>
      <p:sp>
        <p:nvSpPr>
          <p:cNvPr id="87" name="Text Box 126"/>
          <p:cNvSpPr txBox="1">
            <a:spLocks noChangeArrowheads="1"/>
          </p:cNvSpPr>
          <p:nvPr>
            <p:custDataLst>
              <p:tags r:id="rId24"/>
            </p:custDataLst>
          </p:nvPr>
        </p:nvSpPr>
        <p:spPr bwMode="gray">
          <a:xfrm>
            <a:off x="905584" y="1286999"/>
            <a:ext cx="211596"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120</a:t>
            </a:r>
          </a:p>
        </p:txBody>
      </p:sp>
      <p:sp>
        <p:nvSpPr>
          <p:cNvPr id="88" name="Text Box 127"/>
          <p:cNvSpPr txBox="1">
            <a:spLocks noChangeArrowheads="1"/>
          </p:cNvSpPr>
          <p:nvPr>
            <p:custDataLst>
              <p:tags r:id="rId25"/>
            </p:custDataLst>
          </p:nvPr>
        </p:nvSpPr>
        <p:spPr bwMode="gray">
          <a:xfrm>
            <a:off x="1268457" y="3324334"/>
            <a:ext cx="184345"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-12</a:t>
            </a:r>
          </a:p>
        </p:txBody>
      </p:sp>
      <p:sp>
        <p:nvSpPr>
          <p:cNvPr id="89" name="Text Box 128"/>
          <p:cNvSpPr txBox="1">
            <a:spLocks noChangeArrowheads="1"/>
          </p:cNvSpPr>
          <p:nvPr>
            <p:custDataLst>
              <p:tags r:id="rId26"/>
            </p:custDataLst>
          </p:nvPr>
        </p:nvSpPr>
        <p:spPr bwMode="gray">
          <a:xfrm>
            <a:off x="2135745" y="3324334"/>
            <a:ext cx="184345"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-10</a:t>
            </a:r>
          </a:p>
        </p:txBody>
      </p:sp>
      <p:sp>
        <p:nvSpPr>
          <p:cNvPr id="90" name="Text Box 129"/>
          <p:cNvSpPr txBox="1">
            <a:spLocks noChangeArrowheads="1"/>
          </p:cNvSpPr>
          <p:nvPr>
            <p:custDataLst>
              <p:tags r:id="rId27"/>
            </p:custDataLst>
          </p:nvPr>
        </p:nvSpPr>
        <p:spPr bwMode="gray">
          <a:xfrm>
            <a:off x="3025755" y="3324334"/>
            <a:ext cx="113813"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-8</a:t>
            </a:r>
          </a:p>
        </p:txBody>
      </p:sp>
      <p:sp>
        <p:nvSpPr>
          <p:cNvPr id="91" name="Text Box 130"/>
          <p:cNvSpPr txBox="1">
            <a:spLocks noChangeArrowheads="1"/>
          </p:cNvSpPr>
          <p:nvPr>
            <p:custDataLst>
              <p:tags r:id="rId28"/>
            </p:custDataLst>
          </p:nvPr>
        </p:nvSpPr>
        <p:spPr bwMode="gray">
          <a:xfrm>
            <a:off x="3885360" y="3324334"/>
            <a:ext cx="113813" cy="153888"/>
          </a:xfrm>
          <a:prstGeom prst="rect">
            <a:avLst/>
          </a:prstGeom>
          <a:noFill/>
          <a:ln w="9525">
            <a:noFill/>
            <a:miter lim="800000"/>
            <a:headEnd/>
            <a:tailEnd/>
          </a:ln>
        </p:spPr>
        <p:txBody>
          <a:bodyPr wrap="none" lIns="0" tIns="0" rIns="0" bIns="0">
            <a:spAutoFit/>
          </a:bodyPr>
          <a:lstStyle/>
          <a:p>
            <a:pPr algn="r" defTabSz="911225"/>
            <a:r>
              <a:rPr lang="en-US" sz="1000" dirty="0">
                <a:solidFill>
                  <a:srgbClr val="53575E"/>
                </a:solidFill>
                <a:cs typeface="Arial" panose="020B0604020202020204" pitchFamily="34" charset="0"/>
              </a:rPr>
              <a:t>-6</a:t>
            </a:r>
          </a:p>
        </p:txBody>
      </p:sp>
      <p:sp>
        <p:nvSpPr>
          <p:cNvPr id="92" name="Line 29"/>
          <p:cNvSpPr>
            <a:spLocks noChangeShapeType="1"/>
          </p:cNvSpPr>
          <p:nvPr>
            <p:custDataLst>
              <p:tags r:id="rId29"/>
            </p:custDataLst>
          </p:nvPr>
        </p:nvSpPr>
        <p:spPr bwMode="gray">
          <a:xfrm rot="5400000">
            <a:off x="1301841" y="3290648"/>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93" name="Line 29"/>
          <p:cNvSpPr>
            <a:spLocks noChangeShapeType="1"/>
          </p:cNvSpPr>
          <p:nvPr>
            <p:custDataLst>
              <p:tags r:id="rId30"/>
            </p:custDataLst>
          </p:nvPr>
        </p:nvSpPr>
        <p:spPr bwMode="gray">
          <a:xfrm rot="5400000">
            <a:off x="2169131" y="3290648"/>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94" name="Line 29"/>
          <p:cNvSpPr>
            <a:spLocks noChangeShapeType="1"/>
          </p:cNvSpPr>
          <p:nvPr>
            <p:custDataLst>
              <p:tags r:id="rId31"/>
            </p:custDataLst>
          </p:nvPr>
        </p:nvSpPr>
        <p:spPr bwMode="gray">
          <a:xfrm rot="5400000">
            <a:off x="3028514" y="3290648"/>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95" name="Line 29"/>
          <p:cNvSpPr>
            <a:spLocks noChangeShapeType="1"/>
          </p:cNvSpPr>
          <p:nvPr>
            <p:custDataLst>
              <p:tags r:id="rId32"/>
            </p:custDataLst>
          </p:nvPr>
        </p:nvSpPr>
        <p:spPr bwMode="gray">
          <a:xfrm rot="5400000">
            <a:off x="3888119" y="3290648"/>
            <a:ext cx="5988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graphicFrame>
        <p:nvGraphicFramePr>
          <p:cNvPr id="96" name="Table 95"/>
          <p:cNvGraphicFramePr>
            <a:graphicFrameLocks noGrp="1"/>
          </p:cNvGraphicFramePr>
          <p:nvPr>
            <p:custDataLst>
              <p:tags r:id="rId33"/>
            </p:custDataLst>
            <p:extLst>
              <p:ext uri="{D42A27DB-BD31-4B8C-83A1-F6EECF244321}">
                <p14:modId xmlns:p14="http://schemas.microsoft.com/office/powerpoint/2010/main" val="1450611412"/>
              </p:ext>
            </p:extLst>
          </p:nvPr>
        </p:nvGraphicFramePr>
        <p:xfrm>
          <a:off x="5388329" y="1859517"/>
          <a:ext cx="3350852" cy="1690414"/>
        </p:xfrm>
        <a:graphic>
          <a:graphicData uri="http://schemas.openxmlformats.org/drawingml/2006/table">
            <a:tbl>
              <a:tblPr>
                <a:tableStyleId>{B301B821-A1FF-4177-AEE7-76D212191A09}</a:tableStyleId>
              </a:tblPr>
              <a:tblGrid>
                <a:gridCol w="1671833">
                  <a:extLst>
                    <a:ext uri="{9D8B030D-6E8A-4147-A177-3AD203B41FA5}">
                      <a16:colId xmlns:a16="http://schemas.microsoft.com/office/drawing/2014/main" xmlns="" val="20000"/>
                    </a:ext>
                  </a:extLst>
                </a:gridCol>
                <a:gridCol w="1679019">
                  <a:extLst>
                    <a:ext uri="{9D8B030D-6E8A-4147-A177-3AD203B41FA5}">
                      <a16:colId xmlns:a16="http://schemas.microsoft.com/office/drawing/2014/main" xmlns="" val="20001"/>
                    </a:ext>
                  </a:extLst>
                </a:gridCol>
              </a:tblGrid>
              <a:tr h="365844">
                <a:tc>
                  <a:txBody>
                    <a:bodyPr/>
                    <a:lstStyle/>
                    <a:p>
                      <a:pPr marL="0" marR="0" lvl="0" indent="0" algn="l" defTabSz="9318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bg1"/>
                        </a:solidFill>
                        <a:effectLst/>
                        <a:latin typeface="Arial" pitchFamily="34" charset="0"/>
                        <a:cs typeface="Arial" pitchFamily="34" charset="0"/>
                      </a:endParaRPr>
                    </a:p>
                  </a:txBody>
                  <a:tcPr marT="36000" marB="36000" anchor="ctr" horzOverflow="overflow">
                    <a:solidFill>
                      <a:schemeClr val="accent1"/>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solidFill>
                            <a:schemeClr val="bg1"/>
                          </a:solidFill>
                          <a:effectLst/>
                        </a:rPr>
                        <a:t>IC</a:t>
                      </a:r>
                      <a:r>
                        <a:rPr kumimoji="0" lang="en-GB" sz="1200" u="none" strike="noStrike" cap="none" normalizeH="0" baseline="-25000" dirty="0" smtClean="0">
                          <a:ln>
                            <a:noFill/>
                          </a:ln>
                          <a:solidFill>
                            <a:schemeClr val="bg1"/>
                          </a:solidFill>
                          <a:effectLst/>
                        </a:rPr>
                        <a:t>50</a:t>
                      </a:r>
                      <a:r>
                        <a:rPr kumimoji="0" lang="en-GB" sz="1200" u="none" strike="noStrike" cap="none" normalizeH="0" baseline="0" dirty="0" smtClean="0">
                          <a:ln>
                            <a:noFill/>
                          </a:ln>
                          <a:solidFill>
                            <a:schemeClr val="bg1"/>
                          </a:solidFill>
                          <a:effectLst/>
                        </a:rPr>
                        <a:t> [nM] mean</a:t>
                      </a:r>
                      <a:endParaRPr kumimoji="0" lang="en-GB" sz="1200" b="1" u="none" strike="noStrike" cap="none" normalizeH="0" baseline="0" dirty="0" smtClean="0">
                        <a:ln>
                          <a:noFill/>
                        </a:ln>
                        <a:solidFill>
                          <a:schemeClr val="bg1"/>
                        </a:solidFill>
                        <a:effectLst/>
                        <a:latin typeface="Arial" pitchFamily="34" charset="0"/>
                        <a:cs typeface="Arial" pitchFamily="34" charset="0"/>
                      </a:endParaRPr>
                    </a:p>
                  </a:txBody>
                  <a:tcPr marT="36000" marB="36000" anchor="ctr" horzOverflow="overflow">
                    <a:solidFill>
                      <a:schemeClr val="accent1"/>
                    </a:solidFill>
                  </a:tcPr>
                </a:tc>
                <a:extLst>
                  <a:ext uri="{0D108BD9-81ED-4DB2-BD59-A6C34878D82A}">
                    <a16:rowId xmlns:a16="http://schemas.microsoft.com/office/drawing/2014/main" xmlns="" val="10000"/>
                  </a:ext>
                </a:extLst>
              </a:tr>
              <a:tr h="264914">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solidFill>
                            <a:schemeClr val="bg1"/>
                          </a:solidFill>
                          <a:effectLst/>
                        </a:rPr>
                        <a:t>Linagliptin </a:t>
                      </a:r>
                      <a:endParaRPr kumimoji="0" lang="en-GB" sz="1200" b="0" i="0" u="none" strike="noStrike" cap="none" normalizeH="0" baseline="30000" dirty="0" smtClean="0">
                        <a:ln>
                          <a:noFill/>
                        </a:ln>
                        <a:solidFill>
                          <a:schemeClr val="bg1"/>
                        </a:solidFill>
                        <a:effectLst/>
                        <a:latin typeface="Arial" pitchFamily="34" charset="0"/>
                        <a:cs typeface="Arial" pitchFamily="34" charset="0"/>
                      </a:endParaRPr>
                    </a:p>
                  </a:txBody>
                  <a:tcPr marT="36000" marB="36000" anchor="ctr" horzOverflow="overflow">
                    <a:solidFill>
                      <a:schemeClr val="accent5"/>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solidFill>
                            <a:schemeClr val="bg1"/>
                          </a:solidFill>
                          <a:effectLst/>
                          <a:sym typeface="Wingdings"/>
                        </a:rPr>
                        <a:t>1</a:t>
                      </a:r>
                      <a:endParaRPr kumimoji="0" lang="en-GB" sz="1200" u="none" strike="noStrike" cap="none" normalizeH="0" baseline="0" dirty="0" smtClean="0">
                        <a:ln>
                          <a:noFill/>
                        </a:ln>
                        <a:solidFill>
                          <a:schemeClr val="bg1"/>
                        </a:solidFill>
                        <a:effectLst/>
                        <a:latin typeface="Arial" pitchFamily="34" charset="0"/>
                        <a:cs typeface="Arial" pitchFamily="34" charset="0"/>
                        <a:sym typeface="Wingdings"/>
                      </a:endParaRPr>
                    </a:p>
                  </a:txBody>
                  <a:tcPr marT="36000" marB="36000" anchor="ctr" horzOverflow="overflow">
                    <a:solidFill>
                      <a:schemeClr val="accent5"/>
                    </a:solidFill>
                  </a:tcPr>
                </a:tc>
                <a:extLst>
                  <a:ext uri="{0D108BD9-81ED-4DB2-BD59-A6C34878D82A}">
                    <a16:rowId xmlns:a16="http://schemas.microsoft.com/office/drawing/2014/main" xmlns="" val="10001"/>
                  </a:ext>
                </a:extLst>
              </a:tr>
              <a:tr h="264914">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Sitagliptin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36000" marB="36000"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sym typeface="Wingdings"/>
                        </a:rPr>
                        <a:t>19</a:t>
                      </a:r>
                      <a:endParaRPr kumimoji="0" lang="en-GB" sz="1200" u="none" strike="noStrike" cap="none" normalizeH="0" baseline="0" dirty="0" smtClean="0">
                        <a:ln>
                          <a:noFill/>
                        </a:ln>
                        <a:solidFill>
                          <a:schemeClr val="tx1"/>
                        </a:solidFill>
                        <a:effectLst/>
                        <a:latin typeface="Arial" pitchFamily="34" charset="0"/>
                        <a:cs typeface="Arial" pitchFamily="34" charset="0"/>
                        <a:sym typeface="Wingdings"/>
                      </a:endParaRPr>
                    </a:p>
                  </a:txBody>
                  <a:tcPr marT="36000" marB="36000" anchor="ctr" horzOverflow="overflow"/>
                </a:tc>
                <a:extLst>
                  <a:ext uri="{0D108BD9-81ED-4DB2-BD59-A6C34878D82A}">
                    <a16:rowId xmlns:a16="http://schemas.microsoft.com/office/drawing/2014/main" xmlns="" val="10002"/>
                  </a:ext>
                </a:extLst>
              </a:tr>
              <a:tr h="264914">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Alogliptin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36000" marB="36000"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sym typeface="Wingdings"/>
                        </a:rPr>
                        <a:t>24</a:t>
                      </a:r>
                      <a:endParaRPr kumimoji="0" lang="en-GB" sz="1200" u="none" strike="noStrike" cap="none" normalizeH="0" baseline="0" dirty="0" smtClean="0">
                        <a:ln>
                          <a:noFill/>
                        </a:ln>
                        <a:solidFill>
                          <a:schemeClr val="tx1"/>
                        </a:solidFill>
                        <a:effectLst/>
                        <a:latin typeface="Arial" pitchFamily="34" charset="0"/>
                        <a:cs typeface="Arial" pitchFamily="34" charset="0"/>
                        <a:sym typeface="Wingdings"/>
                      </a:endParaRPr>
                    </a:p>
                  </a:txBody>
                  <a:tcPr marT="36000" marB="36000" anchor="ctr" horzOverflow="overflow"/>
                </a:tc>
                <a:extLst>
                  <a:ext uri="{0D108BD9-81ED-4DB2-BD59-A6C34878D82A}">
                    <a16:rowId xmlns:a16="http://schemas.microsoft.com/office/drawing/2014/main" xmlns="" val="10003"/>
                  </a:ext>
                </a:extLst>
              </a:tr>
              <a:tr h="264914">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Saxagliptin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36000" marB="36000"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sym typeface="Wingdings"/>
                        </a:rPr>
                        <a:t>50</a:t>
                      </a:r>
                      <a:endParaRPr kumimoji="0" lang="en-GB" sz="1200" u="none" strike="noStrike" cap="none" normalizeH="0" baseline="0" dirty="0" smtClean="0">
                        <a:ln>
                          <a:noFill/>
                        </a:ln>
                        <a:solidFill>
                          <a:schemeClr val="tx1"/>
                        </a:solidFill>
                        <a:effectLst/>
                        <a:latin typeface="Arial" pitchFamily="34" charset="0"/>
                        <a:cs typeface="Arial" pitchFamily="34" charset="0"/>
                        <a:sym typeface="Wingdings"/>
                      </a:endParaRPr>
                    </a:p>
                  </a:txBody>
                  <a:tcPr marT="36000" marB="36000" anchor="ctr" horzOverflow="overflow"/>
                </a:tc>
                <a:extLst>
                  <a:ext uri="{0D108BD9-81ED-4DB2-BD59-A6C34878D82A}">
                    <a16:rowId xmlns:a16="http://schemas.microsoft.com/office/drawing/2014/main" xmlns="" val="10004"/>
                  </a:ext>
                </a:extLst>
              </a:tr>
              <a:tr h="264914">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Vildagliptin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T="36000" marB="36000"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sym typeface="Wingdings"/>
                        </a:rPr>
                        <a:t>62</a:t>
                      </a:r>
                      <a:endParaRPr kumimoji="0" lang="en-GB" sz="1200" u="none" strike="noStrike" cap="none" normalizeH="0" baseline="0" dirty="0" smtClean="0">
                        <a:ln>
                          <a:noFill/>
                        </a:ln>
                        <a:solidFill>
                          <a:schemeClr val="tx1"/>
                        </a:solidFill>
                        <a:effectLst/>
                        <a:latin typeface="Arial" pitchFamily="34" charset="0"/>
                        <a:cs typeface="Arial" pitchFamily="34" charset="0"/>
                        <a:sym typeface="Wingdings"/>
                      </a:endParaRPr>
                    </a:p>
                  </a:txBody>
                  <a:tcPr marT="36000" marB="36000" anchor="ctr" horzOverflow="overflow"/>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484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TextBox 66"/>
          <p:cNvSpPr txBox="1"/>
          <p:nvPr/>
        </p:nvSpPr>
        <p:spPr>
          <a:xfrm>
            <a:off x="3124200" y="4705350"/>
            <a:ext cx="2589329" cy="369332"/>
          </a:xfrm>
          <a:prstGeom prst="rect">
            <a:avLst/>
          </a:prstGeom>
          <a:solidFill>
            <a:schemeClr val="bg1"/>
          </a:solidFill>
        </p:spPr>
        <p:txBody>
          <a:bodyPr wrap="square" rtlCol="0">
            <a:spAutoFit/>
          </a:bodyPr>
          <a:lstStyle/>
          <a:p>
            <a:endParaRPr lang="en-US" dirty="0"/>
          </a:p>
        </p:txBody>
      </p:sp>
      <p:sp>
        <p:nvSpPr>
          <p:cNvPr id="3" name="Footer Placeholder 2"/>
          <p:cNvSpPr>
            <a:spLocks noGrp="1"/>
          </p:cNvSpPr>
          <p:nvPr>
            <p:ph type="ftr" sz="quarter" idx="10"/>
          </p:nvPr>
        </p:nvSpPr>
        <p:spPr/>
        <p:txBody>
          <a:bodyPr/>
          <a:lstStyle/>
          <a:p>
            <a:pPr marL="228600" indent="-228600" defTabSz="895350" eaLnBrk="0" hangingPunct="0">
              <a:buClr>
                <a:srgbClr val="5A5A5A"/>
              </a:buClr>
              <a:defRPr/>
            </a:pPr>
            <a:r>
              <a:rPr lang="fr-FR" dirty="0" smtClean="0">
                <a:solidFill>
                  <a:srgbClr val="5A5A5A"/>
                </a:solidFill>
                <a:cs typeface="Arial" pitchFamily="34" charset="0"/>
              </a:rPr>
              <a:t>DPP-4</a:t>
            </a:r>
            <a:r>
              <a:rPr lang="fr-FR" dirty="0">
                <a:solidFill>
                  <a:srgbClr val="5A5A5A"/>
                </a:solidFill>
                <a:cs typeface="Arial" pitchFamily="34" charset="0"/>
              </a:rPr>
              <a:t>, dipeptidyl </a:t>
            </a:r>
            <a:r>
              <a:rPr lang="fr-FR" dirty="0" smtClean="0">
                <a:solidFill>
                  <a:srgbClr val="5A5A5A"/>
                </a:solidFill>
                <a:cs typeface="Arial" pitchFamily="34" charset="0"/>
              </a:rPr>
              <a:t>peptidase-4; T2D, type 2 diabetes </a:t>
            </a:r>
          </a:p>
          <a:p>
            <a:pPr marL="228600" indent="-228600" defTabSz="895350" eaLnBrk="0" hangingPunct="0">
              <a:buClr>
                <a:srgbClr val="5A5A5A"/>
              </a:buClr>
              <a:defRPr/>
            </a:pPr>
            <a:r>
              <a:rPr lang="fr-FR" dirty="0" smtClean="0">
                <a:solidFill>
                  <a:srgbClr val="5A5A5A"/>
                </a:solidFill>
                <a:cs typeface="Arial" pitchFamily="34" charset="0"/>
              </a:rPr>
              <a:t>Adapted </a:t>
            </a:r>
            <a:r>
              <a:rPr lang="fr-FR" dirty="0">
                <a:solidFill>
                  <a:srgbClr val="5A5A5A"/>
                </a:solidFill>
                <a:cs typeface="Arial" pitchFamily="34" charset="0"/>
              </a:rPr>
              <a:t>from Heise </a:t>
            </a:r>
            <a:r>
              <a:rPr lang="fr-FR" dirty="0" smtClean="0">
                <a:solidFill>
                  <a:srgbClr val="5A5A5A"/>
                </a:solidFill>
                <a:cs typeface="Arial" pitchFamily="34" charset="0"/>
              </a:rPr>
              <a:t>T </a:t>
            </a:r>
            <a:r>
              <a:rPr lang="fr-FR" i="1" dirty="0">
                <a:solidFill>
                  <a:srgbClr val="5A5A5A"/>
                </a:solidFill>
                <a:cs typeface="Arial" pitchFamily="34" charset="0"/>
              </a:rPr>
              <a:t>et al</a:t>
            </a:r>
            <a:r>
              <a:rPr lang="fr-FR" dirty="0">
                <a:solidFill>
                  <a:srgbClr val="5A5A5A"/>
                </a:solidFill>
                <a:cs typeface="Arial" pitchFamily="34" charset="0"/>
              </a:rPr>
              <a:t>. </a:t>
            </a:r>
            <a:r>
              <a:rPr lang="fr-FR" i="1" dirty="0">
                <a:solidFill>
                  <a:srgbClr val="5A5A5A"/>
                </a:solidFill>
                <a:cs typeface="Arial" pitchFamily="34" charset="0"/>
              </a:rPr>
              <a:t>Diabetes Obes </a:t>
            </a:r>
            <a:r>
              <a:rPr lang="fr-FR" i="1" dirty="0" smtClean="0">
                <a:solidFill>
                  <a:srgbClr val="5A5A5A"/>
                </a:solidFill>
                <a:cs typeface="Arial" pitchFamily="34" charset="0"/>
              </a:rPr>
              <a:t>Metab</a:t>
            </a:r>
            <a:r>
              <a:rPr lang="fr-FR" dirty="0" smtClean="0">
                <a:solidFill>
                  <a:srgbClr val="5A5A5A"/>
                </a:solidFill>
                <a:cs typeface="Arial" pitchFamily="34" charset="0"/>
              </a:rPr>
              <a:t> 2009;11:786</a:t>
            </a:r>
            <a:endParaRPr lang="en-GB" dirty="0">
              <a:solidFill>
                <a:srgbClr val="5A5A5A"/>
              </a:solidFill>
            </a:endParaRPr>
          </a:p>
        </p:txBody>
      </p:sp>
      <p:sp>
        <p:nvSpPr>
          <p:cNvPr id="4" name="Title 3"/>
          <p:cNvSpPr>
            <a:spLocks noGrp="1"/>
          </p:cNvSpPr>
          <p:nvPr>
            <p:ph type="title"/>
          </p:nvPr>
        </p:nvSpPr>
        <p:spPr/>
        <p:txBody>
          <a:bodyPr/>
          <a:lstStyle/>
          <a:p>
            <a:r>
              <a:rPr lang="en-GB" dirty="0"/>
              <a:t>Linagliptin provides long-lasting </a:t>
            </a:r>
            <a:r>
              <a:rPr lang="en-GB" dirty="0" smtClean="0"/>
              <a:t>DPP-4 </a:t>
            </a:r>
            <a:r>
              <a:rPr lang="en-GB" dirty="0"/>
              <a:t>inhibition in patients </a:t>
            </a:r>
            <a:r>
              <a:rPr lang="en-GB" dirty="0" smtClean="0"/>
              <a:t>with </a:t>
            </a:r>
            <a:r>
              <a:rPr lang="en-GB" dirty="0"/>
              <a:t>T2D</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16</a:t>
            </a:fld>
            <a:endParaRPr lang="en-GB" dirty="0">
              <a:solidFill>
                <a:srgbClr val="5A5A5A"/>
              </a:solidFill>
            </a:endParaRPr>
          </a:p>
        </p:txBody>
      </p:sp>
      <p:sp>
        <p:nvSpPr>
          <p:cNvPr id="8" name="Rectangle 10"/>
          <p:cNvSpPr>
            <a:spLocks/>
          </p:cNvSpPr>
          <p:nvPr>
            <p:custDataLst>
              <p:tags r:id="rId1"/>
            </p:custDataLst>
          </p:nvPr>
        </p:nvSpPr>
        <p:spPr bwMode="gray">
          <a:xfrm>
            <a:off x="467550" y="1109542"/>
            <a:ext cx="6614249" cy="338108"/>
          </a:xfrm>
          <a:prstGeom prst="rect">
            <a:avLst/>
          </a:prstGeom>
          <a:noFill/>
          <a:ln w="9525">
            <a:noFill/>
            <a:miter lim="800000"/>
            <a:headEnd/>
            <a:tailEnd/>
          </a:ln>
        </p:spPr>
        <p:txBody>
          <a:bodyPr wrap="none" lIns="0" tIns="0" rIns="0" bIns="0" anchor="b"/>
          <a:lstStyle/>
          <a:p>
            <a:pPr defTabSz="895350">
              <a:lnSpc>
                <a:spcPct val="90000"/>
              </a:lnSpc>
              <a:buClr>
                <a:srgbClr val="5A5A5A"/>
              </a:buClr>
            </a:pPr>
            <a:r>
              <a:rPr lang="en-US" dirty="0">
                <a:solidFill>
                  <a:srgbClr val="F0414B"/>
                </a:solidFill>
                <a:cs typeface="Arial" panose="020B0604020202020204" pitchFamily="34" charset="0"/>
              </a:rPr>
              <a:t>DPP-4 inhibition (%), at steady-state on Day 12 of treatment with linagliptin</a:t>
            </a:r>
          </a:p>
        </p:txBody>
      </p:sp>
      <p:sp>
        <p:nvSpPr>
          <p:cNvPr id="9" name="Line 25"/>
          <p:cNvSpPr>
            <a:spLocks noChangeShapeType="1"/>
          </p:cNvSpPr>
          <p:nvPr>
            <p:custDataLst>
              <p:tags r:id="rId2"/>
            </p:custDataLst>
          </p:nvPr>
        </p:nvSpPr>
        <p:spPr bwMode="gray">
          <a:xfrm>
            <a:off x="1601294" y="1749177"/>
            <a:ext cx="5659273" cy="124054"/>
          </a:xfrm>
          <a:prstGeom prst="line">
            <a:avLst/>
          </a:prstGeom>
          <a:noFill/>
          <a:ln w="19050">
            <a:solidFill>
              <a:schemeClr val="accent5"/>
            </a:solidFill>
            <a:round/>
            <a:headEnd/>
            <a:tailEnd/>
          </a:ln>
        </p:spPr>
        <p:txBody>
          <a:bodyPr wrap="none" anchor="ctr"/>
          <a:lstStyle/>
          <a:p>
            <a:pPr defTabSz="457200"/>
            <a:endParaRPr lang="en-US" sz="1400" dirty="0">
              <a:solidFill>
                <a:srgbClr val="5A5A5A"/>
              </a:solidFill>
              <a:cs typeface="Arial" panose="020B0604020202020204" pitchFamily="34" charset="0"/>
            </a:endParaRPr>
          </a:p>
        </p:txBody>
      </p:sp>
      <p:sp>
        <p:nvSpPr>
          <p:cNvPr id="10" name="Text Placeholder 2"/>
          <p:cNvSpPr>
            <a:spLocks/>
          </p:cNvSpPr>
          <p:nvPr>
            <p:custDataLst>
              <p:tags r:id="rId3"/>
            </p:custDataLst>
          </p:nvPr>
        </p:nvSpPr>
        <p:spPr bwMode="gray">
          <a:xfrm>
            <a:off x="3345637" y="3868005"/>
            <a:ext cx="2157210" cy="507831"/>
          </a:xfrm>
          <a:prstGeom prst="rect">
            <a:avLst/>
          </a:prstGeom>
          <a:noFill/>
          <a:ln w="9525">
            <a:noFill/>
            <a:miter lim="800000"/>
            <a:headEnd/>
            <a:tailEnd/>
          </a:ln>
        </p:spPr>
        <p:txBody>
          <a:bodyPr wrap="square" lIns="0" tIns="0" rIns="0" bIns="0">
            <a:spAutoFit/>
          </a:bodyPr>
          <a:lstStyle/>
          <a:p>
            <a:pPr algn="ctr" defTabSz="893763">
              <a:buClr>
                <a:srgbClr val="FFFFFF"/>
              </a:buClr>
              <a:buSzPct val="125000"/>
              <a:buFont typeface="Calibri" pitchFamily="34" charset="0"/>
              <a:buNone/>
            </a:pPr>
            <a:r>
              <a:rPr lang="en-US" sz="1100" b="1" dirty="0">
                <a:solidFill>
                  <a:srgbClr val="5A5A5A"/>
                </a:solidFill>
                <a:cs typeface="Arial" panose="020B0604020202020204" pitchFamily="34" charset="0"/>
              </a:rPr>
              <a:t>Time after administration (h)</a:t>
            </a:r>
            <a:r>
              <a:rPr lang="en-US" sz="1100" dirty="0">
                <a:solidFill>
                  <a:srgbClr val="5A5A5A"/>
                </a:solidFill>
                <a:cs typeface="Arial" panose="020B0604020202020204" pitchFamily="34" charset="0"/>
              </a:rPr>
              <a:t> Steady-state linagliptin 5 mg</a:t>
            </a:r>
            <a:br>
              <a:rPr lang="en-US" sz="1100" dirty="0">
                <a:solidFill>
                  <a:srgbClr val="5A5A5A"/>
                </a:solidFill>
                <a:cs typeface="Arial" panose="020B0604020202020204" pitchFamily="34" charset="0"/>
              </a:rPr>
            </a:br>
            <a:r>
              <a:rPr lang="en-US" sz="1100" dirty="0">
                <a:solidFill>
                  <a:srgbClr val="5A5A5A"/>
                </a:solidFill>
                <a:cs typeface="Arial" panose="020B0604020202020204" pitchFamily="34" charset="0"/>
              </a:rPr>
              <a:t>once-daily, oral application  </a:t>
            </a:r>
          </a:p>
        </p:txBody>
      </p:sp>
      <p:sp>
        <p:nvSpPr>
          <p:cNvPr id="11" name="Text Placeholder 2"/>
          <p:cNvSpPr>
            <a:spLocks/>
          </p:cNvSpPr>
          <p:nvPr>
            <p:custDataLst>
              <p:tags r:id="rId4"/>
            </p:custDataLst>
          </p:nvPr>
        </p:nvSpPr>
        <p:spPr bwMode="gray">
          <a:xfrm>
            <a:off x="1265142" y="4070933"/>
            <a:ext cx="1451989" cy="338554"/>
          </a:xfrm>
          <a:prstGeom prst="rect">
            <a:avLst/>
          </a:prstGeom>
          <a:noFill/>
          <a:ln w="9525">
            <a:noFill/>
            <a:miter lim="800000"/>
            <a:headEnd/>
            <a:tailEnd/>
          </a:ln>
        </p:spPr>
        <p:txBody>
          <a:bodyPr wrap="square" lIns="0" tIns="0" rIns="0" bIns="0">
            <a:spAutoFit/>
          </a:bodyPr>
          <a:lstStyle/>
          <a:p>
            <a:pPr defTabSz="893763">
              <a:buClr>
                <a:srgbClr val="FFFFFF"/>
              </a:buClr>
              <a:buSzPct val="125000"/>
              <a:buFont typeface="Calibri" pitchFamily="34" charset="0"/>
              <a:buNone/>
            </a:pPr>
            <a:r>
              <a:rPr lang="en-US" sz="1100" b="1" dirty="0">
                <a:solidFill>
                  <a:srgbClr val="5A5A5A"/>
                </a:solidFill>
                <a:cs typeface="Arial" panose="020B0604020202020204" pitchFamily="34" charset="0"/>
              </a:rPr>
              <a:t>Tablet </a:t>
            </a:r>
            <a:br>
              <a:rPr lang="en-US" sz="1100" b="1" dirty="0">
                <a:solidFill>
                  <a:srgbClr val="5A5A5A"/>
                </a:solidFill>
                <a:cs typeface="Arial" panose="020B0604020202020204" pitchFamily="34" charset="0"/>
              </a:rPr>
            </a:br>
            <a:r>
              <a:rPr lang="en-US" sz="1100" b="1" dirty="0">
                <a:solidFill>
                  <a:srgbClr val="5A5A5A"/>
                </a:solidFill>
                <a:cs typeface="Arial" panose="020B0604020202020204" pitchFamily="34" charset="0"/>
              </a:rPr>
              <a:t>linagliptin 5 mg</a:t>
            </a:r>
            <a:endParaRPr lang="en-US" sz="1100" dirty="0">
              <a:solidFill>
                <a:srgbClr val="5A5A5A"/>
              </a:solidFill>
              <a:cs typeface="Arial" panose="020B0604020202020204" pitchFamily="34" charset="0"/>
            </a:endParaRPr>
          </a:p>
        </p:txBody>
      </p:sp>
      <p:sp>
        <p:nvSpPr>
          <p:cNvPr id="12" name="Text Placeholder 2"/>
          <p:cNvSpPr>
            <a:spLocks/>
          </p:cNvSpPr>
          <p:nvPr>
            <p:custDataLst>
              <p:tags r:id="rId5"/>
            </p:custDataLst>
          </p:nvPr>
        </p:nvSpPr>
        <p:spPr bwMode="gray">
          <a:xfrm>
            <a:off x="6183308" y="4070933"/>
            <a:ext cx="1378664" cy="338554"/>
          </a:xfrm>
          <a:prstGeom prst="rect">
            <a:avLst/>
          </a:prstGeom>
          <a:noFill/>
          <a:ln w="9525">
            <a:noFill/>
            <a:miter lim="800000"/>
            <a:headEnd/>
            <a:tailEnd/>
          </a:ln>
        </p:spPr>
        <p:txBody>
          <a:bodyPr wrap="square" lIns="0" tIns="0" rIns="0" bIns="0">
            <a:spAutoFit/>
          </a:bodyPr>
          <a:lstStyle/>
          <a:p>
            <a:pPr algn="r" defTabSz="893763">
              <a:buClr>
                <a:srgbClr val="FFFFFF"/>
              </a:buClr>
              <a:buSzPct val="125000"/>
              <a:buFont typeface="Calibri" pitchFamily="34" charset="0"/>
              <a:buNone/>
            </a:pPr>
            <a:r>
              <a:rPr lang="en-US" sz="1100" b="1" dirty="0">
                <a:solidFill>
                  <a:srgbClr val="5A5A5A"/>
                </a:solidFill>
                <a:cs typeface="Arial" panose="020B0604020202020204" pitchFamily="34" charset="0"/>
              </a:rPr>
              <a:t>Tablet </a:t>
            </a:r>
            <a:br>
              <a:rPr lang="en-US" sz="1100" b="1" dirty="0">
                <a:solidFill>
                  <a:srgbClr val="5A5A5A"/>
                </a:solidFill>
                <a:cs typeface="Arial" panose="020B0604020202020204" pitchFamily="34" charset="0"/>
              </a:rPr>
            </a:br>
            <a:r>
              <a:rPr lang="en-US" sz="1100" b="1" dirty="0">
                <a:solidFill>
                  <a:srgbClr val="5A5A5A"/>
                </a:solidFill>
                <a:cs typeface="Arial" panose="020B0604020202020204" pitchFamily="34" charset="0"/>
              </a:rPr>
              <a:t>linagliptin 5 mg</a:t>
            </a:r>
            <a:endParaRPr lang="en-US" sz="1100" dirty="0">
              <a:solidFill>
                <a:srgbClr val="5A5A5A"/>
              </a:solidFill>
              <a:cs typeface="Arial" panose="020B0604020202020204" pitchFamily="34" charset="0"/>
            </a:endParaRPr>
          </a:p>
        </p:txBody>
      </p:sp>
      <p:sp>
        <p:nvSpPr>
          <p:cNvPr id="13" name="AutoShape 18"/>
          <p:cNvSpPr>
            <a:spLocks noChangeArrowheads="1"/>
          </p:cNvSpPr>
          <p:nvPr>
            <p:custDataLst>
              <p:tags r:id="rId6"/>
            </p:custDataLst>
          </p:nvPr>
        </p:nvSpPr>
        <p:spPr bwMode="gray">
          <a:xfrm>
            <a:off x="1314152" y="3781585"/>
            <a:ext cx="358921" cy="240811"/>
          </a:xfrm>
          <a:prstGeom prst="upArrow">
            <a:avLst>
              <a:gd name="adj1" fmla="val 50000"/>
              <a:gd name="adj2" fmla="val 40912"/>
            </a:avLst>
          </a:prstGeom>
          <a:solidFill>
            <a:schemeClr val="hlink"/>
          </a:solidFill>
          <a:ln w="9525">
            <a:noFill/>
            <a:miter lim="800000"/>
            <a:headEnd/>
            <a:tailEnd/>
          </a:ln>
        </p:spPr>
        <p:txBody>
          <a:bodyPr wrap="none" lIns="91411" tIns="45706" rIns="91411" bIns="45706" anchor="ctr"/>
          <a:lstStyle/>
          <a:p>
            <a:pPr defTabSz="457200"/>
            <a:endParaRPr lang="de-DE" sz="1100" dirty="0">
              <a:solidFill>
                <a:srgbClr val="5A5A5A"/>
              </a:solidFill>
              <a:cs typeface="Arial" panose="020B0604020202020204" pitchFamily="34" charset="0"/>
            </a:endParaRPr>
          </a:p>
        </p:txBody>
      </p:sp>
      <p:sp>
        <p:nvSpPr>
          <p:cNvPr id="14" name="AutoShape 19"/>
          <p:cNvSpPr>
            <a:spLocks noChangeArrowheads="1"/>
          </p:cNvSpPr>
          <p:nvPr>
            <p:custDataLst>
              <p:tags r:id="rId7"/>
            </p:custDataLst>
          </p:nvPr>
        </p:nvSpPr>
        <p:spPr bwMode="gray">
          <a:xfrm>
            <a:off x="7178755" y="3781585"/>
            <a:ext cx="358922" cy="240811"/>
          </a:xfrm>
          <a:prstGeom prst="upArrow">
            <a:avLst>
              <a:gd name="adj1" fmla="val 50000"/>
              <a:gd name="adj2" fmla="val 40912"/>
            </a:avLst>
          </a:prstGeom>
          <a:solidFill>
            <a:schemeClr val="hlink"/>
          </a:solidFill>
          <a:ln w="9525">
            <a:noFill/>
            <a:miter lim="800000"/>
            <a:headEnd/>
            <a:tailEnd/>
          </a:ln>
        </p:spPr>
        <p:txBody>
          <a:bodyPr wrap="none" lIns="91411" tIns="45706" rIns="91411" bIns="45706" anchor="ctr"/>
          <a:lstStyle/>
          <a:p>
            <a:pPr defTabSz="457200"/>
            <a:endParaRPr lang="de-DE" sz="1100" dirty="0">
              <a:solidFill>
                <a:srgbClr val="5A5A5A"/>
              </a:solidFill>
              <a:cs typeface="Arial" panose="020B0604020202020204" pitchFamily="34" charset="0"/>
            </a:endParaRPr>
          </a:p>
        </p:txBody>
      </p:sp>
      <p:sp>
        <p:nvSpPr>
          <p:cNvPr id="15" name="Line 23"/>
          <p:cNvSpPr>
            <a:spLocks noChangeShapeType="1"/>
          </p:cNvSpPr>
          <p:nvPr>
            <p:custDataLst>
              <p:tags r:id="rId8"/>
            </p:custDataLst>
          </p:nvPr>
        </p:nvSpPr>
        <p:spPr bwMode="gray">
          <a:xfrm flipH="1">
            <a:off x="1486107" y="1756475"/>
            <a:ext cx="65107" cy="63243"/>
          </a:xfrm>
          <a:prstGeom prst="line">
            <a:avLst/>
          </a:prstGeom>
          <a:noFill/>
          <a:ln w="19050">
            <a:solidFill>
              <a:schemeClr val="folHlink"/>
            </a:solidFill>
            <a:prstDash val="sysDot"/>
            <a:round/>
            <a:headEnd/>
            <a:tailEnd/>
          </a:ln>
        </p:spPr>
        <p:txBody>
          <a:bodyPr wrap="none" lIns="91411" tIns="45706" rIns="91411" bIns="45706" anchor="ctr"/>
          <a:lstStyle/>
          <a:p>
            <a:pPr defTabSz="457200"/>
            <a:endParaRPr lang="en-US" sz="1400" dirty="0">
              <a:solidFill>
                <a:srgbClr val="5A5A5A"/>
              </a:solidFill>
              <a:cs typeface="Arial" panose="020B0604020202020204" pitchFamily="34" charset="0"/>
            </a:endParaRPr>
          </a:p>
        </p:txBody>
      </p:sp>
      <p:sp>
        <p:nvSpPr>
          <p:cNvPr id="16" name="Rectangle 28"/>
          <p:cNvSpPr>
            <a:spLocks noChangeArrowheads="1"/>
          </p:cNvSpPr>
          <p:nvPr>
            <p:custDataLst>
              <p:tags r:id="rId9"/>
            </p:custDataLst>
          </p:nvPr>
        </p:nvSpPr>
        <p:spPr bwMode="auto">
          <a:xfrm>
            <a:off x="1481093" y="1595934"/>
            <a:ext cx="5897997" cy="1830406"/>
          </a:xfrm>
          <a:prstGeom prst="rect">
            <a:avLst/>
          </a:prstGeom>
          <a:noFill/>
          <a:ln w="9525">
            <a:noFill/>
            <a:miter lim="800000"/>
            <a:headEnd/>
            <a:tailEnd/>
          </a:ln>
        </p:spPr>
        <p:txBody>
          <a:bodyPr/>
          <a:lstStyle/>
          <a:p>
            <a:pPr defTabSz="457200"/>
            <a:endParaRPr lang="de-DE" sz="1400" dirty="0">
              <a:solidFill>
                <a:srgbClr val="5A5A5A"/>
              </a:solidFill>
              <a:cs typeface="Arial" panose="020B0604020202020204" pitchFamily="34" charset="0"/>
            </a:endParaRPr>
          </a:p>
        </p:txBody>
      </p:sp>
      <p:sp>
        <p:nvSpPr>
          <p:cNvPr id="17" name="Line 30"/>
          <p:cNvSpPr>
            <a:spLocks noChangeShapeType="1"/>
          </p:cNvSpPr>
          <p:nvPr>
            <p:custDataLst>
              <p:tags r:id="rId10"/>
            </p:custDataLst>
          </p:nvPr>
        </p:nvSpPr>
        <p:spPr bwMode="auto">
          <a:xfrm>
            <a:off x="1481087" y="1595934"/>
            <a:ext cx="0" cy="1830406"/>
          </a:xfrm>
          <a:prstGeom prst="line">
            <a:avLst/>
          </a:prstGeom>
          <a:noFill/>
          <a:ln w="19050" cap="sq">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18" name="Line 31"/>
          <p:cNvSpPr>
            <a:spLocks noChangeShapeType="1"/>
          </p:cNvSpPr>
          <p:nvPr>
            <p:custDataLst>
              <p:tags r:id="rId11"/>
            </p:custDataLst>
          </p:nvPr>
        </p:nvSpPr>
        <p:spPr bwMode="auto">
          <a:xfrm>
            <a:off x="1409312" y="3426338"/>
            <a:ext cx="7011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19" name="Line 32"/>
          <p:cNvSpPr>
            <a:spLocks noChangeShapeType="1"/>
          </p:cNvSpPr>
          <p:nvPr>
            <p:custDataLst>
              <p:tags r:id="rId12"/>
            </p:custDataLst>
          </p:nvPr>
        </p:nvSpPr>
        <p:spPr bwMode="auto">
          <a:xfrm>
            <a:off x="1409312" y="3061474"/>
            <a:ext cx="7011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0" name="Line 33"/>
          <p:cNvSpPr>
            <a:spLocks noChangeShapeType="1"/>
          </p:cNvSpPr>
          <p:nvPr>
            <p:custDataLst>
              <p:tags r:id="rId13"/>
            </p:custDataLst>
          </p:nvPr>
        </p:nvSpPr>
        <p:spPr bwMode="auto">
          <a:xfrm>
            <a:off x="1409312" y="2696609"/>
            <a:ext cx="7011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1" name="Line 34"/>
          <p:cNvSpPr>
            <a:spLocks noChangeShapeType="1"/>
          </p:cNvSpPr>
          <p:nvPr>
            <p:custDataLst>
              <p:tags r:id="rId14"/>
            </p:custDataLst>
          </p:nvPr>
        </p:nvSpPr>
        <p:spPr bwMode="auto">
          <a:xfrm>
            <a:off x="1409312" y="2325663"/>
            <a:ext cx="7011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2" name="Line 35"/>
          <p:cNvSpPr>
            <a:spLocks noChangeShapeType="1"/>
          </p:cNvSpPr>
          <p:nvPr>
            <p:custDataLst>
              <p:tags r:id="rId15"/>
            </p:custDataLst>
          </p:nvPr>
        </p:nvSpPr>
        <p:spPr bwMode="auto">
          <a:xfrm>
            <a:off x="1409312" y="1960798"/>
            <a:ext cx="7011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3" name="Line 36"/>
          <p:cNvSpPr>
            <a:spLocks noChangeShapeType="1"/>
          </p:cNvSpPr>
          <p:nvPr>
            <p:custDataLst>
              <p:tags r:id="rId16"/>
            </p:custDataLst>
          </p:nvPr>
        </p:nvSpPr>
        <p:spPr bwMode="auto">
          <a:xfrm>
            <a:off x="1409312" y="1595933"/>
            <a:ext cx="70115" cy="0"/>
          </a:xfrm>
          <a:prstGeom prst="line">
            <a:avLst/>
          </a:prstGeom>
          <a:noFill/>
          <a:ln w="19050">
            <a:solidFill>
              <a:schemeClr val="tx1"/>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4" name="Line 37"/>
          <p:cNvSpPr>
            <a:spLocks noChangeShapeType="1"/>
          </p:cNvSpPr>
          <p:nvPr>
            <p:custDataLst>
              <p:tags r:id="rId17"/>
            </p:custDataLst>
          </p:nvPr>
        </p:nvSpPr>
        <p:spPr bwMode="auto">
          <a:xfrm>
            <a:off x="1481093" y="3426338"/>
            <a:ext cx="5897997" cy="0"/>
          </a:xfrm>
          <a:prstGeom prst="line">
            <a:avLst/>
          </a:prstGeom>
          <a:noFill/>
          <a:ln w="19050" cap="sq">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5" name="Line 39"/>
          <p:cNvSpPr>
            <a:spLocks noChangeShapeType="1"/>
          </p:cNvSpPr>
          <p:nvPr>
            <p:custDataLst>
              <p:tags r:id="rId18"/>
            </p:custDataLst>
          </p:nvPr>
        </p:nvSpPr>
        <p:spPr bwMode="auto">
          <a:xfrm flipV="1">
            <a:off x="1971891"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6" name="Line 40"/>
          <p:cNvSpPr>
            <a:spLocks noChangeShapeType="1"/>
          </p:cNvSpPr>
          <p:nvPr>
            <p:custDataLst>
              <p:tags r:id="rId19"/>
            </p:custDataLst>
          </p:nvPr>
        </p:nvSpPr>
        <p:spPr bwMode="auto">
          <a:xfrm flipV="1">
            <a:off x="2462695"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7" name="Line 41"/>
          <p:cNvSpPr>
            <a:spLocks noChangeShapeType="1"/>
          </p:cNvSpPr>
          <p:nvPr>
            <p:custDataLst>
              <p:tags r:id="rId20"/>
            </p:custDataLst>
          </p:nvPr>
        </p:nvSpPr>
        <p:spPr bwMode="auto">
          <a:xfrm flipV="1">
            <a:off x="2953499"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8" name="Line 42"/>
          <p:cNvSpPr>
            <a:spLocks noChangeShapeType="1"/>
          </p:cNvSpPr>
          <p:nvPr>
            <p:custDataLst>
              <p:tags r:id="rId21"/>
            </p:custDataLst>
          </p:nvPr>
        </p:nvSpPr>
        <p:spPr bwMode="auto">
          <a:xfrm flipV="1">
            <a:off x="3444303"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29" name="Line 43"/>
          <p:cNvSpPr>
            <a:spLocks noChangeShapeType="1"/>
          </p:cNvSpPr>
          <p:nvPr>
            <p:custDataLst>
              <p:tags r:id="rId22"/>
            </p:custDataLst>
          </p:nvPr>
        </p:nvSpPr>
        <p:spPr bwMode="auto">
          <a:xfrm flipV="1">
            <a:off x="3935108"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0" name="Line 44"/>
          <p:cNvSpPr>
            <a:spLocks noChangeShapeType="1"/>
          </p:cNvSpPr>
          <p:nvPr>
            <p:custDataLst>
              <p:tags r:id="rId23"/>
            </p:custDataLst>
          </p:nvPr>
        </p:nvSpPr>
        <p:spPr bwMode="auto">
          <a:xfrm flipV="1">
            <a:off x="4424242"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1" name="Line 45"/>
          <p:cNvSpPr>
            <a:spLocks noChangeShapeType="1"/>
          </p:cNvSpPr>
          <p:nvPr>
            <p:custDataLst>
              <p:tags r:id="rId24"/>
            </p:custDataLst>
          </p:nvPr>
        </p:nvSpPr>
        <p:spPr bwMode="auto">
          <a:xfrm flipV="1">
            <a:off x="4925062"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2" name="Line 46"/>
          <p:cNvSpPr>
            <a:spLocks noChangeShapeType="1"/>
          </p:cNvSpPr>
          <p:nvPr>
            <p:custDataLst>
              <p:tags r:id="rId25"/>
            </p:custDataLst>
          </p:nvPr>
        </p:nvSpPr>
        <p:spPr bwMode="auto">
          <a:xfrm flipV="1">
            <a:off x="5415867"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3" name="Line 47"/>
          <p:cNvSpPr>
            <a:spLocks noChangeShapeType="1"/>
          </p:cNvSpPr>
          <p:nvPr>
            <p:custDataLst>
              <p:tags r:id="rId26"/>
            </p:custDataLst>
          </p:nvPr>
        </p:nvSpPr>
        <p:spPr bwMode="auto">
          <a:xfrm flipV="1">
            <a:off x="5906671"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4" name="Line 48"/>
          <p:cNvSpPr>
            <a:spLocks noChangeShapeType="1"/>
          </p:cNvSpPr>
          <p:nvPr>
            <p:custDataLst>
              <p:tags r:id="rId27"/>
            </p:custDataLst>
          </p:nvPr>
        </p:nvSpPr>
        <p:spPr bwMode="auto">
          <a:xfrm flipV="1">
            <a:off x="6397475"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5" name="Line 49"/>
          <p:cNvSpPr>
            <a:spLocks noChangeShapeType="1"/>
          </p:cNvSpPr>
          <p:nvPr>
            <p:custDataLst>
              <p:tags r:id="rId28"/>
            </p:custDataLst>
          </p:nvPr>
        </p:nvSpPr>
        <p:spPr bwMode="auto">
          <a:xfrm flipV="1">
            <a:off x="6888279"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6" name="Line 50"/>
          <p:cNvSpPr>
            <a:spLocks noChangeShapeType="1"/>
          </p:cNvSpPr>
          <p:nvPr>
            <p:custDataLst>
              <p:tags r:id="rId29"/>
            </p:custDataLst>
          </p:nvPr>
        </p:nvSpPr>
        <p:spPr bwMode="auto">
          <a:xfrm flipV="1">
            <a:off x="7379083" y="3428771"/>
            <a:ext cx="0" cy="51081"/>
          </a:xfrm>
          <a:prstGeom prst="line">
            <a:avLst/>
          </a:prstGeom>
          <a:noFill/>
          <a:ln w="19050">
            <a:solidFill>
              <a:srgbClr val="53575E"/>
            </a:solidFill>
            <a:round/>
            <a:headEnd/>
            <a:tailEnd/>
          </a:ln>
        </p:spPr>
        <p:txBody>
          <a:bodyPr/>
          <a:lstStyle/>
          <a:p>
            <a:pPr defTabSz="457200"/>
            <a:endParaRPr lang="en-US" sz="1400" dirty="0">
              <a:solidFill>
                <a:srgbClr val="5A5A5A"/>
              </a:solidFill>
              <a:cs typeface="Arial" panose="020B0604020202020204" pitchFamily="34" charset="0"/>
            </a:endParaRPr>
          </a:p>
        </p:txBody>
      </p:sp>
      <p:sp>
        <p:nvSpPr>
          <p:cNvPr id="37" name="Freeform 51"/>
          <p:cNvSpPr>
            <a:spLocks/>
          </p:cNvSpPr>
          <p:nvPr>
            <p:custDataLst>
              <p:tags r:id="rId30"/>
            </p:custDataLst>
          </p:nvPr>
        </p:nvSpPr>
        <p:spPr bwMode="auto">
          <a:xfrm>
            <a:off x="1534625" y="1695756"/>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38" name="Freeform 52"/>
          <p:cNvSpPr>
            <a:spLocks/>
          </p:cNvSpPr>
          <p:nvPr>
            <p:custDataLst>
              <p:tags r:id="rId31"/>
            </p:custDataLst>
          </p:nvPr>
        </p:nvSpPr>
        <p:spPr bwMode="auto">
          <a:xfrm>
            <a:off x="1664838" y="1695756"/>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39" name="Freeform 53"/>
          <p:cNvSpPr>
            <a:spLocks/>
          </p:cNvSpPr>
          <p:nvPr>
            <p:custDataLst>
              <p:tags r:id="rId32"/>
            </p:custDataLst>
          </p:nvPr>
        </p:nvSpPr>
        <p:spPr bwMode="auto">
          <a:xfrm>
            <a:off x="1785035" y="1695756"/>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40" name="Freeform 54"/>
          <p:cNvSpPr>
            <a:spLocks/>
          </p:cNvSpPr>
          <p:nvPr>
            <p:custDataLst>
              <p:tags r:id="rId33"/>
            </p:custDataLst>
          </p:nvPr>
        </p:nvSpPr>
        <p:spPr bwMode="auto">
          <a:xfrm>
            <a:off x="1905232" y="1695756"/>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41" name="Freeform 55"/>
          <p:cNvSpPr>
            <a:spLocks/>
          </p:cNvSpPr>
          <p:nvPr>
            <p:custDataLst>
              <p:tags r:id="rId34"/>
            </p:custDataLst>
          </p:nvPr>
        </p:nvSpPr>
        <p:spPr bwMode="auto">
          <a:xfrm>
            <a:off x="2155642" y="1695756"/>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42" name="Freeform 56"/>
          <p:cNvSpPr>
            <a:spLocks/>
          </p:cNvSpPr>
          <p:nvPr>
            <p:custDataLst>
              <p:tags r:id="rId35"/>
            </p:custDataLst>
          </p:nvPr>
        </p:nvSpPr>
        <p:spPr bwMode="auto">
          <a:xfrm>
            <a:off x="2396036" y="1703053"/>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43" name="Freeform 57"/>
          <p:cNvSpPr>
            <a:spLocks/>
          </p:cNvSpPr>
          <p:nvPr>
            <p:custDataLst>
              <p:tags r:id="rId36"/>
            </p:custDataLst>
          </p:nvPr>
        </p:nvSpPr>
        <p:spPr bwMode="auto">
          <a:xfrm>
            <a:off x="2886840" y="1717648"/>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44" name="Freeform 58"/>
          <p:cNvSpPr>
            <a:spLocks/>
          </p:cNvSpPr>
          <p:nvPr>
            <p:custDataLst>
              <p:tags r:id="rId37"/>
            </p:custDataLst>
          </p:nvPr>
        </p:nvSpPr>
        <p:spPr bwMode="auto">
          <a:xfrm>
            <a:off x="3377644" y="1732242"/>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45" name="Freeform 59"/>
          <p:cNvSpPr>
            <a:spLocks/>
          </p:cNvSpPr>
          <p:nvPr>
            <p:custDataLst>
              <p:tags r:id="rId38"/>
            </p:custDataLst>
          </p:nvPr>
        </p:nvSpPr>
        <p:spPr bwMode="auto">
          <a:xfrm>
            <a:off x="4367599" y="1768729"/>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46" name="Freeform 60"/>
          <p:cNvSpPr>
            <a:spLocks/>
          </p:cNvSpPr>
          <p:nvPr>
            <p:custDataLst>
              <p:tags r:id="rId39"/>
            </p:custDataLst>
          </p:nvPr>
        </p:nvSpPr>
        <p:spPr bwMode="auto">
          <a:xfrm>
            <a:off x="7192227" y="1819810"/>
            <a:ext cx="91440" cy="91440"/>
          </a:xfrm>
          <a:prstGeom prst="ellipse">
            <a:avLst/>
          </a:prstGeom>
          <a:solidFill>
            <a:schemeClr val="accent5"/>
          </a:solidFill>
          <a:ln w="9525">
            <a:solidFill>
              <a:schemeClr val="accent5"/>
            </a:solidFill>
            <a:round/>
            <a:headEnd/>
            <a:tailEnd/>
          </a:ln>
        </p:spPr>
        <p:txBody>
          <a:bodyPr/>
          <a:lstStyle/>
          <a:p>
            <a:pPr defTabSz="457200"/>
            <a:endParaRPr lang="de-DE" sz="1400" dirty="0">
              <a:solidFill>
                <a:srgbClr val="5A5A5A"/>
              </a:solidFill>
              <a:cs typeface="Arial" panose="020B0604020202020204" pitchFamily="34" charset="0"/>
            </a:endParaRPr>
          </a:p>
        </p:txBody>
      </p:sp>
      <p:sp>
        <p:nvSpPr>
          <p:cNvPr id="47" name="Rectangle 61"/>
          <p:cNvSpPr>
            <a:spLocks noChangeArrowheads="1"/>
          </p:cNvSpPr>
          <p:nvPr>
            <p:custDataLst>
              <p:tags r:id="rId40"/>
            </p:custDataLst>
          </p:nvPr>
        </p:nvSpPr>
        <p:spPr bwMode="auto">
          <a:xfrm>
            <a:off x="1291574" y="3346068"/>
            <a:ext cx="70532" cy="153888"/>
          </a:xfrm>
          <a:prstGeom prst="rect">
            <a:avLst/>
          </a:prstGeom>
          <a:noFill/>
          <a:ln w="9525">
            <a:noFill/>
            <a:miter lim="800000"/>
            <a:headEnd/>
            <a:tailEnd/>
          </a:ln>
        </p:spPr>
        <p:txBody>
          <a:bodyPr wrap="none" lIns="0" tIns="0" rIns="0" bIns="0">
            <a:spAutoFit/>
          </a:bodyPr>
          <a:lstStyle/>
          <a:p>
            <a:pPr algn="r" defTabSz="457200"/>
            <a:r>
              <a:rPr lang="de-DE" sz="1000" dirty="0">
                <a:solidFill>
                  <a:srgbClr val="53575E"/>
                </a:solidFill>
                <a:cs typeface="Arial" panose="020B0604020202020204" pitchFamily="34" charset="0"/>
              </a:rPr>
              <a:t>0</a:t>
            </a:r>
            <a:endParaRPr lang="de-DE" sz="1050" dirty="0">
              <a:solidFill>
                <a:srgbClr val="5A5A5A"/>
              </a:solidFill>
              <a:cs typeface="Arial" panose="020B0604020202020204" pitchFamily="34" charset="0"/>
            </a:endParaRPr>
          </a:p>
        </p:txBody>
      </p:sp>
      <p:sp>
        <p:nvSpPr>
          <p:cNvPr id="48" name="Rectangle 62"/>
          <p:cNvSpPr>
            <a:spLocks noChangeArrowheads="1"/>
          </p:cNvSpPr>
          <p:nvPr>
            <p:custDataLst>
              <p:tags r:id="rId41"/>
            </p:custDataLst>
          </p:nvPr>
        </p:nvSpPr>
        <p:spPr bwMode="auto">
          <a:xfrm>
            <a:off x="1221042" y="2981203"/>
            <a:ext cx="141064" cy="153888"/>
          </a:xfrm>
          <a:prstGeom prst="rect">
            <a:avLst/>
          </a:prstGeom>
          <a:noFill/>
          <a:ln w="9525">
            <a:noFill/>
            <a:miter lim="800000"/>
            <a:headEnd/>
            <a:tailEnd/>
          </a:ln>
        </p:spPr>
        <p:txBody>
          <a:bodyPr wrap="none" lIns="0" tIns="0" rIns="0" bIns="0">
            <a:spAutoFit/>
          </a:bodyPr>
          <a:lstStyle/>
          <a:p>
            <a:pPr algn="r" defTabSz="457200"/>
            <a:r>
              <a:rPr lang="de-DE" sz="1000" dirty="0">
                <a:solidFill>
                  <a:srgbClr val="53575E"/>
                </a:solidFill>
                <a:cs typeface="Arial" panose="020B0604020202020204" pitchFamily="34" charset="0"/>
              </a:rPr>
              <a:t>20</a:t>
            </a:r>
            <a:endParaRPr lang="de-DE" sz="1050" dirty="0">
              <a:solidFill>
                <a:srgbClr val="5A5A5A"/>
              </a:solidFill>
              <a:cs typeface="Arial" panose="020B0604020202020204" pitchFamily="34" charset="0"/>
            </a:endParaRPr>
          </a:p>
        </p:txBody>
      </p:sp>
      <p:sp>
        <p:nvSpPr>
          <p:cNvPr id="49" name="Rectangle 63"/>
          <p:cNvSpPr>
            <a:spLocks noChangeArrowheads="1"/>
          </p:cNvSpPr>
          <p:nvPr>
            <p:custDataLst>
              <p:tags r:id="rId42"/>
            </p:custDataLst>
          </p:nvPr>
        </p:nvSpPr>
        <p:spPr bwMode="auto">
          <a:xfrm>
            <a:off x="1221042" y="2617554"/>
            <a:ext cx="141064" cy="153888"/>
          </a:xfrm>
          <a:prstGeom prst="rect">
            <a:avLst/>
          </a:prstGeom>
          <a:noFill/>
          <a:ln w="9525">
            <a:noFill/>
            <a:miter lim="800000"/>
            <a:headEnd/>
            <a:tailEnd/>
          </a:ln>
        </p:spPr>
        <p:txBody>
          <a:bodyPr wrap="none" lIns="0" tIns="0" rIns="0" bIns="0">
            <a:spAutoFit/>
          </a:bodyPr>
          <a:lstStyle/>
          <a:p>
            <a:pPr algn="r" defTabSz="457200"/>
            <a:r>
              <a:rPr lang="de-DE" sz="1000" dirty="0">
                <a:solidFill>
                  <a:srgbClr val="53575E"/>
                </a:solidFill>
                <a:cs typeface="Arial" panose="020B0604020202020204" pitchFamily="34" charset="0"/>
              </a:rPr>
              <a:t>40</a:t>
            </a:r>
            <a:endParaRPr lang="de-DE" sz="1050" dirty="0">
              <a:solidFill>
                <a:srgbClr val="5A5A5A"/>
              </a:solidFill>
              <a:cs typeface="Arial" panose="020B0604020202020204" pitchFamily="34" charset="0"/>
            </a:endParaRPr>
          </a:p>
        </p:txBody>
      </p:sp>
      <p:sp>
        <p:nvSpPr>
          <p:cNvPr id="50" name="Rectangle 64"/>
          <p:cNvSpPr>
            <a:spLocks noChangeArrowheads="1"/>
          </p:cNvSpPr>
          <p:nvPr>
            <p:custDataLst>
              <p:tags r:id="rId43"/>
            </p:custDataLst>
          </p:nvPr>
        </p:nvSpPr>
        <p:spPr bwMode="auto">
          <a:xfrm>
            <a:off x="1221042" y="2245392"/>
            <a:ext cx="141064" cy="153888"/>
          </a:xfrm>
          <a:prstGeom prst="rect">
            <a:avLst/>
          </a:prstGeom>
          <a:noFill/>
          <a:ln w="9525">
            <a:noFill/>
            <a:miter lim="800000"/>
            <a:headEnd/>
            <a:tailEnd/>
          </a:ln>
        </p:spPr>
        <p:txBody>
          <a:bodyPr wrap="none" lIns="0" tIns="0" rIns="0" bIns="0">
            <a:spAutoFit/>
          </a:bodyPr>
          <a:lstStyle/>
          <a:p>
            <a:pPr algn="r" defTabSz="457200"/>
            <a:r>
              <a:rPr lang="de-DE" sz="1000" dirty="0">
                <a:solidFill>
                  <a:srgbClr val="53575E"/>
                </a:solidFill>
                <a:cs typeface="Arial" panose="020B0604020202020204" pitchFamily="34" charset="0"/>
              </a:rPr>
              <a:t>60</a:t>
            </a:r>
            <a:endParaRPr lang="de-DE" sz="1050" dirty="0">
              <a:solidFill>
                <a:srgbClr val="5A5A5A"/>
              </a:solidFill>
              <a:cs typeface="Arial" panose="020B0604020202020204" pitchFamily="34" charset="0"/>
            </a:endParaRPr>
          </a:p>
        </p:txBody>
      </p:sp>
      <p:sp>
        <p:nvSpPr>
          <p:cNvPr id="51" name="Rectangle 65"/>
          <p:cNvSpPr>
            <a:spLocks noChangeArrowheads="1"/>
          </p:cNvSpPr>
          <p:nvPr>
            <p:custDataLst>
              <p:tags r:id="rId44"/>
            </p:custDataLst>
          </p:nvPr>
        </p:nvSpPr>
        <p:spPr bwMode="auto">
          <a:xfrm>
            <a:off x="1221042" y="1880527"/>
            <a:ext cx="141064" cy="153888"/>
          </a:xfrm>
          <a:prstGeom prst="rect">
            <a:avLst/>
          </a:prstGeom>
          <a:noFill/>
          <a:ln w="9525">
            <a:noFill/>
            <a:miter lim="800000"/>
            <a:headEnd/>
            <a:tailEnd/>
          </a:ln>
        </p:spPr>
        <p:txBody>
          <a:bodyPr wrap="none" lIns="0" tIns="0" rIns="0" bIns="0">
            <a:spAutoFit/>
          </a:bodyPr>
          <a:lstStyle/>
          <a:p>
            <a:pPr algn="r" defTabSz="457200"/>
            <a:r>
              <a:rPr lang="de-DE" sz="1000" dirty="0">
                <a:solidFill>
                  <a:srgbClr val="53575E"/>
                </a:solidFill>
                <a:cs typeface="Arial" panose="020B0604020202020204" pitchFamily="34" charset="0"/>
              </a:rPr>
              <a:t>80</a:t>
            </a:r>
            <a:endParaRPr lang="de-DE" sz="1050" dirty="0">
              <a:solidFill>
                <a:srgbClr val="5A5A5A"/>
              </a:solidFill>
              <a:cs typeface="Arial" panose="020B0604020202020204" pitchFamily="34" charset="0"/>
            </a:endParaRPr>
          </a:p>
        </p:txBody>
      </p:sp>
      <p:sp>
        <p:nvSpPr>
          <p:cNvPr id="52" name="Rectangle 66"/>
          <p:cNvSpPr>
            <a:spLocks noChangeArrowheads="1"/>
          </p:cNvSpPr>
          <p:nvPr>
            <p:custDataLst>
              <p:tags r:id="rId45"/>
            </p:custDataLst>
          </p:nvPr>
        </p:nvSpPr>
        <p:spPr bwMode="auto">
          <a:xfrm>
            <a:off x="1150510" y="1515663"/>
            <a:ext cx="211596" cy="153888"/>
          </a:xfrm>
          <a:prstGeom prst="rect">
            <a:avLst/>
          </a:prstGeom>
          <a:noFill/>
          <a:ln w="9525">
            <a:noFill/>
            <a:miter lim="800000"/>
            <a:headEnd/>
            <a:tailEnd/>
          </a:ln>
        </p:spPr>
        <p:txBody>
          <a:bodyPr wrap="none" lIns="0" tIns="0" rIns="0" bIns="0">
            <a:spAutoFit/>
          </a:bodyPr>
          <a:lstStyle/>
          <a:p>
            <a:pPr algn="r" defTabSz="457200"/>
            <a:r>
              <a:rPr lang="de-DE" sz="1000" dirty="0">
                <a:solidFill>
                  <a:srgbClr val="53575E"/>
                </a:solidFill>
                <a:cs typeface="Arial" panose="020B0604020202020204" pitchFamily="34" charset="0"/>
              </a:rPr>
              <a:t>100</a:t>
            </a:r>
            <a:endParaRPr lang="de-DE" sz="1050" dirty="0">
              <a:solidFill>
                <a:srgbClr val="5A5A5A"/>
              </a:solidFill>
              <a:cs typeface="Arial" panose="020B0604020202020204" pitchFamily="34" charset="0"/>
            </a:endParaRPr>
          </a:p>
        </p:txBody>
      </p:sp>
      <p:sp>
        <p:nvSpPr>
          <p:cNvPr id="53" name="Rectangle 67"/>
          <p:cNvSpPr>
            <a:spLocks noChangeArrowheads="1"/>
          </p:cNvSpPr>
          <p:nvPr>
            <p:custDataLst>
              <p:tags r:id="rId46"/>
            </p:custDataLst>
          </p:nvPr>
        </p:nvSpPr>
        <p:spPr bwMode="auto">
          <a:xfrm>
            <a:off x="1451061" y="3533862"/>
            <a:ext cx="70532"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0</a:t>
            </a:r>
            <a:endParaRPr lang="de-DE" sz="1050" dirty="0">
              <a:solidFill>
                <a:srgbClr val="5A5A5A"/>
              </a:solidFill>
              <a:cs typeface="Arial" panose="020B0604020202020204" pitchFamily="34" charset="0"/>
            </a:endParaRPr>
          </a:p>
        </p:txBody>
      </p:sp>
      <p:sp>
        <p:nvSpPr>
          <p:cNvPr id="54" name="Rectangle 68"/>
          <p:cNvSpPr>
            <a:spLocks noChangeArrowheads="1"/>
          </p:cNvSpPr>
          <p:nvPr>
            <p:custDataLst>
              <p:tags r:id="rId47"/>
            </p:custDataLst>
          </p:nvPr>
        </p:nvSpPr>
        <p:spPr bwMode="auto">
          <a:xfrm>
            <a:off x="1941865" y="3533862"/>
            <a:ext cx="70532"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2</a:t>
            </a:r>
            <a:endParaRPr lang="de-DE" sz="1050" dirty="0">
              <a:solidFill>
                <a:srgbClr val="5A5A5A"/>
              </a:solidFill>
              <a:cs typeface="Arial" panose="020B0604020202020204" pitchFamily="34" charset="0"/>
            </a:endParaRPr>
          </a:p>
        </p:txBody>
      </p:sp>
      <p:sp>
        <p:nvSpPr>
          <p:cNvPr id="55" name="Rectangle 69"/>
          <p:cNvSpPr>
            <a:spLocks noChangeArrowheads="1"/>
          </p:cNvSpPr>
          <p:nvPr>
            <p:custDataLst>
              <p:tags r:id="rId48"/>
            </p:custDataLst>
          </p:nvPr>
        </p:nvSpPr>
        <p:spPr bwMode="auto">
          <a:xfrm>
            <a:off x="2432670" y="3533862"/>
            <a:ext cx="70532"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4</a:t>
            </a:r>
            <a:endParaRPr lang="de-DE" sz="1050" dirty="0">
              <a:solidFill>
                <a:srgbClr val="5A5A5A"/>
              </a:solidFill>
              <a:cs typeface="Arial" panose="020B0604020202020204" pitchFamily="34" charset="0"/>
            </a:endParaRPr>
          </a:p>
        </p:txBody>
      </p:sp>
      <p:sp>
        <p:nvSpPr>
          <p:cNvPr id="56" name="Rectangle 70"/>
          <p:cNvSpPr>
            <a:spLocks noChangeArrowheads="1"/>
          </p:cNvSpPr>
          <p:nvPr>
            <p:custDataLst>
              <p:tags r:id="rId49"/>
            </p:custDataLst>
          </p:nvPr>
        </p:nvSpPr>
        <p:spPr bwMode="auto">
          <a:xfrm>
            <a:off x="2923474" y="3533862"/>
            <a:ext cx="70532"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6</a:t>
            </a:r>
            <a:endParaRPr lang="de-DE" sz="1050" dirty="0">
              <a:solidFill>
                <a:srgbClr val="5A5A5A"/>
              </a:solidFill>
              <a:cs typeface="Arial" panose="020B0604020202020204" pitchFamily="34" charset="0"/>
            </a:endParaRPr>
          </a:p>
        </p:txBody>
      </p:sp>
      <p:sp>
        <p:nvSpPr>
          <p:cNvPr id="57" name="Rectangle 71"/>
          <p:cNvSpPr>
            <a:spLocks noChangeArrowheads="1"/>
          </p:cNvSpPr>
          <p:nvPr>
            <p:custDataLst>
              <p:tags r:id="rId50"/>
            </p:custDataLst>
          </p:nvPr>
        </p:nvSpPr>
        <p:spPr bwMode="auto">
          <a:xfrm>
            <a:off x="3414278" y="3533862"/>
            <a:ext cx="70532"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8</a:t>
            </a:r>
            <a:endParaRPr lang="de-DE" sz="1050" dirty="0">
              <a:solidFill>
                <a:srgbClr val="5A5A5A"/>
              </a:solidFill>
              <a:cs typeface="Arial" panose="020B0604020202020204" pitchFamily="34" charset="0"/>
            </a:endParaRPr>
          </a:p>
        </p:txBody>
      </p:sp>
      <p:sp>
        <p:nvSpPr>
          <p:cNvPr id="58" name="Rectangle 72"/>
          <p:cNvSpPr>
            <a:spLocks noChangeArrowheads="1"/>
          </p:cNvSpPr>
          <p:nvPr>
            <p:custDataLst>
              <p:tags r:id="rId51"/>
            </p:custDataLst>
          </p:nvPr>
        </p:nvSpPr>
        <p:spPr bwMode="auto">
          <a:xfrm>
            <a:off x="3852198" y="3533862"/>
            <a:ext cx="141064"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10</a:t>
            </a:r>
            <a:endParaRPr lang="de-DE" sz="1050" dirty="0">
              <a:solidFill>
                <a:srgbClr val="5A5A5A"/>
              </a:solidFill>
              <a:cs typeface="Arial" panose="020B0604020202020204" pitchFamily="34" charset="0"/>
            </a:endParaRPr>
          </a:p>
        </p:txBody>
      </p:sp>
      <p:sp>
        <p:nvSpPr>
          <p:cNvPr id="59" name="Rectangle 73"/>
          <p:cNvSpPr>
            <a:spLocks noChangeArrowheads="1"/>
          </p:cNvSpPr>
          <p:nvPr>
            <p:custDataLst>
              <p:tags r:id="rId52"/>
            </p:custDataLst>
          </p:nvPr>
        </p:nvSpPr>
        <p:spPr bwMode="auto">
          <a:xfrm>
            <a:off x="4341332" y="3533862"/>
            <a:ext cx="141064"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12</a:t>
            </a:r>
            <a:endParaRPr lang="de-DE" sz="1050" dirty="0">
              <a:solidFill>
                <a:srgbClr val="5A5A5A"/>
              </a:solidFill>
              <a:cs typeface="Arial" panose="020B0604020202020204" pitchFamily="34" charset="0"/>
            </a:endParaRPr>
          </a:p>
        </p:txBody>
      </p:sp>
      <p:sp>
        <p:nvSpPr>
          <p:cNvPr id="60" name="Rectangle 74"/>
          <p:cNvSpPr>
            <a:spLocks noChangeArrowheads="1"/>
          </p:cNvSpPr>
          <p:nvPr>
            <p:custDataLst>
              <p:tags r:id="rId53"/>
            </p:custDataLst>
          </p:nvPr>
        </p:nvSpPr>
        <p:spPr bwMode="auto">
          <a:xfrm>
            <a:off x="4842152" y="3533862"/>
            <a:ext cx="141064"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14</a:t>
            </a:r>
            <a:endParaRPr lang="de-DE" sz="1050" dirty="0">
              <a:solidFill>
                <a:srgbClr val="5A5A5A"/>
              </a:solidFill>
              <a:cs typeface="Arial" panose="020B0604020202020204" pitchFamily="34" charset="0"/>
            </a:endParaRPr>
          </a:p>
        </p:txBody>
      </p:sp>
      <p:sp>
        <p:nvSpPr>
          <p:cNvPr id="61" name="Rectangle 75"/>
          <p:cNvSpPr>
            <a:spLocks noChangeArrowheads="1"/>
          </p:cNvSpPr>
          <p:nvPr>
            <p:custDataLst>
              <p:tags r:id="rId54"/>
            </p:custDataLst>
          </p:nvPr>
        </p:nvSpPr>
        <p:spPr bwMode="auto">
          <a:xfrm>
            <a:off x="5332957" y="3533862"/>
            <a:ext cx="141064"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16</a:t>
            </a:r>
            <a:endParaRPr lang="de-DE" sz="1050" dirty="0">
              <a:solidFill>
                <a:srgbClr val="5A5A5A"/>
              </a:solidFill>
              <a:cs typeface="Arial" panose="020B0604020202020204" pitchFamily="34" charset="0"/>
            </a:endParaRPr>
          </a:p>
        </p:txBody>
      </p:sp>
      <p:sp>
        <p:nvSpPr>
          <p:cNvPr id="62" name="Rectangle 76"/>
          <p:cNvSpPr>
            <a:spLocks noChangeArrowheads="1"/>
          </p:cNvSpPr>
          <p:nvPr>
            <p:custDataLst>
              <p:tags r:id="rId55"/>
            </p:custDataLst>
          </p:nvPr>
        </p:nvSpPr>
        <p:spPr bwMode="auto">
          <a:xfrm>
            <a:off x="5823761" y="3533862"/>
            <a:ext cx="141064"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18</a:t>
            </a:r>
            <a:endParaRPr lang="de-DE" sz="1050" dirty="0">
              <a:solidFill>
                <a:srgbClr val="5A5A5A"/>
              </a:solidFill>
              <a:cs typeface="Arial" panose="020B0604020202020204" pitchFamily="34" charset="0"/>
            </a:endParaRPr>
          </a:p>
        </p:txBody>
      </p:sp>
      <p:sp>
        <p:nvSpPr>
          <p:cNvPr id="63" name="Rectangle 77"/>
          <p:cNvSpPr>
            <a:spLocks noChangeArrowheads="1"/>
          </p:cNvSpPr>
          <p:nvPr>
            <p:custDataLst>
              <p:tags r:id="rId56"/>
            </p:custDataLst>
          </p:nvPr>
        </p:nvSpPr>
        <p:spPr bwMode="auto">
          <a:xfrm>
            <a:off x="6314565" y="3533862"/>
            <a:ext cx="141064"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20</a:t>
            </a:r>
            <a:endParaRPr lang="de-DE" sz="1050" dirty="0">
              <a:solidFill>
                <a:srgbClr val="5A5A5A"/>
              </a:solidFill>
              <a:cs typeface="Arial" panose="020B0604020202020204" pitchFamily="34" charset="0"/>
            </a:endParaRPr>
          </a:p>
        </p:txBody>
      </p:sp>
      <p:sp>
        <p:nvSpPr>
          <p:cNvPr id="64" name="Rectangle 78"/>
          <p:cNvSpPr>
            <a:spLocks noChangeArrowheads="1"/>
          </p:cNvSpPr>
          <p:nvPr>
            <p:custDataLst>
              <p:tags r:id="rId57"/>
            </p:custDataLst>
          </p:nvPr>
        </p:nvSpPr>
        <p:spPr bwMode="auto">
          <a:xfrm>
            <a:off x="6805369" y="3533862"/>
            <a:ext cx="141064"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22</a:t>
            </a:r>
            <a:endParaRPr lang="de-DE" sz="1050" dirty="0">
              <a:solidFill>
                <a:srgbClr val="5A5A5A"/>
              </a:solidFill>
              <a:cs typeface="Arial" panose="020B0604020202020204" pitchFamily="34" charset="0"/>
            </a:endParaRPr>
          </a:p>
        </p:txBody>
      </p:sp>
      <p:sp>
        <p:nvSpPr>
          <p:cNvPr id="65" name="Rectangle 79"/>
          <p:cNvSpPr>
            <a:spLocks noChangeArrowheads="1"/>
          </p:cNvSpPr>
          <p:nvPr>
            <p:custDataLst>
              <p:tags r:id="rId58"/>
            </p:custDataLst>
          </p:nvPr>
        </p:nvSpPr>
        <p:spPr bwMode="auto">
          <a:xfrm>
            <a:off x="7296173" y="3533862"/>
            <a:ext cx="141064" cy="153888"/>
          </a:xfrm>
          <a:prstGeom prst="rect">
            <a:avLst/>
          </a:prstGeom>
          <a:noFill/>
          <a:ln w="9525">
            <a:noFill/>
            <a:miter lim="800000"/>
            <a:headEnd/>
            <a:tailEnd/>
          </a:ln>
        </p:spPr>
        <p:txBody>
          <a:bodyPr wrap="none" lIns="0" tIns="0" rIns="0" bIns="0">
            <a:spAutoFit/>
          </a:bodyPr>
          <a:lstStyle/>
          <a:p>
            <a:pPr algn="ctr" defTabSz="457200"/>
            <a:r>
              <a:rPr lang="de-DE" sz="1000" dirty="0">
                <a:solidFill>
                  <a:srgbClr val="53575E"/>
                </a:solidFill>
                <a:cs typeface="Arial" panose="020B0604020202020204" pitchFamily="34" charset="0"/>
              </a:rPr>
              <a:t>24</a:t>
            </a:r>
            <a:endParaRPr lang="de-DE" sz="1050" dirty="0">
              <a:solidFill>
                <a:srgbClr val="5A5A5A"/>
              </a:solidFill>
              <a:cs typeface="Arial" panose="020B0604020202020204" pitchFamily="34" charset="0"/>
            </a:endParaRPr>
          </a:p>
        </p:txBody>
      </p:sp>
      <p:sp>
        <p:nvSpPr>
          <p:cNvPr id="66" name="Ellipse 74"/>
          <p:cNvSpPr/>
          <p:nvPr/>
        </p:nvSpPr>
        <p:spPr>
          <a:xfrm>
            <a:off x="7390656" y="1981959"/>
            <a:ext cx="1296144" cy="1256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rtlCol="0" anchor="ctr"/>
          <a:lstStyle/>
          <a:p>
            <a:pPr algn="ctr" defTabSz="457200"/>
            <a:endParaRPr lang="fr-FR" sz="2000" baseline="52000" dirty="0">
              <a:solidFill>
                <a:srgbClr val="FFFFFF"/>
              </a:solidFill>
            </a:endParaRPr>
          </a:p>
          <a:p>
            <a:pPr algn="ctr" defTabSz="457200"/>
            <a:endParaRPr lang="fr-FR" sz="2000" baseline="52000" dirty="0">
              <a:solidFill>
                <a:srgbClr val="FFFFFF"/>
              </a:solidFill>
            </a:endParaRPr>
          </a:p>
          <a:p>
            <a:pPr algn="ctr" defTabSz="457200"/>
            <a:r>
              <a:rPr lang="fr-FR" sz="2000" baseline="52000" dirty="0">
                <a:solidFill>
                  <a:srgbClr val="FFFFFF"/>
                </a:solidFill>
              </a:rPr>
              <a:t>Once-daily</a:t>
            </a:r>
          </a:p>
          <a:p>
            <a:pPr algn="ctr" defTabSz="457200"/>
            <a:r>
              <a:rPr lang="fr-FR" sz="2000" baseline="52000" dirty="0">
                <a:solidFill>
                  <a:srgbClr val="FFFFFF"/>
                </a:solidFill>
              </a:rPr>
              <a:t>dosing</a:t>
            </a:r>
          </a:p>
        </p:txBody>
      </p:sp>
    </p:spTree>
    <p:extLst>
      <p:ext uri="{BB962C8B-B14F-4D97-AF65-F5344CB8AC3E}">
        <p14:creationId xmlns:p14="http://schemas.microsoft.com/office/powerpoint/2010/main" val="244520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2" name="Content Placeholder 1"/>
          <p:cNvSpPr>
            <a:spLocks noGrp="1"/>
          </p:cNvSpPr>
          <p:nvPr>
            <p:ph sz="quarter" idx="11"/>
          </p:nvPr>
        </p:nvSpPr>
        <p:spPr/>
        <p:txBody>
          <a:bodyPr/>
          <a:lstStyle/>
          <a:p>
            <a:pPr marL="0" indent="0">
              <a:buNone/>
            </a:pPr>
            <a:r>
              <a:rPr lang="en-US" spc="-30" dirty="0">
                <a:solidFill>
                  <a:schemeClr val="accent2"/>
                </a:solidFill>
                <a:latin typeface="Arial" panose="020B0604020202020204" pitchFamily="34" charset="0"/>
                <a:cs typeface="Arial" panose="020B0604020202020204" pitchFamily="34" charset="0"/>
              </a:rPr>
              <a:t>Selectivity for </a:t>
            </a:r>
            <a:r>
              <a:rPr lang="en-US" spc="-30" dirty="0" smtClean="0">
                <a:solidFill>
                  <a:schemeClr val="accent2"/>
                </a:solidFill>
                <a:latin typeface="Arial" panose="020B0604020202020204" pitchFamily="34" charset="0"/>
                <a:cs typeface="Arial" panose="020B0604020202020204" pitchFamily="34" charset="0"/>
              </a:rPr>
              <a:t>DPP-4 </a:t>
            </a:r>
            <a:r>
              <a:rPr lang="en-US" spc="-30" dirty="0">
                <a:solidFill>
                  <a:schemeClr val="accent2"/>
                </a:solidFill>
                <a:latin typeface="Arial" panose="020B0604020202020204" pitchFamily="34" charset="0"/>
                <a:cs typeface="Arial" panose="020B0604020202020204" pitchFamily="34" charset="0"/>
              </a:rPr>
              <a:t>relative to DPP gene family (</a:t>
            </a:r>
            <a:r>
              <a:rPr lang="en-US" spc="-30" dirty="0" smtClean="0">
                <a:solidFill>
                  <a:schemeClr val="accent2"/>
                </a:solidFill>
                <a:latin typeface="Arial" panose="020B0604020202020204" pitchFamily="34" charset="0"/>
                <a:cs typeface="Arial" panose="020B0604020202020204" pitchFamily="34" charset="0"/>
              </a:rPr>
              <a:t>QPP/DPP-2</a:t>
            </a:r>
            <a:r>
              <a:rPr lang="en-US" spc="-30" dirty="0">
                <a:solidFill>
                  <a:schemeClr val="accent2"/>
                </a:solidFill>
                <a:latin typeface="Arial" panose="020B0604020202020204" pitchFamily="34" charset="0"/>
                <a:cs typeface="Arial" panose="020B0604020202020204" pitchFamily="34" charset="0"/>
              </a:rPr>
              <a:t>, </a:t>
            </a:r>
            <a:r>
              <a:rPr lang="en-US" spc="-30" dirty="0" smtClean="0">
                <a:solidFill>
                  <a:schemeClr val="accent2"/>
                </a:solidFill>
                <a:latin typeface="Arial" panose="020B0604020202020204" pitchFamily="34" charset="0"/>
                <a:cs typeface="Arial" panose="020B0604020202020204" pitchFamily="34" charset="0"/>
              </a:rPr>
              <a:t>DPP-8 </a:t>
            </a:r>
            <a:r>
              <a:rPr lang="en-US" spc="-30" dirty="0">
                <a:solidFill>
                  <a:schemeClr val="accent2"/>
                </a:solidFill>
                <a:latin typeface="Arial" panose="020B0604020202020204" pitchFamily="34" charset="0"/>
                <a:cs typeface="Arial" panose="020B0604020202020204" pitchFamily="34" charset="0"/>
              </a:rPr>
              <a:t>and </a:t>
            </a:r>
            <a:r>
              <a:rPr lang="en-US" spc="-30" dirty="0" smtClean="0">
                <a:solidFill>
                  <a:schemeClr val="accent2"/>
                </a:solidFill>
                <a:latin typeface="Arial" panose="020B0604020202020204" pitchFamily="34" charset="0"/>
                <a:cs typeface="Arial" panose="020B0604020202020204" pitchFamily="34" charset="0"/>
              </a:rPr>
              <a:t>DPP-9)</a:t>
            </a:r>
            <a:r>
              <a:rPr lang="en-US" spc="-30" baseline="30000" dirty="0" smtClean="0">
                <a:solidFill>
                  <a:schemeClr val="accent2"/>
                </a:solidFill>
                <a:latin typeface="Arial" panose="020B0604020202020204" pitchFamily="34" charset="0"/>
                <a:cs typeface="Arial" panose="020B0604020202020204" pitchFamily="34" charset="0"/>
              </a:rPr>
              <a:t>1</a:t>
            </a:r>
            <a:endParaRPr lang="en-US" spc="-30" baseline="30000" dirty="0">
              <a:solidFill>
                <a:schemeClr val="accent2"/>
              </a:solidFill>
              <a:latin typeface="Arial" panose="020B0604020202020204" pitchFamily="34" charset="0"/>
              <a:cs typeface="Arial" panose="020B0604020202020204" pitchFamily="34" charset="0"/>
            </a:endParaRPr>
          </a:p>
          <a:p>
            <a:endParaRPr lang="en-GB" dirty="0" smtClean="0"/>
          </a:p>
          <a:p>
            <a:pPr>
              <a:spcBef>
                <a:spcPts val="0"/>
              </a:spcBef>
            </a:pPr>
            <a:endParaRPr lang="en-GB" dirty="0"/>
          </a:p>
          <a:p>
            <a:pPr>
              <a:spcBef>
                <a:spcPts val="400"/>
              </a:spcBef>
            </a:pPr>
            <a:endParaRPr lang="en-GB" dirty="0" smtClean="0"/>
          </a:p>
          <a:p>
            <a:pPr>
              <a:spcBef>
                <a:spcPts val="400"/>
              </a:spcBef>
            </a:pPr>
            <a:endParaRPr lang="en-GB" dirty="0" smtClean="0"/>
          </a:p>
          <a:p>
            <a:pPr>
              <a:spcBef>
                <a:spcPts val="400"/>
              </a:spcBef>
            </a:pPr>
            <a:endParaRPr lang="en-GB" dirty="0"/>
          </a:p>
          <a:p>
            <a:endParaRPr lang="en-GB" dirty="0" smtClean="0"/>
          </a:p>
          <a:p>
            <a:pPr marL="196850" lvl="1" indent="-196850" defTabSz="893763">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Except for </a:t>
            </a:r>
            <a:r>
              <a:rPr lang="en-US" sz="1600" dirty="0" smtClean="0">
                <a:latin typeface="Arial" panose="020B0604020202020204" pitchFamily="34" charset="0"/>
                <a:cs typeface="Arial" panose="020B0604020202020204" pitchFamily="34" charset="0"/>
              </a:rPr>
              <a:t>DPP-4</a:t>
            </a:r>
            <a:r>
              <a:rPr lang="en-US" sz="1600" dirty="0">
                <a:latin typeface="Arial" panose="020B0604020202020204" pitchFamily="34" charset="0"/>
                <a:cs typeface="Arial" panose="020B0604020202020204" pitchFamily="34" charset="0"/>
              </a:rPr>
              <a:t>, the function of the members of the family, </a:t>
            </a: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a large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extent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is still unclear</a:t>
            </a:r>
            <a:r>
              <a:rPr lang="en-US" sz="1600" baseline="30000" dirty="0">
                <a:latin typeface="Arial" panose="020B0604020202020204" pitchFamily="34" charset="0"/>
                <a:ea typeface="Arial Unicode MS" pitchFamily="34" charset="-128"/>
                <a:cs typeface="Arial" panose="020B0604020202020204" pitchFamily="34" charset="0"/>
              </a:rPr>
              <a:t>2</a:t>
            </a:r>
            <a:endParaRPr lang="en-US" sz="1600" dirty="0">
              <a:latin typeface="Arial" panose="020B0604020202020204" pitchFamily="34" charset="0"/>
              <a:cs typeface="Arial" panose="020B0604020202020204" pitchFamily="34" charset="0"/>
            </a:endParaRPr>
          </a:p>
          <a:p>
            <a:pPr marL="196850" lvl="1" indent="-196850" defTabSz="893763">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‘Off-target’ DPP inhibition (</a:t>
            </a:r>
            <a:r>
              <a:rPr lang="en-US" sz="1600" dirty="0" smtClean="0">
                <a:latin typeface="Arial" panose="020B0604020202020204" pitchFamily="34" charset="0"/>
                <a:cs typeface="Arial" panose="020B0604020202020204" pitchFamily="34" charset="0"/>
              </a:rPr>
              <a:t>i.e. </a:t>
            </a:r>
            <a:r>
              <a:rPr lang="en-US" sz="1600" dirty="0">
                <a:latin typeface="Arial" panose="020B0604020202020204" pitchFamily="34" charset="0"/>
                <a:cs typeface="Arial" panose="020B0604020202020204" pitchFamily="34" charset="0"/>
              </a:rPr>
              <a:t>inhibition of </a:t>
            </a:r>
            <a:r>
              <a:rPr lang="en-US" sz="1600" dirty="0" smtClean="0">
                <a:latin typeface="Arial" panose="020B0604020202020204" pitchFamily="34" charset="0"/>
                <a:cs typeface="Arial" panose="020B0604020202020204" pitchFamily="34" charset="0"/>
              </a:rPr>
              <a:t>DPP-8/9</a:t>
            </a:r>
            <a:r>
              <a:rPr lang="en-US" sz="1600" dirty="0">
                <a:latin typeface="Arial" panose="020B0604020202020204" pitchFamily="34" charset="0"/>
                <a:cs typeface="Arial" panose="020B0604020202020204" pitchFamily="34" charset="0"/>
              </a:rPr>
              <a:t>) has shown severe toxicity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pre-clinical </a:t>
            </a:r>
            <a:r>
              <a:rPr lang="en-US" sz="1600" dirty="0" smtClean="0">
                <a:latin typeface="Arial" panose="020B0604020202020204" pitchFamily="34" charset="0"/>
                <a:cs typeface="Arial" panose="020B0604020202020204" pitchFamily="34" charset="0"/>
              </a:rPr>
              <a:t>studies</a:t>
            </a:r>
            <a:r>
              <a:rPr lang="en-US" sz="1600" baseline="30000" dirty="0" smtClean="0">
                <a:latin typeface="Arial" panose="020B0604020202020204" pitchFamily="34" charset="0"/>
                <a:ea typeface="Arial Unicode MS" pitchFamily="34" charset="-128"/>
                <a:cs typeface="Arial" panose="020B0604020202020204" pitchFamily="34" charset="0"/>
              </a:rPr>
              <a:t>3</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0"/>
          </p:nvPr>
        </p:nvSpPr>
        <p:spPr>
          <a:xfrm>
            <a:off x="402672" y="4656422"/>
            <a:ext cx="8129768" cy="363600"/>
          </a:xfrm>
        </p:spPr>
        <p:txBody>
          <a:bodyPr/>
          <a:lstStyle/>
          <a:p>
            <a:pPr>
              <a:defRPr/>
            </a:pPr>
            <a:r>
              <a:rPr lang="en-US" dirty="0">
                <a:solidFill>
                  <a:srgbClr val="5A5A5A"/>
                </a:solidFill>
              </a:rPr>
              <a:t>DPP, dipeptidyl peptidase; FAP, fibroblast activation protein; QPP, quiescent cell proline </a:t>
            </a:r>
            <a:r>
              <a:rPr lang="en-US" dirty="0" smtClean="0">
                <a:solidFill>
                  <a:srgbClr val="5A5A5A"/>
                </a:solidFill>
              </a:rPr>
              <a:t>dipeptidase</a:t>
            </a:r>
          </a:p>
          <a:p>
            <a:pPr>
              <a:defRPr/>
            </a:pPr>
            <a:r>
              <a:rPr lang="en-US" dirty="0">
                <a:solidFill>
                  <a:srgbClr val="5A5A5A"/>
                </a:solidFill>
              </a:rPr>
              <a:t>Table modified from Deacon CF. </a:t>
            </a:r>
            <a:r>
              <a:rPr lang="en-US" i="1" dirty="0">
                <a:solidFill>
                  <a:srgbClr val="5A5A5A"/>
                </a:solidFill>
              </a:rPr>
              <a:t>Diabetes Obes </a:t>
            </a:r>
            <a:r>
              <a:rPr lang="en-US" i="1" dirty="0" err="1" smtClean="0">
                <a:solidFill>
                  <a:srgbClr val="5A5A5A"/>
                </a:solidFill>
              </a:rPr>
              <a:t>Metab</a:t>
            </a:r>
            <a:r>
              <a:rPr lang="en-US" dirty="0" smtClean="0">
                <a:solidFill>
                  <a:srgbClr val="5A5A5A"/>
                </a:solidFill>
              </a:rPr>
              <a:t> 2011;13:7 1. Drucker DJ. </a:t>
            </a:r>
            <a:r>
              <a:rPr lang="en-US" i="1" dirty="0" smtClean="0">
                <a:solidFill>
                  <a:srgbClr val="5A5A5A"/>
                </a:solidFill>
              </a:rPr>
              <a:t>Diabetes Care</a:t>
            </a:r>
            <a:r>
              <a:rPr lang="en-US" dirty="0" smtClean="0">
                <a:solidFill>
                  <a:srgbClr val="5A5A5A"/>
                </a:solidFill>
              </a:rPr>
              <a:t> 2007;30:1335; 2. </a:t>
            </a:r>
            <a:r>
              <a:rPr lang="en-US" dirty="0">
                <a:solidFill>
                  <a:srgbClr val="5A5A5A"/>
                </a:solidFill>
              </a:rPr>
              <a:t>Yu DMT </a:t>
            </a:r>
            <a:r>
              <a:rPr lang="en-US" i="1" dirty="0">
                <a:solidFill>
                  <a:srgbClr val="5A5A5A"/>
                </a:solidFill>
              </a:rPr>
              <a:t>et al. FEBS</a:t>
            </a:r>
            <a:r>
              <a:rPr lang="en-US" dirty="0">
                <a:solidFill>
                  <a:srgbClr val="5A5A5A"/>
                </a:solidFill>
              </a:rPr>
              <a:t>. 2010;277:1126; </a:t>
            </a:r>
            <a:endParaRPr lang="en-US" dirty="0" smtClean="0">
              <a:solidFill>
                <a:srgbClr val="5A5A5A"/>
              </a:solidFill>
            </a:endParaRPr>
          </a:p>
          <a:p>
            <a:pPr>
              <a:defRPr/>
            </a:pPr>
            <a:r>
              <a:rPr lang="en-US" dirty="0" smtClean="0">
                <a:solidFill>
                  <a:srgbClr val="5A5A5A"/>
                </a:solidFill>
              </a:rPr>
              <a:t>3. Demuth HU </a:t>
            </a:r>
            <a:r>
              <a:rPr lang="en-US" i="1" dirty="0" smtClean="0">
                <a:solidFill>
                  <a:srgbClr val="5A5A5A"/>
                </a:solidFill>
              </a:rPr>
              <a:t>et al. Biochim Biophys </a:t>
            </a:r>
            <a:r>
              <a:rPr lang="en-US" i="1" dirty="0" err="1" smtClean="0">
                <a:solidFill>
                  <a:srgbClr val="5A5A5A"/>
                </a:solidFill>
              </a:rPr>
              <a:t>Acta</a:t>
            </a:r>
            <a:r>
              <a:rPr lang="en-US" dirty="0" smtClean="0">
                <a:solidFill>
                  <a:srgbClr val="5A5A5A"/>
                </a:solidFill>
              </a:rPr>
              <a:t> 2005;1751:33 </a:t>
            </a:r>
            <a:endParaRPr lang="en-US" sz="1000" b="1" i="1" dirty="0" smtClean="0">
              <a:solidFill>
                <a:srgbClr val="8F3089">
                  <a:lumMod val="60000"/>
                  <a:lumOff val="40000"/>
                </a:srgbClr>
              </a:solidFill>
            </a:endParaRPr>
          </a:p>
        </p:txBody>
      </p:sp>
      <p:sp>
        <p:nvSpPr>
          <p:cNvPr id="4" name="Title 3"/>
          <p:cNvSpPr>
            <a:spLocks noGrp="1"/>
          </p:cNvSpPr>
          <p:nvPr>
            <p:ph type="title"/>
          </p:nvPr>
        </p:nvSpPr>
        <p:spPr/>
        <p:txBody>
          <a:bodyPr/>
          <a:lstStyle/>
          <a:p>
            <a:r>
              <a:rPr lang="en-US" dirty="0"/>
              <a:t>Linagliptin has leading selectivity in class for </a:t>
            </a:r>
            <a:r>
              <a:rPr lang="en-US" dirty="0" smtClean="0"/>
              <a:t>DPP-4 </a:t>
            </a:r>
            <a:r>
              <a:rPr lang="en-US" dirty="0"/>
              <a:t>compared with </a:t>
            </a:r>
            <a:r>
              <a:rPr lang="en-US" dirty="0" smtClean="0"/>
              <a:t>QPP/DPP-2</a:t>
            </a:r>
            <a:r>
              <a:rPr lang="en-US" dirty="0"/>
              <a:t>, </a:t>
            </a:r>
            <a:r>
              <a:rPr lang="en-US" dirty="0" smtClean="0"/>
              <a:t>DPP-8 </a:t>
            </a:r>
            <a:r>
              <a:rPr lang="en-US" dirty="0"/>
              <a:t>and </a:t>
            </a:r>
            <a:r>
              <a:rPr lang="en-US" dirty="0" smtClean="0"/>
              <a:t>DPP-9</a:t>
            </a:r>
            <a:endParaRPr lang="en-GB"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17</a:t>
            </a:fld>
            <a:endParaRPr lang="en-GB" dirty="0">
              <a:solidFill>
                <a:srgbClr val="5A5A5A"/>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86610524"/>
              </p:ext>
            </p:extLst>
          </p:nvPr>
        </p:nvGraphicFramePr>
        <p:xfrm>
          <a:off x="539557" y="1419644"/>
          <a:ext cx="8147247" cy="1836763"/>
        </p:xfrm>
        <a:graphic>
          <a:graphicData uri="http://schemas.openxmlformats.org/drawingml/2006/table">
            <a:tbl>
              <a:tblPr>
                <a:tableStyleId>{B301B821-A1FF-4177-AEE7-76D212191A09}</a:tableStyleId>
              </a:tblPr>
              <a:tblGrid>
                <a:gridCol w="2220881">
                  <a:extLst>
                    <a:ext uri="{9D8B030D-6E8A-4147-A177-3AD203B41FA5}">
                      <a16:colId xmlns:a16="http://schemas.microsoft.com/office/drawing/2014/main" xmlns="" val="20000"/>
                    </a:ext>
                  </a:extLst>
                </a:gridCol>
                <a:gridCol w="2387049">
                  <a:extLst>
                    <a:ext uri="{9D8B030D-6E8A-4147-A177-3AD203B41FA5}">
                      <a16:colId xmlns:a16="http://schemas.microsoft.com/office/drawing/2014/main" xmlns="" val="20001"/>
                    </a:ext>
                  </a:extLst>
                </a:gridCol>
                <a:gridCol w="1667954">
                  <a:extLst>
                    <a:ext uri="{9D8B030D-6E8A-4147-A177-3AD203B41FA5}">
                      <a16:colId xmlns:a16="http://schemas.microsoft.com/office/drawing/2014/main" xmlns="" val="20002"/>
                    </a:ext>
                  </a:extLst>
                </a:gridCol>
                <a:gridCol w="1871363">
                  <a:extLst>
                    <a:ext uri="{9D8B030D-6E8A-4147-A177-3AD203B41FA5}">
                      <a16:colId xmlns:a16="http://schemas.microsoft.com/office/drawing/2014/main" xmlns="" val="20003"/>
                    </a:ext>
                  </a:extLst>
                </a:gridCol>
              </a:tblGrid>
              <a:tr h="296926">
                <a:tc>
                  <a:txBody>
                    <a:bodyPr/>
                    <a:lstStyle/>
                    <a:p>
                      <a:pPr marL="0" marR="0" lvl="0" indent="0" algn="l" defTabSz="931863"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tx1"/>
                        </a:solidFill>
                        <a:effectLst/>
                        <a:latin typeface="Arial" pitchFamily="34" charset="0"/>
                        <a:cs typeface="Arial" pitchFamily="34" charset="0"/>
                      </a:endParaRPr>
                    </a:p>
                  </a:txBody>
                  <a:tcPr marL="67512" marR="67512" marT="26579" marB="26579" anchor="ctr" horzOverflow="overflow">
                    <a:solidFill>
                      <a:schemeClr val="accent1"/>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solidFill>
                            <a:schemeClr val="bg1"/>
                          </a:solidFill>
                          <a:effectLst/>
                        </a:rPr>
                        <a:t>QPP/DPP-2</a:t>
                      </a:r>
                      <a:endParaRPr kumimoji="0" lang="en-GB" sz="1100" b="1" u="none" strike="noStrike" cap="none" normalizeH="0" baseline="0" dirty="0" smtClean="0">
                        <a:ln>
                          <a:noFill/>
                        </a:ln>
                        <a:solidFill>
                          <a:schemeClr val="bg1"/>
                        </a:solidFill>
                        <a:effectLst/>
                        <a:latin typeface="Arial" pitchFamily="34" charset="0"/>
                        <a:cs typeface="Arial" pitchFamily="34" charset="0"/>
                      </a:endParaRPr>
                    </a:p>
                  </a:txBody>
                  <a:tcPr marL="67512" marR="67512" marT="26579" marB="26579" anchor="ctr" horzOverflow="overflow">
                    <a:solidFill>
                      <a:schemeClr val="accent1"/>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solidFill>
                            <a:schemeClr val="bg1"/>
                          </a:solidFill>
                          <a:effectLst/>
                        </a:rPr>
                        <a:t>DPP-8</a:t>
                      </a:r>
                      <a:endParaRPr kumimoji="0" lang="en-GB" sz="1100" b="1" u="none" strike="noStrike" cap="none" normalizeH="0" baseline="0" dirty="0" smtClean="0">
                        <a:ln>
                          <a:noFill/>
                        </a:ln>
                        <a:solidFill>
                          <a:schemeClr val="bg1"/>
                        </a:solidFill>
                        <a:effectLst/>
                        <a:latin typeface="Arial" pitchFamily="34" charset="0"/>
                        <a:cs typeface="Arial" pitchFamily="34" charset="0"/>
                      </a:endParaRPr>
                    </a:p>
                  </a:txBody>
                  <a:tcPr marL="67512" marR="67512" marT="26579" marB="26579" anchor="ctr" horzOverflow="overflow">
                    <a:solidFill>
                      <a:schemeClr val="accent1"/>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solidFill>
                            <a:schemeClr val="bg1"/>
                          </a:solidFill>
                          <a:effectLst/>
                        </a:rPr>
                        <a:t>DPP-9</a:t>
                      </a:r>
                      <a:endParaRPr kumimoji="0" lang="en-GB" sz="1100" b="1" i="0" u="none" strike="noStrike" cap="none" normalizeH="0" baseline="0" dirty="0" smtClean="0">
                        <a:ln>
                          <a:noFill/>
                        </a:ln>
                        <a:solidFill>
                          <a:schemeClr val="bg1"/>
                        </a:solidFill>
                        <a:effectLst/>
                        <a:latin typeface="Arial" pitchFamily="34" charset="0"/>
                        <a:cs typeface="Arial" pitchFamily="34" charset="0"/>
                      </a:endParaRPr>
                    </a:p>
                  </a:txBody>
                  <a:tcPr marL="67512" marR="67512" marT="26579" marB="26579" anchor="ctr" horzOverflow="overflow">
                    <a:solidFill>
                      <a:schemeClr val="accent1"/>
                    </a:solidFill>
                  </a:tcPr>
                </a:tc>
                <a:extLst>
                  <a:ext uri="{0D108BD9-81ED-4DB2-BD59-A6C34878D82A}">
                    <a16:rowId xmlns:a16="http://schemas.microsoft.com/office/drawing/2014/main" xmlns="" val="10000"/>
                  </a:ext>
                </a:extLst>
              </a:tr>
              <a:tr h="398142">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solidFill>
                            <a:schemeClr val="bg1"/>
                          </a:solidFill>
                          <a:effectLst/>
                        </a:rPr>
                        <a:t>Linagliptin </a:t>
                      </a:r>
                      <a:endParaRPr kumimoji="0" lang="en-GB" sz="1100" b="0" i="0" u="none" strike="noStrike" cap="none" normalizeH="0" baseline="30000" dirty="0" smtClean="0">
                        <a:ln>
                          <a:noFill/>
                        </a:ln>
                        <a:solidFill>
                          <a:schemeClr val="bg1"/>
                        </a:solidFill>
                        <a:effectLst/>
                        <a:latin typeface="Arial" pitchFamily="34" charset="0"/>
                        <a:cs typeface="Arial" pitchFamily="34" charset="0"/>
                      </a:endParaRPr>
                    </a:p>
                  </a:txBody>
                  <a:tcPr marL="67512" marR="67512" marT="26579" marB="26579" anchor="ctr" horzOverflow="overflow">
                    <a:solidFill>
                      <a:schemeClr val="accent5"/>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solidFill>
                            <a:schemeClr val="bg1"/>
                          </a:solidFill>
                          <a:effectLst/>
                          <a:sym typeface="Wingdings"/>
                        </a:rPr>
                        <a:t>&gt;100,000</a:t>
                      </a:r>
                      <a:endParaRPr kumimoji="0" lang="en-GB" sz="1100" u="none" strike="noStrike" cap="none" normalizeH="0" baseline="0" dirty="0" smtClean="0">
                        <a:ln>
                          <a:noFill/>
                        </a:ln>
                        <a:solidFill>
                          <a:schemeClr val="bg1"/>
                        </a:solidFill>
                        <a:effectLst/>
                        <a:latin typeface="Arial" pitchFamily="34" charset="0"/>
                        <a:cs typeface="Arial" pitchFamily="34" charset="0"/>
                        <a:sym typeface="Wingdings"/>
                      </a:endParaRPr>
                    </a:p>
                  </a:txBody>
                  <a:tcPr marL="67512" marR="67512" marT="26579" marB="26579" anchor="ctr" horzOverflow="overflow">
                    <a:solidFill>
                      <a:schemeClr val="accent5"/>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solidFill>
                            <a:schemeClr val="bg1"/>
                          </a:solidFill>
                          <a:effectLst/>
                        </a:rPr>
                        <a:t>40,000</a:t>
                      </a:r>
                      <a:endParaRPr kumimoji="0" lang="en-GB" sz="1100" b="0" i="0" u="none" strike="noStrike" cap="none" normalizeH="0" baseline="0" dirty="0" smtClean="0">
                        <a:ln>
                          <a:noFill/>
                        </a:ln>
                        <a:solidFill>
                          <a:schemeClr val="bg1"/>
                        </a:solidFill>
                        <a:effectLst/>
                        <a:latin typeface="Arial" pitchFamily="34" charset="0"/>
                        <a:cs typeface="Arial" pitchFamily="34" charset="0"/>
                      </a:endParaRPr>
                    </a:p>
                  </a:txBody>
                  <a:tcPr marL="67512" marR="67512" marT="26579" marB="26579" anchor="ctr" horzOverflow="overflow">
                    <a:solidFill>
                      <a:schemeClr val="accent5"/>
                    </a:solidFill>
                  </a:tcPr>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solidFill>
                            <a:schemeClr val="bg1"/>
                          </a:solidFill>
                          <a:effectLst/>
                        </a:rPr>
                        <a:t>&gt;10,000</a:t>
                      </a:r>
                      <a:endParaRPr kumimoji="0" lang="en-GB" sz="1100" b="0" i="0" u="none" strike="noStrike" cap="none" normalizeH="0" baseline="0" dirty="0" smtClean="0">
                        <a:ln>
                          <a:noFill/>
                        </a:ln>
                        <a:solidFill>
                          <a:schemeClr val="bg1"/>
                        </a:solidFill>
                        <a:effectLst/>
                        <a:latin typeface="Arial" pitchFamily="34" charset="0"/>
                        <a:cs typeface="Arial" pitchFamily="34" charset="0"/>
                      </a:endParaRPr>
                    </a:p>
                  </a:txBody>
                  <a:tcPr marL="67512" marR="67512" marT="26579" marB="26579" anchor="ctr" horzOverflow="overflow">
                    <a:solidFill>
                      <a:schemeClr val="accent5"/>
                    </a:solidFill>
                  </a:tcPr>
                </a:tc>
                <a:extLst>
                  <a:ext uri="{0D108BD9-81ED-4DB2-BD59-A6C34878D82A}">
                    <a16:rowId xmlns:a16="http://schemas.microsoft.com/office/drawing/2014/main" xmlns="" val="10001"/>
                  </a:ext>
                </a:extLst>
              </a:tr>
              <a:tr h="380565">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noProof="0" dirty="0" smtClean="0">
                          <a:ln>
                            <a:noFill/>
                          </a:ln>
                          <a:effectLst/>
                        </a:rPr>
                        <a:t>Sitagliptin</a:t>
                      </a:r>
                      <a:r>
                        <a:rPr kumimoji="0" lang="en-US" sz="1100" u="none" strike="noStrike" cap="none" normalizeH="0" baseline="0" dirty="0" smtClean="0">
                          <a:ln>
                            <a:noFill/>
                          </a:ln>
                          <a:effectLst/>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sym typeface="Wingdings"/>
                        </a:rPr>
                        <a:t>&gt;5500</a:t>
                      </a:r>
                      <a:endParaRPr kumimoji="0" lang="en-GB" sz="1100" u="none" strike="noStrike" cap="none" normalizeH="0" baseline="0" dirty="0" smtClean="0">
                        <a:ln>
                          <a:noFill/>
                        </a:ln>
                        <a:solidFill>
                          <a:schemeClr val="tx1"/>
                        </a:solidFill>
                        <a:effectLst/>
                        <a:latin typeface="Arial" pitchFamily="34" charset="0"/>
                        <a:cs typeface="Arial" pitchFamily="34" charset="0"/>
                        <a:sym typeface="Wingdings"/>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rPr>
                        <a:t>&gt;2660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rPr>
                        <a:t>&gt;5550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txBody>
                  <a:tcPr marL="67512" marR="67512" marT="26579" marB="26579" anchor="ctr" horzOverflow="overflow"/>
                </a:tc>
                <a:extLst>
                  <a:ext uri="{0D108BD9-81ED-4DB2-BD59-A6C34878D82A}">
                    <a16:rowId xmlns:a16="http://schemas.microsoft.com/office/drawing/2014/main" xmlns="" val="10002"/>
                  </a:ext>
                </a:extLst>
              </a:tr>
              <a:tr h="380565">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noProof="0" dirty="0" smtClean="0">
                          <a:ln>
                            <a:noFill/>
                          </a:ln>
                          <a:effectLst/>
                        </a:rPr>
                        <a:t>Vildagliptin</a:t>
                      </a:r>
                      <a:endParaRPr kumimoji="0" lang="en-GB" sz="1100" b="0" i="0" u="none" strike="noStrike" cap="none" normalizeH="0" baseline="0" noProof="0" dirty="0" smtClean="0">
                        <a:ln>
                          <a:noFill/>
                        </a:ln>
                        <a:solidFill>
                          <a:schemeClr val="tx1"/>
                        </a:solidFill>
                        <a:effectLst/>
                        <a:latin typeface="Arial" pitchFamily="34" charset="0"/>
                        <a:cs typeface="Arial" pitchFamily="34" charset="0"/>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sym typeface="Wingdings"/>
                        </a:rPr>
                        <a:t>&gt;100,000</a:t>
                      </a:r>
                      <a:endParaRPr kumimoji="0" lang="en-GB" sz="1100" u="none" strike="noStrike" cap="none" normalizeH="0" baseline="0" dirty="0" smtClean="0">
                        <a:ln>
                          <a:noFill/>
                        </a:ln>
                        <a:solidFill>
                          <a:schemeClr val="tx1"/>
                        </a:solidFill>
                        <a:effectLst/>
                        <a:latin typeface="Arial" pitchFamily="34" charset="0"/>
                        <a:cs typeface="Arial" pitchFamily="34" charset="0"/>
                        <a:sym typeface="Wingdings"/>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sym typeface="Wingdings"/>
                        </a:rPr>
                        <a:t>270</a:t>
                      </a:r>
                      <a:endParaRPr kumimoji="0" lang="en-GB" sz="1100" u="none" strike="noStrike" cap="none" normalizeH="0" baseline="0" dirty="0" smtClean="0">
                        <a:ln>
                          <a:noFill/>
                        </a:ln>
                        <a:solidFill>
                          <a:schemeClr val="tx1"/>
                        </a:solidFill>
                        <a:effectLst/>
                        <a:latin typeface="Arial" pitchFamily="34" charset="0"/>
                        <a:cs typeface="Arial" pitchFamily="34" charset="0"/>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sym typeface="Wingdings"/>
                        </a:rPr>
                        <a:t>32</a:t>
                      </a:r>
                      <a:endParaRPr kumimoji="0" lang="en-GB" sz="1100" u="none" strike="noStrike" cap="none" normalizeH="0" baseline="0" dirty="0" smtClean="0">
                        <a:ln>
                          <a:noFill/>
                        </a:ln>
                        <a:solidFill>
                          <a:schemeClr val="tx1"/>
                        </a:solidFill>
                        <a:effectLst/>
                        <a:latin typeface="Arial" pitchFamily="34" charset="0"/>
                        <a:cs typeface="Arial" pitchFamily="34" charset="0"/>
                      </a:endParaRPr>
                    </a:p>
                  </a:txBody>
                  <a:tcPr marL="67512" marR="67512" marT="26579" marB="26579" anchor="ctr" horzOverflow="overflow"/>
                </a:tc>
                <a:extLst>
                  <a:ext uri="{0D108BD9-81ED-4DB2-BD59-A6C34878D82A}">
                    <a16:rowId xmlns:a16="http://schemas.microsoft.com/office/drawing/2014/main" xmlns="" val="10003"/>
                  </a:ext>
                </a:extLst>
              </a:tr>
              <a:tr h="380565">
                <a:tc>
                  <a:txBody>
                    <a:bodyPr/>
                    <a:lstStyle/>
                    <a:p>
                      <a:pPr marL="0" marR="0" lvl="0" indent="0" algn="l"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noProof="0" dirty="0" smtClean="0">
                          <a:ln>
                            <a:noFill/>
                          </a:ln>
                          <a:effectLst/>
                        </a:rPr>
                        <a:t>Saxagliptin</a:t>
                      </a:r>
                      <a:endParaRPr kumimoji="0" lang="en-GB" sz="1100" b="0" i="0" u="none" strike="noStrike" cap="none" normalizeH="0" baseline="0" noProof="0" dirty="0" smtClean="0">
                        <a:ln>
                          <a:noFill/>
                        </a:ln>
                        <a:solidFill>
                          <a:schemeClr val="tx1"/>
                        </a:solidFill>
                        <a:effectLst/>
                        <a:latin typeface="Arial" pitchFamily="34" charset="0"/>
                        <a:cs typeface="Arial" pitchFamily="34" charset="0"/>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sym typeface="Wingdings"/>
                        </a:rPr>
                        <a:t>&gt;50,000</a:t>
                      </a:r>
                      <a:endParaRPr kumimoji="0" lang="en-GB" sz="1100" u="none" strike="noStrike" cap="none" normalizeH="0" baseline="0" dirty="0" smtClean="0">
                        <a:ln>
                          <a:noFill/>
                        </a:ln>
                        <a:solidFill>
                          <a:schemeClr val="tx1"/>
                        </a:solidFill>
                        <a:effectLst/>
                        <a:latin typeface="Arial" pitchFamily="34" charset="0"/>
                        <a:cs typeface="Arial" pitchFamily="34" charset="0"/>
                        <a:sym typeface="Wingdings"/>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rPr>
                        <a:t>390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txBody>
                  <a:tcPr marL="67512" marR="67512" marT="26579" marB="26579" anchor="ctr" horzOverflow="overflow"/>
                </a:tc>
                <a:tc>
                  <a:txBody>
                    <a:bodyPr/>
                    <a:lstStyle/>
                    <a:p>
                      <a:pPr marL="0" marR="0" lvl="0" indent="0" algn="ctr" defTabSz="931863" rtl="0" eaLnBrk="1" fontAlgn="base" latinLnBrk="0" hangingPunct="1">
                        <a:lnSpc>
                          <a:spcPct val="100000"/>
                        </a:lnSpc>
                        <a:spcBef>
                          <a:spcPct val="0"/>
                        </a:spcBef>
                        <a:spcAft>
                          <a:spcPct val="0"/>
                        </a:spcAft>
                        <a:buClrTx/>
                        <a:buSzTx/>
                        <a:buFontTx/>
                        <a:buNone/>
                        <a:tabLst/>
                      </a:pPr>
                      <a:r>
                        <a:rPr kumimoji="0" lang="en-GB" sz="1100" u="none" strike="noStrike" cap="none" normalizeH="0" baseline="0" dirty="0" smtClean="0">
                          <a:ln>
                            <a:noFill/>
                          </a:ln>
                          <a:effectLst/>
                          <a:sym typeface="Wingdings"/>
                        </a:rPr>
                        <a:t>77</a:t>
                      </a:r>
                      <a:endParaRPr kumimoji="0" lang="en-GB" sz="1100" u="none" strike="noStrike" cap="none" normalizeH="0" baseline="0" dirty="0" smtClean="0">
                        <a:ln>
                          <a:noFill/>
                        </a:ln>
                        <a:solidFill>
                          <a:schemeClr val="tx1"/>
                        </a:solidFill>
                        <a:effectLst/>
                        <a:latin typeface="Arial" pitchFamily="34" charset="0"/>
                        <a:cs typeface="Arial" pitchFamily="34" charset="0"/>
                      </a:endParaRPr>
                    </a:p>
                  </a:txBody>
                  <a:tcPr marL="67512" marR="67512" marT="26579" marB="26579" anchor="ctr" horzOverflow="overflow"/>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4333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Box 20"/>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3" name="Footer Placeholder 2"/>
          <p:cNvSpPr>
            <a:spLocks noGrp="1"/>
          </p:cNvSpPr>
          <p:nvPr>
            <p:ph type="ftr" sz="quarter" idx="10"/>
          </p:nvPr>
        </p:nvSpPr>
        <p:spPr/>
        <p:txBody>
          <a:bodyPr/>
          <a:lstStyle/>
          <a:p>
            <a:pPr marL="415925" indent="-415925" defTabSz="893763">
              <a:tabLst>
                <a:tab pos="415925" algn="l"/>
              </a:tabLst>
            </a:pPr>
            <a:r>
              <a:rPr lang="en-US" dirty="0" smtClean="0">
                <a:solidFill>
                  <a:srgbClr val="5A5A5A"/>
                </a:solidFill>
                <a:cs typeface="Arial" pitchFamily="34" charset="0"/>
              </a:rPr>
              <a:t>DPP-4</a:t>
            </a:r>
            <a:r>
              <a:rPr lang="en-US" dirty="0">
                <a:solidFill>
                  <a:srgbClr val="5A5A5A"/>
                </a:solidFill>
                <a:cs typeface="Arial" pitchFamily="34" charset="0"/>
              </a:rPr>
              <a:t>, dipeptidyl </a:t>
            </a:r>
            <a:r>
              <a:rPr lang="en-US" dirty="0" smtClean="0">
                <a:solidFill>
                  <a:srgbClr val="5A5A5A"/>
                </a:solidFill>
                <a:cs typeface="Arial" pitchFamily="34" charset="0"/>
              </a:rPr>
              <a:t>peptidase-4</a:t>
            </a:r>
            <a:endParaRPr lang="en-US" dirty="0">
              <a:solidFill>
                <a:srgbClr val="5A5A5A"/>
              </a:solidFill>
              <a:cs typeface="Arial" pitchFamily="34" charset="0"/>
            </a:endParaRPr>
          </a:p>
          <a:p>
            <a:pPr marL="415925" indent="-415925" defTabSz="893763">
              <a:tabLst>
                <a:tab pos="415925" algn="l"/>
              </a:tabLst>
            </a:pPr>
            <a:r>
              <a:rPr lang="en-US" dirty="0">
                <a:solidFill>
                  <a:srgbClr val="5A5A5A"/>
                </a:solidFill>
                <a:cs typeface="Arial" pitchFamily="34" charset="0"/>
              </a:rPr>
              <a:t>Scherntharner G</a:t>
            </a:r>
            <a:r>
              <a:rPr lang="en-US" i="1" dirty="0">
                <a:solidFill>
                  <a:srgbClr val="5A5A5A"/>
                </a:solidFill>
                <a:cs typeface="Arial" pitchFamily="34" charset="0"/>
              </a:rPr>
              <a:t> et al. Diabetes Obes </a:t>
            </a:r>
            <a:r>
              <a:rPr lang="en-US" i="1" dirty="0" smtClean="0">
                <a:solidFill>
                  <a:srgbClr val="5A5A5A"/>
                </a:solidFill>
                <a:cs typeface="Arial" pitchFamily="34" charset="0"/>
              </a:rPr>
              <a:t>Metab</a:t>
            </a:r>
            <a:r>
              <a:rPr lang="en-US" dirty="0" smtClean="0">
                <a:solidFill>
                  <a:srgbClr val="5A5A5A"/>
                </a:solidFill>
                <a:cs typeface="Arial" pitchFamily="34" charset="0"/>
              </a:rPr>
              <a:t> </a:t>
            </a:r>
            <a:r>
              <a:rPr lang="en-US" dirty="0">
                <a:solidFill>
                  <a:srgbClr val="5A5A5A"/>
                </a:solidFill>
                <a:cs typeface="Arial" pitchFamily="34" charset="0"/>
              </a:rPr>
              <a:t>2012;14:470</a:t>
            </a:r>
            <a:endParaRPr lang="en-GB" dirty="0">
              <a:solidFill>
                <a:srgbClr val="5A5A5A"/>
              </a:solidFill>
            </a:endParaRPr>
          </a:p>
        </p:txBody>
      </p:sp>
      <p:sp>
        <p:nvSpPr>
          <p:cNvPr id="4" name="Title 3"/>
          <p:cNvSpPr>
            <a:spLocks noGrp="1"/>
          </p:cNvSpPr>
          <p:nvPr>
            <p:ph type="title"/>
          </p:nvPr>
        </p:nvSpPr>
        <p:spPr/>
        <p:txBody>
          <a:bodyPr/>
          <a:lstStyle/>
          <a:p>
            <a:r>
              <a:rPr lang="en-GB" dirty="0"/>
              <a:t>Linagliptin has the lowest free </a:t>
            </a:r>
            <a:r>
              <a:rPr lang="en-GB" dirty="0" smtClean="0"/>
              <a:t>drug </a:t>
            </a:r>
            <a:r>
              <a:rPr lang="en-GB" dirty="0"/>
              <a:t>concentration within </a:t>
            </a:r>
            <a:r>
              <a:rPr lang="en-GB" dirty="0" smtClean="0"/>
              <a:t/>
            </a:r>
            <a:br>
              <a:rPr lang="en-GB" dirty="0" smtClean="0"/>
            </a:br>
            <a:r>
              <a:rPr lang="en-GB" dirty="0" smtClean="0"/>
              <a:t>its </a:t>
            </a:r>
            <a:r>
              <a:rPr lang="en-GB" dirty="0"/>
              <a:t>class</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18</a:t>
            </a:fld>
            <a:endParaRPr lang="en-GB" dirty="0">
              <a:solidFill>
                <a:srgbClr val="5A5A5A"/>
              </a:solidFill>
            </a:endParaRPr>
          </a:p>
        </p:txBody>
      </p:sp>
      <p:sp>
        <p:nvSpPr>
          <p:cNvPr id="9" name="Text Placeholder 2"/>
          <p:cNvSpPr>
            <a:spLocks/>
          </p:cNvSpPr>
          <p:nvPr>
            <p:custDataLst>
              <p:tags r:id="rId1"/>
            </p:custDataLst>
          </p:nvPr>
        </p:nvSpPr>
        <p:spPr bwMode="gray">
          <a:xfrm>
            <a:off x="6422614" y="2896935"/>
            <a:ext cx="897665" cy="177107"/>
          </a:xfrm>
          <a:prstGeom prst="rect">
            <a:avLst/>
          </a:prstGeom>
          <a:noFill/>
          <a:ln w="9525">
            <a:noFill/>
            <a:miter lim="800000"/>
            <a:headEnd/>
            <a:tailEnd/>
          </a:ln>
        </p:spPr>
        <p:txBody>
          <a:bodyPr lIns="0" tIns="0" rIns="0" bIns="0"/>
          <a:lstStyle/>
          <a:p>
            <a:pPr algn="ctr" defTabSz="457200" eaLnBrk="0" hangingPunct="0">
              <a:buFont typeface="Calibri" pitchFamily="34" charset="0"/>
              <a:buNone/>
            </a:pPr>
            <a:fld id="{8D922B87-DA0F-4DD0-9387-648081E99ACC}" type="datetime'''''Vi''''''l''d''''''''''''a''''''''glipt''''''''''in'''''">
              <a:rPr lang="en-US" sz="1400">
                <a:solidFill>
                  <a:srgbClr val="5A5A5A"/>
                </a:solidFill>
                <a:cs typeface="Arial" panose="020B0604020202020204" pitchFamily="34" charset="0"/>
              </a:rPr>
              <a:pPr algn="ctr" defTabSz="457200" eaLnBrk="0" hangingPunct="0">
                <a:buFont typeface="Calibri" pitchFamily="34" charset="0"/>
                <a:buNone/>
              </a:pPr>
              <a:t>Vildagliptin</a:t>
            </a:fld>
            <a:endParaRPr lang="en-US" sz="1400" dirty="0">
              <a:solidFill>
                <a:srgbClr val="5A5A5A"/>
              </a:solidFill>
              <a:cs typeface="Arial" panose="020B0604020202020204" pitchFamily="34" charset="0"/>
            </a:endParaRPr>
          </a:p>
        </p:txBody>
      </p:sp>
      <p:sp>
        <p:nvSpPr>
          <p:cNvPr id="10" name="Text Placeholder 2"/>
          <p:cNvSpPr>
            <a:spLocks/>
          </p:cNvSpPr>
          <p:nvPr>
            <p:custDataLst>
              <p:tags r:id="rId2"/>
            </p:custDataLst>
          </p:nvPr>
        </p:nvSpPr>
        <p:spPr bwMode="gray">
          <a:xfrm>
            <a:off x="6696735" y="1664573"/>
            <a:ext cx="353000" cy="186811"/>
          </a:xfrm>
          <a:prstGeom prst="rect">
            <a:avLst/>
          </a:prstGeom>
          <a:noFill/>
          <a:ln w="9525">
            <a:noFill/>
            <a:miter lim="800000"/>
            <a:headEnd/>
            <a:tailEnd/>
          </a:ln>
        </p:spPr>
        <p:txBody>
          <a:bodyPr wrap="none" lIns="25391" tIns="0" rIns="25391" bIns="0" anchor="b"/>
          <a:lstStyle/>
          <a:p>
            <a:pPr algn="ctr" defTabSz="457200" eaLnBrk="0" hangingPunct="0">
              <a:buFont typeface="Calibri" pitchFamily="34" charset="0"/>
              <a:buNone/>
            </a:pPr>
            <a:r>
              <a:rPr lang="en-US" sz="1200" dirty="0">
                <a:solidFill>
                  <a:srgbClr val="5A5A5A"/>
                </a:solidFill>
                <a:cs typeface="Arial" panose="020B0604020202020204" pitchFamily="34" charset="0"/>
              </a:rPr>
              <a:t>&gt; 267</a:t>
            </a:r>
          </a:p>
        </p:txBody>
      </p:sp>
      <p:sp>
        <p:nvSpPr>
          <p:cNvPr id="11" name="Text Placeholder 2"/>
          <p:cNvSpPr>
            <a:spLocks/>
          </p:cNvSpPr>
          <p:nvPr>
            <p:custDataLst>
              <p:tags r:id="rId3"/>
            </p:custDataLst>
          </p:nvPr>
        </p:nvSpPr>
        <p:spPr bwMode="gray">
          <a:xfrm>
            <a:off x="4936598" y="2896931"/>
            <a:ext cx="790915" cy="174681"/>
          </a:xfrm>
          <a:prstGeom prst="rect">
            <a:avLst/>
          </a:prstGeom>
          <a:noFill/>
          <a:ln w="9525">
            <a:noFill/>
            <a:miter lim="800000"/>
            <a:headEnd/>
            <a:tailEnd/>
          </a:ln>
        </p:spPr>
        <p:txBody>
          <a:bodyPr lIns="0" tIns="0" rIns="0" bIns="0"/>
          <a:lstStyle/>
          <a:p>
            <a:pPr algn="ctr" defTabSz="457200" eaLnBrk="0" hangingPunct="0">
              <a:buFont typeface="Calibri" pitchFamily="34" charset="0"/>
              <a:buNone/>
            </a:pPr>
            <a:fld id="{8F9A9BB9-B84F-428B-BE21-D26FC4145FBE}" type="datetime'''''''''''S''it''a''g''l''i''p''''''''ti''''''''''''n'''">
              <a:rPr lang="en-US" sz="1400">
                <a:solidFill>
                  <a:srgbClr val="5A5A5A"/>
                </a:solidFill>
                <a:cs typeface="Arial" panose="020B0604020202020204" pitchFamily="34" charset="0"/>
              </a:rPr>
              <a:pPr algn="ctr" defTabSz="457200" eaLnBrk="0" hangingPunct="0">
                <a:buFont typeface="Calibri" pitchFamily="34" charset="0"/>
                <a:buNone/>
              </a:pPr>
              <a:t>Sitagliptin</a:t>
            </a:fld>
            <a:endParaRPr lang="en-US" sz="1400" dirty="0">
              <a:solidFill>
                <a:srgbClr val="5A5A5A"/>
              </a:solidFill>
              <a:cs typeface="Arial" panose="020B0604020202020204" pitchFamily="34" charset="0"/>
            </a:endParaRPr>
          </a:p>
        </p:txBody>
      </p:sp>
      <p:sp>
        <p:nvSpPr>
          <p:cNvPr id="12" name="Text Placeholder 2"/>
          <p:cNvSpPr>
            <a:spLocks/>
          </p:cNvSpPr>
          <p:nvPr>
            <p:custDataLst>
              <p:tags r:id="rId4"/>
            </p:custDataLst>
          </p:nvPr>
        </p:nvSpPr>
        <p:spPr bwMode="gray">
          <a:xfrm>
            <a:off x="5168279" y="1851384"/>
            <a:ext cx="353000" cy="186811"/>
          </a:xfrm>
          <a:prstGeom prst="rect">
            <a:avLst/>
          </a:prstGeom>
          <a:noFill/>
          <a:ln w="9525">
            <a:noFill/>
            <a:miter lim="800000"/>
            <a:headEnd/>
            <a:tailEnd/>
          </a:ln>
        </p:spPr>
        <p:txBody>
          <a:bodyPr wrap="none" lIns="25391" tIns="0" rIns="25391" bIns="0" anchor="b"/>
          <a:lstStyle/>
          <a:p>
            <a:pPr algn="ctr" defTabSz="457200" eaLnBrk="0" hangingPunct="0">
              <a:buFont typeface="Calibri" pitchFamily="34" charset="0"/>
              <a:buNone/>
            </a:pPr>
            <a:r>
              <a:rPr lang="en-US" sz="1200" dirty="0">
                <a:solidFill>
                  <a:srgbClr val="5A5A5A"/>
                </a:solidFill>
                <a:cs typeface="Arial" panose="020B0604020202020204" pitchFamily="34" charset="0"/>
              </a:rPr>
              <a:t>219</a:t>
            </a:r>
          </a:p>
        </p:txBody>
      </p:sp>
      <p:sp>
        <p:nvSpPr>
          <p:cNvPr id="13" name="Text Placeholder 2"/>
          <p:cNvSpPr>
            <a:spLocks/>
          </p:cNvSpPr>
          <p:nvPr>
            <p:custDataLst>
              <p:tags r:id="rId5"/>
            </p:custDataLst>
          </p:nvPr>
        </p:nvSpPr>
        <p:spPr bwMode="gray">
          <a:xfrm>
            <a:off x="3396012" y="2896933"/>
            <a:ext cx="991071" cy="229268"/>
          </a:xfrm>
          <a:prstGeom prst="rect">
            <a:avLst/>
          </a:prstGeom>
          <a:noFill/>
          <a:ln w="9525">
            <a:noFill/>
            <a:miter lim="800000"/>
            <a:headEnd/>
            <a:tailEnd/>
          </a:ln>
        </p:spPr>
        <p:txBody>
          <a:bodyPr lIns="0" tIns="0" rIns="0" bIns="0"/>
          <a:lstStyle/>
          <a:p>
            <a:pPr algn="ctr" defTabSz="457200" eaLnBrk="0" hangingPunct="0">
              <a:buFont typeface="Calibri" pitchFamily="34" charset="0"/>
              <a:buNone/>
            </a:pPr>
            <a:fld id="{E7776499-C6DA-40E9-A775-916653E27D5D}" type="datetime'Sa''''x''a''''''''''''gli''''''''''''''''''pti''n'''''''''''">
              <a:rPr lang="en-US" sz="1400">
                <a:solidFill>
                  <a:srgbClr val="5A5A5A"/>
                </a:solidFill>
                <a:cs typeface="Arial" panose="020B0604020202020204" pitchFamily="34" charset="0"/>
              </a:rPr>
              <a:pPr algn="ctr" defTabSz="457200" eaLnBrk="0" hangingPunct="0">
                <a:buFont typeface="Calibri" pitchFamily="34" charset="0"/>
                <a:buNone/>
              </a:pPr>
              <a:t>Saxagliptin</a:t>
            </a:fld>
            <a:r>
              <a:rPr lang="en-US" sz="1400" dirty="0">
                <a:solidFill>
                  <a:srgbClr val="5A5A5A"/>
                </a:solidFill>
                <a:cs typeface="Arial" panose="020B0604020202020204" pitchFamily="34" charset="0"/>
              </a:rPr>
              <a:t>*</a:t>
            </a:r>
          </a:p>
        </p:txBody>
      </p:sp>
      <p:sp>
        <p:nvSpPr>
          <p:cNvPr id="14" name="Text Placeholder 2"/>
          <p:cNvSpPr>
            <a:spLocks/>
          </p:cNvSpPr>
          <p:nvPr>
            <p:custDataLst>
              <p:tags r:id="rId6"/>
            </p:custDataLst>
          </p:nvPr>
        </p:nvSpPr>
        <p:spPr bwMode="gray">
          <a:xfrm>
            <a:off x="3725958" y="2633702"/>
            <a:ext cx="195303" cy="186811"/>
          </a:xfrm>
          <a:prstGeom prst="rect">
            <a:avLst/>
          </a:prstGeom>
          <a:noFill/>
          <a:ln w="9525">
            <a:noFill/>
            <a:miter lim="800000"/>
            <a:headEnd/>
            <a:tailEnd/>
          </a:ln>
        </p:spPr>
        <p:txBody>
          <a:bodyPr wrap="none" lIns="25391" tIns="0" rIns="25391" bIns="0" anchor="b"/>
          <a:lstStyle/>
          <a:p>
            <a:pPr algn="ctr" defTabSz="457200" eaLnBrk="0" hangingPunct="0">
              <a:buFont typeface="Calibri" pitchFamily="34" charset="0"/>
              <a:buNone/>
            </a:pPr>
            <a:r>
              <a:rPr lang="en-US" sz="1200" dirty="0">
                <a:solidFill>
                  <a:srgbClr val="5A5A5A"/>
                </a:solidFill>
                <a:cs typeface="Arial" panose="020B0604020202020204" pitchFamily="34" charset="0"/>
              </a:rPr>
              <a:t>~ 10.1</a:t>
            </a:r>
          </a:p>
        </p:txBody>
      </p:sp>
      <p:sp>
        <p:nvSpPr>
          <p:cNvPr id="15" name="Text Placeholder 2"/>
          <p:cNvSpPr>
            <a:spLocks/>
          </p:cNvSpPr>
          <p:nvPr>
            <p:custDataLst>
              <p:tags r:id="rId7"/>
            </p:custDataLst>
          </p:nvPr>
        </p:nvSpPr>
        <p:spPr bwMode="gray">
          <a:xfrm>
            <a:off x="1829938" y="2896933"/>
            <a:ext cx="906156" cy="229268"/>
          </a:xfrm>
          <a:prstGeom prst="rect">
            <a:avLst/>
          </a:prstGeom>
          <a:noFill/>
          <a:ln w="9525">
            <a:noFill/>
            <a:miter lim="800000"/>
            <a:headEnd/>
            <a:tailEnd/>
          </a:ln>
        </p:spPr>
        <p:txBody>
          <a:bodyPr lIns="0" tIns="0" rIns="0" bIns="0"/>
          <a:lstStyle/>
          <a:p>
            <a:pPr algn="ctr" defTabSz="457200" eaLnBrk="0" hangingPunct="0">
              <a:buFont typeface="Calibri" pitchFamily="34" charset="0"/>
              <a:buNone/>
              <a:defRPr/>
            </a:pPr>
            <a:fld id="{659AA2DC-4CF5-4600-9107-676CEB42375E}" type="datetime'''''''''''L''i''''''''''nag''''''l''''ipt''''''''i''n'''''">
              <a:rPr lang="en-US" sz="1400" b="1" dirty="0">
                <a:solidFill>
                  <a:srgbClr val="8F3089"/>
                </a:solidFill>
                <a:cs typeface="Arial" panose="020B0604020202020204" pitchFamily="34" charset="0"/>
              </a:rPr>
              <a:pPr algn="ctr" defTabSz="457200" eaLnBrk="0" hangingPunct="0">
                <a:buFont typeface="Calibri" pitchFamily="34" charset="0"/>
                <a:buNone/>
                <a:defRPr/>
              </a:pPr>
              <a:t>Linagliptin</a:t>
            </a:fld>
            <a:endParaRPr lang="en-US" sz="1400" b="1" dirty="0">
              <a:solidFill>
                <a:srgbClr val="8F3089"/>
              </a:solidFill>
              <a:cs typeface="Arial" panose="020B0604020202020204" pitchFamily="34" charset="0"/>
            </a:endParaRPr>
          </a:p>
        </p:txBody>
      </p:sp>
      <p:sp>
        <p:nvSpPr>
          <p:cNvPr id="16" name="Text Placeholder 2"/>
          <p:cNvSpPr>
            <a:spLocks/>
          </p:cNvSpPr>
          <p:nvPr>
            <p:custDataLst>
              <p:tags r:id="rId8"/>
            </p:custDataLst>
          </p:nvPr>
        </p:nvSpPr>
        <p:spPr bwMode="gray">
          <a:xfrm>
            <a:off x="2183160" y="2655560"/>
            <a:ext cx="195303" cy="186811"/>
          </a:xfrm>
          <a:prstGeom prst="rect">
            <a:avLst/>
          </a:prstGeom>
          <a:noFill/>
          <a:ln w="9525">
            <a:noFill/>
            <a:miter lim="800000"/>
            <a:headEnd/>
            <a:tailEnd/>
          </a:ln>
        </p:spPr>
        <p:txBody>
          <a:bodyPr wrap="none" lIns="25391" tIns="0" rIns="25391" bIns="0" anchor="b"/>
          <a:lstStyle/>
          <a:p>
            <a:pPr algn="ctr" defTabSz="457200" eaLnBrk="0" hangingPunct="0">
              <a:buFont typeface="Calibri" pitchFamily="34" charset="0"/>
              <a:buNone/>
            </a:pPr>
            <a:r>
              <a:rPr lang="en-US" sz="1200" dirty="0">
                <a:solidFill>
                  <a:srgbClr val="5A5A5A"/>
                </a:solidFill>
                <a:cs typeface="Arial" panose="020B0604020202020204" pitchFamily="34" charset="0"/>
              </a:rPr>
              <a:t>0.35</a:t>
            </a:r>
          </a:p>
        </p:txBody>
      </p:sp>
      <p:cxnSp>
        <p:nvCxnSpPr>
          <p:cNvPr id="17" name="AutoShape 14"/>
          <p:cNvCxnSpPr>
            <a:cxnSpLocks noChangeShapeType="1"/>
            <a:stCxn id="18" idx="4"/>
            <a:endCxn id="18" idx="6"/>
          </p:cNvCxnSpPr>
          <p:nvPr>
            <p:custDataLst>
              <p:tags r:id="rId9"/>
            </p:custDataLst>
          </p:nvPr>
        </p:nvCxnSpPr>
        <p:spPr bwMode="gray">
          <a:xfrm>
            <a:off x="1520609" y="1465521"/>
            <a:ext cx="6140511" cy="0"/>
          </a:xfrm>
          <a:prstGeom prst="straightConnector1">
            <a:avLst/>
          </a:prstGeom>
          <a:noFill/>
          <a:ln w="19050">
            <a:solidFill>
              <a:schemeClr val="tx1"/>
            </a:solidFill>
            <a:round/>
            <a:headEnd/>
            <a:tailEnd/>
          </a:ln>
        </p:spPr>
      </p:cxnSp>
      <p:sp>
        <p:nvSpPr>
          <p:cNvPr id="18" name="AutoShape 15"/>
          <p:cNvSpPr>
            <a:spLocks noChangeArrowheads="1"/>
          </p:cNvSpPr>
          <p:nvPr>
            <p:custDataLst>
              <p:tags r:id="rId10"/>
            </p:custDataLst>
          </p:nvPr>
        </p:nvSpPr>
        <p:spPr bwMode="gray">
          <a:xfrm>
            <a:off x="1520609" y="1046951"/>
            <a:ext cx="6140511" cy="418570"/>
          </a:xfrm>
          <a:prstGeom prst="leftRightArrow">
            <a:avLst>
              <a:gd name="adj1" fmla="val 100000"/>
              <a:gd name="adj2" fmla="val 0"/>
            </a:avLst>
          </a:prstGeom>
          <a:noFill/>
          <a:ln w="9525">
            <a:noFill/>
            <a:miter lim="800000"/>
            <a:headEnd/>
            <a:tailEnd/>
          </a:ln>
        </p:spPr>
        <p:txBody>
          <a:bodyPr lIns="0" tIns="0" rIns="0" bIns="18282" anchor="b">
            <a:spAutoFit/>
          </a:bodyPr>
          <a:lstStyle/>
          <a:p>
            <a:pPr defTabSz="457200"/>
            <a:r>
              <a:rPr lang="en-US" sz="1400" dirty="0">
                <a:solidFill>
                  <a:srgbClr val="5A5A5A"/>
                </a:solidFill>
                <a:cs typeface="Arial" pitchFamily="34" charset="0"/>
              </a:rPr>
              <a:t>Concentration of free circulating DPP-4 inhibitor</a:t>
            </a:r>
          </a:p>
          <a:p>
            <a:pPr defTabSz="457200"/>
            <a:r>
              <a:rPr lang="en-US" sz="1200" dirty="0">
                <a:solidFill>
                  <a:srgbClr val="5A5A5A"/>
                </a:solidFill>
                <a:cs typeface="Arial" panose="020B0604020202020204" pitchFamily="34" charset="0"/>
              </a:rPr>
              <a:t>Average daily concentration in nmol </a:t>
            </a:r>
          </a:p>
        </p:txBody>
      </p:sp>
      <p:sp>
        <p:nvSpPr>
          <p:cNvPr id="19" name="AutoShape 61"/>
          <p:cNvSpPr>
            <a:spLocks noChangeArrowheads="1"/>
          </p:cNvSpPr>
          <p:nvPr>
            <p:custDataLst>
              <p:tags r:id="rId11"/>
            </p:custDataLst>
          </p:nvPr>
        </p:nvSpPr>
        <p:spPr bwMode="gray">
          <a:xfrm>
            <a:off x="1686188" y="3418363"/>
            <a:ext cx="5840890" cy="609210"/>
          </a:xfrm>
          <a:prstGeom prst="roundRect">
            <a:avLst>
              <a:gd name="adj" fmla="val 24430"/>
            </a:avLst>
          </a:prstGeom>
          <a:solidFill>
            <a:schemeClr val="accent1"/>
          </a:solidFill>
          <a:ln w="19050">
            <a:solidFill>
              <a:schemeClr val="bg1"/>
            </a:solidFill>
            <a:round/>
            <a:headEnd/>
            <a:tailEnd/>
          </a:ln>
        </p:spPr>
        <p:txBody>
          <a:bodyPr wrap="square" lIns="91411" tIns="45706" rIns="91411" bIns="45706" anchor="ctr">
            <a:spAutoFit/>
          </a:bodyPr>
          <a:lstStyle/>
          <a:p>
            <a:pPr algn="ctr" defTabSz="457200"/>
            <a:r>
              <a:rPr lang="en-US" sz="1400" dirty="0">
                <a:solidFill>
                  <a:srgbClr val="FFFFFF"/>
                </a:solidFill>
                <a:cs typeface="Arial" panose="020B0604020202020204" pitchFamily="34" charset="0"/>
              </a:rPr>
              <a:t>A low free drug concentration in conjunction with high selectivity for</a:t>
            </a:r>
          </a:p>
          <a:p>
            <a:pPr algn="ctr" defTabSz="457200"/>
            <a:r>
              <a:rPr lang="en-US" sz="1400" dirty="0">
                <a:solidFill>
                  <a:srgbClr val="FFFFFF"/>
                </a:solidFill>
                <a:cs typeface="Arial" panose="020B0604020202020204" pitchFamily="34" charset="0"/>
              </a:rPr>
              <a:t>DPP-4 favours the avoidance of off-target effects</a:t>
            </a:r>
            <a:endParaRPr lang="en-US" sz="1400" b="1" dirty="0">
              <a:solidFill>
                <a:srgbClr val="FFFFFF"/>
              </a:solidFill>
              <a:cs typeface="Arial" panose="020B0604020202020204" pitchFamily="34" charset="0"/>
            </a:endParaRPr>
          </a:p>
        </p:txBody>
      </p:sp>
      <p:sp>
        <p:nvSpPr>
          <p:cNvPr id="20" name="Textfeld 20"/>
          <p:cNvSpPr txBox="1">
            <a:spLocks noChangeArrowheads="1"/>
          </p:cNvSpPr>
          <p:nvPr/>
        </p:nvSpPr>
        <p:spPr bwMode="auto">
          <a:xfrm>
            <a:off x="1525315" y="4107109"/>
            <a:ext cx="6107625" cy="415498"/>
          </a:xfrm>
          <a:prstGeom prst="rect">
            <a:avLst/>
          </a:prstGeom>
          <a:noFill/>
          <a:ln w="9525">
            <a:noFill/>
            <a:miter lim="800000"/>
            <a:headEnd/>
            <a:tailEnd/>
          </a:ln>
        </p:spPr>
        <p:txBody>
          <a:bodyPr wrap="square">
            <a:spAutoFit/>
          </a:bodyPr>
          <a:lstStyle/>
          <a:p>
            <a:pPr defTabSz="457200"/>
            <a:r>
              <a:rPr lang="en-GB" sz="1050" dirty="0">
                <a:solidFill>
                  <a:srgbClr val="5A5A5A"/>
                </a:solidFill>
                <a:ea typeface="Batang" pitchFamily="18" charset="-127"/>
                <a:cs typeface="Arial" pitchFamily="34" charset="0"/>
              </a:rPr>
              <a:t>*The calculated value for saxagliptin</a:t>
            </a:r>
            <a:r>
              <a:rPr lang="en-GB" sz="1050" dirty="0">
                <a:solidFill>
                  <a:srgbClr val="1F497D"/>
                </a:solidFill>
                <a:ea typeface="Batang" pitchFamily="18" charset="-127"/>
                <a:cs typeface="Arial" pitchFamily="34" charset="0"/>
              </a:rPr>
              <a:t> </a:t>
            </a:r>
            <a:r>
              <a:rPr lang="en-GB" sz="1050" dirty="0">
                <a:solidFill>
                  <a:srgbClr val="5A5A5A"/>
                </a:solidFill>
                <a:ea typeface="Batang" pitchFamily="18" charset="-127"/>
                <a:cs typeface="Arial" pitchFamily="34" charset="0"/>
              </a:rPr>
              <a:t>is conservative as its major active metabolite has 2- to 7-fold higher plasma exposure than the parent compound</a:t>
            </a:r>
            <a:endParaRPr lang="de-DE" sz="1400" dirty="0">
              <a:solidFill>
                <a:srgbClr val="5A5A5A"/>
              </a:solidFill>
              <a:cs typeface="Arial" pitchFamily="34" charset="0"/>
            </a:endParaRPr>
          </a:p>
        </p:txBody>
      </p:sp>
      <p:graphicFrame>
        <p:nvGraphicFramePr>
          <p:cNvPr id="2" name="Object 3"/>
          <p:cNvGraphicFramePr>
            <a:graphicFrameLocks/>
          </p:cNvGraphicFramePr>
          <p:nvPr>
            <p:custDataLst>
              <p:tags r:id="rId12"/>
            </p:custDataLst>
            <p:extLst>
              <p:ext uri="{D42A27DB-BD31-4B8C-83A1-F6EECF244321}">
                <p14:modId xmlns:p14="http://schemas.microsoft.com/office/powerpoint/2010/main" val="3382795412"/>
              </p:ext>
            </p:extLst>
          </p:nvPr>
        </p:nvGraphicFramePr>
        <p:xfrm>
          <a:off x="1597032" y="1787525"/>
          <a:ext cx="6088063" cy="116998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02922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24200" y="4774168"/>
            <a:ext cx="2589329" cy="369332"/>
          </a:xfrm>
          <a:prstGeom prst="rect">
            <a:avLst/>
          </a:prstGeom>
          <a:solidFill>
            <a:schemeClr val="bg1"/>
          </a:solidFill>
        </p:spPr>
        <p:txBody>
          <a:bodyPr wrap="square" rtlCol="0">
            <a:spAutoFit/>
          </a:bodyPr>
          <a:lstStyle/>
          <a:p>
            <a:endParaRPr lang="en-US" dirty="0">
              <a:solidFill>
                <a:srgbClr val="5A5A5A"/>
              </a:solidFill>
            </a:endParaRPr>
          </a:p>
        </p:txBody>
      </p:sp>
      <p:sp>
        <p:nvSpPr>
          <p:cNvPr id="2" name="Title 1"/>
          <p:cNvSpPr>
            <a:spLocks noGrp="1"/>
          </p:cNvSpPr>
          <p:nvPr>
            <p:ph type="title"/>
          </p:nvPr>
        </p:nvSpPr>
        <p:spPr>
          <a:xfrm>
            <a:off x="355609" y="85725"/>
            <a:ext cx="8435975" cy="685800"/>
          </a:xfrm>
        </p:spPr>
        <p:txBody>
          <a:bodyPr/>
          <a:lstStyle/>
          <a:p>
            <a:r>
              <a:rPr lang="en-GB" dirty="0"/>
              <a:t>Module content</a:t>
            </a:r>
          </a:p>
        </p:txBody>
      </p:sp>
      <p:sp>
        <p:nvSpPr>
          <p:cNvPr id="18" name="Rectangle 17"/>
          <p:cNvSpPr/>
          <p:nvPr/>
        </p:nvSpPr>
        <p:spPr>
          <a:xfrm>
            <a:off x="326598" y="2445555"/>
            <a:ext cx="8458628" cy="366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What makes linagliptin different from other DPP-4 inhibitors? No dose adjustment</a:t>
            </a:r>
          </a:p>
        </p:txBody>
      </p:sp>
      <p:sp>
        <p:nvSpPr>
          <p:cNvPr id="21" name="Rectangle 20"/>
          <p:cNvSpPr/>
          <p:nvPr/>
        </p:nvSpPr>
        <p:spPr>
          <a:xfrm>
            <a:off x="326598" y="1073715"/>
            <a:ext cx="8458628" cy="366556"/>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Introduction: Diabetes unmet needs </a:t>
            </a:r>
          </a:p>
        </p:txBody>
      </p:sp>
      <p:sp>
        <p:nvSpPr>
          <p:cNvPr id="14" name="Rectangle 13"/>
          <p:cNvSpPr/>
          <p:nvPr/>
        </p:nvSpPr>
        <p:spPr>
          <a:xfrm>
            <a:off x="326598" y="1790847"/>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Key pharmacological characteristics of Linagliptin </a:t>
            </a:r>
          </a:p>
        </p:txBody>
      </p:sp>
      <p:sp>
        <p:nvSpPr>
          <p:cNvPr id="12" name="Footer Placeholder 2"/>
          <p:cNvSpPr>
            <a:spLocks noGrp="1"/>
          </p:cNvSpPr>
          <p:nvPr>
            <p:ph type="ftr" sz="quarter" idx="10"/>
          </p:nvPr>
        </p:nvSpPr>
        <p:spPr>
          <a:xfrm>
            <a:off x="468000" y="4569664"/>
            <a:ext cx="7088400" cy="363600"/>
          </a:xfrm>
        </p:spPr>
        <p:txBody>
          <a:bodyPr/>
          <a:lstStyle/>
          <a:p>
            <a:r>
              <a:rPr lang="en-GB" dirty="0" smtClean="0">
                <a:solidFill>
                  <a:srgbClr val="5A5A5A"/>
                </a:solidFill>
              </a:rPr>
              <a:t>DPP-4, dipeptidyl peptidase-4; GLP-1, glucagon-like peptide-1</a:t>
            </a:r>
            <a:endParaRPr lang="en-GB" dirty="0">
              <a:solidFill>
                <a:srgbClr val="5A5A5A"/>
              </a:solidFill>
            </a:endParaRPr>
          </a:p>
        </p:txBody>
      </p:sp>
      <p:sp>
        <p:nvSpPr>
          <p:cNvPr id="15" name="Rectangle 14"/>
          <p:cNvSpPr/>
          <p:nvPr/>
        </p:nvSpPr>
        <p:spPr>
          <a:xfrm>
            <a:off x="1146981" y="293945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Efficacy</a:t>
            </a:r>
            <a:endParaRPr lang="en-GB" sz="1400" b="1" dirty="0">
              <a:solidFill>
                <a:srgbClr val="FFFFFF"/>
              </a:solidFill>
            </a:endParaRPr>
          </a:p>
        </p:txBody>
      </p:sp>
      <p:sp>
        <p:nvSpPr>
          <p:cNvPr id="19" name="Rectangle 18"/>
          <p:cNvSpPr/>
          <p:nvPr/>
        </p:nvSpPr>
        <p:spPr>
          <a:xfrm>
            <a:off x="1146981" y="3343540"/>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Safety  </a:t>
            </a:r>
            <a:endParaRPr lang="en-GB" sz="1400" b="1" dirty="0">
              <a:solidFill>
                <a:srgbClr val="FFFFFF"/>
              </a:solidFill>
            </a:endParaRPr>
          </a:p>
        </p:txBody>
      </p:sp>
      <p:sp>
        <p:nvSpPr>
          <p:cNvPr id="22" name="Rectangle 21"/>
          <p:cNvSpPr/>
          <p:nvPr/>
        </p:nvSpPr>
        <p:spPr>
          <a:xfrm>
            <a:off x="1146981" y="3791613"/>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CVOTs  </a:t>
            </a:r>
            <a:endParaRPr lang="en-GB" sz="1400" b="1" dirty="0">
              <a:solidFill>
                <a:srgbClr val="FFFFFF"/>
              </a:solidFill>
            </a:endParaRPr>
          </a:p>
        </p:txBody>
      </p:sp>
      <p:sp>
        <p:nvSpPr>
          <p:cNvPr id="23" name="Rectangle 22"/>
          <p:cNvSpPr/>
          <p:nvPr/>
        </p:nvSpPr>
        <p:spPr>
          <a:xfrm>
            <a:off x="1146981" y="424402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Summary  </a:t>
            </a:r>
            <a:endParaRPr lang="en-GB" sz="1400" b="1" dirty="0">
              <a:solidFill>
                <a:srgbClr val="FFFFFF"/>
              </a:solidFill>
            </a:endParaRPr>
          </a:p>
        </p:txBody>
      </p:sp>
    </p:spTree>
    <p:extLst>
      <p:ext uri="{BB962C8B-B14F-4D97-AF65-F5344CB8AC3E}">
        <p14:creationId xmlns:p14="http://schemas.microsoft.com/office/powerpoint/2010/main" val="265445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Disclosure</a:t>
            </a:r>
            <a:endParaRPr lang="en-US" dirty="0"/>
          </a:p>
        </p:txBody>
      </p:sp>
      <p:sp>
        <p:nvSpPr>
          <p:cNvPr id="3" name="Content Placeholder 2"/>
          <p:cNvSpPr>
            <a:spLocks noGrp="1"/>
          </p:cNvSpPr>
          <p:nvPr>
            <p:ph idx="1"/>
          </p:nvPr>
        </p:nvSpPr>
        <p:spPr/>
        <p:txBody>
          <a:bodyPr/>
          <a:lstStyle/>
          <a:p>
            <a:pPr marL="0" indent="0" algn="ctr">
              <a:buNone/>
            </a:pPr>
            <a:endParaRPr lang="en-US" sz="2400" dirty="0"/>
          </a:p>
          <a:p>
            <a:pPr algn="ctr"/>
            <a:r>
              <a:rPr lang="en-US" sz="2400" dirty="0" smtClean="0"/>
              <a:t> </a:t>
            </a:r>
            <a:r>
              <a:rPr lang="en-US" sz="2400" dirty="0"/>
              <a:t>I am contracted by Boehringer Ingelheim to conduct this </a:t>
            </a:r>
            <a:r>
              <a:rPr lang="en-US" sz="2400" dirty="0" smtClean="0"/>
              <a:t>session.</a:t>
            </a:r>
          </a:p>
          <a:p>
            <a:pPr marL="0" indent="0" algn="ctr">
              <a:buNone/>
            </a:pPr>
            <a:endParaRPr lang="en-US" sz="2400" dirty="0"/>
          </a:p>
          <a:p>
            <a:pPr algn="ctr"/>
            <a:r>
              <a:rPr lang="en-US" sz="2400" dirty="0" smtClean="0"/>
              <a:t>I </a:t>
            </a:r>
            <a:r>
              <a:rPr lang="en-US" sz="2400" dirty="0"/>
              <a:t>have no financial interest in Boehringer Ingelheim</a:t>
            </a:r>
          </a:p>
          <a:p>
            <a:pPr algn="ctr"/>
            <a:endParaRPr lang="en-US" dirty="0"/>
          </a:p>
        </p:txBody>
      </p:sp>
      <p:sp>
        <p:nvSpPr>
          <p:cNvPr id="4" name="Rectangle 3"/>
          <p:cNvSpPr/>
          <p:nvPr/>
        </p:nvSpPr>
        <p:spPr>
          <a:xfrm>
            <a:off x="533400" y="3657600"/>
            <a:ext cx="815340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slide Info is based solely on HCP point of view , not those of BI</a:t>
            </a:r>
            <a:endParaRPr lang="en-US" dirty="0">
              <a:solidFill>
                <a:schemeClr val="tx1"/>
              </a:solidFill>
            </a:endParaRPr>
          </a:p>
        </p:txBody>
      </p:sp>
      <p:sp>
        <p:nvSpPr>
          <p:cNvPr id="5" name="TextBox 4"/>
          <p:cNvSpPr txBox="1"/>
          <p:nvPr/>
        </p:nvSpPr>
        <p:spPr>
          <a:xfrm>
            <a:off x="3200400" y="4781550"/>
            <a:ext cx="2743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57518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457200" y="1035052"/>
            <a:ext cx="3977640" cy="564790"/>
          </a:xfrm>
        </p:spPr>
        <p:txBody>
          <a:bodyPr/>
          <a:lstStyle/>
          <a:p>
            <a:pPr marL="0" indent="0">
              <a:buNone/>
            </a:pPr>
            <a:r>
              <a:rPr lang="en-GB" sz="1600" noProof="0" dirty="0">
                <a:solidFill>
                  <a:schemeClr val="accent2"/>
                </a:solidFill>
              </a:rPr>
              <a:t>Network meta-analysis of antidiabetic drugs added to metformin</a:t>
            </a:r>
            <a:r>
              <a:rPr lang="en-GB" sz="1600" baseline="30000" noProof="0" dirty="0">
                <a:solidFill>
                  <a:schemeClr val="accent2"/>
                </a:solidFill>
              </a:rPr>
              <a:t>3</a:t>
            </a:r>
            <a:endParaRPr lang="en-GB" sz="1600" noProof="0" dirty="0">
              <a:solidFill>
                <a:schemeClr val="accent2"/>
              </a:solidFill>
            </a:endParaRPr>
          </a:p>
        </p:txBody>
      </p:sp>
      <p:sp>
        <p:nvSpPr>
          <p:cNvPr id="6" name="Content Placeholder 5"/>
          <p:cNvSpPr>
            <a:spLocks noGrp="1"/>
          </p:cNvSpPr>
          <p:nvPr>
            <p:ph sz="half" idx="2"/>
          </p:nvPr>
        </p:nvSpPr>
        <p:spPr>
          <a:xfrm>
            <a:off x="4709160" y="1035052"/>
            <a:ext cx="3977640" cy="564790"/>
          </a:xfrm>
        </p:spPr>
        <p:txBody>
          <a:bodyPr/>
          <a:lstStyle/>
          <a:p>
            <a:pPr marL="0" indent="0">
              <a:buNone/>
            </a:pPr>
            <a:r>
              <a:rPr lang="en-GB" sz="1600" noProof="0" dirty="0">
                <a:solidFill>
                  <a:schemeClr val="accent2"/>
                </a:solidFill>
              </a:rPr>
              <a:t>Network meta-analysis of antidiabetic drugs added to metformin and TZD</a:t>
            </a:r>
            <a:r>
              <a:rPr lang="en-GB" sz="1600" baseline="30000" noProof="0" dirty="0">
                <a:solidFill>
                  <a:schemeClr val="accent2"/>
                </a:solidFill>
              </a:rPr>
              <a:t>4</a:t>
            </a:r>
            <a:endParaRPr lang="en-GB" sz="1600" noProof="0" dirty="0">
              <a:solidFill>
                <a:schemeClr val="accent2"/>
              </a:solidFill>
            </a:endParaRPr>
          </a:p>
          <a:p>
            <a:endParaRPr lang="en-GB" sz="1600" noProof="0" dirty="0">
              <a:solidFill>
                <a:schemeClr val="accent2"/>
              </a:solidFill>
            </a:endParaRPr>
          </a:p>
        </p:txBody>
      </p:sp>
      <p:sp>
        <p:nvSpPr>
          <p:cNvPr id="4" name="Footer Placeholder 3"/>
          <p:cNvSpPr>
            <a:spLocks noGrp="1"/>
          </p:cNvSpPr>
          <p:nvPr>
            <p:ph type="ftr" sz="quarter" idx="10"/>
          </p:nvPr>
        </p:nvSpPr>
        <p:spPr>
          <a:xfrm>
            <a:off x="468000" y="4651200"/>
            <a:ext cx="6552272" cy="363600"/>
          </a:xfrm>
        </p:spPr>
        <p:txBody>
          <a:bodyPr/>
          <a:lstStyle/>
          <a:p>
            <a:r>
              <a:rPr lang="en-GB" dirty="0">
                <a:solidFill>
                  <a:srgbClr val="5A5A5A">
                    <a:lumMod val="60000"/>
                    <a:lumOff val="40000"/>
                  </a:srgbClr>
                </a:solidFill>
              </a:rPr>
              <a:t>*Compared with placebo (relative risk of 1)</a:t>
            </a:r>
          </a:p>
          <a:p>
            <a:r>
              <a:rPr lang="en-GB" dirty="0">
                <a:solidFill>
                  <a:srgbClr val="5A5A5A">
                    <a:lumMod val="60000"/>
                    <a:lumOff val="40000"/>
                  </a:srgbClr>
                </a:solidFill>
              </a:rPr>
              <a:t>DPP-4, dipeptidyl peptidase-4; TZD, thiazolidinedione. 1. ADA. </a:t>
            </a:r>
            <a:r>
              <a:rPr lang="en-GB" i="1" dirty="0">
                <a:solidFill>
                  <a:srgbClr val="5A5A5A">
                    <a:lumMod val="60000"/>
                    <a:lumOff val="40000"/>
                  </a:srgbClr>
                </a:solidFill>
              </a:rPr>
              <a:t>Diabetes Care </a:t>
            </a:r>
            <a:r>
              <a:rPr lang="en-GB" dirty="0">
                <a:solidFill>
                  <a:srgbClr val="5A5A5A">
                    <a:lumMod val="60000"/>
                    <a:lumOff val="40000"/>
                  </a:srgbClr>
                </a:solidFill>
              </a:rPr>
              <a:t>2017;40:S1; 2. Kim W &amp; Egan JM. </a:t>
            </a:r>
            <a:r>
              <a:rPr lang="en-GB" i="1" dirty="0">
                <a:solidFill>
                  <a:srgbClr val="5A5A5A">
                    <a:lumMod val="60000"/>
                    <a:lumOff val="40000"/>
                  </a:srgbClr>
                </a:solidFill>
              </a:rPr>
              <a:t>Pharmacol Rev </a:t>
            </a:r>
            <a:r>
              <a:rPr lang="en-GB" dirty="0">
                <a:solidFill>
                  <a:srgbClr val="5A5A5A">
                    <a:lumMod val="60000"/>
                    <a:lumOff val="40000"/>
                  </a:srgbClr>
                </a:solidFill>
              </a:rPr>
              <a:t>2008;60:470; 3. Mearns ES </a:t>
            </a:r>
            <a:r>
              <a:rPr lang="en-GB" i="1" dirty="0">
                <a:solidFill>
                  <a:srgbClr val="5A5A5A">
                    <a:lumMod val="60000"/>
                    <a:lumOff val="40000"/>
                  </a:srgbClr>
                </a:solidFill>
              </a:rPr>
              <a:t>et al. PLoS One </a:t>
            </a:r>
            <a:r>
              <a:rPr lang="en-GB" dirty="0">
                <a:solidFill>
                  <a:srgbClr val="5A5A5A">
                    <a:lumMod val="60000"/>
                    <a:lumOff val="40000"/>
                  </a:srgbClr>
                </a:solidFill>
              </a:rPr>
              <a:t>2015;10:e0125879; 4. Saulsberry WJ </a:t>
            </a:r>
            <a:r>
              <a:rPr lang="en-GB" i="1" dirty="0">
                <a:solidFill>
                  <a:srgbClr val="5A5A5A">
                    <a:lumMod val="60000"/>
                    <a:lumOff val="40000"/>
                  </a:srgbClr>
                </a:solidFill>
              </a:rPr>
              <a:t>et al. Int J Clin Pract </a:t>
            </a:r>
            <a:r>
              <a:rPr lang="en-GB" dirty="0">
                <a:solidFill>
                  <a:srgbClr val="5A5A5A">
                    <a:lumMod val="60000"/>
                    <a:lumOff val="40000"/>
                  </a:srgbClr>
                </a:solidFill>
              </a:rPr>
              <a:t>2015;69:1221</a:t>
            </a:r>
          </a:p>
        </p:txBody>
      </p:sp>
      <p:sp>
        <p:nvSpPr>
          <p:cNvPr id="2" name="Title 1"/>
          <p:cNvSpPr>
            <a:spLocks noGrp="1"/>
          </p:cNvSpPr>
          <p:nvPr>
            <p:ph type="title"/>
          </p:nvPr>
        </p:nvSpPr>
        <p:spPr/>
        <p:txBody>
          <a:bodyPr/>
          <a:lstStyle/>
          <a:p>
            <a:r>
              <a:rPr lang="en-GB" noProof="0" dirty="0"/>
              <a:t>Owing to their glucose-dependent mode of action, linagliptin and other DPP-4 inhibitors have a low risk of hypoglycaemia</a:t>
            </a:r>
            <a:r>
              <a:rPr lang="en-GB" baseline="30000" noProof="0" dirty="0"/>
              <a:t>1,2</a:t>
            </a:r>
            <a:endParaRPr lang="en-GB" noProof="0" dirty="0"/>
          </a:p>
        </p:txBody>
      </p:sp>
      <p:sp>
        <p:nvSpPr>
          <p:cNvPr id="3" name="Slide Number Placeholder 2"/>
          <p:cNvSpPr>
            <a:spLocks noGrp="1"/>
          </p:cNvSpPr>
          <p:nvPr>
            <p:ph type="sldNum" sz="quarter" idx="11"/>
          </p:nvPr>
        </p:nvSpPr>
        <p:spPr/>
        <p:txBody>
          <a:bodyPr/>
          <a:lstStyle/>
          <a:p>
            <a:fld id="{CEC4EF0E-246F-4140-862C-D670971C4B03}" type="slidenum">
              <a:rPr lang="fr-FR">
                <a:solidFill>
                  <a:srgbClr val="5A5A5A">
                    <a:lumMod val="60000"/>
                    <a:lumOff val="40000"/>
                  </a:srgbClr>
                </a:solidFill>
              </a:rPr>
              <a:pPr/>
              <a:t>20</a:t>
            </a:fld>
            <a:endParaRPr lang="fr-FR" dirty="0">
              <a:solidFill>
                <a:srgbClr val="5A5A5A">
                  <a:lumMod val="60000"/>
                  <a:lumOff val="40000"/>
                </a:srgbClr>
              </a:solidFill>
            </a:endParaRPr>
          </a:p>
        </p:txBody>
      </p:sp>
      <p:graphicFrame>
        <p:nvGraphicFramePr>
          <p:cNvPr id="12" name="Content Placeholder 6"/>
          <p:cNvGraphicFramePr>
            <a:graphicFrameLocks/>
          </p:cNvGraphicFramePr>
          <p:nvPr>
            <p:extLst>
              <p:ext uri="{D42A27DB-BD31-4B8C-83A1-F6EECF244321}">
                <p14:modId xmlns:p14="http://schemas.microsoft.com/office/powerpoint/2010/main" val="2999391248"/>
              </p:ext>
            </p:extLst>
          </p:nvPr>
        </p:nvGraphicFramePr>
        <p:xfrm>
          <a:off x="1048862" y="1606433"/>
          <a:ext cx="3291840" cy="30447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641133" y="2636343"/>
            <a:ext cx="2808486" cy="523220"/>
          </a:xfrm>
          <a:prstGeom prst="rect">
            <a:avLst/>
          </a:prstGeom>
          <a:noFill/>
        </p:spPr>
        <p:txBody>
          <a:bodyPr wrap="square" rtlCol="0">
            <a:spAutoFit/>
          </a:bodyPr>
          <a:lstStyle/>
          <a:p>
            <a:pPr algn="ctr" defTabSz="457200"/>
            <a:r>
              <a:rPr lang="en-GB" sz="1400" b="1" dirty="0">
                <a:solidFill>
                  <a:srgbClr val="5A5A5A"/>
                </a:solidFill>
              </a:rPr>
              <a:t>Confirmed hypoglycaemia, relative risk*</a:t>
            </a:r>
          </a:p>
        </p:txBody>
      </p:sp>
      <p:graphicFrame>
        <p:nvGraphicFramePr>
          <p:cNvPr id="9" name="Content Placeholder 6"/>
          <p:cNvGraphicFramePr>
            <a:graphicFrameLocks/>
          </p:cNvGraphicFramePr>
          <p:nvPr>
            <p:extLst>
              <p:ext uri="{D42A27DB-BD31-4B8C-83A1-F6EECF244321}">
                <p14:modId xmlns:p14="http://schemas.microsoft.com/office/powerpoint/2010/main" val="847529240"/>
              </p:ext>
            </p:extLst>
          </p:nvPr>
        </p:nvGraphicFramePr>
        <p:xfrm>
          <a:off x="5394960" y="1606433"/>
          <a:ext cx="3291840" cy="304476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rot="16200000">
            <a:off x="3713697" y="2636343"/>
            <a:ext cx="2808486" cy="523220"/>
          </a:xfrm>
          <a:prstGeom prst="rect">
            <a:avLst/>
          </a:prstGeom>
          <a:noFill/>
        </p:spPr>
        <p:txBody>
          <a:bodyPr wrap="square" rtlCol="0">
            <a:spAutoFit/>
          </a:bodyPr>
          <a:lstStyle/>
          <a:p>
            <a:pPr algn="ctr" defTabSz="457200"/>
            <a:r>
              <a:rPr lang="en-GB" sz="1400" b="1" dirty="0">
                <a:solidFill>
                  <a:srgbClr val="5A5A5A"/>
                </a:solidFill>
              </a:rPr>
              <a:t>Confirmed hypoglycaemia, relative risk*</a:t>
            </a:r>
          </a:p>
        </p:txBody>
      </p:sp>
      <p:cxnSp>
        <p:nvCxnSpPr>
          <p:cNvPr id="13" name="Straight Connector 12"/>
          <p:cNvCxnSpPr/>
          <p:nvPr/>
        </p:nvCxnSpPr>
        <p:spPr>
          <a:xfrm>
            <a:off x="5781931" y="3250406"/>
            <a:ext cx="2743200"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440656" y="3250406"/>
            <a:ext cx="2743200"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4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Footer Placeholder 4"/>
          <p:cNvSpPr>
            <a:spLocks noGrp="1"/>
          </p:cNvSpPr>
          <p:nvPr>
            <p:ph type="ftr" sz="quarter" idx="10"/>
          </p:nvPr>
        </p:nvSpPr>
        <p:spPr>
          <a:xfrm>
            <a:off x="468000" y="4651200"/>
            <a:ext cx="7596388" cy="363600"/>
          </a:xfrm>
        </p:spPr>
        <p:txBody>
          <a:bodyPr/>
          <a:lstStyle/>
          <a:p>
            <a:r>
              <a:rPr lang="en-US" dirty="0">
                <a:solidFill>
                  <a:srgbClr val="5A5A5A">
                    <a:lumMod val="60000"/>
                    <a:lumOff val="40000"/>
                  </a:srgbClr>
                </a:solidFill>
              </a:rPr>
              <a:t>*Composite of six kidney disease endpoints: new onset of moderate elevation of albuminuria; new onset of severe elevation of albuminuria; reduction in kidney function; halving of estimated GFR; incidence of acute renal failure; death from any cause</a:t>
            </a:r>
          </a:p>
          <a:p>
            <a:r>
              <a:rPr lang="en-US" dirty="0">
                <a:solidFill>
                  <a:srgbClr val="5A5A5A">
                    <a:lumMod val="60000"/>
                    <a:lumOff val="40000"/>
                  </a:srgbClr>
                </a:solidFill>
              </a:rPr>
              <a:t>GFR, glomerular filtration rate. Cooper ME </a:t>
            </a:r>
            <a:r>
              <a:rPr lang="en-US" i="1" dirty="0">
                <a:solidFill>
                  <a:srgbClr val="5A5A5A">
                    <a:lumMod val="60000"/>
                    <a:lumOff val="40000"/>
                  </a:srgbClr>
                </a:solidFill>
              </a:rPr>
              <a:t>et al. Am J Kidney Dis </a:t>
            </a:r>
            <a:r>
              <a:rPr lang="en-US" dirty="0">
                <a:solidFill>
                  <a:srgbClr val="5A5A5A">
                    <a:lumMod val="60000"/>
                    <a:lumOff val="40000"/>
                  </a:srgbClr>
                </a:solidFill>
              </a:rPr>
              <a:t>2015;66:441</a:t>
            </a:r>
          </a:p>
        </p:txBody>
      </p:sp>
      <p:sp>
        <p:nvSpPr>
          <p:cNvPr id="6" name="Text Placeholder 5"/>
          <p:cNvSpPr>
            <a:spLocks noGrp="1"/>
          </p:cNvSpPr>
          <p:nvPr>
            <p:ph type="body" sz="quarter" idx="11"/>
          </p:nvPr>
        </p:nvSpPr>
        <p:spPr/>
        <p:txBody>
          <a:bodyPr/>
          <a:lstStyle/>
          <a:p>
            <a:r>
              <a:rPr lang="en-GB" noProof="0" dirty="0"/>
              <a:t>Pooled analysis of renal safety from 13 clinical trials</a:t>
            </a:r>
          </a:p>
        </p:txBody>
      </p:sp>
      <p:sp>
        <p:nvSpPr>
          <p:cNvPr id="2" name="Titre 1"/>
          <p:cNvSpPr>
            <a:spLocks noGrp="1"/>
          </p:cNvSpPr>
          <p:nvPr>
            <p:ph type="title"/>
          </p:nvPr>
        </p:nvSpPr>
        <p:spPr/>
        <p:txBody>
          <a:bodyPr/>
          <a:lstStyle/>
          <a:p>
            <a:pPr>
              <a:lnSpc>
                <a:spcPct val="80000"/>
              </a:lnSpc>
            </a:pPr>
            <a:r>
              <a:rPr lang="en-GB" noProof="0" dirty="0"/>
              <a:t>Linagliptin is not associated with an increased renal risk</a:t>
            </a:r>
            <a:endParaRPr lang="en-GB" baseline="30000" noProof="0" dirty="0"/>
          </a:p>
        </p:txBody>
      </p:sp>
      <p:graphicFrame>
        <p:nvGraphicFramePr>
          <p:cNvPr id="5" name="Graphique 4"/>
          <p:cNvGraphicFramePr/>
          <p:nvPr>
            <p:extLst>
              <p:ext uri="{D42A27DB-BD31-4B8C-83A1-F6EECF244321}">
                <p14:modId xmlns:p14="http://schemas.microsoft.com/office/powerpoint/2010/main" val="2181831837"/>
              </p:ext>
            </p:extLst>
          </p:nvPr>
        </p:nvGraphicFramePr>
        <p:xfrm>
          <a:off x="474663" y="1359007"/>
          <a:ext cx="5840560" cy="284436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71587" y="4125540"/>
            <a:ext cx="1069441" cy="458587"/>
          </a:xfrm>
          <a:prstGeom prst="rect">
            <a:avLst/>
          </a:prstGeom>
        </p:spPr>
        <p:txBody>
          <a:bodyPr wrap="square" anchor="b">
            <a:spAutoFit/>
          </a:bodyPr>
          <a:lstStyle/>
          <a:p>
            <a:pPr algn="ctr" defTabSz="457200">
              <a:lnSpc>
                <a:spcPct val="85000"/>
              </a:lnSpc>
            </a:pPr>
            <a:r>
              <a:rPr lang="fr-FR" sz="1400" b="1" dirty="0">
                <a:solidFill>
                  <a:srgbClr val="5A5A5A"/>
                </a:solidFill>
                <a:cs typeface="Arial" panose="020B0604020202020204" pitchFamily="34" charset="0"/>
              </a:rPr>
              <a:t>Placebo</a:t>
            </a:r>
            <a:br>
              <a:rPr lang="fr-FR" sz="1400" b="1" dirty="0">
                <a:solidFill>
                  <a:srgbClr val="5A5A5A"/>
                </a:solidFill>
                <a:cs typeface="Arial" panose="020B0604020202020204" pitchFamily="34" charset="0"/>
              </a:rPr>
            </a:br>
            <a:r>
              <a:rPr lang="fr-FR" sz="1400" dirty="0">
                <a:solidFill>
                  <a:srgbClr val="5A5A5A"/>
                </a:solidFill>
                <a:cs typeface="Arial" panose="020B0604020202020204" pitchFamily="34" charset="0"/>
              </a:rPr>
              <a:t>(n=1961)</a:t>
            </a:r>
          </a:p>
        </p:txBody>
      </p:sp>
      <p:sp>
        <p:nvSpPr>
          <p:cNvPr id="8" name="Rectangle 7"/>
          <p:cNvSpPr/>
          <p:nvPr/>
        </p:nvSpPr>
        <p:spPr>
          <a:xfrm>
            <a:off x="4482192" y="4125540"/>
            <a:ext cx="1143827" cy="458587"/>
          </a:xfrm>
          <a:prstGeom prst="rect">
            <a:avLst/>
          </a:prstGeom>
        </p:spPr>
        <p:txBody>
          <a:bodyPr wrap="square" anchor="b">
            <a:spAutoFit/>
          </a:bodyPr>
          <a:lstStyle/>
          <a:p>
            <a:pPr algn="ctr" defTabSz="457200">
              <a:lnSpc>
                <a:spcPct val="85000"/>
              </a:lnSpc>
            </a:pPr>
            <a:r>
              <a:rPr lang="fr-FR" sz="1400" b="1" dirty="0">
                <a:solidFill>
                  <a:srgbClr val="5A5A5A"/>
                </a:solidFill>
                <a:cs typeface="Arial" panose="020B0604020202020204" pitchFamily="34" charset="0"/>
              </a:rPr>
              <a:t>Linagliptin</a:t>
            </a:r>
            <a:br>
              <a:rPr lang="fr-FR" sz="1400" b="1" dirty="0">
                <a:solidFill>
                  <a:srgbClr val="5A5A5A"/>
                </a:solidFill>
                <a:cs typeface="Arial" panose="020B0604020202020204" pitchFamily="34" charset="0"/>
              </a:rPr>
            </a:br>
            <a:r>
              <a:rPr lang="fr-FR" sz="1400" dirty="0">
                <a:solidFill>
                  <a:srgbClr val="5A5A5A"/>
                </a:solidFill>
                <a:cs typeface="Arial" panose="020B0604020202020204" pitchFamily="34" charset="0"/>
              </a:rPr>
              <a:t>(n=3505)</a:t>
            </a:r>
          </a:p>
        </p:txBody>
      </p:sp>
      <p:sp>
        <p:nvSpPr>
          <p:cNvPr id="10" name="Rectangle 9"/>
          <p:cNvSpPr/>
          <p:nvPr/>
        </p:nvSpPr>
        <p:spPr>
          <a:xfrm>
            <a:off x="3611231" y="1285812"/>
            <a:ext cx="721672" cy="338554"/>
          </a:xfrm>
          <a:prstGeom prst="rect">
            <a:avLst/>
          </a:prstGeom>
        </p:spPr>
        <p:txBody>
          <a:bodyPr wrap="none">
            <a:spAutoFit/>
          </a:bodyPr>
          <a:lstStyle/>
          <a:p>
            <a:pPr algn="ctr" defTabSz="457200"/>
            <a:r>
              <a:rPr lang="fr-FR" sz="1600" b="1" dirty="0">
                <a:solidFill>
                  <a:srgbClr val="5A5A5A"/>
                </a:solidFill>
                <a:cs typeface="Arial" panose="020B0604020202020204" pitchFamily="34" charset="0"/>
              </a:rPr>
              <a:t>-16% </a:t>
            </a:r>
            <a:endParaRPr lang="fr-FR" sz="1600" b="1" baseline="30000" dirty="0">
              <a:solidFill>
                <a:srgbClr val="5A5A5A"/>
              </a:solidFill>
              <a:cs typeface="Arial" panose="020B0604020202020204" pitchFamily="34" charset="0"/>
            </a:endParaRPr>
          </a:p>
        </p:txBody>
      </p:sp>
      <p:graphicFrame>
        <p:nvGraphicFramePr>
          <p:cNvPr id="15" name="Tableau 14"/>
          <p:cNvGraphicFramePr>
            <a:graphicFrameLocks noGrp="1"/>
          </p:cNvGraphicFramePr>
          <p:nvPr>
            <p:extLst>
              <p:ext uri="{D42A27DB-BD31-4B8C-83A1-F6EECF244321}">
                <p14:modId xmlns:p14="http://schemas.microsoft.com/office/powerpoint/2010/main" val="4014843621"/>
              </p:ext>
            </p:extLst>
          </p:nvPr>
        </p:nvGraphicFramePr>
        <p:xfrm>
          <a:off x="6599549" y="2535746"/>
          <a:ext cx="1905516" cy="547098"/>
        </p:xfrm>
        <a:graphic>
          <a:graphicData uri="http://schemas.openxmlformats.org/drawingml/2006/table">
            <a:tbl>
              <a:tblPr firstRow="1" bandRow="1">
                <a:tableStyleId>{2D5ABB26-0587-4C30-8999-92F81FD0307C}</a:tableStyleId>
              </a:tblPr>
              <a:tblGrid>
                <a:gridCol w="1037411">
                  <a:extLst>
                    <a:ext uri="{9D8B030D-6E8A-4147-A177-3AD203B41FA5}">
                      <a16:colId xmlns="" xmlns:a16="http://schemas.microsoft.com/office/drawing/2014/main" val="20000"/>
                    </a:ext>
                  </a:extLst>
                </a:gridCol>
                <a:gridCol w="868105">
                  <a:extLst>
                    <a:ext uri="{9D8B030D-6E8A-4147-A177-3AD203B41FA5}">
                      <a16:colId xmlns="" xmlns:a16="http://schemas.microsoft.com/office/drawing/2014/main" val="20001"/>
                    </a:ext>
                  </a:extLst>
                </a:gridCol>
              </a:tblGrid>
              <a:tr h="273549">
                <a:tc>
                  <a:txBody>
                    <a:bodyPr/>
                    <a:lstStyle/>
                    <a:p>
                      <a:r>
                        <a:rPr lang="fr-FR" sz="1200" b="0" dirty="0">
                          <a:solidFill>
                            <a:schemeClr val="bg1"/>
                          </a:solidFill>
                        </a:rPr>
                        <a:t>Placebo</a:t>
                      </a:r>
                    </a:p>
                  </a:txBody>
                  <a:tcPr marL="68580"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tc>
                  <a:txBody>
                    <a:bodyPr/>
                    <a:lstStyle/>
                    <a:p>
                      <a:r>
                        <a:rPr lang="fr-FR" sz="1200" b="0" dirty="0">
                          <a:solidFill>
                            <a:schemeClr val="bg1"/>
                          </a:solidFill>
                        </a:rPr>
                        <a:t>981.6</a:t>
                      </a:r>
                    </a:p>
                  </a:txBody>
                  <a:tcPr marL="6858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 xmlns:a16="http://schemas.microsoft.com/office/drawing/2014/main" val="10000"/>
                  </a:ext>
                </a:extLst>
              </a:tr>
              <a:tr h="273549">
                <a:tc>
                  <a:txBody>
                    <a:bodyPr/>
                    <a:lstStyle/>
                    <a:p>
                      <a:r>
                        <a:rPr lang="fr-FR" sz="1200" b="0" dirty="0">
                          <a:solidFill>
                            <a:schemeClr val="bg1"/>
                          </a:solidFill>
                        </a:rPr>
                        <a:t>Linagliptin</a:t>
                      </a:r>
                    </a:p>
                  </a:txBody>
                  <a:tcPr marL="6858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solidFill>
                  </a:tcPr>
                </a:tc>
                <a:tc>
                  <a:txBody>
                    <a:bodyPr/>
                    <a:lstStyle/>
                    <a:p>
                      <a:r>
                        <a:rPr lang="fr-FR" sz="1200" b="0" dirty="0">
                          <a:solidFill>
                            <a:schemeClr val="bg1"/>
                          </a:solidFill>
                        </a:rPr>
                        <a:t>1669.4</a:t>
                      </a:r>
                    </a:p>
                  </a:txBody>
                  <a:tcPr marL="6858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 xmlns:a16="http://schemas.microsoft.com/office/drawing/2014/main" val="10001"/>
                  </a:ext>
                </a:extLst>
              </a:tr>
            </a:tbl>
          </a:graphicData>
        </a:graphic>
      </p:graphicFrame>
      <p:grpSp>
        <p:nvGrpSpPr>
          <p:cNvPr id="9" name="Groupe 8"/>
          <p:cNvGrpSpPr/>
          <p:nvPr/>
        </p:nvGrpSpPr>
        <p:grpSpPr>
          <a:xfrm>
            <a:off x="6270925" y="2175706"/>
            <a:ext cx="2570945" cy="1897987"/>
            <a:chOff x="5214090" y="2488860"/>
            <a:chExt cx="1934777" cy="2530645"/>
          </a:xfrm>
        </p:grpSpPr>
        <p:sp>
          <p:nvSpPr>
            <p:cNvPr id="14" name="Rectangle 13"/>
            <p:cNvSpPr/>
            <p:nvPr/>
          </p:nvSpPr>
          <p:spPr>
            <a:xfrm>
              <a:off x="5462608" y="3915507"/>
              <a:ext cx="1434004" cy="1103998"/>
            </a:xfrm>
            <a:prstGeom prst="rect">
              <a:avLst/>
            </a:prstGeom>
            <a:solidFill>
              <a:schemeClr val="tx2">
                <a:lumMod val="20000"/>
                <a:lumOff val="80000"/>
              </a:schemeClr>
            </a:solidFill>
          </p:spPr>
          <p:txBody>
            <a:bodyPr wrap="square" lIns="108000" anchor="ctr">
              <a:noAutofit/>
            </a:bodyPr>
            <a:lstStyle/>
            <a:p>
              <a:pPr algn="ctr" defTabSz="457200">
                <a:lnSpc>
                  <a:spcPct val="85000"/>
                </a:lnSpc>
              </a:pPr>
              <a:r>
                <a:rPr lang="en-US" sz="1400" b="1" dirty="0">
                  <a:solidFill>
                    <a:srgbClr val="5A5A5A"/>
                  </a:solidFill>
                  <a:cs typeface="Arial" panose="020B0604020202020204" pitchFamily="34" charset="0"/>
                </a:rPr>
                <a:t>Approximately half of the patients</a:t>
              </a:r>
              <a:br>
                <a:rPr lang="en-US" sz="1400" b="1" dirty="0">
                  <a:solidFill>
                    <a:srgbClr val="5A5A5A"/>
                  </a:solidFill>
                  <a:cs typeface="Arial" panose="020B0604020202020204" pitchFamily="34" charset="0"/>
                </a:rPr>
              </a:br>
              <a:r>
                <a:rPr lang="en-US" sz="1400" b="1" dirty="0">
                  <a:solidFill>
                    <a:srgbClr val="5A5A5A"/>
                  </a:solidFill>
                  <a:cs typeface="Arial" panose="020B0604020202020204" pitchFamily="34" charset="0"/>
                </a:rPr>
                <a:t>had normal kidney function</a:t>
              </a:r>
              <a:endParaRPr lang="fr-FR" sz="1400" b="1" dirty="0">
                <a:solidFill>
                  <a:srgbClr val="5A5A5A"/>
                </a:solidFill>
                <a:cs typeface="Arial" panose="020B0604020202020204" pitchFamily="34" charset="0"/>
              </a:endParaRPr>
            </a:p>
          </p:txBody>
        </p:sp>
        <p:sp>
          <p:nvSpPr>
            <p:cNvPr id="17" name="Rectangle 16"/>
            <p:cNvSpPr/>
            <p:nvPr/>
          </p:nvSpPr>
          <p:spPr>
            <a:xfrm>
              <a:off x="5214090" y="2488860"/>
              <a:ext cx="1934777" cy="410369"/>
            </a:xfrm>
            <a:prstGeom prst="rect">
              <a:avLst/>
            </a:prstGeom>
          </p:spPr>
          <p:txBody>
            <a:bodyPr wrap="square">
              <a:spAutoFit/>
            </a:bodyPr>
            <a:lstStyle/>
            <a:p>
              <a:pPr algn="ctr" defTabSz="457200"/>
              <a:r>
                <a:rPr lang="fr-FR" sz="1400" b="1" dirty="0">
                  <a:solidFill>
                    <a:srgbClr val="5A5A5A"/>
                  </a:solidFill>
                  <a:cs typeface="Arial" panose="020B0604020202020204" pitchFamily="34" charset="0"/>
                </a:rPr>
                <a:t>Time at risk (person-years)</a:t>
              </a:r>
            </a:p>
          </p:txBody>
        </p:sp>
      </p:grpSp>
      <p:sp>
        <p:nvSpPr>
          <p:cNvPr id="30" name="Rectangle 29">
            <a:hlinkClick r:id="rId4" action="ppaction://hlinksldjump"/>
          </p:cNvPr>
          <p:cNvSpPr/>
          <p:nvPr/>
        </p:nvSpPr>
        <p:spPr>
          <a:xfrm>
            <a:off x="2478882" y="4664798"/>
            <a:ext cx="802481" cy="33480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350" dirty="0">
              <a:solidFill>
                <a:prstClr val="white"/>
              </a:solidFill>
              <a:latin typeface="Calibri" panose="020F0502020204030204"/>
            </a:endParaRPr>
          </a:p>
        </p:txBody>
      </p:sp>
      <p:sp>
        <p:nvSpPr>
          <p:cNvPr id="4" name="Slide Number Placeholder 3"/>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21</a:t>
            </a:fld>
            <a:endParaRPr lang="en-GB" dirty="0">
              <a:solidFill>
                <a:srgbClr val="5A5A5A">
                  <a:lumMod val="60000"/>
                  <a:lumOff val="40000"/>
                </a:srgbClr>
              </a:solidFill>
            </a:endParaRPr>
          </a:p>
        </p:txBody>
      </p:sp>
      <p:sp>
        <p:nvSpPr>
          <p:cNvPr id="3" name="Rectangle 2"/>
          <p:cNvSpPr/>
          <p:nvPr/>
        </p:nvSpPr>
        <p:spPr>
          <a:xfrm>
            <a:off x="3095836" y="1589038"/>
            <a:ext cx="1698732" cy="523990"/>
          </a:xfrm>
          <a:prstGeom prst="rect">
            <a:avLst/>
          </a:prstGeom>
        </p:spPr>
        <p:txBody>
          <a:bodyPr wrap="square">
            <a:spAutoFit/>
          </a:bodyPr>
          <a:lstStyle/>
          <a:p>
            <a:pPr algn="ctr" defTabSz="457200">
              <a:lnSpc>
                <a:spcPct val="85000"/>
              </a:lnSpc>
            </a:pPr>
            <a:r>
              <a:rPr lang="it-IT" sz="1050" dirty="0">
                <a:solidFill>
                  <a:srgbClr val="5A5A5A"/>
                </a:solidFill>
                <a:cs typeface="Arial" panose="020B0604020202020204" pitchFamily="34" charset="0"/>
              </a:rPr>
              <a:t>HR 0.84</a:t>
            </a:r>
          </a:p>
          <a:p>
            <a:pPr algn="ctr" defTabSz="457200">
              <a:lnSpc>
                <a:spcPct val="85000"/>
              </a:lnSpc>
            </a:pPr>
            <a:r>
              <a:rPr lang="it-IT" sz="1050" dirty="0">
                <a:solidFill>
                  <a:srgbClr val="5A5A5A"/>
                </a:solidFill>
                <a:cs typeface="Arial" panose="020B0604020202020204" pitchFamily="34" charset="0"/>
              </a:rPr>
              <a:t>95% CI 0.72, 0.97</a:t>
            </a:r>
          </a:p>
          <a:p>
            <a:pPr algn="ctr" defTabSz="457200">
              <a:lnSpc>
                <a:spcPct val="85000"/>
              </a:lnSpc>
            </a:pPr>
            <a:r>
              <a:rPr lang="it-IT" sz="1050" i="1" dirty="0">
                <a:solidFill>
                  <a:srgbClr val="5A5A5A"/>
                </a:solidFill>
                <a:cs typeface="Arial" panose="020B0604020202020204" pitchFamily="34" charset="0"/>
              </a:rPr>
              <a:t>p</a:t>
            </a:r>
            <a:r>
              <a:rPr lang="it-IT" sz="1050" dirty="0">
                <a:solidFill>
                  <a:srgbClr val="5A5A5A"/>
                </a:solidFill>
                <a:cs typeface="Arial" panose="020B0604020202020204" pitchFamily="34" charset="0"/>
              </a:rPr>
              <a:t>=0.02</a:t>
            </a:r>
            <a:endParaRPr lang="fr-FR" sz="1050" dirty="0">
              <a:solidFill>
                <a:srgbClr val="5A5A5A"/>
              </a:solidFill>
              <a:cs typeface="Arial" panose="020B0604020202020204" pitchFamily="34" charset="0"/>
            </a:endParaRPr>
          </a:p>
        </p:txBody>
      </p:sp>
      <p:sp>
        <p:nvSpPr>
          <p:cNvPr id="12" name="Rectangle 11"/>
          <p:cNvSpPr/>
          <p:nvPr/>
        </p:nvSpPr>
        <p:spPr>
          <a:xfrm rot="16200000">
            <a:off x="-510593" y="2714307"/>
            <a:ext cx="2755121" cy="523220"/>
          </a:xfrm>
          <a:prstGeom prst="rect">
            <a:avLst/>
          </a:prstGeom>
        </p:spPr>
        <p:txBody>
          <a:bodyPr wrap="square">
            <a:spAutoFit/>
          </a:bodyPr>
          <a:lstStyle/>
          <a:p>
            <a:pPr algn="ctr" defTabSz="457200">
              <a:defRPr sz="1400" b="0" i="0" u="none" strike="noStrike" kern="1200" baseline="0">
                <a:solidFill>
                  <a:srgbClr val="5A5A5A"/>
                </a:solidFill>
                <a:latin typeface="+mn-lt"/>
                <a:ea typeface="+mn-ea"/>
                <a:cs typeface="+mn-cs"/>
              </a:defRPr>
            </a:pPr>
            <a:r>
              <a:rPr lang="en-US" sz="1400" b="1" dirty="0">
                <a:solidFill>
                  <a:srgbClr val="5A5A5A"/>
                </a:solidFill>
              </a:rPr>
              <a:t>Incidence rate of renal events* per 1000 person-years</a:t>
            </a:r>
          </a:p>
        </p:txBody>
      </p:sp>
      <p:grpSp>
        <p:nvGrpSpPr>
          <p:cNvPr id="31" name="Group 30"/>
          <p:cNvGrpSpPr/>
          <p:nvPr/>
        </p:nvGrpSpPr>
        <p:grpSpPr>
          <a:xfrm>
            <a:off x="2769524" y="1585648"/>
            <a:ext cx="2257200" cy="459052"/>
            <a:chOff x="2769524" y="1585648"/>
            <a:chExt cx="2257200" cy="459052"/>
          </a:xfrm>
        </p:grpSpPr>
        <p:cxnSp>
          <p:nvCxnSpPr>
            <p:cNvPr id="16" name="Straight Connector 15"/>
            <p:cNvCxnSpPr/>
            <p:nvPr/>
          </p:nvCxnSpPr>
          <p:spPr>
            <a:xfrm>
              <a:off x="5020598" y="1585648"/>
              <a:ext cx="0" cy="45905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79048" y="1585648"/>
              <a:ext cx="0" cy="1860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769524" y="1585648"/>
              <a:ext cx="22572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433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67844" y="1231833"/>
            <a:ext cx="2906238" cy="3330275"/>
          </a:xfrm>
          <a:prstGeom prst="rect">
            <a:avLst/>
          </a:prstGeom>
        </p:spPr>
      </p:pic>
      <p:sp>
        <p:nvSpPr>
          <p:cNvPr id="32" name="Rectangle 31"/>
          <p:cNvSpPr/>
          <p:nvPr/>
        </p:nvSpPr>
        <p:spPr>
          <a:xfrm>
            <a:off x="3185742" y="1162339"/>
            <a:ext cx="2878263" cy="3399759"/>
          </a:xfrm>
          <a:prstGeom prst="rect">
            <a:avLst/>
          </a:prstGeom>
          <a:solidFill>
            <a:srgbClr val="FFFFFF">
              <a:alpha val="2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dirty="0">
              <a:solidFill>
                <a:srgbClr val="FFFFFF"/>
              </a:solidFill>
            </a:endParaRPr>
          </a:p>
        </p:txBody>
      </p:sp>
      <p:graphicFrame>
        <p:nvGraphicFramePr>
          <p:cNvPr id="42" name="Object 41" hidden="1"/>
          <p:cNvGraphicFramePr>
            <a:graphicFrameLocks/>
          </p:cNvGraphicFramePr>
          <p:nvPr>
            <p:custDataLst>
              <p:tags r:id="rId2"/>
            </p:custDataLst>
          </p:nvPr>
        </p:nvGraphicFramePr>
        <p:xfrm>
          <a:off x="0" y="24"/>
          <a:ext cx="158750" cy="119063"/>
        </p:xfrm>
        <a:graphic>
          <a:graphicData uri="http://schemas.openxmlformats.org/presentationml/2006/ole">
            <mc:AlternateContent xmlns:mc="http://schemas.openxmlformats.org/markup-compatibility/2006">
              <mc:Choice xmlns:v="urn:schemas-microsoft-com:vml" Requires="v">
                <p:oleObj spid="_x0000_s3112" name="Diapositiva de think-cell" r:id="rId14" imgW="0" imgH="0" progId="TCLayout.ActiveDocument.1">
                  <p:embed/>
                </p:oleObj>
              </mc:Choice>
              <mc:Fallback>
                <p:oleObj name="Diapositiva de think-cell" r:id="rId1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4"/>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0"/>
          <p:cNvSpPr>
            <a:spLocks noGrp="1"/>
          </p:cNvSpPr>
          <p:nvPr>
            <p:ph type="title"/>
            <p:custDataLst>
              <p:tags r:id="rId3"/>
            </p:custDataLst>
          </p:nvPr>
        </p:nvSpPr>
        <p:spPr/>
        <p:txBody>
          <a:bodyPr/>
          <a:lstStyle/>
          <a:p>
            <a:r>
              <a:rPr lang="en-GB" noProof="0" dirty="0"/>
              <a:t>Linagliptin is the only </a:t>
            </a:r>
            <a:r>
              <a:rPr lang="en-GB" noProof="0" dirty="0" smtClean="0"/>
              <a:t>globally available </a:t>
            </a:r>
            <a:r>
              <a:rPr lang="en-GB" noProof="0" dirty="0"/>
              <a:t>DPP-4 inhibitor that is primarily excreted by the gut and biliary system</a:t>
            </a:r>
          </a:p>
        </p:txBody>
      </p:sp>
      <p:sp>
        <p:nvSpPr>
          <p:cNvPr id="28" name="TextBox 24"/>
          <p:cNvSpPr>
            <a:spLocks noChangeArrowheads="1"/>
          </p:cNvSpPr>
          <p:nvPr>
            <p:custDataLst>
              <p:tags r:id="rId4"/>
            </p:custDataLst>
          </p:nvPr>
        </p:nvSpPr>
        <p:spPr bwMode="auto">
          <a:xfrm>
            <a:off x="457199" y="2265302"/>
            <a:ext cx="2664530" cy="2054853"/>
          </a:xfrm>
          <a:prstGeom prst="rect">
            <a:avLst/>
          </a:prstGeom>
          <a:solidFill>
            <a:schemeClr val="accent3">
              <a:lumMod val="20000"/>
              <a:lumOff val="80000"/>
            </a:schemeClr>
          </a:solidFill>
          <a:ln w="19050">
            <a:noFill/>
            <a:miter lim="800000"/>
            <a:headEnd/>
            <a:tailEnd/>
          </a:ln>
          <a:extLst/>
        </p:spPr>
        <p:txBody>
          <a:bodyPr/>
          <a:lstStyle/>
          <a:p>
            <a:pPr algn="ctr" defTabSz="457200">
              <a:defRPr/>
            </a:pPr>
            <a:r>
              <a:rPr lang="en-GB" sz="1400" b="1" dirty="0">
                <a:solidFill>
                  <a:srgbClr val="53575E"/>
                </a:solidFill>
                <a:ea typeface="Arial Unicode MS" pitchFamily="34" charset="-128"/>
              </a:rPr>
              <a:t>Excretion – a major </a:t>
            </a:r>
            <a:br>
              <a:rPr lang="en-GB" sz="1400" b="1" dirty="0">
                <a:solidFill>
                  <a:srgbClr val="53575E"/>
                </a:solidFill>
                <a:ea typeface="Arial Unicode MS" pitchFamily="34" charset="-128"/>
              </a:rPr>
            </a:br>
            <a:r>
              <a:rPr lang="en-GB" sz="1400" b="1" dirty="0">
                <a:solidFill>
                  <a:srgbClr val="53575E"/>
                </a:solidFill>
                <a:ea typeface="Arial Unicode MS" pitchFamily="34" charset="-128"/>
              </a:rPr>
              <a:t>elimination pathway</a:t>
            </a:r>
          </a:p>
          <a:p>
            <a:pPr algn="ctr" defTabSz="457200">
              <a:defRPr/>
            </a:pPr>
            <a:endParaRPr lang="en-GB" sz="1400" b="1" dirty="0">
              <a:solidFill>
                <a:srgbClr val="53575E"/>
              </a:solidFill>
              <a:ea typeface="Arial Unicode MS" pitchFamily="34" charset="-128"/>
            </a:endParaRPr>
          </a:p>
        </p:txBody>
      </p:sp>
      <p:sp>
        <p:nvSpPr>
          <p:cNvPr id="10" name="TextBox 24"/>
          <p:cNvSpPr>
            <a:spLocks noChangeArrowheads="1"/>
          </p:cNvSpPr>
          <p:nvPr/>
        </p:nvSpPr>
        <p:spPr bwMode="auto">
          <a:xfrm>
            <a:off x="745464" y="2868230"/>
            <a:ext cx="2088000" cy="540000"/>
          </a:xfrm>
          <a:prstGeom prst="rect">
            <a:avLst/>
          </a:prstGeom>
          <a:solidFill>
            <a:schemeClr val="bg1"/>
          </a:solidFill>
          <a:ln w="19050">
            <a:solidFill>
              <a:schemeClr val="accent3"/>
            </a:solidFill>
          </a:ln>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r>
              <a:rPr lang="en-GB" sz="1400" dirty="0">
                <a:solidFill>
                  <a:srgbClr val="53575E"/>
                </a:solidFill>
                <a:ea typeface="Arial Unicode MS" pitchFamily="34" charset="-128"/>
                <a:cs typeface="Arial" pitchFamily="34" charset="0"/>
              </a:rPr>
              <a:t>~5% excreted via </a:t>
            </a:r>
            <a:br>
              <a:rPr lang="en-GB" sz="1400" dirty="0">
                <a:solidFill>
                  <a:srgbClr val="53575E"/>
                </a:solidFill>
                <a:ea typeface="Arial Unicode MS" pitchFamily="34" charset="-128"/>
                <a:cs typeface="Arial" pitchFamily="34" charset="0"/>
              </a:rPr>
            </a:br>
            <a:r>
              <a:rPr lang="en-GB" sz="1400" dirty="0">
                <a:solidFill>
                  <a:srgbClr val="53575E"/>
                </a:solidFill>
                <a:ea typeface="Arial Unicode MS" pitchFamily="34" charset="-128"/>
                <a:cs typeface="Arial" pitchFamily="34" charset="0"/>
              </a:rPr>
              <a:t>the kidneys </a:t>
            </a:r>
          </a:p>
        </p:txBody>
      </p:sp>
      <p:sp>
        <p:nvSpPr>
          <p:cNvPr id="27" name="TextBox 24"/>
          <p:cNvSpPr>
            <a:spLocks noChangeArrowheads="1"/>
          </p:cNvSpPr>
          <p:nvPr/>
        </p:nvSpPr>
        <p:spPr bwMode="auto">
          <a:xfrm>
            <a:off x="745464" y="3665466"/>
            <a:ext cx="2088000" cy="540000"/>
          </a:xfrm>
          <a:prstGeom prst="rect">
            <a:avLst/>
          </a:prstGeom>
          <a:solidFill>
            <a:schemeClr val="bg1"/>
          </a:solidFill>
          <a:ln w="19050">
            <a:solidFill>
              <a:schemeClr val="accent3"/>
            </a:solidFill>
          </a:ln>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r>
              <a:rPr lang="en-GB" sz="1400" dirty="0">
                <a:solidFill>
                  <a:srgbClr val="53575E"/>
                </a:solidFill>
                <a:ea typeface="Arial Unicode MS" pitchFamily="34" charset="-128"/>
                <a:cs typeface="Arial" pitchFamily="34" charset="0"/>
              </a:rPr>
              <a:t>~80% excreted via </a:t>
            </a:r>
            <a:br>
              <a:rPr lang="en-GB" sz="1400" dirty="0">
                <a:solidFill>
                  <a:srgbClr val="53575E"/>
                </a:solidFill>
                <a:ea typeface="Arial Unicode MS" pitchFamily="34" charset="-128"/>
                <a:cs typeface="Arial" pitchFamily="34" charset="0"/>
              </a:rPr>
            </a:br>
            <a:r>
              <a:rPr lang="en-GB" sz="1400" dirty="0">
                <a:solidFill>
                  <a:srgbClr val="53575E"/>
                </a:solidFill>
                <a:ea typeface="Arial Unicode MS" pitchFamily="34" charset="-128"/>
                <a:cs typeface="Arial" pitchFamily="34" charset="0"/>
              </a:rPr>
              <a:t>the gut and intestine</a:t>
            </a:r>
          </a:p>
        </p:txBody>
      </p:sp>
      <p:grpSp>
        <p:nvGrpSpPr>
          <p:cNvPr id="51" name="Group 50"/>
          <p:cNvGrpSpPr/>
          <p:nvPr/>
        </p:nvGrpSpPr>
        <p:grpSpPr>
          <a:xfrm>
            <a:off x="6110106" y="1787980"/>
            <a:ext cx="2664000" cy="2073728"/>
            <a:chOff x="5870578" y="665494"/>
            <a:chExt cx="2664000" cy="2073728"/>
          </a:xfrm>
        </p:grpSpPr>
        <p:sp>
          <p:nvSpPr>
            <p:cNvPr id="20" name="Rectangle 19"/>
            <p:cNvSpPr/>
            <p:nvPr>
              <p:custDataLst>
                <p:tags r:id="rId8"/>
              </p:custDataLst>
            </p:nvPr>
          </p:nvSpPr>
          <p:spPr>
            <a:xfrm>
              <a:off x="5870578" y="665494"/>
              <a:ext cx="2664000" cy="2073728"/>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defTabSz="457200">
                <a:defRPr/>
              </a:pPr>
              <a:r>
                <a:rPr lang="en-GB" sz="1400" b="1" dirty="0">
                  <a:solidFill>
                    <a:srgbClr val="53575E"/>
                  </a:solidFill>
                  <a:ea typeface="Arial Unicode MS" pitchFamily="34" charset="-128"/>
                </a:rPr>
                <a:t>Metabolism – a minor elimination pathway</a:t>
              </a:r>
            </a:p>
          </p:txBody>
        </p:sp>
        <p:sp>
          <p:nvSpPr>
            <p:cNvPr id="22" name="Rectangle 34"/>
            <p:cNvSpPr>
              <a:spLocks noChangeArrowheads="1"/>
            </p:cNvSpPr>
            <p:nvPr>
              <p:custDataLst>
                <p:tags r:id="rId9"/>
              </p:custDataLst>
            </p:nvPr>
          </p:nvSpPr>
          <p:spPr bwMode="auto">
            <a:xfrm>
              <a:off x="6302578" y="2063489"/>
              <a:ext cx="1800000" cy="540000"/>
            </a:xfrm>
            <a:prstGeom prst="rect">
              <a:avLst/>
            </a:prstGeom>
            <a:solidFill>
              <a:schemeClr val="bg1"/>
            </a:solidFill>
            <a:ln w="19050">
              <a:solidFill>
                <a:schemeClr val="accent1"/>
              </a:solidFill>
            </a:ln>
            <a:effectLst/>
            <a:extLst/>
          </p:spPr>
          <p:txBody>
            <a:bodyPr wrap="none" lIns="0" tIns="0" rIns="0" bIns="0" anchor="ctr">
              <a:noAutofit/>
            </a:bodyPr>
            <a:lstStyle/>
            <a:p>
              <a:pPr algn="ctr" defTabSz="457200">
                <a:defRPr/>
              </a:pPr>
              <a:r>
                <a:rPr lang="en-GB" sz="1400" dirty="0">
                  <a:solidFill>
                    <a:srgbClr val="53575E"/>
                  </a:solidFill>
                  <a:ea typeface="Arial Unicode MS" pitchFamily="34" charset="-128"/>
                  <a:cs typeface="Arial" pitchFamily="34" charset="0"/>
                </a:rPr>
                <a:t>~90% excreted </a:t>
              </a:r>
              <a:br>
                <a:rPr lang="en-GB" sz="1400" dirty="0">
                  <a:solidFill>
                    <a:srgbClr val="53575E"/>
                  </a:solidFill>
                  <a:ea typeface="Arial Unicode MS" pitchFamily="34" charset="-128"/>
                  <a:cs typeface="Arial" pitchFamily="34" charset="0"/>
                </a:rPr>
              </a:br>
              <a:r>
                <a:rPr lang="en-GB" sz="1400" dirty="0">
                  <a:solidFill>
                    <a:srgbClr val="53575E"/>
                  </a:solidFill>
                  <a:ea typeface="Arial Unicode MS" pitchFamily="34" charset="-128"/>
                  <a:cs typeface="Arial" pitchFamily="34" charset="0"/>
                </a:rPr>
                <a:t>unchanged</a:t>
              </a:r>
            </a:p>
          </p:txBody>
        </p:sp>
        <p:sp>
          <p:nvSpPr>
            <p:cNvPr id="24" name="Rectangle 34"/>
            <p:cNvSpPr>
              <a:spLocks noChangeArrowheads="1"/>
            </p:cNvSpPr>
            <p:nvPr>
              <p:custDataLst>
                <p:tags r:id="rId10"/>
              </p:custDataLst>
            </p:nvPr>
          </p:nvSpPr>
          <p:spPr bwMode="auto">
            <a:xfrm>
              <a:off x="6302578" y="1252313"/>
              <a:ext cx="1800000" cy="540000"/>
            </a:xfrm>
            <a:prstGeom prst="rect">
              <a:avLst/>
            </a:prstGeom>
            <a:solidFill>
              <a:schemeClr val="bg1"/>
            </a:solidFill>
            <a:ln w="19050">
              <a:solidFill>
                <a:schemeClr val="accent1"/>
              </a:solidFill>
            </a:ln>
            <a:effectLst/>
            <a:extLst/>
          </p:spPr>
          <p:txBody>
            <a:bodyPr wrap="none" lIns="0" tIns="0" rIns="0" bIns="0" anchor="ctr">
              <a:noAutofit/>
            </a:bodyPr>
            <a:lstStyle/>
            <a:p>
              <a:pPr algn="ctr" defTabSz="457200">
                <a:defRPr/>
              </a:pPr>
              <a:r>
                <a:rPr lang="en-GB" sz="1400" dirty="0">
                  <a:solidFill>
                    <a:srgbClr val="53575E"/>
                  </a:solidFill>
                  <a:ea typeface="Arial Unicode MS" pitchFamily="34" charset="-128"/>
                  <a:cs typeface="Arial" pitchFamily="34" charset="0"/>
                </a:rPr>
                <a:t>~10% inactive </a:t>
              </a:r>
              <a:br>
                <a:rPr lang="en-GB" sz="1400" dirty="0">
                  <a:solidFill>
                    <a:srgbClr val="53575E"/>
                  </a:solidFill>
                  <a:ea typeface="Arial Unicode MS" pitchFamily="34" charset="-128"/>
                  <a:cs typeface="Arial" pitchFamily="34" charset="0"/>
                </a:rPr>
              </a:br>
              <a:r>
                <a:rPr lang="en-GB" sz="1400" dirty="0">
                  <a:solidFill>
                    <a:srgbClr val="53575E"/>
                  </a:solidFill>
                  <a:ea typeface="Arial Unicode MS" pitchFamily="34" charset="-128"/>
                  <a:cs typeface="Arial" pitchFamily="34" charset="0"/>
                </a:rPr>
                <a:t>metabolite</a:t>
              </a:r>
            </a:p>
          </p:txBody>
        </p:sp>
      </p:grpSp>
      <p:sp>
        <p:nvSpPr>
          <p:cNvPr id="56" name="Footer Placeholder 55"/>
          <p:cNvSpPr>
            <a:spLocks noGrp="1"/>
          </p:cNvSpPr>
          <p:nvPr>
            <p:ph type="ftr" sz="quarter" idx="10"/>
          </p:nvPr>
        </p:nvSpPr>
        <p:spPr>
          <a:xfrm>
            <a:off x="468000" y="4372061"/>
            <a:ext cx="7845740" cy="556555"/>
          </a:xfrm>
        </p:spPr>
        <p:txBody>
          <a:bodyPr/>
          <a:lstStyle/>
          <a:p>
            <a:pPr defTabSz="671513">
              <a:buClr>
                <a:srgbClr val="53575E"/>
              </a:buClr>
            </a:pPr>
            <a:r>
              <a:rPr lang="en-US" dirty="0">
                <a:solidFill>
                  <a:srgbClr val="5A5A5A"/>
                </a:solidFill>
              </a:rPr>
              <a:t>Note: the label describes single-dose analyses that do not add up to 100% (a common effect for this type of analysis); after administration of an oral C14-labelled </a:t>
            </a:r>
            <a:r>
              <a:rPr lang="en-US" dirty="0" err="1">
                <a:solidFill>
                  <a:srgbClr val="5A5A5A"/>
                </a:solidFill>
              </a:rPr>
              <a:t>linagliptin</a:t>
            </a:r>
            <a:r>
              <a:rPr lang="en-US" dirty="0">
                <a:solidFill>
                  <a:srgbClr val="5A5A5A"/>
                </a:solidFill>
              </a:rPr>
              <a:t> dose to healthy individuals, ~85% of the administered radioactivity is eliminated via the enterohepatic system (80%) or urine (5%) within 4 days of dosing</a:t>
            </a:r>
            <a:br>
              <a:rPr lang="en-US" dirty="0">
                <a:solidFill>
                  <a:srgbClr val="5A5A5A"/>
                </a:solidFill>
              </a:rPr>
            </a:br>
            <a:r>
              <a:rPr lang="en-GB" dirty="0">
                <a:solidFill>
                  <a:srgbClr val="5A5A5A"/>
                </a:solidFill>
              </a:rPr>
              <a:t>DPP-4, dipeptidyl peptidase-4. </a:t>
            </a:r>
            <a:r>
              <a:rPr lang="en-US" dirty="0" err="1" smtClean="0">
                <a:solidFill>
                  <a:srgbClr val="5A5A5A"/>
                </a:solidFill>
                <a:cs typeface="Arial" pitchFamily="34" charset="0"/>
              </a:rPr>
              <a:t>Tradjenta</a:t>
            </a:r>
            <a:r>
              <a:rPr lang="en-US" baseline="30000" dirty="0" smtClean="0">
                <a:solidFill>
                  <a:srgbClr val="5A5A5A"/>
                </a:solidFill>
                <a:cs typeface="Arial" pitchFamily="34" charset="0"/>
              </a:rPr>
              <a:t>®</a:t>
            </a:r>
            <a:r>
              <a:rPr lang="en-US" dirty="0" smtClean="0">
                <a:solidFill>
                  <a:srgbClr val="5A5A5A"/>
                </a:solidFill>
                <a:cs typeface="Arial" pitchFamily="34" charset="0"/>
              </a:rPr>
              <a:t> </a:t>
            </a:r>
            <a:r>
              <a:rPr lang="en-US" dirty="0">
                <a:solidFill>
                  <a:srgbClr val="5A5A5A"/>
                </a:solidFill>
                <a:cs typeface="Arial" pitchFamily="34" charset="0"/>
              </a:rPr>
              <a:t>US prescribing information. </a:t>
            </a:r>
            <a:r>
              <a:rPr lang="en-US" dirty="0" err="1">
                <a:solidFill>
                  <a:srgbClr val="5A5A5A"/>
                </a:solidFill>
              </a:rPr>
              <a:t>Boehringer</a:t>
            </a:r>
            <a:r>
              <a:rPr lang="en-US" dirty="0">
                <a:solidFill>
                  <a:srgbClr val="5A5A5A"/>
                </a:solidFill>
              </a:rPr>
              <a:t> </a:t>
            </a:r>
            <a:r>
              <a:rPr lang="en-US" dirty="0" err="1">
                <a:solidFill>
                  <a:srgbClr val="5A5A5A"/>
                </a:solidFill>
              </a:rPr>
              <a:t>Ingelheim</a:t>
            </a:r>
            <a:r>
              <a:rPr lang="en-US" dirty="0">
                <a:solidFill>
                  <a:srgbClr val="5A5A5A"/>
                </a:solidFill>
              </a:rPr>
              <a:t> Ltd.</a:t>
            </a:r>
            <a:r>
              <a:rPr lang="en-US" dirty="0">
                <a:solidFill>
                  <a:srgbClr val="5A5A5A"/>
                </a:solidFill>
                <a:cs typeface="Arial" pitchFamily="34" charset="0"/>
              </a:rPr>
              <a:t> (Aug 2017)</a:t>
            </a:r>
          </a:p>
        </p:txBody>
      </p:sp>
      <p:sp>
        <p:nvSpPr>
          <p:cNvPr id="57" name="Slide Number Placeholder 56"/>
          <p:cNvSpPr>
            <a:spLocks noGrp="1"/>
          </p:cNvSpPr>
          <p:nvPr>
            <p:ph type="sldNum" sz="quarter" idx="11"/>
          </p:nvPr>
        </p:nvSpPr>
        <p:spPr/>
        <p:txBody>
          <a:bodyPr/>
          <a:lstStyle/>
          <a:p>
            <a:pPr>
              <a:defRPr/>
            </a:pPr>
            <a:fld id="{3CE978CD-8200-452B-A882-54D258D61118}" type="slidenum">
              <a:rPr lang="en-GB" sz="800" smtClean="0">
                <a:solidFill>
                  <a:srgbClr val="5A5A5A">
                    <a:lumMod val="60000"/>
                    <a:lumOff val="40000"/>
                  </a:srgbClr>
                </a:solidFill>
              </a:rPr>
              <a:pPr>
                <a:defRPr/>
              </a:pPr>
              <a:t>22</a:t>
            </a:fld>
            <a:endParaRPr lang="en-GB" sz="800" dirty="0">
              <a:solidFill>
                <a:srgbClr val="5A5A5A">
                  <a:lumMod val="60000"/>
                  <a:lumOff val="40000"/>
                </a:srgbClr>
              </a:solidFill>
            </a:endParaRPr>
          </a:p>
        </p:txBody>
      </p:sp>
      <p:cxnSp>
        <p:nvCxnSpPr>
          <p:cNvPr id="7" name="Elbow Connector 6"/>
          <p:cNvCxnSpPr>
            <a:stCxn id="61" idx="3"/>
            <a:endCxn id="22" idx="1"/>
          </p:cNvCxnSpPr>
          <p:nvPr/>
        </p:nvCxnSpPr>
        <p:spPr>
          <a:xfrm>
            <a:off x="5199714" y="2648085"/>
            <a:ext cx="1342392" cy="807890"/>
          </a:xfrm>
          <a:prstGeom prst="bentConnector3">
            <a:avLst>
              <a:gd name="adj1" fmla="val 68246"/>
            </a:avLst>
          </a:prstGeom>
          <a:noFill/>
          <a:ln w="28575">
            <a:solidFill>
              <a:schemeClr val="accent1"/>
            </a:solidFill>
            <a:round/>
            <a:headEnd type="none" w="med" len="med"/>
            <a:tailEnd type="arrow" w="med" len="med"/>
          </a:ln>
          <a:extLst>
            <a:ext uri="{909E8E84-426E-40DD-AFC4-6F175D3DCCD1}">
              <a14:hiddenFill xmlns:a14="http://schemas.microsoft.com/office/drawing/2010/main">
                <a:noFill/>
              </a14:hiddenFill>
            </a:ext>
          </a:extLst>
        </p:spPr>
      </p:cxnSp>
      <p:cxnSp>
        <p:nvCxnSpPr>
          <p:cNvPr id="14" name="Elbow Connector 13"/>
          <p:cNvCxnSpPr/>
          <p:nvPr/>
        </p:nvCxnSpPr>
        <p:spPr>
          <a:xfrm flipV="1">
            <a:off x="5199714" y="2647180"/>
            <a:ext cx="1342392" cy="0"/>
          </a:xfrm>
          <a:prstGeom prst="bentConnector3">
            <a:avLst>
              <a:gd name="adj1" fmla="val 50000"/>
            </a:avLst>
          </a:prstGeom>
          <a:noFill/>
          <a:ln w="28575">
            <a:solidFill>
              <a:schemeClr val="accent1"/>
            </a:solidFill>
            <a:prstDash val="sysDash"/>
            <a:round/>
            <a:headEnd type="none" w="med" len="med"/>
            <a:tailEnd type="arrow" w="med" len="med"/>
          </a:ln>
          <a:extLst>
            <a:ext uri="{909E8E84-426E-40DD-AFC4-6F175D3DCCD1}">
              <a14:hiddenFill xmlns:a14="http://schemas.microsoft.com/office/drawing/2010/main">
                <a:noFill/>
              </a14:hiddenFill>
            </a:ext>
          </a:extLst>
        </p:spPr>
      </p:cxnSp>
      <p:sp>
        <p:nvSpPr>
          <p:cNvPr id="59" name="Rectangle 58"/>
          <p:cNvSpPr/>
          <p:nvPr/>
        </p:nvSpPr>
        <p:spPr>
          <a:xfrm>
            <a:off x="457206" y="988734"/>
            <a:ext cx="2664529" cy="504000"/>
          </a:xfrm>
          <a:prstGeom prst="rect">
            <a:avLst/>
          </a:prstGeom>
          <a:solidFill>
            <a:srgbClr val="8F308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GB" sz="1400" b="1" dirty="0">
                <a:solidFill>
                  <a:srgbClr val="FFFFFF"/>
                </a:solidFill>
                <a:ea typeface="Arial Unicode MS" pitchFamily="34" charset="-128"/>
                <a:cs typeface="Arial" pitchFamily="34" charset="0"/>
              </a:rPr>
              <a:t>Oral dosage:</a:t>
            </a:r>
            <a:r>
              <a:rPr lang="en-GB" sz="1400" dirty="0">
                <a:solidFill>
                  <a:srgbClr val="FFFFFF"/>
                </a:solidFill>
                <a:ea typeface="Arial Unicode MS" pitchFamily="34" charset="-128"/>
                <a:cs typeface="Arial" pitchFamily="34" charset="0"/>
              </a:rPr>
              <a:t> linagliptin 5 mg once daily, with or without food</a:t>
            </a:r>
          </a:p>
        </p:txBody>
      </p:sp>
      <p:cxnSp>
        <p:nvCxnSpPr>
          <p:cNvPr id="55" name="Elbow Connector 54"/>
          <p:cNvCxnSpPr/>
          <p:nvPr/>
        </p:nvCxnSpPr>
        <p:spPr>
          <a:xfrm>
            <a:off x="3090554" y="1237893"/>
            <a:ext cx="1553459" cy="283931"/>
          </a:xfrm>
          <a:prstGeom prst="bentConnector3">
            <a:avLst>
              <a:gd name="adj1" fmla="val 99957"/>
            </a:avLst>
          </a:prstGeom>
          <a:ln w="28575">
            <a:solidFill>
              <a:srgbClr val="8F3089"/>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AutoShape 36"/>
          <p:cNvSpPr>
            <a:spLocks noChangeArrowheads="1"/>
          </p:cNvSpPr>
          <p:nvPr>
            <p:custDataLst>
              <p:tags r:id="rId5"/>
            </p:custDataLst>
          </p:nvPr>
        </p:nvSpPr>
        <p:spPr bwMode="auto">
          <a:xfrm>
            <a:off x="3959932" y="2420693"/>
            <a:ext cx="1239782" cy="454891"/>
          </a:xfrm>
          <a:prstGeom prst="rect">
            <a:avLst/>
          </a:prstGeom>
          <a:noFill/>
          <a:ln w="19050">
            <a:solidFill>
              <a:schemeClr val="accent1"/>
            </a:solidFill>
            <a:round/>
            <a:headEnd type="arrow" w="med" len="med"/>
            <a:tailEnd type="none" w="med" len="med"/>
          </a:ln>
          <a:effectLst>
            <a:glow rad="25400">
              <a:schemeClr val="bg1"/>
            </a:glow>
          </a:effectLst>
          <a:extLst>
            <a:ext uri="{909E8E84-426E-40DD-AFC4-6F175D3DCCD1}">
              <a14:hiddenFill xmlns:a14="http://schemas.microsoft.com/office/drawing/2010/main">
                <a:noFill/>
              </a14:hiddenFill>
            </a:ext>
          </a:extLst>
        </p:spPr>
        <p:txBody>
          <a:bodyPr wrap="none" anchor="ctr"/>
          <a:lstStyle/>
          <a:p>
            <a:pPr defTabSz="457200">
              <a:defRPr/>
            </a:pPr>
            <a:endParaRPr lang="de-DE" sz="1400" dirty="0">
              <a:solidFill>
                <a:srgbClr val="53575E"/>
              </a:solidFill>
              <a:ea typeface="Arial Unicode MS" pitchFamily="34" charset="-128"/>
              <a:cs typeface="Arial" pitchFamily="34" charset="0"/>
            </a:endParaRPr>
          </a:p>
        </p:txBody>
      </p:sp>
      <p:sp>
        <p:nvSpPr>
          <p:cNvPr id="62" name="AutoShape 39"/>
          <p:cNvSpPr>
            <a:spLocks noChangeArrowheads="1"/>
          </p:cNvSpPr>
          <p:nvPr>
            <p:custDataLst>
              <p:tags r:id="rId6"/>
            </p:custDataLst>
          </p:nvPr>
        </p:nvSpPr>
        <p:spPr bwMode="auto">
          <a:xfrm>
            <a:off x="3959964" y="2913797"/>
            <a:ext cx="498479" cy="450111"/>
          </a:xfrm>
          <a:prstGeom prst="rect">
            <a:avLst/>
          </a:prstGeom>
          <a:noFill/>
          <a:ln w="19050">
            <a:solidFill>
              <a:schemeClr val="accent3"/>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txBody>
          <a:bodyPr wrap="none" anchor="ctr"/>
          <a:lstStyle/>
          <a:p>
            <a:pPr defTabSz="457200">
              <a:defRPr/>
            </a:pPr>
            <a:endParaRPr lang="de-DE" sz="1400" dirty="0">
              <a:solidFill>
                <a:srgbClr val="53575E"/>
              </a:solidFill>
              <a:ea typeface="Arial Unicode MS" pitchFamily="34" charset="-128"/>
              <a:cs typeface="Arial" pitchFamily="34" charset="0"/>
            </a:endParaRPr>
          </a:p>
        </p:txBody>
      </p:sp>
      <p:sp>
        <p:nvSpPr>
          <p:cNvPr id="63" name="AutoShape 39"/>
          <p:cNvSpPr>
            <a:spLocks noChangeArrowheads="1"/>
          </p:cNvSpPr>
          <p:nvPr>
            <p:custDataLst>
              <p:tags r:id="rId7"/>
            </p:custDataLst>
          </p:nvPr>
        </p:nvSpPr>
        <p:spPr bwMode="auto">
          <a:xfrm>
            <a:off x="3959932" y="3551042"/>
            <a:ext cx="1239782" cy="769113"/>
          </a:xfrm>
          <a:prstGeom prst="rect">
            <a:avLst/>
          </a:prstGeom>
          <a:noFill/>
          <a:ln w="19050">
            <a:solidFill>
              <a:schemeClr val="accent3"/>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txBody>
          <a:bodyPr wrap="none" anchor="ctr"/>
          <a:lstStyle/>
          <a:p>
            <a:pPr defTabSz="457200">
              <a:defRPr/>
            </a:pPr>
            <a:endParaRPr lang="de-DE" sz="1400" dirty="0">
              <a:solidFill>
                <a:srgbClr val="53575E"/>
              </a:solidFill>
              <a:ea typeface="Arial Unicode MS" pitchFamily="34" charset="-128"/>
              <a:cs typeface="Arial" pitchFamily="34" charset="0"/>
            </a:endParaRPr>
          </a:p>
        </p:txBody>
      </p:sp>
      <p:cxnSp>
        <p:nvCxnSpPr>
          <p:cNvPr id="71" name="Straight Arrow Connector 70"/>
          <p:cNvCxnSpPr>
            <a:stCxn id="63" idx="1"/>
          </p:cNvCxnSpPr>
          <p:nvPr/>
        </p:nvCxnSpPr>
        <p:spPr>
          <a:xfrm flipH="1" flipV="1">
            <a:off x="2833464" y="3935187"/>
            <a:ext cx="1126468" cy="412"/>
          </a:xfrm>
          <a:prstGeom prst="straightConnector1">
            <a:avLst/>
          </a:prstGeom>
          <a:noFill/>
          <a:ln w="28575">
            <a:solidFill>
              <a:schemeClr val="accent3"/>
            </a:solidFill>
            <a:round/>
            <a:headEnd type="none" w="med" len="med"/>
            <a:tailEnd type="arrow" w="med" len="med"/>
          </a:ln>
          <a:extLst>
            <a:ext uri="{909E8E84-426E-40DD-AFC4-6F175D3DCCD1}">
              <a14:hiddenFill xmlns:a14="http://schemas.microsoft.com/office/drawing/2010/main">
                <a:noFill/>
              </a14:hiddenFill>
            </a:ext>
          </a:extLst>
        </p:spPr>
      </p:cxnSp>
      <p:cxnSp>
        <p:nvCxnSpPr>
          <p:cNvPr id="38" name="Straight Arrow Connector 37"/>
          <p:cNvCxnSpPr>
            <a:stCxn id="62" idx="1"/>
            <a:endCxn id="10" idx="3"/>
          </p:cNvCxnSpPr>
          <p:nvPr/>
        </p:nvCxnSpPr>
        <p:spPr>
          <a:xfrm flipH="1" flipV="1">
            <a:off x="2833464" y="3138230"/>
            <a:ext cx="1126468" cy="621"/>
          </a:xfrm>
          <a:prstGeom prst="straightConnector1">
            <a:avLst/>
          </a:prstGeom>
          <a:noFill/>
          <a:ln w="28575">
            <a:solidFill>
              <a:schemeClr val="accent3"/>
            </a:solidFill>
            <a:prstDash val="sysDash"/>
            <a:round/>
            <a:headEnd type="none"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58648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extBox 23"/>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29" name="Rectangle 28"/>
          <p:cNvSpPr/>
          <p:nvPr>
            <p:custDataLst>
              <p:tags r:id="rId2"/>
            </p:custDataLst>
          </p:nvPr>
        </p:nvSpPr>
        <p:spPr>
          <a:xfrm>
            <a:off x="504472" y="1419633"/>
            <a:ext cx="8182328" cy="59861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defTabSz="457200">
              <a:defRPr/>
            </a:pPr>
            <a:endParaRPr lang="en-GB" sz="1400" b="1" dirty="0">
              <a:solidFill>
                <a:srgbClr val="53575E"/>
              </a:solidFill>
              <a:ea typeface="Arial Unicode MS" pitchFamily="34" charset="-128"/>
            </a:endParaRPr>
          </a:p>
        </p:txBody>
      </p:sp>
      <p:sp>
        <p:nvSpPr>
          <p:cNvPr id="28" name="Rectangle 27"/>
          <p:cNvSpPr/>
          <p:nvPr>
            <p:custDataLst>
              <p:tags r:id="rId3"/>
            </p:custDataLst>
          </p:nvPr>
        </p:nvSpPr>
        <p:spPr>
          <a:xfrm>
            <a:off x="504479" y="2011648"/>
            <a:ext cx="8182329" cy="2247842"/>
          </a:xfrm>
          <a:prstGeom prst="rect">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defTabSz="457200">
              <a:defRPr/>
            </a:pPr>
            <a:endParaRPr lang="en-GB" sz="1400" b="1" dirty="0">
              <a:solidFill>
                <a:srgbClr val="53575E"/>
              </a:solidFill>
              <a:ea typeface="Arial Unicode MS" pitchFamily="34" charset="-128"/>
            </a:endParaRPr>
          </a:p>
        </p:txBody>
      </p:sp>
      <p:sp>
        <p:nvSpPr>
          <p:cNvPr id="263178" name="AutoShape 35"/>
          <p:cNvSpPr>
            <a:spLocks noChangeArrowheads="1"/>
          </p:cNvSpPr>
          <p:nvPr>
            <p:custDataLst>
              <p:tags r:id="rId4"/>
            </p:custDataLst>
          </p:nvPr>
        </p:nvSpPr>
        <p:spPr bwMode="gray">
          <a:xfrm>
            <a:off x="1637296" y="1495506"/>
            <a:ext cx="4155241" cy="463510"/>
          </a:xfrm>
          <a:prstGeom prst="rightArrow">
            <a:avLst>
              <a:gd name="adj1" fmla="val 70000"/>
              <a:gd name="adj2" fmla="val 37674"/>
            </a:avLst>
          </a:prstGeom>
          <a:solidFill>
            <a:schemeClr val="bg1"/>
          </a:solidFill>
          <a:ln>
            <a:noFill/>
          </a:ln>
          <a:extLst/>
        </p:spPr>
        <p:txBody>
          <a:bodyPr wrap="none" lIns="93236" tIns="46619" rIns="93236" bIns="46619" anchor="ctr"/>
          <a:lstStyle/>
          <a:p>
            <a:pPr defTabSz="457200">
              <a:defRPr/>
            </a:pPr>
            <a:endParaRPr lang="de-DE">
              <a:solidFill>
                <a:srgbClr val="53575E"/>
              </a:solidFill>
            </a:endParaRPr>
          </a:p>
        </p:txBody>
      </p:sp>
      <p:sp>
        <p:nvSpPr>
          <p:cNvPr id="30" name="AutoShape 35"/>
          <p:cNvSpPr>
            <a:spLocks noChangeArrowheads="1"/>
          </p:cNvSpPr>
          <p:nvPr>
            <p:custDataLst>
              <p:tags r:id="rId5"/>
            </p:custDataLst>
          </p:nvPr>
        </p:nvSpPr>
        <p:spPr bwMode="gray">
          <a:xfrm>
            <a:off x="1637296" y="2048955"/>
            <a:ext cx="4155241" cy="463510"/>
          </a:xfrm>
          <a:prstGeom prst="rightArrow">
            <a:avLst>
              <a:gd name="adj1" fmla="val 70000"/>
              <a:gd name="adj2" fmla="val 37674"/>
            </a:avLst>
          </a:prstGeom>
          <a:solidFill>
            <a:schemeClr val="bg1"/>
          </a:solidFill>
          <a:ln>
            <a:noFill/>
          </a:ln>
          <a:extLst/>
        </p:spPr>
        <p:txBody>
          <a:bodyPr wrap="none" lIns="93236" tIns="46619" rIns="93236" bIns="46619" anchor="ctr"/>
          <a:lstStyle/>
          <a:p>
            <a:pPr defTabSz="457200">
              <a:defRPr/>
            </a:pPr>
            <a:endParaRPr lang="de-DE">
              <a:solidFill>
                <a:srgbClr val="53575E"/>
              </a:solidFill>
            </a:endParaRPr>
          </a:p>
        </p:txBody>
      </p:sp>
      <p:sp>
        <p:nvSpPr>
          <p:cNvPr id="31" name="AutoShape 35"/>
          <p:cNvSpPr>
            <a:spLocks noChangeArrowheads="1"/>
          </p:cNvSpPr>
          <p:nvPr>
            <p:custDataLst>
              <p:tags r:id="rId6"/>
            </p:custDataLst>
          </p:nvPr>
        </p:nvSpPr>
        <p:spPr bwMode="gray">
          <a:xfrm>
            <a:off x="1637296" y="2601591"/>
            <a:ext cx="4155241" cy="463510"/>
          </a:xfrm>
          <a:prstGeom prst="rightArrow">
            <a:avLst>
              <a:gd name="adj1" fmla="val 70000"/>
              <a:gd name="adj2" fmla="val 37674"/>
            </a:avLst>
          </a:prstGeom>
          <a:solidFill>
            <a:schemeClr val="bg1"/>
          </a:solidFill>
          <a:ln>
            <a:noFill/>
          </a:ln>
          <a:extLst/>
        </p:spPr>
        <p:txBody>
          <a:bodyPr wrap="none" lIns="93236" tIns="46619" rIns="93236" bIns="46619" anchor="ctr"/>
          <a:lstStyle/>
          <a:p>
            <a:pPr defTabSz="457200">
              <a:defRPr/>
            </a:pPr>
            <a:endParaRPr lang="de-DE">
              <a:solidFill>
                <a:srgbClr val="53575E"/>
              </a:solidFill>
            </a:endParaRPr>
          </a:p>
        </p:txBody>
      </p:sp>
      <p:sp>
        <p:nvSpPr>
          <p:cNvPr id="33" name="AutoShape 35"/>
          <p:cNvSpPr>
            <a:spLocks noChangeArrowheads="1"/>
          </p:cNvSpPr>
          <p:nvPr>
            <p:custDataLst>
              <p:tags r:id="rId7"/>
            </p:custDataLst>
          </p:nvPr>
        </p:nvSpPr>
        <p:spPr bwMode="gray">
          <a:xfrm>
            <a:off x="1637296" y="3160512"/>
            <a:ext cx="4155241" cy="463510"/>
          </a:xfrm>
          <a:prstGeom prst="rightArrow">
            <a:avLst>
              <a:gd name="adj1" fmla="val 70000"/>
              <a:gd name="adj2" fmla="val 37674"/>
            </a:avLst>
          </a:prstGeom>
          <a:solidFill>
            <a:schemeClr val="bg1"/>
          </a:solidFill>
          <a:ln>
            <a:noFill/>
          </a:ln>
          <a:extLst/>
        </p:spPr>
        <p:txBody>
          <a:bodyPr wrap="none" lIns="93236" tIns="46619" rIns="93236" bIns="46619" anchor="ctr"/>
          <a:lstStyle/>
          <a:p>
            <a:pPr defTabSz="457200">
              <a:defRPr/>
            </a:pPr>
            <a:endParaRPr lang="de-DE">
              <a:solidFill>
                <a:srgbClr val="53575E"/>
              </a:solidFill>
            </a:endParaRPr>
          </a:p>
        </p:txBody>
      </p:sp>
      <p:sp>
        <p:nvSpPr>
          <p:cNvPr id="34" name="AutoShape 35"/>
          <p:cNvSpPr>
            <a:spLocks noChangeArrowheads="1"/>
          </p:cNvSpPr>
          <p:nvPr>
            <p:custDataLst>
              <p:tags r:id="rId8"/>
            </p:custDataLst>
          </p:nvPr>
        </p:nvSpPr>
        <p:spPr bwMode="gray">
          <a:xfrm>
            <a:off x="1637296" y="3707862"/>
            <a:ext cx="4155241" cy="463510"/>
          </a:xfrm>
          <a:prstGeom prst="rightArrow">
            <a:avLst>
              <a:gd name="adj1" fmla="val 70000"/>
              <a:gd name="adj2" fmla="val 37674"/>
            </a:avLst>
          </a:prstGeom>
          <a:solidFill>
            <a:schemeClr val="bg1"/>
          </a:solidFill>
          <a:ln>
            <a:noFill/>
          </a:ln>
          <a:extLst/>
        </p:spPr>
        <p:txBody>
          <a:bodyPr wrap="none" lIns="93236" tIns="46619" rIns="93236" bIns="46619" anchor="ctr"/>
          <a:lstStyle/>
          <a:p>
            <a:pPr defTabSz="457200">
              <a:defRPr/>
            </a:pPr>
            <a:endParaRPr lang="de-DE">
              <a:solidFill>
                <a:srgbClr val="53575E"/>
              </a:solidFill>
            </a:endParaRPr>
          </a:p>
        </p:txBody>
      </p:sp>
      <p:sp>
        <p:nvSpPr>
          <p:cNvPr id="27" name="Text Placeholder 3"/>
          <p:cNvSpPr>
            <a:spLocks noGrp="1"/>
          </p:cNvSpPr>
          <p:nvPr>
            <p:ph type="ftr" sz="quarter" idx="10"/>
          </p:nvPr>
        </p:nvSpPr>
        <p:spPr>
          <a:xfrm>
            <a:off x="468000" y="4598448"/>
            <a:ext cx="7776408" cy="363600"/>
          </a:xfrm>
        </p:spPr>
        <p:txBody>
          <a:bodyPr/>
          <a:lstStyle/>
          <a:p>
            <a:r>
              <a:rPr lang="en-GB" dirty="0" smtClean="0">
                <a:solidFill>
                  <a:srgbClr val="5A5A5A"/>
                </a:solidFill>
              </a:rPr>
              <a:t>*Including metabolites and unchanged drug; excretion after single-dose administration of C14-labelled drug. DPP-4, dipeptidyl peptidase-4</a:t>
            </a:r>
          </a:p>
          <a:p>
            <a:r>
              <a:rPr lang="en-US" dirty="0" smtClean="0">
                <a:solidFill>
                  <a:srgbClr val="5A5A5A"/>
                </a:solidFill>
              </a:rPr>
              <a:t>1. </a:t>
            </a:r>
            <a:r>
              <a:rPr lang="en-US" dirty="0" err="1" smtClean="0">
                <a:solidFill>
                  <a:srgbClr val="5A5A5A"/>
                </a:solidFill>
              </a:rPr>
              <a:t>Tradjenta</a:t>
            </a:r>
            <a:r>
              <a:rPr lang="en-US" baseline="30000" dirty="0" smtClean="0">
                <a:solidFill>
                  <a:srgbClr val="5A5A5A"/>
                </a:solidFill>
              </a:rPr>
              <a:t>®</a:t>
            </a:r>
            <a:r>
              <a:rPr lang="en-US" dirty="0" smtClean="0">
                <a:solidFill>
                  <a:srgbClr val="5A5A5A"/>
                </a:solidFill>
              </a:rPr>
              <a:t> US prescribing information. </a:t>
            </a:r>
            <a:r>
              <a:rPr lang="en-US" dirty="0" err="1" smtClean="0">
                <a:solidFill>
                  <a:srgbClr val="5A5A5A"/>
                </a:solidFill>
              </a:rPr>
              <a:t>Boehringer</a:t>
            </a:r>
            <a:r>
              <a:rPr lang="en-US" dirty="0" smtClean="0">
                <a:solidFill>
                  <a:srgbClr val="5A5A5A"/>
                </a:solidFill>
              </a:rPr>
              <a:t> </a:t>
            </a:r>
            <a:r>
              <a:rPr lang="en-US" dirty="0" err="1" smtClean="0">
                <a:solidFill>
                  <a:srgbClr val="5A5A5A"/>
                </a:solidFill>
              </a:rPr>
              <a:t>Ingelheim</a:t>
            </a:r>
            <a:r>
              <a:rPr lang="en-US" dirty="0" smtClean="0">
                <a:solidFill>
                  <a:srgbClr val="5A5A5A"/>
                </a:solidFill>
              </a:rPr>
              <a:t> Ltd. (Aug 2017). 2. Januvia</a:t>
            </a:r>
            <a:r>
              <a:rPr lang="en-GB" baseline="30000" dirty="0" smtClean="0">
                <a:solidFill>
                  <a:srgbClr val="5A5A5A"/>
                </a:solidFill>
              </a:rPr>
              <a:t>®</a:t>
            </a:r>
            <a:r>
              <a:rPr lang="en-US" dirty="0" smtClean="0">
                <a:solidFill>
                  <a:srgbClr val="5A5A5A"/>
                </a:solidFill>
              </a:rPr>
              <a:t> US prescribing information. MSD Ltd. (Jan 2017). </a:t>
            </a:r>
            <a:br>
              <a:rPr lang="en-US" dirty="0" smtClean="0">
                <a:solidFill>
                  <a:srgbClr val="5A5A5A"/>
                </a:solidFill>
              </a:rPr>
            </a:br>
            <a:r>
              <a:rPr lang="en-US" dirty="0" smtClean="0">
                <a:solidFill>
                  <a:srgbClr val="5A5A5A"/>
                </a:solidFill>
              </a:rPr>
              <a:t>3. </a:t>
            </a:r>
            <a:r>
              <a:rPr lang="en-US" dirty="0" err="1" smtClean="0">
                <a:solidFill>
                  <a:srgbClr val="5A5A5A"/>
                </a:solidFill>
              </a:rPr>
              <a:t>Galvus</a:t>
            </a:r>
            <a:r>
              <a:rPr lang="en-GB" baseline="30000" dirty="0" smtClean="0">
                <a:solidFill>
                  <a:srgbClr val="5A5A5A"/>
                </a:solidFill>
              </a:rPr>
              <a:t>®</a:t>
            </a:r>
            <a:r>
              <a:rPr lang="en-US" dirty="0" smtClean="0">
                <a:solidFill>
                  <a:srgbClr val="5A5A5A"/>
                </a:solidFill>
              </a:rPr>
              <a:t> EU summary of product characteristics. Novartis Pharmaceuticals. (Apr 2017). 4. </a:t>
            </a:r>
            <a:r>
              <a:rPr lang="en-US" dirty="0" err="1" smtClean="0">
                <a:solidFill>
                  <a:srgbClr val="5A5A5A"/>
                </a:solidFill>
              </a:rPr>
              <a:t>Onglyza</a:t>
            </a:r>
            <a:r>
              <a:rPr lang="en-GB" baseline="30000" dirty="0" smtClean="0">
                <a:solidFill>
                  <a:srgbClr val="5A5A5A"/>
                </a:solidFill>
              </a:rPr>
              <a:t>®</a:t>
            </a:r>
            <a:r>
              <a:rPr lang="en-US" dirty="0" smtClean="0">
                <a:solidFill>
                  <a:srgbClr val="5A5A5A"/>
                </a:solidFill>
              </a:rPr>
              <a:t> US prescribing information. AstraZeneca Ltd. (Feb 2017). 5. </a:t>
            </a:r>
            <a:r>
              <a:rPr lang="en-US" dirty="0" err="1" smtClean="0">
                <a:solidFill>
                  <a:srgbClr val="5A5A5A"/>
                </a:solidFill>
              </a:rPr>
              <a:t>Nesina</a:t>
            </a:r>
            <a:r>
              <a:rPr lang="en-GB" baseline="30000" dirty="0" smtClean="0">
                <a:solidFill>
                  <a:srgbClr val="5A5A5A"/>
                </a:solidFill>
              </a:rPr>
              <a:t>®</a:t>
            </a:r>
            <a:r>
              <a:rPr lang="en-US" dirty="0" smtClean="0">
                <a:solidFill>
                  <a:srgbClr val="5A5A5A"/>
                </a:solidFill>
              </a:rPr>
              <a:t> US prescribing information. Takeda Ltd. (Dec 2016)</a:t>
            </a:r>
            <a:endParaRPr lang="en-US" dirty="0">
              <a:solidFill>
                <a:srgbClr val="5A5A5A"/>
              </a:solidFill>
            </a:endParaRPr>
          </a:p>
        </p:txBody>
      </p:sp>
      <p:sp>
        <p:nvSpPr>
          <p:cNvPr id="9" name="Text Placeholder 8"/>
          <p:cNvSpPr>
            <a:spLocks noGrp="1"/>
          </p:cNvSpPr>
          <p:nvPr>
            <p:ph type="body" sz="quarter" idx="11"/>
          </p:nvPr>
        </p:nvSpPr>
        <p:spPr/>
        <p:txBody>
          <a:bodyPr/>
          <a:lstStyle/>
          <a:p>
            <a:r>
              <a:rPr lang="en-GB" noProof="0" smtClean="0"/>
              <a:t>Proportion of renal excretion, %*</a:t>
            </a:r>
            <a:endParaRPr lang="en-GB" noProof="0" dirty="0"/>
          </a:p>
        </p:txBody>
      </p:sp>
      <p:sp>
        <p:nvSpPr>
          <p:cNvPr id="263179" name="Rectangle 11"/>
          <p:cNvSpPr>
            <a:spLocks noGrp="1"/>
          </p:cNvSpPr>
          <p:nvPr>
            <p:ph type="title"/>
            <p:custDataLst>
              <p:tags r:id="rId9"/>
            </p:custDataLst>
          </p:nvPr>
        </p:nvSpPr>
        <p:spPr/>
        <p:txBody>
          <a:bodyPr/>
          <a:lstStyle/>
          <a:p>
            <a:r>
              <a:rPr lang="en-GB" sz="1800" noProof="0" dirty="0" smtClean="0"/>
              <a:t>With its unique mode of elimination, linagliptin is the only available DPP-4 inhibitor that does not require dose adjustment for any stage of renal impairment </a:t>
            </a:r>
            <a:endParaRPr lang="en-GB" sz="1800" noProof="0"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23</a:t>
            </a:fld>
            <a:endParaRPr lang="en-GB" dirty="0">
              <a:solidFill>
                <a:srgbClr val="5A5A5A"/>
              </a:solidFill>
            </a:endParaRPr>
          </a:p>
        </p:txBody>
      </p:sp>
      <p:graphicFrame>
        <p:nvGraphicFramePr>
          <p:cNvPr id="263171" name="Object 2" hidden="1"/>
          <p:cNvGraphicFramePr>
            <a:graphicFrameLocks/>
          </p:cNvGraphicFramePr>
          <p:nvPr/>
        </p:nvGraphicFramePr>
        <p:xfrm>
          <a:off x="0" y="1"/>
          <a:ext cx="158750" cy="158354"/>
        </p:xfrm>
        <a:graphic>
          <a:graphicData uri="http://schemas.openxmlformats.org/presentationml/2006/ole">
            <mc:AlternateContent xmlns:mc="http://schemas.openxmlformats.org/markup-compatibility/2006">
              <mc:Choice xmlns:v="urn:schemas-microsoft-com:vml" Requires="v">
                <p:oleObj spid="_x0000_s4136" name="Diapositiva de think-cell" r:id="rId20" imgW="360" imgH="360" progId="TCLayout.ActiveDocument.1">
                  <p:embed/>
                </p:oleObj>
              </mc:Choice>
              <mc:Fallback>
                <p:oleObj name="Diapositiva de think-cell" r:id="rId20" imgW="360" imgH="360" progId="TCLayout.ActiveDocument.1">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1"/>
                        <a:ext cx="158750" cy="158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3172" name="Rectangle 3" hidden="1"/>
          <p:cNvSpPr>
            <a:spLocks noChangeArrowheads="1"/>
          </p:cNvSpPr>
          <p:nvPr>
            <p:custDataLst>
              <p:tags r:id="rId10"/>
            </p:custDataLst>
          </p:nvPr>
        </p:nvSpPr>
        <p:spPr bwMode="gray">
          <a:xfrm>
            <a:off x="0" y="1"/>
            <a:ext cx="158750" cy="158354"/>
          </a:xfrm>
          <a:prstGeom prst="rect">
            <a:avLst/>
          </a:prstGeom>
          <a:solidFill>
            <a:schemeClr val="accent1"/>
          </a:solidFill>
          <a:ln w="9525">
            <a:solidFill>
              <a:schemeClr val="tx1"/>
            </a:solidFill>
            <a:miter lim="800000"/>
            <a:headEnd/>
            <a:tailEnd/>
          </a:ln>
        </p:spPr>
        <p:txBody>
          <a:bodyPr vert="horz" wrap="none" lIns="0" tIns="0" rIns="0" bIns="0" anchor="ctr" anchorCtr="0">
            <a:noAutofit/>
          </a:bodyPr>
          <a:lstStyle/>
          <a:p>
            <a:pPr defTabSz="457200">
              <a:defRPr/>
            </a:pPr>
            <a:r>
              <a:rPr lang="de-DE" sz="1600">
                <a:solidFill>
                  <a:srgbClr val="53575E"/>
                </a:solidFill>
                <a:cs typeface="Arial"/>
                <a:sym typeface="Arial"/>
              </a:rPr>
              <a:t>o</a:t>
            </a:r>
          </a:p>
        </p:txBody>
      </p:sp>
      <p:graphicFrame>
        <p:nvGraphicFramePr>
          <p:cNvPr id="26" name="Object 316"/>
          <p:cNvGraphicFramePr>
            <a:graphicFrameLocks/>
          </p:cNvGraphicFramePr>
          <p:nvPr>
            <p:extLst>
              <p:ext uri="{D42A27DB-BD31-4B8C-83A1-F6EECF244321}">
                <p14:modId xmlns:p14="http://schemas.microsoft.com/office/powerpoint/2010/main" val="922020479"/>
              </p:ext>
            </p:extLst>
          </p:nvPr>
        </p:nvGraphicFramePr>
        <p:xfrm>
          <a:off x="1594760" y="1419623"/>
          <a:ext cx="2318029" cy="2839867"/>
        </p:xfrm>
        <a:graphic>
          <a:graphicData uri="http://schemas.openxmlformats.org/drawingml/2006/chart">
            <c:chart xmlns:c="http://schemas.openxmlformats.org/drawingml/2006/chart" xmlns:r="http://schemas.openxmlformats.org/officeDocument/2006/relationships" r:id="rId22"/>
          </a:graphicData>
        </a:graphic>
      </p:graphicFrame>
      <p:sp>
        <p:nvSpPr>
          <p:cNvPr id="263183" name="Text Placeholder 2"/>
          <p:cNvSpPr>
            <a:spLocks/>
          </p:cNvSpPr>
          <p:nvPr>
            <p:custDataLst>
              <p:tags r:id="rId11"/>
            </p:custDataLst>
          </p:nvPr>
        </p:nvSpPr>
        <p:spPr bwMode="gray">
          <a:xfrm>
            <a:off x="565461" y="3853008"/>
            <a:ext cx="1020285" cy="1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algn="r" defTabSz="457200">
              <a:buFont typeface="Calibri" pitchFamily="34" charset="0"/>
              <a:buNone/>
              <a:defRPr/>
            </a:pPr>
            <a:fld id="{86052D00-8AF8-478E-AEAB-8DCB60E3FF67}" type="datetime'''''A''''''lo''''''''''''''g''''l''i''p''ti''''''n'''''''">
              <a:rPr lang="en-US" sz="1400">
                <a:solidFill>
                  <a:srgbClr val="53575E"/>
                </a:solidFill>
                <a:cs typeface="Arial"/>
              </a:rPr>
              <a:pPr algn="r" defTabSz="457200">
                <a:buFont typeface="Calibri" pitchFamily="34" charset="0"/>
                <a:buNone/>
                <a:defRPr/>
              </a:pPr>
              <a:t>Alogliptin</a:t>
            </a:fld>
            <a:r>
              <a:rPr lang="en-US" sz="1400" baseline="30000" dirty="0">
                <a:solidFill>
                  <a:srgbClr val="53575E"/>
                </a:solidFill>
                <a:cs typeface="Arial"/>
              </a:rPr>
              <a:t>5</a:t>
            </a:r>
            <a:endParaRPr lang="en-US" sz="1400" baseline="30000" dirty="0">
              <a:solidFill>
                <a:srgbClr val="FF0000"/>
              </a:solidFill>
              <a:cs typeface="Arial"/>
            </a:endParaRPr>
          </a:p>
        </p:txBody>
      </p:sp>
      <p:sp>
        <p:nvSpPr>
          <p:cNvPr id="263185" name="Text Placeholder 2"/>
          <p:cNvSpPr>
            <a:spLocks/>
          </p:cNvSpPr>
          <p:nvPr>
            <p:custDataLst>
              <p:tags r:id="rId12"/>
            </p:custDataLst>
          </p:nvPr>
        </p:nvSpPr>
        <p:spPr bwMode="gray">
          <a:xfrm>
            <a:off x="378207" y="3299781"/>
            <a:ext cx="1207516" cy="1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algn="r" defTabSz="457200">
              <a:buFont typeface="Calibri" pitchFamily="34" charset="0"/>
              <a:buNone/>
              <a:defRPr/>
            </a:pPr>
            <a:fld id="{138DB7A0-0F08-4ADC-B590-249A8709691E}" type="datetime'''''''''Sa''''''x''''a''g''l''''''i''''pti''''n'''''''''''''">
              <a:rPr lang="en-US" sz="1400">
                <a:solidFill>
                  <a:srgbClr val="53575E"/>
                </a:solidFill>
                <a:cs typeface="Arial"/>
              </a:rPr>
              <a:pPr algn="r" defTabSz="457200">
                <a:buFont typeface="Calibri" pitchFamily="34" charset="0"/>
                <a:buNone/>
                <a:defRPr/>
              </a:pPr>
              <a:t>Saxagliptin</a:t>
            </a:fld>
            <a:r>
              <a:rPr lang="en-US" sz="1400" baseline="30000" dirty="0">
                <a:solidFill>
                  <a:srgbClr val="53575E"/>
                </a:solidFill>
                <a:cs typeface="Arial"/>
              </a:rPr>
              <a:t>4</a:t>
            </a:r>
            <a:endParaRPr lang="en-US" sz="1400" baseline="30000" dirty="0">
              <a:solidFill>
                <a:srgbClr val="FF0000"/>
              </a:solidFill>
              <a:cs typeface="Arial"/>
            </a:endParaRPr>
          </a:p>
        </p:txBody>
      </p:sp>
      <p:sp>
        <p:nvSpPr>
          <p:cNvPr id="263186" name="Text Placeholder 2"/>
          <p:cNvSpPr>
            <a:spLocks/>
          </p:cNvSpPr>
          <p:nvPr>
            <p:custDataLst>
              <p:tags r:id="rId13"/>
            </p:custDataLst>
          </p:nvPr>
        </p:nvSpPr>
        <p:spPr bwMode="gray">
          <a:xfrm>
            <a:off x="375109" y="2746737"/>
            <a:ext cx="1210625" cy="1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algn="r" defTabSz="457200">
              <a:buFont typeface="Calibri" pitchFamily="34" charset="0"/>
              <a:buNone/>
              <a:defRPr/>
            </a:pPr>
            <a:fld id="{D2B67BE0-1D9B-4626-B66B-A85D2944920B}" type="datetime'''Vil''''''''''''''da''gl''''i''''''''''''''''pt''in'">
              <a:rPr lang="en-US" sz="1400">
                <a:solidFill>
                  <a:srgbClr val="53575E"/>
                </a:solidFill>
                <a:cs typeface="Arial"/>
              </a:rPr>
              <a:pPr algn="r" defTabSz="457200">
                <a:buFont typeface="Calibri" pitchFamily="34" charset="0"/>
                <a:buNone/>
                <a:defRPr/>
              </a:pPr>
              <a:t>Vildagliptin</a:t>
            </a:fld>
            <a:r>
              <a:rPr lang="en-US" sz="1400" baseline="30000" dirty="0">
                <a:solidFill>
                  <a:srgbClr val="53575E"/>
                </a:solidFill>
                <a:cs typeface="Arial"/>
              </a:rPr>
              <a:t>3</a:t>
            </a:r>
            <a:endParaRPr lang="en-US" sz="1400" baseline="30000" dirty="0">
              <a:solidFill>
                <a:srgbClr val="FF0000"/>
              </a:solidFill>
              <a:cs typeface="Arial"/>
            </a:endParaRPr>
          </a:p>
        </p:txBody>
      </p:sp>
      <p:sp>
        <p:nvSpPr>
          <p:cNvPr id="263187" name="Text Placeholder 2"/>
          <p:cNvSpPr>
            <a:spLocks/>
          </p:cNvSpPr>
          <p:nvPr>
            <p:custDataLst>
              <p:tags r:id="rId14"/>
            </p:custDataLst>
          </p:nvPr>
        </p:nvSpPr>
        <p:spPr bwMode="gray">
          <a:xfrm>
            <a:off x="504482" y="2193693"/>
            <a:ext cx="1081251" cy="1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algn="r" defTabSz="457200">
              <a:buFont typeface="Calibri" pitchFamily="34" charset="0"/>
              <a:buNone/>
              <a:defRPr/>
            </a:pPr>
            <a:fld id="{9E48A7D5-D95D-4BE0-9637-95C3A1F7A760}" type="datetime'S''i''''''''''t''''ag''l''''''''''i''''pt''''i''''''''n'''">
              <a:rPr lang="en-US" sz="1400">
                <a:solidFill>
                  <a:srgbClr val="53575E"/>
                </a:solidFill>
                <a:cs typeface="Arial"/>
              </a:rPr>
              <a:pPr algn="r" defTabSz="457200">
                <a:buFont typeface="Calibri" pitchFamily="34" charset="0"/>
                <a:buNone/>
                <a:defRPr/>
              </a:pPr>
              <a:t>Sitagliptin</a:t>
            </a:fld>
            <a:r>
              <a:rPr lang="en-US" sz="1400" baseline="30000" dirty="0">
                <a:solidFill>
                  <a:srgbClr val="53575E"/>
                </a:solidFill>
                <a:cs typeface="Arial"/>
              </a:rPr>
              <a:t>2</a:t>
            </a:r>
            <a:endParaRPr lang="en-US" sz="1400" baseline="30000" dirty="0">
              <a:solidFill>
                <a:srgbClr val="FF0000"/>
              </a:solidFill>
              <a:cs typeface="Arial"/>
            </a:endParaRPr>
          </a:p>
        </p:txBody>
      </p:sp>
      <p:sp>
        <p:nvSpPr>
          <p:cNvPr id="263188" name="Text Placeholder 2"/>
          <p:cNvSpPr>
            <a:spLocks/>
          </p:cNvSpPr>
          <p:nvPr>
            <p:custDataLst>
              <p:tags r:id="rId15"/>
            </p:custDataLst>
          </p:nvPr>
        </p:nvSpPr>
        <p:spPr bwMode="gray">
          <a:xfrm>
            <a:off x="323528" y="1640652"/>
            <a:ext cx="1262194" cy="1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p>
            <a:pPr algn="r" defTabSz="457200">
              <a:buFont typeface="Calibri" pitchFamily="34" charset="0"/>
              <a:buNone/>
              <a:defRPr/>
            </a:pPr>
            <a:fld id="{2B32AA3B-572B-4BAE-B5E4-3428FFE056D2}" type="datetime'''L''''i''''''''''''n''ag''''''li''p''t''''''''''''''i''''n'">
              <a:rPr lang="en-US" sz="1400" b="1">
                <a:solidFill>
                  <a:srgbClr val="53575E"/>
                </a:solidFill>
                <a:cs typeface="Arial"/>
              </a:rPr>
              <a:pPr algn="r" defTabSz="457200">
                <a:buFont typeface="Calibri" pitchFamily="34" charset="0"/>
                <a:buNone/>
                <a:defRPr/>
              </a:pPr>
              <a:t>Linagliptin</a:t>
            </a:fld>
            <a:r>
              <a:rPr lang="en-US" sz="1400" b="1" baseline="30000" dirty="0">
                <a:solidFill>
                  <a:srgbClr val="53575E"/>
                </a:solidFill>
                <a:cs typeface="Arial"/>
              </a:rPr>
              <a:t>1</a:t>
            </a:r>
            <a:endParaRPr lang="en-US" sz="1400" b="1" baseline="30000" dirty="0">
              <a:solidFill>
                <a:srgbClr val="FF0000"/>
              </a:solidFill>
              <a:cs typeface="Arial"/>
            </a:endParaRPr>
          </a:p>
        </p:txBody>
      </p:sp>
      <p:sp>
        <p:nvSpPr>
          <p:cNvPr id="263190" name="AutoShape 61"/>
          <p:cNvSpPr>
            <a:spLocks noChangeArrowheads="1"/>
          </p:cNvSpPr>
          <p:nvPr>
            <p:custDataLst>
              <p:tags r:id="rId16"/>
            </p:custDataLst>
          </p:nvPr>
        </p:nvSpPr>
        <p:spPr bwMode="gray">
          <a:xfrm>
            <a:off x="5963747" y="1491522"/>
            <a:ext cx="2545025" cy="463509"/>
          </a:xfrm>
          <a:prstGeom prst="rect">
            <a:avLst/>
          </a:prstGeom>
          <a:solidFill>
            <a:schemeClr val="bg1"/>
          </a:solidFill>
          <a:ln w="19050" algn="ctr">
            <a:solidFill>
              <a:srgbClr val="8F3089"/>
            </a:solidFill>
            <a:round/>
            <a:headEnd/>
            <a:tailEnd/>
          </a:ln>
        </p:spPr>
        <p:txBody>
          <a:bodyPr wrap="square" lIns="45706" tIns="46633" rIns="45706" bIns="46633" anchor="ctr">
            <a:spAutoFit/>
          </a:bodyPr>
          <a:lstStyle/>
          <a:p>
            <a:pPr algn="ctr" defTabSz="457200">
              <a:defRPr/>
            </a:pPr>
            <a:r>
              <a:rPr lang="en-GB" sz="1200" dirty="0">
                <a:solidFill>
                  <a:srgbClr val="5A5A5A"/>
                </a:solidFill>
                <a:cs typeface="Arial"/>
              </a:rPr>
              <a:t>Does not require dose adjustment or additional monitoring </a:t>
            </a:r>
          </a:p>
        </p:txBody>
      </p:sp>
      <p:sp>
        <p:nvSpPr>
          <p:cNvPr id="25" name="AutoShape 56"/>
          <p:cNvSpPr>
            <a:spLocks noChangeArrowheads="1"/>
          </p:cNvSpPr>
          <p:nvPr>
            <p:custDataLst>
              <p:tags r:id="rId17"/>
            </p:custDataLst>
          </p:nvPr>
        </p:nvSpPr>
        <p:spPr bwMode="gray">
          <a:xfrm>
            <a:off x="5963740" y="2661884"/>
            <a:ext cx="2513532" cy="903207"/>
          </a:xfrm>
          <a:prstGeom prst="rect">
            <a:avLst/>
          </a:prstGeom>
          <a:solidFill>
            <a:schemeClr val="bg1"/>
          </a:solidFill>
          <a:ln w="19050" algn="ctr">
            <a:solidFill>
              <a:schemeClr val="tx1"/>
            </a:solidFill>
            <a:round/>
            <a:headEnd/>
            <a:tailEnd/>
          </a:ln>
        </p:spPr>
        <p:txBody>
          <a:bodyPr wrap="square" lIns="45706" tIns="46633" rIns="45706" bIns="46633" anchor="ctr"/>
          <a:lstStyle/>
          <a:p>
            <a:pPr algn="ctr" defTabSz="8607425">
              <a:buClr>
                <a:srgbClr val="800080"/>
              </a:buClr>
              <a:defRPr/>
            </a:pPr>
            <a:r>
              <a:rPr lang="en-GB" sz="1200" dirty="0">
                <a:solidFill>
                  <a:srgbClr val="5A5A5A"/>
                </a:solidFill>
              </a:rPr>
              <a:t>Require dose adjustment in patients with renal impairment and/or monitoring of renal function related to the medication</a:t>
            </a:r>
            <a:endParaRPr lang="en-GB" sz="1200" dirty="0">
              <a:solidFill>
                <a:srgbClr val="5A5A5A"/>
              </a:solidFill>
              <a:cs typeface="Arial"/>
            </a:endParaRPr>
          </a:p>
        </p:txBody>
      </p:sp>
      <p:pic>
        <p:nvPicPr>
          <p:cNvPr id="32" name="Picture 3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805584" y="2074424"/>
            <a:ext cx="1660996" cy="2047663"/>
          </a:xfrm>
          <a:prstGeom prst="rect">
            <a:avLst/>
          </a:prstGeom>
        </p:spPr>
      </p:pic>
    </p:spTree>
    <p:extLst>
      <p:ext uri="{BB962C8B-B14F-4D97-AF65-F5344CB8AC3E}">
        <p14:creationId xmlns:p14="http://schemas.microsoft.com/office/powerpoint/2010/main" val="328933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 name="TextBox 122"/>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3" name="Footer Placeholder 2"/>
          <p:cNvSpPr>
            <a:spLocks noGrp="1"/>
          </p:cNvSpPr>
          <p:nvPr>
            <p:ph type="ftr" sz="quarter" idx="10"/>
          </p:nvPr>
        </p:nvSpPr>
        <p:spPr>
          <a:xfrm>
            <a:off x="468000" y="4578504"/>
            <a:ext cx="8064440" cy="363600"/>
          </a:xfrm>
        </p:spPr>
        <p:txBody>
          <a:bodyPr/>
          <a:lstStyle/>
          <a:p>
            <a:r>
              <a:rPr lang="en-GB" dirty="0" err="1">
                <a:solidFill>
                  <a:srgbClr val="5A5A5A"/>
                </a:solidFill>
              </a:rPr>
              <a:t>CrCl</a:t>
            </a:r>
            <a:r>
              <a:rPr lang="en-GB" dirty="0">
                <a:solidFill>
                  <a:srgbClr val="5A5A5A"/>
                </a:solidFill>
              </a:rPr>
              <a:t>, creatinine clearance; </a:t>
            </a:r>
            <a:r>
              <a:rPr lang="en-GB" dirty="0" smtClean="0">
                <a:solidFill>
                  <a:srgbClr val="5A5A5A"/>
                </a:solidFill>
              </a:rPr>
              <a:t>DPP-4, dipeptidyl peptidase-4; ESRD</a:t>
            </a:r>
            <a:r>
              <a:rPr lang="en-GB" dirty="0">
                <a:solidFill>
                  <a:srgbClr val="5A5A5A"/>
                </a:solidFill>
              </a:rPr>
              <a:t>, </a:t>
            </a:r>
            <a:r>
              <a:rPr lang="en-GB" dirty="0" smtClean="0">
                <a:solidFill>
                  <a:srgbClr val="5A5A5A"/>
                </a:solidFill>
              </a:rPr>
              <a:t>end-stage </a:t>
            </a:r>
            <a:r>
              <a:rPr lang="en-GB" dirty="0">
                <a:solidFill>
                  <a:srgbClr val="5A5A5A"/>
                </a:solidFill>
              </a:rPr>
              <a:t>renal disease; RF, renal function; RI, renal </a:t>
            </a:r>
            <a:r>
              <a:rPr lang="en-GB" dirty="0" smtClean="0">
                <a:solidFill>
                  <a:srgbClr val="5A5A5A"/>
                </a:solidFill>
              </a:rPr>
              <a:t>impairment</a:t>
            </a:r>
            <a:r>
              <a:rPr lang="en-GB" dirty="0">
                <a:solidFill>
                  <a:srgbClr val="5A5A5A"/>
                </a:solidFill>
              </a:rPr>
              <a:t/>
            </a:r>
            <a:br>
              <a:rPr lang="en-GB" dirty="0">
                <a:solidFill>
                  <a:srgbClr val="5A5A5A"/>
                </a:solidFill>
              </a:rPr>
            </a:br>
            <a:r>
              <a:rPr lang="en-GB" dirty="0" smtClean="0">
                <a:solidFill>
                  <a:srgbClr val="5A5A5A"/>
                </a:solidFill>
              </a:rPr>
              <a:t>*Estimated </a:t>
            </a:r>
            <a:r>
              <a:rPr lang="en-GB" dirty="0" err="1">
                <a:solidFill>
                  <a:srgbClr val="5A5A5A"/>
                </a:solidFill>
              </a:rPr>
              <a:t>CrCl</a:t>
            </a:r>
            <a:r>
              <a:rPr lang="en-GB" dirty="0">
                <a:solidFill>
                  <a:srgbClr val="5A5A5A"/>
                </a:solidFill>
              </a:rPr>
              <a:t> values were calculated using the Cockcroft–Gault </a:t>
            </a:r>
            <a:r>
              <a:rPr lang="en-GB" dirty="0" smtClean="0">
                <a:solidFill>
                  <a:srgbClr val="5A5A5A"/>
                </a:solidFill>
              </a:rPr>
              <a:t>formula </a:t>
            </a:r>
            <a:r>
              <a:rPr lang="en-GB" baseline="30000" dirty="0">
                <a:solidFill>
                  <a:srgbClr val="5A5A5A"/>
                </a:solidFill>
              </a:rPr>
              <a:t>†</a:t>
            </a:r>
            <a:r>
              <a:rPr lang="en-GB" dirty="0">
                <a:solidFill>
                  <a:srgbClr val="5A5A5A"/>
                </a:solidFill>
              </a:rPr>
              <a:t>90% CIs not </a:t>
            </a:r>
            <a:r>
              <a:rPr lang="en-GB" dirty="0" smtClean="0">
                <a:solidFill>
                  <a:srgbClr val="5A5A5A"/>
                </a:solidFill>
              </a:rPr>
              <a:t>available </a:t>
            </a:r>
            <a:r>
              <a:rPr lang="en-GB" baseline="30000" dirty="0">
                <a:solidFill>
                  <a:srgbClr val="5A5A5A"/>
                </a:solidFill>
              </a:rPr>
              <a:t>‡</a:t>
            </a:r>
            <a:r>
              <a:rPr lang="en-GB" dirty="0">
                <a:solidFill>
                  <a:srgbClr val="5A5A5A"/>
                </a:solidFill>
              </a:rPr>
              <a:t>Patient numbers, 90% CIs and definitions of RI according to </a:t>
            </a:r>
            <a:r>
              <a:rPr lang="en-GB" dirty="0" err="1">
                <a:solidFill>
                  <a:srgbClr val="5A5A5A"/>
                </a:solidFill>
              </a:rPr>
              <a:t>CrCl</a:t>
            </a:r>
            <a:r>
              <a:rPr lang="en-GB" dirty="0">
                <a:solidFill>
                  <a:srgbClr val="5A5A5A"/>
                </a:solidFill>
              </a:rPr>
              <a:t> not available for </a:t>
            </a:r>
            <a:r>
              <a:rPr lang="en-GB" dirty="0" err="1">
                <a:solidFill>
                  <a:srgbClr val="5A5A5A"/>
                </a:solidFill>
              </a:rPr>
              <a:t>vildagliptin</a:t>
            </a:r>
            <a:r>
              <a:rPr lang="en-GB" dirty="0">
                <a:solidFill>
                  <a:srgbClr val="5A5A5A"/>
                </a:solidFill>
              </a:rPr>
              <a:t>. HD, </a:t>
            </a:r>
            <a:r>
              <a:rPr lang="en-GB" dirty="0" smtClean="0">
                <a:solidFill>
                  <a:srgbClr val="5A5A5A"/>
                </a:solidFill>
              </a:rPr>
              <a:t>haemodialysis </a:t>
            </a:r>
            <a:r>
              <a:rPr lang="en-GB" dirty="0">
                <a:solidFill>
                  <a:srgbClr val="5A5A5A"/>
                </a:solidFill>
              </a:rPr>
              <a:t>1. </a:t>
            </a:r>
            <a:r>
              <a:rPr lang="en-GB" dirty="0" err="1">
                <a:solidFill>
                  <a:srgbClr val="5A5A5A"/>
                </a:solidFill>
              </a:rPr>
              <a:t>Graefe-Mody</a:t>
            </a:r>
            <a:r>
              <a:rPr lang="en-GB" dirty="0">
                <a:solidFill>
                  <a:srgbClr val="5A5A5A"/>
                </a:solidFill>
              </a:rPr>
              <a:t> U </a:t>
            </a:r>
            <a:r>
              <a:rPr lang="en-GB" i="1" dirty="0">
                <a:solidFill>
                  <a:srgbClr val="5A5A5A"/>
                </a:solidFill>
              </a:rPr>
              <a:t>et al. Diabetes </a:t>
            </a:r>
            <a:r>
              <a:rPr lang="en-GB" i="1" dirty="0" err="1">
                <a:solidFill>
                  <a:srgbClr val="5A5A5A"/>
                </a:solidFill>
              </a:rPr>
              <a:t>Obes</a:t>
            </a:r>
            <a:r>
              <a:rPr lang="en-GB" i="1" dirty="0">
                <a:solidFill>
                  <a:srgbClr val="5A5A5A"/>
                </a:solidFill>
              </a:rPr>
              <a:t> </a:t>
            </a:r>
            <a:r>
              <a:rPr lang="en-GB" i="1" dirty="0" err="1">
                <a:solidFill>
                  <a:srgbClr val="5A5A5A"/>
                </a:solidFill>
              </a:rPr>
              <a:t>Metab</a:t>
            </a:r>
            <a:r>
              <a:rPr lang="en-GB" i="1" dirty="0">
                <a:solidFill>
                  <a:srgbClr val="5A5A5A"/>
                </a:solidFill>
              </a:rPr>
              <a:t> </a:t>
            </a:r>
            <a:r>
              <a:rPr lang="en-GB" dirty="0">
                <a:solidFill>
                  <a:srgbClr val="5A5A5A"/>
                </a:solidFill>
              </a:rPr>
              <a:t>2011;13:939; 2. Bergman AJ </a:t>
            </a:r>
            <a:r>
              <a:rPr lang="en-GB" i="1" dirty="0">
                <a:solidFill>
                  <a:srgbClr val="5A5A5A"/>
                </a:solidFill>
              </a:rPr>
              <a:t>et al. Diabetes Care</a:t>
            </a:r>
            <a:r>
              <a:rPr lang="en-GB" dirty="0">
                <a:solidFill>
                  <a:srgbClr val="5A5A5A"/>
                </a:solidFill>
              </a:rPr>
              <a:t> 2007;30:1862; 3. </a:t>
            </a:r>
            <a:r>
              <a:rPr lang="fr-FR" dirty="0" err="1">
                <a:solidFill>
                  <a:srgbClr val="5A5A5A"/>
                </a:solidFill>
              </a:rPr>
              <a:t>Boulton</a:t>
            </a:r>
            <a:r>
              <a:rPr lang="fr-FR" dirty="0">
                <a:solidFill>
                  <a:srgbClr val="5A5A5A"/>
                </a:solidFill>
              </a:rPr>
              <a:t> DW, </a:t>
            </a:r>
            <a:r>
              <a:rPr lang="fr-FR" i="1" dirty="0">
                <a:solidFill>
                  <a:srgbClr val="5A5A5A"/>
                </a:solidFill>
              </a:rPr>
              <a:t>et al. Clin </a:t>
            </a:r>
            <a:r>
              <a:rPr lang="fr-FR" i="1" dirty="0" err="1">
                <a:solidFill>
                  <a:srgbClr val="5A5A5A"/>
                </a:solidFill>
              </a:rPr>
              <a:t>Pharmacokinet</a:t>
            </a:r>
            <a:r>
              <a:rPr lang="fr-FR" dirty="0">
                <a:solidFill>
                  <a:srgbClr val="5A5A5A"/>
                </a:solidFill>
              </a:rPr>
              <a:t> 2011;50:253;</a:t>
            </a:r>
            <a:r>
              <a:rPr lang="en-GB" dirty="0">
                <a:solidFill>
                  <a:srgbClr val="5A5A5A"/>
                </a:solidFill>
              </a:rPr>
              <a:t> 4. European Medicines Agency. </a:t>
            </a:r>
            <a:r>
              <a:rPr lang="en-GB" dirty="0" err="1">
                <a:solidFill>
                  <a:srgbClr val="5A5A5A"/>
                </a:solidFill>
              </a:rPr>
              <a:t>Galvus</a:t>
            </a:r>
            <a:r>
              <a:rPr lang="en-GB" dirty="0">
                <a:solidFill>
                  <a:srgbClr val="5A5A5A"/>
                </a:solidFill>
              </a:rPr>
              <a:t> (</a:t>
            </a:r>
            <a:r>
              <a:rPr lang="en-GB" dirty="0" err="1">
                <a:solidFill>
                  <a:srgbClr val="5A5A5A"/>
                </a:solidFill>
              </a:rPr>
              <a:t>vildagliptin</a:t>
            </a:r>
            <a:r>
              <a:rPr lang="en-GB" dirty="0">
                <a:solidFill>
                  <a:srgbClr val="5A5A5A"/>
                </a:solidFill>
              </a:rPr>
              <a:t>) EPAR scientific discussion. 2007. </a:t>
            </a:r>
            <a:r>
              <a:rPr lang="en-GB" dirty="0">
                <a:solidFill>
                  <a:srgbClr val="5A5A5A"/>
                </a:solidFill>
                <a:hlinkClick r:id="rId106"/>
              </a:rPr>
              <a:t>http://tinyurl.com/hpegvhr</a:t>
            </a:r>
            <a:r>
              <a:rPr lang="en-GB" dirty="0">
                <a:solidFill>
                  <a:srgbClr val="5A5A5A"/>
                </a:solidFill>
              </a:rPr>
              <a:t> (accessed Sep 2017</a:t>
            </a:r>
            <a:r>
              <a:rPr lang="en-GB" dirty="0" smtClean="0">
                <a:solidFill>
                  <a:srgbClr val="5A5A5A"/>
                </a:solidFill>
              </a:rPr>
              <a:t>)</a:t>
            </a:r>
            <a:endParaRPr lang="en-GB" dirty="0">
              <a:solidFill>
                <a:srgbClr val="5A5A5A"/>
              </a:solidFill>
            </a:endParaRPr>
          </a:p>
        </p:txBody>
      </p:sp>
      <p:sp>
        <p:nvSpPr>
          <p:cNvPr id="4" name="Title 3"/>
          <p:cNvSpPr>
            <a:spLocks noGrp="1"/>
          </p:cNvSpPr>
          <p:nvPr>
            <p:ph type="title"/>
          </p:nvPr>
        </p:nvSpPr>
        <p:spPr/>
        <p:txBody>
          <a:bodyPr/>
          <a:lstStyle/>
          <a:p>
            <a:r>
              <a:rPr lang="en-GB" dirty="0"/>
              <a:t>Renal impairment has only a minor effect on the exposure </a:t>
            </a:r>
            <a:r>
              <a:rPr lang="en-GB" dirty="0" smtClean="0"/>
              <a:t/>
            </a:r>
            <a:br>
              <a:rPr lang="en-GB" dirty="0" smtClean="0"/>
            </a:br>
            <a:r>
              <a:rPr lang="en-GB" dirty="0" smtClean="0"/>
              <a:t>of linagliptin…</a:t>
            </a:r>
            <a:endParaRPr lang="en-GB"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24</a:t>
            </a:fld>
            <a:endParaRPr lang="en-GB" dirty="0">
              <a:solidFill>
                <a:srgbClr val="5A5A5A"/>
              </a:solidFill>
            </a:endParaRPr>
          </a:p>
        </p:txBody>
      </p:sp>
      <p:sp>
        <p:nvSpPr>
          <p:cNvPr id="7" name="Rectangle 4"/>
          <p:cNvSpPr>
            <a:spLocks noChangeArrowheads="1"/>
          </p:cNvSpPr>
          <p:nvPr>
            <p:custDataLst>
              <p:tags r:id="rId1"/>
            </p:custDataLst>
          </p:nvPr>
        </p:nvSpPr>
        <p:spPr bwMode="gray">
          <a:xfrm>
            <a:off x="5119970" y="3624776"/>
            <a:ext cx="2594268" cy="205587"/>
          </a:xfrm>
          <a:prstGeom prst="rect">
            <a:avLst/>
          </a:prstGeom>
          <a:solidFill>
            <a:schemeClr val="bg2">
              <a:lumMod val="85000"/>
            </a:schemeClr>
          </a:solidFill>
          <a:ln w="19050" algn="ctr">
            <a:solidFill>
              <a:schemeClr val="bg2">
                <a:lumMod val="85000"/>
              </a:schemeClr>
            </a:solidFill>
            <a:miter lim="800000"/>
            <a:headEnd/>
            <a:tailEnd/>
          </a:ln>
        </p:spPr>
        <p:txBody>
          <a:bodyPr wrap="none" lIns="91411" tIns="45706" rIns="91411" bIns="45706" anchor="ctr"/>
          <a:lstStyle/>
          <a:p>
            <a:pPr defTabSz="457200"/>
            <a:endParaRPr lang="de-DE" sz="1200">
              <a:solidFill>
                <a:srgbClr val="5A5A5A"/>
              </a:solidFill>
              <a:cs typeface="Arial" pitchFamily="34" charset="0"/>
            </a:endParaRPr>
          </a:p>
        </p:txBody>
      </p:sp>
      <p:sp>
        <p:nvSpPr>
          <p:cNvPr id="8" name="Rectangle 7"/>
          <p:cNvSpPr>
            <a:spLocks noChangeArrowheads="1"/>
          </p:cNvSpPr>
          <p:nvPr>
            <p:custDataLst>
              <p:tags r:id="rId2"/>
            </p:custDataLst>
          </p:nvPr>
        </p:nvSpPr>
        <p:spPr bwMode="gray">
          <a:xfrm>
            <a:off x="1717405" y="3617081"/>
            <a:ext cx="2594267" cy="219879"/>
          </a:xfrm>
          <a:prstGeom prst="rect">
            <a:avLst/>
          </a:prstGeom>
          <a:solidFill>
            <a:schemeClr val="bg2">
              <a:lumMod val="85000"/>
            </a:schemeClr>
          </a:solidFill>
          <a:ln w="19050" algn="ctr">
            <a:solidFill>
              <a:schemeClr val="bg2">
                <a:lumMod val="85000"/>
              </a:schemeClr>
            </a:solidFill>
            <a:miter lim="800000"/>
            <a:headEnd/>
            <a:tailEnd/>
          </a:ln>
        </p:spPr>
        <p:txBody>
          <a:bodyPr wrap="none" lIns="91411" tIns="45706" rIns="91411" bIns="45706" anchor="ctr"/>
          <a:lstStyle/>
          <a:p>
            <a:pPr defTabSz="457200"/>
            <a:endParaRPr lang="de-DE" sz="1200">
              <a:solidFill>
                <a:srgbClr val="5A5A5A"/>
              </a:solidFill>
              <a:cs typeface="Arial" pitchFamily="34" charset="0"/>
            </a:endParaRPr>
          </a:p>
        </p:txBody>
      </p:sp>
      <p:sp>
        <p:nvSpPr>
          <p:cNvPr id="9" name="Rectangle 5"/>
          <p:cNvSpPr>
            <a:spLocks noChangeArrowheads="1"/>
          </p:cNvSpPr>
          <p:nvPr>
            <p:custDataLst>
              <p:tags r:id="rId3"/>
            </p:custDataLst>
          </p:nvPr>
        </p:nvSpPr>
        <p:spPr bwMode="gray">
          <a:xfrm>
            <a:off x="5125060" y="1929545"/>
            <a:ext cx="2594268" cy="205587"/>
          </a:xfrm>
          <a:prstGeom prst="rect">
            <a:avLst/>
          </a:prstGeom>
          <a:solidFill>
            <a:schemeClr val="bg2">
              <a:lumMod val="85000"/>
            </a:schemeClr>
          </a:solidFill>
          <a:ln w="19050" algn="ctr">
            <a:solidFill>
              <a:schemeClr val="bg2">
                <a:lumMod val="85000"/>
              </a:schemeClr>
            </a:solidFill>
            <a:miter lim="800000"/>
            <a:headEnd/>
            <a:tailEnd/>
          </a:ln>
        </p:spPr>
        <p:txBody>
          <a:bodyPr wrap="none" lIns="91411" tIns="45706" rIns="91411" bIns="45706" anchor="ctr"/>
          <a:lstStyle/>
          <a:p>
            <a:pPr defTabSz="457200"/>
            <a:endParaRPr lang="de-DE" sz="1200">
              <a:solidFill>
                <a:srgbClr val="5A5A5A"/>
              </a:solidFill>
              <a:cs typeface="Arial" pitchFamily="34" charset="0"/>
            </a:endParaRPr>
          </a:p>
        </p:txBody>
      </p:sp>
      <p:sp>
        <p:nvSpPr>
          <p:cNvPr id="10" name="Rectangle 6"/>
          <p:cNvSpPr>
            <a:spLocks noChangeArrowheads="1"/>
          </p:cNvSpPr>
          <p:nvPr>
            <p:custDataLst>
              <p:tags r:id="rId4"/>
            </p:custDataLst>
          </p:nvPr>
        </p:nvSpPr>
        <p:spPr bwMode="gray">
          <a:xfrm>
            <a:off x="1710144" y="1919763"/>
            <a:ext cx="2594268" cy="213283"/>
          </a:xfrm>
          <a:prstGeom prst="rect">
            <a:avLst/>
          </a:prstGeom>
          <a:solidFill>
            <a:schemeClr val="bg2">
              <a:lumMod val="85000"/>
            </a:schemeClr>
          </a:solidFill>
          <a:ln w="19050" algn="ctr">
            <a:solidFill>
              <a:schemeClr val="bg2">
                <a:lumMod val="85000"/>
              </a:schemeClr>
            </a:solidFill>
            <a:miter lim="800000"/>
            <a:headEnd/>
            <a:tailEnd/>
          </a:ln>
        </p:spPr>
        <p:txBody>
          <a:bodyPr wrap="none" lIns="91411" tIns="45706" rIns="91411" bIns="45706" anchor="ctr"/>
          <a:lstStyle/>
          <a:p>
            <a:pPr defTabSz="457200"/>
            <a:endParaRPr lang="de-DE" sz="1200">
              <a:solidFill>
                <a:srgbClr val="5A5A5A"/>
              </a:solidFill>
              <a:cs typeface="Arial" pitchFamily="34" charset="0"/>
            </a:endParaRPr>
          </a:p>
        </p:txBody>
      </p:sp>
      <p:sp>
        <p:nvSpPr>
          <p:cNvPr id="11" name="Rectangle 12"/>
          <p:cNvSpPr>
            <a:spLocks noChangeArrowheads="1"/>
          </p:cNvSpPr>
          <p:nvPr>
            <p:custDataLst>
              <p:tags r:id="rId5"/>
            </p:custDataLst>
          </p:nvPr>
        </p:nvSpPr>
        <p:spPr bwMode="gray">
          <a:xfrm>
            <a:off x="1162786" y="1109341"/>
            <a:ext cx="3308041" cy="1585328"/>
          </a:xfrm>
          <a:prstGeom prst="rect">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1" tIns="45706" rIns="91411" bIns="45706" anchor="ctr"/>
          <a:lstStyle/>
          <a:p>
            <a:pPr defTabSz="457200"/>
            <a:endParaRPr lang="de-DE" sz="1200">
              <a:solidFill>
                <a:srgbClr val="5A5A5A"/>
              </a:solidFill>
              <a:cs typeface="Arial" pitchFamily="34" charset="0"/>
            </a:endParaRPr>
          </a:p>
        </p:txBody>
      </p:sp>
      <p:sp>
        <p:nvSpPr>
          <p:cNvPr id="12" name="Rectangle 13"/>
          <p:cNvSpPr>
            <a:spLocks noChangeArrowheads="1"/>
          </p:cNvSpPr>
          <p:nvPr>
            <p:custDataLst>
              <p:tags r:id="rId6"/>
            </p:custDataLst>
          </p:nvPr>
        </p:nvSpPr>
        <p:spPr bwMode="gray">
          <a:xfrm>
            <a:off x="4553547" y="1109341"/>
            <a:ext cx="3308041" cy="1585328"/>
          </a:xfrm>
          <a:prstGeom prst="rect">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1" tIns="45706" rIns="91411" bIns="45706" anchor="ctr"/>
          <a:lstStyle/>
          <a:p>
            <a:pPr defTabSz="457200"/>
            <a:endParaRPr lang="de-DE" sz="1200">
              <a:solidFill>
                <a:srgbClr val="5A5A5A"/>
              </a:solidFill>
              <a:cs typeface="Arial" pitchFamily="34" charset="0"/>
            </a:endParaRPr>
          </a:p>
        </p:txBody>
      </p:sp>
      <p:sp>
        <p:nvSpPr>
          <p:cNvPr id="13" name="Rectangle 14"/>
          <p:cNvSpPr>
            <a:spLocks noChangeArrowheads="1"/>
          </p:cNvSpPr>
          <p:nvPr>
            <p:custDataLst>
              <p:tags r:id="rId7"/>
            </p:custDataLst>
          </p:nvPr>
        </p:nvSpPr>
        <p:spPr bwMode="gray">
          <a:xfrm>
            <a:off x="1162786" y="2745240"/>
            <a:ext cx="3308041" cy="1611714"/>
          </a:xfrm>
          <a:prstGeom prst="rect">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1" tIns="45706" rIns="91411" bIns="45706" anchor="ctr"/>
          <a:lstStyle/>
          <a:p>
            <a:pPr defTabSz="457200"/>
            <a:endParaRPr lang="de-DE" sz="1200">
              <a:solidFill>
                <a:srgbClr val="5A5A5A"/>
              </a:solidFill>
              <a:cs typeface="Arial" pitchFamily="34" charset="0"/>
            </a:endParaRPr>
          </a:p>
        </p:txBody>
      </p:sp>
      <p:sp>
        <p:nvSpPr>
          <p:cNvPr id="14" name="Rectangle 15"/>
          <p:cNvSpPr>
            <a:spLocks noChangeArrowheads="1"/>
          </p:cNvSpPr>
          <p:nvPr>
            <p:custDataLst>
              <p:tags r:id="rId8"/>
            </p:custDataLst>
          </p:nvPr>
        </p:nvSpPr>
        <p:spPr bwMode="gray">
          <a:xfrm>
            <a:off x="4553547" y="2745240"/>
            <a:ext cx="3308041" cy="1611714"/>
          </a:xfrm>
          <a:prstGeom prst="rect">
            <a:avLst/>
          </a:prstGeom>
          <a:noFill/>
          <a:ln w="1905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11" tIns="45706" rIns="91411" bIns="45706" anchor="ctr"/>
          <a:lstStyle/>
          <a:p>
            <a:pPr defTabSz="457200"/>
            <a:endParaRPr lang="de-DE" sz="1200">
              <a:solidFill>
                <a:srgbClr val="5A5A5A"/>
              </a:solidFill>
              <a:cs typeface="Arial" pitchFamily="34" charset="0"/>
            </a:endParaRPr>
          </a:p>
        </p:txBody>
      </p:sp>
      <p:sp>
        <p:nvSpPr>
          <p:cNvPr id="15" name="TextBox 34"/>
          <p:cNvSpPr txBox="1">
            <a:spLocks noChangeArrowheads="1"/>
          </p:cNvSpPr>
          <p:nvPr>
            <p:custDataLst>
              <p:tags r:id="rId9"/>
            </p:custDataLst>
          </p:nvPr>
        </p:nvSpPr>
        <p:spPr bwMode="gray">
          <a:xfrm>
            <a:off x="1826500" y="2287234"/>
            <a:ext cx="27354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16" name="TextBox 35"/>
          <p:cNvSpPr txBox="1">
            <a:spLocks noChangeArrowheads="1"/>
          </p:cNvSpPr>
          <p:nvPr>
            <p:custDataLst>
              <p:tags r:id="rId10"/>
            </p:custDataLst>
          </p:nvPr>
        </p:nvSpPr>
        <p:spPr bwMode="gray">
          <a:xfrm>
            <a:off x="2342466" y="2287234"/>
            <a:ext cx="32571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17" name="TextBox 36"/>
          <p:cNvSpPr txBox="1">
            <a:spLocks noChangeArrowheads="1"/>
          </p:cNvSpPr>
          <p:nvPr>
            <p:custDataLst>
              <p:tags r:id="rId11"/>
            </p:custDataLst>
          </p:nvPr>
        </p:nvSpPr>
        <p:spPr bwMode="gray">
          <a:xfrm>
            <a:off x="2896020" y="2287234"/>
            <a:ext cx="2885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18" name="TextBox 37"/>
          <p:cNvSpPr txBox="1">
            <a:spLocks noChangeArrowheads="1"/>
          </p:cNvSpPr>
          <p:nvPr>
            <p:custDataLst>
              <p:tags r:id="rId12"/>
            </p:custDataLst>
          </p:nvPr>
        </p:nvSpPr>
        <p:spPr bwMode="gray">
          <a:xfrm>
            <a:off x="3434729" y="2287234"/>
            <a:ext cx="2722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19" name="TextBox 38"/>
          <p:cNvSpPr txBox="1">
            <a:spLocks noChangeArrowheads="1"/>
          </p:cNvSpPr>
          <p:nvPr>
            <p:custDataLst>
              <p:tags r:id="rId13"/>
            </p:custDataLst>
          </p:nvPr>
        </p:nvSpPr>
        <p:spPr bwMode="gray">
          <a:xfrm>
            <a:off x="3947586" y="2287234"/>
            <a:ext cx="3244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20" name="TextBox 39"/>
          <p:cNvSpPr txBox="1">
            <a:spLocks noChangeArrowheads="1"/>
          </p:cNvSpPr>
          <p:nvPr>
            <p:custDataLst>
              <p:tags r:id="rId14"/>
            </p:custDataLst>
          </p:nvPr>
        </p:nvSpPr>
        <p:spPr bwMode="gray">
          <a:xfrm>
            <a:off x="1857023" y="2401570"/>
            <a:ext cx="2124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&gt;80</a:t>
            </a:r>
            <a:endParaRPr lang="en-US" sz="600" dirty="0">
              <a:solidFill>
                <a:srgbClr val="5A5A5A"/>
              </a:solidFill>
              <a:latin typeface="Arial"/>
            </a:endParaRPr>
          </a:p>
        </p:txBody>
      </p:sp>
      <p:sp>
        <p:nvSpPr>
          <p:cNvPr id="21" name="TextBox 40"/>
          <p:cNvSpPr txBox="1">
            <a:spLocks noChangeArrowheads="1"/>
          </p:cNvSpPr>
          <p:nvPr>
            <p:custDataLst>
              <p:tags r:id="rId15"/>
            </p:custDataLst>
          </p:nvPr>
        </p:nvSpPr>
        <p:spPr bwMode="gray">
          <a:xfrm>
            <a:off x="2280120" y="2401570"/>
            <a:ext cx="4504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&gt;50 to ≤80</a:t>
            </a:r>
            <a:endParaRPr lang="en-US" sz="600" dirty="0">
              <a:solidFill>
                <a:srgbClr val="5A5A5A"/>
              </a:solidFill>
              <a:latin typeface="Arial"/>
            </a:endParaRPr>
          </a:p>
        </p:txBody>
      </p:sp>
      <p:sp>
        <p:nvSpPr>
          <p:cNvPr id="22" name="TextBox 41"/>
          <p:cNvSpPr txBox="1">
            <a:spLocks noChangeArrowheads="1"/>
          </p:cNvSpPr>
          <p:nvPr>
            <p:custDataLst>
              <p:tags r:id="rId16"/>
            </p:custDataLst>
          </p:nvPr>
        </p:nvSpPr>
        <p:spPr bwMode="gray">
          <a:xfrm>
            <a:off x="2815097" y="2401570"/>
            <a:ext cx="4504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&gt;30 to ≤50</a:t>
            </a:r>
            <a:endParaRPr lang="en-US" sz="600" dirty="0">
              <a:solidFill>
                <a:srgbClr val="5A5A5A"/>
              </a:solidFill>
              <a:latin typeface="Arial"/>
            </a:endParaRPr>
          </a:p>
        </p:txBody>
      </p:sp>
      <p:sp>
        <p:nvSpPr>
          <p:cNvPr id="23" name="TextBox 42"/>
          <p:cNvSpPr txBox="1">
            <a:spLocks noChangeArrowheads="1"/>
          </p:cNvSpPr>
          <p:nvPr>
            <p:custDataLst>
              <p:tags r:id="rId17"/>
            </p:custDataLst>
          </p:nvPr>
        </p:nvSpPr>
        <p:spPr bwMode="gray">
          <a:xfrm>
            <a:off x="3450622" y="2401570"/>
            <a:ext cx="24047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≤30 </a:t>
            </a:r>
            <a:endParaRPr lang="en-US" sz="600" dirty="0">
              <a:solidFill>
                <a:srgbClr val="5A5A5A"/>
              </a:solidFill>
              <a:latin typeface="Arial"/>
            </a:endParaRPr>
          </a:p>
        </p:txBody>
      </p:sp>
      <p:sp>
        <p:nvSpPr>
          <p:cNvPr id="24" name="TextBox 43"/>
          <p:cNvSpPr txBox="1">
            <a:spLocks noChangeArrowheads="1"/>
          </p:cNvSpPr>
          <p:nvPr>
            <p:custDataLst>
              <p:tags r:id="rId18"/>
            </p:custDataLst>
          </p:nvPr>
        </p:nvSpPr>
        <p:spPr bwMode="gray">
          <a:xfrm>
            <a:off x="3859795" y="2401570"/>
            <a:ext cx="50002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≤30 </a:t>
            </a:r>
            <a:r>
              <a:rPr lang="en-US" sz="600" dirty="0">
                <a:solidFill>
                  <a:srgbClr val="5A5A5A"/>
                </a:solidFill>
                <a:latin typeface="Arial"/>
              </a:rPr>
              <a:t>on HD</a:t>
            </a:r>
          </a:p>
        </p:txBody>
      </p:sp>
      <p:sp>
        <p:nvSpPr>
          <p:cNvPr id="25" name="TextBox 44"/>
          <p:cNvSpPr txBox="1">
            <a:spLocks noChangeArrowheads="1"/>
          </p:cNvSpPr>
          <p:nvPr>
            <p:custDataLst>
              <p:tags r:id="rId19"/>
            </p:custDataLst>
          </p:nvPr>
        </p:nvSpPr>
        <p:spPr bwMode="gray">
          <a:xfrm>
            <a:off x="2721229" y="2547681"/>
            <a:ext cx="112908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b="1" dirty="0" smtClean="0">
                <a:solidFill>
                  <a:srgbClr val="5A5A5A"/>
                </a:solidFill>
                <a:latin typeface="Arial"/>
              </a:rPr>
              <a:t>RI status</a:t>
            </a:r>
            <a:endParaRPr lang="en-US" sz="600" b="1" dirty="0">
              <a:solidFill>
                <a:srgbClr val="5A5A5A"/>
              </a:solidFill>
              <a:latin typeface="Arial"/>
            </a:endParaRPr>
          </a:p>
        </p:txBody>
      </p:sp>
      <p:cxnSp>
        <p:nvCxnSpPr>
          <p:cNvPr id="26" name="Straight Connector 45"/>
          <p:cNvCxnSpPr>
            <a:cxnSpLocks noChangeShapeType="1"/>
          </p:cNvCxnSpPr>
          <p:nvPr>
            <p:custDataLst>
              <p:tags r:id="rId20"/>
            </p:custDataLst>
          </p:nvPr>
        </p:nvCxnSpPr>
        <p:spPr bwMode="gray">
          <a:xfrm flipV="1">
            <a:off x="2310425" y="2524593"/>
            <a:ext cx="19390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 name="TextBox 33"/>
          <p:cNvSpPr txBox="1">
            <a:spLocks noChangeArrowheads="1"/>
          </p:cNvSpPr>
          <p:nvPr>
            <p:custDataLst>
              <p:tags r:id="rId21"/>
            </p:custDataLst>
          </p:nvPr>
        </p:nvSpPr>
        <p:spPr bwMode="gray">
          <a:xfrm>
            <a:off x="1208584" y="2276056"/>
            <a:ext cx="4995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600" dirty="0" err="1" smtClean="0">
                <a:solidFill>
                  <a:srgbClr val="5A5A5A"/>
                </a:solidFill>
                <a:latin typeface="Arial"/>
              </a:rPr>
              <a:t>CrCl</a:t>
            </a:r>
            <a:r>
              <a:rPr lang="en-US" sz="600" dirty="0" smtClean="0">
                <a:solidFill>
                  <a:srgbClr val="5A5A5A"/>
                </a:solidFill>
                <a:latin typeface="Arial"/>
              </a:rPr>
              <a:t>* (ml/min)</a:t>
            </a:r>
            <a:endParaRPr lang="en-US" sz="600" dirty="0">
              <a:solidFill>
                <a:srgbClr val="5A5A5A"/>
              </a:solidFill>
              <a:latin typeface="Arial"/>
            </a:endParaRPr>
          </a:p>
        </p:txBody>
      </p:sp>
      <p:sp>
        <p:nvSpPr>
          <p:cNvPr id="28" name="TextBox 33"/>
          <p:cNvSpPr txBox="1">
            <a:spLocks noChangeArrowheads="1"/>
          </p:cNvSpPr>
          <p:nvPr>
            <p:custDataLst>
              <p:tags r:id="rId22"/>
            </p:custDataLst>
          </p:nvPr>
        </p:nvSpPr>
        <p:spPr bwMode="gray">
          <a:xfrm rot="16200000">
            <a:off x="800991" y="1585213"/>
            <a:ext cx="11034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700" b="1" dirty="0">
                <a:solidFill>
                  <a:srgbClr val="5A5A5A"/>
                </a:solidFill>
                <a:latin typeface="Arial"/>
              </a:rPr>
              <a:t>Fold increase in exposure relative to normal </a:t>
            </a:r>
            <a:r>
              <a:rPr lang="en-US" sz="700" b="1" dirty="0" smtClean="0">
                <a:solidFill>
                  <a:srgbClr val="5A5A5A"/>
                </a:solidFill>
                <a:latin typeface="Arial"/>
              </a:rPr>
              <a:t>RF</a:t>
            </a:r>
            <a:endParaRPr lang="en-US" sz="700" b="1" dirty="0">
              <a:solidFill>
                <a:srgbClr val="5A5A5A"/>
              </a:solidFill>
              <a:latin typeface="Arial"/>
            </a:endParaRPr>
          </a:p>
        </p:txBody>
      </p:sp>
      <p:sp>
        <p:nvSpPr>
          <p:cNvPr id="29" name="TextBox 33"/>
          <p:cNvSpPr txBox="1">
            <a:spLocks noChangeArrowheads="1"/>
          </p:cNvSpPr>
          <p:nvPr>
            <p:custDataLst>
              <p:tags r:id="rId23"/>
            </p:custDataLst>
          </p:nvPr>
        </p:nvSpPr>
        <p:spPr bwMode="gray">
          <a:xfrm>
            <a:off x="1675526" y="1141334"/>
            <a:ext cx="9491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800" b="1" dirty="0" smtClean="0">
                <a:solidFill>
                  <a:srgbClr val="5A5A5A"/>
                </a:solidFill>
                <a:latin typeface="Arial"/>
              </a:rPr>
              <a:t>Linagliptin</a:t>
            </a:r>
            <a:r>
              <a:rPr lang="en-US" sz="800" b="1" baseline="30000" dirty="0" smtClean="0">
                <a:solidFill>
                  <a:srgbClr val="5A5A5A"/>
                </a:solidFill>
                <a:latin typeface="Arial"/>
              </a:rPr>
              <a:t>1</a:t>
            </a:r>
            <a:endParaRPr lang="en-US" sz="800" b="1" dirty="0">
              <a:solidFill>
                <a:srgbClr val="5A5A5A"/>
              </a:solidFill>
              <a:latin typeface="Arial"/>
            </a:endParaRPr>
          </a:p>
        </p:txBody>
      </p:sp>
      <p:graphicFrame>
        <p:nvGraphicFramePr>
          <p:cNvPr id="30" name="Object 2"/>
          <p:cNvGraphicFramePr>
            <a:graphicFrameLocks/>
          </p:cNvGraphicFramePr>
          <p:nvPr>
            <p:extLst/>
          </p:nvPr>
        </p:nvGraphicFramePr>
        <p:xfrm>
          <a:off x="1494862" y="2885205"/>
          <a:ext cx="2914893" cy="1081805"/>
        </p:xfrm>
        <a:graphic>
          <a:graphicData uri="http://schemas.openxmlformats.org/drawingml/2006/chart">
            <c:chart xmlns:c="http://schemas.openxmlformats.org/drawingml/2006/chart" xmlns:r="http://schemas.openxmlformats.org/officeDocument/2006/relationships" r:id="rId107"/>
          </a:graphicData>
        </a:graphic>
      </p:graphicFrame>
      <p:sp>
        <p:nvSpPr>
          <p:cNvPr id="31" name="Rectangle 49"/>
          <p:cNvSpPr>
            <a:spLocks/>
          </p:cNvSpPr>
          <p:nvPr>
            <p:custDataLst>
              <p:tags r:id="rId24"/>
            </p:custDataLst>
          </p:nvPr>
        </p:nvSpPr>
        <p:spPr bwMode="gray">
          <a:xfrm>
            <a:off x="3969728" y="3885610"/>
            <a:ext cx="29263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ESRD</a:t>
            </a:r>
          </a:p>
        </p:txBody>
      </p:sp>
      <p:sp>
        <p:nvSpPr>
          <p:cNvPr id="32" name="Rectangle 51"/>
          <p:cNvSpPr>
            <a:spLocks/>
          </p:cNvSpPr>
          <p:nvPr>
            <p:custDataLst>
              <p:tags r:id="rId25"/>
            </p:custDataLst>
          </p:nvPr>
        </p:nvSpPr>
        <p:spPr bwMode="gray">
          <a:xfrm>
            <a:off x="3426540" y="3885610"/>
            <a:ext cx="33080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Severe</a:t>
            </a:r>
          </a:p>
        </p:txBody>
      </p:sp>
      <p:sp>
        <p:nvSpPr>
          <p:cNvPr id="33" name="Rectangle 52"/>
          <p:cNvSpPr>
            <a:spLocks/>
          </p:cNvSpPr>
          <p:nvPr>
            <p:custDataLst>
              <p:tags r:id="rId26"/>
            </p:custDataLst>
          </p:nvPr>
        </p:nvSpPr>
        <p:spPr bwMode="gray">
          <a:xfrm>
            <a:off x="2829010" y="3885610"/>
            <a:ext cx="437679"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Moderate</a:t>
            </a:r>
          </a:p>
        </p:txBody>
      </p:sp>
      <p:sp>
        <p:nvSpPr>
          <p:cNvPr id="34" name="Rectangle 48"/>
          <p:cNvSpPr>
            <a:spLocks/>
          </p:cNvSpPr>
          <p:nvPr>
            <p:custDataLst>
              <p:tags r:id="rId27"/>
            </p:custDataLst>
          </p:nvPr>
        </p:nvSpPr>
        <p:spPr bwMode="gray">
          <a:xfrm>
            <a:off x="2405393" y="3885610"/>
            <a:ext cx="197211"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Mild</a:t>
            </a:r>
          </a:p>
        </p:txBody>
      </p:sp>
      <p:sp>
        <p:nvSpPr>
          <p:cNvPr id="35" name="Rectangle 50"/>
          <p:cNvSpPr>
            <a:spLocks/>
          </p:cNvSpPr>
          <p:nvPr>
            <p:custDataLst>
              <p:tags r:id="rId28"/>
            </p:custDataLst>
          </p:nvPr>
        </p:nvSpPr>
        <p:spPr bwMode="gray">
          <a:xfrm>
            <a:off x="1806261" y="3885610"/>
            <a:ext cx="33843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Normal</a:t>
            </a:r>
          </a:p>
        </p:txBody>
      </p:sp>
      <p:sp>
        <p:nvSpPr>
          <p:cNvPr id="36" name="TextBox 34"/>
          <p:cNvSpPr txBox="1">
            <a:spLocks noChangeArrowheads="1"/>
          </p:cNvSpPr>
          <p:nvPr>
            <p:custDataLst>
              <p:tags r:id="rId29"/>
            </p:custDataLst>
          </p:nvPr>
        </p:nvSpPr>
        <p:spPr bwMode="gray">
          <a:xfrm>
            <a:off x="1838714" y="3981287"/>
            <a:ext cx="27354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(n=8</a:t>
            </a:r>
            <a:r>
              <a:rPr lang="en-US" sz="600" dirty="0">
                <a:solidFill>
                  <a:srgbClr val="5A5A5A"/>
                </a:solidFill>
                <a:latin typeface="Arial"/>
              </a:rPr>
              <a:t>)</a:t>
            </a:r>
          </a:p>
        </p:txBody>
      </p:sp>
      <p:sp>
        <p:nvSpPr>
          <p:cNvPr id="37" name="TextBox 35"/>
          <p:cNvSpPr txBox="1">
            <a:spLocks noChangeArrowheads="1"/>
          </p:cNvSpPr>
          <p:nvPr>
            <p:custDataLst>
              <p:tags r:id="rId30"/>
            </p:custDataLst>
          </p:nvPr>
        </p:nvSpPr>
        <p:spPr bwMode="gray">
          <a:xfrm>
            <a:off x="2341141" y="3981287"/>
            <a:ext cx="32571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(n=8</a:t>
            </a:r>
            <a:r>
              <a:rPr lang="en-US" sz="600" dirty="0">
                <a:solidFill>
                  <a:srgbClr val="5A5A5A"/>
                </a:solidFill>
                <a:latin typeface="Arial"/>
              </a:rPr>
              <a:t>)</a:t>
            </a:r>
          </a:p>
        </p:txBody>
      </p:sp>
      <p:sp>
        <p:nvSpPr>
          <p:cNvPr id="38" name="TextBox 36"/>
          <p:cNvSpPr txBox="1">
            <a:spLocks noChangeArrowheads="1"/>
          </p:cNvSpPr>
          <p:nvPr>
            <p:custDataLst>
              <p:tags r:id="rId31"/>
            </p:custDataLst>
          </p:nvPr>
        </p:nvSpPr>
        <p:spPr bwMode="gray">
          <a:xfrm>
            <a:off x="2903570" y="3981287"/>
            <a:ext cx="2885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(n=8</a:t>
            </a:r>
            <a:r>
              <a:rPr lang="en-US" sz="600" dirty="0">
                <a:solidFill>
                  <a:srgbClr val="5A5A5A"/>
                </a:solidFill>
                <a:latin typeface="Arial"/>
              </a:rPr>
              <a:t>)</a:t>
            </a:r>
          </a:p>
        </p:txBody>
      </p:sp>
      <p:sp>
        <p:nvSpPr>
          <p:cNvPr id="39" name="TextBox 37"/>
          <p:cNvSpPr txBox="1">
            <a:spLocks noChangeArrowheads="1"/>
          </p:cNvSpPr>
          <p:nvPr>
            <p:custDataLst>
              <p:tags r:id="rId32"/>
            </p:custDataLst>
          </p:nvPr>
        </p:nvSpPr>
        <p:spPr bwMode="gray">
          <a:xfrm>
            <a:off x="3455805" y="3981287"/>
            <a:ext cx="27227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(n=8</a:t>
            </a:r>
            <a:r>
              <a:rPr lang="en-US" sz="600" dirty="0">
                <a:solidFill>
                  <a:srgbClr val="5A5A5A"/>
                </a:solidFill>
                <a:latin typeface="Arial"/>
              </a:rPr>
              <a:t>)</a:t>
            </a:r>
          </a:p>
        </p:txBody>
      </p:sp>
      <p:sp>
        <p:nvSpPr>
          <p:cNvPr id="40" name="TextBox 38"/>
          <p:cNvSpPr txBox="1">
            <a:spLocks noChangeArrowheads="1"/>
          </p:cNvSpPr>
          <p:nvPr>
            <p:custDataLst>
              <p:tags r:id="rId33"/>
            </p:custDataLst>
          </p:nvPr>
        </p:nvSpPr>
        <p:spPr bwMode="gray">
          <a:xfrm>
            <a:off x="3975472" y="3981287"/>
            <a:ext cx="28118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(n=8</a:t>
            </a:r>
            <a:r>
              <a:rPr lang="en-US" sz="600" dirty="0">
                <a:solidFill>
                  <a:srgbClr val="5A5A5A"/>
                </a:solidFill>
                <a:latin typeface="Arial"/>
              </a:rPr>
              <a:t>)</a:t>
            </a:r>
          </a:p>
        </p:txBody>
      </p:sp>
      <p:sp>
        <p:nvSpPr>
          <p:cNvPr id="41" name="TextBox 39"/>
          <p:cNvSpPr txBox="1">
            <a:spLocks noChangeArrowheads="1"/>
          </p:cNvSpPr>
          <p:nvPr>
            <p:custDataLst>
              <p:tags r:id="rId34"/>
            </p:custDataLst>
          </p:nvPr>
        </p:nvSpPr>
        <p:spPr bwMode="gray">
          <a:xfrm>
            <a:off x="1840614" y="4095626"/>
            <a:ext cx="26973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&gt;80</a:t>
            </a:r>
            <a:endParaRPr lang="en-US" sz="600" dirty="0">
              <a:solidFill>
                <a:srgbClr val="5A5A5A"/>
              </a:solidFill>
              <a:latin typeface="Arial"/>
            </a:endParaRPr>
          </a:p>
        </p:txBody>
      </p:sp>
      <p:sp>
        <p:nvSpPr>
          <p:cNvPr id="42" name="TextBox 40"/>
          <p:cNvSpPr txBox="1">
            <a:spLocks noChangeArrowheads="1"/>
          </p:cNvSpPr>
          <p:nvPr>
            <p:custDataLst>
              <p:tags r:id="rId35"/>
            </p:custDataLst>
          </p:nvPr>
        </p:nvSpPr>
        <p:spPr bwMode="gray">
          <a:xfrm>
            <a:off x="2248257" y="4095626"/>
            <a:ext cx="5114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&gt;50 to ≤80</a:t>
            </a:r>
            <a:endParaRPr lang="en-US" sz="600" dirty="0">
              <a:solidFill>
                <a:srgbClr val="5A5A5A"/>
              </a:solidFill>
              <a:latin typeface="Arial"/>
            </a:endParaRPr>
          </a:p>
        </p:txBody>
      </p:sp>
      <p:sp>
        <p:nvSpPr>
          <p:cNvPr id="43" name="TextBox 41"/>
          <p:cNvSpPr txBox="1">
            <a:spLocks noChangeArrowheads="1"/>
          </p:cNvSpPr>
          <p:nvPr>
            <p:custDataLst>
              <p:tags r:id="rId36"/>
            </p:custDataLst>
          </p:nvPr>
        </p:nvSpPr>
        <p:spPr bwMode="gray">
          <a:xfrm>
            <a:off x="2779370" y="4095626"/>
            <a:ext cx="5369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≥30 to ≤50</a:t>
            </a:r>
            <a:endParaRPr lang="en-US" sz="600" dirty="0">
              <a:solidFill>
                <a:srgbClr val="5A5A5A"/>
              </a:solidFill>
              <a:latin typeface="Arial"/>
            </a:endParaRPr>
          </a:p>
        </p:txBody>
      </p:sp>
      <p:sp>
        <p:nvSpPr>
          <p:cNvPr id="44" name="TextBox 42"/>
          <p:cNvSpPr txBox="1">
            <a:spLocks noChangeArrowheads="1"/>
          </p:cNvSpPr>
          <p:nvPr>
            <p:custDataLst>
              <p:tags r:id="rId37"/>
            </p:custDataLst>
          </p:nvPr>
        </p:nvSpPr>
        <p:spPr bwMode="gray">
          <a:xfrm>
            <a:off x="3474999" y="4095626"/>
            <a:ext cx="23388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&lt;30</a:t>
            </a:r>
            <a:endParaRPr lang="en-US" sz="600" dirty="0">
              <a:solidFill>
                <a:srgbClr val="5A5A5A"/>
              </a:solidFill>
              <a:latin typeface="Arial"/>
            </a:endParaRPr>
          </a:p>
        </p:txBody>
      </p:sp>
      <p:sp>
        <p:nvSpPr>
          <p:cNvPr id="45" name="TextBox 43"/>
          <p:cNvSpPr txBox="1">
            <a:spLocks noChangeArrowheads="1"/>
          </p:cNvSpPr>
          <p:nvPr>
            <p:custDataLst>
              <p:tags r:id="rId38"/>
            </p:custDataLst>
          </p:nvPr>
        </p:nvSpPr>
        <p:spPr bwMode="gray">
          <a:xfrm>
            <a:off x="3888299" y="4095626"/>
            <a:ext cx="4554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a:solidFill>
                  <a:srgbClr val="5A5A5A"/>
                </a:solidFill>
                <a:latin typeface="Arial"/>
              </a:rPr>
              <a:t>on HD</a:t>
            </a:r>
          </a:p>
        </p:txBody>
      </p:sp>
      <p:sp>
        <p:nvSpPr>
          <p:cNvPr id="46" name="TextBox 44"/>
          <p:cNvSpPr txBox="1">
            <a:spLocks noChangeArrowheads="1"/>
          </p:cNvSpPr>
          <p:nvPr>
            <p:custDataLst>
              <p:tags r:id="rId39"/>
            </p:custDataLst>
          </p:nvPr>
        </p:nvSpPr>
        <p:spPr bwMode="gray">
          <a:xfrm>
            <a:off x="2721229" y="4235326"/>
            <a:ext cx="112908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b="1" dirty="0" smtClean="0">
                <a:solidFill>
                  <a:srgbClr val="5A5A5A"/>
                </a:solidFill>
                <a:latin typeface="Arial"/>
              </a:rPr>
              <a:t>RI status</a:t>
            </a:r>
            <a:endParaRPr lang="en-US" sz="600" b="1" dirty="0">
              <a:solidFill>
                <a:srgbClr val="5A5A5A"/>
              </a:solidFill>
              <a:latin typeface="Arial"/>
            </a:endParaRPr>
          </a:p>
        </p:txBody>
      </p:sp>
      <p:cxnSp>
        <p:nvCxnSpPr>
          <p:cNvPr id="47" name="Straight Connector 45"/>
          <p:cNvCxnSpPr>
            <a:cxnSpLocks noChangeShapeType="1"/>
          </p:cNvCxnSpPr>
          <p:nvPr>
            <p:custDataLst>
              <p:tags r:id="rId40"/>
            </p:custDataLst>
          </p:nvPr>
        </p:nvCxnSpPr>
        <p:spPr bwMode="gray">
          <a:xfrm flipV="1">
            <a:off x="2289631" y="4206594"/>
            <a:ext cx="19390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8" name="TextBox 33"/>
          <p:cNvSpPr txBox="1">
            <a:spLocks noChangeArrowheads="1"/>
          </p:cNvSpPr>
          <p:nvPr>
            <p:custDataLst>
              <p:tags r:id="rId41"/>
            </p:custDataLst>
          </p:nvPr>
        </p:nvSpPr>
        <p:spPr bwMode="gray">
          <a:xfrm>
            <a:off x="1208584" y="3994061"/>
            <a:ext cx="4995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600" dirty="0" err="1" smtClean="0">
                <a:solidFill>
                  <a:srgbClr val="5A5A5A"/>
                </a:solidFill>
                <a:latin typeface="Arial"/>
              </a:rPr>
              <a:t>CrCl</a:t>
            </a:r>
            <a:r>
              <a:rPr lang="en-US" sz="600" dirty="0" smtClean="0">
                <a:solidFill>
                  <a:srgbClr val="5A5A5A"/>
                </a:solidFill>
                <a:latin typeface="Arial"/>
              </a:rPr>
              <a:t>* (ml/min)</a:t>
            </a:r>
            <a:endParaRPr lang="en-US" sz="600" dirty="0">
              <a:solidFill>
                <a:srgbClr val="5A5A5A"/>
              </a:solidFill>
              <a:latin typeface="Arial"/>
            </a:endParaRPr>
          </a:p>
        </p:txBody>
      </p:sp>
      <p:sp>
        <p:nvSpPr>
          <p:cNvPr id="49" name="TextBox 33"/>
          <p:cNvSpPr txBox="1">
            <a:spLocks noChangeArrowheads="1"/>
          </p:cNvSpPr>
          <p:nvPr>
            <p:custDataLst>
              <p:tags r:id="rId42"/>
            </p:custDataLst>
          </p:nvPr>
        </p:nvSpPr>
        <p:spPr bwMode="gray">
          <a:xfrm rot="16200000">
            <a:off x="797506" y="3264056"/>
            <a:ext cx="11103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700" b="1" dirty="0">
                <a:solidFill>
                  <a:srgbClr val="5A5A5A"/>
                </a:solidFill>
                <a:latin typeface="Arial"/>
              </a:rPr>
              <a:t>Fold increase in exposure relative to normal </a:t>
            </a:r>
            <a:r>
              <a:rPr lang="en-US" sz="700" b="1" dirty="0" smtClean="0">
                <a:solidFill>
                  <a:srgbClr val="5A5A5A"/>
                </a:solidFill>
                <a:latin typeface="Arial"/>
              </a:rPr>
              <a:t>RF</a:t>
            </a:r>
            <a:endParaRPr lang="en-US" sz="700" b="1" dirty="0">
              <a:solidFill>
                <a:srgbClr val="5A5A5A"/>
              </a:solidFill>
              <a:latin typeface="Arial"/>
            </a:endParaRPr>
          </a:p>
        </p:txBody>
      </p:sp>
      <p:sp>
        <p:nvSpPr>
          <p:cNvPr id="50" name="TextBox 33"/>
          <p:cNvSpPr txBox="1">
            <a:spLocks noChangeArrowheads="1"/>
          </p:cNvSpPr>
          <p:nvPr>
            <p:custDataLst>
              <p:tags r:id="rId43"/>
            </p:custDataLst>
          </p:nvPr>
        </p:nvSpPr>
        <p:spPr bwMode="gray">
          <a:xfrm>
            <a:off x="1675535" y="2766241"/>
            <a:ext cx="268429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800" b="1" dirty="0" smtClean="0">
                <a:solidFill>
                  <a:srgbClr val="5A5A5A"/>
                </a:solidFill>
                <a:latin typeface="Arial"/>
              </a:rPr>
              <a:t>Saxagliptin</a:t>
            </a:r>
            <a:r>
              <a:rPr lang="en-US" sz="800" b="1" baseline="30000" dirty="0" smtClean="0">
                <a:solidFill>
                  <a:srgbClr val="5A5A5A"/>
                </a:solidFill>
                <a:latin typeface="Arial"/>
              </a:rPr>
              <a:t>3</a:t>
            </a:r>
            <a:r>
              <a:rPr lang="en-US" sz="800" b="1" dirty="0" smtClean="0">
                <a:solidFill>
                  <a:srgbClr val="5A5A5A"/>
                </a:solidFill>
                <a:latin typeface="Arial"/>
              </a:rPr>
              <a:t> (</a:t>
            </a:r>
            <a:r>
              <a:rPr lang="en-US" sz="800" b="1" dirty="0">
                <a:solidFill>
                  <a:srgbClr val="5A5A5A"/>
                </a:solidFill>
                <a:latin typeface="Arial"/>
              </a:rPr>
              <a:t>5-hydroxy saxagliptin metabolite</a:t>
            </a:r>
            <a:r>
              <a:rPr lang="en-US" sz="800" b="1" dirty="0" smtClean="0">
                <a:solidFill>
                  <a:srgbClr val="5A5A5A"/>
                </a:solidFill>
                <a:latin typeface="Arial"/>
              </a:rPr>
              <a:t>)</a:t>
            </a:r>
            <a:r>
              <a:rPr lang="en-US" sz="800" b="1" baseline="30000" dirty="0">
                <a:solidFill>
                  <a:srgbClr val="5A5A5A"/>
                </a:solidFill>
                <a:latin typeface="Arial"/>
              </a:rPr>
              <a:t>†</a:t>
            </a:r>
          </a:p>
        </p:txBody>
      </p:sp>
      <p:graphicFrame>
        <p:nvGraphicFramePr>
          <p:cNvPr id="51" name="Object 3"/>
          <p:cNvGraphicFramePr>
            <a:graphicFrameLocks/>
          </p:cNvGraphicFramePr>
          <p:nvPr>
            <p:extLst/>
          </p:nvPr>
        </p:nvGraphicFramePr>
        <p:xfrm>
          <a:off x="4909795" y="1191039"/>
          <a:ext cx="2914893" cy="1081805"/>
        </p:xfrm>
        <a:graphic>
          <a:graphicData uri="http://schemas.openxmlformats.org/drawingml/2006/chart">
            <c:chart xmlns:c="http://schemas.openxmlformats.org/drawingml/2006/chart" xmlns:r="http://schemas.openxmlformats.org/officeDocument/2006/relationships" r:id="rId108"/>
          </a:graphicData>
        </a:graphic>
      </p:graphicFrame>
      <p:sp>
        <p:nvSpPr>
          <p:cNvPr id="52" name="Rectangle 74"/>
          <p:cNvSpPr>
            <a:spLocks/>
          </p:cNvSpPr>
          <p:nvPr>
            <p:custDataLst>
              <p:tags r:id="rId44"/>
            </p:custDataLst>
          </p:nvPr>
        </p:nvSpPr>
        <p:spPr bwMode="gray">
          <a:xfrm>
            <a:off x="7389836" y="2191477"/>
            <a:ext cx="29263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ESRD</a:t>
            </a:r>
          </a:p>
        </p:txBody>
      </p:sp>
      <p:sp>
        <p:nvSpPr>
          <p:cNvPr id="53" name="Rectangle 75"/>
          <p:cNvSpPr>
            <a:spLocks/>
          </p:cNvSpPr>
          <p:nvPr>
            <p:custDataLst>
              <p:tags r:id="rId45"/>
            </p:custDataLst>
          </p:nvPr>
        </p:nvSpPr>
        <p:spPr bwMode="gray">
          <a:xfrm>
            <a:off x="6825701" y="2191477"/>
            <a:ext cx="33080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Severe</a:t>
            </a:r>
          </a:p>
        </p:txBody>
      </p:sp>
      <p:sp>
        <p:nvSpPr>
          <p:cNvPr id="54" name="Rectangle 76"/>
          <p:cNvSpPr>
            <a:spLocks/>
          </p:cNvSpPr>
          <p:nvPr>
            <p:custDataLst>
              <p:tags r:id="rId46"/>
            </p:custDataLst>
          </p:nvPr>
        </p:nvSpPr>
        <p:spPr bwMode="gray">
          <a:xfrm>
            <a:off x="6241706" y="2191477"/>
            <a:ext cx="437679"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Moderate</a:t>
            </a:r>
          </a:p>
        </p:txBody>
      </p:sp>
      <p:sp>
        <p:nvSpPr>
          <p:cNvPr id="55" name="Rectangle 78"/>
          <p:cNvSpPr>
            <a:spLocks/>
          </p:cNvSpPr>
          <p:nvPr>
            <p:custDataLst>
              <p:tags r:id="rId47"/>
            </p:custDataLst>
          </p:nvPr>
        </p:nvSpPr>
        <p:spPr bwMode="gray">
          <a:xfrm>
            <a:off x="5816331" y="2191477"/>
            <a:ext cx="197211"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Mild</a:t>
            </a:r>
          </a:p>
        </p:txBody>
      </p:sp>
      <p:sp>
        <p:nvSpPr>
          <p:cNvPr id="56" name="Rectangle 77"/>
          <p:cNvSpPr>
            <a:spLocks/>
          </p:cNvSpPr>
          <p:nvPr>
            <p:custDataLst>
              <p:tags r:id="rId48"/>
            </p:custDataLst>
          </p:nvPr>
        </p:nvSpPr>
        <p:spPr bwMode="gray">
          <a:xfrm>
            <a:off x="5222283" y="2191477"/>
            <a:ext cx="33843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Normal</a:t>
            </a:r>
          </a:p>
        </p:txBody>
      </p:sp>
      <p:sp>
        <p:nvSpPr>
          <p:cNvPr id="57" name="TextBox 34"/>
          <p:cNvSpPr txBox="1">
            <a:spLocks noChangeArrowheads="1"/>
          </p:cNvSpPr>
          <p:nvPr>
            <p:custDataLst>
              <p:tags r:id="rId49"/>
            </p:custDataLst>
          </p:nvPr>
        </p:nvSpPr>
        <p:spPr bwMode="gray">
          <a:xfrm>
            <a:off x="5254737" y="2287234"/>
            <a:ext cx="27354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58" name="TextBox 35"/>
          <p:cNvSpPr txBox="1">
            <a:spLocks noChangeArrowheads="1"/>
          </p:cNvSpPr>
          <p:nvPr>
            <p:custDataLst>
              <p:tags r:id="rId50"/>
            </p:custDataLst>
          </p:nvPr>
        </p:nvSpPr>
        <p:spPr bwMode="gray">
          <a:xfrm>
            <a:off x="5774472" y="2287234"/>
            <a:ext cx="28092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59" name="TextBox 36"/>
          <p:cNvSpPr txBox="1">
            <a:spLocks noChangeArrowheads="1"/>
          </p:cNvSpPr>
          <p:nvPr>
            <p:custDataLst>
              <p:tags r:id="rId51"/>
            </p:custDataLst>
          </p:nvPr>
        </p:nvSpPr>
        <p:spPr bwMode="gray">
          <a:xfrm>
            <a:off x="6304543" y="2287234"/>
            <a:ext cx="31199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60" name="TextBox 37"/>
          <p:cNvSpPr txBox="1">
            <a:spLocks noChangeArrowheads="1"/>
          </p:cNvSpPr>
          <p:nvPr>
            <p:custDataLst>
              <p:tags r:id="rId52"/>
            </p:custDataLst>
          </p:nvPr>
        </p:nvSpPr>
        <p:spPr bwMode="gray">
          <a:xfrm>
            <a:off x="6853692" y="2287234"/>
            <a:ext cx="27482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61" name="TextBox 38"/>
          <p:cNvSpPr txBox="1">
            <a:spLocks noChangeArrowheads="1"/>
          </p:cNvSpPr>
          <p:nvPr>
            <p:custDataLst>
              <p:tags r:id="rId53"/>
            </p:custDataLst>
          </p:nvPr>
        </p:nvSpPr>
        <p:spPr bwMode="gray">
          <a:xfrm>
            <a:off x="7401562" y="2287234"/>
            <a:ext cx="26919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(n=6</a:t>
            </a:r>
            <a:r>
              <a:rPr lang="en-US" sz="600" dirty="0">
                <a:solidFill>
                  <a:srgbClr val="5A5A5A"/>
                </a:solidFill>
                <a:latin typeface="Arial"/>
              </a:rPr>
              <a:t>)</a:t>
            </a:r>
          </a:p>
        </p:txBody>
      </p:sp>
      <p:sp>
        <p:nvSpPr>
          <p:cNvPr id="62" name="TextBox 39"/>
          <p:cNvSpPr txBox="1">
            <a:spLocks noChangeArrowheads="1"/>
          </p:cNvSpPr>
          <p:nvPr>
            <p:custDataLst>
              <p:tags r:id="rId54"/>
            </p:custDataLst>
          </p:nvPr>
        </p:nvSpPr>
        <p:spPr bwMode="gray">
          <a:xfrm>
            <a:off x="5293463" y="2401570"/>
            <a:ext cx="19607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&gt;80</a:t>
            </a:r>
            <a:endParaRPr lang="en-US" sz="600" dirty="0">
              <a:solidFill>
                <a:srgbClr val="5A5A5A"/>
              </a:solidFill>
              <a:latin typeface="Arial"/>
            </a:endParaRPr>
          </a:p>
        </p:txBody>
      </p:sp>
      <p:sp>
        <p:nvSpPr>
          <p:cNvPr id="63" name="TextBox 40"/>
          <p:cNvSpPr txBox="1">
            <a:spLocks noChangeArrowheads="1"/>
          </p:cNvSpPr>
          <p:nvPr>
            <p:custDataLst>
              <p:tags r:id="rId55"/>
            </p:custDataLst>
          </p:nvPr>
        </p:nvSpPr>
        <p:spPr bwMode="gray">
          <a:xfrm>
            <a:off x="5689708" y="2401570"/>
            <a:ext cx="4504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a:solidFill>
                  <a:srgbClr val="5A5A5A"/>
                </a:solidFill>
                <a:latin typeface="Arial"/>
              </a:rPr>
              <a:t>50 </a:t>
            </a:r>
            <a:r>
              <a:rPr lang="en-US" sz="600" dirty="0" smtClean="0">
                <a:solidFill>
                  <a:srgbClr val="5A5A5A"/>
                </a:solidFill>
                <a:latin typeface="Arial"/>
              </a:rPr>
              <a:t>to 80</a:t>
            </a:r>
            <a:endParaRPr lang="en-US" sz="600" dirty="0">
              <a:solidFill>
                <a:srgbClr val="5A5A5A"/>
              </a:solidFill>
              <a:latin typeface="Arial"/>
            </a:endParaRPr>
          </a:p>
        </p:txBody>
      </p:sp>
      <p:sp>
        <p:nvSpPr>
          <p:cNvPr id="64" name="TextBox 41"/>
          <p:cNvSpPr txBox="1">
            <a:spLocks noChangeArrowheads="1"/>
          </p:cNvSpPr>
          <p:nvPr>
            <p:custDataLst>
              <p:tags r:id="rId56"/>
            </p:custDataLst>
          </p:nvPr>
        </p:nvSpPr>
        <p:spPr bwMode="gray">
          <a:xfrm>
            <a:off x="6235344" y="2401570"/>
            <a:ext cx="4504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a:solidFill>
                  <a:srgbClr val="5A5A5A"/>
                </a:solidFill>
                <a:latin typeface="Arial"/>
              </a:rPr>
              <a:t>30 </a:t>
            </a:r>
            <a:r>
              <a:rPr lang="en-US" sz="600" dirty="0" smtClean="0">
                <a:solidFill>
                  <a:srgbClr val="5A5A5A"/>
                </a:solidFill>
                <a:latin typeface="Arial"/>
              </a:rPr>
              <a:t>to 50</a:t>
            </a:r>
            <a:endParaRPr lang="en-US" sz="600" dirty="0">
              <a:solidFill>
                <a:srgbClr val="5A5A5A"/>
              </a:solidFill>
              <a:latin typeface="Arial"/>
            </a:endParaRPr>
          </a:p>
        </p:txBody>
      </p:sp>
      <p:sp>
        <p:nvSpPr>
          <p:cNvPr id="65" name="TextBox 42"/>
          <p:cNvSpPr txBox="1">
            <a:spLocks noChangeArrowheads="1"/>
          </p:cNvSpPr>
          <p:nvPr>
            <p:custDataLst>
              <p:tags r:id="rId57"/>
            </p:custDataLst>
          </p:nvPr>
        </p:nvSpPr>
        <p:spPr bwMode="gray">
          <a:xfrm>
            <a:off x="6873029" y="2401570"/>
            <a:ext cx="23615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smtClean="0">
                <a:solidFill>
                  <a:srgbClr val="5A5A5A"/>
                </a:solidFill>
                <a:latin typeface="Arial"/>
              </a:rPr>
              <a:t> &lt;30</a:t>
            </a:r>
            <a:endParaRPr lang="en-US" sz="600" dirty="0">
              <a:solidFill>
                <a:srgbClr val="5A5A5A"/>
              </a:solidFill>
              <a:latin typeface="Arial"/>
            </a:endParaRPr>
          </a:p>
        </p:txBody>
      </p:sp>
      <p:sp>
        <p:nvSpPr>
          <p:cNvPr id="66" name="TextBox 43"/>
          <p:cNvSpPr txBox="1">
            <a:spLocks noChangeArrowheads="1"/>
          </p:cNvSpPr>
          <p:nvPr>
            <p:custDataLst>
              <p:tags r:id="rId58"/>
            </p:custDataLst>
          </p:nvPr>
        </p:nvSpPr>
        <p:spPr bwMode="gray">
          <a:xfrm>
            <a:off x="7308408" y="2401570"/>
            <a:ext cx="4554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dirty="0">
                <a:solidFill>
                  <a:srgbClr val="5A5A5A"/>
                </a:solidFill>
                <a:latin typeface="Arial"/>
              </a:rPr>
              <a:t>on HD</a:t>
            </a:r>
          </a:p>
        </p:txBody>
      </p:sp>
      <p:sp>
        <p:nvSpPr>
          <p:cNvPr id="67" name="TextBox 44"/>
          <p:cNvSpPr txBox="1">
            <a:spLocks noChangeArrowheads="1"/>
          </p:cNvSpPr>
          <p:nvPr>
            <p:custDataLst>
              <p:tags r:id="rId59"/>
            </p:custDataLst>
          </p:nvPr>
        </p:nvSpPr>
        <p:spPr bwMode="gray">
          <a:xfrm>
            <a:off x="6180203" y="2547681"/>
            <a:ext cx="112908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b="1" dirty="0" smtClean="0">
                <a:solidFill>
                  <a:srgbClr val="5A5A5A"/>
                </a:solidFill>
                <a:latin typeface="Arial"/>
              </a:rPr>
              <a:t>RI status</a:t>
            </a:r>
            <a:endParaRPr lang="en-US" sz="600" b="1" dirty="0">
              <a:solidFill>
                <a:srgbClr val="5A5A5A"/>
              </a:solidFill>
              <a:latin typeface="Arial"/>
            </a:endParaRPr>
          </a:p>
        </p:txBody>
      </p:sp>
      <p:cxnSp>
        <p:nvCxnSpPr>
          <p:cNvPr id="68" name="Straight Connector 45"/>
          <p:cNvCxnSpPr>
            <a:cxnSpLocks noChangeShapeType="1"/>
          </p:cNvCxnSpPr>
          <p:nvPr>
            <p:custDataLst>
              <p:tags r:id="rId60"/>
            </p:custDataLst>
          </p:nvPr>
        </p:nvCxnSpPr>
        <p:spPr bwMode="gray">
          <a:xfrm flipV="1">
            <a:off x="5725338" y="2524593"/>
            <a:ext cx="19390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9" name="TextBox 33"/>
          <p:cNvSpPr txBox="1">
            <a:spLocks noChangeArrowheads="1"/>
          </p:cNvSpPr>
          <p:nvPr>
            <p:custDataLst>
              <p:tags r:id="rId61"/>
            </p:custDataLst>
          </p:nvPr>
        </p:nvSpPr>
        <p:spPr bwMode="gray">
          <a:xfrm>
            <a:off x="4623500" y="2321317"/>
            <a:ext cx="4995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600" dirty="0" err="1" smtClean="0">
                <a:solidFill>
                  <a:srgbClr val="5A5A5A"/>
                </a:solidFill>
                <a:latin typeface="Arial"/>
              </a:rPr>
              <a:t>CrCl</a:t>
            </a:r>
            <a:r>
              <a:rPr lang="en-US" sz="600" dirty="0" smtClean="0">
                <a:solidFill>
                  <a:srgbClr val="5A5A5A"/>
                </a:solidFill>
                <a:latin typeface="Arial"/>
              </a:rPr>
              <a:t>* (ml/min)</a:t>
            </a:r>
            <a:endParaRPr lang="en-US" sz="600" dirty="0">
              <a:solidFill>
                <a:srgbClr val="5A5A5A"/>
              </a:solidFill>
              <a:latin typeface="Arial"/>
            </a:endParaRPr>
          </a:p>
        </p:txBody>
      </p:sp>
      <p:sp>
        <p:nvSpPr>
          <p:cNvPr id="70" name="TextBox 33"/>
          <p:cNvSpPr txBox="1">
            <a:spLocks noChangeArrowheads="1"/>
          </p:cNvSpPr>
          <p:nvPr>
            <p:custDataLst>
              <p:tags r:id="rId62"/>
            </p:custDataLst>
          </p:nvPr>
        </p:nvSpPr>
        <p:spPr bwMode="gray">
          <a:xfrm rot="16200000">
            <a:off x="4216236" y="1582202"/>
            <a:ext cx="1102755" cy="32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700" b="1" dirty="0">
                <a:solidFill>
                  <a:srgbClr val="5A5A5A"/>
                </a:solidFill>
                <a:latin typeface="Arial"/>
              </a:rPr>
              <a:t>Fold increase in exposure relative to normal </a:t>
            </a:r>
            <a:r>
              <a:rPr lang="en-US" sz="700" b="1" dirty="0" smtClean="0">
                <a:solidFill>
                  <a:srgbClr val="5A5A5A"/>
                </a:solidFill>
                <a:latin typeface="Arial"/>
              </a:rPr>
              <a:t>RF</a:t>
            </a:r>
            <a:endParaRPr lang="en-US" sz="700" b="1" dirty="0">
              <a:solidFill>
                <a:srgbClr val="5A5A5A"/>
              </a:solidFill>
              <a:latin typeface="Arial"/>
            </a:endParaRPr>
          </a:p>
        </p:txBody>
      </p:sp>
      <p:sp>
        <p:nvSpPr>
          <p:cNvPr id="71" name="TextBox 33"/>
          <p:cNvSpPr txBox="1">
            <a:spLocks noChangeArrowheads="1"/>
          </p:cNvSpPr>
          <p:nvPr>
            <p:custDataLst>
              <p:tags r:id="rId63"/>
            </p:custDataLst>
          </p:nvPr>
        </p:nvSpPr>
        <p:spPr bwMode="gray">
          <a:xfrm>
            <a:off x="5090442" y="1141334"/>
            <a:ext cx="9491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800" b="1" dirty="0" smtClean="0">
                <a:solidFill>
                  <a:srgbClr val="5A5A5A"/>
                </a:solidFill>
                <a:latin typeface="Arial"/>
              </a:rPr>
              <a:t>Sitagliptin</a:t>
            </a:r>
            <a:r>
              <a:rPr lang="en-US" sz="800" b="1" baseline="30000" dirty="0" smtClean="0">
                <a:solidFill>
                  <a:srgbClr val="5A5A5A"/>
                </a:solidFill>
                <a:latin typeface="Arial"/>
              </a:rPr>
              <a:t>2</a:t>
            </a:r>
            <a:endParaRPr lang="en-US" sz="800" b="1" baseline="30000" dirty="0">
              <a:solidFill>
                <a:srgbClr val="5A5A5A"/>
              </a:solidFill>
              <a:latin typeface="Arial"/>
            </a:endParaRPr>
          </a:p>
        </p:txBody>
      </p:sp>
      <p:graphicFrame>
        <p:nvGraphicFramePr>
          <p:cNvPr id="72" name="Object 4"/>
          <p:cNvGraphicFramePr>
            <a:graphicFrameLocks/>
          </p:cNvGraphicFramePr>
          <p:nvPr>
            <p:extLst/>
          </p:nvPr>
        </p:nvGraphicFramePr>
        <p:xfrm>
          <a:off x="4909795" y="2885205"/>
          <a:ext cx="2914893" cy="1081805"/>
        </p:xfrm>
        <a:graphic>
          <a:graphicData uri="http://schemas.openxmlformats.org/drawingml/2006/chart">
            <c:chart xmlns:c="http://schemas.openxmlformats.org/drawingml/2006/chart" xmlns:r="http://schemas.openxmlformats.org/officeDocument/2006/relationships" r:id="rId109"/>
          </a:graphicData>
        </a:graphic>
      </p:graphicFrame>
      <p:sp>
        <p:nvSpPr>
          <p:cNvPr id="73" name="Rectangle 99"/>
          <p:cNvSpPr>
            <a:spLocks/>
          </p:cNvSpPr>
          <p:nvPr>
            <p:custDataLst>
              <p:tags r:id="rId64"/>
            </p:custDataLst>
          </p:nvPr>
        </p:nvSpPr>
        <p:spPr bwMode="gray">
          <a:xfrm>
            <a:off x="7374553" y="3885610"/>
            <a:ext cx="29263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ESRD</a:t>
            </a:r>
          </a:p>
        </p:txBody>
      </p:sp>
      <p:sp>
        <p:nvSpPr>
          <p:cNvPr id="74" name="Rectangle 97"/>
          <p:cNvSpPr>
            <a:spLocks/>
          </p:cNvSpPr>
          <p:nvPr>
            <p:custDataLst>
              <p:tags r:id="rId65"/>
            </p:custDataLst>
          </p:nvPr>
        </p:nvSpPr>
        <p:spPr bwMode="gray">
          <a:xfrm>
            <a:off x="6836361" y="3885610"/>
            <a:ext cx="33080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Severe</a:t>
            </a:r>
          </a:p>
        </p:txBody>
      </p:sp>
      <p:sp>
        <p:nvSpPr>
          <p:cNvPr id="75" name="Rectangle 98"/>
          <p:cNvSpPr>
            <a:spLocks/>
          </p:cNvSpPr>
          <p:nvPr>
            <p:custDataLst>
              <p:tags r:id="rId66"/>
            </p:custDataLst>
          </p:nvPr>
        </p:nvSpPr>
        <p:spPr bwMode="gray">
          <a:xfrm>
            <a:off x="6233362" y="3885610"/>
            <a:ext cx="437679"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Moderate</a:t>
            </a:r>
          </a:p>
        </p:txBody>
      </p:sp>
      <p:sp>
        <p:nvSpPr>
          <p:cNvPr id="76" name="Rectangle 96"/>
          <p:cNvSpPr>
            <a:spLocks/>
          </p:cNvSpPr>
          <p:nvPr>
            <p:custDataLst>
              <p:tags r:id="rId67"/>
            </p:custDataLst>
          </p:nvPr>
        </p:nvSpPr>
        <p:spPr bwMode="gray">
          <a:xfrm>
            <a:off x="5820647" y="3885610"/>
            <a:ext cx="197211"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Mild</a:t>
            </a:r>
          </a:p>
        </p:txBody>
      </p:sp>
      <p:sp>
        <p:nvSpPr>
          <p:cNvPr id="77" name="Rectangle 95"/>
          <p:cNvSpPr>
            <a:spLocks/>
          </p:cNvSpPr>
          <p:nvPr>
            <p:custDataLst>
              <p:tags r:id="rId68"/>
            </p:custDataLst>
          </p:nvPr>
        </p:nvSpPr>
        <p:spPr bwMode="gray">
          <a:xfrm>
            <a:off x="5211256" y="3885610"/>
            <a:ext cx="33843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Normal</a:t>
            </a:r>
          </a:p>
        </p:txBody>
      </p:sp>
      <p:sp>
        <p:nvSpPr>
          <p:cNvPr id="78" name="TextBox 44"/>
          <p:cNvSpPr txBox="1">
            <a:spLocks noChangeArrowheads="1"/>
          </p:cNvSpPr>
          <p:nvPr>
            <p:custDataLst>
              <p:tags r:id="rId69"/>
            </p:custDataLst>
          </p:nvPr>
        </p:nvSpPr>
        <p:spPr bwMode="gray">
          <a:xfrm>
            <a:off x="6155060" y="4079111"/>
            <a:ext cx="112908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600" b="1" dirty="0" smtClean="0">
                <a:solidFill>
                  <a:srgbClr val="5A5A5A"/>
                </a:solidFill>
                <a:latin typeface="Arial"/>
              </a:rPr>
              <a:t>RI status</a:t>
            </a:r>
            <a:endParaRPr lang="en-US" sz="600" b="1" dirty="0">
              <a:solidFill>
                <a:srgbClr val="5A5A5A"/>
              </a:solidFill>
              <a:latin typeface="Arial"/>
            </a:endParaRPr>
          </a:p>
        </p:txBody>
      </p:sp>
      <p:cxnSp>
        <p:nvCxnSpPr>
          <p:cNvPr id="79" name="Straight Connector 45"/>
          <p:cNvCxnSpPr>
            <a:cxnSpLocks noChangeShapeType="1"/>
          </p:cNvCxnSpPr>
          <p:nvPr>
            <p:custDataLst>
              <p:tags r:id="rId70"/>
            </p:custDataLst>
          </p:nvPr>
        </p:nvCxnSpPr>
        <p:spPr bwMode="gray">
          <a:xfrm flipV="1">
            <a:off x="5749766" y="4034709"/>
            <a:ext cx="19390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0" name="TextBox 33"/>
          <p:cNvSpPr txBox="1">
            <a:spLocks noChangeArrowheads="1"/>
          </p:cNvSpPr>
          <p:nvPr>
            <p:custDataLst>
              <p:tags r:id="rId71"/>
            </p:custDataLst>
          </p:nvPr>
        </p:nvSpPr>
        <p:spPr bwMode="gray">
          <a:xfrm rot="16200000">
            <a:off x="4212415" y="3332629"/>
            <a:ext cx="11103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700" b="1" dirty="0">
                <a:solidFill>
                  <a:srgbClr val="5A5A5A"/>
                </a:solidFill>
                <a:latin typeface="Arial"/>
              </a:rPr>
              <a:t>Fold increase in exposure relative to normal </a:t>
            </a:r>
            <a:r>
              <a:rPr lang="en-US" sz="700" b="1" dirty="0" smtClean="0">
                <a:solidFill>
                  <a:srgbClr val="5A5A5A"/>
                </a:solidFill>
                <a:latin typeface="Arial"/>
              </a:rPr>
              <a:t>RF</a:t>
            </a:r>
            <a:endParaRPr lang="en-US" sz="700" b="1" dirty="0">
              <a:solidFill>
                <a:srgbClr val="5A5A5A"/>
              </a:solidFill>
              <a:latin typeface="Arial"/>
            </a:endParaRPr>
          </a:p>
        </p:txBody>
      </p:sp>
      <p:sp>
        <p:nvSpPr>
          <p:cNvPr id="81" name="TextBox 33"/>
          <p:cNvSpPr txBox="1">
            <a:spLocks noChangeArrowheads="1"/>
          </p:cNvSpPr>
          <p:nvPr>
            <p:custDataLst>
              <p:tags r:id="rId72"/>
            </p:custDataLst>
          </p:nvPr>
        </p:nvSpPr>
        <p:spPr bwMode="gray">
          <a:xfrm>
            <a:off x="5090442" y="2766240"/>
            <a:ext cx="2145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800" b="1" dirty="0" smtClean="0">
                <a:solidFill>
                  <a:srgbClr val="5A5A5A"/>
                </a:solidFill>
                <a:latin typeface="Arial"/>
              </a:rPr>
              <a:t>Vildagliptin</a:t>
            </a:r>
            <a:r>
              <a:rPr lang="en-US" sz="800" b="1" baseline="30000" dirty="0" smtClean="0">
                <a:solidFill>
                  <a:srgbClr val="5A5A5A"/>
                </a:solidFill>
                <a:latin typeface="Arial"/>
              </a:rPr>
              <a:t>4</a:t>
            </a:r>
            <a:r>
              <a:rPr lang="en-US" sz="800" b="1" dirty="0" smtClean="0">
                <a:solidFill>
                  <a:srgbClr val="5A5A5A"/>
                </a:solidFill>
                <a:latin typeface="Arial"/>
              </a:rPr>
              <a:t> (LAY151 </a:t>
            </a:r>
            <a:r>
              <a:rPr lang="en-US" sz="800" b="1" dirty="0">
                <a:solidFill>
                  <a:srgbClr val="5A5A5A"/>
                </a:solidFill>
                <a:latin typeface="Arial"/>
              </a:rPr>
              <a:t>metabolite</a:t>
            </a:r>
            <a:r>
              <a:rPr lang="en-US" sz="800" b="1" dirty="0" smtClean="0">
                <a:solidFill>
                  <a:srgbClr val="5A5A5A"/>
                </a:solidFill>
                <a:latin typeface="Arial"/>
              </a:rPr>
              <a:t>)</a:t>
            </a:r>
            <a:r>
              <a:rPr lang="en-US" sz="800" b="1" baseline="30000" dirty="0">
                <a:solidFill>
                  <a:srgbClr val="5A5A5A"/>
                </a:solidFill>
                <a:latin typeface="Arial"/>
                <a:ea typeface="Arial Unicode MS" pitchFamily="34" charset="-128"/>
              </a:rPr>
              <a:t>‡</a:t>
            </a:r>
            <a:endParaRPr lang="en-US" sz="800" b="1" dirty="0">
              <a:solidFill>
                <a:srgbClr val="5A5A5A"/>
              </a:solidFill>
              <a:latin typeface="Arial"/>
            </a:endParaRPr>
          </a:p>
        </p:txBody>
      </p:sp>
      <p:graphicFrame>
        <p:nvGraphicFramePr>
          <p:cNvPr id="82" name="Object 5"/>
          <p:cNvGraphicFramePr>
            <a:graphicFrameLocks/>
          </p:cNvGraphicFramePr>
          <p:nvPr>
            <p:extLst/>
          </p:nvPr>
        </p:nvGraphicFramePr>
        <p:xfrm>
          <a:off x="1494862" y="1191039"/>
          <a:ext cx="2914893" cy="1081805"/>
        </p:xfrm>
        <a:graphic>
          <a:graphicData uri="http://schemas.openxmlformats.org/drawingml/2006/chart">
            <c:chart xmlns:c="http://schemas.openxmlformats.org/drawingml/2006/chart" xmlns:r="http://schemas.openxmlformats.org/officeDocument/2006/relationships" r:id="rId110"/>
          </a:graphicData>
        </a:graphic>
      </p:graphicFrame>
      <p:sp>
        <p:nvSpPr>
          <p:cNvPr id="83" name="Rectangle 26"/>
          <p:cNvSpPr>
            <a:spLocks/>
          </p:cNvSpPr>
          <p:nvPr>
            <p:custDataLst>
              <p:tags r:id="rId73"/>
            </p:custDataLst>
          </p:nvPr>
        </p:nvSpPr>
        <p:spPr bwMode="gray">
          <a:xfrm>
            <a:off x="1794042" y="2191477"/>
            <a:ext cx="33843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Normal</a:t>
            </a:r>
          </a:p>
        </p:txBody>
      </p:sp>
      <p:sp>
        <p:nvSpPr>
          <p:cNvPr id="84" name="Rectangle 23"/>
          <p:cNvSpPr>
            <a:spLocks/>
          </p:cNvSpPr>
          <p:nvPr>
            <p:custDataLst>
              <p:tags r:id="rId74"/>
            </p:custDataLst>
          </p:nvPr>
        </p:nvSpPr>
        <p:spPr bwMode="gray">
          <a:xfrm>
            <a:off x="3405455" y="2191477"/>
            <a:ext cx="33080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Severe</a:t>
            </a:r>
          </a:p>
        </p:txBody>
      </p:sp>
      <p:sp>
        <p:nvSpPr>
          <p:cNvPr id="85" name="Rectangle 25"/>
          <p:cNvSpPr>
            <a:spLocks/>
          </p:cNvSpPr>
          <p:nvPr>
            <p:custDataLst>
              <p:tags r:id="rId75"/>
            </p:custDataLst>
          </p:nvPr>
        </p:nvSpPr>
        <p:spPr bwMode="gray">
          <a:xfrm>
            <a:off x="2406718" y="2191477"/>
            <a:ext cx="197211"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Mild</a:t>
            </a:r>
          </a:p>
        </p:txBody>
      </p:sp>
      <p:sp>
        <p:nvSpPr>
          <p:cNvPr id="86" name="Rectangle 24"/>
          <p:cNvSpPr>
            <a:spLocks/>
          </p:cNvSpPr>
          <p:nvPr>
            <p:custDataLst>
              <p:tags r:id="rId76"/>
            </p:custDataLst>
          </p:nvPr>
        </p:nvSpPr>
        <p:spPr bwMode="gray">
          <a:xfrm>
            <a:off x="2821460" y="2191477"/>
            <a:ext cx="437679"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Moderate</a:t>
            </a:r>
          </a:p>
        </p:txBody>
      </p:sp>
      <p:sp>
        <p:nvSpPr>
          <p:cNvPr id="87" name="Rectangle 22"/>
          <p:cNvSpPr>
            <a:spLocks/>
          </p:cNvSpPr>
          <p:nvPr>
            <p:custDataLst>
              <p:tags r:id="rId77"/>
            </p:custDataLst>
          </p:nvPr>
        </p:nvSpPr>
        <p:spPr bwMode="gray">
          <a:xfrm>
            <a:off x="3963490" y="2191477"/>
            <a:ext cx="29263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p>
            <a:pPr algn="ctr" defTabSz="895350">
              <a:buClr>
                <a:srgbClr val="53575E"/>
              </a:buClr>
            </a:pPr>
            <a:r>
              <a:rPr lang="en-US" sz="700" dirty="0">
                <a:solidFill>
                  <a:srgbClr val="5A5A5A"/>
                </a:solidFill>
                <a:cs typeface="Arial" pitchFamily="34" charset="0"/>
              </a:rPr>
              <a:t>ESRD</a:t>
            </a:r>
          </a:p>
        </p:txBody>
      </p:sp>
      <p:grpSp>
        <p:nvGrpSpPr>
          <p:cNvPr id="88" name="Group 87"/>
          <p:cNvGrpSpPr/>
          <p:nvPr/>
        </p:nvGrpSpPr>
        <p:grpSpPr>
          <a:xfrm>
            <a:off x="2495261" y="1944222"/>
            <a:ext cx="52800" cy="80788"/>
            <a:chOff x="2041525" y="2956367"/>
            <a:chExt cx="65880" cy="40345"/>
          </a:xfrm>
        </p:grpSpPr>
        <p:sp>
          <p:nvSpPr>
            <p:cNvPr id="120" name="Line 176"/>
            <p:cNvSpPr>
              <a:spLocks noChangeShapeType="1"/>
            </p:cNvSpPr>
            <p:nvPr>
              <p:custDataLst>
                <p:tags r:id="rId101"/>
              </p:custDataLst>
            </p:nvPr>
          </p:nvSpPr>
          <p:spPr bwMode="gray">
            <a:xfrm flipH="1">
              <a:off x="2041525" y="2956367"/>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21" name="Line 176"/>
            <p:cNvSpPr>
              <a:spLocks noChangeShapeType="1"/>
            </p:cNvSpPr>
            <p:nvPr>
              <p:custDataLst>
                <p:tags r:id="rId102"/>
              </p:custDataLst>
            </p:nvPr>
          </p:nvSpPr>
          <p:spPr bwMode="gray">
            <a:xfrm rot="5400000" flipH="1">
              <a:off x="2054575" y="2976257"/>
              <a:ext cx="397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22" name="Line 176"/>
            <p:cNvSpPr>
              <a:spLocks noChangeShapeType="1"/>
            </p:cNvSpPr>
            <p:nvPr>
              <p:custDataLst>
                <p:tags r:id="rId103"/>
              </p:custDataLst>
            </p:nvPr>
          </p:nvSpPr>
          <p:spPr bwMode="gray">
            <a:xfrm flipH="1">
              <a:off x="2041525" y="2996712"/>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grpSp>
      <p:grpSp>
        <p:nvGrpSpPr>
          <p:cNvPr id="89" name="Group 88"/>
          <p:cNvGrpSpPr/>
          <p:nvPr/>
        </p:nvGrpSpPr>
        <p:grpSpPr>
          <a:xfrm>
            <a:off x="3007013" y="1867941"/>
            <a:ext cx="52800" cy="144263"/>
            <a:chOff x="2696369" y="2906984"/>
            <a:chExt cx="65880" cy="39780"/>
          </a:xfrm>
        </p:grpSpPr>
        <p:sp>
          <p:nvSpPr>
            <p:cNvPr id="117" name="Line 176"/>
            <p:cNvSpPr>
              <a:spLocks noChangeShapeType="1"/>
            </p:cNvSpPr>
            <p:nvPr>
              <p:custDataLst>
                <p:tags r:id="rId98"/>
              </p:custDataLst>
            </p:nvPr>
          </p:nvSpPr>
          <p:spPr bwMode="gray">
            <a:xfrm flipH="1">
              <a:off x="2696369" y="2906984"/>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18" name="Line 176"/>
            <p:cNvSpPr>
              <a:spLocks noChangeShapeType="1"/>
            </p:cNvSpPr>
            <p:nvPr>
              <p:custDataLst>
                <p:tags r:id="rId99"/>
              </p:custDataLst>
            </p:nvPr>
          </p:nvSpPr>
          <p:spPr bwMode="gray">
            <a:xfrm flipH="1">
              <a:off x="2696369" y="2946764"/>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19" name="Line 176"/>
            <p:cNvSpPr>
              <a:spLocks noChangeShapeType="1"/>
            </p:cNvSpPr>
            <p:nvPr>
              <p:custDataLst>
                <p:tags r:id="rId100"/>
              </p:custDataLst>
            </p:nvPr>
          </p:nvSpPr>
          <p:spPr bwMode="gray">
            <a:xfrm rot="5400000" flipH="1">
              <a:off x="2709419" y="2926874"/>
              <a:ext cx="397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grpSp>
      <p:grpSp>
        <p:nvGrpSpPr>
          <p:cNvPr id="90" name="Group 89"/>
          <p:cNvGrpSpPr/>
          <p:nvPr/>
        </p:nvGrpSpPr>
        <p:grpSpPr>
          <a:xfrm>
            <a:off x="3547113" y="1917500"/>
            <a:ext cx="52800" cy="106755"/>
            <a:chOff x="3370262" y="2935790"/>
            <a:chExt cx="65880" cy="39780"/>
          </a:xfrm>
        </p:grpSpPr>
        <p:sp>
          <p:nvSpPr>
            <p:cNvPr id="114" name="Line 176"/>
            <p:cNvSpPr>
              <a:spLocks noChangeShapeType="1"/>
            </p:cNvSpPr>
            <p:nvPr>
              <p:custDataLst>
                <p:tags r:id="rId95"/>
              </p:custDataLst>
            </p:nvPr>
          </p:nvSpPr>
          <p:spPr bwMode="gray">
            <a:xfrm flipH="1">
              <a:off x="3370262" y="2935790"/>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15" name="Line 176"/>
            <p:cNvSpPr>
              <a:spLocks noChangeShapeType="1"/>
            </p:cNvSpPr>
            <p:nvPr>
              <p:custDataLst>
                <p:tags r:id="rId96"/>
              </p:custDataLst>
            </p:nvPr>
          </p:nvSpPr>
          <p:spPr bwMode="gray">
            <a:xfrm rot="5400000" flipH="1">
              <a:off x="3383312" y="2955680"/>
              <a:ext cx="397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16" name="Line 176"/>
            <p:cNvSpPr>
              <a:spLocks noChangeShapeType="1"/>
            </p:cNvSpPr>
            <p:nvPr>
              <p:custDataLst>
                <p:tags r:id="rId97"/>
              </p:custDataLst>
            </p:nvPr>
          </p:nvSpPr>
          <p:spPr bwMode="gray">
            <a:xfrm flipH="1">
              <a:off x="3370262" y="2973548"/>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grpSp>
      <p:grpSp>
        <p:nvGrpSpPr>
          <p:cNvPr id="91" name="Group 90"/>
          <p:cNvGrpSpPr/>
          <p:nvPr/>
        </p:nvGrpSpPr>
        <p:grpSpPr>
          <a:xfrm>
            <a:off x="4079580" y="1899436"/>
            <a:ext cx="52800" cy="109640"/>
            <a:chOff x="4034630" y="2919329"/>
            <a:chExt cx="65880" cy="39780"/>
          </a:xfrm>
        </p:grpSpPr>
        <p:sp>
          <p:nvSpPr>
            <p:cNvPr id="111" name="Line 176"/>
            <p:cNvSpPr>
              <a:spLocks noChangeShapeType="1"/>
            </p:cNvSpPr>
            <p:nvPr>
              <p:custDataLst>
                <p:tags r:id="rId92"/>
              </p:custDataLst>
            </p:nvPr>
          </p:nvSpPr>
          <p:spPr bwMode="gray">
            <a:xfrm flipH="1">
              <a:off x="4034630" y="2919329"/>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12" name="Line 176"/>
            <p:cNvSpPr>
              <a:spLocks noChangeShapeType="1"/>
            </p:cNvSpPr>
            <p:nvPr>
              <p:custDataLst>
                <p:tags r:id="rId93"/>
              </p:custDataLst>
            </p:nvPr>
          </p:nvSpPr>
          <p:spPr bwMode="gray">
            <a:xfrm flipH="1">
              <a:off x="4034630" y="2959109"/>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13" name="Line 176"/>
            <p:cNvSpPr>
              <a:spLocks noChangeShapeType="1"/>
            </p:cNvSpPr>
            <p:nvPr>
              <p:custDataLst>
                <p:tags r:id="rId94"/>
              </p:custDataLst>
            </p:nvPr>
          </p:nvSpPr>
          <p:spPr bwMode="gray">
            <a:xfrm rot="5400000" flipH="1">
              <a:off x="4047680" y="2939219"/>
              <a:ext cx="397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grpSp>
      <p:grpSp>
        <p:nvGrpSpPr>
          <p:cNvPr id="92" name="Group 14"/>
          <p:cNvGrpSpPr/>
          <p:nvPr/>
        </p:nvGrpSpPr>
        <p:grpSpPr>
          <a:xfrm>
            <a:off x="6179632" y="915237"/>
            <a:ext cx="1734440" cy="153888"/>
            <a:chOff x="6910388" y="889000"/>
            <a:chExt cx="2164090" cy="192009"/>
          </a:xfrm>
        </p:grpSpPr>
        <p:sp>
          <p:nvSpPr>
            <p:cNvPr id="109" name="LegendRectangle1"/>
            <p:cNvSpPr>
              <a:spLocks noChangeArrowheads="1"/>
            </p:cNvSpPr>
            <p:nvPr>
              <p:custDataLst>
                <p:tags r:id="rId90"/>
              </p:custDataLst>
            </p:nvPr>
          </p:nvSpPr>
          <p:spPr bwMode="gray">
            <a:xfrm>
              <a:off x="6910388" y="900113"/>
              <a:ext cx="165100" cy="160337"/>
            </a:xfrm>
            <a:prstGeom prst="rect">
              <a:avLst/>
            </a:prstGeom>
            <a:solidFill>
              <a:schemeClr val="bg2">
                <a:lumMod val="85000"/>
              </a:schemeClr>
            </a:solidFill>
            <a:ln w="19050" algn="ctr">
              <a:solidFill>
                <a:schemeClr val="bg2"/>
              </a:solidFill>
              <a:miter lim="800000"/>
              <a:headEnd/>
              <a:tailEnd/>
            </a:ln>
          </p:spPr>
          <p:txBody>
            <a:bodyPr wrap="none" lIns="91411" tIns="45706" rIns="91411" bIns="45706" anchor="ctr"/>
            <a:lstStyle/>
            <a:p>
              <a:pPr defTabSz="457200"/>
              <a:endParaRPr lang="de-DE" sz="1200">
                <a:solidFill>
                  <a:srgbClr val="53575E"/>
                </a:solidFill>
                <a:cs typeface="Arial" pitchFamily="34" charset="0"/>
              </a:endParaRPr>
            </a:p>
          </p:txBody>
        </p:sp>
        <p:sp>
          <p:nvSpPr>
            <p:cNvPr id="110" name="Legend1"/>
            <p:cNvSpPr>
              <a:spLocks noChangeArrowheads="1"/>
            </p:cNvSpPr>
            <p:nvPr>
              <p:custDataLst>
                <p:tags r:id="rId91"/>
              </p:custDataLst>
            </p:nvPr>
          </p:nvSpPr>
          <p:spPr bwMode="gray">
            <a:xfrm>
              <a:off x="7164388" y="889000"/>
              <a:ext cx="1910090" cy="19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en-US" sz="1000" dirty="0">
                  <a:solidFill>
                    <a:srgbClr val="53575E"/>
                  </a:solidFill>
                  <a:cs typeface="Arial" pitchFamily="34" charset="0"/>
                </a:rPr>
                <a:t>2-fold increase in exposure</a:t>
              </a:r>
            </a:p>
          </p:txBody>
        </p:sp>
      </p:grpSp>
      <p:grpSp>
        <p:nvGrpSpPr>
          <p:cNvPr id="93" name="Group 92"/>
          <p:cNvGrpSpPr/>
          <p:nvPr/>
        </p:nvGrpSpPr>
        <p:grpSpPr>
          <a:xfrm>
            <a:off x="5903847" y="1932881"/>
            <a:ext cx="52800" cy="43279"/>
            <a:chOff x="2041525" y="2956367"/>
            <a:chExt cx="65880" cy="40345"/>
          </a:xfrm>
        </p:grpSpPr>
        <p:sp>
          <p:nvSpPr>
            <p:cNvPr id="106" name="Line 176"/>
            <p:cNvSpPr>
              <a:spLocks noChangeShapeType="1"/>
            </p:cNvSpPr>
            <p:nvPr>
              <p:custDataLst>
                <p:tags r:id="rId87"/>
              </p:custDataLst>
            </p:nvPr>
          </p:nvSpPr>
          <p:spPr bwMode="gray">
            <a:xfrm flipH="1">
              <a:off x="2041525" y="2956367"/>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07" name="Line 176"/>
            <p:cNvSpPr>
              <a:spLocks noChangeShapeType="1"/>
            </p:cNvSpPr>
            <p:nvPr>
              <p:custDataLst>
                <p:tags r:id="rId88"/>
              </p:custDataLst>
            </p:nvPr>
          </p:nvSpPr>
          <p:spPr bwMode="gray">
            <a:xfrm rot="5400000" flipH="1">
              <a:off x="2054575" y="2976257"/>
              <a:ext cx="397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08" name="Line 176"/>
            <p:cNvSpPr>
              <a:spLocks noChangeShapeType="1"/>
            </p:cNvSpPr>
            <p:nvPr>
              <p:custDataLst>
                <p:tags r:id="rId89"/>
              </p:custDataLst>
            </p:nvPr>
          </p:nvSpPr>
          <p:spPr bwMode="gray">
            <a:xfrm flipH="1">
              <a:off x="2041525" y="2996712"/>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grpSp>
      <p:grpSp>
        <p:nvGrpSpPr>
          <p:cNvPr id="94" name="Group 93"/>
          <p:cNvGrpSpPr/>
          <p:nvPr/>
        </p:nvGrpSpPr>
        <p:grpSpPr>
          <a:xfrm>
            <a:off x="6415599" y="1844927"/>
            <a:ext cx="52800" cy="57705"/>
            <a:chOff x="2696369" y="2906984"/>
            <a:chExt cx="65880" cy="39780"/>
          </a:xfrm>
        </p:grpSpPr>
        <p:sp>
          <p:nvSpPr>
            <p:cNvPr id="103" name="Line 176"/>
            <p:cNvSpPr>
              <a:spLocks noChangeShapeType="1"/>
            </p:cNvSpPr>
            <p:nvPr>
              <p:custDataLst>
                <p:tags r:id="rId84"/>
              </p:custDataLst>
            </p:nvPr>
          </p:nvSpPr>
          <p:spPr bwMode="gray">
            <a:xfrm flipH="1">
              <a:off x="2696369" y="2906984"/>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04" name="Line 176"/>
            <p:cNvSpPr>
              <a:spLocks noChangeShapeType="1"/>
            </p:cNvSpPr>
            <p:nvPr>
              <p:custDataLst>
                <p:tags r:id="rId85"/>
              </p:custDataLst>
            </p:nvPr>
          </p:nvSpPr>
          <p:spPr bwMode="gray">
            <a:xfrm flipH="1">
              <a:off x="2696369" y="2946764"/>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05" name="Line 176"/>
            <p:cNvSpPr>
              <a:spLocks noChangeShapeType="1"/>
            </p:cNvSpPr>
            <p:nvPr>
              <p:custDataLst>
                <p:tags r:id="rId86"/>
              </p:custDataLst>
            </p:nvPr>
          </p:nvSpPr>
          <p:spPr bwMode="gray">
            <a:xfrm rot="5400000" flipH="1">
              <a:off x="2709419" y="2926874"/>
              <a:ext cx="397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grpSp>
      <p:grpSp>
        <p:nvGrpSpPr>
          <p:cNvPr id="95" name="Group 94"/>
          <p:cNvGrpSpPr/>
          <p:nvPr/>
        </p:nvGrpSpPr>
        <p:grpSpPr>
          <a:xfrm>
            <a:off x="6955699" y="1642157"/>
            <a:ext cx="52800" cy="100984"/>
            <a:chOff x="3370262" y="2935790"/>
            <a:chExt cx="65880" cy="39780"/>
          </a:xfrm>
        </p:grpSpPr>
        <p:sp>
          <p:nvSpPr>
            <p:cNvPr id="100" name="Line 176"/>
            <p:cNvSpPr>
              <a:spLocks noChangeShapeType="1"/>
            </p:cNvSpPr>
            <p:nvPr>
              <p:custDataLst>
                <p:tags r:id="rId81"/>
              </p:custDataLst>
            </p:nvPr>
          </p:nvSpPr>
          <p:spPr bwMode="gray">
            <a:xfrm flipH="1">
              <a:off x="3370262" y="2935790"/>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01" name="Line 176"/>
            <p:cNvSpPr>
              <a:spLocks noChangeShapeType="1"/>
            </p:cNvSpPr>
            <p:nvPr>
              <p:custDataLst>
                <p:tags r:id="rId82"/>
              </p:custDataLst>
            </p:nvPr>
          </p:nvSpPr>
          <p:spPr bwMode="gray">
            <a:xfrm rot="5400000" flipH="1">
              <a:off x="3383312" y="2955680"/>
              <a:ext cx="397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102" name="Line 176"/>
            <p:cNvSpPr>
              <a:spLocks noChangeShapeType="1"/>
            </p:cNvSpPr>
            <p:nvPr>
              <p:custDataLst>
                <p:tags r:id="rId83"/>
              </p:custDataLst>
            </p:nvPr>
          </p:nvSpPr>
          <p:spPr bwMode="gray">
            <a:xfrm flipH="1">
              <a:off x="3370262" y="2973548"/>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grpSp>
      <p:grpSp>
        <p:nvGrpSpPr>
          <p:cNvPr id="96" name="Group 95"/>
          <p:cNvGrpSpPr/>
          <p:nvPr/>
        </p:nvGrpSpPr>
        <p:grpSpPr>
          <a:xfrm>
            <a:off x="7488166" y="1545843"/>
            <a:ext cx="52800" cy="121181"/>
            <a:chOff x="4034630" y="2919329"/>
            <a:chExt cx="65880" cy="39780"/>
          </a:xfrm>
        </p:grpSpPr>
        <p:sp>
          <p:nvSpPr>
            <p:cNvPr id="97" name="Line 176"/>
            <p:cNvSpPr>
              <a:spLocks noChangeShapeType="1"/>
            </p:cNvSpPr>
            <p:nvPr>
              <p:custDataLst>
                <p:tags r:id="rId78"/>
              </p:custDataLst>
            </p:nvPr>
          </p:nvSpPr>
          <p:spPr bwMode="gray">
            <a:xfrm flipH="1">
              <a:off x="4034630" y="2919329"/>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98" name="Line 176"/>
            <p:cNvSpPr>
              <a:spLocks noChangeShapeType="1"/>
            </p:cNvSpPr>
            <p:nvPr>
              <p:custDataLst>
                <p:tags r:id="rId79"/>
              </p:custDataLst>
            </p:nvPr>
          </p:nvSpPr>
          <p:spPr bwMode="gray">
            <a:xfrm flipH="1">
              <a:off x="4034630" y="2959109"/>
              <a:ext cx="658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sp>
          <p:nvSpPr>
            <p:cNvPr id="99" name="Line 176"/>
            <p:cNvSpPr>
              <a:spLocks noChangeShapeType="1"/>
            </p:cNvSpPr>
            <p:nvPr>
              <p:custDataLst>
                <p:tags r:id="rId80"/>
              </p:custDataLst>
            </p:nvPr>
          </p:nvSpPr>
          <p:spPr bwMode="gray">
            <a:xfrm rot="5400000" flipH="1">
              <a:off x="4047680" y="2939219"/>
              <a:ext cx="3978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pPr defTabSz="457200"/>
              <a:endParaRPr lang="en-GB" sz="1000" dirty="0">
                <a:solidFill>
                  <a:srgbClr val="5A5A5A"/>
                </a:solidFill>
                <a:cs typeface="Arial" pitchFamily="34" charset="0"/>
              </a:endParaRPr>
            </a:p>
          </p:txBody>
        </p:sp>
      </p:grpSp>
    </p:spTree>
    <p:extLst>
      <p:ext uri="{BB962C8B-B14F-4D97-AF65-F5344CB8AC3E}">
        <p14:creationId xmlns:p14="http://schemas.microsoft.com/office/powerpoint/2010/main" val="369505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6" name="Rounded Rectangle 5"/>
          <p:cNvSpPr/>
          <p:nvPr/>
        </p:nvSpPr>
        <p:spPr>
          <a:xfrm>
            <a:off x="7004568" y="987574"/>
            <a:ext cx="1599880" cy="237626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
        <p:nvSpPr>
          <p:cNvPr id="2" name="Content Placeholder 1"/>
          <p:cNvSpPr>
            <a:spLocks noGrp="1"/>
          </p:cNvSpPr>
          <p:nvPr>
            <p:ph sz="quarter" idx="11"/>
          </p:nvPr>
        </p:nvSpPr>
        <p:spPr>
          <a:xfrm>
            <a:off x="7164312" y="1173616"/>
            <a:ext cx="1625135" cy="750062"/>
          </a:xfrm>
        </p:spPr>
        <p:txBody>
          <a:bodyPr/>
          <a:lstStyle/>
          <a:p>
            <a:pPr marL="0" indent="0">
              <a:buNone/>
            </a:pPr>
            <a:r>
              <a:rPr lang="en-US" sz="1600" spc="-50" dirty="0">
                <a:solidFill>
                  <a:schemeClr val="bg1"/>
                </a:solidFill>
              </a:rPr>
              <a:t>Linagliptin exposure in patients with </a:t>
            </a:r>
            <a:r>
              <a:rPr lang="en-US" sz="1600" spc="-50" dirty="0" smtClean="0">
                <a:solidFill>
                  <a:schemeClr val="bg1"/>
                </a:solidFill>
              </a:rPr>
              <a:t/>
            </a:r>
            <a:br>
              <a:rPr lang="en-US" sz="1600" spc="-50" dirty="0" smtClean="0">
                <a:solidFill>
                  <a:schemeClr val="bg1"/>
                </a:solidFill>
              </a:rPr>
            </a:br>
            <a:r>
              <a:rPr lang="en-US" sz="1600" spc="-50" dirty="0" smtClean="0">
                <a:solidFill>
                  <a:schemeClr val="bg1"/>
                </a:solidFill>
              </a:rPr>
              <a:t>mild</a:t>
            </a:r>
            <a:r>
              <a:rPr lang="en-US" sz="1600" spc="-50" dirty="0">
                <a:solidFill>
                  <a:schemeClr val="bg1"/>
                </a:solidFill>
              </a:rPr>
              <a:t>, moderate, and severe </a:t>
            </a:r>
            <a:r>
              <a:rPr lang="en-US" sz="1600" spc="-50" dirty="0" smtClean="0">
                <a:solidFill>
                  <a:schemeClr val="bg1"/>
                </a:solidFill>
              </a:rPr>
              <a:t/>
            </a:r>
            <a:br>
              <a:rPr lang="en-US" sz="1600" spc="-50" dirty="0" smtClean="0">
                <a:solidFill>
                  <a:schemeClr val="bg1"/>
                </a:solidFill>
              </a:rPr>
            </a:br>
            <a:r>
              <a:rPr lang="en-US" sz="1600" spc="-50" dirty="0" smtClean="0">
                <a:solidFill>
                  <a:schemeClr val="bg1"/>
                </a:solidFill>
              </a:rPr>
              <a:t>hepatic impairment</a:t>
            </a:r>
            <a:r>
              <a:rPr lang="en-US" sz="1600" spc="-50" dirty="0">
                <a:solidFill>
                  <a:schemeClr val="bg1"/>
                </a:solidFill>
              </a:rPr>
              <a:t>,* </a:t>
            </a:r>
            <a:r>
              <a:rPr lang="en-US" sz="1600" spc="-50" dirty="0" smtClean="0">
                <a:solidFill>
                  <a:schemeClr val="bg1"/>
                </a:solidFill>
              </a:rPr>
              <a:t/>
            </a:r>
            <a:br>
              <a:rPr lang="en-US" sz="1600" spc="-50" dirty="0" smtClean="0">
                <a:solidFill>
                  <a:schemeClr val="bg1"/>
                </a:solidFill>
              </a:rPr>
            </a:br>
            <a:r>
              <a:rPr lang="en-US" sz="1600" spc="-50" dirty="0" smtClean="0">
                <a:solidFill>
                  <a:schemeClr val="bg1"/>
                </a:solidFill>
              </a:rPr>
              <a:t>mean AUC</a:t>
            </a:r>
            <a:endParaRPr lang="en-US" sz="1600" spc="-50" dirty="0">
              <a:solidFill>
                <a:schemeClr val="bg1"/>
              </a:solidFill>
            </a:endParaRPr>
          </a:p>
        </p:txBody>
      </p:sp>
      <p:sp>
        <p:nvSpPr>
          <p:cNvPr id="3" name="Footer Placeholder 2"/>
          <p:cNvSpPr>
            <a:spLocks noGrp="1"/>
          </p:cNvSpPr>
          <p:nvPr>
            <p:ph type="ftr" sz="quarter" idx="10"/>
          </p:nvPr>
        </p:nvSpPr>
        <p:spPr/>
        <p:txBody>
          <a:bodyPr/>
          <a:lstStyle/>
          <a:p>
            <a:r>
              <a:rPr lang="en-GB" dirty="0">
                <a:solidFill>
                  <a:srgbClr val="5A5A5A"/>
                </a:solidFill>
              </a:rPr>
              <a:t>AUC, area under the concentration </a:t>
            </a:r>
            <a:r>
              <a:rPr lang="en-GB" dirty="0" smtClean="0">
                <a:solidFill>
                  <a:srgbClr val="5A5A5A"/>
                </a:solidFill>
              </a:rPr>
              <a:t>curve</a:t>
            </a:r>
            <a:endParaRPr lang="en-GB" dirty="0">
              <a:solidFill>
                <a:srgbClr val="5A5A5A"/>
              </a:solidFill>
            </a:endParaRPr>
          </a:p>
          <a:p>
            <a:r>
              <a:rPr lang="en-GB" dirty="0">
                <a:solidFill>
                  <a:srgbClr val="5A5A5A"/>
                </a:solidFill>
              </a:rPr>
              <a:t>*Following </a:t>
            </a:r>
            <a:r>
              <a:rPr lang="en-GB" dirty="0" smtClean="0">
                <a:solidFill>
                  <a:srgbClr val="5A5A5A"/>
                </a:solidFill>
              </a:rPr>
              <a:t>Child-Pugh Classification </a:t>
            </a:r>
          </a:p>
          <a:p>
            <a:r>
              <a:rPr lang="en-GB" baseline="30000" dirty="0" smtClean="0">
                <a:solidFill>
                  <a:srgbClr val="5A5A5A"/>
                </a:solidFill>
              </a:rPr>
              <a:t>†</a:t>
            </a:r>
            <a:r>
              <a:rPr lang="en-GB" dirty="0">
                <a:solidFill>
                  <a:srgbClr val="5A5A5A"/>
                </a:solidFill>
              </a:rPr>
              <a:t>Application of six oral doses of 5-mg linagliptin at 24-hour </a:t>
            </a:r>
            <a:r>
              <a:rPr lang="en-GB" dirty="0" smtClean="0">
                <a:solidFill>
                  <a:srgbClr val="5A5A5A"/>
                </a:solidFill>
              </a:rPr>
              <a:t>intervals</a:t>
            </a:r>
            <a:endParaRPr lang="en-GB" dirty="0">
              <a:solidFill>
                <a:srgbClr val="5A5A5A"/>
              </a:solidFill>
            </a:endParaRPr>
          </a:p>
          <a:p>
            <a:r>
              <a:rPr lang="en-GB" baseline="30000" dirty="0">
                <a:solidFill>
                  <a:srgbClr val="5A5A5A"/>
                </a:solidFill>
              </a:rPr>
              <a:t>‡</a:t>
            </a:r>
            <a:r>
              <a:rPr lang="en-GB" dirty="0">
                <a:solidFill>
                  <a:srgbClr val="5A5A5A"/>
                </a:solidFill>
              </a:rPr>
              <a:t>Not measured; value estimated from single dose by pharmacokinetic </a:t>
            </a:r>
            <a:r>
              <a:rPr lang="en-GB" dirty="0" smtClean="0">
                <a:solidFill>
                  <a:srgbClr val="5A5A5A"/>
                </a:solidFill>
              </a:rPr>
              <a:t>modelling </a:t>
            </a:r>
            <a:r>
              <a:rPr lang="en-GB" dirty="0">
                <a:solidFill>
                  <a:srgbClr val="5A5A5A"/>
                </a:solidFill>
              </a:rPr>
              <a:t/>
            </a:r>
            <a:br>
              <a:rPr lang="en-GB" dirty="0">
                <a:solidFill>
                  <a:srgbClr val="5A5A5A"/>
                </a:solidFill>
              </a:rPr>
            </a:br>
            <a:r>
              <a:rPr lang="en-GB" dirty="0">
                <a:solidFill>
                  <a:srgbClr val="5A5A5A"/>
                </a:solidFill>
              </a:rPr>
              <a:t>Graefe-Mody EU </a:t>
            </a:r>
            <a:r>
              <a:rPr lang="en-GB" i="1" dirty="0">
                <a:solidFill>
                  <a:srgbClr val="5A5A5A"/>
                </a:solidFill>
              </a:rPr>
              <a:t>et al. Br J Clin </a:t>
            </a:r>
            <a:r>
              <a:rPr lang="en-GB" i="1" dirty="0" err="1" smtClean="0">
                <a:solidFill>
                  <a:srgbClr val="5A5A5A"/>
                </a:solidFill>
              </a:rPr>
              <a:t>Pharmacol</a:t>
            </a:r>
            <a:r>
              <a:rPr lang="en-GB" dirty="0" smtClean="0">
                <a:solidFill>
                  <a:srgbClr val="5A5A5A"/>
                </a:solidFill>
              </a:rPr>
              <a:t> 2012;74:75 </a:t>
            </a:r>
            <a:endParaRPr lang="en-GB" dirty="0">
              <a:solidFill>
                <a:srgbClr val="5A5A5A"/>
              </a:solidFill>
            </a:endParaRPr>
          </a:p>
        </p:txBody>
      </p:sp>
      <p:sp>
        <p:nvSpPr>
          <p:cNvPr id="4" name="Title 3"/>
          <p:cNvSpPr>
            <a:spLocks noGrp="1"/>
          </p:cNvSpPr>
          <p:nvPr>
            <p:ph type="title"/>
          </p:nvPr>
        </p:nvSpPr>
        <p:spPr/>
        <p:txBody>
          <a:bodyPr/>
          <a:lstStyle/>
          <a:p>
            <a:r>
              <a:rPr lang="en-GB" dirty="0"/>
              <a:t>Linagliptin doesn’t need dose </a:t>
            </a:r>
            <a:r>
              <a:rPr lang="en-GB" dirty="0" smtClean="0"/>
              <a:t>adjustment </a:t>
            </a:r>
            <a:r>
              <a:rPr lang="en-GB" dirty="0"/>
              <a:t>in patients with hepatic impairment</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25</a:t>
            </a:fld>
            <a:endParaRPr lang="en-GB" dirty="0">
              <a:solidFill>
                <a:srgbClr val="5A5A5A"/>
              </a:solidFill>
            </a:endParaRPr>
          </a:p>
        </p:txBody>
      </p:sp>
      <p:sp>
        <p:nvSpPr>
          <p:cNvPr id="8" name="Rectangle 7"/>
          <p:cNvSpPr>
            <a:spLocks noChangeArrowheads="1"/>
          </p:cNvSpPr>
          <p:nvPr>
            <p:custDataLst>
              <p:tags r:id="rId1"/>
            </p:custDataLst>
          </p:nvPr>
        </p:nvSpPr>
        <p:spPr bwMode="gray">
          <a:xfrm>
            <a:off x="453100" y="1325291"/>
            <a:ext cx="1004844" cy="670395"/>
          </a:xfrm>
          <a:prstGeom prst="rect">
            <a:avLst/>
          </a:prstGeom>
          <a:solidFill>
            <a:schemeClr val="accent5"/>
          </a:solidFill>
          <a:ln w="19050">
            <a:noFill/>
            <a:miter lim="800000"/>
            <a:headEnd/>
            <a:tailEnd/>
          </a:ln>
        </p:spPr>
        <p:txBody>
          <a:bodyPr wrap="none" lIns="91411" tIns="45706" rIns="91411" bIns="45706" anchor="ctr"/>
          <a:lstStyle/>
          <a:p>
            <a:pPr defTabSz="457200"/>
            <a:endParaRPr lang="de-DE" sz="1050">
              <a:solidFill>
                <a:srgbClr val="5A5A5A"/>
              </a:solidFill>
              <a:cs typeface="Arial" pitchFamily="34" charset="0"/>
            </a:endParaRPr>
          </a:p>
        </p:txBody>
      </p:sp>
      <p:sp>
        <p:nvSpPr>
          <p:cNvPr id="9" name="TextBox 17"/>
          <p:cNvSpPr txBox="1">
            <a:spLocks noChangeArrowheads="1"/>
          </p:cNvSpPr>
          <p:nvPr>
            <p:custDataLst>
              <p:tags r:id="rId2"/>
            </p:custDataLst>
          </p:nvPr>
        </p:nvSpPr>
        <p:spPr bwMode="gray">
          <a:xfrm>
            <a:off x="546172" y="1491741"/>
            <a:ext cx="750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1000" b="1" dirty="0">
                <a:solidFill>
                  <a:srgbClr val="FFFFFF"/>
                </a:solidFill>
              </a:rPr>
              <a:t>Single </a:t>
            </a:r>
            <a:r>
              <a:rPr lang="en-US" sz="1000" b="1" dirty="0" smtClean="0">
                <a:solidFill>
                  <a:srgbClr val="FFFFFF"/>
                </a:solidFill>
              </a:rPr>
              <a:t/>
            </a:r>
            <a:br>
              <a:rPr lang="en-US" sz="1000" b="1" dirty="0" smtClean="0">
                <a:solidFill>
                  <a:srgbClr val="FFFFFF"/>
                </a:solidFill>
              </a:rPr>
            </a:br>
            <a:r>
              <a:rPr lang="en-US" sz="1000" b="1" dirty="0" smtClean="0">
                <a:solidFill>
                  <a:srgbClr val="FFFFFF"/>
                </a:solidFill>
              </a:rPr>
              <a:t>dose </a:t>
            </a:r>
            <a:r>
              <a:rPr lang="en-US" sz="1000" b="1" dirty="0">
                <a:solidFill>
                  <a:srgbClr val="FFFFFF"/>
                </a:solidFill>
              </a:rPr>
              <a:t>5 mg</a:t>
            </a:r>
          </a:p>
        </p:txBody>
      </p:sp>
      <p:graphicFrame>
        <p:nvGraphicFramePr>
          <p:cNvPr id="10" name="Object 2"/>
          <p:cNvGraphicFramePr>
            <a:graphicFrameLocks/>
          </p:cNvGraphicFramePr>
          <p:nvPr>
            <p:extLst>
              <p:ext uri="{D42A27DB-BD31-4B8C-83A1-F6EECF244321}">
                <p14:modId xmlns:p14="http://schemas.microsoft.com/office/powerpoint/2010/main" val="3497807624"/>
              </p:ext>
            </p:extLst>
          </p:nvPr>
        </p:nvGraphicFramePr>
        <p:xfrm>
          <a:off x="1524066" y="1221142"/>
          <a:ext cx="4929432" cy="1043396"/>
        </p:xfrm>
        <a:graphic>
          <a:graphicData uri="http://schemas.openxmlformats.org/drawingml/2006/chart">
            <c:chart xmlns:c="http://schemas.openxmlformats.org/drawingml/2006/chart" xmlns:r="http://schemas.openxmlformats.org/officeDocument/2006/relationships" r:id="rId27"/>
          </a:graphicData>
        </a:graphic>
      </p:graphicFrame>
      <p:sp>
        <p:nvSpPr>
          <p:cNvPr id="11" name="AutoShape 13"/>
          <p:cNvSpPr>
            <a:spLocks noChangeArrowheads="1"/>
          </p:cNvSpPr>
          <p:nvPr>
            <p:custDataLst>
              <p:tags r:id="rId3"/>
            </p:custDataLst>
          </p:nvPr>
        </p:nvSpPr>
        <p:spPr bwMode="gray">
          <a:xfrm rot="10800000">
            <a:off x="6410335" y="1682464"/>
            <a:ext cx="109303" cy="120973"/>
          </a:xfrm>
          <a:prstGeom prst="rightArrow">
            <a:avLst>
              <a:gd name="adj1" fmla="val 100000"/>
              <a:gd name="adj2" fmla="val 100000"/>
            </a:avLst>
          </a:prstGeom>
          <a:solidFill>
            <a:schemeClr val="tx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91411" tIns="45706" rIns="91411" bIns="45706" anchor="ctr"/>
          <a:lstStyle/>
          <a:p>
            <a:pPr defTabSz="457200"/>
            <a:endParaRPr lang="de-DE" sz="1050">
              <a:solidFill>
                <a:srgbClr val="5A5A5A"/>
              </a:solidFill>
              <a:cs typeface="Arial" pitchFamily="34" charset="0"/>
            </a:endParaRPr>
          </a:p>
        </p:txBody>
      </p:sp>
      <p:sp>
        <p:nvSpPr>
          <p:cNvPr id="12" name="Line 39"/>
          <p:cNvSpPr>
            <a:spLocks noChangeShapeType="1"/>
          </p:cNvSpPr>
          <p:nvPr>
            <p:custDataLst>
              <p:tags r:id="rId4"/>
            </p:custDataLst>
          </p:nvPr>
        </p:nvSpPr>
        <p:spPr bwMode="auto">
          <a:xfrm flipH="1">
            <a:off x="1881670" y="1742839"/>
            <a:ext cx="448412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1411" tIns="45706" rIns="91411" bIns="45706" anchor="ctr"/>
          <a:lstStyle/>
          <a:p>
            <a:pPr defTabSz="457200"/>
            <a:endParaRPr lang="en-GB" sz="1050" dirty="0">
              <a:solidFill>
                <a:srgbClr val="5A5A5A"/>
              </a:solidFill>
              <a:cs typeface="Arial" pitchFamily="34" charset="0"/>
            </a:endParaRPr>
          </a:p>
        </p:txBody>
      </p:sp>
      <p:sp>
        <p:nvSpPr>
          <p:cNvPr id="13" name="Rectangle 14"/>
          <p:cNvSpPr>
            <a:spLocks/>
          </p:cNvSpPr>
          <p:nvPr>
            <p:custDataLst>
              <p:tags r:id="rId5"/>
            </p:custDataLst>
          </p:nvPr>
        </p:nvSpPr>
        <p:spPr bwMode="gray">
          <a:xfrm>
            <a:off x="422485" y="1091336"/>
            <a:ext cx="4357278" cy="15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lstStyle/>
          <a:p>
            <a:pPr defTabSz="895350">
              <a:lnSpc>
                <a:spcPct val="90000"/>
              </a:lnSpc>
              <a:buClr>
                <a:srgbClr val="5A5A5A"/>
              </a:buClr>
            </a:pPr>
            <a:r>
              <a:rPr lang="en-US" dirty="0">
                <a:solidFill>
                  <a:srgbClr val="F0414B"/>
                </a:solidFill>
                <a:cs typeface="Arial" pitchFamily="34" charset="0"/>
              </a:rPr>
              <a:t>Fold increase in exposure relative to normal hepatic function</a:t>
            </a:r>
          </a:p>
        </p:txBody>
      </p:sp>
      <p:sp>
        <p:nvSpPr>
          <p:cNvPr id="14" name="Rectangle 19"/>
          <p:cNvSpPr>
            <a:spLocks/>
          </p:cNvSpPr>
          <p:nvPr>
            <p:custDataLst>
              <p:tags r:id="rId6"/>
            </p:custDataLst>
          </p:nvPr>
        </p:nvSpPr>
        <p:spPr bwMode="gray">
          <a:xfrm>
            <a:off x="1835162" y="2141155"/>
            <a:ext cx="1081559"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895350">
              <a:buClr>
                <a:srgbClr val="5A5A5A"/>
              </a:buClr>
            </a:pPr>
            <a:r>
              <a:rPr lang="en-US" sz="1000" dirty="0">
                <a:solidFill>
                  <a:srgbClr val="5A5A5A"/>
                </a:solidFill>
                <a:cs typeface="Arial" pitchFamily="34" charset="0"/>
              </a:rPr>
              <a:t>Healthy (n=8)</a:t>
            </a:r>
          </a:p>
        </p:txBody>
      </p:sp>
      <p:sp>
        <p:nvSpPr>
          <p:cNvPr id="15" name="Rectangle 15"/>
          <p:cNvSpPr>
            <a:spLocks/>
          </p:cNvSpPr>
          <p:nvPr>
            <p:custDataLst>
              <p:tags r:id="rId7"/>
            </p:custDataLst>
          </p:nvPr>
        </p:nvSpPr>
        <p:spPr bwMode="gray">
          <a:xfrm>
            <a:off x="6561452" y="1658521"/>
            <a:ext cx="292824"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defTabSz="895350">
              <a:buClr>
                <a:srgbClr val="5A5A5A"/>
              </a:buClr>
            </a:pPr>
            <a:fld id="{E587BB0C-3B70-4E27-A18C-7D3C9E319693}" type="datetime'''''''''''1''''.''''''''''''''''''''''''''''''0''''''0'">
              <a:rPr lang="en-US" sz="1000">
                <a:solidFill>
                  <a:srgbClr val="5A5A5A"/>
                </a:solidFill>
                <a:cs typeface="Arial" pitchFamily="34" charset="0"/>
              </a:rPr>
              <a:pPr defTabSz="895350">
                <a:buClr>
                  <a:srgbClr val="5A5A5A"/>
                </a:buClr>
              </a:pPr>
              <a:t>1.00</a:t>
            </a:fld>
            <a:endParaRPr lang="en-US" sz="1000" dirty="0">
              <a:solidFill>
                <a:srgbClr val="5A5A5A"/>
              </a:solidFill>
              <a:cs typeface="Arial" pitchFamily="34" charset="0"/>
            </a:endParaRPr>
          </a:p>
        </p:txBody>
      </p:sp>
      <p:sp>
        <p:nvSpPr>
          <p:cNvPr id="16" name="Rectangle 16"/>
          <p:cNvSpPr>
            <a:spLocks/>
          </p:cNvSpPr>
          <p:nvPr>
            <p:custDataLst>
              <p:tags r:id="rId8"/>
            </p:custDataLst>
          </p:nvPr>
        </p:nvSpPr>
        <p:spPr bwMode="gray">
          <a:xfrm>
            <a:off x="5311888" y="2141155"/>
            <a:ext cx="1053898"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895350">
              <a:buClr>
                <a:srgbClr val="5A5A5A"/>
              </a:buClr>
            </a:pPr>
            <a:r>
              <a:rPr lang="en-US" sz="1000" dirty="0">
                <a:solidFill>
                  <a:srgbClr val="5A5A5A"/>
                </a:solidFill>
                <a:cs typeface="Arial" pitchFamily="34" charset="0"/>
              </a:rPr>
              <a:t>Severe (n=8)</a:t>
            </a:r>
          </a:p>
        </p:txBody>
      </p:sp>
      <p:sp>
        <p:nvSpPr>
          <p:cNvPr id="17" name="Rectangle 17"/>
          <p:cNvSpPr>
            <a:spLocks/>
          </p:cNvSpPr>
          <p:nvPr>
            <p:custDataLst>
              <p:tags r:id="rId9"/>
            </p:custDataLst>
          </p:nvPr>
        </p:nvSpPr>
        <p:spPr bwMode="gray">
          <a:xfrm>
            <a:off x="4110658" y="2141155"/>
            <a:ext cx="1206066"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895350">
              <a:buClr>
                <a:srgbClr val="5A5A5A"/>
              </a:buClr>
            </a:pPr>
            <a:r>
              <a:rPr lang="en-US" sz="1000" dirty="0">
                <a:solidFill>
                  <a:srgbClr val="5A5A5A"/>
                </a:solidFill>
                <a:cs typeface="Arial" pitchFamily="34" charset="0"/>
              </a:rPr>
              <a:t>Moderate (n=9)</a:t>
            </a:r>
          </a:p>
        </p:txBody>
      </p:sp>
      <p:sp>
        <p:nvSpPr>
          <p:cNvPr id="18" name="Rectangle 18"/>
          <p:cNvSpPr>
            <a:spLocks/>
          </p:cNvSpPr>
          <p:nvPr>
            <p:custDataLst>
              <p:tags r:id="rId10"/>
            </p:custDataLst>
          </p:nvPr>
        </p:nvSpPr>
        <p:spPr bwMode="gray">
          <a:xfrm>
            <a:off x="3124762" y="2141155"/>
            <a:ext cx="811213"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895350">
              <a:buClr>
                <a:srgbClr val="5A5A5A"/>
              </a:buClr>
            </a:pPr>
            <a:r>
              <a:rPr lang="en-US" sz="1000" dirty="0">
                <a:solidFill>
                  <a:srgbClr val="5A5A5A"/>
                </a:solidFill>
                <a:cs typeface="Arial" pitchFamily="34" charset="0"/>
              </a:rPr>
              <a:t>Mild (n=7)</a:t>
            </a:r>
          </a:p>
        </p:txBody>
      </p:sp>
      <p:sp>
        <p:nvSpPr>
          <p:cNvPr id="19" name="Line 20"/>
          <p:cNvSpPr>
            <a:spLocks noChangeShapeType="1"/>
          </p:cNvSpPr>
          <p:nvPr>
            <p:custDataLst>
              <p:tags r:id="rId11"/>
            </p:custDataLst>
          </p:nvPr>
        </p:nvSpPr>
        <p:spPr bwMode="gray">
          <a:xfrm>
            <a:off x="3213540" y="2357549"/>
            <a:ext cx="299841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lIns="91411" tIns="45706" rIns="91411" bIns="45706" anchor="ctr"/>
          <a:lstStyle/>
          <a:p>
            <a:pPr defTabSz="457200"/>
            <a:endParaRPr lang="en-GB" sz="1050" dirty="0">
              <a:solidFill>
                <a:srgbClr val="5A5A5A"/>
              </a:solidFill>
              <a:cs typeface="Arial" pitchFamily="34" charset="0"/>
            </a:endParaRPr>
          </a:p>
        </p:txBody>
      </p:sp>
      <p:sp>
        <p:nvSpPr>
          <p:cNvPr id="20" name="TextBox 17"/>
          <p:cNvSpPr txBox="1">
            <a:spLocks noChangeArrowheads="1"/>
          </p:cNvSpPr>
          <p:nvPr>
            <p:custDataLst>
              <p:tags r:id="rId12"/>
            </p:custDataLst>
          </p:nvPr>
        </p:nvSpPr>
        <p:spPr bwMode="gray">
          <a:xfrm>
            <a:off x="3851581" y="2401136"/>
            <a:ext cx="15853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1000" b="1" dirty="0">
                <a:solidFill>
                  <a:srgbClr val="5A5A5A"/>
                </a:solidFill>
              </a:rPr>
              <a:t>Hepatic impairment group</a:t>
            </a:r>
          </a:p>
        </p:txBody>
      </p:sp>
      <p:graphicFrame>
        <p:nvGraphicFramePr>
          <p:cNvPr id="22" name="Object 3"/>
          <p:cNvGraphicFramePr>
            <a:graphicFrameLocks/>
          </p:cNvGraphicFramePr>
          <p:nvPr>
            <p:extLst>
              <p:ext uri="{D42A27DB-BD31-4B8C-83A1-F6EECF244321}">
                <p14:modId xmlns:p14="http://schemas.microsoft.com/office/powerpoint/2010/main" val="987449308"/>
              </p:ext>
            </p:extLst>
          </p:nvPr>
        </p:nvGraphicFramePr>
        <p:xfrm>
          <a:off x="1524066" y="3004242"/>
          <a:ext cx="4929432" cy="1066078"/>
        </p:xfrm>
        <a:graphic>
          <a:graphicData uri="http://schemas.openxmlformats.org/drawingml/2006/chart">
            <c:chart xmlns:c="http://schemas.openxmlformats.org/drawingml/2006/chart" xmlns:r="http://schemas.openxmlformats.org/officeDocument/2006/relationships" r:id="rId28"/>
          </a:graphicData>
        </a:graphic>
      </p:graphicFrame>
      <p:sp>
        <p:nvSpPr>
          <p:cNvPr id="23" name="AutoShape 25"/>
          <p:cNvSpPr>
            <a:spLocks noChangeArrowheads="1"/>
          </p:cNvSpPr>
          <p:nvPr>
            <p:custDataLst>
              <p:tags r:id="rId13"/>
            </p:custDataLst>
          </p:nvPr>
        </p:nvSpPr>
        <p:spPr bwMode="gray">
          <a:xfrm rot="10800000">
            <a:off x="6410335" y="3473123"/>
            <a:ext cx="109303" cy="120973"/>
          </a:xfrm>
          <a:prstGeom prst="rightArrow">
            <a:avLst>
              <a:gd name="adj1" fmla="val 100000"/>
              <a:gd name="adj2" fmla="val 100000"/>
            </a:avLst>
          </a:prstGeom>
          <a:solidFill>
            <a:schemeClr val="tx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91411" tIns="45706" rIns="91411" bIns="45706" anchor="ctr"/>
          <a:lstStyle/>
          <a:p>
            <a:pPr defTabSz="457200"/>
            <a:endParaRPr lang="de-DE" sz="1050">
              <a:solidFill>
                <a:srgbClr val="5A5A5A"/>
              </a:solidFill>
              <a:cs typeface="Arial" pitchFamily="34" charset="0"/>
            </a:endParaRPr>
          </a:p>
        </p:txBody>
      </p:sp>
      <p:sp>
        <p:nvSpPr>
          <p:cNvPr id="24" name="Line 41"/>
          <p:cNvSpPr>
            <a:spLocks noChangeShapeType="1"/>
          </p:cNvSpPr>
          <p:nvPr>
            <p:custDataLst>
              <p:tags r:id="rId14"/>
            </p:custDataLst>
          </p:nvPr>
        </p:nvSpPr>
        <p:spPr bwMode="auto">
          <a:xfrm flipH="1">
            <a:off x="1881670" y="3533499"/>
            <a:ext cx="448412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91411" tIns="45706" rIns="91411" bIns="45706" anchor="ctr"/>
          <a:lstStyle/>
          <a:p>
            <a:pPr defTabSz="457200"/>
            <a:endParaRPr lang="en-GB" sz="1050" dirty="0">
              <a:solidFill>
                <a:srgbClr val="5A5A5A"/>
              </a:solidFill>
              <a:cs typeface="Arial" pitchFamily="34" charset="0"/>
            </a:endParaRPr>
          </a:p>
        </p:txBody>
      </p:sp>
      <p:sp>
        <p:nvSpPr>
          <p:cNvPr id="25" name="Rectangle 26"/>
          <p:cNvSpPr>
            <a:spLocks/>
          </p:cNvSpPr>
          <p:nvPr>
            <p:custDataLst>
              <p:tags r:id="rId15"/>
            </p:custDataLst>
          </p:nvPr>
        </p:nvSpPr>
        <p:spPr bwMode="gray">
          <a:xfrm>
            <a:off x="422485" y="2902591"/>
            <a:ext cx="4360906" cy="11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lstStyle/>
          <a:p>
            <a:pPr defTabSz="895350">
              <a:lnSpc>
                <a:spcPct val="90000"/>
              </a:lnSpc>
              <a:buClr>
                <a:srgbClr val="5A5A5A"/>
              </a:buClr>
            </a:pPr>
            <a:r>
              <a:rPr lang="en-US" dirty="0">
                <a:solidFill>
                  <a:srgbClr val="F0414B"/>
                </a:solidFill>
                <a:cs typeface="Arial" pitchFamily="34" charset="0"/>
              </a:rPr>
              <a:t>Fold increase in exposure relative to normal hepatic function</a:t>
            </a:r>
          </a:p>
        </p:txBody>
      </p:sp>
      <p:sp>
        <p:nvSpPr>
          <p:cNvPr id="26" name="Rectangle 31"/>
          <p:cNvSpPr>
            <a:spLocks/>
          </p:cNvSpPr>
          <p:nvPr>
            <p:custDataLst>
              <p:tags r:id="rId16"/>
            </p:custDataLst>
          </p:nvPr>
        </p:nvSpPr>
        <p:spPr bwMode="gray">
          <a:xfrm>
            <a:off x="1835171" y="3946936"/>
            <a:ext cx="1062647"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895350">
              <a:buClr>
                <a:srgbClr val="5A5A5A"/>
              </a:buClr>
            </a:pPr>
            <a:r>
              <a:rPr lang="en-US" sz="1000" dirty="0">
                <a:solidFill>
                  <a:srgbClr val="5A5A5A"/>
                </a:solidFill>
                <a:cs typeface="Arial" pitchFamily="34" charset="0"/>
              </a:rPr>
              <a:t>Healthy (n=8)</a:t>
            </a:r>
          </a:p>
        </p:txBody>
      </p:sp>
      <p:sp>
        <p:nvSpPr>
          <p:cNvPr id="27" name="Rectangle 27"/>
          <p:cNvSpPr>
            <a:spLocks/>
          </p:cNvSpPr>
          <p:nvPr>
            <p:custDataLst>
              <p:tags r:id="rId17"/>
            </p:custDataLst>
          </p:nvPr>
        </p:nvSpPr>
        <p:spPr bwMode="gray">
          <a:xfrm>
            <a:off x="6561452" y="3449180"/>
            <a:ext cx="292824"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defTabSz="895350">
              <a:buClr>
                <a:srgbClr val="5A5A5A"/>
              </a:buClr>
            </a:pPr>
            <a:fld id="{57BBD222-545D-418C-8C53-78A854301FA9}" type="datetime'''''''''''''''''1''''''''''.0''''''''0'''''''''''''''''''''">
              <a:rPr lang="en-US" sz="1000">
                <a:solidFill>
                  <a:srgbClr val="5A5A5A"/>
                </a:solidFill>
                <a:cs typeface="Arial" pitchFamily="34" charset="0"/>
              </a:rPr>
              <a:pPr defTabSz="895350">
                <a:buClr>
                  <a:srgbClr val="5A5A5A"/>
                </a:buClr>
              </a:pPr>
              <a:t>1.00</a:t>
            </a:fld>
            <a:endParaRPr lang="en-US" sz="1000" dirty="0">
              <a:solidFill>
                <a:srgbClr val="5A5A5A"/>
              </a:solidFill>
              <a:cs typeface="Arial" pitchFamily="34" charset="0"/>
            </a:endParaRPr>
          </a:p>
        </p:txBody>
      </p:sp>
      <p:sp>
        <p:nvSpPr>
          <p:cNvPr id="28" name="Rectangle 28"/>
          <p:cNvSpPr>
            <a:spLocks/>
          </p:cNvSpPr>
          <p:nvPr>
            <p:custDataLst>
              <p:tags r:id="rId18"/>
            </p:custDataLst>
          </p:nvPr>
        </p:nvSpPr>
        <p:spPr bwMode="gray">
          <a:xfrm>
            <a:off x="5246584" y="3946936"/>
            <a:ext cx="1190189"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895350">
              <a:buClr>
                <a:srgbClr val="5A5A5A"/>
              </a:buClr>
            </a:pPr>
            <a:r>
              <a:rPr lang="en-US" sz="1000" dirty="0">
                <a:solidFill>
                  <a:srgbClr val="5A5A5A"/>
                </a:solidFill>
                <a:cs typeface="Arial" pitchFamily="34" charset="0"/>
              </a:rPr>
              <a:t>Severe</a:t>
            </a:r>
            <a:r>
              <a:rPr lang="en-US" sz="1000" baseline="30000" dirty="0">
                <a:solidFill>
                  <a:srgbClr val="5A5A5A"/>
                </a:solidFill>
                <a:cs typeface="Arial" pitchFamily="34" charset="0"/>
              </a:rPr>
              <a:t>‡</a:t>
            </a:r>
            <a:r>
              <a:rPr lang="en-US" sz="1000" dirty="0">
                <a:solidFill>
                  <a:srgbClr val="5A5A5A"/>
                </a:solidFill>
                <a:cs typeface="Arial" pitchFamily="34" charset="0"/>
              </a:rPr>
              <a:t> (n=8)</a:t>
            </a:r>
          </a:p>
        </p:txBody>
      </p:sp>
      <p:sp>
        <p:nvSpPr>
          <p:cNvPr id="29" name="Rectangle 29"/>
          <p:cNvSpPr>
            <a:spLocks/>
          </p:cNvSpPr>
          <p:nvPr>
            <p:custDataLst>
              <p:tags r:id="rId19"/>
            </p:custDataLst>
          </p:nvPr>
        </p:nvSpPr>
        <p:spPr bwMode="gray">
          <a:xfrm>
            <a:off x="4123724" y="3946936"/>
            <a:ext cx="1122422"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895350">
              <a:buClr>
                <a:srgbClr val="5A5A5A"/>
              </a:buClr>
            </a:pPr>
            <a:r>
              <a:rPr lang="en-US" sz="1000" dirty="0">
                <a:solidFill>
                  <a:srgbClr val="5A5A5A"/>
                </a:solidFill>
                <a:cs typeface="Arial" pitchFamily="34" charset="0"/>
              </a:rPr>
              <a:t>Moderate (n=9)</a:t>
            </a:r>
          </a:p>
        </p:txBody>
      </p:sp>
      <p:sp>
        <p:nvSpPr>
          <p:cNvPr id="30" name="Rectangle 30"/>
          <p:cNvSpPr>
            <a:spLocks/>
          </p:cNvSpPr>
          <p:nvPr>
            <p:custDataLst>
              <p:tags r:id="rId20"/>
            </p:custDataLst>
          </p:nvPr>
        </p:nvSpPr>
        <p:spPr bwMode="gray">
          <a:xfrm>
            <a:off x="3124752" y="3946936"/>
            <a:ext cx="791076" cy="1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algn="ctr" defTabSz="895350">
              <a:buClr>
                <a:srgbClr val="5A5A5A"/>
              </a:buClr>
            </a:pPr>
            <a:r>
              <a:rPr lang="en-US" sz="1000" dirty="0">
                <a:solidFill>
                  <a:srgbClr val="5A5A5A"/>
                </a:solidFill>
                <a:cs typeface="Arial" pitchFamily="34" charset="0"/>
              </a:rPr>
              <a:t>Mild (n=7)</a:t>
            </a:r>
          </a:p>
        </p:txBody>
      </p:sp>
      <p:sp>
        <p:nvSpPr>
          <p:cNvPr id="31" name="Line 32"/>
          <p:cNvSpPr>
            <a:spLocks noChangeShapeType="1"/>
          </p:cNvSpPr>
          <p:nvPr>
            <p:custDataLst>
              <p:tags r:id="rId21"/>
            </p:custDataLst>
          </p:nvPr>
        </p:nvSpPr>
        <p:spPr bwMode="gray">
          <a:xfrm>
            <a:off x="3213540" y="4166310"/>
            <a:ext cx="299841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lIns="91411" tIns="45706" rIns="91411" bIns="45706" anchor="ctr"/>
          <a:lstStyle/>
          <a:p>
            <a:pPr algn="ctr" defTabSz="457200"/>
            <a:endParaRPr lang="en-GB" sz="1000" dirty="0">
              <a:solidFill>
                <a:srgbClr val="5A5A5A"/>
              </a:solidFill>
              <a:cs typeface="Arial" pitchFamily="34" charset="0"/>
            </a:endParaRPr>
          </a:p>
        </p:txBody>
      </p:sp>
      <p:sp>
        <p:nvSpPr>
          <p:cNvPr id="32" name="TextBox 17"/>
          <p:cNvSpPr txBox="1">
            <a:spLocks noChangeArrowheads="1"/>
          </p:cNvSpPr>
          <p:nvPr>
            <p:custDataLst>
              <p:tags r:id="rId22"/>
            </p:custDataLst>
          </p:nvPr>
        </p:nvSpPr>
        <p:spPr bwMode="gray">
          <a:xfrm>
            <a:off x="3826978" y="4217754"/>
            <a:ext cx="15853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algn="ctr" defTabSz="457200" eaLnBrk="1" hangingPunct="1"/>
            <a:r>
              <a:rPr lang="en-US" sz="1000" b="1" dirty="0">
                <a:solidFill>
                  <a:srgbClr val="5A5A5A"/>
                </a:solidFill>
              </a:rPr>
              <a:t>Hepatic impairment group</a:t>
            </a:r>
          </a:p>
        </p:txBody>
      </p:sp>
      <p:sp>
        <p:nvSpPr>
          <p:cNvPr id="33" name="Rectangle 7"/>
          <p:cNvSpPr>
            <a:spLocks noChangeArrowheads="1"/>
          </p:cNvSpPr>
          <p:nvPr>
            <p:custDataLst>
              <p:tags r:id="rId23"/>
            </p:custDataLst>
          </p:nvPr>
        </p:nvSpPr>
        <p:spPr bwMode="gray">
          <a:xfrm>
            <a:off x="453100" y="3250312"/>
            <a:ext cx="1004844" cy="473677"/>
          </a:xfrm>
          <a:prstGeom prst="rect">
            <a:avLst/>
          </a:prstGeom>
          <a:solidFill>
            <a:schemeClr val="accent5"/>
          </a:solidFill>
          <a:ln w="19050">
            <a:noFill/>
            <a:miter lim="800000"/>
            <a:headEnd/>
            <a:tailEnd/>
          </a:ln>
        </p:spPr>
        <p:txBody>
          <a:bodyPr wrap="none" lIns="91411" tIns="45706" rIns="91411" bIns="45706" anchor="ctr"/>
          <a:lstStyle/>
          <a:p>
            <a:pPr defTabSz="457200"/>
            <a:endParaRPr lang="de-DE" sz="1050">
              <a:solidFill>
                <a:srgbClr val="5A5A5A"/>
              </a:solidFill>
              <a:cs typeface="Arial" pitchFamily="34" charset="0"/>
            </a:endParaRPr>
          </a:p>
        </p:txBody>
      </p:sp>
      <p:sp>
        <p:nvSpPr>
          <p:cNvPr id="34" name="TextBox 17"/>
          <p:cNvSpPr txBox="1">
            <a:spLocks noChangeArrowheads="1"/>
          </p:cNvSpPr>
          <p:nvPr>
            <p:custDataLst>
              <p:tags r:id="rId24"/>
            </p:custDataLst>
          </p:nvPr>
        </p:nvSpPr>
        <p:spPr bwMode="gray">
          <a:xfrm>
            <a:off x="546201" y="3418279"/>
            <a:ext cx="9715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Arial" pitchFamily="34" charset="0"/>
                <a:cs typeface="Arial" pitchFamily="34" charset="0"/>
              </a:defRPr>
            </a:lvl1pPr>
            <a:lvl2pPr marL="742950" indent="-285750" eaLnBrk="0" hangingPunct="0">
              <a:defRPr sz="1300">
                <a:solidFill>
                  <a:schemeClr val="tx1"/>
                </a:solidFill>
                <a:latin typeface="Arial" pitchFamily="34" charset="0"/>
                <a:cs typeface="Arial" pitchFamily="34" charset="0"/>
              </a:defRPr>
            </a:lvl2pPr>
            <a:lvl3pPr marL="1143000" indent="-228600" eaLnBrk="0" hangingPunct="0">
              <a:defRPr sz="1300">
                <a:solidFill>
                  <a:schemeClr val="tx1"/>
                </a:solidFill>
                <a:latin typeface="Arial" pitchFamily="34" charset="0"/>
                <a:cs typeface="Arial" pitchFamily="34" charset="0"/>
              </a:defRPr>
            </a:lvl3pPr>
            <a:lvl4pPr marL="1600200" indent="-228600" eaLnBrk="0" hangingPunct="0">
              <a:defRPr sz="1300">
                <a:solidFill>
                  <a:schemeClr val="tx1"/>
                </a:solidFill>
                <a:latin typeface="Arial" pitchFamily="34" charset="0"/>
                <a:cs typeface="Arial" pitchFamily="34" charset="0"/>
              </a:defRPr>
            </a:lvl4pPr>
            <a:lvl5pPr marL="2057400" indent="-228600" eaLnBrk="0" hangingPunct="0">
              <a:defRPr sz="13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3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3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3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300">
                <a:solidFill>
                  <a:schemeClr val="tx1"/>
                </a:solidFill>
                <a:latin typeface="Arial" pitchFamily="34" charset="0"/>
                <a:cs typeface="Arial" pitchFamily="34" charset="0"/>
              </a:defRPr>
            </a:lvl9pPr>
          </a:lstStyle>
          <a:p>
            <a:pPr defTabSz="457200" eaLnBrk="1" hangingPunct="1"/>
            <a:r>
              <a:rPr lang="en-US" sz="1000" b="1" dirty="0" smtClean="0">
                <a:solidFill>
                  <a:srgbClr val="FFFFFF"/>
                </a:solidFill>
              </a:rPr>
              <a:t>Steady state</a:t>
            </a:r>
            <a:r>
              <a:rPr lang="en-US" sz="1000" b="1" baseline="30000" dirty="0">
                <a:solidFill>
                  <a:srgbClr val="FFFFFF"/>
                </a:solidFill>
              </a:rPr>
              <a:t>†</a:t>
            </a:r>
          </a:p>
        </p:txBody>
      </p:sp>
    </p:spTree>
    <p:extLst>
      <p:ext uri="{BB962C8B-B14F-4D97-AF65-F5344CB8AC3E}">
        <p14:creationId xmlns:p14="http://schemas.microsoft.com/office/powerpoint/2010/main" val="314847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
        <p:nvSpPr>
          <p:cNvPr id="3" name="Footer Placeholder 2"/>
          <p:cNvSpPr>
            <a:spLocks noGrp="1"/>
          </p:cNvSpPr>
          <p:nvPr>
            <p:ph type="ftr" sz="quarter" idx="10"/>
          </p:nvPr>
        </p:nvSpPr>
        <p:spPr/>
        <p:txBody>
          <a:bodyPr/>
          <a:lstStyle/>
          <a:p>
            <a:r>
              <a:rPr lang="en-GB" dirty="0">
                <a:solidFill>
                  <a:srgbClr val="5A5A5A"/>
                </a:solidFill>
              </a:rPr>
              <a:t>BMI, body mass </a:t>
            </a:r>
            <a:r>
              <a:rPr lang="en-GB" dirty="0" smtClean="0">
                <a:solidFill>
                  <a:srgbClr val="5A5A5A"/>
                </a:solidFill>
              </a:rPr>
              <a:t>index</a:t>
            </a:r>
            <a:endParaRPr lang="en-GB" dirty="0">
              <a:solidFill>
                <a:srgbClr val="5A5A5A"/>
              </a:solidFill>
            </a:endParaRPr>
          </a:p>
          <a:p>
            <a:r>
              <a:rPr lang="en-GB" dirty="0">
                <a:solidFill>
                  <a:srgbClr val="5A5A5A"/>
                </a:solidFill>
              </a:rPr>
              <a:t>*Clinical experience in patients aged </a:t>
            </a:r>
            <a:r>
              <a:rPr lang="en-GB" dirty="0" smtClean="0">
                <a:solidFill>
                  <a:srgbClr val="5A5A5A"/>
                </a:solidFill>
              </a:rPr>
              <a:t>&gt;80 </a:t>
            </a:r>
            <a:r>
              <a:rPr lang="en-GB" dirty="0">
                <a:solidFill>
                  <a:srgbClr val="5A5A5A"/>
                </a:solidFill>
              </a:rPr>
              <a:t>years is limited and caution should be exercised when treating this </a:t>
            </a:r>
            <a:r>
              <a:rPr lang="en-GB" dirty="0" smtClean="0">
                <a:solidFill>
                  <a:srgbClr val="5A5A5A"/>
                </a:solidFill>
              </a:rPr>
              <a:t>population</a:t>
            </a:r>
            <a:endParaRPr lang="en-GB" dirty="0">
              <a:solidFill>
                <a:srgbClr val="5A5A5A"/>
              </a:solidFill>
            </a:endParaRPr>
          </a:p>
          <a:p>
            <a:r>
              <a:rPr lang="en-GB" dirty="0">
                <a:solidFill>
                  <a:srgbClr val="5A5A5A"/>
                </a:solidFill>
              </a:rPr>
              <a:t>Tradjenta</a:t>
            </a:r>
            <a:r>
              <a:rPr lang="en-GB" baseline="30000" dirty="0">
                <a:solidFill>
                  <a:srgbClr val="5A5A5A"/>
                </a:solidFill>
              </a:rPr>
              <a:t>®</a:t>
            </a:r>
            <a:r>
              <a:rPr lang="en-GB" dirty="0">
                <a:solidFill>
                  <a:srgbClr val="5A5A5A"/>
                </a:solidFill>
              </a:rPr>
              <a:t> US prescribing information; Trajenta</a:t>
            </a:r>
            <a:r>
              <a:rPr lang="en-GB" baseline="30000" dirty="0">
                <a:solidFill>
                  <a:srgbClr val="5A5A5A"/>
                </a:solidFill>
              </a:rPr>
              <a:t>®</a:t>
            </a:r>
            <a:r>
              <a:rPr lang="en-GB" dirty="0">
                <a:solidFill>
                  <a:srgbClr val="5A5A5A"/>
                </a:solidFill>
              </a:rPr>
              <a:t> EU summary of product </a:t>
            </a:r>
            <a:r>
              <a:rPr lang="en-GB" dirty="0" smtClean="0">
                <a:solidFill>
                  <a:srgbClr val="5A5A5A"/>
                </a:solidFill>
              </a:rPr>
              <a:t>characteristics</a:t>
            </a:r>
            <a:endParaRPr lang="en-GB" dirty="0">
              <a:solidFill>
                <a:srgbClr val="5A5A5A"/>
              </a:solidFill>
            </a:endParaRPr>
          </a:p>
        </p:txBody>
      </p:sp>
      <p:sp>
        <p:nvSpPr>
          <p:cNvPr id="4" name="Title 3"/>
          <p:cNvSpPr>
            <a:spLocks noGrp="1"/>
          </p:cNvSpPr>
          <p:nvPr>
            <p:ph type="title"/>
          </p:nvPr>
        </p:nvSpPr>
        <p:spPr/>
        <p:txBody>
          <a:bodyPr/>
          <a:lstStyle/>
          <a:p>
            <a:r>
              <a:rPr lang="en-GB" dirty="0"/>
              <a:t>Linagliptin can be used without dose </a:t>
            </a:r>
            <a:r>
              <a:rPr lang="en-GB" dirty="0" smtClean="0"/>
              <a:t>adjustment </a:t>
            </a:r>
            <a:r>
              <a:rPr lang="en-GB" dirty="0"/>
              <a:t>in various </a:t>
            </a:r>
            <a:r>
              <a:rPr lang="en-GB" dirty="0" smtClean="0"/>
              <a:t>patient </a:t>
            </a:r>
            <a:r>
              <a:rPr lang="en-GB" dirty="0"/>
              <a:t>populations</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26</a:t>
            </a:fld>
            <a:endParaRPr lang="en-GB" dirty="0">
              <a:solidFill>
                <a:srgbClr val="5A5A5A"/>
              </a:solidFill>
            </a:endParaRPr>
          </a:p>
        </p:txBody>
      </p:sp>
      <p:grpSp>
        <p:nvGrpSpPr>
          <p:cNvPr id="52" name="Groupe 15"/>
          <p:cNvGrpSpPr/>
          <p:nvPr/>
        </p:nvGrpSpPr>
        <p:grpSpPr>
          <a:xfrm>
            <a:off x="905534" y="1497576"/>
            <a:ext cx="1146186" cy="1146184"/>
            <a:chOff x="5635701" y="2750488"/>
            <a:chExt cx="771019" cy="771019"/>
          </a:xfrm>
        </p:grpSpPr>
        <p:sp>
          <p:nvSpPr>
            <p:cNvPr id="54" name="Ellipse 57"/>
            <p:cNvSpPr/>
            <p:nvPr/>
          </p:nvSpPr>
          <p:spPr>
            <a:xfrm>
              <a:off x="5635701" y="2750488"/>
              <a:ext cx="771019" cy="7710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FFFFFF"/>
                </a:solidFill>
              </a:endParaRPr>
            </a:p>
          </p:txBody>
        </p:sp>
        <p:sp>
          <p:nvSpPr>
            <p:cNvPr id="55" name="Freeform 5"/>
            <p:cNvSpPr>
              <a:spLocks/>
            </p:cNvSpPr>
            <p:nvPr/>
          </p:nvSpPr>
          <p:spPr bwMode="auto">
            <a:xfrm>
              <a:off x="5774354" y="2866664"/>
              <a:ext cx="493713" cy="539749"/>
            </a:xfrm>
            <a:custGeom>
              <a:avLst/>
              <a:gdLst>
                <a:gd name="T0" fmla="*/ 254 w 343"/>
                <a:gd name="T1" fmla="*/ 61 h 376"/>
                <a:gd name="T2" fmla="*/ 296 w 343"/>
                <a:gd name="T3" fmla="*/ 31 h 376"/>
                <a:gd name="T4" fmla="*/ 233 w 343"/>
                <a:gd name="T5" fmla="*/ 31 h 376"/>
                <a:gd name="T6" fmla="*/ 155 w 343"/>
                <a:gd name="T7" fmla="*/ 120 h 376"/>
                <a:gd name="T8" fmla="*/ 138 w 343"/>
                <a:gd name="T9" fmla="*/ 157 h 376"/>
                <a:gd name="T10" fmla="*/ 128 w 343"/>
                <a:gd name="T11" fmla="*/ 79 h 376"/>
                <a:gd name="T12" fmla="*/ 164 w 343"/>
                <a:gd name="T13" fmla="*/ 48 h 376"/>
                <a:gd name="T14" fmla="*/ 101 w 343"/>
                <a:gd name="T15" fmla="*/ 48 h 376"/>
                <a:gd name="T16" fmla="*/ 2 w 343"/>
                <a:gd name="T17" fmla="*/ 299 h 376"/>
                <a:gd name="T18" fmla="*/ 25 w 343"/>
                <a:gd name="T19" fmla="*/ 376 h 376"/>
                <a:gd name="T20" fmla="*/ 26 w 343"/>
                <a:gd name="T21" fmla="*/ 376 h 376"/>
                <a:gd name="T22" fmla="*/ 68 w 343"/>
                <a:gd name="T23" fmla="*/ 365 h 376"/>
                <a:gd name="T24" fmla="*/ 42 w 343"/>
                <a:gd name="T25" fmla="*/ 358 h 376"/>
                <a:gd name="T26" fmla="*/ 52 w 343"/>
                <a:gd name="T27" fmla="*/ 299 h 376"/>
                <a:gd name="T28" fmla="*/ 91 w 343"/>
                <a:gd name="T29" fmla="*/ 358 h 376"/>
                <a:gd name="T30" fmla="*/ 139 w 343"/>
                <a:gd name="T31" fmla="*/ 376 h 376"/>
                <a:gd name="T32" fmla="*/ 120 w 343"/>
                <a:gd name="T33" fmla="*/ 362 h 376"/>
                <a:gd name="T34" fmla="*/ 98 w 343"/>
                <a:gd name="T35" fmla="*/ 299 h 376"/>
                <a:gd name="T36" fmla="*/ 96 w 343"/>
                <a:gd name="T37" fmla="*/ 164 h 376"/>
                <a:gd name="T38" fmla="*/ 143 w 343"/>
                <a:gd name="T39" fmla="*/ 182 h 376"/>
                <a:gd name="T40" fmla="*/ 147 w 343"/>
                <a:gd name="T41" fmla="*/ 354 h 376"/>
                <a:gd name="T42" fmla="*/ 189 w 343"/>
                <a:gd name="T43" fmla="*/ 376 h 376"/>
                <a:gd name="T44" fmla="*/ 171 w 343"/>
                <a:gd name="T45" fmla="*/ 362 h 376"/>
                <a:gd name="T46" fmla="*/ 185 w 343"/>
                <a:gd name="T47" fmla="*/ 265 h 376"/>
                <a:gd name="T48" fmla="*/ 253 w 343"/>
                <a:gd name="T49" fmla="*/ 376 h 376"/>
                <a:gd name="T50" fmla="*/ 233 w 343"/>
                <a:gd name="T51" fmla="*/ 362 h 376"/>
                <a:gd name="T52" fmla="*/ 206 w 343"/>
                <a:gd name="T53" fmla="*/ 180 h 376"/>
                <a:gd name="T54" fmla="*/ 312 w 343"/>
                <a:gd name="T55" fmla="*/ 195 h 376"/>
                <a:gd name="T56" fmla="*/ 310 w 343"/>
                <a:gd name="T57" fmla="*/ 211 h 376"/>
                <a:gd name="T58" fmla="*/ 316 w 343"/>
                <a:gd name="T59" fmla="*/ 207 h 376"/>
                <a:gd name="T60" fmla="*/ 318 w 343"/>
                <a:gd name="T61" fmla="*/ 199 h 376"/>
                <a:gd name="T62" fmla="*/ 332 w 343"/>
                <a:gd name="T63" fmla="*/ 211 h 376"/>
                <a:gd name="T64" fmla="*/ 302 w 343"/>
                <a:gd name="T65" fmla="*/ 376 h 376"/>
                <a:gd name="T66" fmla="*/ 340 w 343"/>
                <a:gd name="T67" fmla="*/ 207 h 376"/>
                <a:gd name="T68" fmla="*/ 342 w 343"/>
                <a:gd name="T69" fmla="*/ 19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3" h="376">
                  <a:moveTo>
                    <a:pt x="342" y="197"/>
                  </a:moveTo>
                  <a:cubicBezTo>
                    <a:pt x="340" y="195"/>
                    <a:pt x="269" y="133"/>
                    <a:pt x="254" y="61"/>
                  </a:cubicBezTo>
                  <a:cubicBezTo>
                    <a:pt x="258" y="62"/>
                    <a:pt x="261" y="63"/>
                    <a:pt x="265" y="63"/>
                  </a:cubicBezTo>
                  <a:cubicBezTo>
                    <a:pt x="282" y="63"/>
                    <a:pt x="296" y="49"/>
                    <a:pt x="296" y="31"/>
                  </a:cubicBezTo>
                  <a:cubicBezTo>
                    <a:pt x="296" y="14"/>
                    <a:pt x="282" y="0"/>
                    <a:pt x="265" y="0"/>
                  </a:cubicBezTo>
                  <a:cubicBezTo>
                    <a:pt x="247" y="0"/>
                    <a:pt x="233" y="14"/>
                    <a:pt x="233" y="31"/>
                  </a:cubicBezTo>
                  <a:cubicBezTo>
                    <a:pt x="233" y="33"/>
                    <a:pt x="234" y="35"/>
                    <a:pt x="234" y="36"/>
                  </a:cubicBezTo>
                  <a:cubicBezTo>
                    <a:pt x="203" y="50"/>
                    <a:pt x="170" y="84"/>
                    <a:pt x="155" y="120"/>
                  </a:cubicBezTo>
                  <a:cubicBezTo>
                    <a:pt x="150" y="131"/>
                    <a:pt x="146" y="145"/>
                    <a:pt x="144" y="158"/>
                  </a:cubicBezTo>
                  <a:cubicBezTo>
                    <a:pt x="142" y="158"/>
                    <a:pt x="139" y="157"/>
                    <a:pt x="138" y="157"/>
                  </a:cubicBezTo>
                  <a:cubicBezTo>
                    <a:pt x="127" y="154"/>
                    <a:pt x="117" y="137"/>
                    <a:pt x="117" y="137"/>
                  </a:cubicBezTo>
                  <a:cubicBezTo>
                    <a:pt x="128" y="79"/>
                    <a:pt x="128" y="79"/>
                    <a:pt x="128" y="79"/>
                  </a:cubicBezTo>
                  <a:cubicBezTo>
                    <a:pt x="129" y="79"/>
                    <a:pt x="131" y="80"/>
                    <a:pt x="132" y="80"/>
                  </a:cubicBezTo>
                  <a:cubicBezTo>
                    <a:pt x="150" y="80"/>
                    <a:pt x="164" y="66"/>
                    <a:pt x="164" y="48"/>
                  </a:cubicBezTo>
                  <a:cubicBezTo>
                    <a:pt x="164" y="31"/>
                    <a:pt x="150" y="17"/>
                    <a:pt x="132" y="17"/>
                  </a:cubicBezTo>
                  <a:cubicBezTo>
                    <a:pt x="115" y="17"/>
                    <a:pt x="101" y="31"/>
                    <a:pt x="101" y="48"/>
                  </a:cubicBezTo>
                  <a:cubicBezTo>
                    <a:pt x="101" y="54"/>
                    <a:pt x="103" y="60"/>
                    <a:pt x="106" y="65"/>
                  </a:cubicBezTo>
                  <a:cubicBezTo>
                    <a:pt x="0" y="140"/>
                    <a:pt x="2" y="299"/>
                    <a:pt x="2" y="299"/>
                  </a:cubicBezTo>
                  <a:cubicBezTo>
                    <a:pt x="21" y="299"/>
                    <a:pt x="21" y="299"/>
                    <a:pt x="21" y="299"/>
                  </a:cubicBezTo>
                  <a:cubicBezTo>
                    <a:pt x="25" y="376"/>
                    <a:pt x="25" y="376"/>
                    <a:pt x="25" y="376"/>
                  </a:cubicBezTo>
                  <a:cubicBezTo>
                    <a:pt x="26" y="376"/>
                    <a:pt x="26" y="376"/>
                    <a:pt x="26" y="376"/>
                  </a:cubicBezTo>
                  <a:cubicBezTo>
                    <a:pt x="26" y="376"/>
                    <a:pt x="26" y="376"/>
                    <a:pt x="26" y="376"/>
                  </a:cubicBezTo>
                  <a:cubicBezTo>
                    <a:pt x="70" y="376"/>
                    <a:pt x="70" y="376"/>
                    <a:pt x="70" y="376"/>
                  </a:cubicBezTo>
                  <a:cubicBezTo>
                    <a:pt x="70" y="376"/>
                    <a:pt x="74" y="367"/>
                    <a:pt x="68" y="365"/>
                  </a:cubicBezTo>
                  <a:cubicBezTo>
                    <a:pt x="62" y="364"/>
                    <a:pt x="54" y="362"/>
                    <a:pt x="50" y="362"/>
                  </a:cubicBezTo>
                  <a:cubicBezTo>
                    <a:pt x="48" y="361"/>
                    <a:pt x="44" y="359"/>
                    <a:pt x="42" y="358"/>
                  </a:cubicBezTo>
                  <a:cubicBezTo>
                    <a:pt x="42" y="352"/>
                    <a:pt x="42" y="344"/>
                    <a:pt x="43" y="335"/>
                  </a:cubicBezTo>
                  <a:cubicBezTo>
                    <a:pt x="44" y="323"/>
                    <a:pt x="49" y="309"/>
                    <a:pt x="52" y="299"/>
                  </a:cubicBezTo>
                  <a:cubicBezTo>
                    <a:pt x="69" y="299"/>
                    <a:pt x="69" y="299"/>
                    <a:pt x="69" y="299"/>
                  </a:cubicBezTo>
                  <a:cubicBezTo>
                    <a:pt x="91" y="358"/>
                    <a:pt x="91" y="358"/>
                    <a:pt x="91" y="358"/>
                  </a:cubicBezTo>
                  <a:cubicBezTo>
                    <a:pt x="95" y="376"/>
                    <a:pt x="95" y="376"/>
                    <a:pt x="95" y="376"/>
                  </a:cubicBezTo>
                  <a:cubicBezTo>
                    <a:pt x="139" y="376"/>
                    <a:pt x="139" y="376"/>
                    <a:pt x="139" y="376"/>
                  </a:cubicBezTo>
                  <a:cubicBezTo>
                    <a:pt x="139" y="376"/>
                    <a:pt x="143" y="367"/>
                    <a:pt x="137" y="365"/>
                  </a:cubicBezTo>
                  <a:cubicBezTo>
                    <a:pt x="131" y="364"/>
                    <a:pt x="123" y="362"/>
                    <a:pt x="120" y="362"/>
                  </a:cubicBezTo>
                  <a:cubicBezTo>
                    <a:pt x="116" y="361"/>
                    <a:pt x="109" y="350"/>
                    <a:pt x="109" y="350"/>
                  </a:cubicBezTo>
                  <a:cubicBezTo>
                    <a:pt x="98" y="299"/>
                    <a:pt x="98" y="299"/>
                    <a:pt x="98" y="299"/>
                  </a:cubicBezTo>
                  <a:cubicBezTo>
                    <a:pt x="104" y="299"/>
                    <a:pt x="104" y="299"/>
                    <a:pt x="104" y="299"/>
                  </a:cubicBezTo>
                  <a:cubicBezTo>
                    <a:pt x="104" y="299"/>
                    <a:pt x="71" y="231"/>
                    <a:pt x="96" y="164"/>
                  </a:cubicBezTo>
                  <a:cubicBezTo>
                    <a:pt x="108" y="172"/>
                    <a:pt x="126" y="182"/>
                    <a:pt x="139" y="182"/>
                  </a:cubicBezTo>
                  <a:cubicBezTo>
                    <a:pt x="140" y="182"/>
                    <a:pt x="142" y="182"/>
                    <a:pt x="143" y="182"/>
                  </a:cubicBezTo>
                  <a:cubicBezTo>
                    <a:pt x="142" y="205"/>
                    <a:pt x="146" y="225"/>
                    <a:pt x="152" y="236"/>
                  </a:cubicBezTo>
                  <a:cubicBezTo>
                    <a:pt x="158" y="247"/>
                    <a:pt x="151" y="317"/>
                    <a:pt x="147" y="354"/>
                  </a:cubicBezTo>
                  <a:cubicBezTo>
                    <a:pt x="144" y="376"/>
                    <a:pt x="144" y="376"/>
                    <a:pt x="144" y="376"/>
                  </a:cubicBezTo>
                  <a:cubicBezTo>
                    <a:pt x="189" y="376"/>
                    <a:pt x="189" y="376"/>
                    <a:pt x="189" y="376"/>
                  </a:cubicBezTo>
                  <a:cubicBezTo>
                    <a:pt x="189" y="376"/>
                    <a:pt x="193" y="367"/>
                    <a:pt x="187" y="365"/>
                  </a:cubicBezTo>
                  <a:cubicBezTo>
                    <a:pt x="182" y="364"/>
                    <a:pt x="175" y="363"/>
                    <a:pt x="171" y="362"/>
                  </a:cubicBezTo>
                  <a:cubicBezTo>
                    <a:pt x="172" y="362"/>
                    <a:pt x="172" y="362"/>
                    <a:pt x="172" y="362"/>
                  </a:cubicBezTo>
                  <a:cubicBezTo>
                    <a:pt x="172" y="362"/>
                    <a:pt x="175" y="317"/>
                    <a:pt x="185" y="265"/>
                  </a:cubicBezTo>
                  <a:cubicBezTo>
                    <a:pt x="208" y="376"/>
                    <a:pt x="208" y="376"/>
                    <a:pt x="208" y="376"/>
                  </a:cubicBezTo>
                  <a:cubicBezTo>
                    <a:pt x="253" y="376"/>
                    <a:pt x="253" y="376"/>
                    <a:pt x="253" y="376"/>
                  </a:cubicBezTo>
                  <a:cubicBezTo>
                    <a:pt x="253" y="376"/>
                    <a:pt x="257" y="367"/>
                    <a:pt x="251" y="365"/>
                  </a:cubicBezTo>
                  <a:cubicBezTo>
                    <a:pt x="245" y="364"/>
                    <a:pt x="237" y="362"/>
                    <a:pt x="233" y="362"/>
                  </a:cubicBezTo>
                  <a:cubicBezTo>
                    <a:pt x="232" y="361"/>
                    <a:pt x="231" y="360"/>
                    <a:pt x="230" y="358"/>
                  </a:cubicBezTo>
                  <a:cubicBezTo>
                    <a:pt x="206" y="180"/>
                    <a:pt x="206" y="180"/>
                    <a:pt x="206" y="180"/>
                  </a:cubicBezTo>
                  <a:cubicBezTo>
                    <a:pt x="215" y="155"/>
                    <a:pt x="225" y="134"/>
                    <a:pt x="237" y="122"/>
                  </a:cubicBezTo>
                  <a:cubicBezTo>
                    <a:pt x="260" y="146"/>
                    <a:pt x="293" y="177"/>
                    <a:pt x="312" y="195"/>
                  </a:cubicBezTo>
                  <a:cubicBezTo>
                    <a:pt x="311" y="197"/>
                    <a:pt x="310" y="199"/>
                    <a:pt x="309" y="202"/>
                  </a:cubicBezTo>
                  <a:cubicBezTo>
                    <a:pt x="309" y="205"/>
                    <a:pt x="310" y="211"/>
                    <a:pt x="310" y="211"/>
                  </a:cubicBezTo>
                  <a:cubicBezTo>
                    <a:pt x="312" y="213"/>
                    <a:pt x="315" y="211"/>
                    <a:pt x="315" y="211"/>
                  </a:cubicBezTo>
                  <a:cubicBezTo>
                    <a:pt x="315" y="211"/>
                    <a:pt x="318" y="210"/>
                    <a:pt x="316" y="207"/>
                  </a:cubicBezTo>
                  <a:cubicBezTo>
                    <a:pt x="316" y="206"/>
                    <a:pt x="316" y="205"/>
                    <a:pt x="316" y="203"/>
                  </a:cubicBezTo>
                  <a:cubicBezTo>
                    <a:pt x="316" y="202"/>
                    <a:pt x="317" y="201"/>
                    <a:pt x="318" y="199"/>
                  </a:cubicBezTo>
                  <a:cubicBezTo>
                    <a:pt x="323" y="204"/>
                    <a:pt x="326" y="208"/>
                    <a:pt x="327" y="209"/>
                  </a:cubicBezTo>
                  <a:cubicBezTo>
                    <a:pt x="329" y="211"/>
                    <a:pt x="330" y="211"/>
                    <a:pt x="332" y="211"/>
                  </a:cubicBezTo>
                  <a:cubicBezTo>
                    <a:pt x="330" y="219"/>
                    <a:pt x="330" y="219"/>
                    <a:pt x="330" y="219"/>
                  </a:cubicBezTo>
                  <a:cubicBezTo>
                    <a:pt x="302" y="376"/>
                    <a:pt x="302" y="376"/>
                    <a:pt x="302" y="376"/>
                  </a:cubicBezTo>
                  <a:cubicBezTo>
                    <a:pt x="310" y="376"/>
                    <a:pt x="310" y="376"/>
                    <a:pt x="310" y="376"/>
                  </a:cubicBezTo>
                  <a:cubicBezTo>
                    <a:pt x="340" y="207"/>
                    <a:pt x="340" y="207"/>
                    <a:pt x="340" y="207"/>
                  </a:cubicBezTo>
                  <a:cubicBezTo>
                    <a:pt x="340" y="206"/>
                    <a:pt x="340" y="205"/>
                    <a:pt x="340" y="204"/>
                  </a:cubicBezTo>
                  <a:cubicBezTo>
                    <a:pt x="342" y="201"/>
                    <a:pt x="343" y="198"/>
                    <a:pt x="342" y="19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grpSp>
      <p:sp>
        <p:nvSpPr>
          <p:cNvPr id="53" name="Rectangle 42"/>
          <p:cNvSpPr/>
          <p:nvPr/>
        </p:nvSpPr>
        <p:spPr>
          <a:xfrm>
            <a:off x="1653346" y="2571803"/>
            <a:ext cx="686406" cy="301621"/>
          </a:xfrm>
          <a:prstGeom prst="rect">
            <a:avLst/>
          </a:prstGeom>
        </p:spPr>
        <p:txBody>
          <a:bodyPr wrap="square" anchor="t">
            <a:spAutoFit/>
          </a:bodyPr>
          <a:lstStyle/>
          <a:p>
            <a:pPr algn="ctr">
              <a:lnSpc>
                <a:spcPct val="85000"/>
              </a:lnSpc>
              <a:defRPr/>
            </a:pPr>
            <a:r>
              <a:rPr lang="fr-FR" sz="1600" dirty="0">
                <a:solidFill>
                  <a:srgbClr val="6482C3"/>
                </a:solidFill>
              </a:rPr>
              <a:t>Age* </a:t>
            </a:r>
            <a:endParaRPr lang="fr-FR" sz="1600" i="1" dirty="0">
              <a:solidFill>
                <a:srgbClr val="6482C3"/>
              </a:solidFill>
            </a:endParaRPr>
          </a:p>
        </p:txBody>
      </p:sp>
      <p:grpSp>
        <p:nvGrpSpPr>
          <p:cNvPr id="45" name="Groupe 55"/>
          <p:cNvGrpSpPr/>
          <p:nvPr/>
        </p:nvGrpSpPr>
        <p:grpSpPr>
          <a:xfrm>
            <a:off x="3857862" y="1497572"/>
            <a:ext cx="1146186" cy="1146186"/>
            <a:chOff x="6729414" y="2750488"/>
            <a:chExt cx="771019" cy="771019"/>
          </a:xfrm>
        </p:grpSpPr>
        <p:sp>
          <p:nvSpPr>
            <p:cNvPr id="47" name="Ellipse 62"/>
            <p:cNvSpPr/>
            <p:nvPr/>
          </p:nvSpPr>
          <p:spPr>
            <a:xfrm>
              <a:off x="6729414" y="2750488"/>
              <a:ext cx="771019" cy="7710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FFFFFF"/>
                </a:solidFill>
              </a:endParaRPr>
            </a:p>
          </p:txBody>
        </p:sp>
        <p:grpSp>
          <p:nvGrpSpPr>
            <p:cNvPr id="48" name="Groupe 18"/>
            <p:cNvGrpSpPr/>
            <p:nvPr/>
          </p:nvGrpSpPr>
          <p:grpSpPr>
            <a:xfrm>
              <a:off x="6955714" y="2889244"/>
              <a:ext cx="318419" cy="484310"/>
              <a:chOff x="3929063" y="2452688"/>
              <a:chExt cx="1285875" cy="1955800"/>
            </a:xfrm>
            <a:solidFill>
              <a:schemeClr val="bg1"/>
            </a:solidFill>
          </p:grpSpPr>
          <p:sp>
            <p:nvSpPr>
              <p:cNvPr id="49" name="Freeform 9"/>
              <p:cNvSpPr>
                <a:spLocks noEditPoints="1"/>
              </p:cNvSpPr>
              <p:nvPr/>
            </p:nvSpPr>
            <p:spPr bwMode="auto">
              <a:xfrm>
                <a:off x="3929063" y="2452688"/>
                <a:ext cx="1285875" cy="1955800"/>
              </a:xfrm>
              <a:custGeom>
                <a:avLst/>
                <a:gdLst>
                  <a:gd name="T0" fmla="*/ 189 w 340"/>
                  <a:gd name="T1" fmla="*/ 254 h 518"/>
                  <a:gd name="T2" fmla="*/ 186 w 340"/>
                  <a:gd name="T3" fmla="*/ 257 h 518"/>
                  <a:gd name="T4" fmla="*/ 186 w 340"/>
                  <a:gd name="T5" fmla="*/ 272 h 518"/>
                  <a:gd name="T6" fmla="*/ 189 w 340"/>
                  <a:gd name="T7" fmla="*/ 275 h 518"/>
                  <a:gd name="T8" fmla="*/ 297 w 340"/>
                  <a:gd name="T9" fmla="*/ 400 h 518"/>
                  <a:gd name="T10" fmla="*/ 297 w 340"/>
                  <a:gd name="T11" fmla="*/ 478 h 518"/>
                  <a:gd name="T12" fmla="*/ 43 w 340"/>
                  <a:gd name="T13" fmla="*/ 478 h 518"/>
                  <a:gd name="T14" fmla="*/ 43 w 340"/>
                  <a:gd name="T15" fmla="*/ 400 h 518"/>
                  <a:gd name="T16" fmla="*/ 151 w 340"/>
                  <a:gd name="T17" fmla="*/ 275 h 518"/>
                  <a:gd name="T18" fmla="*/ 154 w 340"/>
                  <a:gd name="T19" fmla="*/ 272 h 518"/>
                  <a:gd name="T20" fmla="*/ 154 w 340"/>
                  <a:gd name="T21" fmla="*/ 257 h 518"/>
                  <a:gd name="T22" fmla="*/ 151 w 340"/>
                  <a:gd name="T23" fmla="*/ 254 h 518"/>
                  <a:gd name="T24" fmla="*/ 43 w 340"/>
                  <a:gd name="T25" fmla="*/ 130 h 518"/>
                  <a:gd name="T26" fmla="*/ 43 w 340"/>
                  <a:gd name="T27" fmla="*/ 41 h 518"/>
                  <a:gd name="T28" fmla="*/ 297 w 340"/>
                  <a:gd name="T29" fmla="*/ 41 h 518"/>
                  <a:gd name="T30" fmla="*/ 297 w 340"/>
                  <a:gd name="T31" fmla="*/ 130 h 518"/>
                  <a:gd name="T32" fmla="*/ 189 w 340"/>
                  <a:gd name="T33" fmla="*/ 254 h 518"/>
                  <a:gd name="T34" fmla="*/ 315 w 340"/>
                  <a:gd name="T35" fmla="*/ 130 h 518"/>
                  <a:gd name="T36" fmla="*/ 315 w 340"/>
                  <a:gd name="T37" fmla="*/ 41 h 518"/>
                  <a:gd name="T38" fmla="*/ 320 w 340"/>
                  <a:gd name="T39" fmla="*/ 41 h 518"/>
                  <a:gd name="T40" fmla="*/ 340 w 340"/>
                  <a:gd name="T41" fmla="*/ 21 h 518"/>
                  <a:gd name="T42" fmla="*/ 340 w 340"/>
                  <a:gd name="T43" fmla="*/ 20 h 518"/>
                  <a:gd name="T44" fmla="*/ 320 w 340"/>
                  <a:gd name="T45" fmla="*/ 0 h 518"/>
                  <a:gd name="T46" fmla="*/ 20 w 340"/>
                  <a:gd name="T47" fmla="*/ 0 h 518"/>
                  <a:gd name="T48" fmla="*/ 0 w 340"/>
                  <a:gd name="T49" fmla="*/ 20 h 518"/>
                  <a:gd name="T50" fmla="*/ 0 w 340"/>
                  <a:gd name="T51" fmla="*/ 21 h 518"/>
                  <a:gd name="T52" fmla="*/ 20 w 340"/>
                  <a:gd name="T53" fmla="*/ 41 h 518"/>
                  <a:gd name="T54" fmla="*/ 25 w 340"/>
                  <a:gd name="T55" fmla="*/ 41 h 518"/>
                  <a:gd name="T56" fmla="*/ 25 w 340"/>
                  <a:gd name="T57" fmla="*/ 130 h 518"/>
                  <a:gd name="T58" fmla="*/ 118 w 340"/>
                  <a:gd name="T59" fmla="*/ 265 h 518"/>
                  <a:gd name="T60" fmla="*/ 25 w 340"/>
                  <a:gd name="T61" fmla="*/ 400 h 518"/>
                  <a:gd name="T62" fmla="*/ 25 w 340"/>
                  <a:gd name="T63" fmla="*/ 478 h 518"/>
                  <a:gd name="T64" fmla="*/ 20 w 340"/>
                  <a:gd name="T65" fmla="*/ 478 h 518"/>
                  <a:gd name="T66" fmla="*/ 0 w 340"/>
                  <a:gd name="T67" fmla="*/ 498 h 518"/>
                  <a:gd name="T68" fmla="*/ 0 w 340"/>
                  <a:gd name="T69" fmla="*/ 498 h 518"/>
                  <a:gd name="T70" fmla="*/ 20 w 340"/>
                  <a:gd name="T71" fmla="*/ 518 h 518"/>
                  <a:gd name="T72" fmla="*/ 320 w 340"/>
                  <a:gd name="T73" fmla="*/ 518 h 518"/>
                  <a:gd name="T74" fmla="*/ 340 w 340"/>
                  <a:gd name="T75" fmla="*/ 498 h 518"/>
                  <a:gd name="T76" fmla="*/ 340 w 340"/>
                  <a:gd name="T77" fmla="*/ 498 h 518"/>
                  <a:gd name="T78" fmla="*/ 320 w 340"/>
                  <a:gd name="T79" fmla="*/ 478 h 518"/>
                  <a:gd name="T80" fmla="*/ 315 w 340"/>
                  <a:gd name="T81" fmla="*/ 478 h 518"/>
                  <a:gd name="T82" fmla="*/ 315 w 340"/>
                  <a:gd name="T83" fmla="*/ 400 h 518"/>
                  <a:gd name="T84" fmla="*/ 222 w 340"/>
                  <a:gd name="T85" fmla="*/ 265 h 518"/>
                  <a:gd name="T86" fmla="*/ 315 w 340"/>
                  <a:gd name="T87" fmla="*/ 1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0" h="518">
                    <a:moveTo>
                      <a:pt x="189" y="254"/>
                    </a:moveTo>
                    <a:cubicBezTo>
                      <a:pt x="187" y="255"/>
                      <a:pt x="186" y="256"/>
                      <a:pt x="186" y="257"/>
                    </a:cubicBezTo>
                    <a:cubicBezTo>
                      <a:pt x="186" y="272"/>
                      <a:pt x="186" y="272"/>
                      <a:pt x="186" y="272"/>
                    </a:cubicBezTo>
                    <a:cubicBezTo>
                      <a:pt x="186" y="274"/>
                      <a:pt x="187" y="275"/>
                      <a:pt x="189" y="275"/>
                    </a:cubicBezTo>
                    <a:cubicBezTo>
                      <a:pt x="250" y="284"/>
                      <a:pt x="297" y="336"/>
                      <a:pt x="297" y="400"/>
                    </a:cubicBezTo>
                    <a:cubicBezTo>
                      <a:pt x="297" y="478"/>
                      <a:pt x="297" y="478"/>
                      <a:pt x="297" y="478"/>
                    </a:cubicBezTo>
                    <a:cubicBezTo>
                      <a:pt x="43" y="478"/>
                      <a:pt x="43" y="478"/>
                      <a:pt x="43" y="478"/>
                    </a:cubicBezTo>
                    <a:cubicBezTo>
                      <a:pt x="43" y="400"/>
                      <a:pt x="43" y="400"/>
                      <a:pt x="43" y="400"/>
                    </a:cubicBezTo>
                    <a:cubicBezTo>
                      <a:pt x="43" y="336"/>
                      <a:pt x="90" y="284"/>
                      <a:pt x="151" y="275"/>
                    </a:cubicBezTo>
                    <a:cubicBezTo>
                      <a:pt x="153" y="275"/>
                      <a:pt x="154" y="274"/>
                      <a:pt x="154" y="272"/>
                    </a:cubicBezTo>
                    <a:cubicBezTo>
                      <a:pt x="154" y="257"/>
                      <a:pt x="154" y="257"/>
                      <a:pt x="154" y="257"/>
                    </a:cubicBezTo>
                    <a:cubicBezTo>
                      <a:pt x="154" y="256"/>
                      <a:pt x="153" y="255"/>
                      <a:pt x="151" y="254"/>
                    </a:cubicBezTo>
                    <a:cubicBezTo>
                      <a:pt x="90" y="246"/>
                      <a:pt x="43" y="193"/>
                      <a:pt x="43" y="130"/>
                    </a:cubicBezTo>
                    <a:cubicBezTo>
                      <a:pt x="43" y="41"/>
                      <a:pt x="43" y="41"/>
                      <a:pt x="43" y="41"/>
                    </a:cubicBezTo>
                    <a:cubicBezTo>
                      <a:pt x="297" y="41"/>
                      <a:pt x="297" y="41"/>
                      <a:pt x="297" y="41"/>
                    </a:cubicBezTo>
                    <a:cubicBezTo>
                      <a:pt x="297" y="130"/>
                      <a:pt x="297" y="130"/>
                      <a:pt x="297" y="130"/>
                    </a:cubicBezTo>
                    <a:cubicBezTo>
                      <a:pt x="297" y="193"/>
                      <a:pt x="250" y="246"/>
                      <a:pt x="189" y="254"/>
                    </a:cubicBezTo>
                    <a:moveTo>
                      <a:pt x="315" y="130"/>
                    </a:moveTo>
                    <a:cubicBezTo>
                      <a:pt x="315" y="41"/>
                      <a:pt x="315" y="41"/>
                      <a:pt x="315" y="41"/>
                    </a:cubicBezTo>
                    <a:cubicBezTo>
                      <a:pt x="320" y="41"/>
                      <a:pt x="320" y="41"/>
                      <a:pt x="320" y="41"/>
                    </a:cubicBezTo>
                    <a:cubicBezTo>
                      <a:pt x="331" y="41"/>
                      <a:pt x="340" y="32"/>
                      <a:pt x="340" y="21"/>
                    </a:cubicBezTo>
                    <a:cubicBezTo>
                      <a:pt x="340" y="20"/>
                      <a:pt x="340" y="20"/>
                      <a:pt x="340" y="20"/>
                    </a:cubicBezTo>
                    <a:cubicBezTo>
                      <a:pt x="340" y="9"/>
                      <a:pt x="331" y="0"/>
                      <a:pt x="320" y="0"/>
                    </a:cubicBezTo>
                    <a:cubicBezTo>
                      <a:pt x="20" y="0"/>
                      <a:pt x="20" y="0"/>
                      <a:pt x="20" y="0"/>
                    </a:cubicBezTo>
                    <a:cubicBezTo>
                      <a:pt x="9" y="0"/>
                      <a:pt x="0" y="9"/>
                      <a:pt x="0" y="20"/>
                    </a:cubicBezTo>
                    <a:cubicBezTo>
                      <a:pt x="0" y="21"/>
                      <a:pt x="0" y="21"/>
                      <a:pt x="0" y="21"/>
                    </a:cubicBezTo>
                    <a:cubicBezTo>
                      <a:pt x="0" y="32"/>
                      <a:pt x="9" y="41"/>
                      <a:pt x="20" y="41"/>
                    </a:cubicBezTo>
                    <a:cubicBezTo>
                      <a:pt x="25" y="41"/>
                      <a:pt x="25" y="41"/>
                      <a:pt x="25" y="41"/>
                    </a:cubicBezTo>
                    <a:cubicBezTo>
                      <a:pt x="25" y="130"/>
                      <a:pt x="25" y="130"/>
                      <a:pt x="25" y="130"/>
                    </a:cubicBezTo>
                    <a:cubicBezTo>
                      <a:pt x="25" y="192"/>
                      <a:pt x="64" y="244"/>
                      <a:pt x="118" y="265"/>
                    </a:cubicBezTo>
                    <a:cubicBezTo>
                      <a:pt x="64" y="285"/>
                      <a:pt x="25" y="338"/>
                      <a:pt x="25" y="400"/>
                    </a:cubicBezTo>
                    <a:cubicBezTo>
                      <a:pt x="25" y="478"/>
                      <a:pt x="25" y="478"/>
                      <a:pt x="25" y="478"/>
                    </a:cubicBezTo>
                    <a:cubicBezTo>
                      <a:pt x="20" y="478"/>
                      <a:pt x="20" y="478"/>
                      <a:pt x="20" y="478"/>
                    </a:cubicBezTo>
                    <a:cubicBezTo>
                      <a:pt x="9" y="478"/>
                      <a:pt x="0" y="487"/>
                      <a:pt x="0" y="498"/>
                    </a:cubicBezTo>
                    <a:cubicBezTo>
                      <a:pt x="0" y="498"/>
                      <a:pt x="0" y="498"/>
                      <a:pt x="0" y="498"/>
                    </a:cubicBezTo>
                    <a:cubicBezTo>
                      <a:pt x="0" y="509"/>
                      <a:pt x="9" y="518"/>
                      <a:pt x="20" y="518"/>
                    </a:cubicBezTo>
                    <a:cubicBezTo>
                      <a:pt x="320" y="518"/>
                      <a:pt x="320" y="518"/>
                      <a:pt x="320" y="518"/>
                    </a:cubicBezTo>
                    <a:cubicBezTo>
                      <a:pt x="331" y="518"/>
                      <a:pt x="340" y="509"/>
                      <a:pt x="340" y="498"/>
                    </a:cubicBezTo>
                    <a:cubicBezTo>
                      <a:pt x="340" y="498"/>
                      <a:pt x="340" y="498"/>
                      <a:pt x="340" y="498"/>
                    </a:cubicBezTo>
                    <a:cubicBezTo>
                      <a:pt x="340" y="487"/>
                      <a:pt x="331" y="478"/>
                      <a:pt x="320" y="478"/>
                    </a:cubicBezTo>
                    <a:cubicBezTo>
                      <a:pt x="315" y="478"/>
                      <a:pt x="315" y="478"/>
                      <a:pt x="315" y="478"/>
                    </a:cubicBezTo>
                    <a:cubicBezTo>
                      <a:pt x="315" y="400"/>
                      <a:pt x="315" y="400"/>
                      <a:pt x="315" y="400"/>
                    </a:cubicBezTo>
                    <a:cubicBezTo>
                      <a:pt x="315" y="338"/>
                      <a:pt x="276" y="285"/>
                      <a:pt x="222" y="265"/>
                    </a:cubicBezTo>
                    <a:cubicBezTo>
                      <a:pt x="276" y="244"/>
                      <a:pt x="315" y="192"/>
                      <a:pt x="315"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50" name="Freeform 10"/>
              <p:cNvSpPr>
                <a:spLocks/>
              </p:cNvSpPr>
              <p:nvPr/>
            </p:nvSpPr>
            <p:spPr bwMode="auto">
              <a:xfrm>
                <a:off x="4164013" y="3551238"/>
                <a:ext cx="819150" cy="660400"/>
              </a:xfrm>
              <a:custGeom>
                <a:avLst/>
                <a:gdLst>
                  <a:gd name="T0" fmla="*/ 217 w 217"/>
                  <a:gd name="T1" fmla="*/ 175 h 175"/>
                  <a:gd name="T2" fmla="*/ 0 w 217"/>
                  <a:gd name="T3" fmla="*/ 175 h 175"/>
                  <a:gd name="T4" fmla="*/ 0 w 217"/>
                  <a:gd name="T5" fmla="*/ 107 h 175"/>
                  <a:gd name="T6" fmla="*/ 107 w 217"/>
                  <a:gd name="T7" fmla="*/ 0 h 175"/>
                  <a:gd name="T8" fmla="*/ 109 w 217"/>
                  <a:gd name="T9" fmla="*/ 0 h 175"/>
                  <a:gd name="T10" fmla="*/ 217 w 217"/>
                  <a:gd name="T11" fmla="*/ 107 h 175"/>
                  <a:gd name="T12" fmla="*/ 217 w 217"/>
                  <a:gd name="T13" fmla="*/ 175 h 175"/>
                </a:gdLst>
                <a:ahLst/>
                <a:cxnLst>
                  <a:cxn ang="0">
                    <a:pos x="T0" y="T1"/>
                  </a:cxn>
                  <a:cxn ang="0">
                    <a:pos x="T2" y="T3"/>
                  </a:cxn>
                  <a:cxn ang="0">
                    <a:pos x="T4" y="T5"/>
                  </a:cxn>
                  <a:cxn ang="0">
                    <a:pos x="T6" y="T7"/>
                  </a:cxn>
                  <a:cxn ang="0">
                    <a:pos x="T8" y="T9"/>
                  </a:cxn>
                  <a:cxn ang="0">
                    <a:pos x="T10" y="T11"/>
                  </a:cxn>
                  <a:cxn ang="0">
                    <a:pos x="T12" y="T13"/>
                  </a:cxn>
                </a:cxnLst>
                <a:rect l="0" t="0" r="r" b="b"/>
                <a:pathLst>
                  <a:path w="217" h="175">
                    <a:moveTo>
                      <a:pt x="217" y="175"/>
                    </a:moveTo>
                    <a:cubicBezTo>
                      <a:pt x="0" y="175"/>
                      <a:pt x="0" y="175"/>
                      <a:pt x="0" y="175"/>
                    </a:cubicBezTo>
                    <a:cubicBezTo>
                      <a:pt x="0" y="107"/>
                      <a:pt x="0" y="107"/>
                      <a:pt x="0" y="107"/>
                    </a:cubicBezTo>
                    <a:cubicBezTo>
                      <a:pt x="0" y="48"/>
                      <a:pt x="48" y="0"/>
                      <a:pt x="107" y="0"/>
                    </a:cubicBezTo>
                    <a:cubicBezTo>
                      <a:pt x="109" y="0"/>
                      <a:pt x="109" y="0"/>
                      <a:pt x="109" y="0"/>
                    </a:cubicBezTo>
                    <a:cubicBezTo>
                      <a:pt x="169" y="0"/>
                      <a:pt x="217" y="48"/>
                      <a:pt x="217" y="107"/>
                    </a:cubicBezTo>
                    <a:lnTo>
                      <a:pt x="217"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51" name="Freeform 11"/>
              <p:cNvSpPr>
                <a:spLocks/>
              </p:cNvSpPr>
              <p:nvPr/>
            </p:nvSpPr>
            <p:spPr bwMode="auto">
              <a:xfrm>
                <a:off x="4202113" y="3121026"/>
                <a:ext cx="739775" cy="230188"/>
              </a:xfrm>
              <a:custGeom>
                <a:avLst/>
                <a:gdLst>
                  <a:gd name="T0" fmla="*/ 0 w 196"/>
                  <a:gd name="T1" fmla="*/ 0 h 61"/>
                  <a:gd name="T2" fmla="*/ 97 w 196"/>
                  <a:gd name="T3" fmla="*/ 61 h 61"/>
                  <a:gd name="T4" fmla="*/ 99 w 196"/>
                  <a:gd name="T5" fmla="*/ 61 h 61"/>
                  <a:gd name="T6" fmla="*/ 196 w 196"/>
                  <a:gd name="T7" fmla="*/ 0 h 61"/>
                  <a:gd name="T8" fmla="*/ 0 w 196"/>
                  <a:gd name="T9" fmla="*/ 0 h 61"/>
                </a:gdLst>
                <a:ahLst/>
                <a:cxnLst>
                  <a:cxn ang="0">
                    <a:pos x="T0" y="T1"/>
                  </a:cxn>
                  <a:cxn ang="0">
                    <a:pos x="T2" y="T3"/>
                  </a:cxn>
                  <a:cxn ang="0">
                    <a:pos x="T4" y="T5"/>
                  </a:cxn>
                  <a:cxn ang="0">
                    <a:pos x="T6" y="T7"/>
                  </a:cxn>
                  <a:cxn ang="0">
                    <a:pos x="T8" y="T9"/>
                  </a:cxn>
                </a:cxnLst>
                <a:rect l="0" t="0" r="r" b="b"/>
                <a:pathLst>
                  <a:path w="196" h="61">
                    <a:moveTo>
                      <a:pt x="0" y="0"/>
                    </a:moveTo>
                    <a:cubicBezTo>
                      <a:pt x="17" y="36"/>
                      <a:pt x="54" y="61"/>
                      <a:pt x="97" y="61"/>
                    </a:cubicBezTo>
                    <a:cubicBezTo>
                      <a:pt x="99" y="61"/>
                      <a:pt x="99" y="61"/>
                      <a:pt x="99" y="61"/>
                    </a:cubicBezTo>
                    <a:cubicBezTo>
                      <a:pt x="142" y="61"/>
                      <a:pt x="179" y="36"/>
                      <a:pt x="196"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grpSp>
      </p:grpSp>
      <p:sp>
        <p:nvSpPr>
          <p:cNvPr id="46" name="Rectangle 43"/>
          <p:cNvSpPr/>
          <p:nvPr/>
        </p:nvSpPr>
        <p:spPr>
          <a:xfrm>
            <a:off x="4355991" y="2571803"/>
            <a:ext cx="2166733" cy="301621"/>
          </a:xfrm>
          <a:prstGeom prst="rect">
            <a:avLst/>
          </a:prstGeom>
        </p:spPr>
        <p:txBody>
          <a:bodyPr wrap="square" anchor="t">
            <a:spAutoFit/>
          </a:bodyPr>
          <a:lstStyle/>
          <a:p>
            <a:pPr algn="ctr">
              <a:lnSpc>
                <a:spcPct val="85000"/>
              </a:lnSpc>
              <a:defRPr/>
            </a:pPr>
            <a:r>
              <a:rPr lang="fr-FR" sz="1600" dirty="0">
                <a:solidFill>
                  <a:srgbClr val="6482C3"/>
                </a:solidFill>
              </a:rPr>
              <a:t>Disease duration</a:t>
            </a:r>
            <a:endParaRPr lang="fr-FR" sz="1600" i="1" dirty="0">
              <a:solidFill>
                <a:srgbClr val="6482C3"/>
              </a:solidFill>
            </a:endParaRPr>
          </a:p>
        </p:txBody>
      </p:sp>
      <p:grpSp>
        <p:nvGrpSpPr>
          <p:cNvPr id="35" name="Groupe 2"/>
          <p:cNvGrpSpPr/>
          <p:nvPr/>
        </p:nvGrpSpPr>
        <p:grpSpPr>
          <a:xfrm>
            <a:off x="6804248" y="1440066"/>
            <a:ext cx="1146186" cy="1146185"/>
            <a:chOff x="7923539" y="2757048"/>
            <a:chExt cx="771019" cy="771019"/>
          </a:xfrm>
        </p:grpSpPr>
        <p:sp>
          <p:nvSpPr>
            <p:cNvPr id="37" name="Ellipse 70"/>
            <p:cNvSpPr/>
            <p:nvPr/>
          </p:nvSpPr>
          <p:spPr>
            <a:xfrm>
              <a:off x="7923539" y="2757048"/>
              <a:ext cx="771019" cy="7710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FFFFFF"/>
                </a:solidFill>
              </a:endParaRPr>
            </a:p>
          </p:txBody>
        </p:sp>
        <p:grpSp>
          <p:nvGrpSpPr>
            <p:cNvPr id="38" name="Groupe 22"/>
            <p:cNvGrpSpPr/>
            <p:nvPr/>
          </p:nvGrpSpPr>
          <p:grpSpPr>
            <a:xfrm>
              <a:off x="8050432" y="2937729"/>
              <a:ext cx="517233" cy="409656"/>
              <a:chOff x="3617913" y="2674938"/>
              <a:chExt cx="1908175" cy="1511300"/>
            </a:xfrm>
            <a:solidFill>
              <a:schemeClr val="bg1"/>
            </a:solidFill>
          </p:grpSpPr>
          <p:sp>
            <p:nvSpPr>
              <p:cNvPr id="39" name="Oval 15"/>
              <p:cNvSpPr>
                <a:spLocks noChangeArrowheads="1"/>
              </p:cNvSpPr>
              <p:nvPr/>
            </p:nvSpPr>
            <p:spPr bwMode="auto">
              <a:xfrm>
                <a:off x="3779838" y="2674938"/>
                <a:ext cx="515938" cy="517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40" name="Freeform 16"/>
              <p:cNvSpPr>
                <a:spLocks/>
              </p:cNvSpPr>
              <p:nvPr/>
            </p:nvSpPr>
            <p:spPr bwMode="auto">
              <a:xfrm>
                <a:off x="3617913" y="3214688"/>
                <a:ext cx="822325" cy="738188"/>
              </a:xfrm>
              <a:custGeom>
                <a:avLst/>
                <a:gdLst>
                  <a:gd name="T0" fmla="*/ 162 w 218"/>
                  <a:gd name="T1" fmla="*/ 74 h 195"/>
                  <a:gd name="T2" fmla="*/ 218 w 218"/>
                  <a:gd name="T3" fmla="*/ 51 h 195"/>
                  <a:gd name="T4" fmla="*/ 215 w 218"/>
                  <a:gd name="T5" fmla="*/ 46 h 195"/>
                  <a:gd name="T6" fmla="*/ 185 w 218"/>
                  <a:gd name="T7" fmla="*/ 14 h 195"/>
                  <a:gd name="T8" fmla="*/ 131 w 218"/>
                  <a:gd name="T9" fmla="*/ 0 h 195"/>
                  <a:gd name="T10" fmla="*/ 92 w 218"/>
                  <a:gd name="T11" fmla="*/ 0 h 195"/>
                  <a:gd name="T12" fmla="*/ 0 w 218"/>
                  <a:gd name="T13" fmla="*/ 81 h 195"/>
                  <a:gd name="T14" fmla="*/ 0 w 218"/>
                  <a:gd name="T15" fmla="*/ 162 h 195"/>
                  <a:gd name="T16" fmla="*/ 24 w 218"/>
                  <a:gd name="T17" fmla="*/ 186 h 195"/>
                  <a:gd name="T18" fmla="*/ 48 w 218"/>
                  <a:gd name="T19" fmla="*/ 162 h 195"/>
                  <a:gd name="T20" fmla="*/ 48 w 218"/>
                  <a:gd name="T21" fmla="*/ 109 h 195"/>
                  <a:gd name="T22" fmla="*/ 52 w 218"/>
                  <a:gd name="T23" fmla="*/ 105 h 195"/>
                  <a:gd name="T24" fmla="*/ 56 w 218"/>
                  <a:gd name="T25" fmla="*/ 109 h 195"/>
                  <a:gd name="T26" fmla="*/ 56 w 218"/>
                  <a:gd name="T27" fmla="*/ 189 h 195"/>
                  <a:gd name="T28" fmla="*/ 62 w 218"/>
                  <a:gd name="T29" fmla="*/ 195 h 195"/>
                  <a:gd name="T30" fmla="*/ 133 w 218"/>
                  <a:gd name="T31" fmla="*/ 195 h 195"/>
                  <a:gd name="T32" fmla="*/ 133 w 218"/>
                  <a:gd name="T33" fmla="*/ 139 h 195"/>
                  <a:gd name="T34" fmla="*/ 162 w 218"/>
                  <a:gd name="T35"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95">
                    <a:moveTo>
                      <a:pt x="162" y="74"/>
                    </a:moveTo>
                    <a:cubicBezTo>
                      <a:pt x="177" y="62"/>
                      <a:pt x="196" y="54"/>
                      <a:pt x="218" y="51"/>
                    </a:cubicBezTo>
                    <a:cubicBezTo>
                      <a:pt x="217" y="49"/>
                      <a:pt x="216" y="47"/>
                      <a:pt x="215" y="46"/>
                    </a:cubicBezTo>
                    <a:cubicBezTo>
                      <a:pt x="202" y="38"/>
                      <a:pt x="192" y="27"/>
                      <a:pt x="185" y="14"/>
                    </a:cubicBezTo>
                    <a:cubicBezTo>
                      <a:pt x="170" y="5"/>
                      <a:pt x="151" y="0"/>
                      <a:pt x="131" y="0"/>
                    </a:cubicBezTo>
                    <a:cubicBezTo>
                      <a:pt x="92" y="0"/>
                      <a:pt x="92" y="0"/>
                      <a:pt x="92" y="0"/>
                    </a:cubicBezTo>
                    <a:cubicBezTo>
                      <a:pt x="41" y="0"/>
                      <a:pt x="0" y="30"/>
                      <a:pt x="0" y="81"/>
                    </a:cubicBezTo>
                    <a:cubicBezTo>
                      <a:pt x="0" y="162"/>
                      <a:pt x="0" y="162"/>
                      <a:pt x="0" y="162"/>
                    </a:cubicBezTo>
                    <a:cubicBezTo>
                      <a:pt x="0" y="176"/>
                      <a:pt x="11" y="186"/>
                      <a:pt x="24" y="186"/>
                    </a:cubicBezTo>
                    <a:cubicBezTo>
                      <a:pt x="37" y="186"/>
                      <a:pt x="48" y="176"/>
                      <a:pt x="48" y="162"/>
                    </a:cubicBezTo>
                    <a:cubicBezTo>
                      <a:pt x="48" y="109"/>
                      <a:pt x="48" y="109"/>
                      <a:pt x="48" y="109"/>
                    </a:cubicBezTo>
                    <a:cubicBezTo>
                      <a:pt x="48" y="107"/>
                      <a:pt x="50" y="105"/>
                      <a:pt x="52" y="105"/>
                    </a:cubicBezTo>
                    <a:cubicBezTo>
                      <a:pt x="54" y="105"/>
                      <a:pt x="56" y="107"/>
                      <a:pt x="56" y="109"/>
                    </a:cubicBezTo>
                    <a:cubicBezTo>
                      <a:pt x="56" y="189"/>
                      <a:pt x="56" y="189"/>
                      <a:pt x="56" y="189"/>
                    </a:cubicBezTo>
                    <a:cubicBezTo>
                      <a:pt x="56" y="193"/>
                      <a:pt x="59" y="195"/>
                      <a:pt x="62" y="195"/>
                    </a:cubicBezTo>
                    <a:cubicBezTo>
                      <a:pt x="133" y="195"/>
                      <a:pt x="133" y="195"/>
                      <a:pt x="133" y="195"/>
                    </a:cubicBezTo>
                    <a:cubicBezTo>
                      <a:pt x="133" y="139"/>
                      <a:pt x="133" y="139"/>
                      <a:pt x="133" y="139"/>
                    </a:cubicBezTo>
                    <a:cubicBezTo>
                      <a:pt x="133" y="113"/>
                      <a:pt x="143" y="90"/>
                      <a:pt x="162"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41" name="Oval 17"/>
              <p:cNvSpPr>
                <a:spLocks noChangeArrowheads="1"/>
              </p:cNvSpPr>
              <p:nvPr/>
            </p:nvSpPr>
            <p:spPr bwMode="auto">
              <a:xfrm>
                <a:off x="4846638" y="2674938"/>
                <a:ext cx="514350" cy="517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42" name="Freeform 18"/>
              <p:cNvSpPr>
                <a:spLocks/>
              </p:cNvSpPr>
              <p:nvPr/>
            </p:nvSpPr>
            <p:spPr bwMode="auto">
              <a:xfrm>
                <a:off x="4703763" y="3214688"/>
                <a:ext cx="822325" cy="738188"/>
              </a:xfrm>
              <a:custGeom>
                <a:avLst/>
                <a:gdLst>
                  <a:gd name="T0" fmla="*/ 125 w 218"/>
                  <a:gd name="T1" fmla="*/ 0 h 195"/>
                  <a:gd name="T2" fmla="*/ 87 w 218"/>
                  <a:gd name="T3" fmla="*/ 0 h 195"/>
                  <a:gd name="T4" fmla="*/ 33 w 218"/>
                  <a:gd name="T5" fmla="*/ 14 h 195"/>
                  <a:gd name="T6" fmla="*/ 3 w 218"/>
                  <a:gd name="T7" fmla="*/ 46 h 195"/>
                  <a:gd name="T8" fmla="*/ 0 w 218"/>
                  <a:gd name="T9" fmla="*/ 51 h 195"/>
                  <a:gd name="T10" fmla="*/ 55 w 218"/>
                  <a:gd name="T11" fmla="*/ 74 h 195"/>
                  <a:gd name="T12" fmla="*/ 85 w 218"/>
                  <a:gd name="T13" fmla="*/ 139 h 195"/>
                  <a:gd name="T14" fmla="*/ 85 w 218"/>
                  <a:gd name="T15" fmla="*/ 195 h 195"/>
                  <a:gd name="T16" fmla="*/ 155 w 218"/>
                  <a:gd name="T17" fmla="*/ 195 h 195"/>
                  <a:gd name="T18" fmla="*/ 162 w 218"/>
                  <a:gd name="T19" fmla="*/ 189 h 195"/>
                  <a:gd name="T20" fmla="*/ 162 w 218"/>
                  <a:gd name="T21" fmla="*/ 109 h 195"/>
                  <a:gd name="T22" fmla="*/ 166 w 218"/>
                  <a:gd name="T23" fmla="*/ 105 h 195"/>
                  <a:gd name="T24" fmla="*/ 170 w 218"/>
                  <a:gd name="T25" fmla="*/ 109 h 195"/>
                  <a:gd name="T26" fmla="*/ 170 w 218"/>
                  <a:gd name="T27" fmla="*/ 162 h 195"/>
                  <a:gd name="T28" fmla="*/ 194 w 218"/>
                  <a:gd name="T29" fmla="*/ 186 h 195"/>
                  <a:gd name="T30" fmla="*/ 218 w 218"/>
                  <a:gd name="T31" fmla="*/ 162 h 195"/>
                  <a:gd name="T32" fmla="*/ 218 w 218"/>
                  <a:gd name="T33" fmla="*/ 81 h 195"/>
                  <a:gd name="T34" fmla="*/ 125 w 218"/>
                  <a:gd name="T3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95">
                    <a:moveTo>
                      <a:pt x="125" y="0"/>
                    </a:moveTo>
                    <a:cubicBezTo>
                      <a:pt x="87" y="0"/>
                      <a:pt x="87" y="0"/>
                      <a:pt x="87" y="0"/>
                    </a:cubicBezTo>
                    <a:cubicBezTo>
                      <a:pt x="67" y="0"/>
                      <a:pt x="48" y="5"/>
                      <a:pt x="33" y="14"/>
                    </a:cubicBezTo>
                    <a:cubicBezTo>
                      <a:pt x="26" y="27"/>
                      <a:pt x="15" y="38"/>
                      <a:pt x="3" y="46"/>
                    </a:cubicBezTo>
                    <a:cubicBezTo>
                      <a:pt x="2" y="47"/>
                      <a:pt x="1" y="49"/>
                      <a:pt x="0" y="51"/>
                    </a:cubicBezTo>
                    <a:cubicBezTo>
                      <a:pt x="21" y="54"/>
                      <a:pt x="41" y="62"/>
                      <a:pt x="55" y="74"/>
                    </a:cubicBezTo>
                    <a:cubicBezTo>
                      <a:pt x="75" y="90"/>
                      <a:pt x="85" y="113"/>
                      <a:pt x="85" y="139"/>
                    </a:cubicBezTo>
                    <a:cubicBezTo>
                      <a:pt x="85" y="195"/>
                      <a:pt x="85" y="195"/>
                      <a:pt x="85" y="195"/>
                    </a:cubicBezTo>
                    <a:cubicBezTo>
                      <a:pt x="155" y="195"/>
                      <a:pt x="155" y="195"/>
                      <a:pt x="155" y="195"/>
                    </a:cubicBezTo>
                    <a:cubicBezTo>
                      <a:pt x="159" y="195"/>
                      <a:pt x="162" y="193"/>
                      <a:pt x="162" y="189"/>
                    </a:cubicBezTo>
                    <a:cubicBezTo>
                      <a:pt x="162" y="109"/>
                      <a:pt x="162" y="109"/>
                      <a:pt x="162" y="109"/>
                    </a:cubicBezTo>
                    <a:cubicBezTo>
                      <a:pt x="162" y="107"/>
                      <a:pt x="164" y="105"/>
                      <a:pt x="166" y="105"/>
                    </a:cubicBezTo>
                    <a:cubicBezTo>
                      <a:pt x="168" y="105"/>
                      <a:pt x="170" y="107"/>
                      <a:pt x="170" y="109"/>
                    </a:cubicBezTo>
                    <a:cubicBezTo>
                      <a:pt x="170" y="162"/>
                      <a:pt x="170" y="162"/>
                      <a:pt x="170" y="162"/>
                    </a:cubicBezTo>
                    <a:cubicBezTo>
                      <a:pt x="170" y="176"/>
                      <a:pt x="181" y="186"/>
                      <a:pt x="194" y="186"/>
                    </a:cubicBezTo>
                    <a:cubicBezTo>
                      <a:pt x="207" y="186"/>
                      <a:pt x="218" y="176"/>
                      <a:pt x="218" y="162"/>
                    </a:cubicBezTo>
                    <a:cubicBezTo>
                      <a:pt x="218" y="81"/>
                      <a:pt x="218" y="81"/>
                      <a:pt x="218" y="81"/>
                    </a:cubicBezTo>
                    <a:cubicBezTo>
                      <a:pt x="218" y="30"/>
                      <a:pt x="176" y="0"/>
                      <a:pt x="1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43" name="Oval 19"/>
              <p:cNvSpPr>
                <a:spLocks noChangeArrowheads="1"/>
              </p:cNvSpPr>
              <p:nvPr/>
            </p:nvSpPr>
            <p:spPr bwMode="auto">
              <a:xfrm>
                <a:off x="4308476" y="2874963"/>
                <a:ext cx="527050" cy="528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44" name="Freeform 20"/>
              <p:cNvSpPr>
                <a:spLocks/>
              </p:cNvSpPr>
              <p:nvPr/>
            </p:nvSpPr>
            <p:spPr bwMode="auto">
              <a:xfrm>
                <a:off x="4138613" y="3427413"/>
                <a:ext cx="863600" cy="758825"/>
              </a:xfrm>
              <a:custGeom>
                <a:avLst/>
                <a:gdLst>
                  <a:gd name="T0" fmla="*/ 135 w 229"/>
                  <a:gd name="T1" fmla="*/ 0 h 201"/>
                  <a:gd name="T2" fmla="*/ 95 w 229"/>
                  <a:gd name="T3" fmla="*/ 0 h 201"/>
                  <a:gd name="T4" fmla="*/ 0 w 229"/>
                  <a:gd name="T5" fmla="*/ 83 h 201"/>
                  <a:gd name="T6" fmla="*/ 0 w 229"/>
                  <a:gd name="T7" fmla="*/ 167 h 201"/>
                  <a:gd name="T8" fmla="*/ 25 w 229"/>
                  <a:gd name="T9" fmla="*/ 192 h 201"/>
                  <a:gd name="T10" fmla="*/ 49 w 229"/>
                  <a:gd name="T11" fmla="*/ 167 h 201"/>
                  <a:gd name="T12" fmla="*/ 49 w 229"/>
                  <a:gd name="T13" fmla="*/ 113 h 201"/>
                  <a:gd name="T14" fmla="*/ 54 w 229"/>
                  <a:gd name="T15" fmla="*/ 108 h 201"/>
                  <a:gd name="T16" fmla="*/ 58 w 229"/>
                  <a:gd name="T17" fmla="*/ 112 h 201"/>
                  <a:gd name="T18" fmla="*/ 58 w 229"/>
                  <a:gd name="T19" fmla="*/ 194 h 201"/>
                  <a:gd name="T20" fmla="*/ 64 w 229"/>
                  <a:gd name="T21" fmla="*/ 201 h 201"/>
                  <a:gd name="T22" fmla="*/ 165 w 229"/>
                  <a:gd name="T23" fmla="*/ 201 h 201"/>
                  <a:gd name="T24" fmla="*/ 172 w 229"/>
                  <a:gd name="T25" fmla="*/ 194 h 201"/>
                  <a:gd name="T26" fmla="*/ 172 w 229"/>
                  <a:gd name="T27" fmla="*/ 113 h 201"/>
                  <a:gd name="T28" fmla="*/ 176 w 229"/>
                  <a:gd name="T29" fmla="*/ 108 h 201"/>
                  <a:gd name="T30" fmla="*/ 180 w 229"/>
                  <a:gd name="T31" fmla="*/ 112 h 201"/>
                  <a:gd name="T32" fmla="*/ 180 w 229"/>
                  <a:gd name="T33" fmla="*/ 167 h 201"/>
                  <a:gd name="T34" fmla="*/ 205 w 229"/>
                  <a:gd name="T35" fmla="*/ 192 h 201"/>
                  <a:gd name="T36" fmla="*/ 229 w 229"/>
                  <a:gd name="T37" fmla="*/ 167 h 201"/>
                  <a:gd name="T38" fmla="*/ 229 w 229"/>
                  <a:gd name="T39" fmla="*/ 83 h 201"/>
                  <a:gd name="T40" fmla="*/ 135 w 229"/>
                  <a:gd name="T4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01">
                    <a:moveTo>
                      <a:pt x="135" y="0"/>
                    </a:moveTo>
                    <a:cubicBezTo>
                      <a:pt x="95" y="0"/>
                      <a:pt x="95" y="0"/>
                      <a:pt x="95" y="0"/>
                    </a:cubicBezTo>
                    <a:cubicBezTo>
                      <a:pt x="43" y="0"/>
                      <a:pt x="0" y="31"/>
                      <a:pt x="0" y="83"/>
                    </a:cubicBezTo>
                    <a:cubicBezTo>
                      <a:pt x="0" y="167"/>
                      <a:pt x="0" y="167"/>
                      <a:pt x="0" y="167"/>
                    </a:cubicBezTo>
                    <a:cubicBezTo>
                      <a:pt x="0" y="181"/>
                      <a:pt x="11" y="192"/>
                      <a:pt x="25" y="192"/>
                    </a:cubicBezTo>
                    <a:cubicBezTo>
                      <a:pt x="38" y="192"/>
                      <a:pt x="49" y="181"/>
                      <a:pt x="49" y="167"/>
                    </a:cubicBezTo>
                    <a:cubicBezTo>
                      <a:pt x="49" y="113"/>
                      <a:pt x="49" y="113"/>
                      <a:pt x="49" y="113"/>
                    </a:cubicBezTo>
                    <a:cubicBezTo>
                      <a:pt x="49" y="110"/>
                      <a:pt x="51" y="108"/>
                      <a:pt x="54" y="108"/>
                    </a:cubicBezTo>
                    <a:cubicBezTo>
                      <a:pt x="56" y="108"/>
                      <a:pt x="58" y="110"/>
                      <a:pt x="58" y="112"/>
                    </a:cubicBezTo>
                    <a:cubicBezTo>
                      <a:pt x="58" y="194"/>
                      <a:pt x="58" y="194"/>
                      <a:pt x="58" y="194"/>
                    </a:cubicBezTo>
                    <a:cubicBezTo>
                      <a:pt x="58" y="198"/>
                      <a:pt x="61" y="201"/>
                      <a:pt x="64" y="201"/>
                    </a:cubicBezTo>
                    <a:cubicBezTo>
                      <a:pt x="165" y="201"/>
                      <a:pt x="165" y="201"/>
                      <a:pt x="165" y="201"/>
                    </a:cubicBezTo>
                    <a:cubicBezTo>
                      <a:pt x="169" y="201"/>
                      <a:pt x="172" y="198"/>
                      <a:pt x="172" y="194"/>
                    </a:cubicBezTo>
                    <a:cubicBezTo>
                      <a:pt x="172" y="113"/>
                      <a:pt x="172" y="113"/>
                      <a:pt x="172" y="113"/>
                    </a:cubicBezTo>
                    <a:cubicBezTo>
                      <a:pt x="172" y="110"/>
                      <a:pt x="174" y="108"/>
                      <a:pt x="176" y="108"/>
                    </a:cubicBezTo>
                    <a:cubicBezTo>
                      <a:pt x="178" y="108"/>
                      <a:pt x="180" y="110"/>
                      <a:pt x="180" y="112"/>
                    </a:cubicBezTo>
                    <a:cubicBezTo>
                      <a:pt x="180" y="167"/>
                      <a:pt x="180" y="167"/>
                      <a:pt x="180" y="167"/>
                    </a:cubicBezTo>
                    <a:cubicBezTo>
                      <a:pt x="180" y="181"/>
                      <a:pt x="191" y="192"/>
                      <a:pt x="205" y="192"/>
                    </a:cubicBezTo>
                    <a:cubicBezTo>
                      <a:pt x="218" y="192"/>
                      <a:pt x="229" y="181"/>
                      <a:pt x="229" y="167"/>
                    </a:cubicBezTo>
                    <a:cubicBezTo>
                      <a:pt x="229" y="83"/>
                      <a:pt x="229" y="83"/>
                      <a:pt x="229" y="83"/>
                    </a:cubicBezTo>
                    <a:cubicBezTo>
                      <a:pt x="229" y="31"/>
                      <a:pt x="187" y="0"/>
                      <a:pt x="13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grpSp>
      </p:grpSp>
      <p:sp>
        <p:nvSpPr>
          <p:cNvPr id="36" name="Rectangle 44"/>
          <p:cNvSpPr/>
          <p:nvPr/>
        </p:nvSpPr>
        <p:spPr>
          <a:xfrm>
            <a:off x="7308306" y="2571803"/>
            <a:ext cx="1446653" cy="301621"/>
          </a:xfrm>
          <a:prstGeom prst="rect">
            <a:avLst/>
          </a:prstGeom>
        </p:spPr>
        <p:txBody>
          <a:bodyPr wrap="square" anchor="t">
            <a:spAutoFit/>
          </a:bodyPr>
          <a:lstStyle/>
          <a:p>
            <a:pPr algn="ctr">
              <a:lnSpc>
                <a:spcPct val="85000"/>
              </a:lnSpc>
              <a:defRPr/>
            </a:pPr>
            <a:r>
              <a:rPr lang="fr-FR" sz="1600" dirty="0">
                <a:solidFill>
                  <a:srgbClr val="6482C3"/>
                </a:solidFill>
              </a:rPr>
              <a:t>Ethnicity</a:t>
            </a:r>
            <a:endParaRPr lang="fr-FR" sz="1600" i="1" dirty="0">
              <a:solidFill>
                <a:srgbClr val="6482C3"/>
              </a:solidFill>
            </a:endParaRPr>
          </a:p>
        </p:txBody>
      </p:sp>
      <p:grpSp>
        <p:nvGrpSpPr>
          <p:cNvPr id="24" name="Groupe 62"/>
          <p:cNvGrpSpPr/>
          <p:nvPr/>
        </p:nvGrpSpPr>
        <p:grpSpPr>
          <a:xfrm>
            <a:off x="827584" y="3075806"/>
            <a:ext cx="1146186" cy="1146186"/>
            <a:chOff x="8980970" y="2852344"/>
            <a:chExt cx="771019" cy="771019"/>
          </a:xfrm>
        </p:grpSpPr>
        <p:sp>
          <p:nvSpPr>
            <p:cNvPr id="26" name="Ellipse 81"/>
            <p:cNvSpPr/>
            <p:nvPr/>
          </p:nvSpPr>
          <p:spPr>
            <a:xfrm>
              <a:off x="8980970" y="2852344"/>
              <a:ext cx="771019" cy="7710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FFFFFF"/>
                </a:solidFill>
              </a:endParaRPr>
            </a:p>
          </p:txBody>
        </p:sp>
        <p:grpSp>
          <p:nvGrpSpPr>
            <p:cNvPr id="27" name="Groupe 29"/>
            <p:cNvGrpSpPr/>
            <p:nvPr/>
          </p:nvGrpSpPr>
          <p:grpSpPr>
            <a:xfrm>
              <a:off x="9133046" y="3023429"/>
              <a:ext cx="466866" cy="428849"/>
              <a:chOff x="6203950" y="2833688"/>
              <a:chExt cx="2222500" cy="2041525"/>
            </a:xfrm>
            <a:solidFill>
              <a:schemeClr val="bg1"/>
            </a:solidFill>
          </p:grpSpPr>
          <p:sp>
            <p:nvSpPr>
              <p:cNvPr id="28" name="Freeform 24"/>
              <p:cNvSpPr>
                <a:spLocks noEditPoints="1"/>
              </p:cNvSpPr>
              <p:nvPr/>
            </p:nvSpPr>
            <p:spPr bwMode="auto">
              <a:xfrm>
                <a:off x="6203950" y="2833688"/>
                <a:ext cx="2222500" cy="2041525"/>
              </a:xfrm>
              <a:custGeom>
                <a:avLst/>
                <a:gdLst>
                  <a:gd name="T0" fmla="*/ 403 w 589"/>
                  <a:gd name="T1" fmla="*/ 77 h 542"/>
                  <a:gd name="T2" fmla="*/ 393 w 589"/>
                  <a:gd name="T3" fmla="*/ 175 h 542"/>
                  <a:gd name="T4" fmla="*/ 373 w 589"/>
                  <a:gd name="T5" fmla="*/ 193 h 542"/>
                  <a:gd name="T6" fmla="*/ 193 w 589"/>
                  <a:gd name="T7" fmla="*/ 193 h 542"/>
                  <a:gd name="T8" fmla="*/ 173 w 589"/>
                  <a:gd name="T9" fmla="*/ 175 h 542"/>
                  <a:gd name="T10" fmla="*/ 163 w 589"/>
                  <a:gd name="T11" fmla="*/ 77 h 542"/>
                  <a:gd name="T12" fmla="*/ 168 w 589"/>
                  <a:gd name="T13" fmla="*/ 62 h 542"/>
                  <a:gd name="T14" fmla="*/ 183 w 589"/>
                  <a:gd name="T15" fmla="*/ 55 h 542"/>
                  <a:gd name="T16" fmla="*/ 383 w 589"/>
                  <a:gd name="T17" fmla="*/ 55 h 542"/>
                  <a:gd name="T18" fmla="*/ 397 w 589"/>
                  <a:gd name="T19" fmla="*/ 62 h 542"/>
                  <a:gd name="T20" fmla="*/ 403 w 589"/>
                  <a:gd name="T21" fmla="*/ 77 h 542"/>
                  <a:gd name="T22" fmla="*/ 501 w 589"/>
                  <a:gd name="T23" fmla="*/ 0 h 542"/>
                  <a:gd name="T24" fmla="*/ 89 w 589"/>
                  <a:gd name="T25" fmla="*/ 0 h 542"/>
                  <a:gd name="T26" fmla="*/ 0 w 589"/>
                  <a:gd name="T27" fmla="*/ 89 h 542"/>
                  <a:gd name="T28" fmla="*/ 0 w 589"/>
                  <a:gd name="T29" fmla="*/ 484 h 542"/>
                  <a:gd name="T30" fmla="*/ 58 w 589"/>
                  <a:gd name="T31" fmla="*/ 542 h 542"/>
                  <a:gd name="T32" fmla="*/ 531 w 589"/>
                  <a:gd name="T33" fmla="*/ 542 h 542"/>
                  <a:gd name="T34" fmla="*/ 589 w 589"/>
                  <a:gd name="T35" fmla="*/ 484 h 542"/>
                  <a:gd name="T36" fmla="*/ 589 w 589"/>
                  <a:gd name="T37" fmla="*/ 89 h 542"/>
                  <a:gd name="T38" fmla="*/ 501 w 589"/>
                  <a:gd name="T3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9" h="542">
                    <a:moveTo>
                      <a:pt x="403" y="77"/>
                    </a:moveTo>
                    <a:cubicBezTo>
                      <a:pt x="393" y="175"/>
                      <a:pt x="393" y="175"/>
                      <a:pt x="393" y="175"/>
                    </a:cubicBezTo>
                    <a:cubicBezTo>
                      <a:pt x="392" y="185"/>
                      <a:pt x="383" y="193"/>
                      <a:pt x="373" y="193"/>
                    </a:cubicBezTo>
                    <a:cubicBezTo>
                      <a:pt x="193" y="193"/>
                      <a:pt x="193" y="193"/>
                      <a:pt x="193" y="193"/>
                    </a:cubicBezTo>
                    <a:cubicBezTo>
                      <a:pt x="182" y="193"/>
                      <a:pt x="174" y="185"/>
                      <a:pt x="173" y="175"/>
                    </a:cubicBezTo>
                    <a:cubicBezTo>
                      <a:pt x="163" y="77"/>
                      <a:pt x="163" y="77"/>
                      <a:pt x="163" y="77"/>
                    </a:cubicBezTo>
                    <a:cubicBezTo>
                      <a:pt x="162" y="72"/>
                      <a:pt x="164" y="66"/>
                      <a:pt x="168" y="62"/>
                    </a:cubicBezTo>
                    <a:cubicBezTo>
                      <a:pt x="172" y="58"/>
                      <a:pt x="177" y="55"/>
                      <a:pt x="183" y="55"/>
                    </a:cubicBezTo>
                    <a:cubicBezTo>
                      <a:pt x="383" y="55"/>
                      <a:pt x="383" y="55"/>
                      <a:pt x="383" y="55"/>
                    </a:cubicBezTo>
                    <a:cubicBezTo>
                      <a:pt x="388" y="55"/>
                      <a:pt x="394" y="58"/>
                      <a:pt x="397" y="62"/>
                    </a:cubicBezTo>
                    <a:cubicBezTo>
                      <a:pt x="401" y="66"/>
                      <a:pt x="403" y="72"/>
                      <a:pt x="403" y="77"/>
                    </a:cubicBezTo>
                    <a:moveTo>
                      <a:pt x="501" y="0"/>
                    </a:moveTo>
                    <a:cubicBezTo>
                      <a:pt x="89" y="0"/>
                      <a:pt x="89" y="0"/>
                      <a:pt x="89" y="0"/>
                    </a:cubicBezTo>
                    <a:cubicBezTo>
                      <a:pt x="40" y="0"/>
                      <a:pt x="0" y="40"/>
                      <a:pt x="0" y="89"/>
                    </a:cubicBezTo>
                    <a:cubicBezTo>
                      <a:pt x="0" y="484"/>
                      <a:pt x="0" y="484"/>
                      <a:pt x="0" y="484"/>
                    </a:cubicBezTo>
                    <a:cubicBezTo>
                      <a:pt x="0" y="516"/>
                      <a:pt x="26" y="542"/>
                      <a:pt x="58" y="542"/>
                    </a:cubicBezTo>
                    <a:cubicBezTo>
                      <a:pt x="531" y="542"/>
                      <a:pt x="531" y="542"/>
                      <a:pt x="531" y="542"/>
                    </a:cubicBezTo>
                    <a:cubicBezTo>
                      <a:pt x="563" y="542"/>
                      <a:pt x="589" y="516"/>
                      <a:pt x="589" y="484"/>
                    </a:cubicBezTo>
                    <a:cubicBezTo>
                      <a:pt x="589" y="89"/>
                      <a:pt x="589" y="89"/>
                      <a:pt x="589" y="89"/>
                    </a:cubicBezTo>
                    <a:cubicBezTo>
                      <a:pt x="589" y="40"/>
                      <a:pt x="550" y="0"/>
                      <a:pt x="5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29" name="Freeform 25"/>
              <p:cNvSpPr>
                <a:spLocks/>
              </p:cNvSpPr>
              <p:nvPr/>
            </p:nvSpPr>
            <p:spPr bwMode="auto">
              <a:xfrm>
                <a:off x="7177088" y="3040063"/>
                <a:ext cx="188913" cy="215900"/>
              </a:xfrm>
              <a:custGeom>
                <a:avLst/>
                <a:gdLst>
                  <a:gd name="T0" fmla="*/ 0 w 50"/>
                  <a:gd name="T1" fmla="*/ 0 h 57"/>
                  <a:gd name="T2" fmla="*/ 50 w 50"/>
                  <a:gd name="T3" fmla="*/ 0 h 57"/>
                  <a:gd name="T4" fmla="*/ 28 w 50"/>
                  <a:gd name="T5" fmla="*/ 55 h 57"/>
                  <a:gd name="T6" fmla="*/ 25 w 50"/>
                  <a:gd name="T7" fmla="*/ 57 h 57"/>
                  <a:gd name="T8" fmla="*/ 22 w 50"/>
                  <a:gd name="T9" fmla="*/ 55 h 57"/>
                  <a:gd name="T10" fmla="*/ 0 w 50"/>
                  <a:gd name="T11" fmla="*/ 0 h 57"/>
                </a:gdLst>
                <a:ahLst/>
                <a:cxnLst>
                  <a:cxn ang="0">
                    <a:pos x="T0" y="T1"/>
                  </a:cxn>
                  <a:cxn ang="0">
                    <a:pos x="T2" y="T3"/>
                  </a:cxn>
                  <a:cxn ang="0">
                    <a:pos x="T4" y="T5"/>
                  </a:cxn>
                  <a:cxn ang="0">
                    <a:pos x="T6" y="T7"/>
                  </a:cxn>
                  <a:cxn ang="0">
                    <a:pos x="T8" y="T9"/>
                  </a:cxn>
                  <a:cxn ang="0">
                    <a:pos x="T10" y="T11"/>
                  </a:cxn>
                </a:cxnLst>
                <a:rect l="0" t="0" r="r" b="b"/>
                <a:pathLst>
                  <a:path w="50" h="57">
                    <a:moveTo>
                      <a:pt x="0" y="0"/>
                    </a:moveTo>
                    <a:cubicBezTo>
                      <a:pt x="50" y="0"/>
                      <a:pt x="50" y="0"/>
                      <a:pt x="50" y="0"/>
                    </a:cubicBezTo>
                    <a:cubicBezTo>
                      <a:pt x="28" y="55"/>
                      <a:pt x="28" y="55"/>
                      <a:pt x="28" y="55"/>
                    </a:cubicBezTo>
                    <a:cubicBezTo>
                      <a:pt x="27" y="56"/>
                      <a:pt x="26" y="57"/>
                      <a:pt x="25" y="57"/>
                    </a:cubicBezTo>
                    <a:cubicBezTo>
                      <a:pt x="23" y="57"/>
                      <a:pt x="22" y="56"/>
                      <a:pt x="22" y="5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30" name="Freeform 26"/>
              <p:cNvSpPr>
                <a:spLocks/>
              </p:cNvSpPr>
              <p:nvPr/>
            </p:nvSpPr>
            <p:spPr bwMode="auto">
              <a:xfrm>
                <a:off x="6981825" y="3402013"/>
                <a:ext cx="104775" cy="123825"/>
              </a:xfrm>
              <a:custGeom>
                <a:avLst/>
                <a:gdLst>
                  <a:gd name="T0" fmla="*/ 20 w 28"/>
                  <a:gd name="T1" fmla="*/ 33 h 33"/>
                  <a:gd name="T2" fmla="*/ 15 w 28"/>
                  <a:gd name="T3" fmla="*/ 30 h 33"/>
                  <a:gd name="T4" fmla="*/ 2 w 28"/>
                  <a:gd name="T5" fmla="*/ 12 h 33"/>
                  <a:gd name="T6" fmla="*/ 4 w 28"/>
                  <a:gd name="T7" fmla="*/ 2 h 33"/>
                  <a:gd name="T8" fmla="*/ 14 w 28"/>
                  <a:gd name="T9" fmla="*/ 4 h 33"/>
                  <a:gd name="T10" fmla="*/ 26 w 28"/>
                  <a:gd name="T11" fmla="*/ 22 h 33"/>
                  <a:gd name="T12" fmla="*/ 24 w 28"/>
                  <a:gd name="T13" fmla="*/ 32 h 33"/>
                  <a:gd name="T14" fmla="*/ 20 w 28"/>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3">
                    <a:moveTo>
                      <a:pt x="20" y="33"/>
                    </a:moveTo>
                    <a:cubicBezTo>
                      <a:pt x="18" y="33"/>
                      <a:pt x="16" y="32"/>
                      <a:pt x="15" y="30"/>
                    </a:cubicBezTo>
                    <a:cubicBezTo>
                      <a:pt x="2" y="12"/>
                      <a:pt x="2" y="12"/>
                      <a:pt x="2" y="12"/>
                    </a:cubicBezTo>
                    <a:cubicBezTo>
                      <a:pt x="0" y="8"/>
                      <a:pt x="1" y="4"/>
                      <a:pt x="4" y="2"/>
                    </a:cubicBezTo>
                    <a:cubicBezTo>
                      <a:pt x="8" y="0"/>
                      <a:pt x="12" y="0"/>
                      <a:pt x="14" y="4"/>
                    </a:cubicBezTo>
                    <a:cubicBezTo>
                      <a:pt x="26" y="22"/>
                      <a:pt x="26" y="22"/>
                      <a:pt x="26" y="22"/>
                    </a:cubicBezTo>
                    <a:cubicBezTo>
                      <a:pt x="28" y="25"/>
                      <a:pt x="28" y="30"/>
                      <a:pt x="24" y="32"/>
                    </a:cubicBezTo>
                    <a:cubicBezTo>
                      <a:pt x="23" y="33"/>
                      <a:pt x="22" y="33"/>
                      <a:pt x="20"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31" name="Freeform 27"/>
              <p:cNvSpPr>
                <a:spLocks/>
              </p:cNvSpPr>
              <p:nvPr/>
            </p:nvSpPr>
            <p:spPr bwMode="auto">
              <a:xfrm>
                <a:off x="7102475" y="3330576"/>
                <a:ext cx="82550" cy="128588"/>
              </a:xfrm>
              <a:custGeom>
                <a:avLst/>
                <a:gdLst>
                  <a:gd name="T0" fmla="*/ 14 w 22"/>
                  <a:gd name="T1" fmla="*/ 34 h 34"/>
                  <a:gd name="T2" fmla="*/ 7 w 22"/>
                  <a:gd name="T3" fmla="*/ 29 h 34"/>
                  <a:gd name="T4" fmla="*/ 1 w 22"/>
                  <a:gd name="T5" fmla="*/ 11 h 34"/>
                  <a:gd name="T6" fmla="*/ 5 w 22"/>
                  <a:gd name="T7" fmla="*/ 2 h 34"/>
                  <a:gd name="T8" fmla="*/ 14 w 22"/>
                  <a:gd name="T9" fmla="*/ 6 h 34"/>
                  <a:gd name="T10" fmla="*/ 20 w 22"/>
                  <a:gd name="T11" fmla="*/ 24 h 34"/>
                  <a:gd name="T12" fmla="*/ 16 w 22"/>
                  <a:gd name="T13" fmla="*/ 33 h 34"/>
                  <a:gd name="T14" fmla="*/ 14 w 22"/>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14" y="34"/>
                    </a:moveTo>
                    <a:cubicBezTo>
                      <a:pt x="11" y="34"/>
                      <a:pt x="8" y="32"/>
                      <a:pt x="7" y="29"/>
                    </a:cubicBezTo>
                    <a:cubicBezTo>
                      <a:pt x="1" y="11"/>
                      <a:pt x="1" y="11"/>
                      <a:pt x="1" y="11"/>
                    </a:cubicBezTo>
                    <a:cubicBezTo>
                      <a:pt x="0" y="7"/>
                      <a:pt x="2" y="3"/>
                      <a:pt x="5" y="2"/>
                    </a:cubicBezTo>
                    <a:cubicBezTo>
                      <a:pt x="9" y="0"/>
                      <a:pt x="13" y="2"/>
                      <a:pt x="14" y="6"/>
                    </a:cubicBezTo>
                    <a:cubicBezTo>
                      <a:pt x="20" y="24"/>
                      <a:pt x="20" y="24"/>
                      <a:pt x="20" y="24"/>
                    </a:cubicBezTo>
                    <a:cubicBezTo>
                      <a:pt x="22" y="28"/>
                      <a:pt x="20" y="32"/>
                      <a:pt x="16" y="33"/>
                    </a:cubicBezTo>
                    <a:cubicBezTo>
                      <a:pt x="15" y="34"/>
                      <a:pt x="14" y="34"/>
                      <a:pt x="14"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32" name="Freeform 28"/>
              <p:cNvSpPr>
                <a:spLocks/>
              </p:cNvSpPr>
              <p:nvPr/>
            </p:nvSpPr>
            <p:spPr bwMode="auto">
              <a:xfrm>
                <a:off x="7245350" y="3297238"/>
                <a:ext cx="52388" cy="165100"/>
              </a:xfrm>
              <a:custGeom>
                <a:avLst/>
                <a:gdLst>
                  <a:gd name="T0" fmla="*/ 7 w 14"/>
                  <a:gd name="T1" fmla="*/ 44 h 44"/>
                  <a:gd name="T2" fmla="*/ 0 w 14"/>
                  <a:gd name="T3" fmla="*/ 37 h 44"/>
                  <a:gd name="T4" fmla="*/ 0 w 14"/>
                  <a:gd name="T5" fmla="*/ 7 h 44"/>
                  <a:gd name="T6" fmla="*/ 7 w 14"/>
                  <a:gd name="T7" fmla="*/ 0 h 44"/>
                  <a:gd name="T8" fmla="*/ 14 w 14"/>
                  <a:gd name="T9" fmla="*/ 7 h 44"/>
                  <a:gd name="T10" fmla="*/ 14 w 14"/>
                  <a:gd name="T11" fmla="*/ 37 h 44"/>
                  <a:gd name="T12" fmla="*/ 7 w 1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4" h="44">
                    <a:moveTo>
                      <a:pt x="7" y="44"/>
                    </a:moveTo>
                    <a:cubicBezTo>
                      <a:pt x="3" y="44"/>
                      <a:pt x="0" y="41"/>
                      <a:pt x="0" y="37"/>
                    </a:cubicBezTo>
                    <a:cubicBezTo>
                      <a:pt x="0" y="7"/>
                      <a:pt x="0" y="7"/>
                      <a:pt x="0" y="7"/>
                    </a:cubicBezTo>
                    <a:cubicBezTo>
                      <a:pt x="0" y="3"/>
                      <a:pt x="3" y="0"/>
                      <a:pt x="7" y="0"/>
                    </a:cubicBezTo>
                    <a:cubicBezTo>
                      <a:pt x="11" y="0"/>
                      <a:pt x="14" y="3"/>
                      <a:pt x="14" y="7"/>
                    </a:cubicBezTo>
                    <a:cubicBezTo>
                      <a:pt x="14" y="37"/>
                      <a:pt x="14" y="37"/>
                      <a:pt x="14" y="37"/>
                    </a:cubicBezTo>
                    <a:cubicBezTo>
                      <a:pt x="14" y="41"/>
                      <a:pt x="11" y="44"/>
                      <a:pt x="7"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33" name="Freeform 29"/>
              <p:cNvSpPr>
                <a:spLocks/>
              </p:cNvSpPr>
              <p:nvPr/>
            </p:nvSpPr>
            <p:spPr bwMode="auto">
              <a:xfrm>
                <a:off x="7358063" y="3330576"/>
                <a:ext cx="84138" cy="128588"/>
              </a:xfrm>
              <a:custGeom>
                <a:avLst/>
                <a:gdLst>
                  <a:gd name="T0" fmla="*/ 8 w 22"/>
                  <a:gd name="T1" fmla="*/ 34 h 34"/>
                  <a:gd name="T2" fmla="*/ 6 w 22"/>
                  <a:gd name="T3" fmla="*/ 33 h 34"/>
                  <a:gd name="T4" fmla="*/ 1 w 22"/>
                  <a:gd name="T5" fmla="*/ 24 h 34"/>
                  <a:gd name="T6" fmla="*/ 7 w 22"/>
                  <a:gd name="T7" fmla="*/ 6 h 34"/>
                  <a:gd name="T8" fmla="*/ 16 w 22"/>
                  <a:gd name="T9" fmla="*/ 2 h 34"/>
                  <a:gd name="T10" fmla="*/ 21 w 22"/>
                  <a:gd name="T11" fmla="*/ 11 h 34"/>
                  <a:gd name="T12" fmla="*/ 15 w 22"/>
                  <a:gd name="T13" fmla="*/ 29 h 34"/>
                  <a:gd name="T14" fmla="*/ 8 w 22"/>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8" y="34"/>
                    </a:moveTo>
                    <a:cubicBezTo>
                      <a:pt x="7" y="34"/>
                      <a:pt x="6" y="34"/>
                      <a:pt x="6" y="33"/>
                    </a:cubicBezTo>
                    <a:cubicBezTo>
                      <a:pt x="2" y="32"/>
                      <a:pt x="0" y="28"/>
                      <a:pt x="1" y="24"/>
                    </a:cubicBezTo>
                    <a:cubicBezTo>
                      <a:pt x="7" y="6"/>
                      <a:pt x="7" y="6"/>
                      <a:pt x="7" y="6"/>
                    </a:cubicBezTo>
                    <a:cubicBezTo>
                      <a:pt x="8" y="2"/>
                      <a:pt x="13" y="0"/>
                      <a:pt x="16" y="2"/>
                    </a:cubicBezTo>
                    <a:cubicBezTo>
                      <a:pt x="20" y="3"/>
                      <a:pt x="22" y="7"/>
                      <a:pt x="21" y="11"/>
                    </a:cubicBezTo>
                    <a:cubicBezTo>
                      <a:pt x="15" y="29"/>
                      <a:pt x="15" y="29"/>
                      <a:pt x="15" y="29"/>
                    </a:cubicBezTo>
                    <a:cubicBezTo>
                      <a:pt x="14" y="32"/>
                      <a:pt x="11" y="34"/>
                      <a:pt x="8"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34" name="Freeform 30"/>
              <p:cNvSpPr>
                <a:spLocks/>
              </p:cNvSpPr>
              <p:nvPr/>
            </p:nvSpPr>
            <p:spPr bwMode="auto">
              <a:xfrm>
                <a:off x="7453313" y="3402013"/>
                <a:ext cx="104775" cy="123825"/>
              </a:xfrm>
              <a:custGeom>
                <a:avLst/>
                <a:gdLst>
                  <a:gd name="T0" fmla="*/ 8 w 28"/>
                  <a:gd name="T1" fmla="*/ 33 h 33"/>
                  <a:gd name="T2" fmla="*/ 4 w 28"/>
                  <a:gd name="T3" fmla="*/ 32 h 33"/>
                  <a:gd name="T4" fmla="*/ 2 w 28"/>
                  <a:gd name="T5" fmla="*/ 22 h 33"/>
                  <a:gd name="T6" fmla="*/ 14 w 28"/>
                  <a:gd name="T7" fmla="*/ 4 h 33"/>
                  <a:gd name="T8" fmla="*/ 24 w 28"/>
                  <a:gd name="T9" fmla="*/ 2 h 33"/>
                  <a:gd name="T10" fmla="*/ 26 w 28"/>
                  <a:gd name="T11" fmla="*/ 12 h 33"/>
                  <a:gd name="T12" fmla="*/ 14 w 28"/>
                  <a:gd name="T13" fmla="*/ 30 h 33"/>
                  <a:gd name="T14" fmla="*/ 8 w 28"/>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3">
                    <a:moveTo>
                      <a:pt x="8" y="33"/>
                    </a:moveTo>
                    <a:cubicBezTo>
                      <a:pt x="7" y="33"/>
                      <a:pt x="5" y="33"/>
                      <a:pt x="4" y="32"/>
                    </a:cubicBezTo>
                    <a:cubicBezTo>
                      <a:pt x="1" y="30"/>
                      <a:pt x="0" y="25"/>
                      <a:pt x="2" y="22"/>
                    </a:cubicBezTo>
                    <a:cubicBezTo>
                      <a:pt x="14" y="4"/>
                      <a:pt x="14" y="4"/>
                      <a:pt x="14" y="4"/>
                    </a:cubicBezTo>
                    <a:cubicBezTo>
                      <a:pt x="17" y="0"/>
                      <a:pt x="21" y="0"/>
                      <a:pt x="24" y="2"/>
                    </a:cubicBezTo>
                    <a:cubicBezTo>
                      <a:pt x="27" y="4"/>
                      <a:pt x="28" y="8"/>
                      <a:pt x="26" y="12"/>
                    </a:cubicBezTo>
                    <a:cubicBezTo>
                      <a:pt x="14" y="30"/>
                      <a:pt x="14" y="30"/>
                      <a:pt x="14" y="30"/>
                    </a:cubicBezTo>
                    <a:cubicBezTo>
                      <a:pt x="13" y="32"/>
                      <a:pt x="10" y="33"/>
                      <a:pt x="8"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grpSp>
      </p:grpSp>
      <p:sp>
        <p:nvSpPr>
          <p:cNvPr id="25" name="Rectangle 45"/>
          <p:cNvSpPr/>
          <p:nvPr/>
        </p:nvSpPr>
        <p:spPr>
          <a:xfrm>
            <a:off x="1487353" y="4084029"/>
            <a:ext cx="1068427" cy="301621"/>
          </a:xfrm>
          <a:prstGeom prst="rect">
            <a:avLst/>
          </a:prstGeom>
        </p:spPr>
        <p:txBody>
          <a:bodyPr wrap="square" anchor="t">
            <a:spAutoFit/>
          </a:bodyPr>
          <a:lstStyle/>
          <a:p>
            <a:pPr algn="ctr">
              <a:lnSpc>
                <a:spcPct val="85000"/>
              </a:lnSpc>
              <a:defRPr/>
            </a:pPr>
            <a:r>
              <a:rPr lang="fr-FR" sz="1600" dirty="0">
                <a:solidFill>
                  <a:srgbClr val="6482C3"/>
                </a:solidFill>
              </a:rPr>
              <a:t>BMI</a:t>
            </a:r>
            <a:endParaRPr lang="fr-FR" sz="1600" i="1" dirty="0">
              <a:solidFill>
                <a:srgbClr val="6482C3"/>
              </a:solidFill>
            </a:endParaRPr>
          </a:p>
        </p:txBody>
      </p:sp>
      <p:grpSp>
        <p:nvGrpSpPr>
          <p:cNvPr id="18" name="Groupe 67"/>
          <p:cNvGrpSpPr/>
          <p:nvPr/>
        </p:nvGrpSpPr>
        <p:grpSpPr>
          <a:xfrm>
            <a:off x="3779912" y="2997537"/>
            <a:ext cx="1231442" cy="1146186"/>
            <a:chOff x="6089387" y="4608285"/>
            <a:chExt cx="771019" cy="771019"/>
          </a:xfrm>
        </p:grpSpPr>
        <p:sp>
          <p:nvSpPr>
            <p:cNvPr id="20" name="Ellipse 93"/>
            <p:cNvSpPr/>
            <p:nvPr/>
          </p:nvSpPr>
          <p:spPr>
            <a:xfrm>
              <a:off x="6089387" y="4608285"/>
              <a:ext cx="771019" cy="7710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FFFFFF"/>
                </a:solidFill>
              </a:endParaRPr>
            </a:p>
          </p:txBody>
        </p:sp>
        <p:grpSp>
          <p:nvGrpSpPr>
            <p:cNvPr id="21" name="Groupe 37"/>
            <p:cNvGrpSpPr/>
            <p:nvPr/>
          </p:nvGrpSpPr>
          <p:grpSpPr>
            <a:xfrm>
              <a:off x="6176657" y="4784310"/>
              <a:ext cx="596478" cy="418969"/>
              <a:chOff x="3303588" y="2514601"/>
              <a:chExt cx="2443163" cy="1716088"/>
            </a:xfrm>
            <a:solidFill>
              <a:schemeClr val="bg1"/>
            </a:solidFill>
          </p:grpSpPr>
          <p:sp>
            <p:nvSpPr>
              <p:cNvPr id="22" name="Freeform 34"/>
              <p:cNvSpPr>
                <a:spLocks/>
              </p:cNvSpPr>
              <p:nvPr/>
            </p:nvSpPr>
            <p:spPr bwMode="auto">
              <a:xfrm>
                <a:off x="3303588" y="2514601"/>
                <a:ext cx="1568450" cy="1716088"/>
              </a:xfrm>
              <a:custGeom>
                <a:avLst/>
                <a:gdLst>
                  <a:gd name="T0" fmla="*/ 416 w 416"/>
                  <a:gd name="T1" fmla="*/ 275 h 454"/>
                  <a:gd name="T2" fmla="*/ 416 w 416"/>
                  <a:gd name="T3" fmla="*/ 262 h 454"/>
                  <a:gd name="T4" fmla="*/ 416 w 416"/>
                  <a:gd name="T5" fmla="*/ 259 h 454"/>
                  <a:gd name="T6" fmla="*/ 416 w 416"/>
                  <a:gd name="T7" fmla="*/ 256 h 454"/>
                  <a:gd name="T8" fmla="*/ 415 w 416"/>
                  <a:gd name="T9" fmla="*/ 249 h 454"/>
                  <a:gd name="T10" fmla="*/ 415 w 416"/>
                  <a:gd name="T11" fmla="*/ 243 h 454"/>
                  <a:gd name="T12" fmla="*/ 414 w 416"/>
                  <a:gd name="T13" fmla="*/ 236 h 454"/>
                  <a:gd name="T14" fmla="*/ 412 w 416"/>
                  <a:gd name="T15" fmla="*/ 222 h 454"/>
                  <a:gd name="T16" fmla="*/ 411 w 416"/>
                  <a:gd name="T17" fmla="*/ 215 h 454"/>
                  <a:gd name="T18" fmla="*/ 410 w 416"/>
                  <a:gd name="T19" fmla="*/ 208 h 454"/>
                  <a:gd name="T20" fmla="*/ 408 w 416"/>
                  <a:gd name="T21" fmla="*/ 194 h 454"/>
                  <a:gd name="T22" fmla="*/ 407 w 416"/>
                  <a:gd name="T23" fmla="*/ 187 h 454"/>
                  <a:gd name="T24" fmla="*/ 405 w 416"/>
                  <a:gd name="T25" fmla="*/ 180 h 454"/>
                  <a:gd name="T26" fmla="*/ 401 w 416"/>
                  <a:gd name="T27" fmla="*/ 166 h 454"/>
                  <a:gd name="T28" fmla="*/ 398 w 416"/>
                  <a:gd name="T29" fmla="*/ 152 h 454"/>
                  <a:gd name="T30" fmla="*/ 394 w 416"/>
                  <a:gd name="T31" fmla="*/ 139 h 454"/>
                  <a:gd name="T32" fmla="*/ 392 w 416"/>
                  <a:gd name="T33" fmla="*/ 126 h 454"/>
                  <a:gd name="T34" fmla="*/ 391 w 416"/>
                  <a:gd name="T35" fmla="*/ 123 h 454"/>
                  <a:gd name="T36" fmla="*/ 391 w 416"/>
                  <a:gd name="T37" fmla="*/ 120 h 454"/>
                  <a:gd name="T38" fmla="*/ 390 w 416"/>
                  <a:gd name="T39" fmla="*/ 114 h 454"/>
                  <a:gd name="T40" fmla="*/ 388 w 416"/>
                  <a:gd name="T41" fmla="*/ 102 h 454"/>
                  <a:gd name="T42" fmla="*/ 388 w 416"/>
                  <a:gd name="T43" fmla="*/ 102 h 454"/>
                  <a:gd name="T44" fmla="*/ 381 w 416"/>
                  <a:gd name="T45" fmla="*/ 92 h 454"/>
                  <a:gd name="T46" fmla="*/ 371 w 416"/>
                  <a:gd name="T47" fmla="*/ 85 h 454"/>
                  <a:gd name="T48" fmla="*/ 75 w 416"/>
                  <a:gd name="T49" fmla="*/ 136 h 454"/>
                  <a:gd name="T50" fmla="*/ 80 w 416"/>
                  <a:gd name="T51" fmla="*/ 448 h 454"/>
                  <a:gd name="T52" fmla="*/ 226 w 416"/>
                  <a:gd name="T53" fmla="*/ 374 h 454"/>
                  <a:gd name="T54" fmla="*/ 235 w 416"/>
                  <a:gd name="T55" fmla="*/ 369 h 454"/>
                  <a:gd name="T56" fmla="*/ 349 w 416"/>
                  <a:gd name="T57" fmla="*/ 321 h 454"/>
                  <a:gd name="T58" fmla="*/ 380 w 416"/>
                  <a:gd name="T59" fmla="*/ 299 h 454"/>
                  <a:gd name="T60" fmla="*/ 412 w 416"/>
                  <a:gd name="T61" fmla="*/ 281 h 454"/>
                  <a:gd name="T62" fmla="*/ 416 w 416"/>
                  <a:gd name="T63" fmla="*/ 275 h 454"/>
                  <a:gd name="T64" fmla="*/ 416 w 416"/>
                  <a:gd name="T65" fmla="*/ 27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454">
                    <a:moveTo>
                      <a:pt x="416" y="275"/>
                    </a:moveTo>
                    <a:cubicBezTo>
                      <a:pt x="416" y="271"/>
                      <a:pt x="416" y="267"/>
                      <a:pt x="416" y="262"/>
                    </a:cubicBezTo>
                    <a:cubicBezTo>
                      <a:pt x="416" y="261"/>
                      <a:pt x="416" y="260"/>
                      <a:pt x="416" y="259"/>
                    </a:cubicBezTo>
                    <a:cubicBezTo>
                      <a:pt x="416" y="258"/>
                      <a:pt x="416" y="257"/>
                      <a:pt x="416" y="256"/>
                    </a:cubicBezTo>
                    <a:cubicBezTo>
                      <a:pt x="415" y="254"/>
                      <a:pt x="415" y="252"/>
                      <a:pt x="415" y="249"/>
                    </a:cubicBezTo>
                    <a:cubicBezTo>
                      <a:pt x="415" y="247"/>
                      <a:pt x="415" y="245"/>
                      <a:pt x="415" y="243"/>
                    </a:cubicBezTo>
                    <a:cubicBezTo>
                      <a:pt x="414" y="240"/>
                      <a:pt x="414" y="238"/>
                      <a:pt x="414" y="236"/>
                    </a:cubicBezTo>
                    <a:cubicBezTo>
                      <a:pt x="413" y="231"/>
                      <a:pt x="413" y="227"/>
                      <a:pt x="412" y="222"/>
                    </a:cubicBezTo>
                    <a:cubicBezTo>
                      <a:pt x="412" y="220"/>
                      <a:pt x="412" y="217"/>
                      <a:pt x="411" y="215"/>
                    </a:cubicBezTo>
                    <a:cubicBezTo>
                      <a:pt x="411" y="213"/>
                      <a:pt x="411" y="210"/>
                      <a:pt x="410" y="208"/>
                    </a:cubicBezTo>
                    <a:cubicBezTo>
                      <a:pt x="409" y="203"/>
                      <a:pt x="409" y="198"/>
                      <a:pt x="408" y="194"/>
                    </a:cubicBezTo>
                    <a:cubicBezTo>
                      <a:pt x="407" y="191"/>
                      <a:pt x="407" y="189"/>
                      <a:pt x="407" y="187"/>
                    </a:cubicBezTo>
                    <a:cubicBezTo>
                      <a:pt x="406" y="184"/>
                      <a:pt x="405" y="182"/>
                      <a:pt x="405" y="180"/>
                    </a:cubicBezTo>
                    <a:cubicBezTo>
                      <a:pt x="404" y="175"/>
                      <a:pt x="403" y="170"/>
                      <a:pt x="401" y="166"/>
                    </a:cubicBezTo>
                    <a:cubicBezTo>
                      <a:pt x="400" y="161"/>
                      <a:pt x="399" y="157"/>
                      <a:pt x="398" y="152"/>
                    </a:cubicBezTo>
                    <a:cubicBezTo>
                      <a:pt x="397" y="148"/>
                      <a:pt x="395" y="144"/>
                      <a:pt x="394" y="139"/>
                    </a:cubicBezTo>
                    <a:cubicBezTo>
                      <a:pt x="394" y="135"/>
                      <a:pt x="393" y="130"/>
                      <a:pt x="392" y="126"/>
                    </a:cubicBezTo>
                    <a:cubicBezTo>
                      <a:pt x="392" y="125"/>
                      <a:pt x="392" y="124"/>
                      <a:pt x="391" y="123"/>
                    </a:cubicBezTo>
                    <a:cubicBezTo>
                      <a:pt x="391" y="122"/>
                      <a:pt x="391" y="121"/>
                      <a:pt x="391" y="120"/>
                    </a:cubicBezTo>
                    <a:cubicBezTo>
                      <a:pt x="390" y="118"/>
                      <a:pt x="390" y="116"/>
                      <a:pt x="390" y="114"/>
                    </a:cubicBezTo>
                    <a:cubicBezTo>
                      <a:pt x="389" y="110"/>
                      <a:pt x="388" y="106"/>
                      <a:pt x="388" y="102"/>
                    </a:cubicBezTo>
                    <a:cubicBezTo>
                      <a:pt x="388" y="102"/>
                      <a:pt x="388" y="102"/>
                      <a:pt x="388" y="102"/>
                    </a:cubicBezTo>
                    <a:cubicBezTo>
                      <a:pt x="387" y="98"/>
                      <a:pt x="385" y="94"/>
                      <a:pt x="381" y="92"/>
                    </a:cubicBezTo>
                    <a:cubicBezTo>
                      <a:pt x="377" y="91"/>
                      <a:pt x="374" y="88"/>
                      <a:pt x="371" y="85"/>
                    </a:cubicBezTo>
                    <a:cubicBezTo>
                      <a:pt x="302" y="18"/>
                      <a:pt x="178" y="0"/>
                      <a:pt x="75" y="136"/>
                    </a:cubicBezTo>
                    <a:cubicBezTo>
                      <a:pt x="0" y="232"/>
                      <a:pt x="62" y="441"/>
                      <a:pt x="80" y="448"/>
                    </a:cubicBezTo>
                    <a:cubicBezTo>
                      <a:pt x="98" y="454"/>
                      <a:pt x="116" y="451"/>
                      <a:pt x="226" y="374"/>
                    </a:cubicBezTo>
                    <a:cubicBezTo>
                      <a:pt x="229" y="372"/>
                      <a:pt x="232" y="370"/>
                      <a:pt x="235" y="369"/>
                    </a:cubicBezTo>
                    <a:cubicBezTo>
                      <a:pt x="271" y="352"/>
                      <a:pt x="314" y="340"/>
                      <a:pt x="349" y="321"/>
                    </a:cubicBezTo>
                    <a:cubicBezTo>
                      <a:pt x="361" y="314"/>
                      <a:pt x="371" y="307"/>
                      <a:pt x="380" y="299"/>
                    </a:cubicBezTo>
                    <a:cubicBezTo>
                      <a:pt x="389" y="291"/>
                      <a:pt x="400" y="285"/>
                      <a:pt x="412" y="281"/>
                    </a:cubicBezTo>
                    <a:cubicBezTo>
                      <a:pt x="414" y="280"/>
                      <a:pt x="416" y="278"/>
                      <a:pt x="416" y="275"/>
                    </a:cubicBezTo>
                    <a:cubicBezTo>
                      <a:pt x="416" y="275"/>
                      <a:pt x="416" y="275"/>
                      <a:pt x="416"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sp>
            <p:nvSpPr>
              <p:cNvPr id="23" name="Freeform 35"/>
              <p:cNvSpPr>
                <a:spLocks/>
              </p:cNvSpPr>
              <p:nvPr/>
            </p:nvSpPr>
            <p:spPr bwMode="auto">
              <a:xfrm>
                <a:off x="4864101" y="2857501"/>
                <a:ext cx="882650" cy="708025"/>
              </a:xfrm>
              <a:custGeom>
                <a:avLst/>
                <a:gdLst>
                  <a:gd name="T0" fmla="*/ 51 w 234"/>
                  <a:gd name="T1" fmla="*/ 6 h 187"/>
                  <a:gd name="T2" fmla="*/ 5 w 234"/>
                  <a:gd name="T3" fmla="*/ 2 h 187"/>
                  <a:gd name="T4" fmla="*/ 1 w 234"/>
                  <a:gd name="T5" fmla="*/ 8 h 187"/>
                  <a:gd name="T6" fmla="*/ 4 w 234"/>
                  <a:gd name="T7" fmla="*/ 16 h 187"/>
                  <a:gd name="T8" fmla="*/ 8 w 234"/>
                  <a:gd name="T9" fmla="*/ 28 h 187"/>
                  <a:gd name="T10" fmla="*/ 11 w 234"/>
                  <a:gd name="T11" fmla="*/ 42 h 187"/>
                  <a:gd name="T12" fmla="*/ 14 w 234"/>
                  <a:gd name="T13" fmla="*/ 55 h 187"/>
                  <a:gd name="T14" fmla="*/ 15 w 234"/>
                  <a:gd name="T15" fmla="*/ 70 h 187"/>
                  <a:gd name="T16" fmla="*/ 16 w 234"/>
                  <a:gd name="T17" fmla="*/ 85 h 187"/>
                  <a:gd name="T18" fmla="*/ 17 w 234"/>
                  <a:gd name="T19" fmla="*/ 92 h 187"/>
                  <a:gd name="T20" fmla="*/ 18 w 234"/>
                  <a:gd name="T21" fmla="*/ 100 h 187"/>
                  <a:gd name="T22" fmla="*/ 19 w 234"/>
                  <a:gd name="T23" fmla="*/ 115 h 187"/>
                  <a:gd name="T24" fmla="*/ 19 w 234"/>
                  <a:gd name="T25" fmla="*/ 122 h 187"/>
                  <a:gd name="T26" fmla="*/ 19 w 234"/>
                  <a:gd name="T27" fmla="*/ 129 h 187"/>
                  <a:gd name="T28" fmla="*/ 19 w 234"/>
                  <a:gd name="T29" fmla="*/ 144 h 187"/>
                  <a:gd name="T30" fmla="*/ 19 w 234"/>
                  <a:gd name="T31" fmla="*/ 151 h 187"/>
                  <a:gd name="T32" fmla="*/ 19 w 234"/>
                  <a:gd name="T33" fmla="*/ 158 h 187"/>
                  <a:gd name="T34" fmla="*/ 18 w 234"/>
                  <a:gd name="T35" fmla="*/ 165 h 187"/>
                  <a:gd name="T36" fmla="*/ 18 w 234"/>
                  <a:gd name="T37" fmla="*/ 169 h 187"/>
                  <a:gd name="T38" fmla="*/ 18 w 234"/>
                  <a:gd name="T39" fmla="*/ 172 h 187"/>
                  <a:gd name="T40" fmla="*/ 18 w 234"/>
                  <a:gd name="T41" fmla="*/ 174 h 187"/>
                  <a:gd name="T42" fmla="*/ 23 w 234"/>
                  <a:gd name="T43" fmla="*/ 182 h 187"/>
                  <a:gd name="T44" fmla="*/ 78 w 234"/>
                  <a:gd name="T45" fmla="*/ 173 h 187"/>
                  <a:gd name="T46" fmla="*/ 220 w 234"/>
                  <a:gd name="T47" fmla="*/ 152 h 187"/>
                  <a:gd name="T48" fmla="*/ 51 w 234"/>
                  <a:gd name="T49" fmla="*/ 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187">
                    <a:moveTo>
                      <a:pt x="51" y="6"/>
                    </a:moveTo>
                    <a:cubicBezTo>
                      <a:pt x="34" y="0"/>
                      <a:pt x="18" y="0"/>
                      <a:pt x="5" y="2"/>
                    </a:cubicBezTo>
                    <a:cubicBezTo>
                      <a:pt x="2" y="3"/>
                      <a:pt x="0" y="5"/>
                      <a:pt x="1" y="8"/>
                    </a:cubicBezTo>
                    <a:cubicBezTo>
                      <a:pt x="2" y="11"/>
                      <a:pt x="3" y="14"/>
                      <a:pt x="4" y="16"/>
                    </a:cubicBezTo>
                    <a:cubicBezTo>
                      <a:pt x="5" y="20"/>
                      <a:pt x="7" y="24"/>
                      <a:pt x="8" y="28"/>
                    </a:cubicBezTo>
                    <a:cubicBezTo>
                      <a:pt x="9" y="33"/>
                      <a:pt x="10" y="37"/>
                      <a:pt x="11" y="42"/>
                    </a:cubicBezTo>
                    <a:cubicBezTo>
                      <a:pt x="12" y="46"/>
                      <a:pt x="13" y="51"/>
                      <a:pt x="14" y="55"/>
                    </a:cubicBezTo>
                    <a:cubicBezTo>
                      <a:pt x="14" y="60"/>
                      <a:pt x="15" y="65"/>
                      <a:pt x="15" y="70"/>
                    </a:cubicBezTo>
                    <a:cubicBezTo>
                      <a:pt x="16" y="75"/>
                      <a:pt x="16" y="80"/>
                      <a:pt x="16" y="85"/>
                    </a:cubicBezTo>
                    <a:cubicBezTo>
                      <a:pt x="17" y="87"/>
                      <a:pt x="17" y="90"/>
                      <a:pt x="17" y="92"/>
                    </a:cubicBezTo>
                    <a:cubicBezTo>
                      <a:pt x="18" y="100"/>
                      <a:pt x="18" y="100"/>
                      <a:pt x="18" y="100"/>
                    </a:cubicBezTo>
                    <a:cubicBezTo>
                      <a:pt x="18" y="105"/>
                      <a:pt x="18" y="110"/>
                      <a:pt x="19" y="115"/>
                    </a:cubicBezTo>
                    <a:cubicBezTo>
                      <a:pt x="19" y="117"/>
                      <a:pt x="19" y="119"/>
                      <a:pt x="19" y="122"/>
                    </a:cubicBezTo>
                    <a:cubicBezTo>
                      <a:pt x="19" y="124"/>
                      <a:pt x="19" y="127"/>
                      <a:pt x="19" y="129"/>
                    </a:cubicBezTo>
                    <a:cubicBezTo>
                      <a:pt x="19" y="134"/>
                      <a:pt x="19" y="139"/>
                      <a:pt x="19" y="144"/>
                    </a:cubicBezTo>
                    <a:cubicBezTo>
                      <a:pt x="19" y="146"/>
                      <a:pt x="19" y="149"/>
                      <a:pt x="19" y="151"/>
                    </a:cubicBezTo>
                    <a:cubicBezTo>
                      <a:pt x="19" y="153"/>
                      <a:pt x="19" y="156"/>
                      <a:pt x="19" y="158"/>
                    </a:cubicBezTo>
                    <a:cubicBezTo>
                      <a:pt x="19" y="160"/>
                      <a:pt x="18" y="163"/>
                      <a:pt x="18" y="165"/>
                    </a:cubicBezTo>
                    <a:cubicBezTo>
                      <a:pt x="18" y="166"/>
                      <a:pt x="18" y="167"/>
                      <a:pt x="18" y="169"/>
                    </a:cubicBezTo>
                    <a:cubicBezTo>
                      <a:pt x="18" y="170"/>
                      <a:pt x="18" y="171"/>
                      <a:pt x="18" y="172"/>
                    </a:cubicBezTo>
                    <a:cubicBezTo>
                      <a:pt x="18" y="173"/>
                      <a:pt x="18" y="174"/>
                      <a:pt x="18" y="174"/>
                    </a:cubicBezTo>
                    <a:cubicBezTo>
                      <a:pt x="17" y="178"/>
                      <a:pt x="20" y="182"/>
                      <a:pt x="23" y="182"/>
                    </a:cubicBezTo>
                    <a:cubicBezTo>
                      <a:pt x="35" y="184"/>
                      <a:pt x="60" y="178"/>
                      <a:pt x="78" y="173"/>
                    </a:cubicBezTo>
                    <a:cubicBezTo>
                      <a:pt x="111" y="167"/>
                      <a:pt x="203" y="187"/>
                      <a:pt x="220" y="152"/>
                    </a:cubicBezTo>
                    <a:cubicBezTo>
                      <a:pt x="234" y="115"/>
                      <a:pt x="130" y="31"/>
                      <a:pt x="5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grpSp>
      </p:grpSp>
      <p:sp>
        <p:nvSpPr>
          <p:cNvPr id="19" name="Rectangle 46"/>
          <p:cNvSpPr/>
          <p:nvPr/>
        </p:nvSpPr>
        <p:spPr>
          <a:xfrm>
            <a:off x="4644008" y="4070440"/>
            <a:ext cx="1650740" cy="301621"/>
          </a:xfrm>
          <a:prstGeom prst="rect">
            <a:avLst/>
          </a:prstGeom>
        </p:spPr>
        <p:txBody>
          <a:bodyPr wrap="square" anchor="t">
            <a:spAutoFit/>
          </a:bodyPr>
          <a:lstStyle/>
          <a:p>
            <a:pPr algn="ctr">
              <a:lnSpc>
                <a:spcPct val="85000"/>
              </a:lnSpc>
              <a:defRPr/>
            </a:pPr>
            <a:r>
              <a:rPr lang="fr-FR" sz="1600" spc="-30" dirty="0">
                <a:solidFill>
                  <a:srgbClr val="6482C3"/>
                </a:solidFill>
              </a:rPr>
              <a:t>Hepatic function</a:t>
            </a:r>
            <a:endParaRPr lang="fr-FR" sz="1600" i="1" spc="-30" dirty="0">
              <a:solidFill>
                <a:srgbClr val="6482C3"/>
              </a:solidFill>
            </a:endParaRPr>
          </a:p>
        </p:txBody>
      </p:sp>
      <p:grpSp>
        <p:nvGrpSpPr>
          <p:cNvPr id="14" name="Groupe 63"/>
          <p:cNvGrpSpPr/>
          <p:nvPr/>
        </p:nvGrpSpPr>
        <p:grpSpPr>
          <a:xfrm>
            <a:off x="6732240" y="2997537"/>
            <a:ext cx="1146186" cy="1146186"/>
            <a:chOff x="7183100" y="4579973"/>
            <a:chExt cx="771019" cy="771019"/>
          </a:xfrm>
        </p:grpSpPr>
        <p:sp>
          <p:nvSpPr>
            <p:cNvPr id="16" name="Ellipse 100"/>
            <p:cNvSpPr/>
            <p:nvPr/>
          </p:nvSpPr>
          <p:spPr>
            <a:xfrm>
              <a:off x="7183100" y="4579973"/>
              <a:ext cx="771019" cy="7710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FFFFFF"/>
                </a:solidFill>
              </a:endParaRPr>
            </a:p>
          </p:txBody>
        </p:sp>
        <p:sp>
          <p:nvSpPr>
            <p:cNvPr id="17" name="Freeform 39"/>
            <p:cNvSpPr>
              <a:spLocks/>
            </p:cNvSpPr>
            <p:nvPr/>
          </p:nvSpPr>
          <p:spPr bwMode="auto">
            <a:xfrm>
              <a:off x="7389300" y="4690837"/>
              <a:ext cx="358619" cy="549291"/>
            </a:xfrm>
            <a:custGeom>
              <a:avLst/>
              <a:gdLst>
                <a:gd name="T0" fmla="*/ 373 w 424"/>
                <a:gd name="T1" fmla="*/ 140 h 652"/>
                <a:gd name="T2" fmla="*/ 117 w 424"/>
                <a:gd name="T3" fmla="*/ 62 h 652"/>
                <a:gd name="T4" fmla="*/ 65 w 424"/>
                <a:gd name="T5" fmla="*/ 169 h 652"/>
                <a:gd name="T6" fmla="*/ 76 w 424"/>
                <a:gd name="T7" fmla="*/ 233 h 652"/>
                <a:gd name="T8" fmla="*/ 113 w 424"/>
                <a:gd name="T9" fmla="*/ 299 h 652"/>
                <a:gd name="T10" fmla="*/ 126 w 424"/>
                <a:gd name="T11" fmla="*/ 313 h 652"/>
                <a:gd name="T12" fmla="*/ 121 w 424"/>
                <a:gd name="T13" fmla="*/ 323 h 652"/>
                <a:gd name="T14" fmla="*/ 81 w 424"/>
                <a:gd name="T15" fmla="*/ 359 h 652"/>
                <a:gd name="T16" fmla="*/ 65 w 424"/>
                <a:gd name="T17" fmla="*/ 652 h 652"/>
                <a:gd name="T18" fmla="*/ 88 w 424"/>
                <a:gd name="T19" fmla="*/ 637 h 652"/>
                <a:gd name="T20" fmla="*/ 65 w 424"/>
                <a:gd name="T21" fmla="*/ 472 h 652"/>
                <a:gd name="T22" fmla="*/ 104 w 424"/>
                <a:gd name="T23" fmla="*/ 398 h 652"/>
                <a:gd name="T24" fmla="*/ 103 w 424"/>
                <a:gd name="T25" fmla="*/ 401 h 652"/>
                <a:gd name="T26" fmla="*/ 100 w 424"/>
                <a:gd name="T27" fmla="*/ 461 h 652"/>
                <a:gd name="T28" fmla="*/ 160 w 424"/>
                <a:gd name="T29" fmla="*/ 610 h 652"/>
                <a:gd name="T30" fmla="*/ 297 w 424"/>
                <a:gd name="T31" fmla="*/ 625 h 652"/>
                <a:gd name="T32" fmla="*/ 424 w 424"/>
                <a:gd name="T33" fmla="*/ 385 h 652"/>
                <a:gd name="T34" fmla="*/ 373 w 424"/>
                <a:gd name="T35" fmla="*/ 14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4" h="652">
                  <a:moveTo>
                    <a:pt x="373" y="140"/>
                  </a:moveTo>
                  <a:cubicBezTo>
                    <a:pt x="321" y="61"/>
                    <a:pt x="205" y="0"/>
                    <a:pt x="117" y="62"/>
                  </a:cubicBezTo>
                  <a:cubicBezTo>
                    <a:pt x="82" y="86"/>
                    <a:pt x="64" y="127"/>
                    <a:pt x="65" y="169"/>
                  </a:cubicBezTo>
                  <a:cubicBezTo>
                    <a:pt x="65" y="191"/>
                    <a:pt x="69" y="212"/>
                    <a:pt x="76" y="233"/>
                  </a:cubicBezTo>
                  <a:cubicBezTo>
                    <a:pt x="83" y="255"/>
                    <a:pt x="86" y="293"/>
                    <a:pt x="113" y="299"/>
                  </a:cubicBezTo>
                  <a:cubicBezTo>
                    <a:pt x="126" y="313"/>
                    <a:pt x="126" y="313"/>
                    <a:pt x="126" y="313"/>
                  </a:cubicBezTo>
                  <a:cubicBezTo>
                    <a:pt x="125" y="316"/>
                    <a:pt x="124" y="320"/>
                    <a:pt x="121" y="323"/>
                  </a:cubicBezTo>
                  <a:cubicBezTo>
                    <a:pt x="110" y="337"/>
                    <a:pt x="94" y="347"/>
                    <a:pt x="81" y="359"/>
                  </a:cubicBezTo>
                  <a:cubicBezTo>
                    <a:pt x="0" y="433"/>
                    <a:pt x="48" y="632"/>
                    <a:pt x="65" y="652"/>
                  </a:cubicBezTo>
                  <a:cubicBezTo>
                    <a:pt x="65" y="652"/>
                    <a:pt x="97" y="648"/>
                    <a:pt x="88" y="637"/>
                  </a:cubicBezTo>
                  <a:cubicBezTo>
                    <a:pt x="67" y="611"/>
                    <a:pt x="66" y="529"/>
                    <a:pt x="65" y="472"/>
                  </a:cubicBezTo>
                  <a:cubicBezTo>
                    <a:pt x="64" y="434"/>
                    <a:pt x="84" y="410"/>
                    <a:pt x="104" y="398"/>
                  </a:cubicBezTo>
                  <a:cubicBezTo>
                    <a:pt x="104" y="399"/>
                    <a:pt x="103" y="400"/>
                    <a:pt x="103" y="401"/>
                  </a:cubicBezTo>
                  <a:cubicBezTo>
                    <a:pt x="89" y="420"/>
                    <a:pt x="98" y="440"/>
                    <a:pt x="100" y="461"/>
                  </a:cubicBezTo>
                  <a:cubicBezTo>
                    <a:pt x="106" y="514"/>
                    <a:pt x="118" y="574"/>
                    <a:pt x="160" y="610"/>
                  </a:cubicBezTo>
                  <a:cubicBezTo>
                    <a:pt x="199" y="642"/>
                    <a:pt x="252" y="644"/>
                    <a:pt x="297" y="625"/>
                  </a:cubicBezTo>
                  <a:cubicBezTo>
                    <a:pt x="394" y="585"/>
                    <a:pt x="424" y="481"/>
                    <a:pt x="424" y="385"/>
                  </a:cubicBezTo>
                  <a:cubicBezTo>
                    <a:pt x="423" y="302"/>
                    <a:pt x="419" y="212"/>
                    <a:pt x="373" y="14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dirty="0">
                <a:solidFill>
                  <a:srgbClr val="53575E"/>
                </a:solidFill>
              </a:endParaRPr>
            </a:p>
          </p:txBody>
        </p:sp>
      </p:grpSp>
      <p:sp>
        <p:nvSpPr>
          <p:cNvPr id="15" name="Rectangle 47"/>
          <p:cNvSpPr/>
          <p:nvPr/>
        </p:nvSpPr>
        <p:spPr>
          <a:xfrm>
            <a:off x="7130142" y="4070440"/>
            <a:ext cx="2050370" cy="301621"/>
          </a:xfrm>
          <a:prstGeom prst="rect">
            <a:avLst/>
          </a:prstGeom>
        </p:spPr>
        <p:txBody>
          <a:bodyPr wrap="square" anchor="t">
            <a:spAutoFit/>
          </a:bodyPr>
          <a:lstStyle/>
          <a:p>
            <a:pPr algn="ctr">
              <a:lnSpc>
                <a:spcPct val="85000"/>
              </a:lnSpc>
              <a:defRPr/>
            </a:pPr>
            <a:r>
              <a:rPr lang="fr-FR" sz="1600" dirty="0">
                <a:solidFill>
                  <a:srgbClr val="6482C3"/>
                </a:solidFill>
              </a:rPr>
              <a:t>Renal function</a:t>
            </a:r>
            <a:endParaRPr lang="fr-FR" sz="1600" i="1" dirty="0">
              <a:solidFill>
                <a:srgbClr val="6482C3"/>
              </a:solidFill>
            </a:endParaRPr>
          </a:p>
        </p:txBody>
      </p:sp>
      <p:sp>
        <p:nvSpPr>
          <p:cNvPr id="13" name="Textfeld 53"/>
          <p:cNvSpPr txBox="1"/>
          <p:nvPr/>
        </p:nvSpPr>
        <p:spPr>
          <a:xfrm>
            <a:off x="323533" y="987574"/>
            <a:ext cx="3357549" cy="369332"/>
          </a:xfrm>
          <a:prstGeom prst="rect">
            <a:avLst/>
          </a:prstGeom>
          <a:noFill/>
        </p:spPr>
        <p:txBody>
          <a:bodyPr wrap="square" rtlCol="0">
            <a:spAutoFit/>
          </a:bodyPr>
          <a:lstStyle/>
          <a:p>
            <a:pPr>
              <a:defRPr/>
            </a:pPr>
            <a:r>
              <a:rPr lang="de-DE" dirty="0">
                <a:solidFill>
                  <a:srgbClr val="F0414B"/>
                </a:solidFill>
              </a:rPr>
              <a:t>Use is independent of:</a:t>
            </a:r>
          </a:p>
        </p:txBody>
      </p:sp>
    </p:spTree>
    <p:extLst>
      <p:ext uri="{BB962C8B-B14F-4D97-AF65-F5344CB8AC3E}">
        <p14:creationId xmlns:p14="http://schemas.microsoft.com/office/powerpoint/2010/main" val="28893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57199" y="4253047"/>
            <a:ext cx="7088400" cy="363600"/>
          </a:xfrm>
        </p:spPr>
        <p:txBody>
          <a:bodyPr/>
          <a:lstStyle/>
          <a:p>
            <a:r>
              <a:rPr lang="en-GB" dirty="0">
                <a:solidFill>
                  <a:srgbClr val="5A5A5A"/>
                </a:solidFill>
              </a:rPr>
              <a:t>CYP3A4, cytochrome </a:t>
            </a:r>
            <a:r>
              <a:rPr lang="en-GB" dirty="0" smtClean="0">
                <a:solidFill>
                  <a:srgbClr val="5A5A5A"/>
                </a:solidFill>
              </a:rPr>
              <a:t>P450 3A4</a:t>
            </a:r>
            <a:r>
              <a:rPr lang="en-GB" dirty="0">
                <a:solidFill>
                  <a:srgbClr val="5A5A5A"/>
                </a:solidFill>
              </a:rPr>
              <a:t>; P-gp, permeability </a:t>
            </a:r>
            <a:r>
              <a:rPr lang="en-GB" dirty="0" smtClean="0">
                <a:solidFill>
                  <a:srgbClr val="5A5A5A"/>
                </a:solidFill>
              </a:rPr>
              <a:t>glycoprotein </a:t>
            </a:r>
            <a:endParaRPr lang="en-GB" dirty="0">
              <a:solidFill>
                <a:srgbClr val="5A5A5A"/>
              </a:solidFill>
            </a:endParaRPr>
          </a:p>
          <a:p>
            <a:pPr marL="228600" indent="-228600">
              <a:buClr>
                <a:srgbClr val="53575E"/>
              </a:buClr>
            </a:pPr>
            <a:r>
              <a:rPr lang="en-GB" dirty="0">
                <a:solidFill>
                  <a:srgbClr val="5A5A5A"/>
                </a:solidFill>
              </a:rPr>
              <a:t>Tradjenta</a:t>
            </a:r>
            <a:r>
              <a:rPr lang="en-GB" baseline="30000" dirty="0">
                <a:solidFill>
                  <a:srgbClr val="5A5A5A"/>
                </a:solidFill>
              </a:rPr>
              <a:t>®</a:t>
            </a:r>
            <a:r>
              <a:rPr lang="en-GB" dirty="0">
                <a:solidFill>
                  <a:srgbClr val="5A5A5A"/>
                </a:solidFill>
              </a:rPr>
              <a:t> US prescribing information; Trajenta</a:t>
            </a:r>
            <a:r>
              <a:rPr lang="en-GB" baseline="30000" dirty="0">
                <a:solidFill>
                  <a:srgbClr val="5A5A5A"/>
                </a:solidFill>
              </a:rPr>
              <a:t>®</a:t>
            </a:r>
            <a:r>
              <a:rPr lang="en-GB" dirty="0">
                <a:solidFill>
                  <a:srgbClr val="5A5A5A"/>
                </a:solidFill>
              </a:rPr>
              <a:t> EU summary of product </a:t>
            </a:r>
            <a:r>
              <a:rPr lang="en-GB" dirty="0" smtClean="0">
                <a:solidFill>
                  <a:srgbClr val="5A5A5A"/>
                </a:solidFill>
              </a:rPr>
              <a:t>characteristics</a:t>
            </a:r>
            <a:endParaRPr lang="en-GB" dirty="0">
              <a:solidFill>
                <a:srgbClr val="5A5A5A"/>
              </a:solidFill>
            </a:endParaRPr>
          </a:p>
        </p:txBody>
      </p:sp>
      <p:sp>
        <p:nvSpPr>
          <p:cNvPr id="4" name="Title 3"/>
          <p:cNvSpPr>
            <a:spLocks noGrp="1"/>
          </p:cNvSpPr>
          <p:nvPr>
            <p:ph type="title"/>
          </p:nvPr>
        </p:nvSpPr>
        <p:spPr/>
        <p:txBody>
          <a:bodyPr/>
          <a:lstStyle/>
          <a:p>
            <a:r>
              <a:rPr lang="en-GB" dirty="0" smtClean="0"/>
              <a:t>Linagliptin drug–drug interactions</a:t>
            </a:r>
            <a:endParaRPr lang="en-GB"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solidFill>
              </a:rPr>
              <a:pPr/>
              <a:t>27</a:t>
            </a:fld>
            <a:endParaRPr lang="en-GB" dirty="0">
              <a:solidFill>
                <a:srgbClr val="5A5A5A"/>
              </a:solidFill>
            </a:endParaRPr>
          </a:p>
        </p:txBody>
      </p:sp>
      <p:sp>
        <p:nvSpPr>
          <p:cNvPr id="8" name="Freeform 7"/>
          <p:cNvSpPr/>
          <p:nvPr/>
        </p:nvSpPr>
        <p:spPr>
          <a:xfrm>
            <a:off x="457199" y="1220466"/>
            <a:ext cx="7008440" cy="1872208"/>
          </a:xfrm>
          <a:custGeom>
            <a:avLst/>
            <a:gdLst>
              <a:gd name="connsiteX0" fmla="*/ 0 w 7008440"/>
              <a:gd name="connsiteY0" fmla="*/ 0 h 2447550"/>
              <a:gd name="connsiteX1" fmla="*/ 7008440 w 7008440"/>
              <a:gd name="connsiteY1" fmla="*/ 0 h 2447550"/>
              <a:gd name="connsiteX2" fmla="*/ 7008440 w 7008440"/>
              <a:gd name="connsiteY2" fmla="*/ 2447550 h 2447550"/>
              <a:gd name="connsiteX3" fmla="*/ 0 w 7008440"/>
              <a:gd name="connsiteY3" fmla="*/ 2447550 h 2447550"/>
              <a:gd name="connsiteX4" fmla="*/ 0 w 7008440"/>
              <a:gd name="connsiteY4" fmla="*/ 0 h 244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2447550">
                <a:moveTo>
                  <a:pt x="0" y="0"/>
                </a:moveTo>
                <a:lnTo>
                  <a:pt x="7008440" y="0"/>
                </a:lnTo>
                <a:lnTo>
                  <a:pt x="7008440" y="2447550"/>
                </a:lnTo>
                <a:lnTo>
                  <a:pt x="0" y="24475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3933" tIns="770636" rIns="543933" bIns="99568" numCol="1" spcCol="1270" anchor="t" anchorCtr="0">
            <a:noAutofit/>
          </a:bodyPr>
          <a:lstStyle/>
          <a:p>
            <a:pPr marL="114300" lvl="1" indent="-114300" defTabSz="622300">
              <a:lnSpc>
                <a:spcPct val="90000"/>
              </a:lnSpc>
              <a:spcBef>
                <a:spcPct val="0"/>
              </a:spcBef>
              <a:spcAft>
                <a:spcPct val="15000"/>
              </a:spcAft>
              <a:buFontTx/>
              <a:buChar char="••"/>
            </a:pPr>
            <a:endParaRPr lang="en-GB" sz="1400" dirty="0">
              <a:solidFill>
                <a:srgbClr val="5A5A5A">
                  <a:hueOff val="0"/>
                  <a:satOff val="0"/>
                  <a:lumOff val="0"/>
                  <a:alphaOff val="0"/>
                </a:srgbClr>
              </a:solidFill>
            </a:endParaRPr>
          </a:p>
        </p:txBody>
      </p:sp>
      <p:sp>
        <p:nvSpPr>
          <p:cNvPr id="9" name="Freeform 8"/>
          <p:cNvSpPr/>
          <p:nvPr/>
        </p:nvSpPr>
        <p:spPr>
          <a:xfrm>
            <a:off x="807621" y="1024226"/>
            <a:ext cx="4905908" cy="385233"/>
          </a:xfrm>
          <a:custGeom>
            <a:avLst/>
            <a:gdLst>
              <a:gd name="connsiteX0" fmla="*/ 0 w 4905908"/>
              <a:gd name="connsiteY0" fmla="*/ 64207 h 385233"/>
              <a:gd name="connsiteX1" fmla="*/ 64207 w 4905908"/>
              <a:gd name="connsiteY1" fmla="*/ 0 h 385233"/>
              <a:gd name="connsiteX2" fmla="*/ 4841701 w 4905908"/>
              <a:gd name="connsiteY2" fmla="*/ 0 h 385233"/>
              <a:gd name="connsiteX3" fmla="*/ 4905908 w 4905908"/>
              <a:gd name="connsiteY3" fmla="*/ 64207 h 385233"/>
              <a:gd name="connsiteX4" fmla="*/ 4905908 w 4905908"/>
              <a:gd name="connsiteY4" fmla="*/ 321026 h 385233"/>
              <a:gd name="connsiteX5" fmla="*/ 4841701 w 4905908"/>
              <a:gd name="connsiteY5" fmla="*/ 385233 h 385233"/>
              <a:gd name="connsiteX6" fmla="*/ 64207 w 4905908"/>
              <a:gd name="connsiteY6" fmla="*/ 385233 h 385233"/>
              <a:gd name="connsiteX7" fmla="*/ 0 w 4905908"/>
              <a:gd name="connsiteY7" fmla="*/ 321026 h 385233"/>
              <a:gd name="connsiteX8" fmla="*/ 0 w 4905908"/>
              <a:gd name="connsiteY8" fmla="*/ 64207 h 38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908" h="385233">
                <a:moveTo>
                  <a:pt x="0" y="64207"/>
                </a:moveTo>
                <a:cubicBezTo>
                  <a:pt x="0" y="28746"/>
                  <a:pt x="28746" y="0"/>
                  <a:pt x="64207" y="0"/>
                </a:cubicBezTo>
                <a:lnTo>
                  <a:pt x="4841701" y="0"/>
                </a:lnTo>
                <a:cubicBezTo>
                  <a:pt x="4877162" y="0"/>
                  <a:pt x="4905908" y="28746"/>
                  <a:pt x="4905908" y="64207"/>
                </a:cubicBezTo>
                <a:lnTo>
                  <a:pt x="4905908" y="321026"/>
                </a:lnTo>
                <a:cubicBezTo>
                  <a:pt x="4905908" y="356487"/>
                  <a:pt x="4877162" y="385233"/>
                  <a:pt x="4841701" y="385233"/>
                </a:cubicBezTo>
                <a:lnTo>
                  <a:pt x="64207" y="385233"/>
                </a:lnTo>
                <a:cubicBezTo>
                  <a:pt x="28746" y="385233"/>
                  <a:pt x="0" y="356487"/>
                  <a:pt x="0" y="321026"/>
                </a:cubicBezTo>
                <a:lnTo>
                  <a:pt x="0" y="642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38" tIns="18806" rIns="204238" bIns="18806" numCol="1" spcCol="1270" anchor="ctr" anchorCtr="0">
            <a:noAutofit/>
          </a:bodyPr>
          <a:lstStyle/>
          <a:p>
            <a:pPr defTabSz="711200">
              <a:lnSpc>
                <a:spcPct val="90000"/>
              </a:lnSpc>
              <a:spcBef>
                <a:spcPct val="0"/>
              </a:spcBef>
              <a:spcAft>
                <a:spcPct val="35000"/>
              </a:spcAft>
            </a:pPr>
            <a:r>
              <a:rPr lang="de-DE" sz="1600" dirty="0">
                <a:solidFill>
                  <a:srgbClr val="FFFFFF"/>
                </a:solidFill>
              </a:rPr>
              <a:t>Linagliptin drug–drug interactions</a:t>
            </a:r>
          </a:p>
        </p:txBody>
      </p:sp>
      <p:sp>
        <p:nvSpPr>
          <p:cNvPr id="12" name="TextBox 11"/>
          <p:cNvSpPr txBox="1"/>
          <p:nvPr/>
        </p:nvSpPr>
        <p:spPr>
          <a:xfrm>
            <a:off x="773649" y="1462869"/>
            <a:ext cx="6854079" cy="1546577"/>
          </a:xfrm>
          <a:prstGeom prst="rect">
            <a:avLst/>
          </a:prstGeom>
          <a:noFill/>
        </p:spPr>
        <p:txBody>
          <a:bodyPr wrap="square" rtlCol="0">
            <a:spAutoFit/>
          </a:bodyPr>
          <a:lstStyle/>
          <a:p>
            <a:pPr marL="114300" lvl="1" indent="-114300" defTabSz="622300">
              <a:lnSpc>
                <a:spcPct val="90000"/>
              </a:lnSpc>
              <a:spcBef>
                <a:spcPct val="0"/>
              </a:spcBef>
              <a:spcAft>
                <a:spcPct val="15000"/>
              </a:spcAft>
              <a:buClr>
                <a:srgbClr val="6482C3"/>
              </a:buClr>
              <a:buFontTx/>
              <a:buChar char="••"/>
            </a:pPr>
            <a:r>
              <a:rPr lang="en-GB" sz="1400" dirty="0">
                <a:solidFill>
                  <a:srgbClr val="5A5A5A"/>
                </a:solidFill>
              </a:rPr>
              <a:t>Linagliptin is a weak-to-moderate inhibitor of CYP3A4 in vitro, but doesn’t inhibit other CYP isozymes </a:t>
            </a:r>
            <a:endParaRPr lang="de-DE" sz="1400" dirty="0">
              <a:solidFill>
                <a:srgbClr val="5A5A5A"/>
              </a:solidFill>
            </a:endParaRPr>
          </a:p>
          <a:p>
            <a:pPr marL="114300" lvl="1" indent="-114300" defTabSz="622300">
              <a:lnSpc>
                <a:spcPct val="90000"/>
              </a:lnSpc>
              <a:spcBef>
                <a:spcPct val="0"/>
              </a:spcBef>
              <a:spcAft>
                <a:spcPct val="15000"/>
              </a:spcAft>
              <a:buClr>
                <a:srgbClr val="6482C3"/>
              </a:buClr>
              <a:buFontTx/>
              <a:buChar char="••"/>
            </a:pPr>
            <a:r>
              <a:rPr lang="en-GB" sz="1400" dirty="0">
                <a:solidFill>
                  <a:srgbClr val="5A5A5A"/>
                </a:solidFill>
              </a:rPr>
              <a:t>Linagliptin is not a CYP-inducer in vitro</a:t>
            </a:r>
          </a:p>
          <a:p>
            <a:pPr marL="114300" lvl="1" indent="-114300" defTabSz="622300">
              <a:lnSpc>
                <a:spcPct val="90000"/>
              </a:lnSpc>
              <a:spcBef>
                <a:spcPct val="0"/>
              </a:spcBef>
              <a:spcAft>
                <a:spcPct val="15000"/>
              </a:spcAft>
              <a:buClr>
                <a:srgbClr val="6482C3"/>
              </a:buClr>
              <a:buFontTx/>
              <a:buChar char="••"/>
            </a:pPr>
            <a:r>
              <a:rPr lang="en-GB" sz="1400" dirty="0">
                <a:solidFill>
                  <a:srgbClr val="5A5A5A"/>
                </a:solidFill>
              </a:rPr>
              <a:t>Linagliptin has low propensity for interactions with substrates of CYP in vivo</a:t>
            </a:r>
          </a:p>
          <a:p>
            <a:pPr marL="114300" lvl="1" indent="-114300" defTabSz="622300">
              <a:lnSpc>
                <a:spcPct val="90000"/>
              </a:lnSpc>
              <a:spcBef>
                <a:spcPct val="0"/>
              </a:spcBef>
              <a:spcAft>
                <a:spcPct val="15000"/>
              </a:spcAft>
              <a:buClr>
                <a:srgbClr val="6482C3"/>
              </a:buClr>
              <a:buFontTx/>
              <a:buChar char="••"/>
            </a:pPr>
            <a:r>
              <a:rPr lang="en-GB" sz="1400" dirty="0">
                <a:solidFill>
                  <a:srgbClr val="5A5A5A"/>
                </a:solidFill>
              </a:rPr>
              <a:t>Strong inducers of CYP3A4 or P-gp (e.g. rifampicin) decrease exposure to linagliptin to subtherapeutic levels. For patients requiring use of such drugs, an alternative to linagliptin is strongly recommended</a:t>
            </a:r>
          </a:p>
        </p:txBody>
      </p:sp>
      <p:sp>
        <p:nvSpPr>
          <p:cNvPr id="13" name="Freeform 12"/>
          <p:cNvSpPr/>
          <p:nvPr/>
        </p:nvSpPr>
        <p:spPr>
          <a:xfrm>
            <a:off x="457199" y="3416063"/>
            <a:ext cx="7008440" cy="828738"/>
          </a:xfrm>
          <a:custGeom>
            <a:avLst/>
            <a:gdLst>
              <a:gd name="connsiteX0" fmla="*/ 0 w 7008440"/>
              <a:gd name="connsiteY0" fmla="*/ 0 h 2447550"/>
              <a:gd name="connsiteX1" fmla="*/ 7008440 w 7008440"/>
              <a:gd name="connsiteY1" fmla="*/ 0 h 2447550"/>
              <a:gd name="connsiteX2" fmla="*/ 7008440 w 7008440"/>
              <a:gd name="connsiteY2" fmla="*/ 2447550 h 2447550"/>
              <a:gd name="connsiteX3" fmla="*/ 0 w 7008440"/>
              <a:gd name="connsiteY3" fmla="*/ 2447550 h 2447550"/>
              <a:gd name="connsiteX4" fmla="*/ 0 w 7008440"/>
              <a:gd name="connsiteY4" fmla="*/ 0 h 244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440" h="2447550">
                <a:moveTo>
                  <a:pt x="0" y="0"/>
                </a:moveTo>
                <a:lnTo>
                  <a:pt x="7008440" y="0"/>
                </a:lnTo>
                <a:lnTo>
                  <a:pt x="7008440" y="2447550"/>
                </a:lnTo>
                <a:lnTo>
                  <a:pt x="0" y="24475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3933" tIns="770636" rIns="543933" bIns="99568" numCol="1" spcCol="1270" anchor="t" anchorCtr="0">
            <a:noAutofit/>
          </a:bodyPr>
          <a:lstStyle/>
          <a:p>
            <a:pPr marL="114300" lvl="1" indent="-114300" defTabSz="622300">
              <a:lnSpc>
                <a:spcPct val="90000"/>
              </a:lnSpc>
              <a:spcBef>
                <a:spcPct val="0"/>
              </a:spcBef>
              <a:spcAft>
                <a:spcPct val="15000"/>
              </a:spcAft>
              <a:buFontTx/>
              <a:buChar char="••"/>
            </a:pPr>
            <a:endParaRPr lang="en-GB" sz="1400" dirty="0">
              <a:solidFill>
                <a:srgbClr val="5A5A5A">
                  <a:hueOff val="0"/>
                  <a:satOff val="0"/>
                  <a:lumOff val="0"/>
                  <a:alphaOff val="0"/>
                </a:srgbClr>
              </a:solidFill>
            </a:endParaRPr>
          </a:p>
        </p:txBody>
      </p:sp>
      <p:sp>
        <p:nvSpPr>
          <p:cNvPr id="14" name="Freeform 13"/>
          <p:cNvSpPr/>
          <p:nvPr/>
        </p:nvSpPr>
        <p:spPr>
          <a:xfrm>
            <a:off x="807621" y="3219824"/>
            <a:ext cx="4905908" cy="385233"/>
          </a:xfrm>
          <a:custGeom>
            <a:avLst/>
            <a:gdLst>
              <a:gd name="connsiteX0" fmla="*/ 0 w 4905908"/>
              <a:gd name="connsiteY0" fmla="*/ 64207 h 385233"/>
              <a:gd name="connsiteX1" fmla="*/ 64207 w 4905908"/>
              <a:gd name="connsiteY1" fmla="*/ 0 h 385233"/>
              <a:gd name="connsiteX2" fmla="*/ 4841701 w 4905908"/>
              <a:gd name="connsiteY2" fmla="*/ 0 h 385233"/>
              <a:gd name="connsiteX3" fmla="*/ 4905908 w 4905908"/>
              <a:gd name="connsiteY3" fmla="*/ 64207 h 385233"/>
              <a:gd name="connsiteX4" fmla="*/ 4905908 w 4905908"/>
              <a:gd name="connsiteY4" fmla="*/ 321026 h 385233"/>
              <a:gd name="connsiteX5" fmla="*/ 4841701 w 4905908"/>
              <a:gd name="connsiteY5" fmla="*/ 385233 h 385233"/>
              <a:gd name="connsiteX6" fmla="*/ 64207 w 4905908"/>
              <a:gd name="connsiteY6" fmla="*/ 385233 h 385233"/>
              <a:gd name="connsiteX7" fmla="*/ 0 w 4905908"/>
              <a:gd name="connsiteY7" fmla="*/ 321026 h 385233"/>
              <a:gd name="connsiteX8" fmla="*/ 0 w 4905908"/>
              <a:gd name="connsiteY8" fmla="*/ 64207 h 38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908" h="385233">
                <a:moveTo>
                  <a:pt x="0" y="64207"/>
                </a:moveTo>
                <a:cubicBezTo>
                  <a:pt x="0" y="28746"/>
                  <a:pt x="28746" y="0"/>
                  <a:pt x="64207" y="0"/>
                </a:cubicBezTo>
                <a:lnTo>
                  <a:pt x="4841701" y="0"/>
                </a:lnTo>
                <a:cubicBezTo>
                  <a:pt x="4877162" y="0"/>
                  <a:pt x="4905908" y="28746"/>
                  <a:pt x="4905908" y="64207"/>
                </a:cubicBezTo>
                <a:lnTo>
                  <a:pt x="4905908" y="321026"/>
                </a:lnTo>
                <a:cubicBezTo>
                  <a:pt x="4905908" y="356487"/>
                  <a:pt x="4877162" y="385233"/>
                  <a:pt x="4841701" y="385233"/>
                </a:cubicBezTo>
                <a:lnTo>
                  <a:pt x="64207" y="385233"/>
                </a:lnTo>
                <a:cubicBezTo>
                  <a:pt x="28746" y="385233"/>
                  <a:pt x="0" y="356487"/>
                  <a:pt x="0" y="321026"/>
                </a:cubicBezTo>
                <a:lnTo>
                  <a:pt x="0" y="642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38" tIns="18806" rIns="204238" bIns="18806" numCol="1" spcCol="1270" anchor="ctr" anchorCtr="0">
            <a:noAutofit/>
          </a:bodyPr>
          <a:lstStyle/>
          <a:p>
            <a:pPr defTabSz="711200">
              <a:lnSpc>
                <a:spcPct val="90000"/>
              </a:lnSpc>
              <a:spcBef>
                <a:spcPct val="0"/>
              </a:spcBef>
              <a:spcAft>
                <a:spcPct val="35000"/>
              </a:spcAft>
            </a:pPr>
            <a:r>
              <a:rPr lang="de-DE" sz="1600" dirty="0">
                <a:solidFill>
                  <a:srgbClr val="FFFFFF"/>
                </a:solidFill>
              </a:rPr>
              <a:t>Linagliptin as a substrate</a:t>
            </a:r>
          </a:p>
        </p:txBody>
      </p:sp>
      <p:sp>
        <p:nvSpPr>
          <p:cNvPr id="15" name="TextBox 14"/>
          <p:cNvSpPr txBox="1"/>
          <p:nvPr/>
        </p:nvSpPr>
        <p:spPr>
          <a:xfrm>
            <a:off x="773649" y="3654317"/>
            <a:ext cx="6854079" cy="512448"/>
          </a:xfrm>
          <a:prstGeom prst="rect">
            <a:avLst/>
          </a:prstGeom>
          <a:noFill/>
        </p:spPr>
        <p:txBody>
          <a:bodyPr wrap="square" rtlCol="0">
            <a:spAutoFit/>
          </a:bodyPr>
          <a:lstStyle/>
          <a:p>
            <a:pPr marL="114300" lvl="1" indent="-114300" defTabSz="622300">
              <a:lnSpc>
                <a:spcPct val="90000"/>
              </a:lnSpc>
              <a:spcBef>
                <a:spcPct val="0"/>
              </a:spcBef>
              <a:spcAft>
                <a:spcPct val="15000"/>
              </a:spcAft>
              <a:buClr>
                <a:srgbClr val="6482C3"/>
              </a:buClr>
              <a:buFontTx/>
              <a:buChar char="••"/>
            </a:pPr>
            <a:r>
              <a:rPr lang="en-GB" sz="1400" dirty="0">
                <a:solidFill>
                  <a:srgbClr val="5A5A5A"/>
                </a:solidFill>
              </a:rPr>
              <a:t>Linagliptin is a P-gp substrate</a:t>
            </a:r>
            <a:endParaRPr lang="de-DE" sz="1400" dirty="0">
              <a:solidFill>
                <a:srgbClr val="5A5A5A"/>
              </a:solidFill>
            </a:endParaRPr>
          </a:p>
          <a:p>
            <a:pPr marL="114300" lvl="1" indent="-114300" defTabSz="622300">
              <a:lnSpc>
                <a:spcPct val="90000"/>
              </a:lnSpc>
              <a:spcBef>
                <a:spcPct val="0"/>
              </a:spcBef>
              <a:spcAft>
                <a:spcPct val="15000"/>
              </a:spcAft>
              <a:buClr>
                <a:srgbClr val="6482C3"/>
              </a:buClr>
              <a:buFontTx/>
              <a:buChar char="••"/>
            </a:pPr>
            <a:r>
              <a:rPr lang="en-GB" sz="1400" dirty="0">
                <a:solidFill>
                  <a:srgbClr val="5A5A5A"/>
                </a:solidFill>
              </a:rPr>
              <a:t>Linagliptin is unlikely to interact with other P-gp substrates</a:t>
            </a:r>
          </a:p>
        </p:txBody>
      </p:sp>
      <p:sp>
        <p:nvSpPr>
          <p:cNvPr id="2" name="TextBox 1"/>
          <p:cNvSpPr txBox="1"/>
          <p:nvPr/>
        </p:nvSpPr>
        <p:spPr>
          <a:xfrm>
            <a:off x="3124200" y="4774168"/>
            <a:ext cx="258932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2839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24200" y="4774168"/>
            <a:ext cx="2589329" cy="369332"/>
          </a:xfrm>
          <a:prstGeom prst="rect">
            <a:avLst/>
          </a:prstGeom>
          <a:solidFill>
            <a:schemeClr val="bg1"/>
          </a:solidFill>
        </p:spPr>
        <p:txBody>
          <a:bodyPr wrap="square" rtlCol="0">
            <a:spAutoFit/>
          </a:bodyPr>
          <a:lstStyle/>
          <a:p>
            <a:endParaRPr lang="en-US" dirty="0">
              <a:solidFill>
                <a:srgbClr val="5A5A5A"/>
              </a:solidFill>
            </a:endParaRPr>
          </a:p>
        </p:txBody>
      </p:sp>
      <p:sp>
        <p:nvSpPr>
          <p:cNvPr id="2" name="Title 1"/>
          <p:cNvSpPr>
            <a:spLocks noGrp="1"/>
          </p:cNvSpPr>
          <p:nvPr>
            <p:ph type="title"/>
          </p:nvPr>
        </p:nvSpPr>
        <p:spPr>
          <a:xfrm>
            <a:off x="355609" y="85725"/>
            <a:ext cx="8435975" cy="685800"/>
          </a:xfrm>
        </p:spPr>
        <p:txBody>
          <a:bodyPr/>
          <a:lstStyle/>
          <a:p>
            <a:r>
              <a:rPr lang="en-GB" dirty="0"/>
              <a:t>Module content</a:t>
            </a:r>
          </a:p>
        </p:txBody>
      </p:sp>
      <p:sp>
        <p:nvSpPr>
          <p:cNvPr id="18" name="Rectangle 17"/>
          <p:cNvSpPr/>
          <p:nvPr/>
        </p:nvSpPr>
        <p:spPr>
          <a:xfrm>
            <a:off x="326598" y="2445555"/>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What makes linagliptin different from other DPP-4 inhibitors? No dose adjustment</a:t>
            </a:r>
          </a:p>
        </p:txBody>
      </p:sp>
      <p:sp>
        <p:nvSpPr>
          <p:cNvPr id="21" name="Rectangle 20"/>
          <p:cNvSpPr/>
          <p:nvPr/>
        </p:nvSpPr>
        <p:spPr>
          <a:xfrm>
            <a:off x="326598" y="1073715"/>
            <a:ext cx="8458628" cy="366556"/>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Introduction: Diabetes unmet needs </a:t>
            </a:r>
          </a:p>
        </p:txBody>
      </p:sp>
      <p:sp>
        <p:nvSpPr>
          <p:cNvPr id="14" name="Rectangle 13"/>
          <p:cNvSpPr/>
          <p:nvPr/>
        </p:nvSpPr>
        <p:spPr>
          <a:xfrm>
            <a:off x="326598" y="1790847"/>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Key pharmacological characteristics of Linagliptin </a:t>
            </a:r>
          </a:p>
        </p:txBody>
      </p:sp>
      <p:sp>
        <p:nvSpPr>
          <p:cNvPr id="12" name="Footer Placeholder 2"/>
          <p:cNvSpPr>
            <a:spLocks noGrp="1"/>
          </p:cNvSpPr>
          <p:nvPr>
            <p:ph type="ftr" sz="quarter" idx="10"/>
          </p:nvPr>
        </p:nvSpPr>
        <p:spPr>
          <a:xfrm>
            <a:off x="468000" y="4569664"/>
            <a:ext cx="7088400" cy="363600"/>
          </a:xfrm>
        </p:spPr>
        <p:txBody>
          <a:bodyPr/>
          <a:lstStyle/>
          <a:p>
            <a:r>
              <a:rPr lang="en-GB" dirty="0" smtClean="0">
                <a:solidFill>
                  <a:srgbClr val="5A5A5A"/>
                </a:solidFill>
              </a:rPr>
              <a:t>DPP-4, dipeptidyl peptidase-4; GLP-1, glucagon-like peptide-1</a:t>
            </a:r>
            <a:endParaRPr lang="en-GB" dirty="0">
              <a:solidFill>
                <a:srgbClr val="5A5A5A"/>
              </a:solidFill>
            </a:endParaRPr>
          </a:p>
        </p:txBody>
      </p:sp>
      <p:sp>
        <p:nvSpPr>
          <p:cNvPr id="15" name="Rectangle 14"/>
          <p:cNvSpPr/>
          <p:nvPr/>
        </p:nvSpPr>
        <p:spPr>
          <a:xfrm>
            <a:off x="1146981" y="2939459"/>
            <a:ext cx="7197090" cy="366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Efficacy</a:t>
            </a:r>
          </a:p>
        </p:txBody>
      </p:sp>
      <p:sp>
        <p:nvSpPr>
          <p:cNvPr id="19" name="Rectangle 18"/>
          <p:cNvSpPr/>
          <p:nvPr/>
        </p:nvSpPr>
        <p:spPr>
          <a:xfrm>
            <a:off x="1146981" y="3343540"/>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Safety  </a:t>
            </a:r>
            <a:endParaRPr lang="en-GB" sz="1400" b="1" dirty="0">
              <a:solidFill>
                <a:srgbClr val="FFFFFF"/>
              </a:solidFill>
            </a:endParaRPr>
          </a:p>
        </p:txBody>
      </p:sp>
      <p:sp>
        <p:nvSpPr>
          <p:cNvPr id="22" name="Rectangle 21"/>
          <p:cNvSpPr/>
          <p:nvPr/>
        </p:nvSpPr>
        <p:spPr>
          <a:xfrm>
            <a:off x="1146981" y="3791613"/>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CVOTs  </a:t>
            </a:r>
            <a:endParaRPr lang="en-GB" sz="1400" b="1" dirty="0">
              <a:solidFill>
                <a:srgbClr val="FFFFFF"/>
              </a:solidFill>
            </a:endParaRPr>
          </a:p>
        </p:txBody>
      </p:sp>
      <p:sp>
        <p:nvSpPr>
          <p:cNvPr id="23" name="Rectangle 22"/>
          <p:cNvSpPr/>
          <p:nvPr/>
        </p:nvSpPr>
        <p:spPr>
          <a:xfrm>
            <a:off x="1146981" y="424402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Summary  </a:t>
            </a:r>
            <a:endParaRPr lang="en-GB" sz="1400" b="1" dirty="0">
              <a:solidFill>
                <a:srgbClr val="FFFFFF"/>
              </a:solidFill>
            </a:endParaRPr>
          </a:p>
        </p:txBody>
      </p:sp>
    </p:spTree>
    <p:extLst>
      <p:ext uri="{BB962C8B-B14F-4D97-AF65-F5344CB8AC3E}">
        <p14:creationId xmlns:p14="http://schemas.microsoft.com/office/powerpoint/2010/main" val="2160059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09742" y="1131590"/>
            <a:ext cx="3909873" cy="3341700"/>
          </a:xfrm>
          <a:prstGeom prst="rect">
            <a:avLst/>
          </a:prstGeom>
          <a:solidFill>
            <a:schemeClr val="accent1">
              <a:lumMod val="20000"/>
              <a:lumOff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graphicFrame>
        <p:nvGraphicFramePr>
          <p:cNvPr id="120834" name="AutoShape 2" hidden="1"/>
          <p:cNvGraphicFramePr>
            <a:graphicFrameLocks/>
          </p:cNvGraphicFramePr>
          <p:nvPr>
            <p:custDataLst>
              <p:tags r:id="rId2"/>
            </p:custDataLst>
          </p:nvPr>
        </p:nvGraphicFramePr>
        <p:xfrm>
          <a:off x="1143000" y="0"/>
          <a:ext cx="121444" cy="121444"/>
        </p:xfrm>
        <a:graphic>
          <a:graphicData uri="http://schemas.openxmlformats.org/presentationml/2006/ole">
            <mc:AlternateContent xmlns:mc="http://schemas.openxmlformats.org/markup-compatibility/2006">
              <mc:Choice xmlns:v="urn:schemas-microsoft-com:vml" Requires="v">
                <p:oleObj spid="_x0000_s6184"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0"/>
                        <a:ext cx="121444" cy="121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44" name="Rectangle 3" hidden="1"/>
          <p:cNvSpPr>
            <a:spLocks noChangeArrowheads="1"/>
          </p:cNvSpPr>
          <p:nvPr>
            <p:custDataLst>
              <p:tags r:id="rId3"/>
            </p:custDataLst>
          </p:nvPr>
        </p:nvSpPr>
        <p:spPr bwMode="gray">
          <a:xfrm>
            <a:off x="1143000" y="0"/>
            <a:ext cx="121444" cy="121444"/>
          </a:xfrm>
          <a:prstGeom prst="rect">
            <a:avLst/>
          </a:prstGeom>
          <a:solidFill>
            <a:schemeClr val="bg1"/>
          </a:solidFill>
          <a:ln w="19050" algn="ctr">
            <a:solidFill>
              <a:schemeClr val="tx2"/>
            </a:solidFill>
            <a:miter lim="800000"/>
            <a:headEnd/>
            <a:tailEnd/>
          </a:ln>
        </p:spPr>
        <p:txBody>
          <a:bodyPr wrap="none" lIns="0" tIns="0" rIns="0" bIns="0" anchor="ctr"/>
          <a:lstStyle/>
          <a:p>
            <a:pPr algn="ctr" defTabSz="457200" fontAlgn="base">
              <a:spcBef>
                <a:spcPct val="0"/>
              </a:spcBef>
              <a:spcAft>
                <a:spcPct val="0"/>
              </a:spcAft>
            </a:pPr>
            <a:endParaRPr lang="de-DE" sz="900">
              <a:solidFill>
                <a:srgbClr val="53575E"/>
              </a:solidFill>
              <a:cs typeface="Arial" charset="0"/>
            </a:endParaRPr>
          </a:p>
        </p:txBody>
      </p:sp>
      <p:sp>
        <p:nvSpPr>
          <p:cNvPr id="120845" name="Rectangle 5"/>
          <p:cNvSpPr>
            <a:spLocks noGrp="1"/>
          </p:cNvSpPr>
          <p:nvPr>
            <p:ph type="title"/>
            <p:custDataLst>
              <p:tags r:id="rId4"/>
            </p:custDataLst>
          </p:nvPr>
        </p:nvSpPr>
        <p:spPr/>
        <p:txBody>
          <a:bodyPr/>
          <a:lstStyle/>
          <a:p>
            <a:r>
              <a:rPr lang="en-GB" noProof="0" dirty="0"/>
              <a:t>There is extensive experience with linagliptin in clinical trials and in clinical practice</a:t>
            </a:r>
          </a:p>
        </p:txBody>
      </p:sp>
      <p:sp>
        <p:nvSpPr>
          <p:cNvPr id="4" name="TextBox 3"/>
          <p:cNvSpPr txBox="1"/>
          <p:nvPr/>
        </p:nvSpPr>
        <p:spPr>
          <a:xfrm>
            <a:off x="1126021" y="3653720"/>
            <a:ext cx="2715022" cy="646331"/>
          </a:xfrm>
          <a:prstGeom prst="rect">
            <a:avLst/>
          </a:prstGeom>
          <a:solidFill>
            <a:schemeClr val="bg1"/>
          </a:solidFill>
          <a:ln w="19050">
            <a:solidFill>
              <a:schemeClr val="accent1"/>
            </a:solidFill>
          </a:ln>
        </p:spPr>
        <p:txBody>
          <a:bodyPr wrap="square" rtlCol="0">
            <a:spAutoFit/>
          </a:bodyPr>
          <a:lstStyle/>
          <a:p>
            <a:pPr algn="ctr" defTabSz="457200"/>
            <a:r>
              <a:rPr lang="en-US" b="1" dirty="0">
                <a:solidFill>
                  <a:srgbClr val="6482C3"/>
                </a:solidFill>
              </a:rPr>
              <a:t>15,958</a:t>
            </a:r>
            <a:r>
              <a:rPr lang="en-US" dirty="0">
                <a:solidFill>
                  <a:srgbClr val="5A5A5A"/>
                </a:solidFill>
              </a:rPr>
              <a:t> patients treated </a:t>
            </a:r>
            <a:br>
              <a:rPr lang="en-US" dirty="0">
                <a:solidFill>
                  <a:srgbClr val="5A5A5A"/>
                </a:solidFill>
              </a:rPr>
            </a:br>
            <a:r>
              <a:rPr lang="en-US" dirty="0">
                <a:solidFill>
                  <a:srgbClr val="5A5A5A"/>
                </a:solidFill>
              </a:rPr>
              <a:t>with linagliptin*</a:t>
            </a:r>
          </a:p>
        </p:txBody>
      </p:sp>
      <p:sp>
        <p:nvSpPr>
          <p:cNvPr id="19" name="TextBox 18"/>
          <p:cNvSpPr txBox="1"/>
          <p:nvPr/>
        </p:nvSpPr>
        <p:spPr>
          <a:xfrm>
            <a:off x="1230237" y="1967145"/>
            <a:ext cx="2468880" cy="400110"/>
          </a:xfrm>
          <a:prstGeom prst="rect">
            <a:avLst/>
          </a:prstGeom>
          <a:noFill/>
        </p:spPr>
        <p:txBody>
          <a:bodyPr wrap="square" rtlCol="0">
            <a:spAutoFit/>
          </a:bodyPr>
          <a:lstStyle/>
          <a:p>
            <a:pPr algn="ctr" defTabSz="457200"/>
            <a:r>
              <a:rPr lang="en-US" sz="2000" b="1" dirty="0">
                <a:solidFill>
                  <a:srgbClr val="5A5A5A"/>
                </a:solidFill>
              </a:rPr>
              <a:t>Clinical trials</a:t>
            </a:r>
          </a:p>
        </p:txBody>
      </p:sp>
      <p:pic>
        <p:nvPicPr>
          <p:cNvPr id="9241" name="Picture 2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100069" y="1265265"/>
            <a:ext cx="713243" cy="713243"/>
          </a:xfrm>
          <a:prstGeom prst="ellipse">
            <a:avLst/>
          </a:prstGeom>
          <a:solidFill>
            <a:schemeClr val="accent1"/>
          </a:solidFill>
          <a:extLst/>
        </p:spPr>
      </p:pic>
      <p:sp>
        <p:nvSpPr>
          <p:cNvPr id="35" name="Footer Placeholder 2"/>
          <p:cNvSpPr>
            <a:spLocks noGrp="1"/>
          </p:cNvSpPr>
          <p:nvPr>
            <p:ph type="ftr" sz="quarter" idx="10"/>
          </p:nvPr>
        </p:nvSpPr>
        <p:spPr>
          <a:xfrm>
            <a:off x="468000" y="4651200"/>
            <a:ext cx="7088400" cy="363600"/>
          </a:xfrm>
        </p:spPr>
        <p:txBody>
          <a:bodyPr/>
          <a:lstStyle/>
          <a:p>
            <a:r>
              <a:rPr lang="en-GB" dirty="0">
                <a:solidFill>
                  <a:srgbClr val="5A5A5A">
                    <a:lumMod val="60000"/>
                    <a:lumOff val="40000"/>
                  </a:srgbClr>
                </a:solidFill>
              </a:rPr>
              <a:t>*Data from completed and ongoing trials up to 2 May 2017; </a:t>
            </a:r>
            <a:r>
              <a:rPr lang="en-GB" baseline="30000" dirty="0">
                <a:solidFill>
                  <a:srgbClr val="5A5A5A">
                    <a:lumMod val="60000"/>
                    <a:lumOff val="40000"/>
                  </a:srgbClr>
                </a:solidFill>
              </a:rPr>
              <a:t>†</a:t>
            </a:r>
            <a:r>
              <a:rPr lang="en-US" dirty="0">
                <a:solidFill>
                  <a:srgbClr val="5A5A5A">
                    <a:lumMod val="60000"/>
                    <a:lumOff val="40000"/>
                  </a:srgbClr>
                </a:solidFill>
              </a:rPr>
              <a:t>Cumulative marketed patient exposure for the period 1 May 2011 to 30 April 2017</a:t>
            </a:r>
            <a:endParaRPr lang="en-GB" dirty="0">
              <a:solidFill>
                <a:srgbClr val="5A5A5A">
                  <a:lumMod val="60000"/>
                  <a:lumOff val="40000"/>
                </a:srgbClr>
              </a:solidFill>
            </a:endParaRPr>
          </a:p>
          <a:p>
            <a:r>
              <a:rPr lang="en-US" dirty="0">
                <a:solidFill>
                  <a:srgbClr val="5A5A5A">
                    <a:lumMod val="60000"/>
                    <a:lumOff val="40000"/>
                  </a:srgbClr>
                </a:solidFill>
              </a:rPr>
              <a:t>Boehringer Ingelheim and Eli Lilly</a:t>
            </a:r>
            <a:r>
              <a:rPr lang="en-GB" dirty="0">
                <a:solidFill>
                  <a:srgbClr val="5A5A5A">
                    <a:lumMod val="60000"/>
                    <a:lumOff val="40000"/>
                  </a:srgbClr>
                </a:solidFill>
              </a:rPr>
              <a:t>. Data on file. 2017</a:t>
            </a:r>
          </a:p>
        </p:txBody>
      </p:sp>
      <p:sp>
        <p:nvSpPr>
          <p:cNvPr id="2" name="Slide Number Placeholder 1"/>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29</a:t>
            </a:fld>
            <a:endParaRPr lang="en-GB" dirty="0">
              <a:solidFill>
                <a:srgbClr val="5A5A5A">
                  <a:lumMod val="60000"/>
                  <a:lumOff val="40000"/>
                </a:srgbClr>
              </a:solidFill>
            </a:endParaRPr>
          </a:p>
        </p:txBody>
      </p:sp>
      <p:sp>
        <p:nvSpPr>
          <p:cNvPr id="31" name="Rectangle 30"/>
          <p:cNvSpPr/>
          <p:nvPr/>
        </p:nvSpPr>
        <p:spPr>
          <a:xfrm>
            <a:off x="4622567" y="1131590"/>
            <a:ext cx="3909873" cy="3341700"/>
          </a:xfrm>
          <a:prstGeom prst="rect">
            <a:avLst/>
          </a:prstGeom>
          <a:solidFill>
            <a:schemeClr val="accent2">
              <a:lumMod val="20000"/>
              <a:lumOff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37" name="TextBox 36"/>
          <p:cNvSpPr txBox="1"/>
          <p:nvPr/>
        </p:nvSpPr>
        <p:spPr>
          <a:xfrm>
            <a:off x="5093592" y="3653720"/>
            <a:ext cx="3005534" cy="646331"/>
          </a:xfrm>
          <a:prstGeom prst="rect">
            <a:avLst/>
          </a:prstGeom>
          <a:solidFill>
            <a:schemeClr val="bg1"/>
          </a:solidFill>
          <a:ln w="19050">
            <a:solidFill>
              <a:schemeClr val="accent2"/>
            </a:solidFill>
          </a:ln>
        </p:spPr>
        <p:txBody>
          <a:bodyPr wrap="square" rtlCol="0">
            <a:spAutoFit/>
          </a:bodyPr>
          <a:lstStyle/>
          <a:p>
            <a:pPr algn="ctr" defTabSz="457200"/>
            <a:r>
              <a:rPr lang="en-US" b="1" dirty="0">
                <a:solidFill>
                  <a:srgbClr val="F0414B"/>
                </a:solidFill>
              </a:rPr>
              <a:t>7,458,921</a:t>
            </a:r>
            <a:r>
              <a:rPr lang="en-US" dirty="0">
                <a:solidFill>
                  <a:srgbClr val="5A5A5A"/>
                </a:solidFill>
              </a:rPr>
              <a:t> patient-years of exposure to linagliptin</a:t>
            </a:r>
            <a:r>
              <a:rPr lang="en-US" baseline="30000" dirty="0">
                <a:solidFill>
                  <a:srgbClr val="5A5A5A"/>
                </a:solidFill>
              </a:rPr>
              <a:t>†</a:t>
            </a:r>
          </a:p>
        </p:txBody>
      </p:sp>
      <p:sp>
        <p:nvSpPr>
          <p:cNvPr id="41" name="TextBox 40"/>
          <p:cNvSpPr txBox="1"/>
          <p:nvPr/>
        </p:nvSpPr>
        <p:spPr>
          <a:xfrm>
            <a:off x="5343064" y="1967145"/>
            <a:ext cx="2468880" cy="400110"/>
          </a:xfrm>
          <a:prstGeom prst="rect">
            <a:avLst/>
          </a:prstGeom>
          <a:noFill/>
        </p:spPr>
        <p:txBody>
          <a:bodyPr wrap="square" rtlCol="0">
            <a:spAutoFit/>
          </a:bodyPr>
          <a:lstStyle/>
          <a:p>
            <a:pPr algn="ctr" defTabSz="457200"/>
            <a:r>
              <a:rPr lang="en-US" sz="2000" b="1" dirty="0">
                <a:solidFill>
                  <a:srgbClr val="5A5A5A"/>
                </a:solidFill>
              </a:rPr>
              <a:t>Clinical practice</a:t>
            </a:r>
          </a:p>
        </p:txBody>
      </p:sp>
      <p:pic>
        <p:nvPicPr>
          <p:cNvPr id="42" name="Picture 2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3180" y="1265256"/>
            <a:ext cx="736480" cy="736480"/>
          </a:xfrm>
          <a:prstGeom prst="ellipse">
            <a:avLst/>
          </a:prstGeom>
          <a:solidFill>
            <a:schemeClr val="accent1"/>
          </a:solidFill>
          <a:ln>
            <a:noFill/>
          </a:ln>
          <a:ex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6085" y="2462111"/>
            <a:ext cx="3081162" cy="1015533"/>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6922" y="2429778"/>
            <a:ext cx="3081162" cy="1078078"/>
          </a:xfrm>
          <a:prstGeom prst="rect">
            <a:avLst/>
          </a:prstGeom>
        </p:spPr>
      </p:pic>
    </p:spTree>
    <p:extLst>
      <p:ext uri="{BB962C8B-B14F-4D97-AF65-F5344CB8AC3E}">
        <p14:creationId xmlns:p14="http://schemas.microsoft.com/office/powerpoint/2010/main" val="198942053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24200" y="4774168"/>
            <a:ext cx="2589329" cy="369332"/>
          </a:xfrm>
          <a:prstGeom prst="rect">
            <a:avLst/>
          </a:prstGeom>
          <a:solidFill>
            <a:schemeClr val="bg1"/>
          </a:solidFill>
        </p:spPr>
        <p:txBody>
          <a:bodyPr wrap="square" rtlCol="0">
            <a:spAutoFit/>
          </a:bodyPr>
          <a:lstStyle/>
          <a:p>
            <a:endParaRPr lang="en-US" dirty="0">
              <a:solidFill>
                <a:srgbClr val="5A5A5A"/>
              </a:solidFill>
            </a:endParaRPr>
          </a:p>
        </p:txBody>
      </p:sp>
      <p:sp>
        <p:nvSpPr>
          <p:cNvPr id="2" name="Title 1"/>
          <p:cNvSpPr>
            <a:spLocks noGrp="1"/>
          </p:cNvSpPr>
          <p:nvPr>
            <p:ph type="title"/>
          </p:nvPr>
        </p:nvSpPr>
        <p:spPr>
          <a:xfrm>
            <a:off x="355609" y="85725"/>
            <a:ext cx="8435975" cy="685800"/>
          </a:xfrm>
        </p:spPr>
        <p:txBody>
          <a:bodyPr/>
          <a:lstStyle/>
          <a:p>
            <a:r>
              <a:rPr lang="en-GB" dirty="0"/>
              <a:t>Module content</a:t>
            </a:r>
          </a:p>
        </p:txBody>
      </p:sp>
      <p:sp>
        <p:nvSpPr>
          <p:cNvPr id="18" name="Rectangle 17"/>
          <p:cNvSpPr/>
          <p:nvPr/>
        </p:nvSpPr>
        <p:spPr>
          <a:xfrm>
            <a:off x="326598" y="2445555"/>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a:solidFill>
                  <a:srgbClr val="FFFFFF"/>
                </a:solidFill>
              </a:rPr>
              <a:t>What makes linagliptin different from other DPP-4 inhibitors? No dose adjustment</a:t>
            </a:r>
          </a:p>
        </p:txBody>
      </p:sp>
      <p:sp>
        <p:nvSpPr>
          <p:cNvPr id="20" name="Rectangle 19"/>
          <p:cNvSpPr/>
          <p:nvPr/>
        </p:nvSpPr>
        <p:spPr>
          <a:xfrm>
            <a:off x="326598" y="1988268"/>
            <a:ext cx="8458628" cy="366556"/>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smtClean="0">
                <a:solidFill>
                  <a:srgbClr val="FFFFFF"/>
                </a:solidFill>
              </a:rPr>
              <a:t>Efficacy of Linagliptin as a DPP4i </a:t>
            </a:r>
            <a:endParaRPr lang="en-GB" sz="1400" b="1" dirty="0">
              <a:solidFill>
                <a:srgbClr val="FFFFFF"/>
              </a:solidFill>
            </a:endParaRPr>
          </a:p>
        </p:txBody>
      </p:sp>
      <p:sp>
        <p:nvSpPr>
          <p:cNvPr id="21" name="Rectangle 20"/>
          <p:cNvSpPr/>
          <p:nvPr/>
        </p:nvSpPr>
        <p:spPr>
          <a:xfrm>
            <a:off x="326598" y="1073715"/>
            <a:ext cx="8458628" cy="3665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a:solidFill>
                  <a:srgbClr val="FFFFFF"/>
                </a:solidFill>
              </a:rPr>
              <a:t>Introduction: </a:t>
            </a:r>
            <a:r>
              <a:rPr lang="en-GB" sz="1400" b="1" dirty="0" smtClean="0">
                <a:solidFill>
                  <a:srgbClr val="FFFFFF"/>
                </a:solidFill>
              </a:rPr>
              <a:t>Diabetes unmet needs </a:t>
            </a:r>
            <a:endParaRPr lang="en-GB" sz="1400" b="1" dirty="0">
              <a:solidFill>
                <a:srgbClr val="FFFFFF"/>
              </a:solidFill>
            </a:endParaRPr>
          </a:p>
        </p:txBody>
      </p:sp>
      <p:sp>
        <p:nvSpPr>
          <p:cNvPr id="14" name="Rectangle 13"/>
          <p:cNvSpPr/>
          <p:nvPr/>
        </p:nvSpPr>
        <p:spPr>
          <a:xfrm>
            <a:off x="326598" y="1531011"/>
            <a:ext cx="8458628"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a:solidFill>
                  <a:srgbClr val="FFFFFF"/>
                </a:solidFill>
              </a:rPr>
              <a:t>Key pharmacological </a:t>
            </a:r>
            <a:r>
              <a:rPr lang="en-GB" sz="1400" b="1" dirty="0" smtClean="0">
                <a:solidFill>
                  <a:srgbClr val="FFFFFF"/>
                </a:solidFill>
              </a:rPr>
              <a:t>characteristics of Linagliptin </a:t>
            </a:r>
            <a:endParaRPr lang="en-GB" sz="1400" b="1" dirty="0">
              <a:solidFill>
                <a:srgbClr val="FFFFFF"/>
              </a:solidFill>
            </a:endParaRPr>
          </a:p>
        </p:txBody>
      </p:sp>
      <p:sp>
        <p:nvSpPr>
          <p:cNvPr id="12" name="Footer Placeholder 2"/>
          <p:cNvSpPr>
            <a:spLocks noGrp="1"/>
          </p:cNvSpPr>
          <p:nvPr>
            <p:ph type="ftr" sz="quarter" idx="10"/>
          </p:nvPr>
        </p:nvSpPr>
        <p:spPr>
          <a:xfrm>
            <a:off x="468000" y="4569664"/>
            <a:ext cx="7088400" cy="363600"/>
          </a:xfrm>
        </p:spPr>
        <p:txBody>
          <a:bodyPr/>
          <a:lstStyle/>
          <a:p>
            <a:r>
              <a:rPr lang="en-GB" dirty="0" smtClean="0">
                <a:solidFill>
                  <a:srgbClr val="5A5A5A"/>
                </a:solidFill>
              </a:rPr>
              <a:t>DPP-4, dipeptidyl peptidase-4; GLP-1, glucagon-like peptide-1</a:t>
            </a:r>
            <a:endParaRPr lang="en-GB" dirty="0">
              <a:solidFill>
                <a:srgbClr val="5A5A5A"/>
              </a:solidFill>
            </a:endParaRPr>
          </a:p>
        </p:txBody>
      </p:sp>
      <p:sp>
        <p:nvSpPr>
          <p:cNvPr id="15" name="Rectangle 14"/>
          <p:cNvSpPr/>
          <p:nvPr/>
        </p:nvSpPr>
        <p:spPr>
          <a:xfrm>
            <a:off x="1146981" y="293945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Efficacy</a:t>
            </a:r>
            <a:endParaRPr lang="en-GB" sz="1400" b="1" dirty="0">
              <a:solidFill>
                <a:srgbClr val="FFFFFF"/>
              </a:solidFill>
            </a:endParaRPr>
          </a:p>
        </p:txBody>
      </p:sp>
      <p:sp>
        <p:nvSpPr>
          <p:cNvPr id="19" name="Rectangle 18"/>
          <p:cNvSpPr/>
          <p:nvPr/>
        </p:nvSpPr>
        <p:spPr>
          <a:xfrm>
            <a:off x="1146981" y="3343540"/>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Safety  </a:t>
            </a:r>
            <a:endParaRPr lang="en-GB" sz="1400" b="1" dirty="0">
              <a:solidFill>
                <a:srgbClr val="FFFFFF"/>
              </a:solidFill>
            </a:endParaRPr>
          </a:p>
        </p:txBody>
      </p:sp>
      <p:sp>
        <p:nvSpPr>
          <p:cNvPr id="22" name="Rectangle 21"/>
          <p:cNvSpPr/>
          <p:nvPr/>
        </p:nvSpPr>
        <p:spPr>
          <a:xfrm>
            <a:off x="1146981" y="3791613"/>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CVOTs  </a:t>
            </a:r>
            <a:endParaRPr lang="en-GB" sz="1400" b="1" dirty="0">
              <a:solidFill>
                <a:srgbClr val="FFFFFF"/>
              </a:solidFill>
            </a:endParaRPr>
          </a:p>
        </p:txBody>
      </p:sp>
      <p:sp>
        <p:nvSpPr>
          <p:cNvPr id="23" name="Rectangle 22"/>
          <p:cNvSpPr/>
          <p:nvPr/>
        </p:nvSpPr>
        <p:spPr>
          <a:xfrm>
            <a:off x="1146981" y="424402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Summary  </a:t>
            </a:r>
            <a:endParaRPr lang="en-GB" sz="1400" b="1" dirty="0">
              <a:solidFill>
                <a:srgbClr val="FFFFFF"/>
              </a:solidFill>
            </a:endParaRPr>
          </a:p>
        </p:txBody>
      </p:sp>
    </p:spTree>
    <p:extLst>
      <p:ext uri="{BB962C8B-B14F-4D97-AF65-F5344CB8AC3E}">
        <p14:creationId xmlns:p14="http://schemas.microsoft.com/office/powerpoint/2010/main" val="3898851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 name="AutoShape 35"/>
          <p:cNvSpPr>
            <a:spLocks noChangeArrowheads="1"/>
          </p:cNvSpPr>
          <p:nvPr>
            <p:custDataLst>
              <p:tags r:id="rId1"/>
            </p:custDataLst>
          </p:nvPr>
        </p:nvSpPr>
        <p:spPr bwMode="gray">
          <a:xfrm>
            <a:off x="457205" y="2493150"/>
            <a:ext cx="8229601" cy="414790"/>
          </a:xfrm>
          <a:prstGeom prst="rightArrow">
            <a:avLst>
              <a:gd name="adj1" fmla="val 70000"/>
              <a:gd name="adj2" fmla="val 37674"/>
            </a:avLst>
          </a:prstGeom>
          <a:solidFill>
            <a:schemeClr val="tx2">
              <a:lumMod val="20000"/>
              <a:lumOff val="80000"/>
            </a:schemeClr>
          </a:solidFill>
          <a:ln>
            <a:noFill/>
          </a:ln>
          <a:extLst/>
        </p:spPr>
        <p:txBody>
          <a:bodyPr wrap="none" lIns="93236" tIns="46619" rIns="93236" bIns="46619" anchor="ctr"/>
          <a:lstStyle/>
          <a:p>
            <a:pPr defTabSz="457200">
              <a:defRPr/>
            </a:pPr>
            <a:endParaRPr lang="de-DE">
              <a:solidFill>
                <a:srgbClr val="53575E"/>
              </a:solidFill>
            </a:endParaRPr>
          </a:p>
        </p:txBody>
      </p:sp>
      <p:cxnSp>
        <p:nvCxnSpPr>
          <p:cNvPr id="92" name="Straight Connector 91"/>
          <p:cNvCxnSpPr/>
          <p:nvPr/>
        </p:nvCxnSpPr>
        <p:spPr>
          <a:xfrm>
            <a:off x="1816451" y="2941611"/>
            <a:ext cx="0" cy="1104821"/>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0"/>
          </p:nvPr>
        </p:nvSpPr>
        <p:spPr>
          <a:xfrm>
            <a:off x="468000" y="4651200"/>
            <a:ext cx="8218800" cy="363600"/>
          </a:xfrm>
        </p:spPr>
        <p:txBody>
          <a:bodyPr/>
          <a:lstStyle/>
          <a:p>
            <a:r>
              <a:rPr lang="en-GB" dirty="0">
                <a:solidFill>
                  <a:srgbClr val="5A5A5A">
                    <a:lumMod val="60000"/>
                    <a:lumOff val="40000"/>
                  </a:srgbClr>
                </a:solidFill>
              </a:rPr>
              <a:t>*Key phase III/IV studies shown here. The clinical programme also contained a number of phase I and II trials. All numbers indicate trial identifiers. Please see notes for references</a:t>
            </a:r>
          </a:p>
        </p:txBody>
      </p:sp>
      <p:sp>
        <p:nvSpPr>
          <p:cNvPr id="4" name="Title 3"/>
          <p:cNvSpPr>
            <a:spLocks noGrp="1"/>
          </p:cNvSpPr>
          <p:nvPr>
            <p:ph type="title"/>
          </p:nvPr>
        </p:nvSpPr>
        <p:spPr/>
        <p:txBody>
          <a:bodyPr/>
          <a:lstStyle/>
          <a:p>
            <a:r>
              <a:rPr lang="en-GB" dirty="0"/>
              <a:t>The extensive linagliptin clinical trial programme provides a robust evidence base across a broad range of T2D patients* </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30</a:t>
            </a:fld>
            <a:endParaRPr lang="en-GB" dirty="0">
              <a:solidFill>
                <a:srgbClr val="5A5A5A">
                  <a:lumMod val="60000"/>
                  <a:lumOff val="40000"/>
                </a:srgbClr>
              </a:solidFill>
            </a:endParaRPr>
          </a:p>
        </p:txBody>
      </p:sp>
      <p:cxnSp>
        <p:nvCxnSpPr>
          <p:cNvPr id="103" name="Straight Arrow Connector 102"/>
          <p:cNvCxnSpPr>
            <a:cxnSpLocks/>
          </p:cNvCxnSpPr>
          <p:nvPr/>
        </p:nvCxnSpPr>
        <p:spPr>
          <a:xfrm>
            <a:off x="3830481" y="2451935"/>
            <a:ext cx="0" cy="106781"/>
          </a:xfrm>
          <a:prstGeom prst="straightConnector1">
            <a:avLst/>
          </a:prstGeom>
          <a:ln w="19050">
            <a:solidFill>
              <a:schemeClr val="accent2"/>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cxnSpLocks/>
          </p:cNvCxnSpPr>
          <p:nvPr/>
        </p:nvCxnSpPr>
        <p:spPr>
          <a:xfrm flipV="1">
            <a:off x="3839183" y="2821956"/>
            <a:ext cx="0" cy="128368"/>
          </a:xfrm>
          <a:prstGeom prst="straightConnector1">
            <a:avLst/>
          </a:prstGeom>
          <a:ln w="19050">
            <a:solidFill>
              <a:schemeClr val="accent2"/>
            </a:solidFill>
            <a:headEnd type="none"/>
            <a:tailEnd type="oval"/>
          </a:ln>
          <a:effectLst/>
        </p:spPr>
        <p:style>
          <a:lnRef idx="2">
            <a:schemeClr val="accent1"/>
          </a:lnRef>
          <a:fillRef idx="0">
            <a:schemeClr val="accent1"/>
          </a:fillRef>
          <a:effectRef idx="1">
            <a:schemeClr val="accent1"/>
          </a:effectRef>
          <a:fontRef idx="minor">
            <a:schemeClr val="tx1"/>
          </a:fontRef>
        </p:style>
      </p:cxnSp>
      <p:graphicFrame>
        <p:nvGraphicFramePr>
          <p:cNvPr id="76" name="Table 75"/>
          <p:cNvGraphicFramePr>
            <a:graphicFrameLocks noGrp="1"/>
          </p:cNvGraphicFramePr>
          <p:nvPr>
            <p:extLst>
              <p:ext uri="{D42A27DB-BD31-4B8C-83A1-F6EECF244321}">
                <p14:modId xmlns:p14="http://schemas.microsoft.com/office/powerpoint/2010/main" val="952906956"/>
              </p:ext>
            </p:extLst>
          </p:nvPr>
        </p:nvGraphicFramePr>
        <p:xfrm>
          <a:off x="971423" y="2574813"/>
          <a:ext cx="7301795" cy="411480"/>
        </p:xfrm>
        <a:graphic>
          <a:graphicData uri="http://schemas.openxmlformats.org/drawingml/2006/table">
            <a:tbl>
              <a:tblPr firstRow="1" bandRow="1">
                <a:effectLst/>
              </a:tblPr>
              <a:tblGrid>
                <a:gridCol w="813499">
                  <a:extLst>
                    <a:ext uri="{9D8B030D-6E8A-4147-A177-3AD203B41FA5}">
                      <a16:colId xmlns:a16="http://schemas.microsoft.com/office/drawing/2014/main" xmlns="" val="20000"/>
                    </a:ext>
                  </a:extLst>
                </a:gridCol>
                <a:gridCol w="813499">
                  <a:extLst>
                    <a:ext uri="{9D8B030D-6E8A-4147-A177-3AD203B41FA5}">
                      <a16:colId xmlns:a16="http://schemas.microsoft.com/office/drawing/2014/main" xmlns="" val="20001"/>
                    </a:ext>
                  </a:extLst>
                </a:gridCol>
                <a:gridCol w="813499">
                  <a:extLst>
                    <a:ext uri="{9D8B030D-6E8A-4147-A177-3AD203B41FA5}">
                      <a16:colId xmlns:a16="http://schemas.microsoft.com/office/drawing/2014/main" xmlns="" val="20002"/>
                    </a:ext>
                  </a:extLst>
                </a:gridCol>
                <a:gridCol w="813499">
                  <a:extLst>
                    <a:ext uri="{9D8B030D-6E8A-4147-A177-3AD203B41FA5}">
                      <a16:colId xmlns:a16="http://schemas.microsoft.com/office/drawing/2014/main" xmlns="" val="20003"/>
                    </a:ext>
                  </a:extLst>
                </a:gridCol>
                <a:gridCol w="813499">
                  <a:extLst>
                    <a:ext uri="{9D8B030D-6E8A-4147-A177-3AD203B41FA5}">
                      <a16:colId xmlns:a16="http://schemas.microsoft.com/office/drawing/2014/main" xmlns="" val="20004"/>
                    </a:ext>
                  </a:extLst>
                </a:gridCol>
                <a:gridCol w="813499">
                  <a:extLst>
                    <a:ext uri="{9D8B030D-6E8A-4147-A177-3AD203B41FA5}">
                      <a16:colId xmlns:a16="http://schemas.microsoft.com/office/drawing/2014/main" xmlns="" val="20005"/>
                    </a:ext>
                  </a:extLst>
                </a:gridCol>
                <a:gridCol w="813499">
                  <a:extLst>
                    <a:ext uri="{9D8B030D-6E8A-4147-A177-3AD203B41FA5}">
                      <a16:colId xmlns:a16="http://schemas.microsoft.com/office/drawing/2014/main" xmlns="" val="20006"/>
                    </a:ext>
                  </a:extLst>
                </a:gridCol>
                <a:gridCol w="208280">
                  <a:extLst>
                    <a:ext uri="{9D8B030D-6E8A-4147-A177-3AD203B41FA5}">
                      <a16:colId xmlns:a16="http://schemas.microsoft.com/office/drawing/2014/main" xmlns="" val="20007"/>
                    </a:ext>
                  </a:extLst>
                </a:gridCol>
                <a:gridCol w="1399022">
                  <a:extLst>
                    <a:ext uri="{9D8B030D-6E8A-4147-A177-3AD203B41FA5}">
                      <a16:colId xmlns:a16="http://schemas.microsoft.com/office/drawing/2014/main" xmlns="" val="20008"/>
                    </a:ext>
                  </a:extLst>
                </a:gridCol>
              </a:tblGrid>
              <a:tr h="4114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1" dirty="0">
                          <a:solidFill>
                            <a:schemeClr val="tx2"/>
                          </a:solidFill>
                        </a:rPr>
                        <a:t>2009</a:t>
                      </a: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1" dirty="0">
                          <a:solidFill>
                            <a:schemeClr val="tx2"/>
                          </a:solidFill>
                        </a:rPr>
                        <a:t>2010</a:t>
                      </a: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1" dirty="0">
                          <a:solidFill>
                            <a:schemeClr val="tx2"/>
                          </a:solidFill>
                        </a:rPr>
                        <a:t>2011</a:t>
                      </a: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1" dirty="0">
                          <a:solidFill>
                            <a:schemeClr val="tx2"/>
                          </a:solidFill>
                        </a:rPr>
                        <a:t>2012</a:t>
                      </a: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1" dirty="0">
                          <a:solidFill>
                            <a:schemeClr val="tx2"/>
                          </a:solidFill>
                        </a:rPr>
                        <a:t>2013</a:t>
                      </a: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1" dirty="0">
                          <a:solidFill>
                            <a:schemeClr val="tx2"/>
                          </a:solidFill>
                        </a:rPr>
                        <a:t>2014</a:t>
                      </a: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100" b="1" dirty="0">
                          <a:solidFill>
                            <a:schemeClr val="tx2"/>
                          </a:solidFill>
                        </a:rPr>
                        <a:t>2015</a:t>
                      </a: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100" b="1" dirty="0">
                        <a:solidFill>
                          <a:schemeClr val="tx2"/>
                        </a:solidFill>
                      </a:endParaRP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1" dirty="0">
                          <a:solidFill>
                            <a:schemeClr val="tx2"/>
                          </a:solidFill>
                        </a:rPr>
                        <a:t>2017 and</a:t>
                      </a:r>
                      <a:r>
                        <a:rPr lang="en-US" sz="1100" b="1" baseline="0" dirty="0">
                          <a:solidFill>
                            <a:schemeClr val="tx2"/>
                          </a:solidFill>
                        </a:rPr>
                        <a:t> beyond</a:t>
                      </a:r>
                      <a:endParaRPr lang="en-US" sz="1100" b="1" dirty="0">
                        <a:solidFill>
                          <a:schemeClr val="tx2"/>
                        </a:solidFill>
                      </a:endParaRPr>
                    </a:p>
                  </a:txBody>
                  <a:tcPr marT="34290" marB="34290" anchor="ctr">
                    <a:lnL w="12700" cap="flat" cmpd="sng" algn="ctr">
                      <a:solidFill>
                        <a:srgbClr val="5A5A5A"/>
                      </a:solidFill>
                      <a:prstDash val="sysDot"/>
                      <a:round/>
                      <a:headEnd type="none" w="med" len="med"/>
                      <a:tailEnd type="none" w="med" len="med"/>
                    </a:lnL>
                    <a:lnR w="12700" cap="flat" cmpd="sng" algn="ctr">
                      <a:solidFill>
                        <a:srgbClr val="5A5A5A"/>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cxnSp>
        <p:nvCxnSpPr>
          <p:cNvPr id="77" name="Straight Arrow Connector 76"/>
          <p:cNvCxnSpPr>
            <a:cxnSpLocks/>
          </p:cNvCxnSpPr>
          <p:nvPr/>
        </p:nvCxnSpPr>
        <p:spPr>
          <a:xfrm>
            <a:off x="6266701" y="2453346"/>
            <a:ext cx="0" cy="106781"/>
          </a:xfrm>
          <a:prstGeom prst="straightConnector1">
            <a:avLst/>
          </a:prstGeom>
          <a:ln w="19050">
            <a:solidFill>
              <a:schemeClr val="accent2"/>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716016" y="2950325"/>
            <a:ext cx="0" cy="209007"/>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4" name="TextBox 6"/>
          <p:cNvSpPr txBox="1"/>
          <p:nvPr/>
        </p:nvSpPr>
        <p:spPr>
          <a:xfrm>
            <a:off x="470928" y="931502"/>
            <a:ext cx="2753917" cy="1242055"/>
          </a:xfrm>
          <a:prstGeom prst="rect">
            <a:avLst/>
          </a:prstGeom>
          <a:solidFill>
            <a:schemeClr val="accent1">
              <a:lumMod val="20000"/>
              <a:lumOff val="80000"/>
            </a:schemeClr>
          </a:solidFill>
          <a:ln w="1905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t">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r>
              <a:rPr lang="en-US" sz="900" b="1" dirty="0">
                <a:solidFill>
                  <a:srgbClr val="6482C3">
                    <a:lumMod val="75000"/>
                  </a:srgbClr>
                </a:solidFill>
                <a:cs typeface="Arial" panose="020B0604020202020204" pitchFamily="34" charset="0"/>
              </a:rPr>
              <a:t>Metformin</a:t>
            </a:r>
          </a:p>
          <a:p>
            <a:pPr algn="ctr" fontAlgn="base">
              <a:spcBef>
                <a:spcPct val="0"/>
              </a:spcBef>
              <a:spcAft>
                <a:spcPct val="0"/>
              </a:spcAft>
            </a:pPr>
            <a:r>
              <a:rPr lang="en-US" sz="900" b="1" dirty="0">
                <a:solidFill>
                  <a:srgbClr val="5A5A5A"/>
                </a:solidFill>
                <a:cs typeface="Arial" panose="020B0604020202020204" pitchFamily="34" charset="0"/>
              </a:rPr>
              <a:t>1218.17</a:t>
            </a:r>
            <a:r>
              <a:rPr lang="en-US" sz="900" baseline="30000" dirty="0">
                <a:solidFill>
                  <a:srgbClr val="5A5A5A"/>
                </a:solidFill>
                <a:cs typeface="Arial" panose="020B0604020202020204" pitchFamily="34" charset="0"/>
              </a:rPr>
              <a:t>1,2 </a:t>
            </a:r>
            <a:r>
              <a:rPr lang="en-US" sz="900" dirty="0">
                <a:solidFill>
                  <a:srgbClr val="5A5A5A"/>
                </a:solidFill>
                <a:cs typeface="Arial" panose="020B0604020202020204" pitchFamily="34" charset="0"/>
              </a:rPr>
              <a:t>and </a:t>
            </a:r>
            <a:r>
              <a:rPr lang="en-US" sz="900" b="1" dirty="0">
                <a:solidFill>
                  <a:srgbClr val="5A5A5A"/>
                </a:solidFill>
                <a:cs typeface="Arial" panose="020B0604020202020204" pitchFamily="34" charset="0"/>
              </a:rPr>
              <a:t>1218.20 </a:t>
            </a:r>
            <a:r>
              <a:rPr lang="en-US" sz="900" dirty="0">
                <a:solidFill>
                  <a:srgbClr val="5A5A5A"/>
                </a:solidFill>
                <a:cs typeface="Arial" panose="020B0604020202020204" pitchFamily="34" charset="0"/>
              </a:rPr>
              <a:t>(vs glimepiride)</a:t>
            </a:r>
            <a:r>
              <a:rPr lang="en-US" sz="900" baseline="30000" dirty="0">
                <a:solidFill>
                  <a:srgbClr val="5A5A5A"/>
                </a:solidFill>
                <a:cs typeface="Arial" pitchFamily="34" charset="0"/>
              </a:rPr>
              <a:t>3</a:t>
            </a:r>
          </a:p>
          <a:p>
            <a:pPr algn="ctr" fontAlgn="base">
              <a:spcBef>
                <a:spcPct val="0"/>
              </a:spcBef>
              <a:spcAft>
                <a:spcPct val="0"/>
              </a:spcAft>
            </a:pPr>
            <a:r>
              <a:rPr lang="en-US" sz="900" b="1" dirty="0">
                <a:solidFill>
                  <a:srgbClr val="6482C3">
                    <a:lumMod val="75000"/>
                  </a:srgbClr>
                </a:solidFill>
                <a:cs typeface="Arial" pitchFamily="34" charset="0"/>
              </a:rPr>
              <a:t>Sulphonylurea</a:t>
            </a:r>
            <a:r>
              <a:rPr lang="en-US" sz="900" b="1" dirty="0">
                <a:solidFill>
                  <a:srgbClr val="000000"/>
                </a:solidFill>
                <a:cs typeface="Arial" pitchFamily="34" charset="0"/>
              </a:rPr>
              <a:t/>
            </a:r>
            <a:br>
              <a:rPr lang="en-US" sz="900" b="1" dirty="0">
                <a:solidFill>
                  <a:srgbClr val="000000"/>
                </a:solidFill>
                <a:cs typeface="Arial" pitchFamily="34" charset="0"/>
              </a:rPr>
            </a:br>
            <a:r>
              <a:rPr lang="en-US" sz="900" b="1" dirty="0">
                <a:solidFill>
                  <a:srgbClr val="5A5A5A"/>
                </a:solidFill>
                <a:cs typeface="Arial" pitchFamily="34" charset="0"/>
              </a:rPr>
              <a:t>1218.35</a:t>
            </a:r>
            <a:r>
              <a:rPr lang="en-US" sz="900" baseline="30000" dirty="0">
                <a:solidFill>
                  <a:srgbClr val="5A5A5A"/>
                </a:solidFill>
                <a:cs typeface="Arial" pitchFamily="34" charset="0"/>
              </a:rPr>
              <a:t>4,5</a:t>
            </a:r>
            <a:r>
              <a:rPr lang="en-US" sz="900" baseline="30000" dirty="0">
                <a:solidFill>
                  <a:srgbClr val="000000"/>
                </a:solidFill>
                <a:cs typeface="Arial" pitchFamily="34" charset="0"/>
              </a:rPr>
              <a:t/>
            </a:r>
            <a:br>
              <a:rPr lang="en-US" sz="900" baseline="30000" dirty="0">
                <a:solidFill>
                  <a:srgbClr val="000000"/>
                </a:solidFill>
                <a:cs typeface="Arial" pitchFamily="34" charset="0"/>
              </a:rPr>
            </a:br>
            <a:r>
              <a:rPr lang="en-US" sz="900" b="1" dirty="0">
                <a:solidFill>
                  <a:srgbClr val="6482C3">
                    <a:lumMod val="75000"/>
                  </a:srgbClr>
                </a:solidFill>
                <a:cs typeface="Arial" pitchFamily="34" charset="0"/>
              </a:rPr>
              <a:t>Metformin + sulphonylurea</a:t>
            </a:r>
            <a:r>
              <a:rPr lang="en-US" sz="900" b="1" dirty="0">
                <a:solidFill>
                  <a:srgbClr val="000000"/>
                </a:solidFill>
                <a:cs typeface="Arial" pitchFamily="34" charset="0"/>
              </a:rPr>
              <a:t/>
            </a:r>
            <a:br>
              <a:rPr lang="en-US" sz="900" b="1" dirty="0">
                <a:solidFill>
                  <a:srgbClr val="000000"/>
                </a:solidFill>
                <a:cs typeface="Arial" pitchFamily="34" charset="0"/>
              </a:rPr>
            </a:br>
            <a:r>
              <a:rPr lang="en-US" sz="900" b="1" dirty="0">
                <a:solidFill>
                  <a:srgbClr val="5A5A5A"/>
                </a:solidFill>
                <a:cs typeface="Arial" pitchFamily="34" charset="0"/>
              </a:rPr>
              <a:t>1218.18</a:t>
            </a:r>
            <a:r>
              <a:rPr lang="en-US" sz="900" baseline="30000" dirty="0">
                <a:solidFill>
                  <a:srgbClr val="5A5A5A"/>
                </a:solidFill>
                <a:cs typeface="Arial" pitchFamily="34" charset="0"/>
              </a:rPr>
              <a:t>6,7</a:t>
            </a:r>
            <a:endParaRPr lang="en-US" sz="900" b="1" dirty="0">
              <a:solidFill>
                <a:srgbClr val="5A5A5A"/>
              </a:solidFill>
              <a:cs typeface="Arial" panose="020B0604020202020204" pitchFamily="34" charset="0"/>
            </a:endParaRPr>
          </a:p>
          <a:p>
            <a:pPr algn="ctr" fontAlgn="base">
              <a:spcBef>
                <a:spcPct val="0"/>
              </a:spcBef>
              <a:spcAft>
                <a:spcPct val="0"/>
              </a:spcAft>
            </a:pPr>
            <a:endParaRPr lang="en-US" sz="900" dirty="0">
              <a:solidFill>
                <a:srgbClr val="000000"/>
              </a:solidFill>
              <a:cs typeface="Arial" panose="020B0604020202020204" pitchFamily="34" charset="0"/>
            </a:endParaRPr>
          </a:p>
          <a:p>
            <a:pPr algn="ctr" fontAlgn="base">
              <a:spcBef>
                <a:spcPct val="0"/>
              </a:spcBef>
              <a:spcAft>
                <a:spcPct val="0"/>
              </a:spcAft>
            </a:pPr>
            <a:endParaRPr lang="en-US" sz="900" dirty="0">
              <a:solidFill>
                <a:srgbClr val="000000"/>
              </a:solidFill>
              <a:cs typeface="Arial" panose="020B0604020202020204" pitchFamily="34" charset="0"/>
            </a:endParaRPr>
          </a:p>
          <a:p>
            <a:pPr algn="ctr" fontAlgn="base">
              <a:spcBef>
                <a:spcPct val="0"/>
              </a:spcBef>
              <a:spcAft>
                <a:spcPct val="0"/>
              </a:spcAft>
            </a:pPr>
            <a:endParaRPr lang="en-US" sz="1100" dirty="0">
              <a:solidFill>
                <a:srgbClr val="000000"/>
              </a:solidFill>
              <a:cs typeface="Arial" panose="020B0604020202020204" pitchFamily="34" charset="0"/>
            </a:endParaRPr>
          </a:p>
          <a:p>
            <a:pPr algn="ctr" fontAlgn="base">
              <a:spcBef>
                <a:spcPct val="0"/>
              </a:spcBef>
              <a:spcAft>
                <a:spcPct val="0"/>
              </a:spcAft>
            </a:pPr>
            <a:endParaRPr lang="en-US" sz="1100" b="1" dirty="0">
              <a:solidFill>
                <a:srgbClr val="000000"/>
              </a:solidFill>
              <a:cs typeface="Arial" panose="020B0604020202020204" pitchFamily="34" charset="0"/>
            </a:endParaRPr>
          </a:p>
        </p:txBody>
      </p:sp>
      <p:sp>
        <p:nvSpPr>
          <p:cNvPr id="15" name="TextBox 7"/>
          <p:cNvSpPr txBox="1"/>
          <p:nvPr/>
        </p:nvSpPr>
        <p:spPr>
          <a:xfrm>
            <a:off x="1014918" y="1946704"/>
            <a:ext cx="1697891" cy="381600"/>
          </a:xfrm>
          <a:prstGeom prst="rect">
            <a:avLst/>
          </a:prstGeom>
          <a:solidFill>
            <a:schemeClr val="bg1"/>
          </a:solidFill>
          <a:ln w="1905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72000" algn="ctr" fontAlgn="base">
              <a:spcBef>
                <a:spcPct val="0"/>
              </a:spcBef>
              <a:spcAft>
                <a:spcPct val="0"/>
              </a:spcAft>
            </a:pPr>
            <a:r>
              <a:rPr lang="en-US" sz="1000" b="1" dirty="0">
                <a:solidFill>
                  <a:srgbClr val="5A5A5A"/>
                </a:solidFill>
                <a:ea typeface="Calibri" charset="0"/>
                <a:cs typeface="Calibri" charset="0"/>
              </a:rPr>
              <a:t> Add-on to metformin and/or sulphonylurea</a:t>
            </a:r>
          </a:p>
        </p:txBody>
      </p:sp>
      <p:grpSp>
        <p:nvGrpSpPr>
          <p:cNvPr id="12" name="Group 11"/>
          <p:cNvGrpSpPr/>
          <p:nvPr/>
        </p:nvGrpSpPr>
        <p:grpSpPr>
          <a:xfrm>
            <a:off x="822939" y="1966634"/>
            <a:ext cx="353815" cy="353814"/>
            <a:chOff x="-35284" y="1070391"/>
            <a:chExt cx="353815" cy="353814"/>
          </a:xfrm>
        </p:grpSpPr>
        <p:sp>
          <p:nvSpPr>
            <p:cNvPr id="129" name="Oval 128"/>
            <p:cNvSpPr/>
            <p:nvPr/>
          </p:nvSpPr>
          <p:spPr>
            <a:xfrm>
              <a:off x="-35284" y="1070391"/>
              <a:ext cx="353815" cy="353814"/>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 y="1111717"/>
              <a:ext cx="271162" cy="271162"/>
            </a:xfrm>
            <a:prstGeom prst="rect">
              <a:avLst/>
            </a:prstGeom>
          </p:spPr>
        </p:pic>
      </p:grpSp>
      <p:cxnSp>
        <p:nvCxnSpPr>
          <p:cNvPr id="138" name="Straight Connector 137"/>
          <p:cNvCxnSpPr/>
          <p:nvPr/>
        </p:nvCxnSpPr>
        <p:spPr>
          <a:xfrm flipH="1" flipV="1">
            <a:off x="1816460" y="2336842"/>
            <a:ext cx="1" cy="114631"/>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nvGrpSpPr>
          <p:cNvPr id="243" name="Group 242"/>
          <p:cNvGrpSpPr/>
          <p:nvPr/>
        </p:nvGrpSpPr>
        <p:grpSpPr>
          <a:xfrm>
            <a:off x="3499985" y="1291532"/>
            <a:ext cx="2026462" cy="756243"/>
            <a:chOff x="3499985" y="1347615"/>
            <a:chExt cx="2026462" cy="756243"/>
          </a:xfrm>
        </p:grpSpPr>
        <p:sp>
          <p:nvSpPr>
            <p:cNvPr id="44" name="TextBox 6"/>
            <p:cNvSpPr txBox="1"/>
            <p:nvPr/>
          </p:nvSpPr>
          <p:spPr>
            <a:xfrm>
              <a:off x="3499985" y="1347615"/>
              <a:ext cx="2026462" cy="601196"/>
            </a:xfrm>
            <a:prstGeom prst="rect">
              <a:avLst/>
            </a:prstGeom>
            <a:solidFill>
              <a:schemeClr val="accent1">
                <a:lumMod val="20000"/>
                <a:lumOff val="80000"/>
              </a:schemeClr>
            </a:solidFill>
            <a:ln w="1905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t">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r>
                <a:rPr lang="en-US" sz="900" b="1" dirty="0">
                  <a:solidFill>
                    <a:srgbClr val="5A5A5A"/>
                  </a:solidFill>
                  <a:cs typeface="Arial" panose="020B0604020202020204" pitchFamily="34" charset="0"/>
                </a:rPr>
                <a:t>1218.36</a:t>
              </a:r>
              <a:r>
                <a:rPr lang="en-US" sz="900" baseline="30000" dirty="0">
                  <a:solidFill>
                    <a:srgbClr val="5A5A5A"/>
                  </a:solidFill>
                  <a:cs typeface="Arial" panose="020B0604020202020204" pitchFamily="34" charset="0"/>
                </a:rPr>
                <a:t>17</a:t>
              </a:r>
              <a:endParaRPr lang="en-US" sz="900" dirty="0">
                <a:solidFill>
                  <a:srgbClr val="5A5A5A"/>
                </a:solidFill>
                <a:cs typeface="Arial" panose="020B0604020202020204" pitchFamily="34" charset="0"/>
              </a:endParaRPr>
            </a:p>
            <a:p>
              <a:pPr algn="ctr" fontAlgn="base">
                <a:spcBef>
                  <a:spcPct val="0"/>
                </a:spcBef>
                <a:spcAft>
                  <a:spcPct val="0"/>
                </a:spcAft>
              </a:pPr>
              <a:r>
                <a:rPr lang="en-US" sz="900" b="1" dirty="0">
                  <a:solidFill>
                    <a:srgbClr val="5A5A5A"/>
                  </a:solidFill>
                  <a:cs typeface="Arial" panose="020B0604020202020204" pitchFamily="34" charset="0"/>
                </a:rPr>
                <a:t>1218.149</a:t>
              </a:r>
              <a:r>
                <a:rPr lang="en-US" sz="900" baseline="30000" dirty="0">
                  <a:solidFill>
                    <a:srgbClr val="5A5A5A"/>
                  </a:solidFill>
                  <a:cs typeface="Arial" panose="020B0604020202020204" pitchFamily="34" charset="0"/>
                </a:rPr>
                <a:t>18</a:t>
              </a:r>
              <a:endParaRPr lang="en-US" sz="900" dirty="0">
                <a:solidFill>
                  <a:srgbClr val="5A5A5A"/>
                </a:solidFill>
                <a:cs typeface="Arial" panose="020B0604020202020204" pitchFamily="34" charset="0"/>
              </a:endParaRPr>
            </a:p>
            <a:p>
              <a:pPr fontAlgn="base">
                <a:spcBef>
                  <a:spcPct val="0"/>
                </a:spcBef>
                <a:spcAft>
                  <a:spcPct val="0"/>
                </a:spcAft>
              </a:pPr>
              <a:endParaRPr lang="en-US" sz="900" dirty="0">
                <a:solidFill>
                  <a:srgbClr val="000000"/>
                </a:solidFill>
                <a:cs typeface="Arial" panose="020B0604020202020204" pitchFamily="34" charset="0"/>
              </a:endParaRPr>
            </a:p>
            <a:p>
              <a:pPr algn="ctr" fontAlgn="base">
                <a:spcBef>
                  <a:spcPct val="0"/>
                </a:spcBef>
                <a:spcAft>
                  <a:spcPct val="0"/>
                </a:spcAft>
              </a:pPr>
              <a:endParaRPr lang="en-US" sz="1100" dirty="0">
                <a:solidFill>
                  <a:srgbClr val="000000"/>
                </a:solidFill>
                <a:cs typeface="Arial" panose="020B0604020202020204" pitchFamily="34" charset="0"/>
              </a:endParaRPr>
            </a:p>
            <a:p>
              <a:pPr algn="ctr" fontAlgn="base">
                <a:spcBef>
                  <a:spcPct val="0"/>
                </a:spcBef>
                <a:spcAft>
                  <a:spcPct val="0"/>
                </a:spcAft>
              </a:pPr>
              <a:endParaRPr lang="en-US" sz="1100" b="1" dirty="0">
                <a:solidFill>
                  <a:srgbClr val="000000"/>
                </a:solidFill>
                <a:cs typeface="Arial" panose="020B0604020202020204" pitchFamily="34" charset="0"/>
              </a:endParaRPr>
            </a:p>
          </p:txBody>
        </p:sp>
        <p:sp>
          <p:nvSpPr>
            <p:cNvPr id="139" name="TextBox 7"/>
            <p:cNvSpPr txBox="1"/>
            <p:nvPr/>
          </p:nvSpPr>
          <p:spPr>
            <a:xfrm>
              <a:off x="3830481" y="1722258"/>
              <a:ext cx="1369256" cy="381600"/>
            </a:xfrm>
            <a:prstGeom prst="rect">
              <a:avLst/>
            </a:prstGeom>
            <a:solidFill>
              <a:schemeClr val="bg1"/>
            </a:solidFill>
            <a:ln w="1905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72000" algn="ctr" fontAlgn="base">
                <a:spcBef>
                  <a:spcPct val="0"/>
                </a:spcBef>
                <a:spcAft>
                  <a:spcPct val="0"/>
                </a:spcAft>
              </a:pPr>
              <a:r>
                <a:rPr lang="en-US" sz="1000" b="1" dirty="0">
                  <a:solidFill>
                    <a:srgbClr val="5A5A5A"/>
                  </a:solidFill>
                  <a:ea typeface="Calibri" charset="0"/>
                  <a:cs typeface="Calibri" charset="0"/>
                </a:rPr>
                <a:t>Add-on to </a:t>
              </a:r>
              <a:br>
                <a:rPr lang="en-US" sz="1000" b="1" dirty="0">
                  <a:solidFill>
                    <a:srgbClr val="5A5A5A"/>
                  </a:solidFill>
                  <a:ea typeface="Calibri" charset="0"/>
                  <a:cs typeface="Calibri" charset="0"/>
                </a:rPr>
              </a:br>
              <a:r>
                <a:rPr lang="en-US" sz="1000" b="1" dirty="0">
                  <a:solidFill>
                    <a:srgbClr val="5A5A5A"/>
                  </a:solidFill>
                  <a:ea typeface="Calibri" charset="0"/>
                  <a:cs typeface="Calibri" charset="0"/>
                </a:rPr>
                <a:t>basal insulin</a:t>
              </a:r>
            </a:p>
          </p:txBody>
        </p:sp>
        <p:grpSp>
          <p:nvGrpSpPr>
            <p:cNvPr id="29" name="Group 28"/>
            <p:cNvGrpSpPr/>
            <p:nvPr/>
          </p:nvGrpSpPr>
          <p:grpSpPr>
            <a:xfrm>
              <a:off x="3647177" y="1742188"/>
              <a:ext cx="353815" cy="353814"/>
              <a:chOff x="4724586" y="1958563"/>
              <a:chExt cx="353815" cy="353814"/>
            </a:xfrm>
          </p:grpSpPr>
          <p:sp>
            <p:nvSpPr>
              <p:cNvPr id="141" name="Oval 140"/>
              <p:cNvSpPr/>
              <p:nvPr/>
            </p:nvSpPr>
            <p:spPr>
              <a:xfrm>
                <a:off x="4724586" y="1958563"/>
                <a:ext cx="353815" cy="353814"/>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30" name="Picture 29"/>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26385" t="9625" r="27048" b="24776"/>
              <a:stretch/>
            </p:blipFill>
            <p:spPr>
              <a:xfrm>
                <a:off x="4790975" y="1983639"/>
                <a:ext cx="206990" cy="291588"/>
              </a:xfrm>
              <a:prstGeom prst="rect">
                <a:avLst/>
              </a:prstGeom>
            </p:spPr>
          </p:pic>
        </p:grpSp>
      </p:grpSp>
      <p:grpSp>
        <p:nvGrpSpPr>
          <p:cNvPr id="245" name="Group 244"/>
          <p:cNvGrpSpPr/>
          <p:nvPr/>
        </p:nvGrpSpPr>
        <p:grpSpPr>
          <a:xfrm>
            <a:off x="3543553" y="3153798"/>
            <a:ext cx="2343088" cy="1088848"/>
            <a:chOff x="3543553" y="3209883"/>
            <a:chExt cx="2343088" cy="1088848"/>
          </a:xfrm>
        </p:grpSpPr>
        <p:sp>
          <p:nvSpPr>
            <p:cNvPr id="153" name="TextBox 6"/>
            <p:cNvSpPr txBox="1"/>
            <p:nvPr/>
          </p:nvSpPr>
          <p:spPr>
            <a:xfrm>
              <a:off x="3543553" y="3209883"/>
              <a:ext cx="2343088" cy="908761"/>
            </a:xfrm>
            <a:prstGeom prst="rect">
              <a:avLst/>
            </a:prstGeom>
            <a:solidFill>
              <a:schemeClr val="accent2">
                <a:lumMod val="20000"/>
                <a:lumOff val="80000"/>
              </a:schemeClr>
            </a:solidFill>
            <a:ln w="1905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t">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r>
                <a:rPr lang="en-US" sz="900" b="1" dirty="0">
                  <a:solidFill>
                    <a:srgbClr val="F0414B"/>
                  </a:solidFill>
                  <a:cs typeface="Arial" panose="020B0604020202020204" pitchFamily="34" charset="0"/>
                </a:rPr>
                <a:t>Asian</a:t>
              </a:r>
              <a:r>
                <a:rPr lang="en-US" sz="900" b="1" dirty="0">
                  <a:solidFill>
                    <a:srgbClr val="F0414B">
                      <a:lumMod val="75000"/>
                    </a:srgbClr>
                  </a:solidFill>
                  <a:cs typeface="Arial" panose="020B0604020202020204" pitchFamily="34" charset="0"/>
                </a:rPr>
                <a:t/>
              </a:r>
              <a:br>
                <a:rPr lang="en-US" sz="900" b="1" dirty="0">
                  <a:solidFill>
                    <a:srgbClr val="F0414B">
                      <a:lumMod val="75000"/>
                    </a:srgbClr>
                  </a:solidFill>
                  <a:cs typeface="Arial" panose="020B0604020202020204" pitchFamily="34" charset="0"/>
                </a:rPr>
              </a:br>
              <a:r>
                <a:rPr lang="en-US" sz="900" b="1" dirty="0">
                  <a:solidFill>
                    <a:srgbClr val="5A5A5A"/>
                  </a:solidFill>
                  <a:cs typeface="Arial" panose="020B0604020202020204" pitchFamily="34" charset="0"/>
                </a:rPr>
                <a:t>1218.65,</a:t>
              </a:r>
              <a:r>
                <a:rPr lang="en-US" sz="900" baseline="30000" dirty="0">
                  <a:solidFill>
                    <a:srgbClr val="5A5A5A"/>
                  </a:solidFill>
                  <a:cs typeface="Arial" panose="020B0604020202020204" pitchFamily="34" charset="0"/>
                </a:rPr>
                <a:t>19</a:t>
              </a:r>
              <a:r>
                <a:rPr lang="en-US" sz="900" dirty="0">
                  <a:solidFill>
                    <a:srgbClr val="5A5A5A"/>
                  </a:solidFill>
                  <a:cs typeface="Arial" panose="020B0604020202020204" pitchFamily="34" charset="0"/>
                </a:rPr>
                <a:t> </a:t>
              </a:r>
              <a:r>
                <a:rPr lang="en-US" sz="900" b="1" dirty="0">
                  <a:solidFill>
                    <a:srgbClr val="5A5A5A"/>
                  </a:solidFill>
                  <a:cs typeface="Arial" panose="020B0604020202020204" pitchFamily="34" charset="0"/>
                </a:rPr>
                <a:t>1218.66</a:t>
              </a:r>
              <a:r>
                <a:rPr lang="en-US" sz="900" baseline="30000" dirty="0">
                  <a:solidFill>
                    <a:srgbClr val="5A5A5A"/>
                  </a:solidFill>
                  <a:cs typeface="Arial" panose="020B0604020202020204" pitchFamily="34" charset="0"/>
                </a:rPr>
                <a:t>20 </a:t>
              </a:r>
              <a:r>
                <a:rPr lang="en-US" sz="900" dirty="0">
                  <a:solidFill>
                    <a:srgbClr val="5A5A5A"/>
                  </a:solidFill>
                  <a:cs typeface="Arial" panose="020B0604020202020204" pitchFamily="34" charset="0"/>
                </a:rPr>
                <a:t>and</a:t>
              </a:r>
              <a:r>
                <a:rPr lang="en-US" sz="900" b="1" dirty="0">
                  <a:solidFill>
                    <a:srgbClr val="5A5A5A"/>
                  </a:solidFill>
                  <a:cs typeface="Arial" panose="020B0604020202020204" pitchFamily="34" charset="0"/>
                </a:rPr>
                <a:t> 1218.78</a:t>
              </a:r>
              <a:r>
                <a:rPr lang="en-US" sz="900" baseline="30000" dirty="0">
                  <a:solidFill>
                    <a:srgbClr val="5A5A5A"/>
                  </a:solidFill>
                  <a:cs typeface="Arial" panose="020B0604020202020204" pitchFamily="34" charset="0"/>
                </a:rPr>
                <a:t>21,22</a:t>
              </a:r>
              <a:endParaRPr lang="en-US" sz="900" b="1" dirty="0">
                <a:solidFill>
                  <a:srgbClr val="5A5A5A"/>
                </a:solidFill>
                <a:cs typeface="Arial" panose="020B0604020202020204" pitchFamily="34" charset="0"/>
              </a:endParaRPr>
            </a:p>
            <a:p>
              <a:pPr algn="ctr" fontAlgn="base">
                <a:spcBef>
                  <a:spcPct val="0"/>
                </a:spcBef>
                <a:spcAft>
                  <a:spcPct val="0"/>
                </a:spcAft>
              </a:pPr>
              <a:r>
                <a:rPr lang="en-US" sz="900" b="1" dirty="0">
                  <a:solidFill>
                    <a:srgbClr val="F0414B"/>
                  </a:solidFill>
                  <a:cs typeface="Arial" panose="020B0604020202020204" pitchFamily="34" charset="0"/>
                </a:rPr>
                <a:t>African-American</a:t>
              </a:r>
            </a:p>
            <a:p>
              <a:pPr algn="ctr" fontAlgn="base">
                <a:spcBef>
                  <a:spcPct val="0"/>
                </a:spcBef>
                <a:spcAft>
                  <a:spcPct val="0"/>
                </a:spcAft>
              </a:pPr>
              <a:r>
                <a:rPr lang="en-US" sz="900" b="1" dirty="0">
                  <a:solidFill>
                    <a:srgbClr val="5A5A5A"/>
                  </a:solidFill>
                  <a:cs typeface="Arial" panose="020B0604020202020204" pitchFamily="34" charset="0"/>
                </a:rPr>
                <a:t>1218.75</a:t>
              </a:r>
              <a:r>
                <a:rPr lang="en-US" sz="900" baseline="30000" dirty="0">
                  <a:solidFill>
                    <a:srgbClr val="5A5A5A"/>
                  </a:solidFill>
                  <a:cs typeface="Arial" panose="020B0604020202020204" pitchFamily="34" charset="0"/>
                </a:rPr>
                <a:t>23</a:t>
              </a:r>
              <a:endParaRPr lang="en-US" sz="800" dirty="0">
                <a:solidFill>
                  <a:srgbClr val="000000"/>
                </a:solidFill>
                <a:cs typeface="Arial" panose="020B0604020202020204" pitchFamily="34" charset="0"/>
              </a:endParaRPr>
            </a:p>
          </p:txBody>
        </p:sp>
        <p:sp>
          <p:nvSpPr>
            <p:cNvPr id="154" name="TextBox 7"/>
            <p:cNvSpPr txBox="1"/>
            <p:nvPr/>
          </p:nvSpPr>
          <p:spPr>
            <a:xfrm>
              <a:off x="3990415" y="3917131"/>
              <a:ext cx="1574822" cy="381600"/>
            </a:xfrm>
            <a:prstGeom prst="rect">
              <a:avLst/>
            </a:prstGeom>
            <a:solidFill>
              <a:schemeClr val="bg1"/>
            </a:solidFill>
            <a:ln w="1905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square" lIns="91419" tIns="45709" rIns="91419" bIns="45709"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44000" algn="ctr" fontAlgn="base">
                <a:spcBef>
                  <a:spcPct val="0"/>
                </a:spcBef>
                <a:spcAft>
                  <a:spcPct val="0"/>
                </a:spcAft>
              </a:pPr>
              <a:r>
                <a:rPr lang="en-US" sz="1000" b="1" dirty="0">
                  <a:solidFill>
                    <a:srgbClr val="5A5A5A"/>
                  </a:solidFill>
                  <a:ea typeface="Calibri" charset="0"/>
                  <a:cs typeface="Calibri" charset="0"/>
                </a:rPr>
                <a:t>Specific populations</a:t>
              </a:r>
            </a:p>
          </p:txBody>
        </p:sp>
        <p:grpSp>
          <p:nvGrpSpPr>
            <p:cNvPr id="118" name="Group 117"/>
            <p:cNvGrpSpPr/>
            <p:nvPr/>
          </p:nvGrpSpPr>
          <p:grpSpPr>
            <a:xfrm>
              <a:off x="3798409" y="3937060"/>
              <a:ext cx="356792" cy="356792"/>
              <a:chOff x="2138554" y="2202675"/>
              <a:chExt cx="1010858" cy="1010858"/>
            </a:xfrm>
          </p:grpSpPr>
          <p:sp>
            <p:nvSpPr>
              <p:cNvPr id="119" name="Oval 118"/>
              <p:cNvSpPr/>
              <p:nvPr/>
            </p:nvSpPr>
            <p:spPr>
              <a:xfrm>
                <a:off x="2138554" y="2202675"/>
                <a:ext cx="1010858" cy="101085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125" name="Picture 1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4003" y="2272306"/>
                <a:ext cx="871607" cy="871596"/>
              </a:xfrm>
              <a:prstGeom prst="rect">
                <a:avLst/>
              </a:prstGeom>
            </p:spPr>
          </p:pic>
        </p:grpSp>
      </p:grpSp>
      <p:cxnSp>
        <p:nvCxnSpPr>
          <p:cNvPr id="174" name="Elbow Connector 173"/>
          <p:cNvCxnSpPr/>
          <p:nvPr/>
        </p:nvCxnSpPr>
        <p:spPr>
          <a:xfrm rot="5400000" flipH="1" flipV="1">
            <a:off x="5050992" y="314966"/>
            <a:ext cx="303599" cy="4193118"/>
          </a:xfrm>
          <a:prstGeom prst="bentConnector3">
            <a:avLst>
              <a:gd name="adj1" fmla="val 38496"/>
            </a:avLst>
          </a:prstGeom>
          <a:ln w="19050">
            <a:solidFill>
              <a:schemeClr val="accent2"/>
            </a:solidFill>
            <a:headEnd type="oval"/>
          </a:ln>
          <a:effectLst/>
        </p:spPr>
        <p:style>
          <a:lnRef idx="2">
            <a:schemeClr val="accent1"/>
          </a:lnRef>
          <a:fillRef idx="0">
            <a:schemeClr val="accent1"/>
          </a:fillRef>
          <a:effectRef idx="1">
            <a:schemeClr val="accent1"/>
          </a:effectRef>
          <a:fontRef idx="minor">
            <a:schemeClr val="tx1"/>
          </a:fontRef>
        </p:style>
      </p:cxnSp>
      <p:grpSp>
        <p:nvGrpSpPr>
          <p:cNvPr id="247" name="Group 246"/>
          <p:cNvGrpSpPr/>
          <p:nvPr/>
        </p:nvGrpSpPr>
        <p:grpSpPr>
          <a:xfrm>
            <a:off x="763841" y="3022973"/>
            <a:ext cx="2105239" cy="814903"/>
            <a:chOff x="763832" y="3078996"/>
            <a:chExt cx="2105239" cy="814903"/>
          </a:xfrm>
        </p:grpSpPr>
        <p:sp>
          <p:nvSpPr>
            <p:cNvPr id="10" name="TextBox 6"/>
            <p:cNvSpPr txBox="1"/>
            <p:nvPr/>
          </p:nvSpPr>
          <p:spPr>
            <a:xfrm>
              <a:off x="763832" y="3078996"/>
              <a:ext cx="2105239" cy="631060"/>
            </a:xfrm>
            <a:prstGeom prst="rect">
              <a:avLst/>
            </a:prstGeom>
            <a:solidFill>
              <a:schemeClr val="accent1">
                <a:lumMod val="20000"/>
                <a:lumOff val="80000"/>
              </a:schemeClr>
            </a:solidFill>
            <a:ln w="1905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endParaRPr lang="en-US" sz="1000" dirty="0">
                <a:solidFill>
                  <a:srgbClr val="000000"/>
                </a:solidFill>
                <a:cs typeface="Arial" panose="020B0604020202020204" pitchFamily="34" charset="0"/>
              </a:endParaRPr>
            </a:p>
            <a:p>
              <a:pPr algn="ctr" fontAlgn="base">
                <a:spcBef>
                  <a:spcPct val="0"/>
                </a:spcBef>
                <a:spcAft>
                  <a:spcPct val="0"/>
                </a:spcAft>
              </a:pPr>
              <a:endParaRPr lang="en-US" sz="900" b="1" dirty="0">
                <a:solidFill>
                  <a:srgbClr val="000000"/>
                </a:solidFill>
                <a:cs typeface="Arial" panose="020B0604020202020204" pitchFamily="34" charset="0"/>
              </a:endParaRPr>
            </a:p>
            <a:p>
              <a:pPr algn="ctr" fontAlgn="base">
                <a:spcBef>
                  <a:spcPct val="0"/>
                </a:spcBef>
                <a:spcAft>
                  <a:spcPct val="0"/>
                </a:spcAft>
              </a:pPr>
              <a:r>
                <a:rPr lang="en-US" sz="900" b="1" dirty="0">
                  <a:solidFill>
                    <a:srgbClr val="5A5A5A"/>
                  </a:solidFill>
                  <a:cs typeface="Arial" panose="020B0604020202020204" pitchFamily="34" charset="0"/>
                </a:rPr>
                <a:t>1218.16</a:t>
              </a:r>
              <a:r>
                <a:rPr lang="en-US" sz="900" baseline="30000" dirty="0">
                  <a:solidFill>
                    <a:srgbClr val="5A5A5A"/>
                  </a:solidFill>
                  <a:cs typeface="Arial" panose="020B0604020202020204" pitchFamily="34" charset="0"/>
                </a:rPr>
                <a:t>8,9</a:t>
              </a:r>
              <a:r>
                <a:rPr lang="en-US" sz="900" dirty="0">
                  <a:solidFill>
                    <a:srgbClr val="5A5A5A"/>
                  </a:solidFill>
                  <a:cs typeface="Arial" panose="020B0604020202020204" pitchFamily="34" charset="0"/>
                </a:rPr>
                <a:t> and </a:t>
              </a:r>
              <a:r>
                <a:rPr lang="en-US" sz="900" b="1" dirty="0">
                  <a:solidFill>
                    <a:srgbClr val="5A5A5A"/>
                  </a:solidFill>
                  <a:cs typeface="Arial" panose="020B0604020202020204" pitchFamily="34" charset="0"/>
                </a:rPr>
                <a:t>1218.50</a:t>
              </a:r>
              <a:r>
                <a:rPr lang="en-US" sz="900" baseline="30000" dirty="0">
                  <a:solidFill>
                    <a:srgbClr val="5A5A5A"/>
                  </a:solidFill>
                  <a:cs typeface="Arial" panose="020B0604020202020204" pitchFamily="34" charset="0"/>
                </a:rPr>
                <a:t>10</a:t>
              </a:r>
              <a:endParaRPr lang="en-US" sz="900" dirty="0">
                <a:solidFill>
                  <a:srgbClr val="5A5A5A"/>
                </a:solidFill>
                <a:cs typeface="Arial" panose="020B0604020202020204" pitchFamily="34" charset="0"/>
              </a:endParaRPr>
            </a:p>
            <a:p>
              <a:pPr algn="ctr" fontAlgn="base">
                <a:spcBef>
                  <a:spcPct val="0"/>
                </a:spcBef>
                <a:spcAft>
                  <a:spcPct val="0"/>
                </a:spcAft>
              </a:pPr>
              <a:r>
                <a:rPr lang="en-US" sz="900" b="1" dirty="0">
                  <a:solidFill>
                    <a:srgbClr val="5A5A5A"/>
                  </a:solidFill>
                  <a:cs typeface="Arial" panose="020B0604020202020204" pitchFamily="34" charset="0"/>
                </a:rPr>
                <a:t>1218.23 </a:t>
              </a:r>
              <a:r>
                <a:rPr lang="en-US" sz="900" dirty="0">
                  <a:solidFill>
                    <a:srgbClr val="5A5A5A"/>
                  </a:solidFill>
                  <a:cs typeface="Arial" panose="020B0604020202020204" pitchFamily="34" charset="0"/>
                </a:rPr>
                <a:t>(Japan)</a:t>
              </a:r>
              <a:r>
                <a:rPr lang="en-US" sz="900" baseline="30000" dirty="0">
                  <a:solidFill>
                    <a:srgbClr val="5A5A5A"/>
                  </a:solidFill>
                  <a:cs typeface="Arial" panose="020B0604020202020204" pitchFamily="34" charset="0"/>
                </a:rPr>
                <a:t>11,12</a:t>
              </a:r>
              <a:endParaRPr lang="en-US" sz="900" dirty="0">
                <a:solidFill>
                  <a:srgbClr val="000000"/>
                </a:solidFill>
                <a:cs typeface="Arial" panose="020B0604020202020204" pitchFamily="34" charset="0"/>
              </a:endParaRPr>
            </a:p>
            <a:p>
              <a:pPr algn="ctr" fontAlgn="base">
                <a:spcBef>
                  <a:spcPct val="0"/>
                </a:spcBef>
                <a:spcAft>
                  <a:spcPct val="0"/>
                </a:spcAft>
              </a:pPr>
              <a:endParaRPr lang="en-US" sz="900" dirty="0">
                <a:solidFill>
                  <a:srgbClr val="000000"/>
                </a:solidFill>
                <a:cs typeface="Arial" panose="020B0604020202020204" pitchFamily="34" charset="0"/>
              </a:endParaRPr>
            </a:p>
            <a:p>
              <a:pPr algn="ctr" fontAlgn="base">
                <a:spcBef>
                  <a:spcPct val="0"/>
                </a:spcBef>
                <a:spcAft>
                  <a:spcPct val="0"/>
                </a:spcAft>
              </a:pPr>
              <a:endParaRPr lang="en-US" sz="1100" dirty="0">
                <a:solidFill>
                  <a:srgbClr val="000000"/>
                </a:solidFill>
                <a:cs typeface="Arial" panose="020B0604020202020204" pitchFamily="34" charset="0"/>
              </a:endParaRPr>
            </a:p>
            <a:p>
              <a:pPr algn="ctr" fontAlgn="base">
                <a:spcBef>
                  <a:spcPct val="0"/>
                </a:spcBef>
                <a:spcAft>
                  <a:spcPct val="0"/>
                </a:spcAft>
              </a:pPr>
              <a:endParaRPr lang="en-US" sz="1100" b="1" dirty="0">
                <a:solidFill>
                  <a:srgbClr val="000000"/>
                </a:solidFill>
                <a:cs typeface="Arial" panose="020B0604020202020204" pitchFamily="34" charset="0"/>
              </a:endParaRPr>
            </a:p>
          </p:txBody>
        </p:sp>
        <p:grpSp>
          <p:nvGrpSpPr>
            <p:cNvPr id="189" name="Group 188"/>
            <p:cNvGrpSpPr/>
            <p:nvPr/>
          </p:nvGrpSpPr>
          <p:grpSpPr>
            <a:xfrm>
              <a:off x="884314" y="3512299"/>
              <a:ext cx="1781100" cy="381600"/>
              <a:chOff x="476539" y="3900825"/>
              <a:chExt cx="1781100" cy="381600"/>
            </a:xfrm>
          </p:grpSpPr>
          <p:sp>
            <p:nvSpPr>
              <p:cNvPr id="184" name="TextBox 7"/>
              <p:cNvSpPr txBox="1"/>
              <p:nvPr/>
            </p:nvSpPr>
            <p:spPr>
              <a:xfrm>
                <a:off x="668545" y="3900825"/>
                <a:ext cx="1589094" cy="381600"/>
              </a:xfrm>
              <a:prstGeom prst="rect">
                <a:avLst/>
              </a:prstGeom>
              <a:solidFill>
                <a:schemeClr val="bg1"/>
              </a:solidFill>
              <a:ln w="1905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72000" algn="ctr" fontAlgn="base">
                  <a:spcBef>
                    <a:spcPct val="0"/>
                  </a:spcBef>
                  <a:spcAft>
                    <a:spcPct val="0"/>
                  </a:spcAft>
                </a:pPr>
                <a:r>
                  <a:rPr lang="en-US" sz="1000" b="1" dirty="0">
                    <a:solidFill>
                      <a:srgbClr val="5A5A5A"/>
                    </a:solidFill>
                    <a:ea typeface="Calibri" charset="0"/>
                    <a:cs typeface="Calibri" charset="0"/>
                  </a:rPr>
                  <a:t> Monotherapy </a:t>
                </a:r>
                <a:br>
                  <a:rPr lang="en-US" sz="1000" b="1" dirty="0">
                    <a:solidFill>
                      <a:srgbClr val="5A5A5A"/>
                    </a:solidFill>
                    <a:ea typeface="Calibri" charset="0"/>
                    <a:cs typeface="Calibri" charset="0"/>
                  </a:rPr>
                </a:br>
                <a:r>
                  <a:rPr lang="en-US" sz="1000" b="1" dirty="0">
                    <a:solidFill>
                      <a:srgbClr val="5A5A5A"/>
                    </a:solidFill>
                    <a:ea typeface="Calibri" charset="0"/>
                    <a:cs typeface="Calibri" charset="0"/>
                  </a:rPr>
                  <a:t>versus placebo*</a:t>
                </a:r>
              </a:p>
            </p:txBody>
          </p:sp>
          <p:grpSp>
            <p:nvGrpSpPr>
              <p:cNvPr id="188" name="Group 187"/>
              <p:cNvGrpSpPr/>
              <p:nvPr/>
            </p:nvGrpSpPr>
            <p:grpSpPr>
              <a:xfrm>
                <a:off x="476539" y="3920755"/>
                <a:ext cx="353815" cy="353814"/>
                <a:chOff x="615606" y="3143600"/>
                <a:chExt cx="353815" cy="353814"/>
              </a:xfrm>
            </p:grpSpPr>
            <p:sp>
              <p:nvSpPr>
                <p:cNvPr id="186" name="Oval 185"/>
                <p:cNvSpPr/>
                <p:nvPr/>
              </p:nvSpPr>
              <p:spPr>
                <a:xfrm>
                  <a:off x="615606" y="3143600"/>
                  <a:ext cx="353815" cy="353814"/>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25" name="Picture 24"/>
                <p:cNvPicPr>
                  <a:picLocks noChangeAspect="1"/>
                </p:cNvPicPr>
                <p:nvPr/>
              </p:nvPicPr>
              <p:blipFill rotWithShape="1">
                <a:blip r:embed="rId8" cstate="print">
                  <a:duotone>
                    <a:prstClr val="black"/>
                    <a:schemeClr val="bg1">
                      <a:tint val="45000"/>
                      <a:satMod val="400000"/>
                    </a:scheme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l="5217" r="5703" b="13037"/>
                <a:stretch/>
              </p:blipFill>
              <p:spPr>
                <a:xfrm rot="20129922">
                  <a:off x="682813" y="3213414"/>
                  <a:ext cx="219402" cy="214186"/>
                </a:xfrm>
                <a:prstGeom prst="rect">
                  <a:avLst/>
                </a:prstGeom>
              </p:spPr>
            </p:pic>
          </p:grpSp>
        </p:grpSp>
      </p:grpSp>
      <p:sp>
        <p:nvSpPr>
          <p:cNvPr id="18" name="TextBox 6"/>
          <p:cNvSpPr txBox="1"/>
          <p:nvPr/>
        </p:nvSpPr>
        <p:spPr>
          <a:xfrm>
            <a:off x="470922" y="3910404"/>
            <a:ext cx="2775504" cy="702796"/>
          </a:xfrm>
          <a:prstGeom prst="rect">
            <a:avLst/>
          </a:prstGeom>
          <a:solidFill>
            <a:schemeClr val="accent1">
              <a:lumMod val="20000"/>
              <a:lumOff val="80000"/>
            </a:schemeClr>
          </a:solidFill>
          <a:ln w="1905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t">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r>
              <a:rPr lang="en-US" sz="900" b="1" dirty="0">
                <a:solidFill>
                  <a:srgbClr val="5A5A5A"/>
                </a:solidFill>
                <a:cs typeface="Arial" panose="020B0604020202020204" pitchFamily="34" charset="0"/>
              </a:rPr>
              <a:t>1218.15 </a:t>
            </a:r>
            <a:r>
              <a:rPr lang="en-US" sz="900" dirty="0">
                <a:solidFill>
                  <a:srgbClr val="5A5A5A"/>
                </a:solidFill>
                <a:cs typeface="Arial" panose="020B0604020202020204" pitchFamily="34" charset="0"/>
              </a:rPr>
              <a:t>(combination with pioglitazone);</a:t>
            </a:r>
            <a:r>
              <a:rPr lang="en-US" sz="900" baseline="30000" dirty="0">
                <a:solidFill>
                  <a:srgbClr val="5A5A5A"/>
                </a:solidFill>
                <a:cs typeface="Arial" panose="020B0604020202020204" pitchFamily="34" charset="0"/>
              </a:rPr>
              <a:t>13,14</a:t>
            </a:r>
            <a:r>
              <a:rPr lang="en-US" sz="900" dirty="0">
                <a:solidFill>
                  <a:srgbClr val="5A5A5A"/>
                </a:solidFill>
                <a:cs typeface="Arial" panose="020B0604020202020204" pitchFamily="34" charset="0"/>
              </a:rPr>
              <a:t/>
            </a:r>
            <a:br>
              <a:rPr lang="en-US" sz="900" dirty="0">
                <a:solidFill>
                  <a:srgbClr val="5A5A5A"/>
                </a:solidFill>
                <a:cs typeface="Arial" panose="020B0604020202020204" pitchFamily="34" charset="0"/>
              </a:rPr>
            </a:br>
            <a:r>
              <a:rPr lang="en-US" sz="900" b="1" dirty="0">
                <a:solidFill>
                  <a:srgbClr val="5A5A5A"/>
                </a:solidFill>
                <a:cs typeface="Arial" panose="020B0604020202020204" pitchFamily="34" charset="0"/>
              </a:rPr>
              <a:t>1218.46 </a:t>
            </a:r>
            <a:r>
              <a:rPr lang="en-US" sz="900" dirty="0">
                <a:solidFill>
                  <a:srgbClr val="5A5A5A"/>
                </a:solidFill>
                <a:cs typeface="Arial" panose="020B0604020202020204" pitchFamily="34" charset="0"/>
              </a:rPr>
              <a:t>(combination with metformin)</a:t>
            </a:r>
            <a:r>
              <a:rPr lang="en-US" sz="900" baseline="30000" dirty="0">
                <a:solidFill>
                  <a:srgbClr val="5A5A5A"/>
                </a:solidFill>
                <a:cs typeface="Arial" panose="020B0604020202020204" pitchFamily="34" charset="0"/>
              </a:rPr>
              <a:t>15</a:t>
            </a:r>
          </a:p>
          <a:p>
            <a:pPr algn="ctr" fontAlgn="base">
              <a:spcBef>
                <a:spcPct val="0"/>
              </a:spcBef>
              <a:spcAft>
                <a:spcPct val="0"/>
              </a:spcAft>
            </a:pPr>
            <a:r>
              <a:rPr lang="en-US" sz="900" b="1" dirty="0">
                <a:solidFill>
                  <a:srgbClr val="5A5A5A"/>
                </a:solidFill>
                <a:cs typeface="Arial" panose="020B0604020202020204" pitchFamily="34" charset="0"/>
              </a:rPr>
              <a:t>1218.83</a:t>
            </a:r>
            <a:r>
              <a:rPr lang="en-US" sz="900" dirty="0">
                <a:solidFill>
                  <a:srgbClr val="5A5A5A"/>
                </a:solidFill>
                <a:cs typeface="Arial" panose="020B0604020202020204" pitchFamily="34" charset="0"/>
              </a:rPr>
              <a:t> (linagliptin and metformin vs linagliptin)</a:t>
            </a:r>
            <a:r>
              <a:rPr lang="en-US" sz="900" baseline="30000" dirty="0">
                <a:solidFill>
                  <a:srgbClr val="5A5A5A"/>
                </a:solidFill>
                <a:cs typeface="Arial" panose="020B0604020202020204" pitchFamily="34" charset="0"/>
              </a:rPr>
              <a:t>16</a:t>
            </a:r>
            <a:endParaRPr lang="en-US" sz="800" dirty="0">
              <a:solidFill>
                <a:srgbClr val="000000"/>
              </a:solidFill>
              <a:cs typeface="Arial" panose="020B0604020202020204" pitchFamily="34" charset="0"/>
            </a:endParaRPr>
          </a:p>
        </p:txBody>
      </p:sp>
      <p:grpSp>
        <p:nvGrpSpPr>
          <p:cNvPr id="210" name="Group 209"/>
          <p:cNvGrpSpPr/>
          <p:nvPr/>
        </p:nvGrpSpPr>
        <p:grpSpPr>
          <a:xfrm>
            <a:off x="1345579" y="2447919"/>
            <a:ext cx="927791" cy="118577"/>
            <a:chOff x="1123929" y="2508490"/>
            <a:chExt cx="927791" cy="118577"/>
          </a:xfrm>
        </p:grpSpPr>
        <p:cxnSp>
          <p:nvCxnSpPr>
            <p:cNvPr id="201" name="Elbow Connector 200"/>
            <p:cNvCxnSpPr/>
            <p:nvPr/>
          </p:nvCxnSpPr>
          <p:spPr>
            <a:xfrm rot="10800000" flipV="1">
              <a:off x="1123929" y="2508490"/>
              <a:ext cx="801766" cy="118577"/>
            </a:xfrm>
            <a:prstGeom prst="bentConnector3">
              <a:avLst>
                <a:gd name="adj1" fmla="val 99896"/>
              </a:avLst>
            </a:prstGeom>
            <a:ln w="19050">
              <a:tailEnd type="oval"/>
            </a:ln>
            <a:effectLst/>
          </p:spPr>
          <p:style>
            <a:lnRef idx="2">
              <a:schemeClr val="accent1"/>
            </a:lnRef>
            <a:fillRef idx="0">
              <a:schemeClr val="accent1"/>
            </a:fillRef>
            <a:effectRef idx="1">
              <a:schemeClr val="accent1"/>
            </a:effectRef>
            <a:fontRef idx="minor">
              <a:schemeClr val="tx1"/>
            </a:fontRef>
          </p:style>
        </p:cxnSp>
        <p:cxnSp>
          <p:nvCxnSpPr>
            <p:cNvPr id="209" name="Elbow Connector 208"/>
            <p:cNvCxnSpPr/>
            <p:nvPr/>
          </p:nvCxnSpPr>
          <p:spPr>
            <a:xfrm rot="10800000" flipH="1" flipV="1">
              <a:off x="1249954" y="2508490"/>
              <a:ext cx="801766" cy="118577"/>
            </a:xfrm>
            <a:prstGeom prst="bentConnector3">
              <a:avLst>
                <a:gd name="adj1" fmla="val 99896"/>
              </a:avLst>
            </a:prstGeom>
            <a:ln w="19050">
              <a:tailEnd type="oval"/>
            </a:ln>
            <a:effectLst/>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rot="10800000">
            <a:off x="1345579" y="2831778"/>
            <a:ext cx="927791" cy="118577"/>
            <a:chOff x="1123929" y="2508490"/>
            <a:chExt cx="927791" cy="118577"/>
          </a:xfrm>
        </p:grpSpPr>
        <p:cxnSp>
          <p:nvCxnSpPr>
            <p:cNvPr id="212" name="Elbow Connector 211"/>
            <p:cNvCxnSpPr/>
            <p:nvPr/>
          </p:nvCxnSpPr>
          <p:spPr>
            <a:xfrm rot="10800000" flipV="1">
              <a:off x="1123929" y="2508490"/>
              <a:ext cx="801766" cy="118577"/>
            </a:xfrm>
            <a:prstGeom prst="bentConnector3">
              <a:avLst>
                <a:gd name="adj1" fmla="val 99896"/>
              </a:avLst>
            </a:prstGeom>
            <a:ln w="19050">
              <a:tailEnd type="oval"/>
            </a:ln>
            <a:effectLst/>
          </p:spPr>
          <p:style>
            <a:lnRef idx="2">
              <a:schemeClr val="accent1"/>
            </a:lnRef>
            <a:fillRef idx="0">
              <a:schemeClr val="accent1"/>
            </a:fillRef>
            <a:effectRef idx="1">
              <a:schemeClr val="accent1"/>
            </a:effectRef>
            <a:fontRef idx="minor">
              <a:schemeClr val="tx1"/>
            </a:fontRef>
          </p:style>
        </p:cxnSp>
        <p:cxnSp>
          <p:nvCxnSpPr>
            <p:cNvPr id="213" name="Elbow Connector 212"/>
            <p:cNvCxnSpPr/>
            <p:nvPr/>
          </p:nvCxnSpPr>
          <p:spPr>
            <a:xfrm rot="10800000" flipH="1" flipV="1">
              <a:off x="1249954" y="2508490"/>
              <a:ext cx="801766" cy="118577"/>
            </a:xfrm>
            <a:prstGeom prst="bentConnector3">
              <a:avLst>
                <a:gd name="adj1" fmla="val 99896"/>
              </a:avLst>
            </a:prstGeom>
            <a:ln w="19050">
              <a:tailEnd type="oval"/>
            </a:ln>
            <a:effectLst/>
          </p:spPr>
          <p:style>
            <a:lnRef idx="2">
              <a:schemeClr val="accent1"/>
            </a:lnRef>
            <a:fillRef idx="0">
              <a:schemeClr val="accent1"/>
            </a:fillRef>
            <a:effectRef idx="1">
              <a:schemeClr val="accent1"/>
            </a:effectRef>
            <a:fontRef idx="minor">
              <a:schemeClr val="tx1"/>
            </a:fontRef>
          </p:style>
        </p:cxnSp>
      </p:grpSp>
      <p:grpSp>
        <p:nvGrpSpPr>
          <p:cNvPr id="242" name="Group 241"/>
          <p:cNvGrpSpPr/>
          <p:nvPr/>
        </p:nvGrpSpPr>
        <p:grpSpPr>
          <a:xfrm>
            <a:off x="6025001" y="931492"/>
            <a:ext cx="2487104" cy="1396814"/>
            <a:chOff x="6025001" y="987575"/>
            <a:chExt cx="2487104" cy="1396814"/>
          </a:xfrm>
        </p:grpSpPr>
        <p:sp>
          <p:nvSpPr>
            <p:cNvPr id="216" name="TextBox 6"/>
            <p:cNvSpPr txBox="1"/>
            <p:nvPr/>
          </p:nvSpPr>
          <p:spPr>
            <a:xfrm>
              <a:off x="6025001" y="987575"/>
              <a:ext cx="2487104" cy="1241364"/>
            </a:xfrm>
            <a:prstGeom prst="rect">
              <a:avLst/>
            </a:prstGeom>
            <a:solidFill>
              <a:schemeClr val="accent2">
                <a:lumMod val="20000"/>
                <a:lumOff val="80000"/>
              </a:schemeClr>
            </a:solidFill>
            <a:ln w="1905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t">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r>
                <a:rPr lang="en-US" sz="900" b="1" dirty="0">
                  <a:solidFill>
                    <a:srgbClr val="F0414B"/>
                  </a:solidFill>
                  <a:cs typeface="Arial" panose="020B0604020202020204" pitchFamily="34" charset="0"/>
                </a:rPr>
                <a:t>Early-stage</a:t>
              </a:r>
              <a:r>
                <a:rPr lang="en-US" sz="900" b="1" dirty="0">
                  <a:solidFill>
                    <a:srgbClr val="F0414B">
                      <a:lumMod val="75000"/>
                    </a:srgbClr>
                  </a:solidFill>
                  <a:cs typeface="Arial" panose="020B0604020202020204" pitchFamily="34" charset="0"/>
                </a:rPr>
                <a:t/>
              </a:r>
              <a:br>
                <a:rPr lang="en-US" sz="900" b="1" dirty="0">
                  <a:solidFill>
                    <a:srgbClr val="F0414B">
                      <a:lumMod val="75000"/>
                    </a:srgbClr>
                  </a:solidFill>
                  <a:cs typeface="Arial" panose="020B0604020202020204" pitchFamily="34" charset="0"/>
                </a:rPr>
              </a:br>
              <a:r>
                <a:rPr lang="en-US" sz="900" b="1" dirty="0">
                  <a:solidFill>
                    <a:srgbClr val="5A5A5A"/>
                  </a:solidFill>
                  <a:cs typeface="Arial" panose="020B0604020202020204" pitchFamily="34" charset="0"/>
                </a:rPr>
                <a:t>1218.89 (MARLINA-T2D™)</a:t>
              </a:r>
              <a:r>
                <a:rPr lang="en-US" sz="900" baseline="30000" dirty="0">
                  <a:solidFill>
                    <a:srgbClr val="5A5A5A"/>
                  </a:solidFill>
                  <a:cs typeface="Arial" panose="020B0604020202020204" pitchFamily="34" charset="0"/>
                </a:rPr>
                <a:t>24</a:t>
              </a:r>
              <a:r>
                <a:rPr lang="en-US" sz="900" baseline="30000" dirty="0">
                  <a:solidFill>
                    <a:srgbClr val="000000"/>
                  </a:solidFill>
                  <a:cs typeface="Arial" panose="020B0604020202020204" pitchFamily="34" charset="0"/>
                </a:rPr>
                <a:t/>
              </a:r>
              <a:br>
                <a:rPr lang="en-US" sz="900" baseline="30000" dirty="0">
                  <a:solidFill>
                    <a:srgbClr val="000000"/>
                  </a:solidFill>
                  <a:cs typeface="Arial" panose="020B0604020202020204" pitchFamily="34" charset="0"/>
                </a:rPr>
              </a:br>
              <a:r>
                <a:rPr lang="en-US" sz="900" b="1" dirty="0">
                  <a:solidFill>
                    <a:srgbClr val="F0414B"/>
                  </a:solidFill>
                  <a:cs typeface="Arial" panose="020B0604020202020204" pitchFamily="34" charset="0"/>
                </a:rPr>
                <a:t>Moderate to severe</a:t>
              </a:r>
              <a:br>
                <a:rPr lang="en-US" sz="900" b="1" dirty="0">
                  <a:solidFill>
                    <a:srgbClr val="F0414B"/>
                  </a:solidFill>
                  <a:cs typeface="Arial" panose="020B0604020202020204" pitchFamily="34" charset="0"/>
                </a:rPr>
              </a:br>
              <a:r>
                <a:rPr lang="en-US" sz="900" b="1" dirty="0">
                  <a:solidFill>
                    <a:srgbClr val="5A5A5A"/>
                  </a:solidFill>
                  <a:cs typeface="Arial" panose="020B0604020202020204" pitchFamily="34" charset="0"/>
                </a:rPr>
                <a:t>1218.64</a:t>
              </a:r>
              <a:r>
                <a:rPr lang="en-US" sz="900" baseline="30000" dirty="0">
                  <a:solidFill>
                    <a:srgbClr val="5A5A5A"/>
                  </a:solidFill>
                  <a:cs typeface="Arial" panose="020B0604020202020204" pitchFamily="34" charset="0"/>
                </a:rPr>
                <a:t>25,26</a:t>
              </a:r>
              <a:endParaRPr lang="en-US" sz="900" b="1" dirty="0">
                <a:solidFill>
                  <a:srgbClr val="5A5A5A"/>
                </a:solidFill>
                <a:cs typeface="Arial" panose="020B0604020202020204" pitchFamily="34" charset="0"/>
              </a:endParaRPr>
            </a:p>
            <a:p>
              <a:pPr algn="ctr" fontAlgn="base">
                <a:spcBef>
                  <a:spcPct val="0"/>
                </a:spcBef>
                <a:spcAft>
                  <a:spcPct val="0"/>
                </a:spcAft>
              </a:pPr>
              <a:r>
                <a:rPr lang="en-US" sz="900" b="1" dirty="0">
                  <a:solidFill>
                    <a:srgbClr val="F0414B"/>
                  </a:solidFill>
                  <a:cs typeface="Arial" panose="020B0604020202020204" pitchFamily="34" charset="0"/>
                </a:rPr>
                <a:t>Severe </a:t>
              </a:r>
            </a:p>
            <a:p>
              <a:pPr algn="ctr" fontAlgn="base">
                <a:spcBef>
                  <a:spcPct val="0"/>
                </a:spcBef>
                <a:spcAft>
                  <a:spcPct val="0"/>
                </a:spcAft>
              </a:pPr>
              <a:r>
                <a:rPr lang="en-US" sz="900" b="1" dirty="0">
                  <a:solidFill>
                    <a:srgbClr val="5A5A5A"/>
                  </a:solidFill>
                  <a:cs typeface="Arial" panose="020B0604020202020204" pitchFamily="34" charset="0"/>
                </a:rPr>
                <a:t>1218.43</a:t>
              </a:r>
              <a:r>
                <a:rPr lang="en-US" sz="900" baseline="30000" dirty="0">
                  <a:solidFill>
                    <a:srgbClr val="5A5A5A"/>
                  </a:solidFill>
                  <a:cs typeface="Arial" panose="020B0604020202020204" pitchFamily="34" charset="0"/>
                </a:rPr>
                <a:t>27,28</a:t>
              </a:r>
              <a:endParaRPr lang="en-US" sz="800" dirty="0">
                <a:solidFill>
                  <a:srgbClr val="5A5A5A"/>
                </a:solidFill>
                <a:cs typeface="Arial" panose="020B0604020202020204" pitchFamily="34" charset="0"/>
              </a:endParaRPr>
            </a:p>
            <a:p>
              <a:pPr algn="ctr" fontAlgn="base">
                <a:spcBef>
                  <a:spcPct val="0"/>
                </a:spcBef>
                <a:spcAft>
                  <a:spcPct val="0"/>
                </a:spcAft>
              </a:pPr>
              <a:endParaRPr lang="en-US" sz="900" dirty="0">
                <a:solidFill>
                  <a:srgbClr val="000000"/>
                </a:solidFill>
                <a:cs typeface="Arial" panose="020B0604020202020204" pitchFamily="34" charset="0"/>
              </a:endParaRPr>
            </a:p>
            <a:p>
              <a:pPr algn="ctr" fontAlgn="base">
                <a:spcBef>
                  <a:spcPct val="0"/>
                </a:spcBef>
                <a:spcAft>
                  <a:spcPct val="0"/>
                </a:spcAft>
              </a:pPr>
              <a:endParaRPr lang="en-US" sz="900" dirty="0">
                <a:solidFill>
                  <a:srgbClr val="000000"/>
                </a:solidFill>
                <a:cs typeface="Arial" panose="020B0604020202020204" pitchFamily="34" charset="0"/>
              </a:endParaRPr>
            </a:p>
            <a:p>
              <a:pPr algn="ctr" fontAlgn="base">
                <a:spcBef>
                  <a:spcPct val="0"/>
                </a:spcBef>
                <a:spcAft>
                  <a:spcPct val="0"/>
                </a:spcAft>
              </a:pPr>
              <a:endParaRPr lang="en-US" sz="1100" dirty="0">
                <a:solidFill>
                  <a:srgbClr val="000000"/>
                </a:solidFill>
                <a:cs typeface="Arial" panose="020B0604020202020204" pitchFamily="34" charset="0"/>
              </a:endParaRPr>
            </a:p>
            <a:p>
              <a:pPr algn="ctr" fontAlgn="base">
                <a:spcBef>
                  <a:spcPct val="0"/>
                </a:spcBef>
                <a:spcAft>
                  <a:spcPct val="0"/>
                </a:spcAft>
              </a:pPr>
              <a:endParaRPr lang="en-US" sz="1100" b="1" dirty="0">
                <a:solidFill>
                  <a:srgbClr val="000000"/>
                </a:solidFill>
                <a:cs typeface="Arial" panose="020B0604020202020204" pitchFamily="34" charset="0"/>
              </a:endParaRPr>
            </a:p>
          </p:txBody>
        </p:sp>
        <p:sp>
          <p:nvSpPr>
            <p:cNvPr id="217" name="TextBox 7"/>
            <p:cNvSpPr txBox="1"/>
            <p:nvPr/>
          </p:nvSpPr>
          <p:spPr>
            <a:xfrm>
              <a:off x="6543871" y="2002789"/>
              <a:ext cx="1574822" cy="381600"/>
            </a:xfrm>
            <a:prstGeom prst="rect">
              <a:avLst/>
            </a:prstGeom>
            <a:solidFill>
              <a:schemeClr val="bg1"/>
            </a:solidFill>
            <a:ln w="1905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square" lIns="91419" tIns="45709" rIns="91419" bIns="45709"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72000" algn="ctr" fontAlgn="base">
                <a:spcBef>
                  <a:spcPct val="0"/>
                </a:spcBef>
                <a:spcAft>
                  <a:spcPct val="0"/>
                </a:spcAft>
              </a:pPr>
              <a:r>
                <a:rPr lang="en-US" sz="1000" b="1" dirty="0">
                  <a:solidFill>
                    <a:srgbClr val="5A5A5A"/>
                  </a:solidFill>
                  <a:ea typeface="Calibri" charset="0"/>
                  <a:cs typeface="Calibri" charset="0"/>
                </a:rPr>
                <a:t>Renal impairment</a:t>
              </a:r>
            </a:p>
          </p:txBody>
        </p:sp>
        <p:grpSp>
          <p:nvGrpSpPr>
            <p:cNvPr id="218" name="Group 217"/>
            <p:cNvGrpSpPr/>
            <p:nvPr/>
          </p:nvGrpSpPr>
          <p:grpSpPr>
            <a:xfrm>
              <a:off x="6351865" y="2022718"/>
              <a:ext cx="356792" cy="356792"/>
              <a:chOff x="2138554" y="2202675"/>
              <a:chExt cx="1010858" cy="1010858"/>
            </a:xfrm>
          </p:grpSpPr>
          <p:sp>
            <p:nvSpPr>
              <p:cNvPr id="219" name="Oval 218"/>
              <p:cNvSpPr/>
              <p:nvPr/>
            </p:nvSpPr>
            <p:spPr>
              <a:xfrm>
                <a:off x="2138554" y="2202675"/>
                <a:ext cx="1010858" cy="1010858"/>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220" name="Picture 2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6904" y="2322069"/>
                <a:ext cx="531780" cy="803431"/>
              </a:xfrm>
              <a:prstGeom prst="rect">
                <a:avLst/>
              </a:prstGeom>
            </p:spPr>
          </p:pic>
        </p:grpSp>
      </p:grpSp>
      <p:cxnSp>
        <p:nvCxnSpPr>
          <p:cNvPr id="221" name="Elbow Connector 220"/>
          <p:cNvCxnSpPr/>
          <p:nvPr/>
        </p:nvCxnSpPr>
        <p:spPr>
          <a:xfrm rot="16200000" flipH="1">
            <a:off x="4882064" y="1047825"/>
            <a:ext cx="342061" cy="3893717"/>
          </a:xfrm>
          <a:prstGeom prst="bentConnector3">
            <a:avLst>
              <a:gd name="adj1" fmla="val 38496"/>
            </a:avLst>
          </a:prstGeom>
          <a:ln w="19050">
            <a:solidFill>
              <a:schemeClr val="accent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p:nvPr/>
        </p:nvCxnSpPr>
        <p:spPr>
          <a:xfrm rot="5400000" flipH="1" flipV="1">
            <a:off x="3495887" y="1537228"/>
            <a:ext cx="508431" cy="1539788"/>
          </a:xfrm>
          <a:prstGeom prst="bentConnector3">
            <a:avLst>
              <a:gd name="adj1" fmla="val 50000"/>
            </a:avLst>
          </a:prstGeom>
          <a:ln w="19050">
            <a:headEnd type="oval"/>
          </a:ln>
          <a:effectLst/>
        </p:spPr>
        <p:style>
          <a:lnRef idx="2">
            <a:schemeClr val="accent1"/>
          </a:lnRef>
          <a:fillRef idx="0">
            <a:schemeClr val="accent1"/>
          </a:fillRef>
          <a:effectRef idx="1">
            <a:schemeClr val="accent1"/>
          </a:effectRef>
          <a:fontRef idx="minor">
            <a:schemeClr val="tx1"/>
          </a:fontRef>
        </p:style>
      </p:cxnSp>
      <p:sp>
        <p:nvSpPr>
          <p:cNvPr id="225" name="TextBox 6"/>
          <p:cNvSpPr txBox="1"/>
          <p:nvPr/>
        </p:nvSpPr>
        <p:spPr>
          <a:xfrm>
            <a:off x="6299127" y="3159359"/>
            <a:ext cx="1401620" cy="619971"/>
          </a:xfrm>
          <a:prstGeom prst="rect">
            <a:avLst/>
          </a:prstGeom>
          <a:solidFill>
            <a:schemeClr val="accent2">
              <a:lumMod val="20000"/>
              <a:lumOff val="80000"/>
            </a:schemeClr>
          </a:solidFill>
          <a:ln w="1905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t">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r>
              <a:rPr lang="en-US" sz="900" b="1" dirty="0">
                <a:solidFill>
                  <a:srgbClr val="5A5A5A"/>
                </a:solidFill>
                <a:cs typeface="Arial" panose="020B0604020202020204" pitchFamily="34" charset="0"/>
              </a:rPr>
              <a:t>1218.63</a:t>
            </a:r>
            <a:r>
              <a:rPr lang="en-US" sz="900" baseline="30000" dirty="0">
                <a:solidFill>
                  <a:srgbClr val="5A5A5A"/>
                </a:solidFill>
                <a:cs typeface="Arial" panose="020B0604020202020204" pitchFamily="34" charset="0"/>
              </a:rPr>
              <a:t>29,30</a:t>
            </a:r>
          </a:p>
          <a:p>
            <a:pPr algn="ctr" fontAlgn="base">
              <a:spcBef>
                <a:spcPct val="0"/>
              </a:spcBef>
              <a:spcAft>
                <a:spcPct val="0"/>
              </a:spcAft>
            </a:pPr>
            <a:r>
              <a:rPr lang="en-US" sz="900" b="1" dirty="0">
                <a:solidFill>
                  <a:srgbClr val="5A5A5A"/>
                </a:solidFill>
                <a:cs typeface="Arial" panose="020B0604020202020204" pitchFamily="34" charset="0"/>
              </a:rPr>
              <a:t>1218.149</a:t>
            </a:r>
            <a:r>
              <a:rPr lang="en-US" sz="900" baseline="30000" dirty="0">
                <a:solidFill>
                  <a:srgbClr val="5A5A5A"/>
                </a:solidFill>
                <a:cs typeface="Arial" panose="020B0604020202020204" pitchFamily="34" charset="0"/>
              </a:rPr>
              <a:t>18</a:t>
            </a:r>
            <a:endParaRPr lang="en-US" sz="900" b="1" dirty="0">
              <a:solidFill>
                <a:srgbClr val="5A5A5A"/>
              </a:solidFill>
              <a:cs typeface="Arial" panose="020B0604020202020204" pitchFamily="34" charset="0"/>
            </a:endParaRPr>
          </a:p>
        </p:txBody>
      </p:sp>
      <p:sp>
        <p:nvSpPr>
          <p:cNvPr id="226" name="TextBox 7"/>
          <p:cNvSpPr txBox="1"/>
          <p:nvPr/>
        </p:nvSpPr>
        <p:spPr>
          <a:xfrm>
            <a:off x="6622762" y="3587042"/>
            <a:ext cx="919677" cy="381600"/>
          </a:xfrm>
          <a:prstGeom prst="rect">
            <a:avLst/>
          </a:prstGeom>
          <a:solidFill>
            <a:schemeClr val="bg1"/>
          </a:solidFill>
          <a:ln w="19050">
            <a:solidFill>
              <a:schemeClr val="accent2"/>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72000" algn="ctr" fontAlgn="base">
              <a:spcBef>
                <a:spcPct val="0"/>
              </a:spcBef>
              <a:spcAft>
                <a:spcPct val="0"/>
              </a:spcAft>
            </a:pPr>
            <a:r>
              <a:rPr lang="en-US" sz="1000" b="1" dirty="0">
                <a:solidFill>
                  <a:srgbClr val="5A5A5A"/>
                </a:solidFill>
                <a:ea typeface="Calibri" charset="0"/>
                <a:cs typeface="Calibri" charset="0"/>
              </a:rPr>
              <a:t>Elderly</a:t>
            </a:r>
          </a:p>
        </p:txBody>
      </p:sp>
      <p:grpSp>
        <p:nvGrpSpPr>
          <p:cNvPr id="88" name="Group 87"/>
          <p:cNvGrpSpPr/>
          <p:nvPr/>
        </p:nvGrpSpPr>
        <p:grpSpPr>
          <a:xfrm>
            <a:off x="6439442" y="3606972"/>
            <a:ext cx="353815" cy="353814"/>
            <a:chOff x="2757489" y="3660763"/>
            <a:chExt cx="936000" cy="936000"/>
          </a:xfrm>
        </p:grpSpPr>
        <p:sp>
          <p:nvSpPr>
            <p:cNvPr id="94" name="Oval 93"/>
            <p:cNvSpPr/>
            <p:nvPr/>
          </p:nvSpPr>
          <p:spPr>
            <a:xfrm>
              <a:off x="2757489" y="3660763"/>
              <a:ext cx="936000" cy="936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95" name="Picture 94" descr="Image result for elderly icon"/>
            <p:cNvPicPr>
              <a:picLocks noChangeAspect="1" noChangeArrowheads="1"/>
            </p:cNvPicPr>
            <p:nvPr/>
          </p:nvPicPr>
          <p:blipFill>
            <a:blip r:embed="rId11" cstate="print">
              <a:grayscl/>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978629" y="3838862"/>
              <a:ext cx="540000" cy="5400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885701" y="4422398"/>
            <a:ext cx="1832092" cy="381600"/>
            <a:chOff x="6264455" y="4230446"/>
            <a:chExt cx="1832092" cy="381600"/>
          </a:xfrm>
        </p:grpSpPr>
        <p:sp>
          <p:nvSpPr>
            <p:cNvPr id="69" name="TextBox 7"/>
            <p:cNvSpPr txBox="1"/>
            <p:nvPr/>
          </p:nvSpPr>
          <p:spPr>
            <a:xfrm>
              <a:off x="6456460" y="4230446"/>
              <a:ext cx="1640087" cy="381600"/>
            </a:xfrm>
            <a:prstGeom prst="rect">
              <a:avLst/>
            </a:prstGeom>
            <a:solidFill>
              <a:schemeClr val="bg1"/>
            </a:solidFill>
            <a:ln w="19050">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lIns="91420" tIns="45710" rIns="91420" bIns="45710"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08000" algn="ctr" fontAlgn="base">
                <a:spcBef>
                  <a:spcPct val="0"/>
                </a:spcBef>
                <a:spcAft>
                  <a:spcPct val="0"/>
                </a:spcAft>
              </a:pPr>
              <a:r>
                <a:rPr lang="en-US" sz="1000" b="1" dirty="0">
                  <a:solidFill>
                    <a:srgbClr val="5A5A5A"/>
                  </a:solidFill>
                  <a:ea typeface="Calibri" charset="0"/>
                  <a:cs typeface="Calibri" charset="0"/>
                </a:rPr>
                <a:t>Initial combination therapy</a:t>
              </a:r>
            </a:p>
          </p:txBody>
        </p:sp>
        <p:grpSp>
          <p:nvGrpSpPr>
            <p:cNvPr id="70" name="Group 69"/>
            <p:cNvGrpSpPr/>
            <p:nvPr/>
          </p:nvGrpSpPr>
          <p:grpSpPr>
            <a:xfrm>
              <a:off x="6264455" y="4243449"/>
              <a:ext cx="356722" cy="356721"/>
              <a:chOff x="-40797" y="2201189"/>
              <a:chExt cx="356722" cy="356721"/>
            </a:xfrm>
          </p:grpSpPr>
          <p:sp>
            <p:nvSpPr>
              <p:cNvPr id="71" name="Oval 70"/>
              <p:cNvSpPr/>
              <p:nvPr/>
            </p:nvSpPr>
            <p:spPr>
              <a:xfrm>
                <a:off x="-40797" y="2201189"/>
                <a:ext cx="356722" cy="356721"/>
              </a:xfrm>
              <a:prstGeom prst="ellipse">
                <a:avLst/>
              </a:prstGeom>
              <a:solidFill>
                <a:schemeClr val="accent1"/>
              </a:solidFill>
              <a:ln w="38100" cap="flat" cmpd="sng" algn="ctr">
                <a:noFill/>
                <a:prstDash val="solid"/>
                <a:miter lim="800000"/>
              </a:ln>
              <a:effectLst/>
            </p:spPr>
            <p:txBody>
              <a:bodyPr rtlCol="0" anchor="ctr"/>
              <a:lstStyle/>
              <a:p>
                <a:pPr algn="ctr">
                  <a:defRPr/>
                </a:pPr>
                <a:endParaRPr lang="en-GB" kern="0" dirty="0">
                  <a:solidFill>
                    <a:prstClr val="white"/>
                  </a:solidFill>
                  <a:latin typeface="Calibri" panose="020F0502020204030204"/>
                </a:endParaRPr>
              </a:p>
            </p:txBody>
          </p:sp>
          <p:pic>
            <p:nvPicPr>
              <p:cNvPr id="72" name="Picture 6" descr="Image result for pills icon"/>
              <p:cNvPicPr>
                <a:picLocks noChangeAspect="1" noChangeArrowheads="1"/>
              </p:cNvPicPr>
              <p:nvPr/>
            </p:nvPicPr>
            <p:blipFill>
              <a:blip r:embed="rId13" cstate="print">
                <a:duotone>
                  <a:srgbClr val="A30050">
                    <a:shade val="45000"/>
                    <a:satMod val="135000"/>
                  </a:srgbClr>
                  <a:prstClr val="white"/>
                </a:duotone>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273" y="2243623"/>
                <a:ext cx="273271" cy="27327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9413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a:xfrm>
            <a:off x="468000" y="4651200"/>
            <a:ext cx="7992432" cy="363600"/>
          </a:xfrm>
        </p:spPr>
        <p:txBody>
          <a:bodyPr/>
          <a:lstStyle/>
          <a:p>
            <a:endParaRPr lang="en-GB" dirty="0">
              <a:solidFill>
                <a:srgbClr val="5A5A5A">
                  <a:lumMod val="60000"/>
                  <a:lumOff val="40000"/>
                </a:srgbClr>
              </a:solidFill>
            </a:endParaRPr>
          </a:p>
          <a:p>
            <a:r>
              <a:rPr lang="en-GB" dirty="0">
                <a:solidFill>
                  <a:srgbClr val="5A5A5A">
                    <a:lumMod val="60000"/>
                    <a:lumOff val="40000"/>
                  </a:srgbClr>
                </a:solidFill>
              </a:rPr>
              <a:t>*</a:t>
            </a:r>
            <a:r>
              <a:rPr lang="en-US" dirty="0">
                <a:solidFill>
                  <a:srgbClr val="5A5A5A">
                    <a:lumMod val="60000"/>
                    <a:lumOff val="40000"/>
                  </a:srgbClr>
                </a:solidFill>
              </a:rPr>
              <a:t>Full analysis set (last observation carried forward)</a:t>
            </a:r>
            <a:r>
              <a:rPr lang="en-GB" dirty="0">
                <a:solidFill>
                  <a:srgbClr val="5A5A5A">
                    <a:lumMod val="60000"/>
                    <a:lumOff val="40000"/>
                  </a:srgbClr>
                </a:solidFill>
              </a:rPr>
              <a:t/>
            </a:r>
            <a:br>
              <a:rPr lang="en-GB" dirty="0">
                <a:solidFill>
                  <a:srgbClr val="5A5A5A">
                    <a:lumMod val="60000"/>
                    <a:lumOff val="40000"/>
                  </a:srgbClr>
                </a:solidFill>
              </a:rPr>
            </a:br>
            <a:r>
              <a:rPr lang="en-US" dirty="0">
                <a:solidFill>
                  <a:srgbClr val="5A5A5A">
                    <a:lumMod val="60000"/>
                    <a:lumOff val="40000"/>
                  </a:srgbClr>
                </a:solidFill>
              </a:rPr>
              <a:t>HbA1c, </a:t>
            </a:r>
            <a:r>
              <a:rPr lang="en-GB" dirty="0">
                <a:solidFill>
                  <a:srgbClr val="5A5A5A">
                    <a:lumMod val="60000"/>
                    <a:lumOff val="40000"/>
                  </a:srgbClr>
                </a:solidFill>
              </a:rPr>
              <a:t>glycated </a:t>
            </a:r>
            <a:r>
              <a:rPr lang="en-US" dirty="0">
                <a:solidFill>
                  <a:srgbClr val="5A5A5A">
                    <a:lumMod val="60000"/>
                    <a:lumOff val="40000"/>
                  </a:srgbClr>
                </a:solidFill>
              </a:rPr>
              <a:t>haemoglobin</a:t>
            </a:r>
            <a:r>
              <a:rPr lang="en-GB" dirty="0">
                <a:solidFill>
                  <a:srgbClr val="5A5A5A">
                    <a:lumMod val="60000"/>
                    <a:lumOff val="40000"/>
                  </a:srgbClr>
                </a:solidFill>
              </a:rPr>
              <a:t/>
            </a:r>
            <a:br>
              <a:rPr lang="en-GB" dirty="0">
                <a:solidFill>
                  <a:srgbClr val="5A5A5A">
                    <a:lumMod val="60000"/>
                    <a:lumOff val="40000"/>
                  </a:srgbClr>
                </a:solidFill>
              </a:rPr>
            </a:br>
            <a:r>
              <a:rPr lang="en-GB" dirty="0">
                <a:solidFill>
                  <a:srgbClr val="5A5A5A">
                    <a:lumMod val="60000"/>
                    <a:lumOff val="40000"/>
                  </a:srgbClr>
                </a:solidFill>
              </a:rPr>
              <a:t>1. Del Prato S </a:t>
            </a:r>
            <a:r>
              <a:rPr lang="en-GB" i="1" dirty="0">
                <a:solidFill>
                  <a:srgbClr val="5A5A5A">
                    <a:lumMod val="60000"/>
                    <a:lumOff val="40000"/>
                  </a:srgbClr>
                </a:solidFill>
              </a:rPr>
              <a:t>et al. Diabetes Obes Metab </a:t>
            </a:r>
            <a:r>
              <a:rPr lang="en-GB" dirty="0">
                <a:solidFill>
                  <a:srgbClr val="5A5A5A">
                    <a:lumMod val="60000"/>
                    <a:lumOff val="40000"/>
                  </a:srgbClr>
                </a:solidFill>
              </a:rPr>
              <a:t>2011;13:258; 2. Taskinen MR </a:t>
            </a:r>
            <a:r>
              <a:rPr lang="en-GB" i="1" dirty="0">
                <a:solidFill>
                  <a:srgbClr val="5A5A5A">
                    <a:lumMod val="60000"/>
                    <a:lumOff val="40000"/>
                  </a:srgbClr>
                </a:solidFill>
              </a:rPr>
              <a:t>et al. Diabetes Obes Metab</a:t>
            </a:r>
            <a:r>
              <a:rPr lang="en-GB" dirty="0">
                <a:solidFill>
                  <a:srgbClr val="5A5A5A">
                    <a:lumMod val="60000"/>
                    <a:lumOff val="40000"/>
                  </a:srgbClr>
                </a:solidFill>
              </a:rPr>
              <a:t> 2011;13:65; 3. Owens DR </a:t>
            </a:r>
            <a:r>
              <a:rPr lang="en-GB" i="1" dirty="0">
                <a:solidFill>
                  <a:srgbClr val="5A5A5A">
                    <a:lumMod val="60000"/>
                    <a:lumOff val="40000"/>
                  </a:srgbClr>
                </a:solidFill>
              </a:rPr>
              <a:t>et al. Diabetic Med</a:t>
            </a:r>
            <a:r>
              <a:rPr lang="en-GB" dirty="0">
                <a:solidFill>
                  <a:srgbClr val="5A5A5A">
                    <a:lumMod val="60000"/>
                    <a:lumOff val="40000"/>
                  </a:srgbClr>
                </a:solidFill>
              </a:rPr>
              <a:t> 2011;28:135</a:t>
            </a:r>
          </a:p>
        </p:txBody>
      </p:sp>
      <p:sp>
        <p:nvSpPr>
          <p:cNvPr id="2" name="Title 1"/>
          <p:cNvSpPr>
            <a:spLocks noGrp="1"/>
          </p:cNvSpPr>
          <p:nvPr>
            <p:ph type="title"/>
            <p:custDataLst>
              <p:tags r:id="rId1"/>
            </p:custDataLst>
          </p:nvPr>
        </p:nvSpPr>
        <p:spPr/>
        <p:txBody>
          <a:bodyPr/>
          <a:lstStyle/>
          <a:p>
            <a:r>
              <a:rPr lang="en-US" sz="2200" dirty="0"/>
              <a:t>Linagliptin significantly reduces HbA1c when used as </a:t>
            </a:r>
            <a:r>
              <a:rPr lang="en-GB" sz="2200" noProof="0" dirty="0"/>
              <a:t>monotherapy, and as add-on to other oral glucose-lowering agents</a:t>
            </a:r>
          </a:p>
        </p:txBody>
      </p:sp>
      <p:sp>
        <p:nvSpPr>
          <p:cNvPr id="11" name="Slide Number Placeholder 10"/>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31</a:t>
            </a:fld>
            <a:endParaRPr lang="en-GB" dirty="0">
              <a:solidFill>
                <a:srgbClr val="5A5A5A">
                  <a:lumMod val="60000"/>
                  <a:lumOff val="40000"/>
                </a:srgbClr>
              </a:solidFill>
            </a:endParaRPr>
          </a:p>
        </p:txBody>
      </p:sp>
      <p:graphicFrame>
        <p:nvGraphicFramePr>
          <p:cNvPr id="75" name="Object 2"/>
          <p:cNvGraphicFramePr>
            <a:graphicFrameLocks/>
          </p:cNvGraphicFramePr>
          <p:nvPr>
            <p:extLst>
              <p:ext uri="{D42A27DB-BD31-4B8C-83A1-F6EECF244321}">
                <p14:modId xmlns:p14="http://schemas.microsoft.com/office/powerpoint/2010/main" val="1501797291"/>
              </p:ext>
            </p:extLst>
          </p:nvPr>
        </p:nvGraphicFramePr>
        <p:xfrm>
          <a:off x="988117" y="1420062"/>
          <a:ext cx="6979016" cy="2770938"/>
        </p:xfrm>
        <a:graphic>
          <a:graphicData uri="http://schemas.openxmlformats.org/drawingml/2006/chart">
            <c:chart xmlns:c="http://schemas.openxmlformats.org/drawingml/2006/chart" xmlns:r="http://schemas.openxmlformats.org/officeDocument/2006/relationships" r:id="rId29"/>
          </a:graphicData>
        </a:graphic>
      </p:graphicFrame>
      <p:sp>
        <p:nvSpPr>
          <p:cNvPr id="50" name="Textplatzhalter 2"/>
          <p:cNvSpPr>
            <a:spLocks/>
          </p:cNvSpPr>
          <p:nvPr>
            <p:custDataLst>
              <p:tags r:id="rId2"/>
            </p:custDataLst>
          </p:nvPr>
        </p:nvSpPr>
        <p:spPr bwMode="gray">
          <a:xfrm>
            <a:off x="3859518" y="1092420"/>
            <a:ext cx="14275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defTabSz="670322">
              <a:buClr>
                <a:srgbClr val="5A5A5A"/>
              </a:buClr>
            </a:pPr>
            <a:r>
              <a:rPr lang="en-US" sz="1200" b="1" dirty="0">
                <a:solidFill>
                  <a:srgbClr val="5A5A5A"/>
                </a:solidFill>
                <a:cs typeface="Arial" pitchFamily="34" charset="0"/>
              </a:rPr>
              <a:t>Add-on to metformin</a:t>
            </a:r>
            <a:r>
              <a:rPr lang="en-US" sz="1200" b="1" baseline="30000" dirty="0">
                <a:solidFill>
                  <a:srgbClr val="5A5A5A"/>
                </a:solidFill>
                <a:cs typeface="Arial" pitchFamily="34" charset="0"/>
              </a:rPr>
              <a:t>2</a:t>
            </a:r>
            <a:endParaRPr lang="en-US" sz="1200" b="1" dirty="0">
              <a:solidFill>
                <a:srgbClr val="5A5A5A"/>
              </a:solidFill>
              <a:cs typeface="Arial" pitchFamily="34" charset="0"/>
            </a:endParaRPr>
          </a:p>
          <a:p>
            <a:pPr defTabSz="670322">
              <a:buClr>
                <a:srgbClr val="5A5A5A"/>
              </a:buClr>
            </a:pPr>
            <a:r>
              <a:rPr lang="en-US" sz="1200" i="1" dirty="0">
                <a:solidFill>
                  <a:srgbClr val="5A5A5A"/>
                </a:solidFill>
                <a:cs typeface="Arial" pitchFamily="34" charset="0"/>
              </a:rPr>
              <a:t>p</a:t>
            </a:r>
            <a:r>
              <a:rPr lang="en-US" sz="1200" dirty="0">
                <a:solidFill>
                  <a:srgbClr val="5A5A5A"/>
                </a:solidFill>
                <a:cs typeface="Arial" pitchFamily="34" charset="0"/>
              </a:rPr>
              <a:t>&lt;0.0001</a:t>
            </a:r>
            <a:endParaRPr lang="en-US" sz="1200" baseline="30000" dirty="0">
              <a:solidFill>
                <a:srgbClr val="5A5A5A"/>
              </a:solidFill>
              <a:cs typeface="Arial" pitchFamily="34" charset="0"/>
            </a:endParaRPr>
          </a:p>
        </p:txBody>
      </p:sp>
      <p:sp>
        <p:nvSpPr>
          <p:cNvPr id="51" name="Textplatzhalter 2"/>
          <p:cNvSpPr>
            <a:spLocks/>
          </p:cNvSpPr>
          <p:nvPr>
            <p:custDataLst>
              <p:tags r:id="rId3"/>
            </p:custDataLst>
          </p:nvPr>
        </p:nvSpPr>
        <p:spPr bwMode="gray">
          <a:xfrm>
            <a:off x="1734214" y="1092420"/>
            <a:ext cx="1427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defTabSz="670322">
              <a:buClr>
                <a:srgbClr val="5A5A5A"/>
              </a:buClr>
            </a:pPr>
            <a:r>
              <a:rPr lang="en-US" sz="1200" b="1" dirty="0">
                <a:solidFill>
                  <a:srgbClr val="5A5A5A"/>
                </a:solidFill>
                <a:cs typeface="Arial" pitchFamily="34" charset="0"/>
              </a:rPr>
              <a:t>Linagliptin monotherapy</a:t>
            </a:r>
            <a:r>
              <a:rPr lang="en-US" sz="1200" b="1" baseline="30000" dirty="0">
                <a:solidFill>
                  <a:srgbClr val="5A5A5A"/>
                </a:solidFill>
                <a:cs typeface="Arial" pitchFamily="34" charset="0"/>
              </a:rPr>
              <a:t>1</a:t>
            </a:r>
            <a:endParaRPr lang="en-US" sz="1200" b="1" dirty="0">
              <a:solidFill>
                <a:srgbClr val="5A5A5A"/>
              </a:solidFill>
              <a:cs typeface="Arial" pitchFamily="34" charset="0"/>
            </a:endParaRPr>
          </a:p>
          <a:p>
            <a:pPr defTabSz="670322">
              <a:buClr>
                <a:srgbClr val="5A5A5A"/>
              </a:buClr>
            </a:pPr>
            <a:r>
              <a:rPr lang="en-US" sz="1200" i="1" dirty="0">
                <a:solidFill>
                  <a:srgbClr val="5A5A5A"/>
                </a:solidFill>
                <a:cs typeface="Arial" pitchFamily="34" charset="0"/>
              </a:rPr>
              <a:t>p</a:t>
            </a:r>
            <a:r>
              <a:rPr lang="en-US" sz="1200" dirty="0">
                <a:solidFill>
                  <a:srgbClr val="5A5A5A"/>
                </a:solidFill>
                <a:cs typeface="Arial" pitchFamily="34" charset="0"/>
              </a:rPr>
              <a:t>&lt;0.0001</a:t>
            </a:r>
            <a:endParaRPr lang="en-US" sz="1200" baseline="30000" dirty="0">
              <a:solidFill>
                <a:srgbClr val="5A5A5A"/>
              </a:solidFill>
              <a:cs typeface="Arial" pitchFamily="34" charset="0"/>
            </a:endParaRPr>
          </a:p>
        </p:txBody>
      </p:sp>
      <p:sp>
        <p:nvSpPr>
          <p:cNvPr id="52" name="Textplatzhalter 2"/>
          <p:cNvSpPr>
            <a:spLocks/>
          </p:cNvSpPr>
          <p:nvPr>
            <p:custDataLst>
              <p:tags r:id="rId4"/>
            </p:custDataLst>
          </p:nvPr>
        </p:nvSpPr>
        <p:spPr bwMode="gray">
          <a:xfrm>
            <a:off x="5962547" y="1092420"/>
            <a:ext cx="152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defTabSz="670322">
              <a:buClr>
                <a:srgbClr val="5A5A5A"/>
              </a:buClr>
            </a:pPr>
            <a:r>
              <a:rPr lang="en-US" sz="1200" b="1" dirty="0">
                <a:solidFill>
                  <a:srgbClr val="5A5A5A"/>
                </a:solidFill>
                <a:cs typeface="Arial" pitchFamily="34" charset="0"/>
              </a:rPr>
              <a:t>Add-on to metformin and sulphonylurea</a:t>
            </a:r>
            <a:r>
              <a:rPr lang="en-US" sz="1200" b="1" baseline="30000" dirty="0">
                <a:solidFill>
                  <a:srgbClr val="5A5A5A"/>
                </a:solidFill>
                <a:cs typeface="Arial" pitchFamily="34" charset="0"/>
              </a:rPr>
              <a:t>3</a:t>
            </a:r>
            <a:endParaRPr lang="en-US" sz="1200" b="1" dirty="0">
              <a:solidFill>
                <a:srgbClr val="5A5A5A"/>
              </a:solidFill>
              <a:cs typeface="Arial" pitchFamily="34" charset="0"/>
            </a:endParaRPr>
          </a:p>
          <a:p>
            <a:pPr defTabSz="670322">
              <a:buClr>
                <a:srgbClr val="5A5A5A"/>
              </a:buClr>
            </a:pPr>
            <a:r>
              <a:rPr lang="en-US" sz="1200" i="1" dirty="0">
                <a:solidFill>
                  <a:srgbClr val="5A5A5A"/>
                </a:solidFill>
                <a:cs typeface="Arial" pitchFamily="34" charset="0"/>
              </a:rPr>
              <a:t>p</a:t>
            </a:r>
            <a:r>
              <a:rPr lang="en-US" sz="1200" dirty="0">
                <a:solidFill>
                  <a:srgbClr val="5A5A5A"/>
                </a:solidFill>
                <a:cs typeface="Arial" pitchFamily="34" charset="0"/>
              </a:rPr>
              <a:t>&lt;0.0001</a:t>
            </a:r>
            <a:endParaRPr lang="en-US" sz="1200" baseline="30000" dirty="0">
              <a:solidFill>
                <a:srgbClr val="5A5A5A"/>
              </a:solidFill>
              <a:cs typeface="Arial" pitchFamily="34" charset="0"/>
            </a:endParaRPr>
          </a:p>
        </p:txBody>
      </p:sp>
      <p:sp>
        <p:nvSpPr>
          <p:cNvPr id="62" name="Rectangle 20"/>
          <p:cNvSpPr>
            <a:spLocks noChangeArrowheads="1"/>
          </p:cNvSpPr>
          <p:nvPr>
            <p:custDataLst>
              <p:tags r:id="rId5"/>
            </p:custDataLst>
          </p:nvPr>
        </p:nvSpPr>
        <p:spPr bwMode="gray">
          <a:xfrm>
            <a:off x="405696" y="4217379"/>
            <a:ext cx="1285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a:buFont typeface="Calibri" pitchFamily="34" charset="0"/>
              <a:buNone/>
            </a:pPr>
            <a:r>
              <a:rPr lang="en-US" sz="1200" dirty="0">
                <a:solidFill>
                  <a:srgbClr val="5A5A5A"/>
                </a:solidFill>
                <a:cs typeface="Arial" pitchFamily="34" charset="0"/>
              </a:rPr>
              <a:t>Mean baseline HbA1c (%)</a:t>
            </a:r>
          </a:p>
        </p:txBody>
      </p:sp>
      <p:sp>
        <p:nvSpPr>
          <p:cNvPr id="63" name="Rectangle 35"/>
          <p:cNvSpPr>
            <a:spLocks noChangeArrowheads="1"/>
          </p:cNvSpPr>
          <p:nvPr>
            <p:custDataLst>
              <p:tags r:id="rId6"/>
            </p:custDataLst>
          </p:nvPr>
        </p:nvSpPr>
        <p:spPr bwMode="gray">
          <a:xfrm>
            <a:off x="1821101" y="4205838"/>
            <a:ext cx="2981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8.00</a:t>
            </a:r>
          </a:p>
        </p:txBody>
      </p:sp>
      <p:sp>
        <p:nvSpPr>
          <p:cNvPr id="64" name="Rectangle 35"/>
          <p:cNvSpPr>
            <a:spLocks noChangeArrowheads="1"/>
          </p:cNvSpPr>
          <p:nvPr>
            <p:custDataLst>
              <p:tags r:id="rId7"/>
            </p:custDataLst>
          </p:nvPr>
        </p:nvSpPr>
        <p:spPr bwMode="gray">
          <a:xfrm>
            <a:off x="6164127" y="4205838"/>
            <a:ext cx="2981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8.14</a:t>
            </a:r>
          </a:p>
        </p:txBody>
      </p:sp>
      <p:sp>
        <p:nvSpPr>
          <p:cNvPr id="65" name="Rectangle 35"/>
          <p:cNvSpPr>
            <a:spLocks noChangeArrowheads="1"/>
          </p:cNvSpPr>
          <p:nvPr>
            <p:custDataLst>
              <p:tags r:id="rId8"/>
            </p:custDataLst>
          </p:nvPr>
        </p:nvSpPr>
        <p:spPr bwMode="gray">
          <a:xfrm>
            <a:off x="4632842" y="4205838"/>
            <a:ext cx="2981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8.09</a:t>
            </a:r>
          </a:p>
        </p:txBody>
      </p:sp>
      <p:sp>
        <p:nvSpPr>
          <p:cNvPr id="66" name="Rectangle 35"/>
          <p:cNvSpPr>
            <a:spLocks noChangeArrowheads="1"/>
          </p:cNvSpPr>
          <p:nvPr>
            <p:custDataLst>
              <p:tags r:id="rId9"/>
            </p:custDataLst>
          </p:nvPr>
        </p:nvSpPr>
        <p:spPr bwMode="gray">
          <a:xfrm>
            <a:off x="3969414" y="4205838"/>
            <a:ext cx="2981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8.02</a:t>
            </a:r>
          </a:p>
        </p:txBody>
      </p:sp>
      <p:sp>
        <p:nvSpPr>
          <p:cNvPr id="67" name="Rectangle 35"/>
          <p:cNvSpPr>
            <a:spLocks noChangeArrowheads="1"/>
          </p:cNvSpPr>
          <p:nvPr>
            <p:custDataLst>
              <p:tags r:id="rId10"/>
            </p:custDataLst>
          </p:nvPr>
        </p:nvSpPr>
        <p:spPr bwMode="gray">
          <a:xfrm>
            <a:off x="2483574" y="4205838"/>
            <a:ext cx="2981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8.00</a:t>
            </a:r>
          </a:p>
        </p:txBody>
      </p:sp>
      <p:sp>
        <p:nvSpPr>
          <p:cNvPr id="68" name="Line 39"/>
          <p:cNvSpPr>
            <a:spLocks noChangeShapeType="1"/>
          </p:cNvSpPr>
          <p:nvPr>
            <p:custDataLst>
              <p:tags r:id="rId11"/>
            </p:custDataLst>
          </p:nvPr>
        </p:nvSpPr>
        <p:spPr bwMode="gray">
          <a:xfrm>
            <a:off x="405698" y="4179279"/>
            <a:ext cx="7622290" cy="0"/>
          </a:xfrm>
          <a:prstGeom prst="line">
            <a:avLst/>
          </a:prstGeom>
          <a:noFill/>
          <a:ln w="19050">
            <a:solidFill>
              <a:schemeClr val="tx2"/>
            </a:solidFill>
            <a:prstDash val="sysDot"/>
            <a:round/>
            <a:headEnd/>
            <a:tailEnd/>
          </a:ln>
          <a:extLst>
            <a:ext uri="{909E8E84-426E-40DD-AFC4-6F175D3DCCD1}">
              <a14:hiddenFill xmlns:a14="http://schemas.microsoft.com/office/drawing/2010/main">
                <a:noFill/>
              </a14:hiddenFill>
            </a:ext>
          </a:extLst>
        </p:spPr>
        <p:txBody>
          <a:bodyPr lIns="68558" tIns="34280" rIns="68558" bIns="34280"/>
          <a:lstStyle/>
          <a:p>
            <a:pPr defTabSz="457200"/>
            <a:endParaRPr lang="en-GB" sz="1100" dirty="0">
              <a:solidFill>
                <a:srgbClr val="5A5A5A"/>
              </a:solidFill>
              <a:cs typeface="Arial" pitchFamily="34" charset="0"/>
            </a:endParaRPr>
          </a:p>
        </p:txBody>
      </p:sp>
      <p:sp>
        <p:nvSpPr>
          <p:cNvPr id="57" name="Rectangle 16"/>
          <p:cNvSpPr>
            <a:spLocks noChangeArrowheads="1"/>
          </p:cNvSpPr>
          <p:nvPr>
            <p:custDataLst>
              <p:tags r:id="rId12"/>
            </p:custDataLst>
          </p:nvPr>
        </p:nvSpPr>
        <p:spPr bwMode="gray">
          <a:xfrm>
            <a:off x="405696" y="3981636"/>
            <a:ext cx="12859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a:buFont typeface="Calibri" pitchFamily="34" charset="0"/>
              <a:buNone/>
            </a:pPr>
            <a:r>
              <a:rPr lang="en-US" sz="1200" dirty="0">
                <a:solidFill>
                  <a:srgbClr val="5A5A5A"/>
                </a:solidFill>
                <a:cs typeface="Arial" pitchFamily="34" charset="0"/>
              </a:rPr>
              <a:t>n*</a:t>
            </a:r>
            <a:endParaRPr lang="en-US" sz="1200" baseline="30000" dirty="0">
              <a:solidFill>
                <a:srgbClr val="5A5A5A"/>
              </a:solidFill>
              <a:cs typeface="Arial" pitchFamily="34" charset="0"/>
            </a:endParaRPr>
          </a:p>
        </p:txBody>
      </p:sp>
      <p:sp>
        <p:nvSpPr>
          <p:cNvPr id="58" name="Rectangle 35"/>
          <p:cNvSpPr>
            <a:spLocks noChangeArrowheads="1"/>
          </p:cNvSpPr>
          <p:nvPr>
            <p:custDataLst>
              <p:tags r:id="rId13"/>
            </p:custDataLst>
          </p:nvPr>
        </p:nvSpPr>
        <p:spPr bwMode="gray">
          <a:xfrm>
            <a:off x="1842743" y="397009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163</a:t>
            </a:r>
          </a:p>
        </p:txBody>
      </p:sp>
      <p:sp>
        <p:nvSpPr>
          <p:cNvPr id="59" name="Rectangle 35"/>
          <p:cNvSpPr>
            <a:spLocks noChangeArrowheads="1"/>
          </p:cNvSpPr>
          <p:nvPr>
            <p:custDataLst>
              <p:tags r:id="rId14"/>
            </p:custDataLst>
          </p:nvPr>
        </p:nvSpPr>
        <p:spPr bwMode="gray">
          <a:xfrm>
            <a:off x="4654484" y="397009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513</a:t>
            </a:r>
          </a:p>
        </p:txBody>
      </p:sp>
      <p:sp>
        <p:nvSpPr>
          <p:cNvPr id="60" name="Rectangle 35"/>
          <p:cNvSpPr>
            <a:spLocks noChangeArrowheads="1"/>
          </p:cNvSpPr>
          <p:nvPr>
            <p:custDataLst>
              <p:tags r:id="rId15"/>
            </p:custDataLst>
          </p:nvPr>
        </p:nvSpPr>
        <p:spPr bwMode="gray">
          <a:xfrm>
            <a:off x="3991056" y="397009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175</a:t>
            </a:r>
          </a:p>
        </p:txBody>
      </p:sp>
      <p:sp>
        <p:nvSpPr>
          <p:cNvPr id="61" name="Rectangle 35"/>
          <p:cNvSpPr>
            <a:spLocks noChangeArrowheads="1"/>
          </p:cNvSpPr>
          <p:nvPr>
            <p:custDataLst>
              <p:tags r:id="rId16"/>
            </p:custDataLst>
          </p:nvPr>
        </p:nvSpPr>
        <p:spPr bwMode="gray">
          <a:xfrm>
            <a:off x="2505216" y="397009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333</a:t>
            </a:r>
          </a:p>
        </p:txBody>
      </p:sp>
      <p:sp>
        <p:nvSpPr>
          <p:cNvPr id="69" name="Rectangle 35"/>
          <p:cNvSpPr>
            <a:spLocks noChangeArrowheads="1"/>
          </p:cNvSpPr>
          <p:nvPr>
            <p:custDataLst>
              <p:tags r:id="rId17"/>
            </p:custDataLst>
          </p:nvPr>
        </p:nvSpPr>
        <p:spPr bwMode="gray">
          <a:xfrm>
            <a:off x="6792423" y="397009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778</a:t>
            </a:r>
          </a:p>
        </p:txBody>
      </p:sp>
      <p:sp>
        <p:nvSpPr>
          <p:cNvPr id="70" name="Rectangle 35"/>
          <p:cNvSpPr>
            <a:spLocks noChangeArrowheads="1"/>
          </p:cNvSpPr>
          <p:nvPr>
            <p:custDataLst>
              <p:tags r:id="rId18"/>
            </p:custDataLst>
          </p:nvPr>
        </p:nvSpPr>
        <p:spPr bwMode="gray">
          <a:xfrm>
            <a:off x="6185769" y="397009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262</a:t>
            </a:r>
          </a:p>
        </p:txBody>
      </p:sp>
      <p:sp>
        <p:nvSpPr>
          <p:cNvPr id="71" name="Rectangle 35"/>
          <p:cNvSpPr>
            <a:spLocks noChangeArrowheads="1"/>
          </p:cNvSpPr>
          <p:nvPr>
            <p:custDataLst>
              <p:tags r:id="rId19"/>
            </p:custDataLst>
          </p:nvPr>
        </p:nvSpPr>
        <p:spPr bwMode="gray">
          <a:xfrm>
            <a:off x="6770781" y="4205838"/>
            <a:ext cx="2981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8.15</a:t>
            </a:r>
          </a:p>
        </p:txBody>
      </p:sp>
      <p:sp>
        <p:nvSpPr>
          <p:cNvPr id="72" name="Textplatzhalter 2"/>
          <p:cNvSpPr>
            <a:spLocks/>
          </p:cNvSpPr>
          <p:nvPr>
            <p:custDataLst>
              <p:tags r:id="rId20"/>
            </p:custDataLst>
          </p:nvPr>
        </p:nvSpPr>
        <p:spPr bwMode="gray">
          <a:xfrm rot="16200000">
            <a:off x="-554839" y="2367118"/>
            <a:ext cx="269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70322">
              <a:buClr>
                <a:srgbClr val="53575E"/>
              </a:buClr>
            </a:pPr>
            <a:r>
              <a:rPr lang="en-US" sz="1200" b="1" dirty="0">
                <a:solidFill>
                  <a:srgbClr val="5A5A5A"/>
                </a:solidFill>
                <a:cs typeface="Arial" pitchFamily="34" charset="0"/>
              </a:rPr>
              <a:t>Adjusted</a:t>
            </a:r>
            <a:r>
              <a:rPr lang="en-US" sz="1200" b="1" baseline="30000" dirty="0">
                <a:solidFill>
                  <a:srgbClr val="5A5A5A"/>
                </a:solidFill>
                <a:cs typeface="Arial" pitchFamily="34" charset="0"/>
              </a:rPr>
              <a:t> </a:t>
            </a:r>
            <a:r>
              <a:rPr lang="en-US" sz="1200" b="1" dirty="0">
                <a:solidFill>
                  <a:srgbClr val="5A5A5A"/>
                </a:solidFill>
                <a:cs typeface="Arial" pitchFamily="34" charset="0"/>
              </a:rPr>
              <a:t>mean change in HbA1c (%) from baseline at Week 24</a:t>
            </a:r>
            <a:endParaRPr lang="en-US" sz="1200" b="1" baseline="30000" dirty="0">
              <a:solidFill>
                <a:srgbClr val="5A5A5A"/>
              </a:solidFill>
              <a:cs typeface="Arial" pitchFamily="34" charset="0"/>
            </a:endParaRPr>
          </a:p>
        </p:txBody>
      </p:sp>
      <p:grpSp>
        <p:nvGrpSpPr>
          <p:cNvPr id="39" name="Group 77"/>
          <p:cNvGrpSpPr/>
          <p:nvPr/>
        </p:nvGrpSpPr>
        <p:grpSpPr>
          <a:xfrm>
            <a:off x="6740132" y="1923678"/>
            <a:ext cx="1631051" cy="136922"/>
            <a:chOff x="6533769" y="1696138"/>
            <a:chExt cx="2174734" cy="182562"/>
          </a:xfrm>
        </p:grpSpPr>
        <p:sp>
          <p:nvSpPr>
            <p:cNvPr id="40" name="Rectangle 22"/>
            <p:cNvSpPr>
              <a:spLocks noChangeArrowheads="1"/>
            </p:cNvSpPr>
            <p:nvPr>
              <p:custDataLst>
                <p:tags r:id="rId25"/>
              </p:custDataLst>
            </p:nvPr>
          </p:nvSpPr>
          <p:spPr bwMode="auto">
            <a:xfrm>
              <a:off x="6533769" y="1705418"/>
              <a:ext cx="158400" cy="160337"/>
            </a:xfrm>
            <a:prstGeom prst="rect">
              <a:avLst/>
            </a:prstGeom>
            <a:solidFill>
              <a:srgbClr val="CF70C9"/>
            </a:solidFill>
            <a:ln w="9525" algn="ctr">
              <a:solidFill>
                <a:srgbClr val="CF70C9"/>
              </a:solidFill>
              <a:miter lim="800000"/>
              <a:headEnd/>
              <a:tailEnd/>
            </a:ln>
          </p:spPr>
          <p:txBody>
            <a:bodyPr vert="eaVert" wrap="none" anchor="ctr">
              <a:noAutofit/>
            </a:bodyPr>
            <a:lstStyle/>
            <a:p>
              <a:pPr defTabSz="457200"/>
              <a:endParaRPr lang="de-DE" sz="1200" dirty="0">
                <a:solidFill>
                  <a:srgbClr val="5A5A5A"/>
                </a:solidFill>
              </a:endParaRPr>
            </a:p>
          </p:txBody>
        </p:sp>
        <p:sp>
          <p:nvSpPr>
            <p:cNvPr id="41" name="Textplatzhalter 2"/>
            <p:cNvSpPr>
              <a:spLocks/>
            </p:cNvSpPr>
            <p:nvPr>
              <p:custDataLst>
                <p:tags r:id="rId26"/>
              </p:custDataLst>
            </p:nvPr>
          </p:nvSpPr>
          <p:spPr bwMode="gray">
            <a:xfrm>
              <a:off x="6778103" y="1696138"/>
              <a:ext cx="1930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oAutofit/>
            </a:bodyPr>
            <a:lstStyle/>
            <a:p>
              <a:pPr defTabSz="670322">
                <a:buClr>
                  <a:srgbClr val="5A5A5A"/>
                </a:buClr>
              </a:pPr>
              <a:r>
                <a:rPr lang="en-US" sz="1200" dirty="0">
                  <a:solidFill>
                    <a:srgbClr val="5A5A5A"/>
                  </a:solidFill>
                  <a:cs typeface="Arial"/>
                  <a:sym typeface="Arial"/>
                </a:rPr>
                <a:t>Linagliptin placebo-corrected</a:t>
              </a:r>
            </a:p>
          </p:txBody>
        </p:sp>
      </p:grpSp>
      <p:grpSp>
        <p:nvGrpSpPr>
          <p:cNvPr id="42" name="Group 76"/>
          <p:cNvGrpSpPr/>
          <p:nvPr/>
        </p:nvGrpSpPr>
        <p:grpSpPr>
          <a:xfrm>
            <a:off x="5799839" y="1932901"/>
            <a:ext cx="709613" cy="136922"/>
            <a:chOff x="6512990" y="1462776"/>
            <a:chExt cx="946150" cy="182562"/>
          </a:xfrm>
        </p:grpSpPr>
        <p:sp>
          <p:nvSpPr>
            <p:cNvPr id="43" name="Rectangle 23"/>
            <p:cNvSpPr>
              <a:spLocks noChangeArrowheads="1"/>
            </p:cNvSpPr>
            <p:nvPr>
              <p:custDataLst>
                <p:tags r:id="rId23"/>
              </p:custDataLst>
            </p:nvPr>
          </p:nvSpPr>
          <p:spPr bwMode="auto">
            <a:xfrm>
              <a:off x="6512990" y="1467539"/>
              <a:ext cx="158400" cy="160337"/>
            </a:xfrm>
            <a:prstGeom prst="rect">
              <a:avLst/>
            </a:prstGeom>
            <a:solidFill>
              <a:schemeClr val="accent5"/>
            </a:solidFill>
            <a:ln w="9525" algn="ctr">
              <a:solidFill>
                <a:schemeClr val="accent5"/>
              </a:solidFill>
              <a:miter lim="800000"/>
              <a:headEnd/>
              <a:tailEnd/>
            </a:ln>
          </p:spPr>
          <p:txBody>
            <a:bodyPr vert="eaVert" wrap="none" anchor="ctr">
              <a:noAutofit/>
            </a:bodyPr>
            <a:lstStyle/>
            <a:p>
              <a:pPr defTabSz="457200"/>
              <a:endParaRPr lang="de-DE" sz="1200" dirty="0">
                <a:solidFill>
                  <a:srgbClr val="5A5A5A"/>
                </a:solidFill>
              </a:endParaRPr>
            </a:p>
          </p:txBody>
        </p:sp>
        <p:sp>
          <p:nvSpPr>
            <p:cNvPr id="56" name="Textplatzhalter 2"/>
            <p:cNvSpPr>
              <a:spLocks/>
            </p:cNvSpPr>
            <p:nvPr>
              <p:custDataLst>
                <p:tags r:id="rId24"/>
              </p:custDataLst>
            </p:nvPr>
          </p:nvSpPr>
          <p:spPr bwMode="gray">
            <a:xfrm>
              <a:off x="6778103" y="1462776"/>
              <a:ext cx="6810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oAutofit/>
            </a:bodyPr>
            <a:lstStyle/>
            <a:p>
              <a:pPr defTabSz="670322">
                <a:buClr>
                  <a:srgbClr val="5A5A5A"/>
                </a:buClr>
              </a:pPr>
              <a:r>
                <a:rPr lang="en-US" sz="1200" dirty="0">
                  <a:solidFill>
                    <a:srgbClr val="5A5A5A"/>
                  </a:solidFill>
                  <a:cs typeface="Arial"/>
                  <a:sym typeface="Arial"/>
                </a:rPr>
                <a:t>Linagliptin</a:t>
              </a:r>
            </a:p>
          </p:txBody>
        </p:sp>
      </p:grpSp>
      <p:grpSp>
        <p:nvGrpSpPr>
          <p:cNvPr id="76" name="Group 75"/>
          <p:cNvGrpSpPr/>
          <p:nvPr/>
        </p:nvGrpSpPr>
        <p:grpSpPr>
          <a:xfrm>
            <a:off x="4990738" y="1931888"/>
            <a:ext cx="594017" cy="136922"/>
            <a:chOff x="6533769" y="1229413"/>
            <a:chExt cx="792021" cy="182562"/>
          </a:xfrm>
        </p:grpSpPr>
        <p:sp>
          <p:nvSpPr>
            <p:cNvPr id="77" name="Rectangle 24"/>
            <p:cNvSpPr>
              <a:spLocks noChangeArrowheads="1"/>
            </p:cNvSpPr>
            <p:nvPr>
              <p:custDataLst>
                <p:tags r:id="rId21"/>
              </p:custDataLst>
            </p:nvPr>
          </p:nvSpPr>
          <p:spPr bwMode="auto">
            <a:xfrm>
              <a:off x="6533769" y="1234978"/>
              <a:ext cx="158400" cy="158399"/>
            </a:xfrm>
            <a:prstGeom prst="rect">
              <a:avLst/>
            </a:prstGeom>
            <a:solidFill>
              <a:srgbClr val="979797"/>
            </a:solidFill>
            <a:ln w="9525" algn="ctr">
              <a:solidFill>
                <a:srgbClr val="979797"/>
              </a:solidFill>
              <a:miter lim="800000"/>
              <a:headEnd/>
              <a:tailEnd/>
            </a:ln>
          </p:spPr>
          <p:txBody>
            <a:bodyPr vert="eaVert" wrap="none" anchor="ctr">
              <a:noAutofit/>
            </a:bodyPr>
            <a:lstStyle/>
            <a:p>
              <a:pPr defTabSz="457200"/>
              <a:endParaRPr lang="de-DE" sz="1200" dirty="0">
                <a:solidFill>
                  <a:srgbClr val="5A5A5A"/>
                </a:solidFill>
              </a:endParaRPr>
            </a:p>
          </p:txBody>
        </p:sp>
        <p:sp>
          <p:nvSpPr>
            <p:cNvPr id="78" name="Textplatzhalter 2"/>
            <p:cNvSpPr>
              <a:spLocks/>
            </p:cNvSpPr>
            <p:nvPr>
              <p:custDataLst>
                <p:tags r:id="rId22"/>
              </p:custDataLst>
            </p:nvPr>
          </p:nvSpPr>
          <p:spPr bwMode="gray">
            <a:xfrm>
              <a:off x="6778103" y="1229413"/>
              <a:ext cx="5476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oAutofit/>
            </a:bodyPr>
            <a:lstStyle/>
            <a:p>
              <a:pPr defTabSz="670322">
                <a:buClr>
                  <a:srgbClr val="5A5A5A"/>
                </a:buClr>
              </a:pPr>
              <a:r>
                <a:rPr lang="en-US" sz="1200" dirty="0">
                  <a:solidFill>
                    <a:srgbClr val="5A5A5A"/>
                  </a:solidFill>
                  <a:cs typeface="Arial"/>
                  <a:sym typeface="Arial"/>
                </a:rPr>
                <a:t>Placebo</a:t>
              </a:r>
            </a:p>
          </p:txBody>
        </p:sp>
      </p:grpSp>
    </p:spTree>
    <p:extLst>
      <p:ext uri="{BB962C8B-B14F-4D97-AF65-F5344CB8AC3E}">
        <p14:creationId xmlns:p14="http://schemas.microsoft.com/office/powerpoint/2010/main" val="2341876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vert="horz" lIns="0" tIns="0" rIns="0" bIns="0" rtlCol="0" anchor="b" anchorCtr="0"/>
          <a:lstStyle/>
          <a:p>
            <a:r>
              <a:rPr lang="en-US" dirty="0">
                <a:solidFill>
                  <a:srgbClr val="5A5A5A">
                    <a:lumMod val="60000"/>
                    <a:lumOff val="40000"/>
                  </a:srgbClr>
                </a:solidFill>
              </a:rPr>
              <a:t>*Baseline HbA1c ≥9%; </a:t>
            </a:r>
            <a:r>
              <a:rPr lang="en-US" baseline="30000" dirty="0">
                <a:solidFill>
                  <a:srgbClr val="5A5A5A">
                    <a:lumMod val="60000"/>
                    <a:lumOff val="40000"/>
                  </a:srgbClr>
                </a:solidFill>
              </a:rPr>
              <a:t>†</a:t>
            </a:r>
            <a:r>
              <a:rPr lang="en-US" dirty="0">
                <a:solidFill>
                  <a:srgbClr val="5A5A5A">
                    <a:lumMod val="60000"/>
                    <a:lumOff val="40000"/>
                  </a:srgbClr>
                </a:solidFill>
              </a:rPr>
              <a:t>Versus placebo</a:t>
            </a:r>
            <a:r>
              <a:rPr lang="en-US" baseline="30000" dirty="0">
                <a:solidFill>
                  <a:srgbClr val="5A5A5A">
                    <a:lumMod val="60000"/>
                    <a:lumOff val="40000"/>
                  </a:srgbClr>
                </a:solidFill>
              </a:rPr>
              <a:t>;</a:t>
            </a:r>
            <a:r>
              <a:rPr lang="en-US" dirty="0">
                <a:solidFill>
                  <a:srgbClr val="5A5A5A">
                    <a:lumMod val="60000"/>
                    <a:lumOff val="40000"/>
                  </a:srgbClr>
                </a:solidFill>
              </a:rPr>
              <a:t> </a:t>
            </a:r>
            <a:r>
              <a:rPr lang="en-US" baseline="30000" dirty="0">
                <a:solidFill>
                  <a:srgbClr val="5A5A5A">
                    <a:lumMod val="60000"/>
                    <a:lumOff val="40000"/>
                  </a:srgbClr>
                </a:solidFill>
              </a:rPr>
              <a:t>‡</a:t>
            </a:r>
            <a:r>
              <a:rPr lang="en-US" dirty="0">
                <a:solidFill>
                  <a:srgbClr val="5A5A5A">
                    <a:lumMod val="60000"/>
                    <a:lumOff val="40000"/>
                  </a:srgbClr>
                </a:solidFill>
              </a:rPr>
              <a:t>Model includes continuous baseline HbA1c and treatment;</a:t>
            </a:r>
            <a:r>
              <a:rPr lang="en-US" baseline="30000" dirty="0">
                <a:solidFill>
                  <a:srgbClr val="5A5A5A">
                    <a:lumMod val="60000"/>
                    <a:lumOff val="40000"/>
                  </a:srgbClr>
                </a:solidFill>
              </a:rPr>
              <a:t> §</a:t>
            </a:r>
            <a:r>
              <a:rPr lang="en-US" dirty="0">
                <a:solidFill>
                  <a:srgbClr val="5A5A5A">
                    <a:lumMod val="60000"/>
                    <a:lumOff val="40000"/>
                  </a:srgbClr>
                </a:solidFill>
              </a:rPr>
              <a:t>Full analysis set (last observation carried forward)</a:t>
            </a:r>
            <a:br>
              <a:rPr lang="en-US" dirty="0">
                <a:solidFill>
                  <a:srgbClr val="5A5A5A">
                    <a:lumMod val="60000"/>
                    <a:lumOff val="40000"/>
                  </a:srgbClr>
                </a:solidFill>
              </a:rPr>
            </a:br>
            <a:r>
              <a:rPr lang="en-US" dirty="0">
                <a:solidFill>
                  <a:srgbClr val="5A5A5A">
                    <a:lumMod val="60000"/>
                    <a:lumOff val="40000"/>
                  </a:srgbClr>
                </a:solidFill>
              </a:rPr>
              <a:t>HbA1c, </a:t>
            </a:r>
            <a:r>
              <a:rPr lang="en-GB" dirty="0">
                <a:solidFill>
                  <a:srgbClr val="5A5A5A">
                    <a:lumMod val="60000"/>
                    <a:lumOff val="40000"/>
                  </a:srgbClr>
                </a:solidFill>
              </a:rPr>
              <a:t>glycated </a:t>
            </a:r>
            <a:r>
              <a:rPr lang="en-US" dirty="0">
                <a:solidFill>
                  <a:srgbClr val="5A5A5A">
                    <a:lumMod val="60000"/>
                    <a:lumOff val="40000"/>
                  </a:srgbClr>
                </a:solidFill>
              </a:rPr>
              <a:t>haemoglobin; T2D, type 2 diabetes</a:t>
            </a:r>
          </a:p>
          <a:p>
            <a:r>
              <a:rPr lang="en-US" dirty="0">
                <a:solidFill>
                  <a:srgbClr val="5A5A5A">
                    <a:lumMod val="60000"/>
                    <a:lumOff val="40000"/>
                  </a:srgbClr>
                </a:solidFill>
              </a:rPr>
              <a:t>Del Prato S </a:t>
            </a:r>
            <a:r>
              <a:rPr lang="en-US" i="1" dirty="0">
                <a:solidFill>
                  <a:srgbClr val="5A5A5A">
                    <a:lumMod val="60000"/>
                    <a:lumOff val="40000"/>
                  </a:srgbClr>
                </a:solidFill>
              </a:rPr>
              <a:t>et al. J Diabetes Complications </a:t>
            </a:r>
            <a:r>
              <a:rPr lang="en-US" dirty="0">
                <a:solidFill>
                  <a:srgbClr val="5A5A5A">
                    <a:lumMod val="60000"/>
                    <a:lumOff val="40000"/>
                  </a:srgbClr>
                </a:solidFill>
              </a:rPr>
              <a:t>2013;27:274</a:t>
            </a:r>
            <a:endParaRPr lang="en-GB" dirty="0">
              <a:solidFill>
                <a:srgbClr val="5A5A5A">
                  <a:lumMod val="60000"/>
                  <a:lumOff val="40000"/>
                </a:srgbClr>
              </a:solidFill>
            </a:endParaRPr>
          </a:p>
        </p:txBody>
      </p:sp>
      <p:sp>
        <p:nvSpPr>
          <p:cNvPr id="3" name="Title 2"/>
          <p:cNvSpPr>
            <a:spLocks noGrp="1"/>
          </p:cNvSpPr>
          <p:nvPr>
            <p:ph type="title"/>
          </p:nvPr>
        </p:nvSpPr>
        <p:spPr/>
        <p:txBody>
          <a:bodyPr/>
          <a:lstStyle/>
          <a:p>
            <a:r>
              <a:rPr lang="en-US" dirty="0"/>
              <a:t>Linagliptin significantly reduces HbA1c, even in patients </a:t>
            </a:r>
            <a:br>
              <a:rPr lang="en-US" dirty="0"/>
            </a:br>
            <a:r>
              <a:rPr lang="en-US" dirty="0"/>
              <a:t>with poorly controlled T2D*</a:t>
            </a:r>
            <a:endParaRPr lang="en-GB" dirty="0"/>
          </a:p>
        </p:txBody>
      </p:sp>
      <p:sp>
        <p:nvSpPr>
          <p:cNvPr id="4" name="Slide Number Placeholder 3"/>
          <p:cNvSpPr>
            <a:spLocks noGrp="1"/>
          </p:cNvSpPr>
          <p:nvPr>
            <p:ph type="sldNum" sz="quarter" idx="11"/>
          </p:nvPr>
        </p:nvSpPr>
        <p:spPr/>
        <p:txBody>
          <a:bodyPr/>
          <a:lstStyle/>
          <a:p>
            <a:fld id="{CEC4EF0E-246F-4140-862C-D670971C4B03}" type="slidenum">
              <a:rPr lang="fr-FR" smtClean="0">
                <a:solidFill>
                  <a:srgbClr val="FFFFFF">
                    <a:lumMod val="50000"/>
                  </a:srgbClr>
                </a:solidFill>
              </a:rPr>
              <a:pPr/>
              <a:t>32</a:t>
            </a:fld>
            <a:endParaRPr lang="fr-FR" dirty="0">
              <a:solidFill>
                <a:srgbClr val="FFFFFF">
                  <a:lumMod val="50000"/>
                </a:srgbClr>
              </a:solidFill>
            </a:endParaRPr>
          </a:p>
        </p:txBody>
      </p:sp>
      <p:graphicFrame>
        <p:nvGraphicFramePr>
          <p:cNvPr id="75" name="Object 2"/>
          <p:cNvGraphicFramePr>
            <a:graphicFrameLocks/>
          </p:cNvGraphicFramePr>
          <p:nvPr>
            <p:extLst>
              <p:ext uri="{D42A27DB-BD31-4B8C-83A1-F6EECF244321}">
                <p14:modId xmlns:p14="http://schemas.microsoft.com/office/powerpoint/2010/main" val="3351172159"/>
              </p:ext>
            </p:extLst>
          </p:nvPr>
        </p:nvGraphicFramePr>
        <p:xfrm>
          <a:off x="1025606" y="1599642"/>
          <a:ext cx="7632848" cy="2175017"/>
        </p:xfrm>
        <a:graphic>
          <a:graphicData uri="http://schemas.openxmlformats.org/drawingml/2006/chart">
            <c:chart xmlns:c="http://schemas.openxmlformats.org/drawingml/2006/chart" xmlns:r="http://schemas.openxmlformats.org/officeDocument/2006/relationships" r:id="rId34"/>
          </a:graphicData>
        </a:graphic>
      </p:graphicFrame>
      <p:sp>
        <p:nvSpPr>
          <p:cNvPr id="50" name="Textplatzhalter 2"/>
          <p:cNvSpPr>
            <a:spLocks/>
          </p:cNvSpPr>
          <p:nvPr>
            <p:custDataLst>
              <p:tags r:id="rId1"/>
            </p:custDataLst>
          </p:nvPr>
        </p:nvSpPr>
        <p:spPr bwMode="gray">
          <a:xfrm>
            <a:off x="5106369" y="1022712"/>
            <a:ext cx="157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defTabSz="670322">
              <a:buClr>
                <a:srgbClr val="53575E"/>
              </a:buClr>
            </a:pPr>
            <a:r>
              <a:rPr lang="en-US" sz="1200" b="1" dirty="0">
                <a:solidFill>
                  <a:srgbClr val="5A5A5A"/>
                </a:solidFill>
                <a:cs typeface="Arial" pitchFamily="34" charset="0"/>
              </a:rPr>
              <a:t>Add-on to metformin</a:t>
            </a:r>
          </a:p>
          <a:p>
            <a:pPr defTabSz="670322">
              <a:buClr>
                <a:srgbClr val="53575E"/>
              </a:buClr>
            </a:pPr>
            <a:r>
              <a:rPr lang="en-US" sz="1200" i="1" dirty="0">
                <a:solidFill>
                  <a:srgbClr val="5A5A5A"/>
                </a:solidFill>
                <a:cs typeface="Arial" pitchFamily="34" charset="0"/>
              </a:rPr>
              <a:t>p</a:t>
            </a:r>
            <a:r>
              <a:rPr lang="en-US" sz="1200" dirty="0">
                <a:solidFill>
                  <a:srgbClr val="5A5A5A"/>
                </a:solidFill>
                <a:cs typeface="Arial" pitchFamily="34" charset="0"/>
              </a:rPr>
              <a:t>=0.0062</a:t>
            </a:r>
            <a:r>
              <a:rPr lang="en-US" sz="1200" baseline="30000" dirty="0">
                <a:solidFill>
                  <a:srgbClr val="5A5A5A"/>
                </a:solidFill>
                <a:cs typeface="Arial" pitchFamily="34" charset="0"/>
              </a:rPr>
              <a:t>†</a:t>
            </a:r>
          </a:p>
        </p:txBody>
      </p:sp>
      <p:sp>
        <p:nvSpPr>
          <p:cNvPr id="51" name="Textplatzhalter 2"/>
          <p:cNvSpPr>
            <a:spLocks/>
          </p:cNvSpPr>
          <p:nvPr>
            <p:custDataLst>
              <p:tags r:id="rId2"/>
            </p:custDataLst>
          </p:nvPr>
        </p:nvSpPr>
        <p:spPr bwMode="gray">
          <a:xfrm>
            <a:off x="3484854" y="1022712"/>
            <a:ext cx="1573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defTabSz="670322">
              <a:buClr>
                <a:srgbClr val="53575E"/>
              </a:buClr>
            </a:pPr>
            <a:r>
              <a:rPr lang="en-US" sz="1200" b="1" dirty="0">
                <a:solidFill>
                  <a:srgbClr val="5A5A5A"/>
                </a:solidFill>
                <a:cs typeface="Arial" pitchFamily="34" charset="0"/>
              </a:rPr>
              <a:t>Linagliptin monotherapy</a:t>
            </a:r>
          </a:p>
          <a:p>
            <a:pPr defTabSz="670322">
              <a:buClr>
                <a:srgbClr val="53575E"/>
              </a:buClr>
            </a:pPr>
            <a:r>
              <a:rPr lang="en-US" sz="1200" i="1" dirty="0">
                <a:solidFill>
                  <a:srgbClr val="5A5A5A"/>
                </a:solidFill>
                <a:cs typeface="Arial" pitchFamily="34" charset="0"/>
              </a:rPr>
              <a:t>p</a:t>
            </a:r>
            <a:r>
              <a:rPr lang="en-US" sz="1200" dirty="0">
                <a:solidFill>
                  <a:srgbClr val="5A5A5A"/>
                </a:solidFill>
                <a:cs typeface="Arial" pitchFamily="34" charset="0"/>
              </a:rPr>
              <a:t>=0.0005</a:t>
            </a:r>
            <a:r>
              <a:rPr lang="en-US" sz="1200" baseline="30000" dirty="0">
                <a:solidFill>
                  <a:srgbClr val="5A5A5A"/>
                </a:solidFill>
                <a:cs typeface="Arial" pitchFamily="34" charset="0"/>
              </a:rPr>
              <a:t>†</a:t>
            </a:r>
          </a:p>
        </p:txBody>
      </p:sp>
      <p:sp>
        <p:nvSpPr>
          <p:cNvPr id="52" name="Textplatzhalter 2"/>
          <p:cNvSpPr>
            <a:spLocks/>
          </p:cNvSpPr>
          <p:nvPr>
            <p:custDataLst>
              <p:tags r:id="rId3"/>
            </p:custDataLst>
          </p:nvPr>
        </p:nvSpPr>
        <p:spPr bwMode="gray">
          <a:xfrm>
            <a:off x="6786246" y="1022712"/>
            <a:ext cx="187220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defTabSz="670322">
              <a:buClr>
                <a:srgbClr val="53575E"/>
              </a:buClr>
            </a:pPr>
            <a:r>
              <a:rPr lang="en-US" sz="1200" b="1" dirty="0">
                <a:solidFill>
                  <a:srgbClr val="5A5A5A"/>
                </a:solidFill>
                <a:cs typeface="Arial" pitchFamily="34" charset="0"/>
              </a:rPr>
              <a:t>Add-on to metformin and sulphonylurea</a:t>
            </a:r>
          </a:p>
          <a:p>
            <a:pPr defTabSz="670322">
              <a:buClr>
                <a:srgbClr val="53575E"/>
              </a:buClr>
            </a:pPr>
            <a:r>
              <a:rPr lang="en-US" sz="1200" i="1" dirty="0">
                <a:solidFill>
                  <a:srgbClr val="5A5A5A"/>
                </a:solidFill>
                <a:cs typeface="Arial" pitchFamily="34" charset="0"/>
              </a:rPr>
              <a:t>p</a:t>
            </a:r>
            <a:r>
              <a:rPr lang="en-US" sz="1200" dirty="0">
                <a:solidFill>
                  <a:srgbClr val="5A5A5A"/>
                </a:solidFill>
                <a:cs typeface="Arial" pitchFamily="34" charset="0"/>
              </a:rPr>
              <a:t>&lt;0.0001</a:t>
            </a:r>
            <a:r>
              <a:rPr lang="en-US" sz="1200" baseline="30000" dirty="0">
                <a:solidFill>
                  <a:srgbClr val="5A5A5A"/>
                </a:solidFill>
                <a:cs typeface="Arial" pitchFamily="34" charset="0"/>
              </a:rPr>
              <a:t>†</a:t>
            </a:r>
          </a:p>
        </p:txBody>
      </p:sp>
      <p:sp>
        <p:nvSpPr>
          <p:cNvPr id="56" name="Textplatzhalter 2"/>
          <p:cNvSpPr>
            <a:spLocks/>
          </p:cNvSpPr>
          <p:nvPr>
            <p:custDataLst>
              <p:tags r:id="rId4"/>
            </p:custDataLst>
          </p:nvPr>
        </p:nvSpPr>
        <p:spPr bwMode="gray">
          <a:xfrm rot="16200000">
            <a:off x="-400522" y="2427319"/>
            <a:ext cx="27145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70322">
              <a:buClr>
                <a:srgbClr val="53575E"/>
              </a:buClr>
            </a:pPr>
            <a:endParaRPr lang="en-US" sz="1200" b="1" baseline="30000" dirty="0">
              <a:solidFill>
                <a:srgbClr val="5A5A5A"/>
              </a:solidFill>
              <a:cs typeface="Arial" pitchFamily="34" charset="0"/>
            </a:endParaRPr>
          </a:p>
        </p:txBody>
      </p:sp>
      <p:sp>
        <p:nvSpPr>
          <p:cNvPr id="43" name="Textplatzhalter 2"/>
          <p:cNvSpPr>
            <a:spLocks/>
          </p:cNvSpPr>
          <p:nvPr>
            <p:custDataLst>
              <p:tags r:id="rId5"/>
            </p:custDataLst>
          </p:nvPr>
        </p:nvSpPr>
        <p:spPr bwMode="gray">
          <a:xfrm>
            <a:off x="1721551" y="1022712"/>
            <a:ext cx="1645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defTabSz="670322">
              <a:buClr>
                <a:srgbClr val="53575E"/>
              </a:buClr>
            </a:pPr>
            <a:r>
              <a:rPr lang="en-US" sz="1200" b="1" dirty="0">
                <a:solidFill>
                  <a:srgbClr val="5A5A5A"/>
                </a:solidFill>
                <a:cs typeface="Arial" pitchFamily="34" charset="0"/>
              </a:rPr>
              <a:t>Pooled data</a:t>
            </a:r>
          </a:p>
          <a:p>
            <a:pPr defTabSz="670322">
              <a:buClr>
                <a:srgbClr val="53575E"/>
              </a:buClr>
            </a:pPr>
            <a:r>
              <a:rPr lang="en-US" sz="1200" i="1" dirty="0">
                <a:solidFill>
                  <a:srgbClr val="5A5A5A"/>
                </a:solidFill>
                <a:cs typeface="Arial" pitchFamily="34" charset="0"/>
              </a:rPr>
              <a:t>p</a:t>
            </a:r>
            <a:r>
              <a:rPr lang="en-US" sz="1200" dirty="0">
                <a:solidFill>
                  <a:srgbClr val="5A5A5A"/>
                </a:solidFill>
                <a:cs typeface="Arial" pitchFamily="34" charset="0"/>
              </a:rPr>
              <a:t>&lt;0.0001</a:t>
            </a:r>
            <a:r>
              <a:rPr lang="en-US" sz="1200" baseline="30000" dirty="0">
                <a:solidFill>
                  <a:srgbClr val="5A5A5A"/>
                </a:solidFill>
                <a:cs typeface="Arial" pitchFamily="34" charset="0"/>
              </a:rPr>
              <a:t>†</a:t>
            </a:r>
          </a:p>
        </p:txBody>
      </p:sp>
      <p:sp>
        <p:nvSpPr>
          <p:cNvPr id="72" name="Rectangle 35"/>
          <p:cNvSpPr>
            <a:spLocks noChangeArrowheads="1"/>
          </p:cNvSpPr>
          <p:nvPr>
            <p:custDataLst>
              <p:tags r:id="rId6"/>
            </p:custDataLst>
          </p:nvPr>
        </p:nvSpPr>
        <p:spPr bwMode="gray">
          <a:xfrm>
            <a:off x="3605769" y="4194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9.5</a:t>
            </a:r>
          </a:p>
        </p:txBody>
      </p:sp>
      <p:sp>
        <p:nvSpPr>
          <p:cNvPr id="76" name="Rectangle 35"/>
          <p:cNvSpPr>
            <a:spLocks noChangeArrowheads="1"/>
          </p:cNvSpPr>
          <p:nvPr>
            <p:custDataLst>
              <p:tags r:id="rId7"/>
            </p:custDataLst>
          </p:nvPr>
        </p:nvSpPr>
        <p:spPr bwMode="gray">
          <a:xfrm>
            <a:off x="7117589" y="4194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9.4</a:t>
            </a:r>
          </a:p>
        </p:txBody>
      </p:sp>
      <p:sp>
        <p:nvSpPr>
          <p:cNvPr id="81" name="Rectangle 35"/>
          <p:cNvSpPr>
            <a:spLocks noChangeArrowheads="1"/>
          </p:cNvSpPr>
          <p:nvPr>
            <p:custDataLst>
              <p:tags r:id="rId8"/>
            </p:custDataLst>
          </p:nvPr>
        </p:nvSpPr>
        <p:spPr bwMode="gray">
          <a:xfrm>
            <a:off x="5904838" y="4194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9.5</a:t>
            </a:r>
          </a:p>
        </p:txBody>
      </p:sp>
      <p:sp>
        <p:nvSpPr>
          <p:cNvPr id="82" name="Rectangle 35"/>
          <p:cNvSpPr>
            <a:spLocks noChangeArrowheads="1"/>
          </p:cNvSpPr>
          <p:nvPr>
            <p:custDataLst>
              <p:tags r:id="rId9"/>
            </p:custDataLst>
          </p:nvPr>
        </p:nvSpPr>
        <p:spPr bwMode="gray">
          <a:xfrm>
            <a:off x="5402835" y="4194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9.5</a:t>
            </a:r>
          </a:p>
        </p:txBody>
      </p:sp>
      <p:sp>
        <p:nvSpPr>
          <p:cNvPr id="83" name="Rectangle 35"/>
          <p:cNvSpPr>
            <a:spLocks noChangeArrowheads="1"/>
          </p:cNvSpPr>
          <p:nvPr>
            <p:custDataLst>
              <p:tags r:id="rId10"/>
            </p:custDataLst>
          </p:nvPr>
        </p:nvSpPr>
        <p:spPr bwMode="gray">
          <a:xfrm>
            <a:off x="4160436" y="4194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9.4</a:t>
            </a:r>
          </a:p>
        </p:txBody>
      </p:sp>
      <p:sp>
        <p:nvSpPr>
          <p:cNvPr id="86" name="Rectangle 35"/>
          <p:cNvSpPr>
            <a:spLocks noChangeArrowheads="1"/>
          </p:cNvSpPr>
          <p:nvPr>
            <p:custDataLst>
              <p:tags r:id="rId11"/>
            </p:custDataLst>
          </p:nvPr>
        </p:nvSpPr>
        <p:spPr bwMode="gray">
          <a:xfrm>
            <a:off x="3627410" y="39590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24</a:t>
            </a:r>
          </a:p>
        </p:txBody>
      </p:sp>
      <p:sp>
        <p:nvSpPr>
          <p:cNvPr id="87" name="Rectangle 35"/>
          <p:cNvSpPr>
            <a:spLocks noChangeArrowheads="1"/>
          </p:cNvSpPr>
          <p:nvPr>
            <p:custDataLst>
              <p:tags r:id="rId12"/>
            </p:custDataLst>
          </p:nvPr>
        </p:nvSpPr>
        <p:spPr bwMode="gray">
          <a:xfrm>
            <a:off x="5926479" y="39590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96</a:t>
            </a:r>
          </a:p>
        </p:txBody>
      </p:sp>
      <p:sp>
        <p:nvSpPr>
          <p:cNvPr id="88" name="Rectangle 35"/>
          <p:cNvSpPr>
            <a:spLocks noChangeArrowheads="1"/>
          </p:cNvSpPr>
          <p:nvPr>
            <p:custDataLst>
              <p:tags r:id="rId13"/>
            </p:custDataLst>
          </p:nvPr>
        </p:nvSpPr>
        <p:spPr bwMode="gray">
          <a:xfrm>
            <a:off x="5424476" y="39590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29</a:t>
            </a:r>
          </a:p>
        </p:txBody>
      </p:sp>
      <p:sp>
        <p:nvSpPr>
          <p:cNvPr id="89" name="Rectangle 35"/>
          <p:cNvSpPr>
            <a:spLocks noChangeArrowheads="1"/>
          </p:cNvSpPr>
          <p:nvPr>
            <p:custDataLst>
              <p:tags r:id="rId14"/>
            </p:custDataLst>
          </p:nvPr>
        </p:nvSpPr>
        <p:spPr bwMode="gray">
          <a:xfrm>
            <a:off x="4182077" y="39590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55</a:t>
            </a:r>
          </a:p>
        </p:txBody>
      </p:sp>
      <p:sp>
        <p:nvSpPr>
          <p:cNvPr id="90" name="Rectangle 35"/>
          <p:cNvSpPr>
            <a:spLocks noChangeArrowheads="1"/>
          </p:cNvSpPr>
          <p:nvPr>
            <p:custDataLst>
              <p:tags r:id="rId15"/>
            </p:custDataLst>
          </p:nvPr>
        </p:nvSpPr>
        <p:spPr bwMode="gray">
          <a:xfrm>
            <a:off x="7619244" y="395900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136</a:t>
            </a:r>
          </a:p>
        </p:txBody>
      </p:sp>
      <p:sp>
        <p:nvSpPr>
          <p:cNvPr id="91" name="Rectangle 35"/>
          <p:cNvSpPr>
            <a:spLocks noChangeArrowheads="1"/>
          </p:cNvSpPr>
          <p:nvPr>
            <p:custDataLst>
              <p:tags r:id="rId16"/>
            </p:custDataLst>
          </p:nvPr>
        </p:nvSpPr>
        <p:spPr bwMode="gray">
          <a:xfrm>
            <a:off x="7139230" y="395900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48</a:t>
            </a:r>
          </a:p>
        </p:txBody>
      </p:sp>
      <p:sp>
        <p:nvSpPr>
          <p:cNvPr id="92" name="Rectangle 35"/>
          <p:cNvSpPr>
            <a:spLocks noChangeArrowheads="1"/>
          </p:cNvSpPr>
          <p:nvPr>
            <p:custDataLst>
              <p:tags r:id="rId17"/>
            </p:custDataLst>
          </p:nvPr>
        </p:nvSpPr>
        <p:spPr bwMode="gray">
          <a:xfrm>
            <a:off x="7640084" y="4194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9.4</a:t>
            </a:r>
          </a:p>
        </p:txBody>
      </p:sp>
      <p:sp>
        <p:nvSpPr>
          <p:cNvPr id="93" name="Rectangle 35"/>
          <p:cNvSpPr>
            <a:spLocks noChangeArrowheads="1"/>
          </p:cNvSpPr>
          <p:nvPr>
            <p:custDataLst>
              <p:tags r:id="rId18"/>
            </p:custDataLst>
          </p:nvPr>
        </p:nvSpPr>
        <p:spPr bwMode="gray">
          <a:xfrm>
            <a:off x="1855277" y="4194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9.4</a:t>
            </a:r>
          </a:p>
        </p:txBody>
      </p:sp>
      <p:sp>
        <p:nvSpPr>
          <p:cNvPr id="94" name="Rectangle 35"/>
          <p:cNvSpPr>
            <a:spLocks noChangeArrowheads="1"/>
          </p:cNvSpPr>
          <p:nvPr>
            <p:custDataLst>
              <p:tags r:id="rId19"/>
            </p:custDataLst>
          </p:nvPr>
        </p:nvSpPr>
        <p:spPr bwMode="gray">
          <a:xfrm>
            <a:off x="2409944" y="4194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9.4</a:t>
            </a:r>
          </a:p>
        </p:txBody>
      </p:sp>
      <p:sp>
        <p:nvSpPr>
          <p:cNvPr id="95" name="Rectangle 35"/>
          <p:cNvSpPr>
            <a:spLocks noChangeArrowheads="1"/>
          </p:cNvSpPr>
          <p:nvPr>
            <p:custDataLst>
              <p:tags r:id="rId20"/>
            </p:custDataLst>
          </p:nvPr>
        </p:nvSpPr>
        <p:spPr bwMode="gray">
          <a:xfrm>
            <a:off x="1834437" y="395900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101</a:t>
            </a:r>
          </a:p>
        </p:txBody>
      </p:sp>
      <p:sp>
        <p:nvSpPr>
          <p:cNvPr id="96" name="Rectangle 35"/>
          <p:cNvSpPr>
            <a:spLocks noChangeArrowheads="1"/>
          </p:cNvSpPr>
          <p:nvPr>
            <p:custDataLst>
              <p:tags r:id="rId21"/>
            </p:custDataLst>
          </p:nvPr>
        </p:nvSpPr>
        <p:spPr bwMode="gray">
          <a:xfrm>
            <a:off x="2389104" y="395900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algn="ctr" defTabSz="457200">
              <a:buFont typeface="Calibri" pitchFamily="34" charset="0"/>
              <a:buNone/>
            </a:pPr>
            <a:r>
              <a:rPr lang="en-US" sz="1200" dirty="0">
                <a:solidFill>
                  <a:srgbClr val="5A5A5A"/>
                </a:solidFill>
                <a:cs typeface="Arial" pitchFamily="34" charset="0"/>
              </a:rPr>
              <a:t>287</a:t>
            </a:r>
          </a:p>
        </p:txBody>
      </p:sp>
      <p:grpSp>
        <p:nvGrpSpPr>
          <p:cNvPr id="42" name="Group 77"/>
          <p:cNvGrpSpPr/>
          <p:nvPr/>
        </p:nvGrpSpPr>
        <p:grpSpPr>
          <a:xfrm>
            <a:off x="6740132" y="1923678"/>
            <a:ext cx="1631051" cy="136922"/>
            <a:chOff x="6533769" y="1696138"/>
            <a:chExt cx="2174734" cy="182562"/>
          </a:xfrm>
        </p:grpSpPr>
        <p:sp>
          <p:nvSpPr>
            <p:cNvPr id="44" name="Rectangle 22"/>
            <p:cNvSpPr>
              <a:spLocks noChangeArrowheads="1"/>
            </p:cNvSpPr>
            <p:nvPr>
              <p:custDataLst>
                <p:tags r:id="rId30"/>
              </p:custDataLst>
            </p:nvPr>
          </p:nvSpPr>
          <p:spPr bwMode="auto">
            <a:xfrm>
              <a:off x="6533769" y="1705418"/>
              <a:ext cx="158400" cy="160337"/>
            </a:xfrm>
            <a:prstGeom prst="rect">
              <a:avLst/>
            </a:prstGeom>
            <a:solidFill>
              <a:srgbClr val="CF70C9"/>
            </a:solidFill>
            <a:ln w="9525" algn="ctr">
              <a:solidFill>
                <a:srgbClr val="CF70C9"/>
              </a:solidFill>
              <a:miter lim="800000"/>
              <a:headEnd/>
              <a:tailEnd/>
            </a:ln>
          </p:spPr>
          <p:txBody>
            <a:bodyPr vert="eaVert" wrap="none" anchor="ctr">
              <a:noAutofit/>
            </a:bodyPr>
            <a:lstStyle/>
            <a:p>
              <a:pPr defTabSz="457200"/>
              <a:endParaRPr lang="de-DE" sz="1200" dirty="0">
                <a:solidFill>
                  <a:srgbClr val="5A5A5A"/>
                </a:solidFill>
              </a:endParaRPr>
            </a:p>
          </p:txBody>
        </p:sp>
        <p:sp>
          <p:nvSpPr>
            <p:cNvPr id="45" name="Textplatzhalter 2"/>
            <p:cNvSpPr>
              <a:spLocks/>
            </p:cNvSpPr>
            <p:nvPr>
              <p:custDataLst>
                <p:tags r:id="rId31"/>
              </p:custDataLst>
            </p:nvPr>
          </p:nvSpPr>
          <p:spPr bwMode="gray">
            <a:xfrm>
              <a:off x="6778103" y="1696138"/>
              <a:ext cx="1930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oAutofit/>
            </a:bodyPr>
            <a:lstStyle/>
            <a:p>
              <a:pPr defTabSz="670322">
                <a:buClr>
                  <a:srgbClr val="5A5A5A"/>
                </a:buClr>
              </a:pPr>
              <a:r>
                <a:rPr lang="en-US" sz="1200" dirty="0">
                  <a:solidFill>
                    <a:srgbClr val="5A5A5A"/>
                  </a:solidFill>
                  <a:cs typeface="Arial"/>
                  <a:sym typeface="Arial"/>
                </a:rPr>
                <a:t>Linagliptin placebo-corrected</a:t>
              </a:r>
            </a:p>
          </p:txBody>
        </p:sp>
      </p:grpSp>
      <p:grpSp>
        <p:nvGrpSpPr>
          <p:cNvPr id="46" name="Group 76"/>
          <p:cNvGrpSpPr/>
          <p:nvPr/>
        </p:nvGrpSpPr>
        <p:grpSpPr>
          <a:xfrm>
            <a:off x="5799839" y="1932901"/>
            <a:ext cx="709613" cy="136922"/>
            <a:chOff x="6512990" y="1462776"/>
            <a:chExt cx="946150" cy="182562"/>
          </a:xfrm>
        </p:grpSpPr>
        <p:sp>
          <p:nvSpPr>
            <p:cNvPr id="61" name="Rectangle 23"/>
            <p:cNvSpPr>
              <a:spLocks noChangeArrowheads="1"/>
            </p:cNvSpPr>
            <p:nvPr>
              <p:custDataLst>
                <p:tags r:id="rId28"/>
              </p:custDataLst>
            </p:nvPr>
          </p:nvSpPr>
          <p:spPr bwMode="auto">
            <a:xfrm>
              <a:off x="6512990" y="1467539"/>
              <a:ext cx="158400" cy="160337"/>
            </a:xfrm>
            <a:prstGeom prst="rect">
              <a:avLst/>
            </a:prstGeom>
            <a:solidFill>
              <a:schemeClr val="accent5"/>
            </a:solidFill>
            <a:ln w="9525" algn="ctr">
              <a:solidFill>
                <a:schemeClr val="accent5"/>
              </a:solidFill>
              <a:miter lim="800000"/>
              <a:headEnd/>
              <a:tailEnd/>
            </a:ln>
          </p:spPr>
          <p:txBody>
            <a:bodyPr vert="eaVert" wrap="none" anchor="ctr">
              <a:noAutofit/>
            </a:bodyPr>
            <a:lstStyle/>
            <a:p>
              <a:pPr defTabSz="457200"/>
              <a:endParaRPr lang="de-DE" sz="1200" dirty="0">
                <a:solidFill>
                  <a:srgbClr val="5A5A5A"/>
                </a:solidFill>
              </a:endParaRPr>
            </a:p>
          </p:txBody>
        </p:sp>
        <p:sp>
          <p:nvSpPr>
            <p:cNvPr id="62" name="Textplatzhalter 2"/>
            <p:cNvSpPr>
              <a:spLocks/>
            </p:cNvSpPr>
            <p:nvPr>
              <p:custDataLst>
                <p:tags r:id="rId29"/>
              </p:custDataLst>
            </p:nvPr>
          </p:nvSpPr>
          <p:spPr bwMode="gray">
            <a:xfrm>
              <a:off x="6778103" y="1462776"/>
              <a:ext cx="6810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oAutofit/>
            </a:bodyPr>
            <a:lstStyle/>
            <a:p>
              <a:pPr defTabSz="670322">
                <a:buClr>
                  <a:srgbClr val="5A5A5A"/>
                </a:buClr>
              </a:pPr>
              <a:r>
                <a:rPr lang="en-US" sz="1200" dirty="0">
                  <a:solidFill>
                    <a:srgbClr val="5A5A5A"/>
                  </a:solidFill>
                  <a:cs typeface="Arial"/>
                  <a:sym typeface="Arial"/>
                </a:rPr>
                <a:t>Linagliptin</a:t>
              </a:r>
            </a:p>
          </p:txBody>
        </p:sp>
      </p:grpSp>
      <p:grpSp>
        <p:nvGrpSpPr>
          <p:cNvPr id="63" name="Group 62"/>
          <p:cNvGrpSpPr/>
          <p:nvPr/>
        </p:nvGrpSpPr>
        <p:grpSpPr>
          <a:xfrm>
            <a:off x="4990738" y="1931888"/>
            <a:ext cx="594017" cy="136922"/>
            <a:chOff x="6533769" y="1229413"/>
            <a:chExt cx="792021" cy="182562"/>
          </a:xfrm>
        </p:grpSpPr>
        <p:sp>
          <p:nvSpPr>
            <p:cNvPr id="64" name="Rectangle 24"/>
            <p:cNvSpPr>
              <a:spLocks noChangeArrowheads="1"/>
            </p:cNvSpPr>
            <p:nvPr>
              <p:custDataLst>
                <p:tags r:id="rId26"/>
              </p:custDataLst>
            </p:nvPr>
          </p:nvSpPr>
          <p:spPr bwMode="auto">
            <a:xfrm>
              <a:off x="6533769" y="1234978"/>
              <a:ext cx="158400" cy="158399"/>
            </a:xfrm>
            <a:prstGeom prst="rect">
              <a:avLst/>
            </a:prstGeom>
            <a:solidFill>
              <a:srgbClr val="979797"/>
            </a:solidFill>
            <a:ln w="9525" algn="ctr">
              <a:solidFill>
                <a:srgbClr val="979797"/>
              </a:solidFill>
              <a:miter lim="800000"/>
              <a:headEnd/>
              <a:tailEnd/>
            </a:ln>
          </p:spPr>
          <p:txBody>
            <a:bodyPr vert="eaVert" wrap="none" anchor="ctr">
              <a:noAutofit/>
            </a:bodyPr>
            <a:lstStyle/>
            <a:p>
              <a:pPr defTabSz="457200"/>
              <a:endParaRPr lang="de-DE" sz="1200" dirty="0">
                <a:solidFill>
                  <a:srgbClr val="5A5A5A"/>
                </a:solidFill>
              </a:endParaRPr>
            </a:p>
          </p:txBody>
        </p:sp>
        <p:sp>
          <p:nvSpPr>
            <p:cNvPr id="65" name="Textplatzhalter 2"/>
            <p:cNvSpPr>
              <a:spLocks/>
            </p:cNvSpPr>
            <p:nvPr>
              <p:custDataLst>
                <p:tags r:id="rId27"/>
              </p:custDataLst>
            </p:nvPr>
          </p:nvSpPr>
          <p:spPr bwMode="gray">
            <a:xfrm>
              <a:off x="6778103" y="1229413"/>
              <a:ext cx="5476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oAutofit/>
            </a:bodyPr>
            <a:lstStyle/>
            <a:p>
              <a:pPr defTabSz="670322">
                <a:buClr>
                  <a:srgbClr val="5A5A5A"/>
                </a:buClr>
              </a:pPr>
              <a:r>
                <a:rPr lang="en-US" sz="1200" dirty="0">
                  <a:solidFill>
                    <a:srgbClr val="5A5A5A"/>
                  </a:solidFill>
                  <a:cs typeface="Arial"/>
                  <a:sym typeface="Arial"/>
                </a:rPr>
                <a:t>Placebo</a:t>
              </a:r>
            </a:p>
          </p:txBody>
        </p:sp>
      </p:grpSp>
      <p:sp>
        <p:nvSpPr>
          <p:cNvPr id="80" name="Textplatzhalter 2"/>
          <p:cNvSpPr>
            <a:spLocks/>
          </p:cNvSpPr>
          <p:nvPr>
            <p:custDataLst>
              <p:tags r:id="rId22"/>
            </p:custDataLst>
          </p:nvPr>
        </p:nvSpPr>
        <p:spPr bwMode="gray">
          <a:xfrm rot="16200000">
            <a:off x="-590843" y="2331114"/>
            <a:ext cx="2768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70322">
              <a:buClr>
                <a:srgbClr val="53575E"/>
              </a:buClr>
            </a:pPr>
            <a:r>
              <a:rPr lang="en-US" sz="1200" b="1" dirty="0">
                <a:solidFill>
                  <a:srgbClr val="5A5A5A"/>
                </a:solidFill>
                <a:cs typeface="Arial" pitchFamily="34" charset="0"/>
              </a:rPr>
              <a:t>Adjusted</a:t>
            </a:r>
            <a:r>
              <a:rPr lang="en-US" sz="1200" b="1" baseline="30000" dirty="0">
                <a:solidFill>
                  <a:srgbClr val="5A5A5A"/>
                </a:solidFill>
                <a:cs typeface="Arial" pitchFamily="34" charset="0"/>
              </a:rPr>
              <a:t>‡</a:t>
            </a:r>
            <a:r>
              <a:rPr lang="en-US" sz="1200" b="1" dirty="0">
                <a:solidFill>
                  <a:srgbClr val="5A5A5A"/>
                </a:solidFill>
                <a:cs typeface="Arial" pitchFamily="34" charset="0"/>
              </a:rPr>
              <a:t> mean change in HbA1c (%) from baseline at Week 24</a:t>
            </a:r>
            <a:endParaRPr lang="en-US" sz="1200" b="1" baseline="30000" dirty="0">
              <a:solidFill>
                <a:srgbClr val="5A5A5A"/>
              </a:solidFill>
              <a:cs typeface="Arial" pitchFamily="34" charset="0"/>
            </a:endParaRPr>
          </a:p>
        </p:txBody>
      </p:sp>
      <p:sp>
        <p:nvSpPr>
          <p:cNvPr id="48" name="Rectangle 16"/>
          <p:cNvSpPr>
            <a:spLocks noChangeArrowheads="1"/>
          </p:cNvSpPr>
          <p:nvPr>
            <p:custDataLst>
              <p:tags r:id="rId23"/>
            </p:custDataLst>
          </p:nvPr>
        </p:nvSpPr>
        <p:spPr bwMode="gray">
          <a:xfrm>
            <a:off x="405696" y="3981636"/>
            <a:ext cx="12859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a:r>
              <a:rPr lang="en-US" sz="1200" dirty="0">
                <a:solidFill>
                  <a:srgbClr val="5A5A5A"/>
                </a:solidFill>
                <a:cs typeface="Arial" pitchFamily="34" charset="0"/>
              </a:rPr>
              <a:t>n</a:t>
            </a:r>
            <a:r>
              <a:rPr lang="en-US" sz="1200" baseline="30000" dirty="0">
                <a:solidFill>
                  <a:srgbClr val="5A5A5A"/>
                </a:solidFill>
                <a:cs typeface="Arial" pitchFamily="34" charset="0"/>
              </a:rPr>
              <a:t>§</a:t>
            </a:r>
          </a:p>
        </p:txBody>
      </p:sp>
      <p:sp>
        <p:nvSpPr>
          <p:cNvPr id="49" name="Rectangle 20"/>
          <p:cNvSpPr>
            <a:spLocks noChangeArrowheads="1"/>
          </p:cNvSpPr>
          <p:nvPr>
            <p:custDataLst>
              <p:tags r:id="rId24"/>
            </p:custDataLst>
          </p:nvPr>
        </p:nvSpPr>
        <p:spPr bwMode="gray">
          <a:xfrm>
            <a:off x="405696" y="4217379"/>
            <a:ext cx="1285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a:buFont typeface="Calibri" pitchFamily="34" charset="0"/>
              <a:buNone/>
            </a:pPr>
            <a:r>
              <a:rPr lang="en-US" sz="1200" dirty="0">
                <a:solidFill>
                  <a:srgbClr val="5A5A5A"/>
                </a:solidFill>
                <a:cs typeface="Arial" pitchFamily="34" charset="0"/>
              </a:rPr>
              <a:t>Mean baseline HbA1c (%)</a:t>
            </a:r>
          </a:p>
        </p:txBody>
      </p:sp>
      <p:sp>
        <p:nvSpPr>
          <p:cNvPr id="53" name="Line 39"/>
          <p:cNvSpPr>
            <a:spLocks noChangeShapeType="1"/>
          </p:cNvSpPr>
          <p:nvPr>
            <p:custDataLst>
              <p:tags r:id="rId25"/>
            </p:custDataLst>
          </p:nvPr>
        </p:nvSpPr>
        <p:spPr bwMode="gray">
          <a:xfrm>
            <a:off x="405698" y="4179279"/>
            <a:ext cx="7622290" cy="0"/>
          </a:xfrm>
          <a:prstGeom prst="line">
            <a:avLst/>
          </a:prstGeom>
          <a:noFill/>
          <a:ln w="19050">
            <a:solidFill>
              <a:schemeClr val="tx2"/>
            </a:solidFill>
            <a:prstDash val="sysDot"/>
            <a:round/>
            <a:headEnd/>
            <a:tailEnd/>
          </a:ln>
          <a:extLst>
            <a:ext uri="{909E8E84-426E-40DD-AFC4-6F175D3DCCD1}">
              <a14:hiddenFill xmlns:a14="http://schemas.microsoft.com/office/drawing/2010/main">
                <a:noFill/>
              </a14:hiddenFill>
            </a:ext>
          </a:extLst>
        </p:spPr>
        <p:txBody>
          <a:bodyPr lIns="68558" tIns="34280" rIns="68558" bIns="34280"/>
          <a:lstStyle/>
          <a:p>
            <a:pPr defTabSz="457200"/>
            <a:endParaRPr lang="en-GB" sz="1100" dirty="0">
              <a:solidFill>
                <a:srgbClr val="5A5A5A"/>
              </a:solidFill>
              <a:cs typeface="Arial" pitchFamily="34" charset="0"/>
            </a:endParaRPr>
          </a:p>
        </p:txBody>
      </p:sp>
    </p:spTree>
    <p:extLst>
      <p:ext uri="{BB962C8B-B14F-4D97-AF65-F5344CB8AC3E}">
        <p14:creationId xmlns:p14="http://schemas.microsoft.com/office/powerpoint/2010/main" val="392037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p:cNvGraphicFramePr>
          <p:nvPr>
            <p:extLst>
              <p:ext uri="{D42A27DB-BD31-4B8C-83A1-F6EECF244321}">
                <p14:modId xmlns:p14="http://schemas.microsoft.com/office/powerpoint/2010/main" val="2982265852"/>
              </p:ext>
            </p:extLst>
          </p:nvPr>
        </p:nvGraphicFramePr>
        <p:xfrm>
          <a:off x="835941" y="1419622"/>
          <a:ext cx="6436359" cy="269148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286218" y="1500485"/>
            <a:ext cx="1352653" cy="2384860"/>
          </a:xfrm>
          <a:prstGeom prst="rect">
            <a:avLst/>
          </a:prstGeom>
          <a:solidFill>
            <a:schemeClr val="tx1">
              <a:lumMod val="20000"/>
              <a:lumOff val="80000"/>
            </a:schemeClr>
          </a:solidFill>
        </p:spPr>
        <p:txBody>
          <a:bodyPr wrap="square" anchor="t">
            <a:noAutofit/>
          </a:bodyPr>
          <a:lstStyle/>
          <a:p>
            <a:pPr algn="ctr" defTabSz="457200">
              <a:defRPr/>
            </a:pPr>
            <a:r>
              <a:rPr lang="en-US" sz="1050" dirty="0">
                <a:solidFill>
                  <a:srgbClr val="5A5A5A"/>
                </a:solidFill>
                <a:cs typeface="Arial" pitchFamily="34" charset="0"/>
              </a:rPr>
              <a:t>HbA1c reduction at </a:t>
            </a:r>
            <a:br>
              <a:rPr lang="en-US" sz="1050" dirty="0">
                <a:solidFill>
                  <a:srgbClr val="5A5A5A"/>
                </a:solidFill>
                <a:cs typeface="Arial" pitchFamily="34" charset="0"/>
              </a:rPr>
            </a:br>
            <a:r>
              <a:rPr lang="en-US" sz="1050" dirty="0">
                <a:solidFill>
                  <a:srgbClr val="5A5A5A"/>
                </a:solidFill>
                <a:cs typeface="Arial" pitchFamily="34" charset="0"/>
              </a:rPr>
              <a:t>102 weeks</a:t>
            </a:r>
            <a:endParaRPr lang="en-GB" sz="1050" dirty="0">
              <a:solidFill>
                <a:srgbClr val="5A5A5A"/>
              </a:solidFill>
            </a:endParaRPr>
          </a:p>
        </p:txBody>
      </p:sp>
      <p:sp>
        <p:nvSpPr>
          <p:cNvPr id="33" name="Footer Placeholder 7"/>
          <p:cNvSpPr>
            <a:spLocks noGrp="1"/>
          </p:cNvSpPr>
          <p:nvPr>
            <p:ph type="ftr" sz="quarter" idx="10"/>
          </p:nvPr>
        </p:nvSpPr>
        <p:spPr/>
        <p:txBody>
          <a:bodyPr/>
          <a:lstStyle/>
          <a:p>
            <a:pPr>
              <a:defRPr/>
            </a:pPr>
            <a:r>
              <a:rPr lang="en-GB" dirty="0">
                <a:solidFill>
                  <a:srgbClr val="5A5A5A">
                    <a:lumMod val="60000"/>
                    <a:lumOff val="40000"/>
                  </a:srgbClr>
                </a:solidFill>
              </a:rPr>
              <a:t>Open-label extension of four double-blind, randomised, placebo-controlled trials over 24 weeks. Patients randomised to linagliptin treatment for the first 24 weeks continued on linagliptin for an extension of 78 weeks. The analysis shown is restricted to this arm of the trial. Analysis of secondary endpoint in full analysis set (observed cases)</a:t>
            </a:r>
          </a:p>
          <a:p>
            <a:pPr>
              <a:defRPr/>
            </a:pPr>
            <a:r>
              <a:rPr lang="en-US" dirty="0">
                <a:solidFill>
                  <a:srgbClr val="5A5A5A">
                    <a:lumMod val="60000"/>
                    <a:lumOff val="40000"/>
                  </a:srgbClr>
                </a:solidFill>
              </a:rPr>
              <a:t>HbA1c, </a:t>
            </a:r>
            <a:r>
              <a:rPr lang="en-GB" dirty="0">
                <a:solidFill>
                  <a:srgbClr val="5A5A5A">
                    <a:lumMod val="60000"/>
                    <a:lumOff val="40000"/>
                  </a:srgbClr>
                </a:solidFill>
              </a:rPr>
              <a:t>glycated </a:t>
            </a:r>
            <a:r>
              <a:rPr lang="en-US" dirty="0">
                <a:solidFill>
                  <a:srgbClr val="5A5A5A">
                    <a:lumMod val="60000"/>
                    <a:lumOff val="40000"/>
                  </a:srgbClr>
                </a:solidFill>
              </a:rPr>
              <a:t>haemoglobin; </a:t>
            </a:r>
            <a:r>
              <a:rPr lang="en-GB" dirty="0">
                <a:solidFill>
                  <a:srgbClr val="5A5A5A">
                    <a:lumMod val="60000"/>
                    <a:lumOff val="40000"/>
                  </a:srgbClr>
                </a:solidFill>
              </a:rPr>
              <a:t>SE, standard error</a:t>
            </a:r>
          </a:p>
          <a:p>
            <a:pPr>
              <a:defRPr/>
            </a:pPr>
            <a:r>
              <a:rPr lang="en-GB" dirty="0">
                <a:solidFill>
                  <a:srgbClr val="5A5A5A">
                    <a:lumMod val="60000"/>
                    <a:lumOff val="40000"/>
                  </a:srgbClr>
                </a:solidFill>
              </a:rPr>
              <a:t>Gomis </a:t>
            </a:r>
            <a:r>
              <a:rPr lang="en-GB" i="1" dirty="0">
                <a:solidFill>
                  <a:srgbClr val="5A5A5A">
                    <a:lumMod val="60000"/>
                    <a:lumOff val="40000"/>
                  </a:srgbClr>
                </a:solidFill>
              </a:rPr>
              <a:t>R et al. Int J Clin Pract </a:t>
            </a:r>
            <a:r>
              <a:rPr lang="en-GB" dirty="0">
                <a:solidFill>
                  <a:srgbClr val="5A5A5A">
                    <a:lumMod val="60000"/>
                    <a:lumOff val="40000"/>
                  </a:srgbClr>
                </a:solidFill>
              </a:rPr>
              <a:t>2012;66:731</a:t>
            </a:r>
          </a:p>
        </p:txBody>
      </p:sp>
      <p:sp>
        <p:nvSpPr>
          <p:cNvPr id="2" name="Title 1"/>
          <p:cNvSpPr>
            <a:spLocks noGrp="1"/>
          </p:cNvSpPr>
          <p:nvPr>
            <p:ph type="title"/>
          </p:nvPr>
        </p:nvSpPr>
        <p:spPr/>
        <p:txBody>
          <a:bodyPr/>
          <a:lstStyle/>
          <a:p>
            <a:r>
              <a:rPr lang="en-GB" dirty="0"/>
              <a:t>Efficacy is sustained over 102 weeks with linagliptin, </a:t>
            </a:r>
            <a:br>
              <a:rPr lang="en-GB" dirty="0"/>
            </a:br>
            <a:r>
              <a:rPr lang="en-GB" dirty="0"/>
              <a:t>as monotherapy or as add-on to other oral agents</a:t>
            </a:r>
          </a:p>
        </p:txBody>
      </p:sp>
      <p:sp>
        <p:nvSpPr>
          <p:cNvPr id="19" name="Slide Number Placeholder 18"/>
          <p:cNvSpPr>
            <a:spLocks noGrp="1"/>
          </p:cNvSpPr>
          <p:nvPr>
            <p:ph type="sldNum" sz="quarter" idx="12"/>
          </p:nvPr>
        </p:nvSpPr>
        <p:spPr/>
        <p:txBody>
          <a:bodyPr/>
          <a:lstStyle/>
          <a:p>
            <a:pPr>
              <a:defRPr/>
            </a:pPr>
            <a:fld id="{3CE978CD-8200-452B-A882-54D258D61118}" type="slidenum">
              <a:rPr lang="en-GB" smtClean="0">
                <a:solidFill>
                  <a:srgbClr val="5A5A5A">
                    <a:lumMod val="60000"/>
                    <a:lumOff val="40000"/>
                  </a:srgbClr>
                </a:solidFill>
              </a:rPr>
              <a:pPr>
                <a:defRPr/>
              </a:pPr>
              <a:t>33</a:t>
            </a:fld>
            <a:endParaRPr lang="en-GB" dirty="0">
              <a:solidFill>
                <a:srgbClr val="5A5A5A">
                  <a:lumMod val="60000"/>
                  <a:lumOff val="40000"/>
                </a:srgbClr>
              </a:solidFill>
            </a:endParaRPr>
          </a:p>
        </p:txBody>
      </p:sp>
      <p:sp>
        <p:nvSpPr>
          <p:cNvPr id="48" name="Line 69"/>
          <p:cNvSpPr>
            <a:spLocks noChangeShapeType="1"/>
          </p:cNvSpPr>
          <p:nvPr/>
        </p:nvSpPr>
        <p:spPr bwMode="gray">
          <a:xfrm>
            <a:off x="2609366" y="1296628"/>
            <a:ext cx="0" cy="2531102"/>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100" dirty="0">
              <a:solidFill>
                <a:srgbClr val="5A5A5A"/>
              </a:solidFill>
              <a:cs typeface="Arial" pitchFamily="34" charset="0"/>
            </a:endParaRPr>
          </a:p>
        </p:txBody>
      </p:sp>
      <p:sp>
        <p:nvSpPr>
          <p:cNvPr id="50" name="Rectangle 49"/>
          <p:cNvSpPr>
            <a:spLocks noChangeArrowheads="1"/>
          </p:cNvSpPr>
          <p:nvPr/>
        </p:nvSpPr>
        <p:spPr bwMode="gray">
          <a:xfrm>
            <a:off x="1455127" y="3941100"/>
            <a:ext cx="301640"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6</a:t>
            </a:r>
          </a:p>
        </p:txBody>
      </p:sp>
      <p:sp>
        <p:nvSpPr>
          <p:cNvPr id="51" name="Rectangle 50"/>
          <p:cNvSpPr>
            <a:spLocks noChangeArrowheads="1"/>
          </p:cNvSpPr>
          <p:nvPr/>
        </p:nvSpPr>
        <p:spPr bwMode="gray">
          <a:xfrm>
            <a:off x="1790987" y="3941100"/>
            <a:ext cx="306075"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12</a:t>
            </a:r>
          </a:p>
        </p:txBody>
      </p:sp>
      <p:sp>
        <p:nvSpPr>
          <p:cNvPr id="52" name="Rectangle 51"/>
          <p:cNvSpPr>
            <a:spLocks noChangeArrowheads="1"/>
          </p:cNvSpPr>
          <p:nvPr/>
        </p:nvSpPr>
        <p:spPr bwMode="gray">
          <a:xfrm>
            <a:off x="2160431" y="3941100"/>
            <a:ext cx="296570"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18</a:t>
            </a:r>
          </a:p>
        </p:txBody>
      </p:sp>
      <p:sp>
        <p:nvSpPr>
          <p:cNvPr id="53" name="Rectangle 52"/>
          <p:cNvSpPr>
            <a:spLocks noChangeArrowheads="1"/>
          </p:cNvSpPr>
          <p:nvPr/>
        </p:nvSpPr>
        <p:spPr bwMode="gray">
          <a:xfrm>
            <a:off x="2479180" y="3941100"/>
            <a:ext cx="309243"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24</a:t>
            </a:r>
          </a:p>
        </p:txBody>
      </p:sp>
      <p:sp>
        <p:nvSpPr>
          <p:cNvPr id="54" name="Rectangle 53"/>
          <p:cNvSpPr>
            <a:spLocks noChangeArrowheads="1"/>
          </p:cNvSpPr>
          <p:nvPr/>
        </p:nvSpPr>
        <p:spPr bwMode="gray">
          <a:xfrm>
            <a:off x="2800584" y="3941100"/>
            <a:ext cx="310510"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30</a:t>
            </a:r>
          </a:p>
        </p:txBody>
      </p:sp>
      <p:sp>
        <p:nvSpPr>
          <p:cNvPr id="55" name="Rectangle 54"/>
          <p:cNvSpPr>
            <a:spLocks noChangeArrowheads="1"/>
          </p:cNvSpPr>
          <p:nvPr/>
        </p:nvSpPr>
        <p:spPr bwMode="gray">
          <a:xfrm>
            <a:off x="3484162" y="3941100"/>
            <a:ext cx="326987"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42</a:t>
            </a:r>
          </a:p>
        </p:txBody>
      </p:sp>
      <p:sp>
        <p:nvSpPr>
          <p:cNvPr id="56" name="Rectangle 55"/>
          <p:cNvSpPr>
            <a:spLocks noChangeArrowheads="1"/>
          </p:cNvSpPr>
          <p:nvPr/>
        </p:nvSpPr>
        <p:spPr bwMode="gray">
          <a:xfrm>
            <a:off x="4227697" y="3941100"/>
            <a:ext cx="228131"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54</a:t>
            </a:r>
          </a:p>
        </p:txBody>
      </p:sp>
      <p:sp>
        <p:nvSpPr>
          <p:cNvPr id="57" name="Rectangle 56"/>
          <p:cNvSpPr>
            <a:spLocks noChangeArrowheads="1"/>
          </p:cNvSpPr>
          <p:nvPr/>
        </p:nvSpPr>
        <p:spPr bwMode="gray">
          <a:xfrm>
            <a:off x="2790378" y="4159616"/>
            <a:ext cx="2460006"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b="1" dirty="0">
                <a:solidFill>
                  <a:srgbClr val="5A5A5A"/>
                </a:solidFill>
                <a:cs typeface="Arial" pitchFamily="34" charset="0"/>
              </a:rPr>
              <a:t>Treatment duration (weeks)</a:t>
            </a:r>
          </a:p>
        </p:txBody>
      </p:sp>
      <p:sp>
        <p:nvSpPr>
          <p:cNvPr id="58" name="Rectangle 57"/>
          <p:cNvSpPr>
            <a:spLocks noChangeArrowheads="1"/>
          </p:cNvSpPr>
          <p:nvPr/>
        </p:nvSpPr>
        <p:spPr bwMode="gray">
          <a:xfrm>
            <a:off x="1116100" y="3941100"/>
            <a:ext cx="301640"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0</a:t>
            </a:r>
          </a:p>
        </p:txBody>
      </p:sp>
      <p:sp>
        <p:nvSpPr>
          <p:cNvPr id="59" name="Rectangle 58"/>
          <p:cNvSpPr>
            <a:spLocks noChangeArrowheads="1"/>
          </p:cNvSpPr>
          <p:nvPr/>
        </p:nvSpPr>
        <p:spPr bwMode="gray">
          <a:xfrm>
            <a:off x="4917252" y="3941100"/>
            <a:ext cx="215456"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66</a:t>
            </a:r>
          </a:p>
        </p:txBody>
      </p:sp>
      <p:sp>
        <p:nvSpPr>
          <p:cNvPr id="60" name="Rectangle 59"/>
          <p:cNvSpPr>
            <a:spLocks noChangeArrowheads="1"/>
          </p:cNvSpPr>
          <p:nvPr/>
        </p:nvSpPr>
        <p:spPr bwMode="gray">
          <a:xfrm>
            <a:off x="5621354" y="3941100"/>
            <a:ext cx="201463"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78</a:t>
            </a:r>
          </a:p>
        </p:txBody>
      </p:sp>
      <p:sp>
        <p:nvSpPr>
          <p:cNvPr id="61" name="Rectangle 60"/>
          <p:cNvSpPr>
            <a:spLocks noChangeArrowheads="1"/>
          </p:cNvSpPr>
          <p:nvPr/>
        </p:nvSpPr>
        <p:spPr bwMode="gray">
          <a:xfrm>
            <a:off x="6293140" y="3941100"/>
            <a:ext cx="225596" cy="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90</a:t>
            </a:r>
          </a:p>
        </p:txBody>
      </p:sp>
      <p:sp>
        <p:nvSpPr>
          <p:cNvPr id="62" name="Rectangle 61"/>
          <p:cNvSpPr>
            <a:spLocks noChangeArrowheads="1"/>
          </p:cNvSpPr>
          <p:nvPr/>
        </p:nvSpPr>
        <p:spPr bwMode="gray">
          <a:xfrm>
            <a:off x="6926430" y="3943978"/>
            <a:ext cx="354270" cy="17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102</a:t>
            </a:r>
          </a:p>
        </p:txBody>
      </p:sp>
      <p:sp>
        <p:nvSpPr>
          <p:cNvPr id="76" name="Rectangle 75"/>
          <p:cNvSpPr>
            <a:spLocks noChangeArrowheads="1"/>
          </p:cNvSpPr>
          <p:nvPr/>
        </p:nvSpPr>
        <p:spPr bwMode="gray">
          <a:xfrm rot="16200000">
            <a:off x="-679198" y="2545752"/>
            <a:ext cx="2553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b="1" dirty="0">
                <a:solidFill>
                  <a:srgbClr val="5A5A5A"/>
                </a:solidFill>
                <a:cs typeface="Arial" pitchFamily="34" charset="0"/>
              </a:rPr>
              <a:t>Mean change in </a:t>
            </a:r>
            <a:br>
              <a:rPr lang="en-US" sz="1200" b="1" dirty="0">
                <a:solidFill>
                  <a:srgbClr val="5A5A5A"/>
                </a:solidFill>
                <a:cs typeface="Arial" pitchFamily="34" charset="0"/>
              </a:rPr>
            </a:br>
            <a:r>
              <a:rPr lang="en-US" sz="1200" b="1" dirty="0">
                <a:solidFill>
                  <a:srgbClr val="5A5A5A"/>
                </a:solidFill>
                <a:cs typeface="Arial" pitchFamily="34" charset="0"/>
              </a:rPr>
              <a:t>HbA1c (%) over time (±SE)</a:t>
            </a:r>
          </a:p>
        </p:txBody>
      </p:sp>
      <p:sp>
        <p:nvSpPr>
          <p:cNvPr id="77" name="Line 66"/>
          <p:cNvSpPr>
            <a:spLocks noChangeShapeType="1"/>
          </p:cNvSpPr>
          <p:nvPr/>
        </p:nvSpPr>
        <p:spPr bwMode="gray">
          <a:xfrm rot="16200000">
            <a:off x="4915040" y="-1017335"/>
            <a:ext cx="0" cy="4497973"/>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100" dirty="0">
              <a:solidFill>
                <a:srgbClr val="5A5A5A"/>
              </a:solidFill>
              <a:cs typeface="Arial" pitchFamily="34" charset="0"/>
            </a:endParaRPr>
          </a:p>
        </p:txBody>
      </p:sp>
      <p:sp>
        <p:nvSpPr>
          <p:cNvPr id="78" name="Rectangle 77"/>
          <p:cNvSpPr>
            <a:spLocks noChangeArrowheads="1"/>
          </p:cNvSpPr>
          <p:nvPr/>
        </p:nvSpPr>
        <p:spPr bwMode="gray">
          <a:xfrm>
            <a:off x="4330773" y="1139750"/>
            <a:ext cx="1168535" cy="214897"/>
          </a:xfrm>
          <a:prstGeom prst="rect">
            <a:avLst/>
          </a:prstGeom>
          <a:solidFill>
            <a:schemeClr val="bg1"/>
          </a:solidFill>
          <a:ln>
            <a:noFill/>
          </a:ln>
          <a:extLst/>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Calibri" pitchFamily="34" charset="0"/>
              <a:buNone/>
              <a:defRPr/>
            </a:pPr>
            <a:r>
              <a:rPr lang="en-US" sz="1100" dirty="0">
                <a:solidFill>
                  <a:srgbClr val="5A5A5A"/>
                </a:solidFill>
                <a:cs typeface="Arial" pitchFamily="34" charset="0"/>
              </a:rPr>
              <a:t>Open-label extension</a:t>
            </a:r>
          </a:p>
        </p:txBody>
      </p:sp>
      <p:sp>
        <p:nvSpPr>
          <p:cNvPr id="79" name="Rectangle 78"/>
          <p:cNvSpPr>
            <a:spLocks noChangeArrowheads="1"/>
          </p:cNvSpPr>
          <p:nvPr/>
        </p:nvSpPr>
        <p:spPr bwMode="gray">
          <a:xfrm>
            <a:off x="1448014" y="951570"/>
            <a:ext cx="965904" cy="536466"/>
          </a:xfrm>
          <a:prstGeom prst="rect">
            <a:avLst/>
          </a:prstGeom>
          <a:solidFill>
            <a:schemeClr val="bg1"/>
          </a:solidFill>
          <a:ln>
            <a:noFill/>
          </a:ln>
          <a:extLst/>
        </p:spPr>
        <p:txBody>
          <a:bodyPr wrap="none" lIns="0" tIns="0" rIns="0" bIns="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buFont typeface="Calibri" pitchFamily="34" charset="0"/>
              <a:buNone/>
              <a:defRPr/>
            </a:pPr>
            <a:r>
              <a:rPr lang="en-US" sz="1100" dirty="0">
                <a:solidFill>
                  <a:srgbClr val="5A5A5A"/>
                </a:solidFill>
                <a:cs typeface="Arial" pitchFamily="34" charset="0"/>
              </a:rPr>
              <a:t>Placebo-controlled</a:t>
            </a:r>
            <a:br>
              <a:rPr lang="en-US" sz="1100" dirty="0">
                <a:solidFill>
                  <a:srgbClr val="5A5A5A"/>
                </a:solidFill>
                <a:cs typeface="Arial" pitchFamily="34" charset="0"/>
              </a:rPr>
            </a:br>
            <a:r>
              <a:rPr lang="en-US" sz="1100" dirty="0">
                <a:solidFill>
                  <a:srgbClr val="5A5A5A"/>
                </a:solidFill>
                <a:cs typeface="Arial" pitchFamily="34" charset="0"/>
              </a:rPr>
              <a:t>double-blind</a:t>
            </a:r>
          </a:p>
        </p:txBody>
      </p:sp>
      <p:sp>
        <p:nvSpPr>
          <p:cNvPr id="80" name="Line 65"/>
          <p:cNvSpPr>
            <a:spLocks noChangeShapeType="1"/>
          </p:cNvSpPr>
          <p:nvPr/>
        </p:nvSpPr>
        <p:spPr bwMode="gray">
          <a:xfrm rot="16200000">
            <a:off x="1930968" y="573875"/>
            <a:ext cx="0" cy="1315552"/>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100" dirty="0">
              <a:solidFill>
                <a:srgbClr val="5A5A5A"/>
              </a:solidFill>
              <a:cs typeface="Arial" pitchFamily="34" charset="0"/>
            </a:endParaRPr>
          </a:p>
        </p:txBody>
      </p:sp>
      <p:sp>
        <p:nvSpPr>
          <p:cNvPr id="82" name="Line 6"/>
          <p:cNvSpPr>
            <a:spLocks noChangeShapeType="1"/>
          </p:cNvSpPr>
          <p:nvPr/>
        </p:nvSpPr>
        <p:spPr bwMode="gray">
          <a:xfrm>
            <a:off x="1187624" y="3847880"/>
            <a:ext cx="596378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100" dirty="0">
              <a:solidFill>
                <a:srgbClr val="5A5A5A"/>
              </a:solidFill>
              <a:cs typeface="Arial" pitchFamily="34" charset="0"/>
            </a:endParaRPr>
          </a:p>
        </p:txBody>
      </p:sp>
      <p:sp>
        <p:nvSpPr>
          <p:cNvPr id="126" name="Reduction Mono"/>
          <p:cNvSpPr>
            <a:spLocks noChangeArrowheads="1"/>
          </p:cNvSpPr>
          <p:nvPr/>
        </p:nvSpPr>
        <p:spPr bwMode="gray">
          <a:xfrm>
            <a:off x="7358225" y="2619580"/>
            <a:ext cx="1226122" cy="540000"/>
          </a:xfrm>
          <a:prstGeom prst="rect">
            <a:avLst/>
          </a:prstGeom>
          <a:solidFill>
            <a:schemeClr val="accent5">
              <a:lumMod val="60000"/>
              <a:lumOff val="40000"/>
            </a:schemeClr>
          </a:solidFill>
          <a:ln>
            <a:noFill/>
          </a:ln>
          <a:extLst/>
        </p:spPr>
        <p:txBody>
          <a:bodyPr lIns="72009" tIns="72009" rIns="72009" bIns="72009"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300"/>
              </a:spcAft>
              <a:buFont typeface="Calibri" pitchFamily="34" charset="0"/>
              <a:buNone/>
              <a:defRPr/>
            </a:pPr>
            <a:r>
              <a:rPr lang="en-US" sz="1050" b="1" dirty="0">
                <a:solidFill>
                  <a:srgbClr val="FFFFFF"/>
                </a:solidFill>
              </a:rPr>
              <a:t>+ Metformin</a:t>
            </a:r>
          </a:p>
          <a:p>
            <a:pPr algn="ctr">
              <a:lnSpc>
                <a:spcPct val="90000"/>
              </a:lnSpc>
              <a:spcAft>
                <a:spcPts val="300"/>
              </a:spcAft>
              <a:buFont typeface="Calibri" pitchFamily="34" charset="0"/>
              <a:buNone/>
              <a:defRPr/>
            </a:pPr>
            <a:r>
              <a:rPr lang="en-US" sz="1050" dirty="0">
                <a:solidFill>
                  <a:srgbClr val="FFFFFF"/>
                </a:solidFill>
              </a:rPr>
              <a:t>-</a:t>
            </a:r>
            <a:r>
              <a:rPr lang="en-US" sz="1050" dirty="0">
                <a:solidFill>
                  <a:srgbClr val="FFFFFF"/>
                </a:solidFill>
                <a:cs typeface="Arial" pitchFamily="34" charset="0"/>
              </a:rPr>
              <a:t>0.7%</a:t>
            </a:r>
          </a:p>
        </p:txBody>
      </p:sp>
      <p:sp>
        <p:nvSpPr>
          <p:cNvPr id="127" name="Reduction Mono"/>
          <p:cNvSpPr>
            <a:spLocks noChangeArrowheads="1"/>
          </p:cNvSpPr>
          <p:nvPr/>
        </p:nvSpPr>
        <p:spPr bwMode="gray">
          <a:xfrm>
            <a:off x="7358225" y="2027899"/>
            <a:ext cx="1226122" cy="540000"/>
          </a:xfrm>
          <a:prstGeom prst="rect">
            <a:avLst/>
          </a:prstGeom>
          <a:solidFill>
            <a:schemeClr val="accent5"/>
          </a:solidFill>
          <a:ln>
            <a:noFill/>
          </a:ln>
          <a:extLst/>
        </p:spPr>
        <p:txBody>
          <a:bodyPr lIns="72009" tIns="72009" rIns="72009" bIns="72009"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300"/>
              </a:spcAft>
              <a:buFont typeface="Calibri" pitchFamily="34" charset="0"/>
              <a:buNone/>
              <a:defRPr/>
            </a:pPr>
            <a:r>
              <a:rPr lang="en-US" sz="1050" b="1" dirty="0">
                <a:solidFill>
                  <a:srgbClr val="FFFFFF"/>
                </a:solidFill>
              </a:rPr>
              <a:t>Linagliptin monotherapy</a:t>
            </a:r>
          </a:p>
          <a:p>
            <a:pPr algn="ctr">
              <a:lnSpc>
                <a:spcPct val="90000"/>
              </a:lnSpc>
              <a:spcAft>
                <a:spcPts val="300"/>
              </a:spcAft>
              <a:buFont typeface="Calibri" pitchFamily="34" charset="0"/>
              <a:buNone/>
              <a:defRPr/>
            </a:pPr>
            <a:r>
              <a:rPr lang="en-US" sz="1050" dirty="0">
                <a:solidFill>
                  <a:srgbClr val="FFFFFF"/>
                </a:solidFill>
              </a:rPr>
              <a:t>-</a:t>
            </a:r>
            <a:r>
              <a:rPr lang="en-US" sz="1050" dirty="0">
                <a:solidFill>
                  <a:srgbClr val="FFFFFF"/>
                </a:solidFill>
                <a:cs typeface="Arial" pitchFamily="34" charset="0"/>
              </a:rPr>
              <a:t>0.5%</a:t>
            </a:r>
          </a:p>
        </p:txBody>
      </p:sp>
      <p:sp>
        <p:nvSpPr>
          <p:cNvPr id="128" name="Reduction Mono"/>
          <p:cNvSpPr>
            <a:spLocks noChangeArrowheads="1"/>
          </p:cNvSpPr>
          <p:nvPr/>
        </p:nvSpPr>
        <p:spPr bwMode="gray">
          <a:xfrm>
            <a:off x="7358225" y="3211260"/>
            <a:ext cx="1226122" cy="540000"/>
          </a:xfrm>
          <a:prstGeom prst="rect">
            <a:avLst/>
          </a:prstGeom>
          <a:solidFill>
            <a:schemeClr val="accent5">
              <a:lumMod val="20000"/>
              <a:lumOff val="80000"/>
            </a:schemeClr>
          </a:solidFill>
          <a:ln>
            <a:noFill/>
          </a:ln>
          <a:extLst/>
        </p:spPr>
        <p:txBody>
          <a:bodyPr lIns="72009" tIns="72009" rIns="72009" bIns="72009"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300"/>
              </a:spcAft>
              <a:defRPr/>
            </a:pPr>
            <a:r>
              <a:rPr lang="en-US" sz="1050" b="1" dirty="0">
                <a:solidFill>
                  <a:srgbClr val="5A5A5A"/>
                </a:solidFill>
              </a:rPr>
              <a:t>+ Metformin + </a:t>
            </a:r>
            <a:r>
              <a:rPr lang="en-US" sz="1050" b="1" dirty="0">
                <a:solidFill>
                  <a:srgbClr val="5A5A5A"/>
                </a:solidFill>
                <a:cs typeface="Arial" pitchFamily="34" charset="0"/>
              </a:rPr>
              <a:t>sulphonylurea</a:t>
            </a:r>
            <a:endParaRPr lang="en-US" sz="1050" b="1" dirty="0">
              <a:solidFill>
                <a:srgbClr val="5A5A5A"/>
              </a:solidFill>
            </a:endParaRPr>
          </a:p>
          <a:p>
            <a:pPr algn="ctr">
              <a:lnSpc>
                <a:spcPct val="90000"/>
              </a:lnSpc>
              <a:spcAft>
                <a:spcPts val="300"/>
              </a:spcAft>
              <a:buFont typeface="Calibri" pitchFamily="34" charset="0"/>
              <a:buNone/>
              <a:defRPr/>
            </a:pPr>
            <a:r>
              <a:rPr lang="en-US" sz="1050" dirty="0">
                <a:solidFill>
                  <a:srgbClr val="5A5A5A"/>
                </a:solidFill>
              </a:rPr>
              <a:t>-</a:t>
            </a:r>
            <a:r>
              <a:rPr lang="en-US" sz="1050" dirty="0">
                <a:solidFill>
                  <a:srgbClr val="5A5A5A"/>
                </a:solidFill>
                <a:cs typeface="Arial" pitchFamily="34" charset="0"/>
              </a:rPr>
              <a:t>0.7%</a:t>
            </a:r>
          </a:p>
        </p:txBody>
      </p:sp>
    </p:spTree>
    <p:extLst>
      <p:ext uri="{BB962C8B-B14F-4D97-AF65-F5344CB8AC3E}">
        <p14:creationId xmlns:p14="http://schemas.microsoft.com/office/powerpoint/2010/main" val="798530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17"/>
          <p:cNvGraphicFramePr>
            <a:graphicFrameLocks/>
          </p:cNvGraphicFramePr>
          <p:nvPr>
            <p:custDataLst>
              <p:tags r:id="rId1"/>
            </p:custDataLst>
            <p:extLst>
              <p:ext uri="{D42A27DB-BD31-4B8C-83A1-F6EECF244321}">
                <p14:modId xmlns:p14="http://schemas.microsoft.com/office/powerpoint/2010/main" val="1892225037"/>
              </p:ext>
            </p:extLst>
          </p:nvPr>
        </p:nvGraphicFramePr>
        <p:xfrm>
          <a:off x="514276" y="2391730"/>
          <a:ext cx="8210550" cy="2268252"/>
        </p:xfrm>
        <a:graphic>
          <a:graphicData uri="http://schemas.openxmlformats.org/drawingml/2006/chart">
            <c:chart xmlns:c="http://schemas.openxmlformats.org/drawingml/2006/chart" xmlns:r="http://schemas.openxmlformats.org/officeDocument/2006/relationships" r:id="rId11"/>
          </a:graphicData>
        </a:graphic>
      </p:graphicFrame>
      <p:sp>
        <p:nvSpPr>
          <p:cNvPr id="1652775" name="TextBox 47"/>
          <p:cNvSpPr txBox="1">
            <a:spLocks noChangeArrowheads="1"/>
          </p:cNvSpPr>
          <p:nvPr>
            <p:custDataLst>
              <p:tags r:id="rId2"/>
            </p:custDataLst>
          </p:nvPr>
        </p:nvSpPr>
        <p:spPr bwMode="gray">
          <a:xfrm>
            <a:off x="3114601" y="4035841"/>
            <a:ext cx="3009900" cy="276999"/>
          </a:xfrm>
          <a:prstGeom prst="rect">
            <a:avLst/>
          </a:prstGeom>
          <a:noFill/>
          <a:ln w="9525">
            <a:noFill/>
            <a:miter lim="800000"/>
            <a:headEnd/>
            <a:tailEnd/>
          </a:ln>
        </p:spPr>
        <p:txBody>
          <a:bodyPr>
            <a:spAutoFit/>
          </a:bodyPr>
          <a:lstStyle/>
          <a:p>
            <a:pPr algn="ctr" defTabSz="457200"/>
            <a:r>
              <a:rPr lang="en-US" sz="1200" dirty="0">
                <a:solidFill>
                  <a:srgbClr val="5A5A5A"/>
                </a:solidFill>
                <a:cs typeface="Arial" pitchFamily="34" charset="0"/>
              </a:rPr>
              <a:t>all </a:t>
            </a:r>
            <a:r>
              <a:rPr lang="en-US" sz="1200" i="1" dirty="0">
                <a:solidFill>
                  <a:srgbClr val="5A5A5A"/>
                </a:solidFill>
                <a:cs typeface="Arial" pitchFamily="34" charset="0"/>
              </a:rPr>
              <a:t>p</a:t>
            </a:r>
            <a:r>
              <a:rPr lang="en-US" sz="1200" dirty="0">
                <a:solidFill>
                  <a:srgbClr val="5A5A5A"/>
                </a:solidFill>
                <a:cs typeface="Arial" pitchFamily="34" charset="0"/>
              </a:rPr>
              <a:t>&lt;0.0001</a:t>
            </a:r>
            <a:r>
              <a:rPr lang="en-US" sz="1200" dirty="0">
                <a:solidFill>
                  <a:srgbClr val="5A5A5A"/>
                </a:solidFill>
                <a:ea typeface="Arial Unicode MS" pitchFamily="34" charset="-128"/>
                <a:cs typeface="Arial" pitchFamily="34" charset="0"/>
              </a:rPr>
              <a:t> versus placebo</a:t>
            </a:r>
            <a:endParaRPr lang="en-US" sz="1200" dirty="0">
              <a:solidFill>
                <a:srgbClr val="5A5A5A"/>
              </a:solidFill>
              <a:cs typeface="Arial" pitchFamily="34" charset="0"/>
            </a:endParaRPr>
          </a:p>
        </p:txBody>
      </p:sp>
      <p:sp>
        <p:nvSpPr>
          <p:cNvPr id="1652748" name="Rectangle 19"/>
          <p:cNvSpPr>
            <a:spLocks noChangeArrowheads="1"/>
          </p:cNvSpPr>
          <p:nvPr>
            <p:custDataLst>
              <p:tags r:id="rId3"/>
            </p:custDataLst>
          </p:nvPr>
        </p:nvSpPr>
        <p:spPr bwMode="gray">
          <a:xfrm>
            <a:off x="1504494" y="1739012"/>
            <a:ext cx="884238" cy="553998"/>
          </a:xfrm>
          <a:prstGeom prst="rect">
            <a:avLst/>
          </a:prstGeom>
          <a:noFill/>
          <a:ln w="19050">
            <a:noFill/>
            <a:miter lim="800000"/>
            <a:headEnd/>
            <a:tailEnd/>
          </a:ln>
        </p:spPr>
        <p:txBody>
          <a:bodyPr lIns="0" tIns="0" rIns="0" bIns="0" anchor="b" anchorCtr="1">
            <a:spAutoFit/>
          </a:bodyPr>
          <a:lstStyle/>
          <a:p>
            <a:pPr algn="ctr" defTabSz="457200">
              <a:buFont typeface="Calibri" pitchFamily="34" charset="0"/>
              <a:buNone/>
            </a:pPr>
            <a:r>
              <a:rPr lang="en-US" sz="1200" dirty="0">
                <a:solidFill>
                  <a:srgbClr val="5A5A5A"/>
                </a:solidFill>
                <a:cs typeface="Arial" pitchFamily="34" charset="0"/>
              </a:rPr>
              <a:t>+ insulin glargine</a:t>
            </a:r>
            <a:br>
              <a:rPr lang="en-US" sz="1200" dirty="0">
                <a:solidFill>
                  <a:srgbClr val="5A5A5A"/>
                </a:solidFill>
                <a:cs typeface="Arial" pitchFamily="34" charset="0"/>
              </a:rPr>
            </a:br>
            <a:r>
              <a:rPr lang="en-US" sz="1200" dirty="0">
                <a:solidFill>
                  <a:srgbClr val="5A5A5A"/>
                </a:solidFill>
                <a:cs typeface="Arial" pitchFamily="34" charset="0"/>
              </a:rPr>
              <a:t>8.3%</a:t>
            </a:r>
          </a:p>
        </p:txBody>
      </p:sp>
      <p:sp>
        <p:nvSpPr>
          <p:cNvPr id="1652749" name="Rectangle 19"/>
          <p:cNvSpPr>
            <a:spLocks noChangeArrowheads="1"/>
          </p:cNvSpPr>
          <p:nvPr>
            <p:custDataLst>
              <p:tags r:id="rId4"/>
            </p:custDataLst>
          </p:nvPr>
        </p:nvSpPr>
        <p:spPr bwMode="gray">
          <a:xfrm>
            <a:off x="4186185" y="1739012"/>
            <a:ext cx="885600" cy="553998"/>
          </a:xfrm>
          <a:prstGeom prst="rect">
            <a:avLst/>
          </a:prstGeom>
          <a:noFill/>
          <a:ln w="19050">
            <a:noFill/>
            <a:miter lim="800000"/>
            <a:headEnd/>
            <a:tailEnd/>
          </a:ln>
        </p:spPr>
        <p:txBody>
          <a:bodyPr lIns="0" tIns="0" rIns="0" bIns="0" anchor="b" anchorCtr="1">
            <a:spAutoFit/>
          </a:bodyPr>
          <a:lstStyle/>
          <a:p>
            <a:pPr algn="ctr" defTabSz="457200">
              <a:buFont typeface="Calibri" pitchFamily="34" charset="0"/>
              <a:buNone/>
            </a:pPr>
            <a:r>
              <a:rPr lang="en-US" sz="1200" dirty="0">
                <a:solidFill>
                  <a:srgbClr val="5A5A5A"/>
                </a:solidFill>
                <a:cs typeface="Arial" pitchFamily="34" charset="0"/>
              </a:rPr>
              <a:t>+ insulin detemir</a:t>
            </a:r>
          </a:p>
          <a:p>
            <a:pPr algn="ctr" defTabSz="457200">
              <a:buFont typeface="Calibri" pitchFamily="34" charset="0"/>
              <a:buNone/>
            </a:pPr>
            <a:r>
              <a:rPr lang="en-US" sz="1200" dirty="0">
                <a:solidFill>
                  <a:srgbClr val="5A5A5A"/>
                </a:solidFill>
                <a:cs typeface="Arial" pitchFamily="34" charset="0"/>
              </a:rPr>
              <a:t>8.4%</a:t>
            </a:r>
          </a:p>
        </p:txBody>
      </p:sp>
      <p:sp>
        <p:nvSpPr>
          <p:cNvPr id="1652750" name="Rectangle 19"/>
          <p:cNvSpPr>
            <a:spLocks noChangeArrowheads="1"/>
          </p:cNvSpPr>
          <p:nvPr>
            <p:custDataLst>
              <p:tags r:id="rId5"/>
            </p:custDataLst>
          </p:nvPr>
        </p:nvSpPr>
        <p:spPr bwMode="gray">
          <a:xfrm>
            <a:off x="6882686" y="1923678"/>
            <a:ext cx="885600" cy="369332"/>
          </a:xfrm>
          <a:prstGeom prst="rect">
            <a:avLst/>
          </a:prstGeom>
          <a:noFill/>
          <a:ln w="19050">
            <a:noFill/>
            <a:miter lim="800000"/>
            <a:headEnd/>
            <a:tailEnd/>
          </a:ln>
        </p:spPr>
        <p:txBody>
          <a:bodyPr wrap="square" lIns="0" tIns="0" rIns="0" bIns="0" anchor="b" anchorCtr="1">
            <a:spAutoFit/>
          </a:bodyPr>
          <a:lstStyle/>
          <a:p>
            <a:pPr algn="ctr" defTabSz="457200">
              <a:buFont typeface="Calibri" pitchFamily="34" charset="0"/>
              <a:buNone/>
            </a:pPr>
            <a:r>
              <a:rPr lang="en-US" sz="1200" dirty="0">
                <a:solidFill>
                  <a:srgbClr val="5A5A5A"/>
                </a:solidFill>
                <a:cs typeface="Arial" pitchFamily="34" charset="0"/>
              </a:rPr>
              <a:t>+ NPH</a:t>
            </a:r>
            <a:br>
              <a:rPr lang="en-US" sz="1200" dirty="0">
                <a:solidFill>
                  <a:srgbClr val="5A5A5A"/>
                </a:solidFill>
                <a:cs typeface="Arial" pitchFamily="34" charset="0"/>
              </a:rPr>
            </a:br>
            <a:r>
              <a:rPr lang="en-US" sz="1200" dirty="0">
                <a:solidFill>
                  <a:srgbClr val="5A5A5A"/>
                </a:solidFill>
                <a:cs typeface="Arial" pitchFamily="34" charset="0"/>
              </a:rPr>
              <a:t>8.3%</a:t>
            </a:r>
          </a:p>
        </p:txBody>
      </p:sp>
      <p:sp>
        <p:nvSpPr>
          <p:cNvPr id="1652770" name="Textfeld 48"/>
          <p:cNvSpPr txBox="1">
            <a:spLocks noChangeArrowheads="1"/>
          </p:cNvSpPr>
          <p:nvPr/>
        </p:nvSpPr>
        <p:spPr bwMode="auto">
          <a:xfrm>
            <a:off x="1617277" y="3513100"/>
            <a:ext cx="614271" cy="276999"/>
          </a:xfrm>
          <a:prstGeom prst="rect">
            <a:avLst/>
          </a:prstGeom>
          <a:noFill/>
          <a:ln w="9525">
            <a:noFill/>
            <a:miter lim="800000"/>
            <a:headEnd/>
            <a:tailEnd/>
          </a:ln>
        </p:spPr>
        <p:txBody>
          <a:bodyPr wrap="none">
            <a:spAutoFit/>
          </a:bodyPr>
          <a:lstStyle/>
          <a:p>
            <a:pPr defTabSz="457200"/>
            <a:r>
              <a:rPr lang="de-DE" sz="1200" dirty="0">
                <a:solidFill>
                  <a:srgbClr val="5A5A5A"/>
                </a:solidFill>
                <a:cs typeface="Arial" pitchFamily="34" charset="0"/>
              </a:rPr>
              <a:t>n=288</a:t>
            </a:r>
          </a:p>
        </p:txBody>
      </p:sp>
      <p:sp>
        <p:nvSpPr>
          <p:cNvPr id="1652771" name="Textfeld 49"/>
          <p:cNvSpPr txBox="1">
            <a:spLocks noChangeArrowheads="1"/>
          </p:cNvSpPr>
          <p:nvPr/>
        </p:nvSpPr>
        <p:spPr bwMode="auto">
          <a:xfrm>
            <a:off x="4368782" y="3513100"/>
            <a:ext cx="614271" cy="276999"/>
          </a:xfrm>
          <a:prstGeom prst="rect">
            <a:avLst/>
          </a:prstGeom>
          <a:noFill/>
          <a:ln w="9525">
            <a:noFill/>
            <a:miter lim="800000"/>
            <a:headEnd/>
            <a:tailEnd/>
          </a:ln>
        </p:spPr>
        <p:txBody>
          <a:bodyPr wrap="none">
            <a:spAutoFit/>
          </a:bodyPr>
          <a:lstStyle/>
          <a:p>
            <a:pPr defTabSz="457200"/>
            <a:r>
              <a:rPr lang="de-DE" sz="1200" dirty="0">
                <a:solidFill>
                  <a:srgbClr val="5A5A5A"/>
                </a:solidFill>
                <a:cs typeface="Arial" pitchFamily="34" charset="0"/>
              </a:rPr>
              <a:t>n=103</a:t>
            </a:r>
          </a:p>
        </p:txBody>
      </p:sp>
      <p:sp>
        <p:nvSpPr>
          <p:cNvPr id="1652772" name="Textfeld 50"/>
          <p:cNvSpPr txBox="1">
            <a:spLocks noChangeArrowheads="1"/>
          </p:cNvSpPr>
          <p:nvPr/>
        </p:nvSpPr>
        <p:spPr bwMode="auto">
          <a:xfrm>
            <a:off x="7038332" y="3513100"/>
            <a:ext cx="614271" cy="276999"/>
          </a:xfrm>
          <a:prstGeom prst="rect">
            <a:avLst/>
          </a:prstGeom>
          <a:noFill/>
          <a:ln w="9525">
            <a:noFill/>
            <a:miter lim="800000"/>
            <a:headEnd/>
            <a:tailEnd/>
          </a:ln>
        </p:spPr>
        <p:txBody>
          <a:bodyPr wrap="none">
            <a:spAutoFit/>
          </a:bodyPr>
          <a:lstStyle/>
          <a:p>
            <a:pPr defTabSz="457200"/>
            <a:r>
              <a:rPr lang="de-DE" sz="1200" dirty="0">
                <a:solidFill>
                  <a:srgbClr val="5A5A5A"/>
                </a:solidFill>
                <a:cs typeface="Arial" pitchFamily="34" charset="0"/>
              </a:rPr>
              <a:t>n=226</a:t>
            </a:r>
          </a:p>
        </p:txBody>
      </p:sp>
      <p:sp>
        <p:nvSpPr>
          <p:cNvPr id="2" name="Footer Placeholder 1"/>
          <p:cNvSpPr>
            <a:spLocks noGrp="1"/>
          </p:cNvSpPr>
          <p:nvPr>
            <p:ph type="ftr" sz="quarter" idx="10"/>
          </p:nvPr>
        </p:nvSpPr>
        <p:spPr/>
        <p:txBody>
          <a:bodyPr/>
          <a:lstStyle/>
          <a:p>
            <a:r>
              <a:rPr lang="en-US" dirty="0">
                <a:solidFill>
                  <a:srgbClr val="5A5A5A">
                    <a:lumMod val="60000"/>
                    <a:lumOff val="40000"/>
                  </a:srgbClr>
                </a:solidFill>
              </a:rPr>
              <a:t>Patient numbers are for the linagliptin arm</a:t>
            </a:r>
            <a:br>
              <a:rPr lang="en-US" dirty="0">
                <a:solidFill>
                  <a:srgbClr val="5A5A5A">
                    <a:lumMod val="60000"/>
                    <a:lumOff val="40000"/>
                  </a:srgbClr>
                </a:solidFill>
              </a:rPr>
            </a:br>
            <a:r>
              <a:rPr lang="en-US" dirty="0">
                <a:solidFill>
                  <a:srgbClr val="5A5A5A">
                    <a:lumMod val="60000"/>
                    <a:lumOff val="40000"/>
                  </a:srgbClr>
                </a:solidFill>
              </a:rPr>
              <a:t>HbA1c, glycated haemoglobin; NPH, neutral protamine Hagedorn</a:t>
            </a:r>
          </a:p>
          <a:p>
            <a:r>
              <a:rPr lang="fi-FI" dirty="0">
                <a:solidFill>
                  <a:srgbClr val="5A5A5A">
                    <a:lumMod val="60000"/>
                    <a:lumOff val="40000"/>
                  </a:srgbClr>
                </a:solidFill>
              </a:rPr>
              <a:t>1. Yki-Järvinen H </a:t>
            </a:r>
            <a:r>
              <a:rPr lang="fi-FI" i="1" dirty="0">
                <a:solidFill>
                  <a:srgbClr val="5A5A5A">
                    <a:lumMod val="60000"/>
                    <a:lumOff val="40000"/>
                  </a:srgbClr>
                </a:solidFill>
              </a:rPr>
              <a:t>et al. Diabetes Care </a:t>
            </a:r>
            <a:r>
              <a:rPr lang="fi-FI" dirty="0">
                <a:solidFill>
                  <a:srgbClr val="5A5A5A">
                    <a:lumMod val="60000"/>
                    <a:lumOff val="40000"/>
                  </a:srgbClr>
                </a:solidFill>
              </a:rPr>
              <a:t>2013;36:3875; 2. Yki-Järvinen H </a:t>
            </a:r>
            <a:r>
              <a:rPr lang="fi-FI" i="1" dirty="0">
                <a:solidFill>
                  <a:srgbClr val="5A5A5A">
                    <a:lumMod val="60000"/>
                    <a:lumOff val="40000"/>
                  </a:srgbClr>
                </a:solidFill>
              </a:rPr>
              <a:t>et al. </a:t>
            </a:r>
            <a:r>
              <a:rPr lang="fi-FI" dirty="0">
                <a:solidFill>
                  <a:srgbClr val="5A5A5A">
                    <a:lumMod val="60000"/>
                    <a:lumOff val="40000"/>
                  </a:srgbClr>
                </a:solidFill>
              </a:rPr>
              <a:t>EASD 2012 (oral presentation #6); 3. </a:t>
            </a:r>
            <a:r>
              <a:rPr lang="en-US" dirty="0" err="1">
                <a:solidFill>
                  <a:srgbClr val="5A5A5A">
                    <a:lumMod val="60000"/>
                    <a:lumOff val="40000"/>
                  </a:srgbClr>
                </a:solidFill>
              </a:rPr>
              <a:t>Boehringer</a:t>
            </a:r>
            <a:r>
              <a:rPr lang="en-US" dirty="0">
                <a:solidFill>
                  <a:srgbClr val="5A5A5A">
                    <a:lumMod val="60000"/>
                    <a:lumOff val="40000"/>
                  </a:srgbClr>
                </a:solidFill>
              </a:rPr>
              <a:t> </a:t>
            </a:r>
            <a:r>
              <a:rPr lang="en-US" dirty="0" err="1">
                <a:solidFill>
                  <a:srgbClr val="5A5A5A">
                    <a:lumMod val="60000"/>
                    <a:lumOff val="40000"/>
                  </a:srgbClr>
                </a:solidFill>
              </a:rPr>
              <a:t>Ingelheim</a:t>
            </a:r>
            <a:r>
              <a:rPr lang="en-US" dirty="0">
                <a:solidFill>
                  <a:srgbClr val="5A5A5A">
                    <a:lumMod val="60000"/>
                    <a:lumOff val="40000"/>
                  </a:srgbClr>
                </a:solidFill>
              </a:rPr>
              <a:t>. Data on file, 2017</a:t>
            </a:r>
          </a:p>
        </p:txBody>
      </p:sp>
      <p:sp>
        <p:nvSpPr>
          <p:cNvPr id="7" name="Text Placeholder 6"/>
          <p:cNvSpPr>
            <a:spLocks noGrp="1"/>
          </p:cNvSpPr>
          <p:nvPr>
            <p:ph type="body" sz="quarter" idx="11"/>
          </p:nvPr>
        </p:nvSpPr>
        <p:spPr/>
        <p:txBody>
          <a:bodyPr/>
          <a:lstStyle/>
          <a:p>
            <a:r>
              <a:rPr lang="en-GB" dirty="0">
                <a:cs typeface="Arial" pitchFamily="34" charset="0"/>
              </a:rPr>
              <a:t>Adjusted mean change from baseline HbA1c (%) at Week 24</a:t>
            </a:r>
            <a:r>
              <a:rPr lang="en-GB" baseline="30000" dirty="0">
                <a:cs typeface="Arial" pitchFamily="34" charset="0"/>
              </a:rPr>
              <a:t>1,2</a:t>
            </a:r>
            <a:endParaRPr lang="en-GB" dirty="0">
              <a:cs typeface="Arial" pitchFamily="34" charset="0"/>
            </a:endParaRPr>
          </a:p>
          <a:p>
            <a:endParaRPr lang="en-US" dirty="0"/>
          </a:p>
        </p:txBody>
      </p:sp>
      <p:sp>
        <p:nvSpPr>
          <p:cNvPr id="49" name="Titel 48"/>
          <p:cNvSpPr>
            <a:spLocks noGrp="1"/>
          </p:cNvSpPr>
          <p:nvPr>
            <p:ph type="title"/>
          </p:nvPr>
        </p:nvSpPr>
        <p:spPr/>
        <p:txBody>
          <a:bodyPr/>
          <a:lstStyle/>
          <a:p>
            <a:pPr lvl="0"/>
            <a:r>
              <a:rPr lang="en-GB" dirty="0"/>
              <a:t>Linagliptin provides consistent HbA1c reduction in combination with basal insulins</a:t>
            </a:r>
            <a:endParaRPr lang="de-DE" dirty="0"/>
          </a:p>
        </p:txBody>
      </p:sp>
      <p:sp>
        <p:nvSpPr>
          <p:cNvPr id="5" name="Slide Number Placeholder 4"/>
          <p:cNvSpPr>
            <a:spLocks noGrp="1"/>
          </p:cNvSpPr>
          <p:nvPr>
            <p:ph type="sldNum" sz="quarter" idx="12"/>
          </p:nvPr>
        </p:nvSpPr>
        <p:spPr/>
        <p:txBody>
          <a:bodyPr/>
          <a:lstStyle/>
          <a:p>
            <a:fld id="{CEC4EF0E-246F-4140-862C-D670971C4B03}" type="slidenum">
              <a:rPr lang="fr-FR" smtClean="0">
                <a:solidFill>
                  <a:srgbClr val="5A5A5A">
                    <a:lumMod val="60000"/>
                    <a:lumOff val="40000"/>
                  </a:srgbClr>
                </a:solidFill>
              </a:rPr>
              <a:pPr/>
              <a:t>34</a:t>
            </a:fld>
            <a:endParaRPr lang="fr-FR" dirty="0">
              <a:solidFill>
                <a:srgbClr val="5A5A5A">
                  <a:lumMod val="60000"/>
                  <a:lumOff val="40000"/>
                </a:srgbClr>
              </a:solidFill>
            </a:endParaRPr>
          </a:p>
        </p:txBody>
      </p:sp>
      <p:grpSp>
        <p:nvGrpSpPr>
          <p:cNvPr id="19" name="Group 77"/>
          <p:cNvGrpSpPr/>
          <p:nvPr/>
        </p:nvGrpSpPr>
        <p:grpSpPr>
          <a:xfrm>
            <a:off x="6516212" y="1498724"/>
            <a:ext cx="1646635" cy="136922"/>
            <a:chOff x="6512990" y="1696138"/>
            <a:chExt cx="2195513" cy="182562"/>
          </a:xfrm>
        </p:grpSpPr>
        <p:sp>
          <p:nvSpPr>
            <p:cNvPr id="20" name="Rectangle 22"/>
            <p:cNvSpPr>
              <a:spLocks noChangeArrowheads="1"/>
            </p:cNvSpPr>
            <p:nvPr>
              <p:custDataLst>
                <p:tags r:id="rId7"/>
              </p:custDataLst>
            </p:nvPr>
          </p:nvSpPr>
          <p:spPr bwMode="auto">
            <a:xfrm>
              <a:off x="6512990" y="1704991"/>
              <a:ext cx="214312" cy="160337"/>
            </a:xfrm>
            <a:prstGeom prst="rect">
              <a:avLst/>
            </a:prstGeom>
            <a:solidFill>
              <a:schemeClr val="accent5"/>
            </a:solidFill>
            <a:ln w="9525" algn="ctr">
              <a:solidFill>
                <a:schemeClr val="accent5"/>
              </a:solidFill>
              <a:miter lim="800000"/>
              <a:headEnd/>
              <a:tailEnd/>
            </a:ln>
          </p:spPr>
          <p:txBody>
            <a:bodyPr vert="eaVert" wrap="none" anchor="ctr">
              <a:noAutofit/>
            </a:bodyPr>
            <a:lstStyle/>
            <a:p>
              <a:pPr defTabSz="457200"/>
              <a:endParaRPr lang="de-DE" sz="1200" dirty="0">
                <a:solidFill>
                  <a:srgbClr val="5A5A5A"/>
                </a:solidFill>
              </a:endParaRPr>
            </a:p>
          </p:txBody>
        </p:sp>
        <p:sp>
          <p:nvSpPr>
            <p:cNvPr id="21" name="Textplatzhalter 2"/>
            <p:cNvSpPr>
              <a:spLocks/>
            </p:cNvSpPr>
            <p:nvPr>
              <p:custDataLst>
                <p:tags r:id="rId8"/>
              </p:custDataLst>
            </p:nvPr>
          </p:nvSpPr>
          <p:spPr bwMode="gray">
            <a:xfrm>
              <a:off x="6778103" y="1696138"/>
              <a:ext cx="1930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oAutofit/>
            </a:bodyPr>
            <a:lstStyle/>
            <a:p>
              <a:pPr defTabSz="670322">
                <a:buClr>
                  <a:srgbClr val="5A5A5A"/>
                </a:buClr>
              </a:pPr>
              <a:r>
                <a:rPr lang="en-US" sz="1200" dirty="0">
                  <a:solidFill>
                    <a:srgbClr val="5A5A5A"/>
                  </a:solidFill>
                  <a:cs typeface="Arial"/>
                  <a:sym typeface="Arial"/>
                </a:rPr>
                <a:t>Linagliptin placebo-corrected</a:t>
              </a:r>
            </a:p>
          </p:txBody>
        </p:sp>
      </p:grpSp>
      <p:cxnSp>
        <p:nvCxnSpPr>
          <p:cNvPr id="4" name="Straight Connector 3"/>
          <p:cNvCxnSpPr/>
          <p:nvPr/>
        </p:nvCxnSpPr>
        <p:spPr>
          <a:xfrm>
            <a:off x="1763688" y="4011910"/>
            <a:ext cx="56886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Rectangle 20"/>
          <p:cNvSpPr>
            <a:spLocks noChangeArrowheads="1"/>
          </p:cNvSpPr>
          <p:nvPr>
            <p:custDataLst>
              <p:tags r:id="rId6"/>
            </p:custDataLst>
          </p:nvPr>
        </p:nvSpPr>
        <p:spPr bwMode="gray">
          <a:xfrm>
            <a:off x="382030" y="1917100"/>
            <a:ext cx="1122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200">
              <a:buFont typeface="Calibri" pitchFamily="34" charset="0"/>
              <a:buNone/>
            </a:pPr>
            <a:r>
              <a:rPr lang="en-US" sz="1200" b="1" dirty="0">
                <a:solidFill>
                  <a:srgbClr val="5A5A5A"/>
                </a:solidFill>
                <a:cs typeface="Arial" pitchFamily="34" charset="0"/>
              </a:rPr>
              <a:t>Mean baseline </a:t>
            </a:r>
            <a:br>
              <a:rPr lang="en-US" sz="1200" b="1" dirty="0">
                <a:solidFill>
                  <a:srgbClr val="5A5A5A"/>
                </a:solidFill>
                <a:cs typeface="Arial" pitchFamily="34" charset="0"/>
              </a:rPr>
            </a:br>
            <a:r>
              <a:rPr lang="en-US" sz="1200" b="1" dirty="0">
                <a:solidFill>
                  <a:srgbClr val="5A5A5A"/>
                </a:solidFill>
                <a:cs typeface="Arial" pitchFamily="34" charset="0"/>
              </a:rPr>
              <a:t>HbA1c (%)</a:t>
            </a:r>
            <a:r>
              <a:rPr lang="en-US" sz="1200" b="1" baseline="30000" dirty="0">
                <a:solidFill>
                  <a:srgbClr val="5A5A5A"/>
                </a:solidFill>
                <a:cs typeface="Arial" pitchFamily="34" charset="0"/>
              </a:rPr>
              <a:t>3</a:t>
            </a:r>
            <a:endParaRPr lang="en-US" sz="1200" b="1" dirty="0">
              <a:solidFill>
                <a:srgbClr val="5A5A5A"/>
              </a:solidFill>
              <a:cs typeface="Arial" pitchFamily="34" charset="0"/>
            </a:endParaRPr>
          </a:p>
        </p:txBody>
      </p:sp>
    </p:spTree>
    <p:extLst>
      <p:ext uri="{BB962C8B-B14F-4D97-AF65-F5344CB8AC3E}">
        <p14:creationId xmlns:p14="http://schemas.microsoft.com/office/powerpoint/2010/main" val="392886687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hart 50"/>
          <p:cNvGraphicFramePr/>
          <p:nvPr>
            <p:extLst>
              <p:ext uri="{D42A27DB-BD31-4B8C-83A1-F6EECF244321}">
                <p14:modId xmlns:p14="http://schemas.microsoft.com/office/powerpoint/2010/main" val="1138677255"/>
              </p:ext>
            </p:extLst>
          </p:nvPr>
        </p:nvGraphicFramePr>
        <p:xfrm>
          <a:off x="5188296" y="1078882"/>
          <a:ext cx="3672408" cy="2970330"/>
        </p:xfrm>
        <a:graphic>
          <a:graphicData uri="http://schemas.openxmlformats.org/drawingml/2006/chart">
            <c:chart xmlns:c="http://schemas.openxmlformats.org/drawingml/2006/chart" xmlns:r="http://schemas.openxmlformats.org/officeDocument/2006/relationships" r:id="rId6"/>
          </a:graphicData>
        </a:graphic>
      </p:graphicFrame>
      <p:sp>
        <p:nvSpPr>
          <p:cNvPr id="5" name="Footer Placeholder 4"/>
          <p:cNvSpPr>
            <a:spLocks noGrp="1"/>
          </p:cNvSpPr>
          <p:nvPr>
            <p:ph type="ftr" sz="quarter" idx="10"/>
          </p:nvPr>
        </p:nvSpPr>
        <p:spPr/>
        <p:txBody>
          <a:bodyPr/>
          <a:lstStyle/>
          <a:p>
            <a:r>
              <a:rPr lang="en-GB" dirty="0">
                <a:solidFill>
                  <a:srgbClr val="5A5A5A">
                    <a:lumMod val="60000"/>
                    <a:lumOff val="40000"/>
                  </a:srgbClr>
                </a:solidFill>
              </a:rPr>
              <a:t>*Percentages were calculated by using the number of patients achieving HbA1c levels &lt;7.5% within a baseline HbA1c subgroup as the numerator and the total number of patients within that baseline HbA1c subgroup as the denominator</a:t>
            </a:r>
          </a:p>
          <a:p>
            <a:r>
              <a:rPr lang="fr-FR" dirty="0">
                <a:solidFill>
                  <a:srgbClr val="5A5A5A">
                    <a:lumMod val="60000"/>
                    <a:lumOff val="40000"/>
                  </a:srgbClr>
                </a:solidFill>
              </a:rPr>
              <a:t>HbA1c, </a:t>
            </a:r>
            <a:r>
              <a:rPr lang="en-GB" dirty="0">
                <a:solidFill>
                  <a:srgbClr val="5A5A5A">
                    <a:lumMod val="60000"/>
                    <a:lumOff val="40000"/>
                  </a:srgbClr>
                </a:solidFill>
              </a:rPr>
              <a:t>glycated </a:t>
            </a:r>
            <a:r>
              <a:rPr lang="fr-FR" dirty="0">
                <a:solidFill>
                  <a:srgbClr val="5A5A5A">
                    <a:lumMod val="60000"/>
                    <a:lumOff val="40000"/>
                  </a:srgbClr>
                </a:solidFill>
              </a:rPr>
              <a:t>haemoglobin; </a:t>
            </a:r>
            <a:r>
              <a:rPr lang="en-GB" dirty="0">
                <a:solidFill>
                  <a:srgbClr val="5A5A5A">
                    <a:lumMod val="60000"/>
                    <a:lumOff val="40000"/>
                  </a:srgbClr>
                </a:solidFill>
              </a:rPr>
              <a:t>SE, standard error; T2D, type 2 diabetes</a:t>
            </a:r>
          </a:p>
          <a:p>
            <a:r>
              <a:rPr lang="en-GB" dirty="0">
                <a:solidFill>
                  <a:srgbClr val="5A5A5A">
                    <a:lumMod val="60000"/>
                    <a:lumOff val="40000"/>
                  </a:srgbClr>
                </a:solidFill>
              </a:rPr>
              <a:t>Lajara R </a:t>
            </a:r>
            <a:r>
              <a:rPr lang="en-GB" i="1" dirty="0">
                <a:solidFill>
                  <a:srgbClr val="5A5A5A">
                    <a:lumMod val="60000"/>
                    <a:lumOff val="40000"/>
                  </a:srgbClr>
                </a:solidFill>
              </a:rPr>
              <a:t>et al. </a:t>
            </a:r>
            <a:r>
              <a:rPr lang="en-US" i="1" dirty="0">
                <a:solidFill>
                  <a:srgbClr val="5A5A5A">
                    <a:lumMod val="60000"/>
                    <a:lumOff val="40000"/>
                  </a:srgbClr>
                </a:solidFill>
              </a:rPr>
              <a:t>Clin Ther</a:t>
            </a:r>
            <a:r>
              <a:rPr lang="en-US" dirty="0">
                <a:solidFill>
                  <a:srgbClr val="5A5A5A">
                    <a:lumMod val="60000"/>
                    <a:lumOff val="40000"/>
                  </a:srgbClr>
                </a:solidFill>
              </a:rPr>
              <a:t> 2014;36:1595</a:t>
            </a:r>
            <a:endParaRPr lang="en-GB" dirty="0">
              <a:solidFill>
                <a:srgbClr val="5A5A5A">
                  <a:lumMod val="60000"/>
                  <a:lumOff val="40000"/>
                </a:srgbClr>
              </a:solidFill>
            </a:endParaRPr>
          </a:p>
        </p:txBody>
      </p:sp>
      <p:sp>
        <p:nvSpPr>
          <p:cNvPr id="3" name="Title 2"/>
          <p:cNvSpPr>
            <a:spLocks noGrp="1"/>
          </p:cNvSpPr>
          <p:nvPr>
            <p:ph type="title"/>
          </p:nvPr>
        </p:nvSpPr>
        <p:spPr/>
        <p:txBody>
          <a:bodyPr/>
          <a:lstStyle/>
          <a:p>
            <a:r>
              <a:rPr lang="en-GB" dirty="0"/>
              <a:t>Linagliptin significantly reduces HbA1c in patients </a:t>
            </a:r>
            <a:br>
              <a:rPr lang="en-GB" dirty="0"/>
            </a:br>
            <a:r>
              <a:rPr lang="en-GB" dirty="0"/>
              <a:t>with a long history of T2D (</a:t>
            </a:r>
            <a:r>
              <a:rPr lang="en-GB" dirty="0">
                <a:sym typeface="Symbol"/>
              </a:rPr>
              <a:t>&gt;10 years)</a:t>
            </a:r>
            <a:endParaRPr lang="en-GB" dirty="0"/>
          </a:p>
        </p:txBody>
      </p:sp>
      <p:sp>
        <p:nvSpPr>
          <p:cNvPr id="7" name="Slide Number Placeholder 6"/>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35</a:t>
            </a:fld>
            <a:endParaRPr lang="en-GB" dirty="0">
              <a:solidFill>
                <a:srgbClr val="5A5A5A">
                  <a:lumMod val="60000"/>
                  <a:lumOff val="40000"/>
                </a:srgbClr>
              </a:solidFill>
            </a:endParaRPr>
          </a:p>
        </p:txBody>
      </p:sp>
      <p:sp>
        <p:nvSpPr>
          <p:cNvPr id="14" name="TextBox 13"/>
          <p:cNvSpPr txBox="1"/>
          <p:nvPr/>
        </p:nvSpPr>
        <p:spPr>
          <a:xfrm>
            <a:off x="689680" y="3775615"/>
            <a:ext cx="936104"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Baseline</a:t>
            </a:r>
          </a:p>
        </p:txBody>
      </p:sp>
      <p:sp>
        <p:nvSpPr>
          <p:cNvPr id="15" name="TextBox 14"/>
          <p:cNvSpPr txBox="1"/>
          <p:nvPr/>
        </p:nvSpPr>
        <p:spPr>
          <a:xfrm>
            <a:off x="1545683" y="3775615"/>
            <a:ext cx="781581"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6</a:t>
            </a:r>
          </a:p>
        </p:txBody>
      </p:sp>
      <p:sp>
        <p:nvSpPr>
          <p:cNvPr id="16" name="TextBox 15"/>
          <p:cNvSpPr txBox="1"/>
          <p:nvPr/>
        </p:nvSpPr>
        <p:spPr>
          <a:xfrm>
            <a:off x="2263042" y="3771187"/>
            <a:ext cx="991912"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12 </a:t>
            </a:r>
          </a:p>
        </p:txBody>
      </p:sp>
      <p:sp>
        <p:nvSpPr>
          <p:cNvPr id="17" name="TextBox 16"/>
          <p:cNvSpPr txBox="1"/>
          <p:nvPr/>
        </p:nvSpPr>
        <p:spPr>
          <a:xfrm>
            <a:off x="3060639" y="3771187"/>
            <a:ext cx="991912"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18 </a:t>
            </a:r>
          </a:p>
        </p:txBody>
      </p:sp>
      <p:sp>
        <p:nvSpPr>
          <p:cNvPr id="18" name="TextBox 17"/>
          <p:cNvSpPr txBox="1"/>
          <p:nvPr/>
        </p:nvSpPr>
        <p:spPr>
          <a:xfrm>
            <a:off x="3863640" y="3771187"/>
            <a:ext cx="991912"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24</a:t>
            </a:r>
          </a:p>
        </p:txBody>
      </p:sp>
      <p:sp>
        <p:nvSpPr>
          <p:cNvPr id="36" name="TextBox 35"/>
          <p:cNvSpPr txBox="1"/>
          <p:nvPr/>
        </p:nvSpPr>
        <p:spPr>
          <a:xfrm>
            <a:off x="5527152" y="3966324"/>
            <a:ext cx="1296144"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7.5% to &lt; 8.0%</a:t>
            </a:r>
          </a:p>
        </p:txBody>
      </p:sp>
      <p:sp>
        <p:nvSpPr>
          <p:cNvPr id="38" name="TextBox 37"/>
          <p:cNvSpPr txBox="1"/>
          <p:nvPr/>
        </p:nvSpPr>
        <p:spPr>
          <a:xfrm>
            <a:off x="6744464" y="3966324"/>
            <a:ext cx="1296144"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8.0% to &lt; 9.0%</a:t>
            </a:r>
          </a:p>
        </p:txBody>
      </p:sp>
      <p:sp>
        <p:nvSpPr>
          <p:cNvPr id="40" name="TextBox 39"/>
          <p:cNvSpPr txBox="1"/>
          <p:nvPr/>
        </p:nvSpPr>
        <p:spPr>
          <a:xfrm>
            <a:off x="7704808" y="3966324"/>
            <a:ext cx="1296144"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 9.0%</a:t>
            </a:r>
          </a:p>
        </p:txBody>
      </p:sp>
      <p:sp>
        <p:nvSpPr>
          <p:cNvPr id="41" name="TextBox 40"/>
          <p:cNvSpPr txBox="1"/>
          <p:nvPr/>
        </p:nvSpPr>
        <p:spPr>
          <a:xfrm>
            <a:off x="6679280" y="4173252"/>
            <a:ext cx="1296144" cy="261610"/>
          </a:xfrm>
          <a:prstGeom prst="rect">
            <a:avLst/>
          </a:prstGeom>
          <a:noFill/>
        </p:spPr>
        <p:txBody>
          <a:bodyPr wrap="square" rtlCol="0">
            <a:spAutoFit/>
          </a:bodyPr>
          <a:lstStyle/>
          <a:p>
            <a:pPr algn="ctr" defTabSz="457200"/>
            <a:r>
              <a:rPr lang="en-GB" sz="1100" b="1" dirty="0">
                <a:solidFill>
                  <a:srgbClr val="5A5A5A"/>
                </a:solidFill>
                <a:cs typeface="Arial" panose="020B0604020202020204" pitchFamily="34" charset="0"/>
              </a:rPr>
              <a:t>Baseline HbA1c</a:t>
            </a:r>
          </a:p>
        </p:txBody>
      </p:sp>
      <p:sp>
        <p:nvSpPr>
          <p:cNvPr id="33" name="Textplatzhalter 2"/>
          <p:cNvSpPr>
            <a:spLocks/>
          </p:cNvSpPr>
          <p:nvPr>
            <p:custDataLst>
              <p:tags r:id="rId1"/>
            </p:custDataLst>
          </p:nvPr>
        </p:nvSpPr>
        <p:spPr bwMode="gray">
          <a:xfrm>
            <a:off x="442992" y="1231466"/>
            <a:ext cx="338554" cy="27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vert270" wrap="square" lIns="0" tIns="0" rIns="0" bIns="0">
            <a:spAutoFit/>
          </a:bodyPr>
          <a:lstStyle/>
          <a:p>
            <a:pPr algn="ctr" defTabSz="893763">
              <a:buClr>
                <a:srgbClr val="5A5A5A"/>
              </a:buClr>
            </a:pPr>
            <a:r>
              <a:rPr lang="en-US" sz="1100" b="1" dirty="0">
                <a:solidFill>
                  <a:srgbClr val="5A5A5A"/>
                </a:solidFill>
                <a:cs typeface="Arial" pitchFamily="34" charset="0"/>
              </a:rPr>
              <a:t>Adjusted mean change in HbA1c (%) </a:t>
            </a:r>
            <a:br>
              <a:rPr lang="en-US" sz="1100" b="1" dirty="0">
                <a:solidFill>
                  <a:srgbClr val="5A5A5A"/>
                </a:solidFill>
                <a:cs typeface="Arial" pitchFamily="34" charset="0"/>
              </a:rPr>
            </a:br>
            <a:r>
              <a:rPr lang="en-US" sz="1100" b="1" dirty="0">
                <a:solidFill>
                  <a:srgbClr val="5A5A5A"/>
                </a:solidFill>
                <a:cs typeface="Arial" pitchFamily="34" charset="0"/>
              </a:rPr>
              <a:t>from baseline at Week 24 (± SE)</a:t>
            </a:r>
            <a:endParaRPr lang="en-US" sz="1100" b="1" baseline="30000" dirty="0">
              <a:solidFill>
                <a:srgbClr val="5A5A5A"/>
              </a:solidFill>
              <a:cs typeface="Arial" pitchFamily="34" charset="0"/>
            </a:endParaRPr>
          </a:p>
        </p:txBody>
      </p:sp>
      <p:sp>
        <p:nvSpPr>
          <p:cNvPr id="42" name="TextBox 41"/>
          <p:cNvSpPr txBox="1"/>
          <p:nvPr/>
        </p:nvSpPr>
        <p:spPr>
          <a:xfrm>
            <a:off x="2326816" y="4182348"/>
            <a:ext cx="1296144" cy="261610"/>
          </a:xfrm>
          <a:prstGeom prst="rect">
            <a:avLst/>
          </a:prstGeom>
          <a:noFill/>
        </p:spPr>
        <p:txBody>
          <a:bodyPr wrap="square" rtlCol="0">
            <a:spAutoFit/>
          </a:bodyPr>
          <a:lstStyle/>
          <a:p>
            <a:pPr algn="ctr" defTabSz="457200"/>
            <a:r>
              <a:rPr lang="en-GB" sz="1100" b="1" dirty="0">
                <a:solidFill>
                  <a:srgbClr val="5A5A5A"/>
                </a:solidFill>
                <a:cs typeface="Arial" panose="020B0604020202020204" pitchFamily="34" charset="0"/>
              </a:rPr>
              <a:t>Week</a:t>
            </a:r>
            <a:endParaRPr lang="en-GB" sz="1100" b="1" baseline="-25000" dirty="0">
              <a:solidFill>
                <a:srgbClr val="5A5A5A"/>
              </a:solidFill>
              <a:cs typeface="Arial" panose="020B0604020202020204" pitchFamily="34" charset="0"/>
            </a:endParaRPr>
          </a:p>
        </p:txBody>
      </p:sp>
      <p:sp>
        <p:nvSpPr>
          <p:cNvPr id="43" name="TextBox 42"/>
          <p:cNvSpPr txBox="1"/>
          <p:nvPr/>
        </p:nvSpPr>
        <p:spPr>
          <a:xfrm>
            <a:off x="5158090" y="3747189"/>
            <a:ext cx="492459"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n=</a:t>
            </a:r>
          </a:p>
        </p:txBody>
      </p:sp>
      <p:sp>
        <p:nvSpPr>
          <p:cNvPr id="44" name="TextBox 43"/>
          <p:cNvSpPr txBox="1"/>
          <p:nvPr/>
        </p:nvSpPr>
        <p:spPr>
          <a:xfrm>
            <a:off x="5685635" y="3758557"/>
            <a:ext cx="492459"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32</a:t>
            </a:r>
          </a:p>
        </p:txBody>
      </p:sp>
      <p:sp>
        <p:nvSpPr>
          <p:cNvPr id="45" name="TextBox 44"/>
          <p:cNvSpPr txBox="1"/>
          <p:nvPr/>
        </p:nvSpPr>
        <p:spPr>
          <a:xfrm>
            <a:off x="6005317" y="3758557"/>
            <a:ext cx="492459"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19</a:t>
            </a:r>
          </a:p>
        </p:txBody>
      </p:sp>
      <p:sp>
        <p:nvSpPr>
          <p:cNvPr id="46" name="TextBox 45"/>
          <p:cNvSpPr txBox="1"/>
          <p:nvPr/>
        </p:nvSpPr>
        <p:spPr>
          <a:xfrm>
            <a:off x="6786091" y="3758557"/>
            <a:ext cx="492459"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40</a:t>
            </a:r>
          </a:p>
        </p:txBody>
      </p:sp>
      <p:sp>
        <p:nvSpPr>
          <p:cNvPr id="47" name="TextBox 46"/>
          <p:cNvSpPr txBox="1"/>
          <p:nvPr/>
        </p:nvSpPr>
        <p:spPr>
          <a:xfrm>
            <a:off x="7105773" y="3758557"/>
            <a:ext cx="492459"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19</a:t>
            </a:r>
          </a:p>
        </p:txBody>
      </p:sp>
      <p:sp>
        <p:nvSpPr>
          <p:cNvPr id="48" name="TextBox 47"/>
          <p:cNvSpPr txBox="1"/>
          <p:nvPr/>
        </p:nvSpPr>
        <p:spPr>
          <a:xfrm>
            <a:off x="7851851" y="3758557"/>
            <a:ext cx="492459"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17</a:t>
            </a:r>
          </a:p>
        </p:txBody>
      </p:sp>
      <p:sp>
        <p:nvSpPr>
          <p:cNvPr id="49" name="TextBox 48"/>
          <p:cNvSpPr txBox="1"/>
          <p:nvPr/>
        </p:nvSpPr>
        <p:spPr>
          <a:xfrm>
            <a:off x="8192005" y="3758557"/>
            <a:ext cx="492459" cy="261610"/>
          </a:xfrm>
          <a:prstGeom prst="rect">
            <a:avLst/>
          </a:prstGeom>
          <a:noFill/>
        </p:spPr>
        <p:txBody>
          <a:bodyPr wrap="square" rtlCol="0">
            <a:spAutoFit/>
          </a:bodyPr>
          <a:lstStyle/>
          <a:p>
            <a:pPr algn="ctr" defTabSz="457200"/>
            <a:r>
              <a:rPr lang="en-GB" sz="1100" dirty="0">
                <a:solidFill>
                  <a:srgbClr val="5A5A5A"/>
                </a:solidFill>
                <a:cs typeface="Arial" panose="020B0604020202020204" pitchFamily="34" charset="0"/>
              </a:rPr>
              <a:t>20</a:t>
            </a:r>
          </a:p>
        </p:txBody>
      </p:sp>
      <p:sp>
        <p:nvSpPr>
          <p:cNvPr id="50" name="Textplatzhalter 2"/>
          <p:cNvSpPr>
            <a:spLocks/>
          </p:cNvSpPr>
          <p:nvPr>
            <p:custDataLst>
              <p:tags r:id="rId2"/>
            </p:custDataLst>
          </p:nvPr>
        </p:nvSpPr>
        <p:spPr bwMode="gray">
          <a:xfrm>
            <a:off x="4791767" y="1690536"/>
            <a:ext cx="338554" cy="208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vert270" wrap="square" lIns="0" tIns="0" rIns="0" bIns="0">
            <a:spAutoFit/>
          </a:bodyPr>
          <a:lstStyle/>
          <a:p>
            <a:pPr algn="ctr" defTabSz="893763">
              <a:buClr>
                <a:srgbClr val="5A5A5A"/>
              </a:buClr>
            </a:pPr>
            <a:r>
              <a:rPr lang="en-US" sz="1100" b="1" dirty="0">
                <a:solidFill>
                  <a:srgbClr val="5A5A5A"/>
                </a:solidFill>
                <a:cs typeface="Arial" pitchFamily="34" charset="0"/>
              </a:rPr>
              <a:t>Proportion of patients achieving target HbA1c (%)*</a:t>
            </a:r>
            <a:endParaRPr lang="en-US" sz="1100" b="1" baseline="30000" dirty="0">
              <a:solidFill>
                <a:srgbClr val="5A5A5A"/>
              </a:solidFill>
              <a:cs typeface="Arial" pitchFamily="34" charset="0"/>
            </a:endParaRPr>
          </a:p>
        </p:txBody>
      </p:sp>
      <p:sp>
        <p:nvSpPr>
          <p:cNvPr id="2" name="Rectangle 1"/>
          <p:cNvSpPr/>
          <p:nvPr/>
        </p:nvSpPr>
        <p:spPr>
          <a:xfrm>
            <a:off x="3247371" y="2261871"/>
            <a:ext cx="1252621" cy="81393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900" b="1" dirty="0">
                <a:solidFill>
                  <a:srgbClr val="FFFFFF"/>
                </a:solidFill>
                <a:cs typeface="Arial" pitchFamily="34" charset="0"/>
              </a:rPr>
              <a:t/>
            </a:r>
            <a:br>
              <a:rPr lang="en-US" sz="900" b="1" dirty="0">
                <a:solidFill>
                  <a:srgbClr val="FFFFFF"/>
                </a:solidFill>
                <a:cs typeface="Arial" pitchFamily="34" charset="0"/>
              </a:rPr>
            </a:br>
            <a:r>
              <a:rPr lang="en-US" sz="900" b="1" dirty="0">
                <a:solidFill>
                  <a:srgbClr val="FFFFFF"/>
                </a:solidFill>
                <a:cs typeface="Arial" pitchFamily="34" charset="0"/>
              </a:rPr>
              <a:t>Adjusted mean difference (95% CI), -0.66% </a:t>
            </a:r>
            <a:br>
              <a:rPr lang="en-US" sz="900" b="1" dirty="0">
                <a:solidFill>
                  <a:srgbClr val="FFFFFF"/>
                </a:solidFill>
                <a:cs typeface="Arial" pitchFamily="34" charset="0"/>
              </a:rPr>
            </a:br>
            <a:r>
              <a:rPr lang="en-US" sz="900" b="1" dirty="0">
                <a:solidFill>
                  <a:srgbClr val="FFFFFF"/>
                </a:solidFill>
                <a:cs typeface="Arial" pitchFamily="34" charset="0"/>
              </a:rPr>
              <a:t>(-0.95 to -0.38); </a:t>
            </a:r>
            <a:br>
              <a:rPr lang="en-US" sz="900" b="1" dirty="0">
                <a:solidFill>
                  <a:srgbClr val="FFFFFF"/>
                </a:solidFill>
                <a:cs typeface="Arial" pitchFamily="34" charset="0"/>
              </a:rPr>
            </a:br>
            <a:r>
              <a:rPr lang="en-US" sz="900" b="1" i="1" dirty="0">
                <a:solidFill>
                  <a:srgbClr val="FFFFFF"/>
                </a:solidFill>
                <a:cs typeface="Arial" pitchFamily="34" charset="0"/>
              </a:rPr>
              <a:t>p</a:t>
            </a:r>
            <a:r>
              <a:rPr lang="en-US" sz="900" b="1" dirty="0">
                <a:solidFill>
                  <a:srgbClr val="FFFFFF"/>
                </a:solidFill>
                <a:cs typeface="Arial" pitchFamily="34" charset="0"/>
              </a:rPr>
              <a:t>&lt;0.0001</a:t>
            </a:r>
          </a:p>
          <a:p>
            <a:pPr algn="ctr" defTabSz="457200"/>
            <a:endParaRPr lang="en-GB" sz="1400" dirty="0">
              <a:solidFill>
                <a:srgbClr val="5A5A5A"/>
              </a:solidFill>
            </a:endParaRPr>
          </a:p>
        </p:txBody>
      </p:sp>
      <p:graphicFrame>
        <p:nvGraphicFramePr>
          <p:cNvPr id="29" name="Chart 28"/>
          <p:cNvGraphicFramePr/>
          <p:nvPr>
            <p:custDataLst>
              <p:tags r:id="rId3"/>
            </p:custDataLst>
            <p:extLst>
              <p:ext uri="{D42A27DB-BD31-4B8C-83A1-F6EECF244321}">
                <p14:modId xmlns:p14="http://schemas.microsoft.com/office/powerpoint/2010/main" val="3413091337"/>
              </p:ext>
            </p:extLst>
          </p:nvPr>
        </p:nvGraphicFramePr>
        <p:xfrm>
          <a:off x="744062" y="1059581"/>
          <a:ext cx="6420226" cy="296058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80760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67999" y="4651200"/>
            <a:ext cx="7848417" cy="363600"/>
          </a:xfrm>
        </p:spPr>
        <p:txBody>
          <a:bodyPr/>
          <a:lstStyle/>
          <a:p>
            <a:r>
              <a:rPr lang="en-GB" dirty="0">
                <a:solidFill>
                  <a:srgbClr val="5A5A5A">
                    <a:lumMod val="60000"/>
                    <a:lumOff val="40000"/>
                  </a:srgbClr>
                </a:solidFill>
              </a:rPr>
              <a:t>Prespecified subgroup analysis on pooled data from three pivotal phase III, randomised, placebo-controlled trials: treatment in monotherapy, add-on to metformin and add-on to metformin plus sulphonylurea. </a:t>
            </a:r>
            <a:r>
              <a:rPr lang="en-GB" i="1" dirty="0">
                <a:solidFill>
                  <a:srgbClr val="5A5A5A">
                    <a:lumMod val="60000"/>
                    <a:lumOff val="40000"/>
                  </a:srgbClr>
                </a:solidFill>
              </a:rPr>
              <a:t>p</a:t>
            </a:r>
            <a:r>
              <a:rPr lang="en-GB" dirty="0">
                <a:solidFill>
                  <a:srgbClr val="5A5A5A">
                    <a:lumMod val="60000"/>
                    <a:lumOff val="40000"/>
                  </a:srgbClr>
                </a:solidFill>
              </a:rPr>
              <a:t>-values for between-group differences (versus placebo)</a:t>
            </a:r>
            <a:endParaRPr lang="en-US" dirty="0">
              <a:solidFill>
                <a:srgbClr val="5A5A5A">
                  <a:lumMod val="60000"/>
                  <a:lumOff val="40000"/>
                </a:srgbClr>
              </a:solidFill>
            </a:endParaRPr>
          </a:p>
          <a:p>
            <a:r>
              <a:rPr lang="en-US" dirty="0">
                <a:solidFill>
                  <a:srgbClr val="5A5A5A">
                    <a:lumMod val="60000"/>
                    <a:lumOff val="40000"/>
                  </a:srgbClr>
                </a:solidFill>
              </a:rPr>
              <a:t>*Analysis of covariance adjusted for continuous HbA1c, BMI group, washout phase, treatment group, study, age group, gender, time since diagnosis of diabetes, race and age × treatment or type 2 diabetes × treatment interactions; </a:t>
            </a:r>
            <a:r>
              <a:rPr lang="en-US" baseline="30000" dirty="0">
                <a:solidFill>
                  <a:srgbClr val="5A5A5A">
                    <a:lumMod val="60000"/>
                    <a:lumOff val="40000"/>
                  </a:srgbClr>
                </a:solidFill>
              </a:rPr>
              <a:t>†</a:t>
            </a:r>
            <a:r>
              <a:rPr lang="en-US" dirty="0">
                <a:solidFill>
                  <a:srgbClr val="5A5A5A">
                    <a:lumMod val="60000"/>
                    <a:lumOff val="40000"/>
                  </a:srgbClr>
                </a:solidFill>
              </a:rPr>
              <a:t>Linagliptin should be used with caution when treating patients aged &gt;80 years, because experience in this patient group is limited</a:t>
            </a:r>
            <a:r>
              <a:rPr lang="en-US" baseline="30000" dirty="0">
                <a:solidFill>
                  <a:srgbClr val="5A5A5A">
                    <a:lumMod val="60000"/>
                    <a:lumOff val="40000"/>
                  </a:srgbClr>
                </a:solidFill>
              </a:rPr>
              <a:t>2</a:t>
            </a:r>
            <a:r>
              <a:rPr lang="en-US" dirty="0">
                <a:solidFill>
                  <a:srgbClr val="5A5A5A">
                    <a:lumMod val="60000"/>
                    <a:lumOff val="40000"/>
                  </a:srgbClr>
                </a:solidFill>
              </a:rPr>
              <a:t/>
            </a:r>
            <a:br>
              <a:rPr lang="en-US" dirty="0">
                <a:solidFill>
                  <a:srgbClr val="5A5A5A">
                    <a:lumMod val="60000"/>
                    <a:lumOff val="40000"/>
                  </a:srgbClr>
                </a:solidFill>
              </a:rPr>
            </a:br>
            <a:r>
              <a:rPr lang="en-US" dirty="0">
                <a:solidFill>
                  <a:srgbClr val="5A5A5A">
                    <a:lumMod val="60000"/>
                    <a:lumOff val="40000"/>
                  </a:srgbClr>
                </a:solidFill>
              </a:rPr>
              <a:t>HbA1c, </a:t>
            </a:r>
            <a:r>
              <a:rPr lang="en-GB" dirty="0">
                <a:solidFill>
                  <a:srgbClr val="5A5A5A">
                    <a:lumMod val="60000"/>
                    <a:lumOff val="40000"/>
                  </a:srgbClr>
                </a:solidFill>
              </a:rPr>
              <a:t>glycated </a:t>
            </a:r>
            <a:r>
              <a:rPr lang="en-US" dirty="0">
                <a:solidFill>
                  <a:srgbClr val="5A5A5A">
                    <a:lumMod val="60000"/>
                    <a:lumOff val="40000"/>
                  </a:srgbClr>
                </a:solidFill>
              </a:rPr>
              <a:t>haemoglobin</a:t>
            </a:r>
          </a:p>
          <a:p>
            <a:r>
              <a:rPr lang="en-US" dirty="0">
                <a:solidFill>
                  <a:srgbClr val="5A5A5A">
                    <a:lumMod val="60000"/>
                    <a:lumOff val="40000"/>
                  </a:srgbClr>
                </a:solidFill>
              </a:rPr>
              <a:t>1. Del Prato S </a:t>
            </a:r>
            <a:r>
              <a:rPr lang="en-US" i="1" dirty="0">
                <a:solidFill>
                  <a:srgbClr val="5A5A5A">
                    <a:lumMod val="60000"/>
                    <a:lumOff val="40000"/>
                  </a:srgbClr>
                </a:solidFill>
              </a:rPr>
              <a:t>et al. Nutr Metab Cardiovasc Dis </a:t>
            </a:r>
            <a:r>
              <a:rPr lang="en-US" dirty="0">
                <a:solidFill>
                  <a:srgbClr val="5A5A5A">
                    <a:lumMod val="60000"/>
                    <a:lumOff val="40000"/>
                  </a:srgbClr>
                </a:solidFill>
              </a:rPr>
              <a:t>2016;</a:t>
            </a:r>
            <a:r>
              <a:rPr lang="en-GB" dirty="0">
                <a:solidFill>
                  <a:srgbClr val="5A5A5A">
                    <a:lumMod val="60000"/>
                    <a:lumOff val="40000"/>
                  </a:srgbClr>
                </a:solidFill>
              </a:rPr>
              <a:t>26:886; 2. </a:t>
            </a:r>
            <a:r>
              <a:rPr lang="en-US" dirty="0">
                <a:solidFill>
                  <a:srgbClr val="5A5A5A">
                    <a:lumMod val="60000"/>
                    <a:lumOff val="40000"/>
                  </a:srgbClr>
                </a:solidFill>
              </a:rPr>
              <a:t>Boehringer Ingelheim and Eli Lilly</a:t>
            </a:r>
            <a:r>
              <a:rPr lang="en-GB" dirty="0">
                <a:solidFill>
                  <a:srgbClr val="5A5A5A">
                    <a:lumMod val="60000"/>
                    <a:lumOff val="40000"/>
                  </a:srgbClr>
                </a:solidFill>
              </a:rPr>
              <a:t>. Trajenta</a:t>
            </a:r>
            <a:r>
              <a:rPr lang="en-GB" baseline="30000" dirty="0">
                <a:solidFill>
                  <a:srgbClr val="5A5A5A">
                    <a:lumMod val="60000"/>
                    <a:lumOff val="40000"/>
                  </a:srgbClr>
                </a:solidFill>
              </a:rPr>
              <a:t>®</a:t>
            </a:r>
            <a:r>
              <a:rPr lang="en-GB" dirty="0">
                <a:solidFill>
                  <a:srgbClr val="5A5A5A">
                    <a:lumMod val="60000"/>
                    <a:lumOff val="40000"/>
                  </a:srgbClr>
                </a:solidFill>
              </a:rPr>
              <a:t> (linagliptin) summary of product characteristics. 2017</a:t>
            </a:r>
            <a:endParaRPr lang="en-US" dirty="0">
              <a:solidFill>
                <a:srgbClr val="5A5A5A">
                  <a:lumMod val="60000"/>
                  <a:lumOff val="40000"/>
                </a:srgbClr>
              </a:solidFill>
            </a:endParaRPr>
          </a:p>
        </p:txBody>
      </p:sp>
      <p:sp>
        <p:nvSpPr>
          <p:cNvPr id="2" name="Title 1"/>
          <p:cNvSpPr>
            <a:spLocks noGrp="1"/>
          </p:cNvSpPr>
          <p:nvPr>
            <p:ph type="title"/>
            <p:custDataLst>
              <p:tags r:id="rId1"/>
            </p:custDataLst>
          </p:nvPr>
        </p:nvSpPr>
        <p:spPr/>
        <p:txBody>
          <a:bodyPr/>
          <a:lstStyle/>
          <a:p>
            <a:r>
              <a:rPr lang="en-US" dirty="0"/>
              <a:t>Linagliptin provides effective glucose control in </a:t>
            </a:r>
            <a:br>
              <a:rPr lang="en-US" dirty="0"/>
            </a:br>
            <a:r>
              <a:rPr lang="en-US" dirty="0"/>
              <a:t>adult patients of any age</a:t>
            </a:r>
          </a:p>
        </p:txBody>
      </p:sp>
      <p:sp>
        <p:nvSpPr>
          <p:cNvPr id="4" name="Slide Number Placeholder 3"/>
          <p:cNvSpPr>
            <a:spLocks noGrp="1"/>
          </p:cNvSpPr>
          <p:nvPr>
            <p:ph type="sldNum" sz="quarter" idx="12"/>
          </p:nvPr>
        </p:nvSpPr>
        <p:spPr/>
        <p:txBody>
          <a:bodyPr/>
          <a:lstStyle/>
          <a:p>
            <a:fld id="{CEC4EF0E-246F-4140-862C-D670971C4B03}" type="slidenum">
              <a:rPr lang="fr-FR" smtClean="0">
                <a:solidFill>
                  <a:srgbClr val="5A5A5A">
                    <a:lumMod val="60000"/>
                    <a:lumOff val="40000"/>
                  </a:srgbClr>
                </a:solidFill>
              </a:rPr>
              <a:pPr/>
              <a:t>36</a:t>
            </a:fld>
            <a:endParaRPr lang="fr-FR" dirty="0">
              <a:solidFill>
                <a:srgbClr val="5A5A5A">
                  <a:lumMod val="60000"/>
                  <a:lumOff val="40000"/>
                </a:srgbClr>
              </a:solidFill>
            </a:endParaRPr>
          </a:p>
        </p:txBody>
      </p:sp>
      <p:sp>
        <p:nvSpPr>
          <p:cNvPr id="27" name="Rectangle 36"/>
          <p:cNvSpPr>
            <a:spLocks noChangeArrowheads="1"/>
          </p:cNvSpPr>
          <p:nvPr>
            <p:custDataLst>
              <p:tags r:id="rId2"/>
            </p:custDataLst>
          </p:nvPr>
        </p:nvSpPr>
        <p:spPr bwMode="gray">
          <a:xfrm>
            <a:off x="2322316" y="1469272"/>
            <a:ext cx="697307"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ctr" defTabSz="457200">
              <a:lnSpc>
                <a:spcPct val="90000"/>
              </a:lnSpc>
              <a:buFont typeface="Calibri" pitchFamily="34" charset="0"/>
              <a:buNone/>
            </a:pPr>
            <a:r>
              <a:rPr lang="en-US" sz="1200" b="1" dirty="0">
                <a:solidFill>
                  <a:srgbClr val="5A5A5A"/>
                </a:solidFill>
                <a:cs typeface="Arial" pitchFamily="34" charset="0"/>
              </a:rPr>
              <a:t>≤50 years</a:t>
            </a:r>
          </a:p>
        </p:txBody>
      </p:sp>
      <p:sp>
        <p:nvSpPr>
          <p:cNvPr id="31" name="Rectangle 36"/>
          <p:cNvSpPr>
            <a:spLocks noChangeArrowheads="1"/>
          </p:cNvSpPr>
          <p:nvPr>
            <p:custDataLst>
              <p:tags r:id="rId3"/>
            </p:custDataLst>
          </p:nvPr>
        </p:nvSpPr>
        <p:spPr bwMode="gray">
          <a:xfrm>
            <a:off x="3810588" y="1470097"/>
            <a:ext cx="86722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ctr" defTabSz="457200">
              <a:lnSpc>
                <a:spcPct val="90000"/>
              </a:lnSpc>
            </a:pPr>
            <a:r>
              <a:rPr lang="en-US" sz="1200" b="1" dirty="0">
                <a:solidFill>
                  <a:srgbClr val="5A5A5A"/>
                </a:solidFill>
                <a:cs typeface="Arial" pitchFamily="34" charset="0"/>
              </a:rPr>
              <a:t>51</a:t>
            </a:r>
            <a:r>
              <a:rPr lang="en-US" sz="1200" b="1" dirty="0">
                <a:solidFill>
                  <a:srgbClr val="5A5A5A"/>
                </a:solidFill>
              </a:rPr>
              <a:t>–</a:t>
            </a:r>
            <a:r>
              <a:rPr lang="en-US" sz="1200" b="1" dirty="0">
                <a:solidFill>
                  <a:srgbClr val="5A5A5A"/>
                </a:solidFill>
                <a:cs typeface="Arial" pitchFamily="34" charset="0"/>
              </a:rPr>
              <a:t>64 years</a:t>
            </a:r>
          </a:p>
        </p:txBody>
      </p:sp>
      <p:sp>
        <p:nvSpPr>
          <p:cNvPr id="35" name="Rectangle 36"/>
          <p:cNvSpPr>
            <a:spLocks noChangeArrowheads="1"/>
          </p:cNvSpPr>
          <p:nvPr>
            <p:custDataLst>
              <p:tags r:id="rId4"/>
            </p:custDataLst>
          </p:nvPr>
        </p:nvSpPr>
        <p:spPr bwMode="gray">
          <a:xfrm>
            <a:off x="5415275" y="1470097"/>
            <a:ext cx="86722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ctr" defTabSz="457200">
              <a:lnSpc>
                <a:spcPct val="90000"/>
              </a:lnSpc>
            </a:pPr>
            <a:r>
              <a:rPr lang="en-US" sz="1200" b="1" dirty="0">
                <a:solidFill>
                  <a:srgbClr val="5A5A5A"/>
                </a:solidFill>
                <a:cs typeface="Arial" pitchFamily="34" charset="0"/>
              </a:rPr>
              <a:t>65</a:t>
            </a:r>
            <a:r>
              <a:rPr lang="en-US" sz="1200" b="1" dirty="0">
                <a:solidFill>
                  <a:srgbClr val="5A5A5A"/>
                </a:solidFill>
              </a:rPr>
              <a:t>–</a:t>
            </a:r>
            <a:r>
              <a:rPr lang="en-US" sz="1200" b="1" dirty="0">
                <a:solidFill>
                  <a:srgbClr val="5A5A5A"/>
                </a:solidFill>
                <a:cs typeface="Arial" pitchFamily="34" charset="0"/>
              </a:rPr>
              <a:t>74 years</a:t>
            </a:r>
          </a:p>
        </p:txBody>
      </p:sp>
      <p:sp>
        <p:nvSpPr>
          <p:cNvPr id="39" name="Rectangle 36"/>
          <p:cNvSpPr>
            <a:spLocks noChangeArrowheads="1"/>
          </p:cNvSpPr>
          <p:nvPr>
            <p:custDataLst>
              <p:tags r:id="rId5"/>
            </p:custDataLst>
          </p:nvPr>
        </p:nvSpPr>
        <p:spPr bwMode="gray">
          <a:xfrm>
            <a:off x="7075358" y="1470097"/>
            <a:ext cx="7550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ctr" defTabSz="457200">
              <a:lnSpc>
                <a:spcPct val="90000"/>
              </a:lnSpc>
              <a:buFont typeface="Calibri" pitchFamily="34" charset="0"/>
              <a:buNone/>
            </a:pPr>
            <a:r>
              <a:rPr lang="en-US" sz="1200" b="1" dirty="0">
                <a:solidFill>
                  <a:srgbClr val="5A5A5A"/>
                </a:solidFill>
                <a:cs typeface="Arial" pitchFamily="34" charset="0"/>
              </a:rPr>
              <a:t>≥75 years</a:t>
            </a:r>
            <a:r>
              <a:rPr lang="en-US" sz="1200" b="1" baseline="30000" dirty="0">
                <a:solidFill>
                  <a:srgbClr val="5A5A5A"/>
                </a:solidFill>
                <a:cs typeface="Arial" pitchFamily="34" charset="0"/>
              </a:rPr>
              <a:t>†</a:t>
            </a:r>
          </a:p>
        </p:txBody>
      </p:sp>
      <p:sp>
        <p:nvSpPr>
          <p:cNvPr id="43" name="Rectangle 33"/>
          <p:cNvSpPr>
            <a:spLocks noChangeArrowheads="1"/>
          </p:cNvSpPr>
          <p:nvPr>
            <p:custDataLst>
              <p:tags r:id="rId6"/>
            </p:custDataLst>
          </p:nvPr>
        </p:nvSpPr>
        <p:spPr bwMode="gray">
          <a:xfrm>
            <a:off x="5480588" y="1684286"/>
            <a:ext cx="736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p>
            <a:pPr algn="ctr" defTabSz="457200">
              <a:buFont typeface="Calibri" pitchFamily="34" charset="0"/>
              <a:buNone/>
            </a:pPr>
            <a:r>
              <a:rPr lang="en-US" sz="1200" i="1" dirty="0">
                <a:solidFill>
                  <a:srgbClr val="5A5A5A"/>
                </a:solidFill>
                <a:cs typeface="Arial" pitchFamily="34" charset="0"/>
              </a:rPr>
              <a:t>p</a:t>
            </a:r>
            <a:r>
              <a:rPr lang="en-US" sz="1200" dirty="0">
                <a:solidFill>
                  <a:srgbClr val="5A5A5A"/>
                </a:solidFill>
                <a:cs typeface="Arial" pitchFamily="34" charset="0"/>
              </a:rPr>
              <a:t>&lt;0.0001</a:t>
            </a:r>
          </a:p>
        </p:txBody>
      </p:sp>
      <p:sp>
        <p:nvSpPr>
          <p:cNvPr id="44" name="Rectangle 34"/>
          <p:cNvSpPr>
            <a:spLocks noChangeArrowheads="1"/>
          </p:cNvSpPr>
          <p:nvPr>
            <p:custDataLst>
              <p:tags r:id="rId7"/>
            </p:custDataLst>
          </p:nvPr>
        </p:nvSpPr>
        <p:spPr bwMode="gray">
          <a:xfrm>
            <a:off x="3822601" y="1684286"/>
            <a:ext cx="8431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p>
            <a:pPr defTabSz="457200">
              <a:buFont typeface="Calibri" pitchFamily="34" charset="0"/>
              <a:buNone/>
            </a:pPr>
            <a:r>
              <a:rPr lang="en-US" sz="1200" i="1" dirty="0">
                <a:solidFill>
                  <a:srgbClr val="5A5A5A"/>
                </a:solidFill>
                <a:cs typeface="Arial" pitchFamily="34" charset="0"/>
              </a:rPr>
              <a:t>p</a:t>
            </a:r>
            <a:r>
              <a:rPr lang="en-US" sz="1200" dirty="0">
                <a:solidFill>
                  <a:srgbClr val="5A5A5A"/>
                </a:solidFill>
                <a:cs typeface="Arial" pitchFamily="34" charset="0"/>
              </a:rPr>
              <a:t>&lt;0.0001</a:t>
            </a:r>
          </a:p>
        </p:txBody>
      </p:sp>
      <p:sp>
        <p:nvSpPr>
          <p:cNvPr id="45" name="Rectangle 35"/>
          <p:cNvSpPr>
            <a:spLocks noChangeArrowheads="1"/>
          </p:cNvSpPr>
          <p:nvPr>
            <p:custDataLst>
              <p:tags r:id="rId8"/>
            </p:custDataLst>
          </p:nvPr>
        </p:nvSpPr>
        <p:spPr bwMode="gray">
          <a:xfrm>
            <a:off x="2267745" y="1684286"/>
            <a:ext cx="8064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p>
            <a:pPr algn="ctr" defTabSz="457200">
              <a:buFont typeface="Calibri" pitchFamily="34" charset="0"/>
              <a:buNone/>
            </a:pPr>
            <a:r>
              <a:rPr lang="en-US" sz="1200" i="1" dirty="0">
                <a:solidFill>
                  <a:srgbClr val="5A5A5A"/>
                </a:solidFill>
                <a:cs typeface="Arial" pitchFamily="34" charset="0"/>
              </a:rPr>
              <a:t>p</a:t>
            </a:r>
            <a:r>
              <a:rPr lang="en-US" sz="1200" dirty="0">
                <a:solidFill>
                  <a:srgbClr val="5A5A5A"/>
                </a:solidFill>
                <a:cs typeface="Arial" pitchFamily="34" charset="0"/>
              </a:rPr>
              <a:t>&lt;0.0001</a:t>
            </a:r>
          </a:p>
        </p:txBody>
      </p:sp>
      <p:sp>
        <p:nvSpPr>
          <p:cNvPr id="46" name="Rectangle 33"/>
          <p:cNvSpPr>
            <a:spLocks noChangeArrowheads="1"/>
          </p:cNvSpPr>
          <p:nvPr>
            <p:custDataLst>
              <p:tags r:id="rId9"/>
            </p:custDataLst>
          </p:nvPr>
        </p:nvSpPr>
        <p:spPr bwMode="gray">
          <a:xfrm>
            <a:off x="7020273" y="1672772"/>
            <a:ext cx="8651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p>
            <a:pPr defTabSz="457200">
              <a:buFont typeface="Calibri" pitchFamily="34" charset="0"/>
              <a:buNone/>
            </a:pPr>
            <a:r>
              <a:rPr lang="en-US" sz="1200" i="1" dirty="0">
                <a:solidFill>
                  <a:srgbClr val="5A5A5A"/>
                </a:solidFill>
                <a:cs typeface="Arial" pitchFamily="34" charset="0"/>
              </a:rPr>
              <a:t>p</a:t>
            </a:r>
            <a:r>
              <a:rPr lang="en-US" sz="1200" dirty="0">
                <a:solidFill>
                  <a:srgbClr val="5A5A5A"/>
                </a:solidFill>
                <a:cs typeface="Arial" pitchFamily="34" charset="0"/>
              </a:rPr>
              <a:t>=0.0013</a:t>
            </a:r>
          </a:p>
        </p:txBody>
      </p:sp>
      <p:graphicFrame>
        <p:nvGraphicFramePr>
          <p:cNvPr id="58" name="Object 2"/>
          <p:cNvGraphicFramePr>
            <a:graphicFrameLocks/>
          </p:cNvGraphicFramePr>
          <p:nvPr>
            <p:custDataLst>
              <p:tags r:id="rId10"/>
            </p:custDataLst>
            <p:extLst>
              <p:ext uri="{D42A27DB-BD31-4B8C-83A1-F6EECF244321}">
                <p14:modId xmlns:p14="http://schemas.microsoft.com/office/powerpoint/2010/main" val="3628950655"/>
              </p:ext>
            </p:extLst>
          </p:nvPr>
        </p:nvGraphicFramePr>
        <p:xfrm>
          <a:off x="1362077" y="1769619"/>
          <a:ext cx="6954340" cy="2157707"/>
        </p:xfrm>
        <a:graphic>
          <a:graphicData uri="http://schemas.openxmlformats.org/drawingml/2006/chart">
            <c:chart xmlns:c="http://schemas.openxmlformats.org/drawingml/2006/chart" xmlns:r="http://schemas.openxmlformats.org/officeDocument/2006/relationships" r:id="rId16"/>
          </a:graphicData>
        </a:graphic>
      </p:graphicFrame>
      <p:sp>
        <p:nvSpPr>
          <p:cNvPr id="23" name="Textplatzhalter 2"/>
          <p:cNvSpPr>
            <a:spLocks/>
          </p:cNvSpPr>
          <p:nvPr>
            <p:custDataLst>
              <p:tags r:id="rId11"/>
            </p:custDataLst>
          </p:nvPr>
        </p:nvSpPr>
        <p:spPr bwMode="gray">
          <a:xfrm rot="16200000">
            <a:off x="-329009" y="2492178"/>
            <a:ext cx="283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70322">
              <a:buClr>
                <a:srgbClr val="53575E"/>
              </a:buClr>
            </a:pPr>
            <a:r>
              <a:rPr lang="en-US" sz="1200" b="1" dirty="0">
                <a:solidFill>
                  <a:srgbClr val="5A5A5A"/>
                </a:solidFill>
                <a:cs typeface="Arial" pitchFamily="34" charset="0"/>
              </a:rPr>
              <a:t>Adjusted* mean change in </a:t>
            </a:r>
            <a:br>
              <a:rPr lang="en-US" sz="1200" b="1" dirty="0">
                <a:solidFill>
                  <a:srgbClr val="5A5A5A"/>
                </a:solidFill>
                <a:cs typeface="Arial" pitchFamily="34" charset="0"/>
              </a:rPr>
            </a:br>
            <a:r>
              <a:rPr lang="en-US" sz="1200" b="1" dirty="0">
                <a:solidFill>
                  <a:srgbClr val="5A5A5A"/>
                </a:solidFill>
                <a:cs typeface="Arial" pitchFamily="34" charset="0"/>
              </a:rPr>
              <a:t>HbA1c (%) from baseline at Week 24</a:t>
            </a:r>
            <a:endParaRPr lang="en-US" sz="1200" b="1" baseline="30000" dirty="0">
              <a:solidFill>
                <a:srgbClr val="5A5A5A"/>
              </a:solidFill>
              <a:cs typeface="Arial" pitchFamily="34" charset="0"/>
            </a:endParaRPr>
          </a:p>
        </p:txBody>
      </p:sp>
      <p:sp>
        <p:nvSpPr>
          <p:cNvPr id="24" name="Rectangle 55"/>
          <p:cNvSpPr>
            <a:spLocks noChangeArrowheads="1"/>
          </p:cNvSpPr>
          <p:nvPr>
            <p:custDataLst>
              <p:tags r:id="rId12"/>
            </p:custDataLst>
          </p:nvPr>
        </p:nvSpPr>
        <p:spPr bwMode="auto">
          <a:xfrm>
            <a:off x="5518020" y="1149325"/>
            <a:ext cx="108000" cy="108000"/>
          </a:xfrm>
          <a:prstGeom prst="rect">
            <a:avLst/>
          </a:prstGeom>
          <a:solidFill>
            <a:schemeClr val="accent5"/>
          </a:solidFill>
          <a:ln w="9525" algn="ctr">
            <a:solidFill>
              <a:schemeClr val="accent5"/>
            </a:solidFill>
            <a:miter lim="800000"/>
            <a:headEnd/>
            <a:tailEnd/>
          </a:ln>
        </p:spPr>
        <p:txBody>
          <a:bodyPr vert="eaVert" wrap="none" lIns="68580" tIns="34290" rIns="68580" bIns="34290" anchor="ctr">
            <a:noAutofit/>
          </a:bodyPr>
          <a:lstStyle/>
          <a:p>
            <a:pPr defTabSz="457200"/>
            <a:endParaRPr lang="de-DE" dirty="0">
              <a:solidFill>
                <a:srgbClr val="5A5A5A"/>
              </a:solidFill>
            </a:endParaRPr>
          </a:p>
        </p:txBody>
      </p:sp>
      <p:sp>
        <p:nvSpPr>
          <p:cNvPr id="28" name="Textplatzhalter 2"/>
          <p:cNvSpPr>
            <a:spLocks/>
          </p:cNvSpPr>
          <p:nvPr>
            <p:custDataLst>
              <p:tags r:id="rId13"/>
            </p:custDataLst>
          </p:nvPr>
        </p:nvSpPr>
        <p:spPr bwMode="gray">
          <a:xfrm>
            <a:off x="5677092" y="1131888"/>
            <a:ext cx="16065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oAutofit/>
          </a:bodyPr>
          <a:lstStyle/>
          <a:p>
            <a:pPr defTabSz="670322">
              <a:buClr>
                <a:srgbClr val="53575E"/>
              </a:buClr>
            </a:pPr>
            <a:r>
              <a:rPr lang="en-US" sz="1200" dirty="0">
                <a:solidFill>
                  <a:srgbClr val="5A5A5A"/>
                </a:solidFill>
                <a:cs typeface="Arial"/>
                <a:sym typeface="Arial"/>
              </a:rPr>
              <a:t>Linagliptin, placebo-corrected</a:t>
            </a:r>
          </a:p>
        </p:txBody>
      </p:sp>
    </p:spTree>
    <p:extLst>
      <p:ext uri="{BB962C8B-B14F-4D97-AF65-F5344CB8AC3E}">
        <p14:creationId xmlns:p14="http://schemas.microsoft.com/office/powerpoint/2010/main" val="2013440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68000" y="4651200"/>
            <a:ext cx="7992432" cy="363600"/>
          </a:xfrm>
        </p:spPr>
        <p:txBody>
          <a:bodyPr/>
          <a:lstStyle/>
          <a:p>
            <a:r>
              <a:rPr lang="en-GB" sz="700" dirty="0">
                <a:solidFill>
                  <a:srgbClr val="5A5A5A">
                    <a:lumMod val="60000"/>
                    <a:lumOff val="40000"/>
                  </a:srgbClr>
                </a:solidFill>
                <a:cs typeface="Arial" panose="020B0604020202020204" pitchFamily="34" charset="0"/>
              </a:rPr>
              <a:t>*A small proportion of patients were receiving treatment combinations that fall outside of licensed indications for linagliptin; </a:t>
            </a:r>
            <a:r>
              <a:rPr lang="en-GB" sz="700" baseline="30000" dirty="0">
                <a:solidFill>
                  <a:srgbClr val="5A5A5A">
                    <a:lumMod val="60000"/>
                    <a:lumOff val="40000"/>
                  </a:srgbClr>
                </a:solidFill>
                <a:cs typeface="Arial" panose="020B0604020202020204" pitchFamily="34" charset="0"/>
              </a:rPr>
              <a:t>†</a:t>
            </a:r>
            <a:r>
              <a:rPr lang="en-GB" sz="700" dirty="0">
                <a:solidFill>
                  <a:srgbClr val="5A5A5A">
                    <a:lumMod val="60000"/>
                    <a:lumOff val="40000"/>
                  </a:srgbClr>
                </a:solidFill>
                <a:cs typeface="Arial" panose="020B0604020202020204" pitchFamily="34" charset="0"/>
              </a:rPr>
              <a:t>Prespecified subgroup analysis on pooled data from three randomised placebo-controlled trials (monotherapy, add-on to metformin and add-on to metformin + sulphonylurea). </a:t>
            </a:r>
            <a:r>
              <a:rPr lang="en-GB" sz="700" i="1" dirty="0">
                <a:solidFill>
                  <a:srgbClr val="5A5A5A">
                    <a:lumMod val="60000"/>
                    <a:lumOff val="40000"/>
                  </a:srgbClr>
                </a:solidFill>
                <a:cs typeface="Arial" panose="020B0604020202020204" pitchFamily="34" charset="0"/>
              </a:rPr>
              <a:t>p</a:t>
            </a:r>
            <a:r>
              <a:rPr lang="en-GB" sz="700" dirty="0">
                <a:solidFill>
                  <a:srgbClr val="5A5A5A">
                    <a:lumMod val="60000"/>
                    <a:lumOff val="40000"/>
                  </a:srgbClr>
                </a:solidFill>
                <a:cs typeface="Arial" panose="020B0604020202020204" pitchFamily="34" charset="0"/>
              </a:rPr>
              <a:t>-values for between-group difference (versus placebo). Model includes continuous baseline HbA1c, baseline body mass index (category), washout, treatment, study, age group, gender, time since diagnosis of diabetes, race, renal function (MDRD) and treatment × renal function (MDRD); </a:t>
            </a:r>
            <a:r>
              <a:rPr lang="en-GB" sz="700" baseline="30000" dirty="0">
                <a:solidFill>
                  <a:srgbClr val="5A5A5A">
                    <a:lumMod val="60000"/>
                    <a:lumOff val="40000"/>
                  </a:srgbClr>
                </a:solidFill>
                <a:cs typeface="Arial" panose="020B0604020202020204" pitchFamily="34" charset="0"/>
              </a:rPr>
              <a:t>‡</a:t>
            </a:r>
            <a:r>
              <a:rPr lang="en-GB" sz="700" dirty="0">
                <a:solidFill>
                  <a:srgbClr val="5A5A5A">
                    <a:lumMod val="60000"/>
                    <a:lumOff val="40000"/>
                  </a:srgbClr>
                </a:solidFill>
                <a:cs typeface="Arial" panose="020B0604020202020204" pitchFamily="34" charset="0"/>
              </a:rPr>
              <a:t>1-year, randomised, double-blind, placebo-controlled study: treatment added to existing background therapy (LOCF). eGFR, estimated glomerular filtration rate; HbA1c, glycated haemoglobin; LOCF, last observation carried forward; MDRD, </a:t>
            </a:r>
            <a:r>
              <a:rPr lang="en-GB" sz="700" dirty="0">
                <a:solidFill>
                  <a:srgbClr val="5A5A5A">
                    <a:lumMod val="60000"/>
                    <a:lumOff val="40000"/>
                  </a:srgbClr>
                </a:solidFill>
              </a:rPr>
              <a:t>modification of diet in renal disease</a:t>
            </a:r>
            <a:r>
              <a:rPr lang="en-GB" sz="700" dirty="0">
                <a:solidFill>
                  <a:srgbClr val="5A5A5A">
                    <a:lumMod val="60000"/>
                    <a:lumOff val="40000"/>
                  </a:srgbClr>
                </a:solidFill>
                <a:cs typeface="Arial" panose="020B0604020202020204" pitchFamily="34" charset="0"/>
              </a:rPr>
              <a:t>; RCT, randomised controlled trial; RI, renal impairment</a:t>
            </a:r>
          </a:p>
          <a:p>
            <a:r>
              <a:rPr lang="en-GB" sz="700" dirty="0">
                <a:solidFill>
                  <a:srgbClr val="5A5A5A">
                    <a:lumMod val="60000"/>
                    <a:lumOff val="40000"/>
                  </a:srgbClr>
                </a:solidFill>
                <a:cs typeface="Arial" panose="020B0604020202020204" pitchFamily="34" charset="0"/>
              </a:rPr>
              <a:t>1. Groop PH</a:t>
            </a:r>
            <a:r>
              <a:rPr lang="en-GB" sz="700" i="1" dirty="0">
                <a:solidFill>
                  <a:srgbClr val="5A5A5A">
                    <a:lumMod val="60000"/>
                    <a:lumOff val="40000"/>
                  </a:srgbClr>
                </a:solidFill>
                <a:cs typeface="Arial" panose="020B0604020202020204" pitchFamily="34" charset="0"/>
              </a:rPr>
              <a:t> et al. Diabetes Obes Metab</a:t>
            </a:r>
            <a:r>
              <a:rPr lang="en-GB" sz="700" dirty="0">
                <a:solidFill>
                  <a:srgbClr val="5A5A5A">
                    <a:lumMod val="60000"/>
                    <a:lumOff val="40000"/>
                  </a:srgbClr>
                </a:solidFill>
                <a:cs typeface="Arial" panose="020B0604020202020204" pitchFamily="34" charset="0"/>
              </a:rPr>
              <a:t> 2014;16:560; 2. McGill JB </a:t>
            </a:r>
            <a:r>
              <a:rPr lang="en-GB" sz="700" i="1" dirty="0">
                <a:solidFill>
                  <a:srgbClr val="5A5A5A">
                    <a:lumMod val="60000"/>
                    <a:lumOff val="40000"/>
                  </a:srgbClr>
                </a:solidFill>
                <a:cs typeface="Arial" panose="020B0604020202020204" pitchFamily="34" charset="0"/>
              </a:rPr>
              <a:t>et al. Diabetes Care</a:t>
            </a:r>
            <a:r>
              <a:rPr lang="en-GB" sz="700" dirty="0">
                <a:solidFill>
                  <a:srgbClr val="5A5A5A">
                    <a:lumMod val="60000"/>
                    <a:lumOff val="40000"/>
                  </a:srgbClr>
                </a:solidFill>
                <a:cs typeface="Arial" panose="020B0604020202020204" pitchFamily="34" charset="0"/>
              </a:rPr>
              <a:t> 2013;36:237; 3. </a:t>
            </a:r>
            <a:r>
              <a:rPr lang="en-US" sz="700" dirty="0">
                <a:solidFill>
                  <a:srgbClr val="5A5A5A">
                    <a:lumMod val="60000"/>
                    <a:lumOff val="40000"/>
                  </a:srgbClr>
                </a:solidFill>
              </a:rPr>
              <a:t>Boehringer Ingelheim and Eli Lilly</a:t>
            </a:r>
            <a:r>
              <a:rPr lang="en-GB" sz="700" dirty="0">
                <a:solidFill>
                  <a:srgbClr val="5A5A5A">
                    <a:lumMod val="60000"/>
                    <a:lumOff val="40000"/>
                  </a:srgbClr>
                </a:solidFill>
              </a:rPr>
              <a:t>. Trajenta</a:t>
            </a:r>
            <a:r>
              <a:rPr lang="en-GB" sz="700" baseline="30000" dirty="0">
                <a:solidFill>
                  <a:srgbClr val="5A5A5A">
                    <a:lumMod val="60000"/>
                    <a:lumOff val="40000"/>
                  </a:srgbClr>
                </a:solidFill>
              </a:rPr>
              <a:t>®</a:t>
            </a:r>
            <a:r>
              <a:rPr lang="en-GB" sz="700" dirty="0">
                <a:solidFill>
                  <a:srgbClr val="5A5A5A">
                    <a:lumMod val="60000"/>
                    <a:lumOff val="40000"/>
                  </a:srgbClr>
                </a:solidFill>
              </a:rPr>
              <a:t> (linagliptin) summary of product characteristics. 2017</a:t>
            </a:r>
            <a:endParaRPr lang="en-GB" sz="700" dirty="0">
              <a:solidFill>
                <a:srgbClr val="5A5A5A">
                  <a:lumMod val="60000"/>
                  <a:lumOff val="40000"/>
                </a:srgbClr>
              </a:solidFill>
              <a:cs typeface="Arial" panose="020B0604020202020204" pitchFamily="34" charset="0"/>
            </a:endParaRPr>
          </a:p>
        </p:txBody>
      </p:sp>
      <p:sp>
        <p:nvSpPr>
          <p:cNvPr id="4" name="Title 3"/>
          <p:cNvSpPr>
            <a:spLocks noGrp="1"/>
          </p:cNvSpPr>
          <p:nvPr>
            <p:ph type="title"/>
          </p:nvPr>
        </p:nvSpPr>
        <p:spPr/>
        <p:txBody>
          <a:bodyPr/>
          <a:lstStyle/>
          <a:p>
            <a:r>
              <a:rPr lang="en-GB" dirty="0"/>
              <a:t>Linagliptin </a:t>
            </a:r>
            <a:r>
              <a:rPr lang="en-US" dirty="0"/>
              <a:t>provides glucose-lowering efficacy, </a:t>
            </a:r>
            <a:br>
              <a:rPr lang="en-US" dirty="0"/>
            </a:br>
            <a:r>
              <a:rPr lang="en-US" dirty="0"/>
              <a:t>regardless of renal function</a:t>
            </a:r>
            <a:endParaRPr lang="en-GB"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37</a:t>
            </a:fld>
            <a:endParaRPr lang="en-GB" dirty="0">
              <a:solidFill>
                <a:srgbClr val="5A5A5A">
                  <a:lumMod val="60000"/>
                  <a:lumOff val="40000"/>
                </a:srgbClr>
              </a:solidFill>
            </a:endParaRPr>
          </a:p>
        </p:txBody>
      </p:sp>
      <p:sp>
        <p:nvSpPr>
          <p:cNvPr id="6" name="Rectangle 5"/>
          <p:cNvSpPr/>
          <p:nvPr/>
        </p:nvSpPr>
        <p:spPr>
          <a:xfrm>
            <a:off x="6105499" y="1592097"/>
            <a:ext cx="1287971" cy="2715837"/>
          </a:xfrm>
          <a:prstGeom prst="rect">
            <a:avLst/>
          </a:prstGeom>
          <a:solidFill>
            <a:srgbClr val="EC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srgbClr val="FFFFFF"/>
              </a:solidFill>
            </a:endParaRPr>
          </a:p>
        </p:txBody>
      </p:sp>
      <p:graphicFrame>
        <p:nvGraphicFramePr>
          <p:cNvPr id="7" name="Tableau 43"/>
          <p:cNvGraphicFramePr>
            <a:graphicFrameLocks noGrp="1"/>
          </p:cNvGraphicFramePr>
          <p:nvPr>
            <p:extLst>
              <p:ext uri="{D42A27DB-BD31-4B8C-83A1-F6EECF244321}">
                <p14:modId xmlns:p14="http://schemas.microsoft.com/office/powerpoint/2010/main" val="2148611778"/>
              </p:ext>
            </p:extLst>
          </p:nvPr>
        </p:nvGraphicFramePr>
        <p:xfrm>
          <a:off x="2229077" y="1014236"/>
          <a:ext cx="5170033" cy="684000"/>
        </p:xfrm>
        <a:graphic>
          <a:graphicData uri="http://schemas.openxmlformats.org/drawingml/2006/table">
            <a:tbl>
              <a:tblPr firstRow="1" bandRow="1">
                <a:tableStyleId>{2D5ABB26-0587-4C30-8999-92F81FD0307C}</a:tableStyleId>
              </a:tblPr>
              <a:tblGrid>
                <a:gridCol w="1292508">
                  <a:extLst>
                    <a:ext uri="{9D8B030D-6E8A-4147-A177-3AD203B41FA5}">
                      <a16:colId xmlns="" xmlns:a16="http://schemas.microsoft.com/office/drawing/2014/main" val="20000"/>
                    </a:ext>
                  </a:extLst>
                </a:gridCol>
                <a:gridCol w="1292509">
                  <a:extLst>
                    <a:ext uri="{9D8B030D-6E8A-4147-A177-3AD203B41FA5}">
                      <a16:colId xmlns="" xmlns:a16="http://schemas.microsoft.com/office/drawing/2014/main" val="20001"/>
                    </a:ext>
                  </a:extLst>
                </a:gridCol>
                <a:gridCol w="1292508">
                  <a:extLst>
                    <a:ext uri="{9D8B030D-6E8A-4147-A177-3AD203B41FA5}">
                      <a16:colId xmlns="" xmlns:a16="http://schemas.microsoft.com/office/drawing/2014/main" val="20002"/>
                    </a:ext>
                  </a:extLst>
                </a:gridCol>
                <a:gridCol w="1292508">
                  <a:extLst>
                    <a:ext uri="{9D8B030D-6E8A-4147-A177-3AD203B41FA5}">
                      <a16:colId xmlns="" xmlns:a16="http://schemas.microsoft.com/office/drawing/2014/main" val="20003"/>
                    </a:ext>
                  </a:extLst>
                </a:gridCol>
              </a:tblGrid>
              <a:tr h="324000">
                <a:tc>
                  <a:txBody>
                    <a:bodyPr/>
                    <a:lstStyle/>
                    <a:p>
                      <a:pPr algn="ctr">
                        <a:lnSpc>
                          <a:spcPct val="80000"/>
                        </a:lnSpc>
                      </a:pPr>
                      <a:r>
                        <a:rPr lang="fr-FR" sz="1100" b="1" dirty="0">
                          <a:solidFill>
                            <a:schemeClr val="tx1"/>
                          </a:solidFill>
                        </a:rPr>
                        <a:t>Normal</a:t>
                      </a:r>
                    </a:p>
                  </a:txBody>
                  <a:tcPr marL="36000" marR="36000" marT="18000" marB="0" anchor="ctr">
                    <a:lnL>
                      <a:noFill/>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80000"/>
                        </a:lnSpc>
                      </a:pPr>
                      <a:r>
                        <a:rPr lang="fr-FR" sz="1100" b="1" dirty="0">
                          <a:solidFill>
                            <a:schemeClr val="tx1"/>
                          </a:solidFill>
                        </a:rPr>
                        <a:t>Mild</a:t>
                      </a:r>
                      <a:r>
                        <a:rPr lang="fr-FR" sz="1100" b="1" baseline="0" dirty="0">
                          <a:solidFill>
                            <a:schemeClr val="tx1"/>
                          </a:solidFill>
                        </a:rPr>
                        <a:t> RI</a:t>
                      </a:r>
                      <a:endParaRPr lang="fr-FR" sz="1100" b="1" dirty="0">
                        <a:solidFill>
                          <a:schemeClr val="tx1"/>
                        </a:solidFill>
                      </a:endParaRPr>
                    </a:p>
                  </a:txBody>
                  <a:tcPr marL="36000" marR="36000" marT="18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80000"/>
                        </a:lnSpc>
                      </a:pPr>
                      <a:r>
                        <a:rPr lang="fr-FR" sz="1100" b="1" dirty="0">
                          <a:solidFill>
                            <a:schemeClr val="bg2"/>
                          </a:solidFill>
                        </a:rPr>
                        <a:t>Moderate</a:t>
                      </a:r>
                      <a:r>
                        <a:rPr lang="fr-FR" sz="1100" b="1" baseline="0" dirty="0">
                          <a:solidFill>
                            <a:schemeClr val="bg2"/>
                          </a:solidFill>
                        </a:rPr>
                        <a:t> RI</a:t>
                      </a:r>
                      <a:endParaRPr lang="fr-FR" sz="1100" b="1" dirty="0">
                        <a:solidFill>
                          <a:schemeClr val="bg2"/>
                        </a:solidFill>
                      </a:endParaRPr>
                    </a:p>
                  </a:txBody>
                  <a:tcPr marL="36000" marR="36000" marT="18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80000"/>
                        </a:lnSpc>
                      </a:pPr>
                      <a:r>
                        <a:rPr lang="fr-FR" sz="1100" b="1" dirty="0">
                          <a:solidFill>
                            <a:schemeClr val="bg1"/>
                          </a:solidFill>
                        </a:rPr>
                        <a:t>Severe RI</a:t>
                      </a:r>
                    </a:p>
                  </a:txBody>
                  <a:tcPr marL="36000" marR="36000" marT="18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 xmlns:a16="http://schemas.microsoft.com/office/drawing/2014/main" val="10000"/>
                  </a:ext>
                </a:extLst>
              </a:tr>
              <a:tr h="360000">
                <a:tc>
                  <a:txBody>
                    <a:bodyPr/>
                    <a:lstStyle/>
                    <a:p>
                      <a:pPr marL="0" algn="ctr" defTabSz="914400" rtl="0" eaLnBrk="1" latinLnBrk="0" hangingPunct="1">
                        <a:lnSpc>
                          <a:spcPct val="80000"/>
                        </a:lnSpc>
                      </a:pPr>
                      <a:r>
                        <a:rPr lang="fr-FR" sz="1000" kern="1200" dirty="0">
                          <a:solidFill>
                            <a:schemeClr val="tx1"/>
                          </a:solidFill>
                          <a:latin typeface="+mn-lt"/>
                          <a:ea typeface="+mn-ea"/>
                          <a:cs typeface="+mn-cs"/>
                        </a:rPr>
                        <a:t>≥90</a:t>
                      </a:r>
                      <a:br>
                        <a:rPr lang="fr-FR" sz="1000" kern="1200" dirty="0">
                          <a:solidFill>
                            <a:schemeClr val="tx1"/>
                          </a:solidFill>
                          <a:latin typeface="+mn-lt"/>
                          <a:ea typeface="+mn-ea"/>
                          <a:cs typeface="+mn-cs"/>
                        </a:rPr>
                      </a:br>
                      <a:r>
                        <a:rPr lang="fr-FR" sz="1000" kern="1200" dirty="0">
                          <a:solidFill>
                            <a:schemeClr val="tx1"/>
                          </a:solidFill>
                          <a:latin typeface="+mn-lt"/>
                          <a:ea typeface="+mn-ea"/>
                          <a:cs typeface="+mn-cs"/>
                        </a:rPr>
                        <a:t>ml/min/1.73m</a:t>
                      </a:r>
                      <a:r>
                        <a:rPr lang="fr-FR" sz="1000" kern="1200" baseline="30000" dirty="0">
                          <a:solidFill>
                            <a:schemeClr val="tx1"/>
                          </a:solidFill>
                          <a:latin typeface="+mn-lt"/>
                          <a:ea typeface="+mn-ea"/>
                          <a:cs typeface="+mn-cs"/>
                        </a:rPr>
                        <a:t>2</a:t>
                      </a:r>
                      <a:endParaRPr lang="fr-FR" sz="1000" kern="1200" dirty="0">
                        <a:solidFill>
                          <a:schemeClr val="tx1"/>
                        </a:solidFill>
                        <a:latin typeface="+mn-lt"/>
                        <a:ea typeface="+mn-ea"/>
                        <a:cs typeface="+mn-cs"/>
                      </a:endParaRPr>
                    </a:p>
                  </a:txBody>
                  <a:tcPr marL="36000" marR="36000" marT="7200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60</a:t>
                      </a:r>
                      <a:r>
                        <a:rPr lang="fr-FR" sz="1000" kern="1200" baseline="0" dirty="0">
                          <a:solidFill>
                            <a:schemeClr val="tx1"/>
                          </a:solidFill>
                          <a:latin typeface="+mn-lt"/>
                          <a:ea typeface="+mn-ea"/>
                          <a:cs typeface="+mn-cs"/>
                        </a:rPr>
                        <a:t> to </a:t>
                      </a:r>
                      <a:r>
                        <a:rPr lang="fr-FR" sz="1000" kern="1200" dirty="0">
                          <a:solidFill>
                            <a:schemeClr val="tx1"/>
                          </a:solidFill>
                          <a:latin typeface="+mn-lt"/>
                          <a:ea typeface="+mn-ea"/>
                          <a:cs typeface="+mn-cs"/>
                        </a:rPr>
                        <a:t>&lt;90</a:t>
                      </a:r>
                      <a:br>
                        <a:rPr lang="fr-FR" sz="1000" kern="1200" dirty="0">
                          <a:solidFill>
                            <a:schemeClr val="tx1"/>
                          </a:solidFill>
                          <a:latin typeface="+mn-lt"/>
                          <a:ea typeface="+mn-ea"/>
                          <a:cs typeface="+mn-cs"/>
                        </a:rPr>
                      </a:br>
                      <a:r>
                        <a:rPr lang="fr-FR" sz="1000" kern="1200" dirty="0">
                          <a:solidFill>
                            <a:schemeClr val="tx1"/>
                          </a:solidFill>
                          <a:latin typeface="+mn-lt"/>
                          <a:ea typeface="+mn-ea"/>
                          <a:cs typeface="+mn-cs"/>
                        </a:rPr>
                        <a:t>ml/min/1.73m</a:t>
                      </a:r>
                      <a:r>
                        <a:rPr lang="fr-FR" sz="1000" kern="1200" baseline="30000" dirty="0">
                          <a:solidFill>
                            <a:schemeClr val="tx1"/>
                          </a:solidFill>
                          <a:latin typeface="+mn-lt"/>
                          <a:ea typeface="+mn-ea"/>
                          <a:cs typeface="+mn-cs"/>
                        </a:rPr>
                        <a:t>2</a:t>
                      </a:r>
                      <a:endParaRPr lang="fr-FR" sz="1000" kern="1200" dirty="0">
                        <a:solidFill>
                          <a:schemeClr val="tx1"/>
                        </a:solidFill>
                        <a:latin typeface="+mn-lt"/>
                        <a:ea typeface="+mn-ea"/>
                        <a:cs typeface="+mn-cs"/>
                      </a:endParaRPr>
                    </a:p>
                  </a:txBody>
                  <a:tcPr marL="36000" marR="3600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30</a:t>
                      </a:r>
                      <a:r>
                        <a:rPr lang="fr-FR" sz="1000" kern="1200" baseline="0" dirty="0">
                          <a:solidFill>
                            <a:schemeClr val="tx1"/>
                          </a:solidFill>
                          <a:latin typeface="+mn-lt"/>
                          <a:ea typeface="+mn-ea"/>
                          <a:cs typeface="+mn-cs"/>
                        </a:rPr>
                        <a:t> to &lt;</a:t>
                      </a:r>
                      <a:r>
                        <a:rPr lang="fr-FR" sz="1000" kern="1200" dirty="0">
                          <a:solidFill>
                            <a:schemeClr val="tx1"/>
                          </a:solidFill>
                          <a:latin typeface="+mn-lt"/>
                          <a:ea typeface="+mn-ea"/>
                          <a:cs typeface="+mn-cs"/>
                        </a:rPr>
                        <a:t>60</a:t>
                      </a:r>
                      <a:br>
                        <a:rPr lang="fr-FR" sz="1000" kern="1200" dirty="0">
                          <a:solidFill>
                            <a:schemeClr val="tx1"/>
                          </a:solidFill>
                          <a:latin typeface="+mn-lt"/>
                          <a:ea typeface="+mn-ea"/>
                          <a:cs typeface="+mn-cs"/>
                        </a:rPr>
                      </a:br>
                      <a:r>
                        <a:rPr lang="fr-FR" sz="1000" kern="1200" dirty="0">
                          <a:solidFill>
                            <a:schemeClr val="tx1"/>
                          </a:solidFill>
                          <a:latin typeface="+mn-lt"/>
                          <a:ea typeface="+mn-ea"/>
                          <a:cs typeface="+mn-cs"/>
                        </a:rPr>
                        <a:t>ml/min/1.73m</a:t>
                      </a:r>
                      <a:r>
                        <a:rPr lang="fr-FR" sz="1000" kern="1200" baseline="30000" dirty="0">
                          <a:solidFill>
                            <a:schemeClr val="tx1"/>
                          </a:solidFill>
                          <a:latin typeface="+mn-lt"/>
                          <a:ea typeface="+mn-ea"/>
                          <a:cs typeface="+mn-cs"/>
                        </a:rPr>
                        <a:t>2</a:t>
                      </a:r>
                      <a:endParaRPr lang="fr-FR" sz="1000" kern="1200" dirty="0">
                        <a:solidFill>
                          <a:schemeClr val="tx1"/>
                        </a:solidFill>
                        <a:latin typeface="+mn-lt"/>
                        <a:ea typeface="+mn-ea"/>
                        <a:cs typeface="+mn-cs"/>
                      </a:endParaRPr>
                    </a:p>
                  </a:txBody>
                  <a:tcPr marL="36000" marR="3600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&lt;30</a:t>
                      </a:r>
                      <a:br>
                        <a:rPr lang="fr-FR" sz="1000" kern="1200" dirty="0">
                          <a:solidFill>
                            <a:schemeClr val="tx1"/>
                          </a:solidFill>
                          <a:latin typeface="+mn-lt"/>
                          <a:ea typeface="+mn-ea"/>
                          <a:cs typeface="+mn-cs"/>
                        </a:rPr>
                      </a:br>
                      <a:r>
                        <a:rPr lang="fr-FR" sz="1000" kern="1200" dirty="0">
                          <a:solidFill>
                            <a:schemeClr val="tx1"/>
                          </a:solidFill>
                          <a:latin typeface="+mn-lt"/>
                          <a:ea typeface="+mn-ea"/>
                          <a:cs typeface="+mn-cs"/>
                        </a:rPr>
                        <a:t>ml/min/1.73m</a:t>
                      </a:r>
                      <a:r>
                        <a:rPr lang="fr-FR" sz="1000" kern="1200" baseline="30000" dirty="0">
                          <a:solidFill>
                            <a:schemeClr val="tx1"/>
                          </a:solidFill>
                          <a:latin typeface="+mn-lt"/>
                          <a:ea typeface="+mn-ea"/>
                          <a:cs typeface="+mn-cs"/>
                        </a:rPr>
                        <a:t>2</a:t>
                      </a:r>
                    </a:p>
                  </a:txBody>
                  <a:tcPr marL="36000" marR="3600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graphicFrame>
        <p:nvGraphicFramePr>
          <p:cNvPr id="8" name="Graphique 44"/>
          <p:cNvGraphicFramePr/>
          <p:nvPr>
            <p:extLst>
              <p:ext uri="{D42A27DB-BD31-4B8C-83A1-F6EECF244321}">
                <p14:modId xmlns:p14="http://schemas.microsoft.com/office/powerpoint/2010/main" val="2896519484"/>
              </p:ext>
            </p:extLst>
          </p:nvPr>
        </p:nvGraphicFramePr>
        <p:xfrm>
          <a:off x="1746388" y="1928521"/>
          <a:ext cx="5652721" cy="2060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au 46"/>
          <p:cNvGraphicFramePr>
            <a:graphicFrameLocks noGrp="1"/>
          </p:cNvGraphicFramePr>
          <p:nvPr>
            <p:extLst>
              <p:ext uri="{D42A27DB-BD31-4B8C-83A1-F6EECF244321}">
                <p14:modId xmlns:p14="http://schemas.microsoft.com/office/powerpoint/2010/main" val="1016227438"/>
              </p:ext>
            </p:extLst>
          </p:nvPr>
        </p:nvGraphicFramePr>
        <p:xfrm>
          <a:off x="1138781" y="3823310"/>
          <a:ext cx="6201349" cy="548640"/>
        </p:xfrm>
        <a:graphic>
          <a:graphicData uri="http://schemas.openxmlformats.org/drawingml/2006/table">
            <a:tbl>
              <a:tblPr firstRow="1" bandRow="1">
                <a:tableStyleId>{2D5ABB26-0587-4C30-8999-92F81FD0307C}</a:tableStyleId>
              </a:tblPr>
              <a:tblGrid>
                <a:gridCol w="1109235">
                  <a:extLst>
                    <a:ext uri="{9D8B030D-6E8A-4147-A177-3AD203B41FA5}">
                      <a16:colId xmlns="" xmlns:a16="http://schemas.microsoft.com/office/drawing/2014/main" val="20000"/>
                    </a:ext>
                  </a:extLst>
                </a:gridCol>
                <a:gridCol w="1186653">
                  <a:extLst>
                    <a:ext uri="{9D8B030D-6E8A-4147-A177-3AD203B41FA5}">
                      <a16:colId xmlns="" xmlns:a16="http://schemas.microsoft.com/office/drawing/2014/main" val="20001"/>
                    </a:ext>
                  </a:extLst>
                </a:gridCol>
                <a:gridCol w="1447156">
                  <a:extLst>
                    <a:ext uri="{9D8B030D-6E8A-4147-A177-3AD203B41FA5}">
                      <a16:colId xmlns="" xmlns:a16="http://schemas.microsoft.com/office/drawing/2014/main" val="20002"/>
                    </a:ext>
                  </a:extLst>
                </a:gridCol>
                <a:gridCol w="1169775">
                  <a:extLst>
                    <a:ext uri="{9D8B030D-6E8A-4147-A177-3AD203B41FA5}">
                      <a16:colId xmlns="" xmlns:a16="http://schemas.microsoft.com/office/drawing/2014/main" val="20003"/>
                    </a:ext>
                  </a:extLst>
                </a:gridCol>
                <a:gridCol w="1288530">
                  <a:extLst>
                    <a:ext uri="{9D8B030D-6E8A-4147-A177-3AD203B41FA5}">
                      <a16:colId xmlns="" xmlns:a16="http://schemas.microsoft.com/office/drawing/2014/main" val="20004"/>
                    </a:ext>
                  </a:extLst>
                </a:gridCol>
              </a:tblGrid>
              <a:tr h="14876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n</a:t>
                      </a:r>
                    </a:p>
                  </a:txBody>
                  <a:tcPr anchor="ctr">
                    <a:lnR w="6350" cap="flat" cmpd="sng" algn="ctr">
                      <a:noFill/>
                      <a:prstDash val="lgDash"/>
                      <a:round/>
                      <a:headEnd type="none" w="med" len="med"/>
                      <a:tailEnd type="none" w="med" len="med"/>
                    </a:lnR>
                    <a:lnB w="6350" cap="flat" cmpd="sng" algn="ctr">
                      <a:solidFill>
                        <a:schemeClr val="tx1"/>
                      </a:solidFill>
                      <a:prstDash val="lgDash"/>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1212</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B w="6350" cap="flat" cmpd="sng" algn="ctr">
                      <a:solidFill>
                        <a:schemeClr val="tx1"/>
                      </a:solidFill>
                      <a:prstDash val="lgDash"/>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838</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B w="6350" cap="flat" cmpd="sng" algn="ctr">
                      <a:solidFill>
                        <a:schemeClr val="tx1"/>
                      </a:solidFill>
                      <a:prstDash val="lgDash"/>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93</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B w="6350" cap="flat" cmpd="sng" algn="ctr">
                      <a:solidFill>
                        <a:schemeClr val="tx1"/>
                      </a:solidFill>
                      <a:prstDash val="lgDash"/>
                      <a:round/>
                      <a:headEnd type="none" w="med" len="med"/>
                      <a:tailEnd type="none" w="med" len="med"/>
                    </a:lnB>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128</a:t>
                      </a:r>
                    </a:p>
                  </a:txBody>
                  <a:tcPr anchor="ctr">
                    <a:lnL w="6350" cap="flat" cmpd="sng" algn="ctr">
                      <a:noFill/>
                      <a:prstDash val="lgDash"/>
                      <a:round/>
                      <a:headEnd type="none" w="med" len="med"/>
                      <a:tailEnd type="none" w="med" len="med"/>
                    </a:lnL>
                    <a:lnB w="6350" cap="flat" cmpd="sng" algn="ctr">
                      <a:solidFill>
                        <a:schemeClr val="tx1"/>
                      </a:solidFill>
                      <a:prstDash val="lgDash"/>
                      <a:round/>
                      <a:headEnd type="none" w="med" len="med"/>
                      <a:tailEnd type="none" w="med" len="med"/>
                    </a:lnB>
                  </a:tcPr>
                </a:tc>
                <a:extLst>
                  <a:ext uri="{0D108BD9-81ED-4DB2-BD59-A6C34878D82A}">
                    <a16:rowId xmlns="" xmlns:a16="http://schemas.microsoft.com/office/drawing/2014/main" val="10000"/>
                  </a:ext>
                </a:extLst>
              </a:tr>
              <a:tr h="325672">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Mean baseline</a:t>
                      </a:r>
                      <a:br>
                        <a:rPr lang="fr-FR" sz="1000" kern="1200" dirty="0">
                          <a:solidFill>
                            <a:schemeClr val="tx1"/>
                          </a:solidFill>
                          <a:latin typeface="+mn-lt"/>
                          <a:ea typeface="+mn-ea"/>
                          <a:cs typeface="+mn-cs"/>
                        </a:rPr>
                      </a:br>
                      <a:r>
                        <a:rPr lang="fr-FR" sz="1000" kern="1200" dirty="0">
                          <a:solidFill>
                            <a:schemeClr val="tx1"/>
                          </a:solidFill>
                          <a:latin typeface="+mn-lt"/>
                          <a:ea typeface="+mn-ea"/>
                          <a:cs typeface="+mn-cs"/>
                        </a:rPr>
                        <a:t>HbA</a:t>
                      </a:r>
                      <a:r>
                        <a:rPr lang="fr-FR" sz="1000" kern="1200" baseline="0" dirty="0">
                          <a:solidFill>
                            <a:schemeClr val="tx1"/>
                          </a:solidFill>
                          <a:latin typeface="+mn-lt"/>
                          <a:ea typeface="+mn-ea"/>
                          <a:cs typeface="+mn-cs"/>
                        </a:rPr>
                        <a:t>1c</a:t>
                      </a:r>
                      <a:r>
                        <a:rPr lang="fr-FR" sz="1000" kern="1200" dirty="0">
                          <a:solidFill>
                            <a:schemeClr val="tx1"/>
                          </a:solidFill>
                          <a:latin typeface="+mn-lt"/>
                          <a:ea typeface="+mn-ea"/>
                          <a:cs typeface="+mn-cs"/>
                        </a:rPr>
                        <a:t> (%)</a:t>
                      </a:r>
                    </a:p>
                  </a:txBody>
                  <a:tcPr anchor="ctr">
                    <a:lnR w="6350" cap="flat" cmpd="sng" algn="ctr">
                      <a:noFill/>
                      <a:prstDash val="lgDash"/>
                      <a:round/>
                      <a:headEnd type="none" w="med" len="med"/>
                      <a:tailEnd type="none" w="med" len="med"/>
                    </a:lnR>
                    <a:lnT w="6350" cap="flat" cmpd="sng" algn="ctr">
                      <a:solidFill>
                        <a:schemeClr val="tx1"/>
                      </a:solidFill>
                      <a:prstDash val="lgDash"/>
                      <a:round/>
                      <a:headEnd type="none" w="med" len="med"/>
                      <a:tailEnd type="none" w="med" len="med"/>
                    </a:lnT>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8.1</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solidFill>
                        <a:schemeClr val="tx1"/>
                      </a:solidFill>
                      <a:prstDash val="lgDash"/>
                      <a:round/>
                      <a:headEnd type="none" w="med" len="med"/>
                      <a:tailEnd type="none" w="med" len="med"/>
                    </a:lnT>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8.0</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solidFill>
                        <a:schemeClr val="tx1"/>
                      </a:solidFill>
                      <a:prstDash val="lgDash"/>
                      <a:round/>
                      <a:headEnd type="none" w="med" len="med"/>
                      <a:tailEnd type="none" w="med" len="med"/>
                    </a:lnT>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8.2</a:t>
                      </a:r>
                    </a:p>
                  </a:txBody>
                  <a:tcPr anchor="ctr">
                    <a:lnL w="6350" cap="flat" cmpd="sng" algn="ctr">
                      <a:noFill/>
                      <a:prstDash val="lgDash"/>
                      <a:round/>
                      <a:headEnd type="none" w="med" len="med"/>
                      <a:tailEnd type="none" w="med" len="med"/>
                    </a:lnL>
                    <a:lnR w="6350" cap="flat" cmpd="sng" algn="ctr">
                      <a:noFill/>
                      <a:prstDash val="lgDash"/>
                      <a:round/>
                      <a:headEnd type="none" w="med" len="med"/>
                      <a:tailEnd type="none" w="med" len="med"/>
                    </a:lnR>
                    <a:lnT w="6350" cap="flat" cmpd="sng" algn="ctr">
                      <a:solidFill>
                        <a:schemeClr val="tx1"/>
                      </a:solidFill>
                      <a:prstDash val="lgDash"/>
                      <a:round/>
                      <a:headEnd type="none" w="med" len="med"/>
                      <a:tailEnd type="none" w="med" len="med"/>
                    </a:lnT>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fr-FR" sz="1000" kern="1200" dirty="0">
                          <a:solidFill>
                            <a:schemeClr val="tx1"/>
                          </a:solidFill>
                          <a:latin typeface="+mn-lt"/>
                          <a:ea typeface="+mn-ea"/>
                          <a:cs typeface="+mn-cs"/>
                        </a:rPr>
                        <a:t>8.2</a:t>
                      </a:r>
                    </a:p>
                  </a:txBody>
                  <a:tcPr anchor="ctr">
                    <a:lnL w="6350" cap="flat" cmpd="sng" algn="ctr">
                      <a:noFill/>
                      <a:prstDash val="lgDash"/>
                      <a:round/>
                      <a:headEnd type="none" w="med" len="med"/>
                      <a:tailEnd type="none" w="med" len="med"/>
                    </a:lnL>
                    <a:lnT w="6350" cap="flat" cmpd="sng" algn="ctr">
                      <a:solidFill>
                        <a:schemeClr val="tx1"/>
                      </a:solidFill>
                      <a:prstDash val="lgDash"/>
                      <a:round/>
                      <a:headEnd type="none" w="med" len="med"/>
                      <a:tailEnd type="none" w="med" len="med"/>
                    </a:lnT>
                  </a:tcPr>
                </a:tc>
                <a:extLst>
                  <a:ext uri="{0D108BD9-81ED-4DB2-BD59-A6C34878D82A}">
                    <a16:rowId xmlns="" xmlns:a16="http://schemas.microsoft.com/office/drawing/2014/main" val="10001"/>
                  </a:ext>
                </a:extLst>
              </a:tr>
            </a:tbl>
          </a:graphicData>
        </a:graphic>
      </p:graphicFrame>
      <p:grpSp>
        <p:nvGrpSpPr>
          <p:cNvPr id="10" name="Groupe 47"/>
          <p:cNvGrpSpPr/>
          <p:nvPr/>
        </p:nvGrpSpPr>
        <p:grpSpPr>
          <a:xfrm>
            <a:off x="2357033" y="1661086"/>
            <a:ext cx="3476865" cy="343952"/>
            <a:chOff x="2111932" y="2756637"/>
            <a:chExt cx="3476865" cy="343952"/>
          </a:xfrm>
        </p:grpSpPr>
        <p:sp>
          <p:nvSpPr>
            <p:cNvPr id="11" name="Rectangle 10"/>
            <p:cNvSpPr/>
            <p:nvPr/>
          </p:nvSpPr>
          <p:spPr>
            <a:xfrm>
              <a:off x="2444370" y="2756637"/>
              <a:ext cx="2811988" cy="246221"/>
            </a:xfrm>
            <a:prstGeom prst="rect">
              <a:avLst/>
            </a:prstGeom>
          </p:spPr>
          <p:txBody>
            <a:bodyPr wrap="none">
              <a:spAutoFit/>
            </a:bodyPr>
            <a:lstStyle/>
            <a:p>
              <a:pPr algn="ctr" defTabSz="457200"/>
              <a:r>
                <a:rPr lang="en-US" sz="1000" b="1" dirty="0">
                  <a:solidFill>
                    <a:srgbClr val="5A5A5A"/>
                  </a:solidFill>
                </a:rPr>
                <a:t>Pooled analysis of three phase III trials:*</a:t>
              </a:r>
              <a:r>
                <a:rPr lang="en-US" sz="1000" b="1" baseline="30000" dirty="0">
                  <a:solidFill>
                    <a:srgbClr val="5A5A5A"/>
                  </a:solidFill>
                </a:rPr>
                <a:t>†1</a:t>
              </a:r>
              <a:endParaRPr lang="fr-FR" sz="1000" b="1" baseline="30000" dirty="0">
                <a:solidFill>
                  <a:srgbClr val="5A5A5A"/>
                </a:solidFill>
              </a:endParaRPr>
            </a:p>
          </p:txBody>
        </p:sp>
        <p:sp>
          <p:nvSpPr>
            <p:cNvPr id="12" name="Parenthèse fermante 49"/>
            <p:cNvSpPr/>
            <p:nvPr/>
          </p:nvSpPr>
          <p:spPr>
            <a:xfrm rot="16200000">
              <a:off x="3817938" y="1329729"/>
              <a:ext cx="64854" cy="3476865"/>
            </a:xfrm>
            <a:prstGeom prst="rightBracket">
              <a:avLst>
                <a:gd name="adj" fmla="val 0"/>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000" b="1" dirty="0">
                <a:solidFill>
                  <a:srgbClr val="5A5A5A"/>
                </a:solidFill>
              </a:endParaRPr>
            </a:p>
          </p:txBody>
        </p:sp>
        <p:sp>
          <p:nvSpPr>
            <p:cNvPr id="13" name="Rectangle 12"/>
            <p:cNvSpPr/>
            <p:nvPr/>
          </p:nvSpPr>
          <p:spPr>
            <a:xfrm>
              <a:off x="3516253" y="2972087"/>
              <a:ext cx="731898" cy="127250"/>
            </a:xfrm>
            <a:prstGeom prst="rect">
              <a:avLst/>
            </a:prstGeom>
            <a:solidFill>
              <a:schemeClr val="bg1"/>
            </a:solidFill>
          </p:spPr>
          <p:txBody>
            <a:bodyPr wrap="none" anchor="ctr">
              <a:noAutofit/>
            </a:bodyPr>
            <a:lstStyle/>
            <a:p>
              <a:pPr algn="ctr" defTabSz="457200"/>
              <a:r>
                <a:rPr lang="fr-FR" sz="1000" b="1" dirty="0">
                  <a:solidFill>
                    <a:srgbClr val="5A5A5A"/>
                  </a:solidFill>
                </a:rPr>
                <a:t>Week 24</a:t>
              </a:r>
            </a:p>
          </p:txBody>
        </p:sp>
      </p:grpSp>
      <p:grpSp>
        <p:nvGrpSpPr>
          <p:cNvPr id="14" name="Groupe 51"/>
          <p:cNvGrpSpPr/>
          <p:nvPr/>
        </p:nvGrpSpPr>
        <p:grpSpPr>
          <a:xfrm>
            <a:off x="6249866" y="1653466"/>
            <a:ext cx="979302" cy="351572"/>
            <a:chOff x="2111932" y="2749017"/>
            <a:chExt cx="3476865" cy="351572"/>
          </a:xfrm>
        </p:grpSpPr>
        <p:sp>
          <p:nvSpPr>
            <p:cNvPr id="15" name="Rectangle 14"/>
            <p:cNvSpPr/>
            <p:nvPr/>
          </p:nvSpPr>
          <p:spPr>
            <a:xfrm>
              <a:off x="2666024" y="2749017"/>
              <a:ext cx="2368687" cy="246221"/>
            </a:xfrm>
            <a:prstGeom prst="rect">
              <a:avLst/>
            </a:prstGeom>
          </p:spPr>
          <p:txBody>
            <a:bodyPr wrap="none">
              <a:spAutoFit/>
            </a:bodyPr>
            <a:lstStyle/>
            <a:p>
              <a:pPr algn="ctr" defTabSz="457200"/>
              <a:r>
                <a:rPr lang="en-US" sz="1000" b="1" dirty="0">
                  <a:solidFill>
                    <a:srgbClr val="5A5A5A"/>
                  </a:solidFill>
                </a:rPr>
                <a:t>RCT*</a:t>
              </a:r>
              <a:r>
                <a:rPr lang="en-US" sz="1000" b="1" baseline="30000" dirty="0">
                  <a:solidFill>
                    <a:srgbClr val="5A5A5A"/>
                  </a:solidFill>
                </a:rPr>
                <a:t>‡2,3</a:t>
              </a:r>
              <a:endParaRPr lang="fr-FR" sz="1000" b="1" baseline="30000" dirty="0">
                <a:solidFill>
                  <a:srgbClr val="5A5A5A"/>
                </a:solidFill>
              </a:endParaRPr>
            </a:p>
          </p:txBody>
        </p:sp>
        <p:sp>
          <p:nvSpPr>
            <p:cNvPr id="16" name="Parenthèse fermante 53"/>
            <p:cNvSpPr/>
            <p:nvPr/>
          </p:nvSpPr>
          <p:spPr>
            <a:xfrm rot="16200000">
              <a:off x="3817938" y="1329729"/>
              <a:ext cx="64854" cy="3476865"/>
            </a:xfrm>
            <a:prstGeom prst="rightBracket">
              <a:avLst>
                <a:gd name="adj" fmla="val 0"/>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000" b="1" dirty="0">
                <a:solidFill>
                  <a:srgbClr val="5A5A5A"/>
                </a:solidFill>
              </a:endParaRPr>
            </a:p>
          </p:txBody>
        </p:sp>
        <p:sp>
          <p:nvSpPr>
            <p:cNvPr id="17" name="Rectangle 16"/>
            <p:cNvSpPr/>
            <p:nvPr/>
          </p:nvSpPr>
          <p:spPr>
            <a:xfrm>
              <a:off x="2685381" y="2972087"/>
              <a:ext cx="2393639" cy="127250"/>
            </a:xfrm>
            <a:prstGeom prst="rect">
              <a:avLst/>
            </a:prstGeom>
            <a:solidFill>
              <a:srgbClr val="EEEDF9"/>
            </a:solidFill>
          </p:spPr>
          <p:txBody>
            <a:bodyPr wrap="none" anchor="ctr">
              <a:noAutofit/>
            </a:bodyPr>
            <a:lstStyle/>
            <a:p>
              <a:pPr algn="ctr" defTabSz="457200"/>
              <a:r>
                <a:rPr lang="fr-FR" sz="1000" b="1" dirty="0">
                  <a:solidFill>
                    <a:srgbClr val="5A5A5A"/>
                  </a:solidFill>
                </a:rPr>
                <a:t>Week 52</a:t>
              </a:r>
            </a:p>
          </p:txBody>
        </p:sp>
      </p:grpSp>
      <p:sp>
        <p:nvSpPr>
          <p:cNvPr id="20" name="Rectangle 19"/>
          <p:cNvSpPr/>
          <p:nvPr/>
        </p:nvSpPr>
        <p:spPr>
          <a:xfrm>
            <a:off x="2511566" y="3368097"/>
            <a:ext cx="718466" cy="246221"/>
          </a:xfrm>
          <a:prstGeom prst="rect">
            <a:avLst/>
          </a:prstGeom>
        </p:spPr>
        <p:txBody>
          <a:bodyPr wrap="none">
            <a:spAutoFit/>
          </a:bodyPr>
          <a:lstStyle/>
          <a:p>
            <a:pPr algn="ctr" defTabSz="457200"/>
            <a:r>
              <a:rPr lang="fr-FR" sz="1000" i="1" dirty="0">
                <a:solidFill>
                  <a:srgbClr val="5A5A5A"/>
                </a:solidFill>
              </a:rPr>
              <a:t>p</a:t>
            </a:r>
            <a:r>
              <a:rPr lang="fr-FR" sz="1000" dirty="0">
                <a:solidFill>
                  <a:srgbClr val="5A5A5A"/>
                </a:solidFill>
              </a:rPr>
              <a:t>&lt;0.0001</a:t>
            </a:r>
          </a:p>
        </p:txBody>
      </p:sp>
      <p:sp>
        <p:nvSpPr>
          <p:cNvPr id="23" name="Rectangle 22"/>
          <p:cNvSpPr/>
          <p:nvPr/>
        </p:nvSpPr>
        <p:spPr>
          <a:xfrm>
            <a:off x="3786596" y="3431485"/>
            <a:ext cx="718466" cy="246221"/>
          </a:xfrm>
          <a:prstGeom prst="rect">
            <a:avLst/>
          </a:prstGeom>
        </p:spPr>
        <p:txBody>
          <a:bodyPr wrap="none">
            <a:spAutoFit/>
          </a:bodyPr>
          <a:lstStyle/>
          <a:p>
            <a:pPr algn="ctr" defTabSz="457200"/>
            <a:r>
              <a:rPr lang="fr-FR" sz="1000" i="1" dirty="0">
                <a:solidFill>
                  <a:srgbClr val="5A5A5A"/>
                </a:solidFill>
              </a:rPr>
              <a:t>p</a:t>
            </a:r>
            <a:r>
              <a:rPr lang="fr-FR" sz="1000" dirty="0">
                <a:solidFill>
                  <a:srgbClr val="5A5A5A"/>
                </a:solidFill>
              </a:rPr>
              <a:t>&lt;0.0001</a:t>
            </a:r>
          </a:p>
        </p:txBody>
      </p:sp>
      <p:sp>
        <p:nvSpPr>
          <p:cNvPr id="26" name="Rectangle 25"/>
          <p:cNvSpPr/>
          <p:nvPr/>
        </p:nvSpPr>
        <p:spPr>
          <a:xfrm>
            <a:off x="5170302" y="3195300"/>
            <a:ext cx="577401" cy="246221"/>
          </a:xfrm>
          <a:prstGeom prst="rect">
            <a:avLst/>
          </a:prstGeom>
        </p:spPr>
        <p:txBody>
          <a:bodyPr wrap="none">
            <a:spAutoFit/>
          </a:bodyPr>
          <a:lstStyle/>
          <a:p>
            <a:pPr algn="ctr" defTabSz="457200"/>
            <a:r>
              <a:rPr lang="fr-FR" sz="1000" i="1" dirty="0">
                <a:solidFill>
                  <a:srgbClr val="5A5A5A"/>
                </a:solidFill>
              </a:rPr>
              <a:t>p</a:t>
            </a:r>
            <a:r>
              <a:rPr lang="fr-FR" sz="1000" dirty="0">
                <a:solidFill>
                  <a:srgbClr val="5A5A5A"/>
                </a:solidFill>
              </a:rPr>
              <a:t>&lt;0.01</a:t>
            </a:r>
          </a:p>
        </p:txBody>
      </p:sp>
      <p:sp>
        <p:nvSpPr>
          <p:cNvPr id="29" name="Rectangle 28"/>
          <p:cNvSpPr/>
          <p:nvPr/>
        </p:nvSpPr>
        <p:spPr>
          <a:xfrm>
            <a:off x="6394264" y="3517779"/>
            <a:ext cx="718466" cy="246221"/>
          </a:xfrm>
          <a:prstGeom prst="rect">
            <a:avLst/>
          </a:prstGeom>
        </p:spPr>
        <p:txBody>
          <a:bodyPr wrap="none">
            <a:spAutoFit/>
          </a:bodyPr>
          <a:lstStyle/>
          <a:p>
            <a:pPr algn="ctr" defTabSz="457200"/>
            <a:r>
              <a:rPr lang="fr-FR" sz="1000" i="1" dirty="0">
                <a:solidFill>
                  <a:srgbClr val="5A5A5A"/>
                </a:solidFill>
              </a:rPr>
              <a:t>p</a:t>
            </a:r>
            <a:r>
              <a:rPr lang="fr-FR" sz="1000" dirty="0">
                <a:solidFill>
                  <a:srgbClr val="5A5A5A"/>
                </a:solidFill>
              </a:rPr>
              <a:t>&lt;0.0001</a:t>
            </a:r>
          </a:p>
        </p:txBody>
      </p:sp>
      <p:sp>
        <p:nvSpPr>
          <p:cNvPr id="31" name="Rectangle 30"/>
          <p:cNvSpPr/>
          <p:nvPr/>
        </p:nvSpPr>
        <p:spPr>
          <a:xfrm rot="16200000">
            <a:off x="646387" y="2573790"/>
            <a:ext cx="1933542" cy="553998"/>
          </a:xfrm>
          <a:prstGeom prst="rect">
            <a:avLst/>
          </a:prstGeom>
        </p:spPr>
        <p:txBody>
          <a:bodyPr wrap="none" anchor="ctr">
            <a:spAutoFit/>
          </a:bodyPr>
          <a:lstStyle/>
          <a:p>
            <a:pPr algn="ctr" defTabSz="457200"/>
            <a:r>
              <a:rPr lang="en-US" sz="1000" b="1" dirty="0">
                <a:solidFill>
                  <a:srgbClr val="5A5A5A"/>
                </a:solidFill>
                <a:cs typeface="Arial" panose="020B0604020202020204" pitchFamily="34" charset="0"/>
              </a:rPr>
              <a:t>Adjusted mean change</a:t>
            </a:r>
            <a:br>
              <a:rPr lang="en-US" sz="1000" b="1" dirty="0">
                <a:solidFill>
                  <a:srgbClr val="5A5A5A"/>
                </a:solidFill>
                <a:cs typeface="Arial" panose="020B0604020202020204" pitchFamily="34" charset="0"/>
              </a:rPr>
            </a:br>
            <a:r>
              <a:rPr lang="en-US" sz="1000" b="1" dirty="0">
                <a:solidFill>
                  <a:srgbClr val="5A5A5A"/>
                </a:solidFill>
                <a:cs typeface="Arial" panose="020B0604020202020204" pitchFamily="34" charset="0"/>
              </a:rPr>
              <a:t> in HbA1C (%) from baseline </a:t>
            </a:r>
            <a:br>
              <a:rPr lang="en-US" sz="1000" b="1" dirty="0">
                <a:solidFill>
                  <a:srgbClr val="5A5A5A"/>
                </a:solidFill>
                <a:cs typeface="Arial" panose="020B0604020202020204" pitchFamily="34" charset="0"/>
              </a:rPr>
            </a:br>
            <a:r>
              <a:rPr lang="en-US" sz="1000" b="1" dirty="0">
                <a:solidFill>
                  <a:srgbClr val="5A5A5A"/>
                </a:solidFill>
                <a:cs typeface="Arial" panose="020B0604020202020204" pitchFamily="34" charset="0"/>
              </a:rPr>
              <a:t>versus placebo </a:t>
            </a:r>
            <a:endParaRPr lang="fr-FR" sz="1000" b="1" dirty="0">
              <a:solidFill>
                <a:srgbClr val="5A5A5A"/>
              </a:solidFill>
              <a:cs typeface="Arial" panose="020B0604020202020204" pitchFamily="34" charset="0"/>
            </a:endParaRPr>
          </a:p>
        </p:txBody>
      </p:sp>
      <p:sp>
        <p:nvSpPr>
          <p:cNvPr id="37" name="Freeform 5"/>
          <p:cNvSpPr>
            <a:spLocks/>
          </p:cNvSpPr>
          <p:nvPr/>
        </p:nvSpPr>
        <p:spPr bwMode="auto">
          <a:xfrm>
            <a:off x="1413825" y="1007496"/>
            <a:ext cx="541346" cy="697479"/>
          </a:xfrm>
          <a:custGeom>
            <a:avLst/>
            <a:gdLst>
              <a:gd name="T0" fmla="*/ 88 w 914"/>
              <a:gd name="T1" fmla="*/ 1147 h 1179"/>
              <a:gd name="T2" fmla="*/ 119 w 914"/>
              <a:gd name="T3" fmla="*/ 825 h 1179"/>
              <a:gd name="T4" fmla="*/ 334 w 914"/>
              <a:gd name="T5" fmla="*/ 655 h 1179"/>
              <a:gd name="T6" fmla="*/ 288 w 914"/>
              <a:gd name="T7" fmla="*/ 732 h 1179"/>
              <a:gd name="T8" fmla="*/ 250 w 914"/>
              <a:gd name="T9" fmla="*/ 842 h 1179"/>
              <a:gd name="T10" fmla="*/ 249 w 914"/>
              <a:gd name="T11" fmla="*/ 854 h 1179"/>
              <a:gd name="T12" fmla="*/ 284 w 914"/>
              <a:gd name="T13" fmla="*/ 1049 h 1179"/>
              <a:gd name="T14" fmla="*/ 434 w 914"/>
              <a:gd name="T15" fmla="*/ 1162 h 1179"/>
              <a:gd name="T16" fmla="*/ 661 w 914"/>
              <a:gd name="T17" fmla="*/ 1129 h 1179"/>
              <a:gd name="T18" fmla="*/ 812 w 914"/>
              <a:gd name="T19" fmla="*/ 984 h 1179"/>
              <a:gd name="T20" fmla="*/ 893 w 914"/>
              <a:gd name="T21" fmla="*/ 785 h 1179"/>
              <a:gd name="T22" fmla="*/ 912 w 914"/>
              <a:gd name="T23" fmla="*/ 584 h 1179"/>
              <a:gd name="T24" fmla="*/ 887 w 914"/>
              <a:gd name="T25" fmla="*/ 383 h 1179"/>
              <a:gd name="T26" fmla="*/ 802 w 914"/>
              <a:gd name="T27" fmla="*/ 186 h 1179"/>
              <a:gd name="T28" fmla="*/ 646 w 914"/>
              <a:gd name="T29" fmla="*/ 46 h 1179"/>
              <a:gd name="T30" fmla="*/ 418 w 914"/>
              <a:gd name="T31" fmla="*/ 19 h 1179"/>
              <a:gd name="T32" fmla="*/ 272 w 914"/>
              <a:gd name="T33" fmla="*/ 136 h 1179"/>
              <a:gd name="T34" fmla="*/ 260 w 914"/>
              <a:gd name="T35" fmla="*/ 354 h 1179"/>
              <a:gd name="T36" fmla="*/ 372 w 914"/>
              <a:gd name="T37" fmla="*/ 511 h 1179"/>
              <a:gd name="T38" fmla="*/ 68 w 914"/>
              <a:gd name="T39" fmla="*/ 679 h 1179"/>
              <a:gd name="T40" fmla="*/ 46 w 914"/>
              <a:gd name="T41" fmla="*/ 713 h 1179"/>
              <a:gd name="T42" fmla="*/ 21 w 914"/>
              <a:gd name="T43" fmla="*/ 1149 h 1179"/>
              <a:gd name="T44" fmla="*/ 88 w 914"/>
              <a:gd name="T45" fmla="*/ 1147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4" h="1179">
                <a:moveTo>
                  <a:pt x="88" y="1147"/>
                </a:moveTo>
                <a:cubicBezTo>
                  <a:pt x="89" y="1015"/>
                  <a:pt x="96" y="879"/>
                  <a:pt x="119" y="825"/>
                </a:cubicBezTo>
                <a:cubicBezTo>
                  <a:pt x="157" y="736"/>
                  <a:pt x="235" y="660"/>
                  <a:pt x="334" y="655"/>
                </a:cubicBezTo>
                <a:cubicBezTo>
                  <a:pt x="334" y="655"/>
                  <a:pt x="319" y="681"/>
                  <a:pt x="288" y="732"/>
                </a:cubicBezTo>
                <a:cubicBezTo>
                  <a:pt x="268" y="766"/>
                  <a:pt x="256" y="803"/>
                  <a:pt x="250" y="842"/>
                </a:cubicBezTo>
                <a:cubicBezTo>
                  <a:pt x="250" y="846"/>
                  <a:pt x="249" y="849"/>
                  <a:pt x="249" y="854"/>
                </a:cubicBezTo>
                <a:cubicBezTo>
                  <a:pt x="244" y="914"/>
                  <a:pt x="254" y="991"/>
                  <a:pt x="284" y="1049"/>
                </a:cubicBezTo>
                <a:cubicBezTo>
                  <a:pt x="314" y="1107"/>
                  <a:pt x="370" y="1149"/>
                  <a:pt x="434" y="1162"/>
                </a:cubicBezTo>
                <a:cubicBezTo>
                  <a:pt x="510" y="1179"/>
                  <a:pt x="592" y="1164"/>
                  <a:pt x="661" y="1129"/>
                </a:cubicBezTo>
                <a:cubicBezTo>
                  <a:pt x="724" y="1096"/>
                  <a:pt x="775" y="1044"/>
                  <a:pt x="812" y="984"/>
                </a:cubicBezTo>
                <a:cubicBezTo>
                  <a:pt x="851" y="924"/>
                  <a:pt x="877" y="855"/>
                  <a:pt x="893" y="785"/>
                </a:cubicBezTo>
                <a:cubicBezTo>
                  <a:pt x="907" y="719"/>
                  <a:pt x="914" y="651"/>
                  <a:pt x="912" y="584"/>
                </a:cubicBezTo>
                <a:cubicBezTo>
                  <a:pt x="912" y="516"/>
                  <a:pt x="904" y="448"/>
                  <a:pt x="887" y="383"/>
                </a:cubicBezTo>
                <a:cubicBezTo>
                  <a:pt x="870" y="314"/>
                  <a:pt x="842" y="246"/>
                  <a:pt x="802" y="186"/>
                </a:cubicBezTo>
                <a:cubicBezTo>
                  <a:pt x="762" y="128"/>
                  <a:pt x="710" y="77"/>
                  <a:pt x="646" y="46"/>
                </a:cubicBezTo>
                <a:cubicBezTo>
                  <a:pt x="576" y="12"/>
                  <a:pt x="494" y="0"/>
                  <a:pt x="418" y="19"/>
                </a:cubicBezTo>
                <a:cubicBezTo>
                  <a:pt x="355" y="34"/>
                  <a:pt x="299" y="77"/>
                  <a:pt x="272" y="136"/>
                </a:cubicBezTo>
                <a:cubicBezTo>
                  <a:pt x="245" y="195"/>
                  <a:pt x="237" y="294"/>
                  <a:pt x="260" y="354"/>
                </a:cubicBezTo>
                <a:cubicBezTo>
                  <a:pt x="272" y="388"/>
                  <a:pt x="293" y="456"/>
                  <a:pt x="372" y="511"/>
                </a:cubicBezTo>
                <a:cubicBezTo>
                  <a:pt x="337" y="518"/>
                  <a:pt x="147" y="580"/>
                  <a:pt x="68" y="679"/>
                </a:cubicBezTo>
                <a:cubicBezTo>
                  <a:pt x="60" y="690"/>
                  <a:pt x="53" y="701"/>
                  <a:pt x="46" y="713"/>
                </a:cubicBezTo>
                <a:cubicBezTo>
                  <a:pt x="0" y="792"/>
                  <a:pt x="11" y="978"/>
                  <a:pt x="21" y="1149"/>
                </a:cubicBezTo>
                <a:cubicBezTo>
                  <a:pt x="28" y="1149"/>
                  <a:pt x="81" y="1147"/>
                  <a:pt x="88" y="1147"/>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defTabSz="457200"/>
            <a:endParaRPr lang="fr-FR" dirty="0">
              <a:solidFill>
                <a:srgbClr val="262729"/>
              </a:solidFill>
            </a:endParaRPr>
          </a:p>
        </p:txBody>
      </p:sp>
      <p:sp>
        <p:nvSpPr>
          <p:cNvPr id="38" name="ZoneTexte 1"/>
          <p:cNvSpPr txBox="1"/>
          <p:nvPr/>
        </p:nvSpPr>
        <p:spPr>
          <a:xfrm>
            <a:off x="1926502" y="1333128"/>
            <a:ext cx="585064" cy="246221"/>
          </a:xfrm>
          <a:prstGeom prst="rect">
            <a:avLst/>
          </a:prstGeom>
          <a:noFill/>
        </p:spPr>
        <p:txBody>
          <a:bodyPr wrap="square" rtlCol="0">
            <a:spAutoFit/>
          </a:bodyPr>
          <a:lstStyle/>
          <a:p>
            <a:pPr defTabSz="457200"/>
            <a:r>
              <a:rPr lang="en-GB" sz="1000" dirty="0">
                <a:solidFill>
                  <a:srgbClr val="5A5A5A"/>
                </a:solidFill>
              </a:rPr>
              <a:t>eGFR</a:t>
            </a:r>
          </a:p>
        </p:txBody>
      </p:sp>
    </p:spTree>
    <p:extLst>
      <p:ext uri="{BB962C8B-B14F-4D97-AF65-F5344CB8AC3E}">
        <p14:creationId xmlns:p14="http://schemas.microsoft.com/office/powerpoint/2010/main" val="1113283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683568" y="1499074"/>
            <a:ext cx="3564041" cy="2735263"/>
          </a:xfrm>
          <a:prstGeom prst="rect">
            <a:avLst/>
          </a:prstGeom>
          <a:solidFill>
            <a:schemeClr val="accent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5A5A5A"/>
              </a:solidFill>
            </a:endParaRPr>
          </a:p>
        </p:txBody>
      </p:sp>
      <p:sp>
        <p:nvSpPr>
          <p:cNvPr id="88" name="Footer Placeholder 16"/>
          <p:cNvSpPr>
            <a:spLocks noGrp="1"/>
          </p:cNvSpPr>
          <p:nvPr>
            <p:ph type="ftr" sz="quarter" idx="10"/>
          </p:nvPr>
        </p:nvSpPr>
        <p:spPr>
          <a:xfrm>
            <a:off x="468000" y="4666440"/>
            <a:ext cx="6480264" cy="363600"/>
          </a:xfrm>
        </p:spPr>
        <p:txBody>
          <a:bodyPr/>
          <a:lstStyle/>
          <a:p>
            <a:r>
              <a:rPr lang="en-GB" dirty="0">
                <a:solidFill>
                  <a:srgbClr val="5A5A5A">
                    <a:lumMod val="60000"/>
                    <a:lumOff val="40000"/>
                  </a:srgbClr>
                </a:solidFill>
              </a:rPr>
              <a:t>*MDRD; </a:t>
            </a:r>
            <a:r>
              <a:rPr lang="en-GB" baseline="30000" dirty="0">
                <a:solidFill>
                  <a:srgbClr val="5A5A5A">
                    <a:lumMod val="60000"/>
                    <a:lumOff val="40000"/>
                  </a:srgbClr>
                </a:solidFill>
              </a:rPr>
              <a:t>†</a:t>
            </a:r>
            <a:r>
              <a:rPr lang="en-GB" dirty="0">
                <a:solidFill>
                  <a:srgbClr val="5A5A5A">
                    <a:lumMod val="60000"/>
                    <a:lumOff val="40000"/>
                  </a:srgbClr>
                </a:solidFill>
              </a:rPr>
              <a:t>Geometric mean</a:t>
            </a:r>
          </a:p>
          <a:p>
            <a:r>
              <a:rPr lang="en-GB" dirty="0">
                <a:solidFill>
                  <a:srgbClr val="5A5A5A">
                    <a:lumMod val="60000"/>
                    <a:lumOff val="40000"/>
                  </a:srgbClr>
                </a:solidFill>
              </a:rPr>
              <a:t>eGFR, estimated glomerular filtration rate; HbA1c, glycated haemoglobin; MDRD, modification of diet in renal disease; T2D, type 2 diabetes; UACR, urine albumin-to-creatinine ratio</a:t>
            </a:r>
          </a:p>
          <a:p>
            <a:r>
              <a:rPr lang="en-GB" dirty="0">
                <a:solidFill>
                  <a:srgbClr val="5A5A5A">
                    <a:lumMod val="60000"/>
                    <a:lumOff val="40000"/>
                  </a:srgbClr>
                </a:solidFill>
              </a:rPr>
              <a:t>Groop P-H </a:t>
            </a:r>
            <a:r>
              <a:rPr lang="en-GB" i="1" dirty="0">
                <a:solidFill>
                  <a:srgbClr val="5A5A5A">
                    <a:lumMod val="60000"/>
                    <a:lumOff val="40000"/>
                  </a:srgbClr>
                </a:solidFill>
              </a:rPr>
              <a:t>et al. Diabetes Obes Metab </a:t>
            </a:r>
            <a:r>
              <a:rPr lang="en-GB" dirty="0">
                <a:solidFill>
                  <a:srgbClr val="5A5A5A">
                    <a:lumMod val="60000"/>
                    <a:lumOff val="40000"/>
                  </a:srgbClr>
                </a:solidFill>
              </a:rPr>
              <a:t>2017; doi: 10.1111/dom.13041</a:t>
            </a:r>
          </a:p>
        </p:txBody>
      </p:sp>
      <p:sp>
        <p:nvSpPr>
          <p:cNvPr id="4" name="Text Placeholder 3"/>
          <p:cNvSpPr>
            <a:spLocks noGrp="1"/>
          </p:cNvSpPr>
          <p:nvPr>
            <p:ph type="body" sz="quarter" idx="11"/>
          </p:nvPr>
        </p:nvSpPr>
        <p:spPr/>
        <p:txBody>
          <a:bodyPr/>
          <a:lstStyle/>
          <a:p>
            <a:r>
              <a:rPr lang="en-GB" dirty="0"/>
              <a:t>360 patients in 80 centres across 12 countries</a:t>
            </a:r>
          </a:p>
        </p:txBody>
      </p:sp>
      <p:sp>
        <p:nvSpPr>
          <p:cNvPr id="2" name="Title 1"/>
          <p:cNvSpPr>
            <a:spLocks noGrp="1"/>
          </p:cNvSpPr>
          <p:nvPr>
            <p:ph type="title"/>
          </p:nvPr>
        </p:nvSpPr>
        <p:spPr/>
        <p:txBody>
          <a:bodyPr/>
          <a:lstStyle/>
          <a:p>
            <a:r>
              <a:rPr lang="en-GB" sz="2200" dirty="0"/>
              <a:t>The MARLINA-T2D™ study investigated the effects of linagliptin </a:t>
            </a:r>
            <a:br>
              <a:rPr lang="en-GB" sz="2200" dirty="0"/>
            </a:br>
            <a:r>
              <a:rPr lang="en-GB" sz="2200" dirty="0"/>
              <a:t>in patients with T2D and early stages of kidney disease</a:t>
            </a:r>
          </a:p>
        </p:txBody>
      </p:sp>
      <p:sp>
        <p:nvSpPr>
          <p:cNvPr id="3" name="Slide Number Placeholder 2"/>
          <p:cNvSpPr>
            <a:spLocks noGrp="1"/>
          </p:cNvSpPr>
          <p:nvPr>
            <p:ph type="sldNum" sz="quarter" idx="12"/>
          </p:nvPr>
        </p:nvSpPr>
        <p:spPr/>
        <p:txBody>
          <a:bodyPr/>
          <a:lstStyle/>
          <a:p>
            <a:fld id="{296B2A94-D150-4E70-BD25-179C8FCB8ECA}" type="slidenum">
              <a:rPr lang="en-GB" smtClean="0">
                <a:solidFill>
                  <a:srgbClr val="5A5A5A">
                    <a:lumMod val="60000"/>
                    <a:lumOff val="40000"/>
                  </a:srgbClr>
                </a:solidFill>
              </a:rPr>
              <a:pPr/>
              <a:t>38</a:t>
            </a:fld>
            <a:endParaRPr lang="en-GB" dirty="0">
              <a:solidFill>
                <a:srgbClr val="5A5A5A">
                  <a:lumMod val="60000"/>
                  <a:lumOff val="40000"/>
                </a:srgbClr>
              </a:solidFill>
            </a:endParaRPr>
          </a:p>
        </p:txBody>
      </p:sp>
      <p:grpSp>
        <p:nvGrpSpPr>
          <p:cNvPr id="8" name="Group 7"/>
          <p:cNvGrpSpPr/>
          <p:nvPr/>
        </p:nvGrpSpPr>
        <p:grpSpPr>
          <a:xfrm>
            <a:off x="3380006" y="1376242"/>
            <a:ext cx="5254810" cy="358775"/>
            <a:chOff x="3380006" y="1376242"/>
            <a:chExt cx="5254810" cy="358775"/>
          </a:xfrm>
        </p:grpSpPr>
        <p:sp>
          <p:nvSpPr>
            <p:cNvPr id="25" name="Striped Right Arrow 24"/>
            <p:cNvSpPr/>
            <p:nvPr/>
          </p:nvSpPr>
          <p:spPr>
            <a:xfrm rot="10800000">
              <a:off x="3380006" y="1401543"/>
              <a:ext cx="863050" cy="329449"/>
            </a:xfrm>
            <a:prstGeom prst="stripedRightArrow">
              <a:avLst/>
            </a:prstGeom>
            <a:solidFill>
              <a:schemeClr val="accent1"/>
            </a:solidFill>
            <a:ln w="9525" cap="flat" cmpd="sng" algn="ctr">
              <a:solidFill>
                <a:schemeClr val="accent1"/>
              </a:solidFill>
              <a:prstDash val="solid"/>
            </a:ln>
            <a:effectLst/>
          </p:spPr>
          <p:txBody>
            <a:bodyPr rtlCol="0" anchor="ctr"/>
            <a:lstStyle/>
            <a:p>
              <a:pPr algn="ctr" defTabSz="457200"/>
              <a:endParaRPr lang="en-GB" kern="0" dirty="0">
                <a:solidFill>
                  <a:srgbClr val="5A5A5A"/>
                </a:solidFill>
              </a:endParaRPr>
            </a:p>
          </p:txBody>
        </p:sp>
        <p:sp>
          <p:nvSpPr>
            <p:cNvPr id="30" name="Rectangle 29"/>
            <p:cNvSpPr/>
            <p:nvPr/>
          </p:nvSpPr>
          <p:spPr>
            <a:xfrm>
              <a:off x="4247609" y="1376242"/>
              <a:ext cx="4387207" cy="358775"/>
            </a:xfrm>
            <a:prstGeom prst="rect">
              <a:avLst/>
            </a:prstGeom>
            <a:noFill/>
            <a:ln w="28575" cap="flat" cmpd="sng" algn="ctr">
              <a:solidFill>
                <a:schemeClr val="accent1"/>
              </a:solidFill>
              <a:prstDash val="solid"/>
            </a:ln>
            <a:effectLst/>
          </p:spPr>
          <p:txBody>
            <a:bodyPr rtlCol="0" anchor="ctr"/>
            <a:lstStyle/>
            <a:p>
              <a:pPr lvl="1" defTabSz="457200"/>
              <a:r>
                <a:rPr lang="en-GB" dirty="0">
                  <a:solidFill>
                    <a:srgbClr val="5A5A5A"/>
                  </a:solidFill>
                </a:rPr>
                <a:t/>
              </a:r>
              <a:br>
                <a:rPr lang="en-GB" dirty="0">
                  <a:solidFill>
                    <a:srgbClr val="5A5A5A"/>
                  </a:solidFill>
                </a:rPr>
              </a:br>
              <a:r>
                <a:rPr lang="en-GB" dirty="0">
                  <a:solidFill>
                    <a:srgbClr val="5A5A5A"/>
                  </a:solidFill>
                </a:rPr>
                <a:t>34% were on concomitant metformin</a:t>
              </a:r>
              <a:br>
                <a:rPr lang="en-GB" dirty="0">
                  <a:solidFill>
                    <a:srgbClr val="5A5A5A"/>
                  </a:solidFill>
                </a:rPr>
              </a:br>
              <a:endParaRPr lang="en-GB" dirty="0">
                <a:solidFill>
                  <a:srgbClr val="5A5A5A"/>
                </a:solidFill>
              </a:endParaRPr>
            </a:p>
          </p:txBody>
        </p:sp>
      </p:grpSp>
      <p:grpSp>
        <p:nvGrpSpPr>
          <p:cNvPr id="11" name="Group 10"/>
          <p:cNvGrpSpPr/>
          <p:nvPr/>
        </p:nvGrpSpPr>
        <p:grpSpPr>
          <a:xfrm>
            <a:off x="3380006" y="2698548"/>
            <a:ext cx="5254810" cy="343907"/>
            <a:chOff x="3380006" y="2642125"/>
            <a:chExt cx="5254810" cy="343907"/>
          </a:xfrm>
        </p:grpSpPr>
        <p:sp>
          <p:nvSpPr>
            <p:cNvPr id="26" name="Striped Right Arrow 25"/>
            <p:cNvSpPr/>
            <p:nvPr/>
          </p:nvSpPr>
          <p:spPr>
            <a:xfrm rot="10800000">
              <a:off x="3380006" y="2656583"/>
              <a:ext cx="863050" cy="329449"/>
            </a:xfrm>
            <a:prstGeom prst="stripedRightArrow">
              <a:avLst/>
            </a:prstGeom>
            <a:solidFill>
              <a:schemeClr val="accent1"/>
            </a:solidFill>
            <a:ln w="9525" cap="flat" cmpd="sng" algn="ctr">
              <a:solidFill>
                <a:schemeClr val="accent1"/>
              </a:solidFill>
              <a:prstDash val="solid"/>
            </a:ln>
            <a:effectLst/>
          </p:spPr>
          <p:txBody>
            <a:bodyPr rtlCol="0" anchor="ctr"/>
            <a:lstStyle/>
            <a:p>
              <a:pPr algn="ctr" defTabSz="457200">
                <a:defRPr/>
              </a:pPr>
              <a:endParaRPr lang="en-GB" kern="0" dirty="0">
                <a:solidFill>
                  <a:srgbClr val="5A5A5A"/>
                </a:solidFill>
              </a:endParaRPr>
            </a:p>
          </p:txBody>
        </p:sp>
        <p:sp>
          <p:nvSpPr>
            <p:cNvPr id="31" name="Rectangle 30"/>
            <p:cNvSpPr/>
            <p:nvPr/>
          </p:nvSpPr>
          <p:spPr>
            <a:xfrm>
              <a:off x="4247609" y="2642125"/>
              <a:ext cx="4387207" cy="335361"/>
            </a:xfrm>
            <a:prstGeom prst="rect">
              <a:avLst/>
            </a:prstGeom>
            <a:noFill/>
            <a:ln w="28575" cap="flat" cmpd="sng" algn="ctr">
              <a:solidFill>
                <a:schemeClr val="accent1"/>
              </a:solidFill>
              <a:prstDash val="solid"/>
            </a:ln>
            <a:effectLst/>
          </p:spPr>
          <p:txBody>
            <a:bodyPr rtlCol="0" anchor="ctr"/>
            <a:lstStyle/>
            <a:p>
              <a:pPr marL="0" lvl="1" algn="ctr" defTabSz="457200">
                <a:buClr>
                  <a:srgbClr val="E50071"/>
                </a:buClr>
              </a:pPr>
              <a:r>
                <a:rPr lang="en-GB" sz="1400" kern="0" dirty="0">
                  <a:solidFill>
                    <a:srgbClr val="5A5A5A"/>
                  </a:solidFill>
                </a:rPr>
                <a:t>Mean eGFR* </a:t>
              </a:r>
              <a:r>
                <a:rPr lang="en-GB" sz="1400" b="1" kern="0" dirty="0">
                  <a:solidFill>
                    <a:srgbClr val="5A5A5A"/>
                  </a:solidFill>
                </a:rPr>
                <a:t>73.9</a:t>
              </a:r>
              <a:r>
                <a:rPr lang="en-GB" sz="1400" kern="0" dirty="0">
                  <a:solidFill>
                    <a:srgbClr val="5A5A5A"/>
                  </a:solidFill>
                </a:rPr>
                <a:t> </a:t>
              </a:r>
              <a:r>
                <a:rPr lang="en-GB" sz="1400" b="1" kern="0" dirty="0">
                  <a:solidFill>
                    <a:srgbClr val="5A5A5A"/>
                  </a:solidFill>
                </a:rPr>
                <a:t>ml/min/1.73 m²</a:t>
              </a:r>
            </a:p>
          </p:txBody>
        </p:sp>
      </p:grpSp>
      <p:grpSp>
        <p:nvGrpSpPr>
          <p:cNvPr id="10" name="Group 9"/>
          <p:cNvGrpSpPr/>
          <p:nvPr/>
        </p:nvGrpSpPr>
        <p:grpSpPr>
          <a:xfrm>
            <a:off x="3380006" y="2259710"/>
            <a:ext cx="5254810" cy="355879"/>
            <a:chOff x="3380006" y="2181634"/>
            <a:chExt cx="5254810" cy="355879"/>
          </a:xfrm>
        </p:grpSpPr>
        <p:sp>
          <p:nvSpPr>
            <p:cNvPr id="24" name="Striped Right Arrow 23"/>
            <p:cNvSpPr/>
            <p:nvPr/>
          </p:nvSpPr>
          <p:spPr>
            <a:xfrm rot="10800000">
              <a:off x="3380006" y="2194848"/>
              <a:ext cx="863050" cy="329449"/>
            </a:xfrm>
            <a:prstGeom prst="stripedRightArrow">
              <a:avLst/>
            </a:prstGeom>
            <a:solidFill>
              <a:schemeClr val="accent1"/>
            </a:solidFill>
            <a:ln w="9525" cap="flat" cmpd="sng" algn="ctr">
              <a:solidFill>
                <a:schemeClr val="accent1"/>
              </a:solidFill>
              <a:prstDash val="solid"/>
            </a:ln>
            <a:effectLst/>
          </p:spPr>
          <p:txBody>
            <a:bodyPr rtlCol="0" anchor="ctr"/>
            <a:lstStyle/>
            <a:p>
              <a:pPr algn="ctr" defTabSz="457200">
                <a:defRPr/>
              </a:pPr>
              <a:endParaRPr lang="en-GB" kern="0" dirty="0">
                <a:solidFill>
                  <a:srgbClr val="5A5A5A"/>
                </a:solidFill>
              </a:endParaRPr>
            </a:p>
          </p:txBody>
        </p:sp>
        <p:sp>
          <p:nvSpPr>
            <p:cNvPr id="32" name="Rectangle 31"/>
            <p:cNvSpPr/>
            <p:nvPr/>
          </p:nvSpPr>
          <p:spPr>
            <a:xfrm>
              <a:off x="4247609" y="2181634"/>
              <a:ext cx="4387207" cy="355879"/>
            </a:xfrm>
            <a:prstGeom prst="rect">
              <a:avLst/>
            </a:prstGeom>
            <a:noFill/>
            <a:ln w="28575" cap="flat" cmpd="sng" algn="ctr">
              <a:solidFill>
                <a:schemeClr val="accent1"/>
              </a:solidFill>
              <a:prstDash val="solid"/>
            </a:ln>
            <a:effectLst/>
          </p:spPr>
          <p:txBody>
            <a:bodyPr rtlCol="0" anchor="ctr"/>
            <a:lstStyle/>
            <a:p>
              <a:pPr marL="0" lvl="1" algn="ctr" defTabSz="457200">
                <a:buClr>
                  <a:srgbClr val="E50071"/>
                </a:buClr>
              </a:pPr>
              <a:r>
                <a:rPr lang="en-GB" sz="1400" kern="0" dirty="0">
                  <a:solidFill>
                    <a:srgbClr val="5A5A5A"/>
                  </a:solidFill>
                </a:rPr>
                <a:t>Mean HbA1c </a:t>
              </a:r>
              <a:r>
                <a:rPr lang="en-GB" sz="1400" b="1" kern="0" dirty="0">
                  <a:solidFill>
                    <a:srgbClr val="5A5A5A"/>
                  </a:solidFill>
                </a:rPr>
                <a:t>7.8%</a:t>
              </a:r>
              <a:r>
                <a:rPr lang="en-GB" sz="1400" kern="0" dirty="0">
                  <a:solidFill>
                    <a:srgbClr val="5A5A5A"/>
                  </a:solidFill>
                </a:rPr>
                <a:t> (62 mmol/mol)</a:t>
              </a:r>
            </a:p>
          </p:txBody>
        </p:sp>
      </p:grpSp>
      <p:grpSp>
        <p:nvGrpSpPr>
          <p:cNvPr id="12" name="Group 11"/>
          <p:cNvGrpSpPr/>
          <p:nvPr/>
        </p:nvGrpSpPr>
        <p:grpSpPr>
          <a:xfrm>
            <a:off x="3380002" y="3125415"/>
            <a:ext cx="5254814" cy="355879"/>
            <a:chOff x="3380002" y="3082104"/>
            <a:chExt cx="5254814" cy="355879"/>
          </a:xfrm>
        </p:grpSpPr>
        <p:sp>
          <p:nvSpPr>
            <p:cNvPr id="27" name="Striped Right Arrow 26"/>
            <p:cNvSpPr/>
            <p:nvPr/>
          </p:nvSpPr>
          <p:spPr>
            <a:xfrm rot="10800000">
              <a:off x="3380002" y="3108533"/>
              <a:ext cx="863054" cy="329449"/>
            </a:xfrm>
            <a:prstGeom prst="stripedRightArrow">
              <a:avLst/>
            </a:prstGeom>
            <a:solidFill>
              <a:schemeClr val="accent1"/>
            </a:solidFill>
            <a:ln w="9525" cap="flat" cmpd="sng" algn="ctr">
              <a:solidFill>
                <a:schemeClr val="accent1"/>
              </a:solidFill>
              <a:prstDash val="solid"/>
            </a:ln>
            <a:effectLst/>
          </p:spPr>
          <p:txBody>
            <a:bodyPr rtlCol="0" anchor="ctr"/>
            <a:lstStyle/>
            <a:p>
              <a:pPr algn="ctr" defTabSz="457200">
                <a:defRPr/>
              </a:pPr>
              <a:endParaRPr lang="en-GB" kern="0" dirty="0">
                <a:solidFill>
                  <a:srgbClr val="5A5A5A"/>
                </a:solidFill>
              </a:endParaRPr>
            </a:p>
          </p:txBody>
        </p:sp>
        <p:sp>
          <p:nvSpPr>
            <p:cNvPr id="33" name="Rectangle 32"/>
            <p:cNvSpPr/>
            <p:nvPr/>
          </p:nvSpPr>
          <p:spPr>
            <a:xfrm>
              <a:off x="4247609" y="3082104"/>
              <a:ext cx="4387207" cy="355879"/>
            </a:xfrm>
            <a:prstGeom prst="rect">
              <a:avLst/>
            </a:prstGeom>
            <a:noFill/>
            <a:ln w="28575" cap="flat" cmpd="sng" algn="ctr">
              <a:solidFill>
                <a:schemeClr val="accent1"/>
              </a:solidFill>
              <a:prstDash val="solid"/>
            </a:ln>
            <a:effectLst/>
          </p:spPr>
          <p:txBody>
            <a:bodyPr rtlCol="0" anchor="ctr"/>
            <a:lstStyle/>
            <a:p>
              <a:pPr marL="0" lvl="1" algn="ctr" defTabSz="457200">
                <a:buClr>
                  <a:srgbClr val="E50071"/>
                </a:buClr>
              </a:pPr>
              <a:r>
                <a:rPr lang="en-GB" sz="1400" kern="0" dirty="0">
                  <a:solidFill>
                    <a:srgbClr val="5A5A5A"/>
                  </a:solidFill>
                </a:rPr>
                <a:t>Mean UACR</a:t>
              </a:r>
              <a:r>
                <a:rPr lang="en-GB" sz="1400" kern="0" baseline="30000" dirty="0">
                  <a:solidFill>
                    <a:srgbClr val="5A5A5A"/>
                  </a:solidFill>
                </a:rPr>
                <a:t>†</a:t>
              </a:r>
              <a:r>
                <a:rPr lang="en-GB" sz="1400" kern="0" dirty="0">
                  <a:solidFill>
                    <a:srgbClr val="5A5A5A"/>
                  </a:solidFill>
                </a:rPr>
                <a:t> </a:t>
              </a:r>
              <a:r>
                <a:rPr lang="en-GB" sz="1400" b="1" kern="0" dirty="0">
                  <a:solidFill>
                    <a:srgbClr val="5A5A5A"/>
                  </a:solidFill>
                </a:rPr>
                <a:t>126 mg/g</a:t>
              </a:r>
            </a:p>
          </p:txBody>
        </p:sp>
      </p:grpSp>
      <p:grpSp>
        <p:nvGrpSpPr>
          <p:cNvPr id="13" name="Group 12"/>
          <p:cNvGrpSpPr/>
          <p:nvPr/>
        </p:nvGrpSpPr>
        <p:grpSpPr>
          <a:xfrm>
            <a:off x="3380002" y="3564253"/>
            <a:ext cx="5254814" cy="355879"/>
            <a:chOff x="3380002" y="3542596"/>
            <a:chExt cx="5254814" cy="355879"/>
          </a:xfrm>
        </p:grpSpPr>
        <p:sp>
          <p:nvSpPr>
            <p:cNvPr id="28" name="Striped Right Arrow 27"/>
            <p:cNvSpPr/>
            <p:nvPr/>
          </p:nvSpPr>
          <p:spPr>
            <a:xfrm rot="10800000">
              <a:off x="3380002" y="3555809"/>
              <a:ext cx="863054" cy="329449"/>
            </a:xfrm>
            <a:prstGeom prst="stripedRightArrow">
              <a:avLst/>
            </a:prstGeom>
            <a:solidFill>
              <a:schemeClr val="accent1"/>
            </a:solidFill>
            <a:ln w="9525" cap="flat" cmpd="sng" algn="ctr">
              <a:solidFill>
                <a:schemeClr val="accent1"/>
              </a:solidFill>
              <a:prstDash val="solid"/>
            </a:ln>
            <a:effectLst/>
          </p:spPr>
          <p:txBody>
            <a:bodyPr rtlCol="0" anchor="ctr"/>
            <a:lstStyle/>
            <a:p>
              <a:pPr algn="ctr" defTabSz="457200">
                <a:defRPr/>
              </a:pPr>
              <a:endParaRPr lang="en-GB" kern="0" dirty="0">
                <a:solidFill>
                  <a:srgbClr val="5A5A5A"/>
                </a:solidFill>
              </a:endParaRPr>
            </a:p>
          </p:txBody>
        </p:sp>
        <p:sp>
          <p:nvSpPr>
            <p:cNvPr id="34" name="Rectangle 33"/>
            <p:cNvSpPr/>
            <p:nvPr/>
          </p:nvSpPr>
          <p:spPr>
            <a:xfrm>
              <a:off x="4247609" y="3542596"/>
              <a:ext cx="4387207" cy="355879"/>
            </a:xfrm>
            <a:prstGeom prst="rect">
              <a:avLst/>
            </a:prstGeom>
            <a:noFill/>
            <a:ln w="28575" cap="flat" cmpd="sng" algn="ctr">
              <a:solidFill>
                <a:schemeClr val="accent1"/>
              </a:solidFill>
              <a:prstDash val="solid"/>
            </a:ln>
            <a:effectLst/>
          </p:spPr>
          <p:txBody>
            <a:bodyPr rtlCol="0" anchor="ctr"/>
            <a:lstStyle/>
            <a:p>
              <a:pPr marL="0" lvl="1" algn="ctr" defTabSz="457200">
                <a:buClr>
                  <a:srgbClr val="E50071"/>
                </a:buClr>
              </a:pPr>
              <a:r>
                <a:rPr lang="en-GB" sz="1400" kern="0" dirty="0">
                  <a:solidFill>
                    <a:srgbClr val="5A5A5A"/>
                  </a:solidFill>
                </a:rPr>
                <a:t>Microalbuminuria </a:t>
              </a:r>
              <a:r>
                <a:rPr lang="en-GB" sz="1400" b="1" kern="0" dirty="0">
                  <a:solidFill>
                    <a:srgbClr val="5A5A5A"/>
                  </a:solidFill>
                </a:rPr>
                <a:t>74%</a:t>
              </a:r>
            </a:p>
          </p:txBody>
        </p:sp>
      </p:grpSp>
      <p:grpSp>
        <p:nvGrpSpPr>
          <p:cNvPr id="14" name="Group 13"/>
          <p:cNvGrpSpPr/>
          <p:nvPr/>
        </p:nvGrpSpPr>
        <p:grpSpPr>
          <a:xfrm>
            <a:off x="3380000" y="4003090"/>
            <a:ext cx="5254816" cy="355879"/>
            <a:chOff x="3380000" y="4003090"/>
            <a:chExt cx="5254816" cy="355879"/>
          </a:xfrm>
        </p:grpSpPr>
        <p:sp>
          <p:nvSpPr>
            <p:cNvPr id="29" name="Striped Right Arrow 28"/>
            <p:cNvSpPr/>
            <p:nvPr/>
          </p:nvSpPr>
          <p:spPr>
            <a:xfrm rot="10800000">
              <a:off x="3380000" y="4007614"/>
              <a:ext cx="863056" cy="329449"/>
            </a:xfrm>
            <a:prstGeom prst="stripedRightArrow">
              <a:avLst/>
            </a:prstGeom>
            <a:solidFill>
              <a:schemeClr val="accent1"/>
            </a:solidFill>
            <a:ln w="9525" cap="flat" cmpd="sng" algn="ctr">
              <a:solidFill>
                <a:schemeClr val="accent1"/>
              </a:solidFill>
              <a:prstDash val="solid"/>
            </a:ln>
            <a:effectLst/>
          </p:spPr>
          <p:txBody>
            <a:bodyPr rtlCol="0" anchor="ctr"/>
            <a:lstStyle/>
            <a:p>
              <a:pPr algn="ctr" defTabSz="457200">
                <a:defRPr/>
              </a:pPr>
              <a:endParaRPr lang="en-GB" kern="0" dirty="0">
                <a:solidFill>
                  <a:srgbClr val="5A5A5A"/>
                </a:solidFill>
              </a:endParaRPr>
            </a:p>
          </p:txBody>
        </p:sp>
        <p:sp>
          <p:nvSpPr>
            <p:cNvPr id="35" name="Rectangle 34"/>
            <p:cNvSpPr/>
            <p:nvPr/>
          </p:nvSpPr>
          <p:spPr>
            <a:xfrm>
              <a:off x="4247609" y="4003090"/>
              <a:ext cx="4387207" cy="355879"/>
            </a:xfrm>
            <a:prstGeom prst="rect">
              <a:avLst/>
            </a:prstGeom>
            <a:noFill/>
            <a:ln w="28575" cap="flat" cmpd="sng" algn="ctr">
              <a:solidFill>
                <a:schemeClr val="accent1"/>
              </a:solidFill>
              <a:prstDash val="solid"/>
            </a:ln>
            <a:effectLst/>
          </p:spPr>
          <p:txBody>
            <a:bodyPr rtlCol="0" anchor="ctr"/>
            <a:lstStyle/>
            <a:p>
              <a:pPr marL="0" lvl="1" algn="ctr" defTabSz="457200">
                <a:buClr>
                  <a:srgbClr val="E50071"/>
                </a:buClr>
              </a:pPr>
              <a:r>
                <a:rPr lang="en-GB" sz="1400" kern="0" dirty="0">
                  <a:solidFill>
                    <a:srgbClr val="5A5A5A"/>
                  </a:solidFill>
                </a:rPr>
                <a:t>Macroalbuminuria </a:t>
              </a:r>
              <a:r>
                <a:rPr lang="en-GB" sz="1400" b="1" kern="0" dirty="0">
                  <a:solidFill>
                    <a:srgbClr val="5A5A5A"/>
                  </a:solidFill>
                </a:rPr>
                <a:t>20%</a:t>
              </a:r>
            </a:p>
          </p:txBody>
        </p:sp>
      </p:grpSp>
      <p:pic>
        <p:nvPicPr>
          <p:cNvPr id="6" name="Picture 5"/>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6749" r="7281" b="13366"/>
          <a:stretch/>
        </p:blipFill>
        <p:spPr>
          <a:xfrm>
            <a:off x="1032490" y="1851025"/>
            <a:ext cx="1894246" cy="1908861"/>
          </a:xfrm>
          <a:prstGeom prst="rect">
            <a:avLst/>
          </a:prstGeom>
        </p:spPr>
      </p:pic>
      <p:grpSp>
        <p:nvGrpSpPr>
          <p:cNvPr id="9" name="Group 8"/>
          <p:cNvGrpSpPr/>
          <p:nvPr/>
        </p:nvGrpSpPr>
        <p:grpSpPr>
          <a:xfrm>
            <a:off x="3375454" y="1817976"/>
            <a:ext cx="5254810" cy="358775"/>
            <a:chOff x="3375454" y="1808426"/>
            <a:chExt cx="5254810" cy="358775"/>
          </a:xfrm>
        </p:grpSpPr>
        <p:sp>
          <p:nvSpPr>
            <p:cNvPr id="36" name="Striped Right Arrow 35"/>
            <p:cNvSpPr/>
            <p:nvPr/>
          </p:nvSpPr>
          <p:spPr>
            <a:xfrm rot="10800000">
              <a:off x="3375454" y="1833727"/>
              <a:ext cx="867602" cy="329449"/>
            </a:xfrm>
            <a:prstGeom prst="stripedRightArrow">
              <a:avLst/>
            </a:prstGeom>
            <a:solidFill>
              <a:schemeClr val="accent1"/>
            </a:solidFill>
            <a:ln w="9525" cap="flat" cmpd="sng" algn="ctr">
              <a:solidFill>
                <a:schemeClr val="accent1"/>
              </a:solidFill>
              <a:prstDash val="solid"/>
            </a:ln>
            <a:effectLst/>
          </p:spPr>
          <p:txBody>
            <a:bodyPr rtlCol="0" anchor="ctr"/>
            <a:lstStyle/>
            <a:p>
              <a:pPr algn="ctr" defTabSz="457200">
                <a:defRPr/>
              </a:pPr>
              <a:endParaRPr lang="en-GB" kern="0" dirty="0">
                <a:solidFill>
                  <a:srgbClr val="5A5A5A"/>
                </a:solidFill>
              </a:endParaRPr>
            </a:p>
          </p:txBody>
        </p:sp>
        <p:sp>
          <p:nvSpPr>
            <p:cNvPr id="37" name="Rectangle 36"/>
            <p:cNvSpPr/>
            <p:nvPr/>
          </p:nvSpPr>
          <p:spPr>
            <a:xfrm>
              <a:off x="4243057" y="1808426"/>
              <a:ext cx="4387207" cy="358775"/>
            </a:xfrm>
            <a:prstGeom prst="rect">
              <a:avLst/>
            </a:prstGeom>
            <a:noFill/>
            <a:ln w="28575" cap="flat" cmpd="sng" algn="ctr">
              <a:solidFill>
                <a:schemeClr val="accent1"/>
              </a:solidFill>
              <a:prstDash val="solid"/>
            </a:ln>
            <a:effectLst/>
          </p:spPr>
          <p:txBody>
            <a:bodyPr rtlCol="0" anchor="ctr"/>
            <a:lstStyle/>
            <a:p>
              <a:pPr marL="0" lvl="1" algn="ctr" defTabSz="457200">
                <a:buClr>
                  <a:srgbClr val="E50071"/>
                </a:buClr>
                <a:defRPr/>
              </a:pPr>
              <a:r>
                <a:rPr lang="en-GB" sz="1600" kern="0" dirty="0">
                  <a:solidFill>
                    <a:srgbClr val="5A5A5A"/>
                  </a:solidFill>
                </a:rPr>
                <a:t/>
              </a:r>
              <a:br>
                <a:rPr lang="en-GB" sz="1600" kern="0" dirty="0">
                  <a:solidFill>
                    <a:srgbClr val="5A5A5A"/>
                  </a:solidFill>
                </a:rPr>
              </a:br>
              <a:r>
                <a:rPr lang="en-GB" sz="1400" b="1" kern="0" dirty="0">
                  <a:solidFill>
                    <a:srgbClr val="5A5A5A"/>
                  </a:solidFill>
                  <a:sym typeface="Symbol"/>
                </a:rPr>
                <a:t>47% </a:t>
              </a:r>
              <a:r>
                <a:rPr lang="en-GB" sz="1400" kern="0" dirty="0">
                  <a:solidFill>
                    <a:srgbClr val="5A5A5A"/>
                  </a:solidFill>
                  <a:sym typeface="Symbol"/>
                </a:rPr>
                <a:t>had confirmed T2D for &gt;10 years</a:t>
              </a:r>
              <a:r>
                <a:rPr lang="en-GB" sz="1600" kern="0" dirty="0">
                  <a:solidFill>
                    <a:srgbClr val="5A5A5A"/>
                  </a:solidFill>
                </a:rPr>
                <a:t/>
              </a:r>
              <a:br>
                <a:rPr lang="en-GB" sz="1600" kern="0" dirty="0">
                  <a:solidFill>
                    <a:srgbClr val="5A5A5A"/>
                  </a:solidFill>
                </a:rPr>
              </a:br>
              <a:endParaRPr lang="en-GB" sz="1600" kern="0" dirty="0">
                <a:solidFill>
                  <a:srgbClr val="5A5A5A"/>
                </a:solidFill>
              </a:endParaRPr>
            </a:p>
          </p:txBody>
        </p:sp>
      </p:grpSp>
    </p:spTree>
    <p:extLst>
      <p:ext uri="{BB962C8B-B14F-4D97-AF65-F5344CB8AC3E}">
        <p14:creationId xmlns:p14="http://schemas.microsoft.com/office/powerpoint/2010/main" val="52903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Footer Placeholder 16"/>
          <p:cNvSpPr>
            <a:spLocks noGrp="1"/>
          </p:cNvSpPr>
          <p:nvPr>
            <p:ph type="ftr" sz="quarter" idx="10"/>
          </p:nvPr>
        </p:nvSpPr>
        <p:spPr>
          <a:xfrm>
            <a:off x="468000" y="4658820"/>
            <a:ext cx="7848416" cy="363600"/>
          </a:xfrm>
        </p:spPr>
        <p:txBody>
          <a:bodyPr/>
          <a:lstStyle/>
          <a:p>
            <a:r>
              <a:rPr lang="en-GB" dirty="0">
                <a:solidFill>
                  <a:srgbClr val="5A5A5A">
                    <a:lumMod val="60000"/>
                    <a:lumOff val="40000"/>
                  </a:srgbClr>
                </a:solidFill>
              </a:rPr>
              <a:t>*Model included baseline HbA1c, baseline log10 (UACR), baseline HbA1c by visit and baseline log10 (UACR) by visit as linear covariates and treatment, visit, visit by treatment interaction as fixed effects</a:t>
            </a:r>
          </a:p>
          <a:p>
            <a:r>
              <a:rPr lang="en-GB" dirty="0">
                <a:solidFill>
                  <a:srgbClr val="5A5A5A">
                    <a:lumMod val="60000"/>
                    <a:lumOff val="40000"/>
                  </a:srgbClr>
                </a:solidFill>
              </a:rPr>
              <a:t>FAS, full analysis set; HbA1c, glycated haemoglobin; MMRM, mixed model for repeated measurements; OC, observed cases; SE, standard error; </a:t>
            </a:r>
            <a:br>
              <a:rPr lang="en-GB" dirty="0">
                <a:solidFill>
                  <a:srgbClr val="5A5A5A">
                    <a:lumMod val="60000"/>
                    <a:lumOff val="40000"/>
                  </a:srgbClr>
                </a:solidFill>
              </a:rPr>
            </a:br>
            <a:r>
              <a:rPr lang="en-GB" dirty="0">
                <a:solidFill>
                  <a:srgbClr val="5A5A5A">
                    <a:lumMod val="60000"/>
                    <a:lumOff val="40000"/>
                  </a:srgbClr>
                </a:solidFill>
              </a:rPr>
              <a:t>UACR, urine albumin-to-creatinine ratio</a:t>
            </a:r>
            <a:br>
              <a:rPr lang="en-GB" dirty="0">
                <a:solidFill>
                  <a:srgbClr val="5A5A5A">
                    <a:lumMod val="60000"/>
                    <a:lumOff val="40000"/>
                  </a:srgbClr>
                </a:solidFill>
              </a:rPr>
            </a:br>
            <a:r>
              <a:rPr lang="en-GB" dirty="0">
                <a:solidFill>
                  <a:srgbClr val="5A5A5A">
                    <a:lumMod val="60000"/>
                    <a:lumOff val="40000"/>
                  </a:srgbClr>
                </a:solidFill>
              </a:rPr>
              <a:t>Groop P-H </a:t>
            </a:r>
            <a:r>
              <a:rPr lang="en-GB" i="1" dirty="0">
                <a:solidFill>
                  <a:srgbClr val="5A5A5A">
                    <a:lumMod val="60000"/>
                    <a:lumOff val="40000"/>
                  </a:srgbClr>
                </a:solidFill>
              </a:rPr>
              <a:t>et al. Diabetes Obes Metab </a:t>
            </a:r>
            <a:r>
              <a:rPr lang="en-GB" dirty="0">
                <a:solidFill>
                  <a:srgbClr val="5A5A5A">
                    <a:lumMod val="60000"/>
                    <a:lumOff val="40000"/>
                  </a:srgbClr>
                </a:solidFill>
              </a:rPr>
              <a:t>2017; doi: 10.1111/dom.13041</a:t>
            </a:r>
          </a:p>
        </p:txBody>
      </p:sp>
      <p:sp>
        <p:nvSpPr>
          <p:cNvPr id="7" name="Text Placeholder 6"/>
          <p:cNvSpPr>
            <a:spLocks noGrp="1"/>
          </p:cNvSpPr>
          <p:nvPr>
            <p:ph type="body" sz="quarter" idx="11"/>
          </p:nvPr>
        </p:nvSpPr>
        <p:spPr>
          <a:xfrm>
            <a:off x="474662" y="998538"/>
            <a:ext cx="8418512" cy="453600"/>
          </a:xfrm>
        </p:spPr>
        <p:txBody>
          <a:bodyPr/>
          <a:lstStyle/>
          <a:p>
            <a:pPr marL="0" indent="0">
              <a:buNone/>
            </a:pPr>
            <a:r>
              <a:rPr lang="en-GB" dirty="0"/>
              <a:t>The MARLINA-T2D</a:t>
            </a:r>
            <a:r>
              <a:rPr lang="en-GB" baseline="30000" dirty="0"/>
              <a:t>TM</a:t>
            </a:r>
            <a:r>
              <a:rPr lang="en-GB" dirty="0"/>
              <a:t> trial: primary efficacy endpoint, MMRM analysis – FAS (OC)</a:t>
            </a:r>
          </a:p>
        </p:txBody>
      </p:sp>
      <p:sp>
        <p:nvSpPr>
          <p:cNvPr id="2" name="Title 1"/>
          <p:cNvSpPr>
            <a:spLocks noGrp="1"/>
          </p:cNvSpPr>
          <p:nvPr>
            <p:ph type="title"/>
          </p:nvPr>
        </p:nvSpPr>
        <p:spPr/>
        <p:txBody>
          <a:bodyPr/>
          <a:lstStyle/>
          <a:p>
            <a:r>
              <a:rPr lang="en-GB" dirty="0">
                <a:latin typeface="+mn-lt"/>
              </a:rPr>
              <a:t>In patients with early kidney disease, linagliptin </a:t>
            </a:r>
            <a:br>
              <a:rPr lang="en-GB" dirty="0">
                <a:latin typeface="+mn-lt"/>
              </a:rPr>
            </a:br>
            <a:r>
              <a:rPr lang="en-GB" dirty="0">
                <a:latin typeface="+mn-lt"/>
              </a:rPr>
              <a:t>significantly reduced HbA1c compared with placebo</a:t>
            </a:r>
          </a:p>
        </p:txBody>
      </p:sp>
      <p:sp>
        <p:nvSpPr>
          <p:cNvPr id="3" name="Slide Number Placeholder 2"/>
          <p:cNvSpPr>
            <a:spLocks noGrp="1"/>
          </p:cNvSpPr>
          <p:nvPr>
            <p:ph type="sldNum" sz="quarter" idx="12"/>
          </p:nvPr>
        </p:nvSpPr>
        <p:spPr/>
        <p:txBody>
          <a:bodyPr/>
          <a:lstStyle/>
          <a:p>
            <a:fld id="{296B2A94-D150-4E70-BD25-179C8FCB8ECA}" type="slidenum">
              <a:rPr lang="en-GB" smtClean="0">
                <a:solidFill>
                  <a:srgbClr val="5A5A5A">
                    <a:lumMod val="60000"/>
                    <a:lumOff val="40000"/>
                  </a:srgbClr>
                </a:solidFill>
              </a:rPr>
              <a:pPr/>
              <a:t>39</a:t>
            </a:fld>
            <a:endParaRPr lang="en-GB" dirty="0">
              <a:solidFill>
                <a:srgbClr val="5A5A5A">
                  <a:lumMod val="60000"/>
                  <a:lumOff val="40000"/>
                </a:srgbClr>
              </a:solidFill>
            </a:endParaRPr>
          </a:p>
        </p:txBody>
      </p:sp>
      <p:sp>
        <p:nvSpPr>
          <p:cNvPr id="57" name="TextBox 56"/>
          <p:cNvSpPr txBox="1"/>
          <p:nvPr/>
        </p:nvSpPr>
        <p:spPr>
          <a:xfrm>
            <a:off x="681914" y="4187591"/>
            <a:ext cx="1791196" cy="238527"/>
          </a:xfrm>
          <a:prstGeom prst="rect">
            <a:avLst/>
          </a:prstGeom>
          <a:noFill/>
        </p:spPr>
        <p:txBody>
          <a:bodyPr wrap="none" lIns="68580" tIns="34290" rIns="68580" bIns="34290" rtlCol="0">
            <a:spAutoFit/>
          </a:bodyPr>
          <a:lstStyle/>
          <a:p>
            <a:pPr algn="r" defTabSz="342900"/>
            <a:r>
              <a:rPr lang="en-GB" sz="1100" b="1" dirty="0">
                <a:solidFill>
                  <a:srgbClr val="5A5A5A"/>
                </a:solidFill>
                <a:cs typeface="Arial" panose="020B0604020202020204" pitchFamily="34" charset="0"/>
              </a:rPr>
              <a:t>Mean baseline HbA1c, %</a:t>
            </a:r>
          </a:p>
        </p:txBody>
      </p:sp>
      <p:sp>
        <p:nvSpPr>
          <p:cNvPr id="58" name="TextBox 57"/>
          <p:cNvSpPr txBox="1"/>
          <p:nvPr/>
        </p:nvSpPr>
        <p:spPr>
          <a:xfrm>
            <a:off x="3916683" y="4187591"/>
            <a:ext cx="412613" cy="238527"/>
          </a:xfrm>
          <a:prstGeom prst="rect">
            <a:avLst/>
          </a:prstGeom>
          <a:noFill/>
        </p:spPr>
        <p:txBody>
          <a:bodyPr wrap="none" lIns="68580" tIns="34290" rIns="68580" bIns="34290" rtlCol="0">
            <a:spAutoFit/>
          </a:bodyPr>
          <a:lstStyle/>
          <a:p>
            <a:pPr defTabSz="342900"/>
            <a:r>
              <a:rPr lang="en-GB" sz="1100" dirty="0">
                <a:solidFill>
                  <a:srgbClr val="5A5A5A"/>
                </a:solidFill>
                <a:cs typeface="Arial" panose="020B0604020202020204" pitchFamily="34" charset="0"/>
              </a:rPr>
              <a:t>7.79</a:t>
            </a:r>
          </a:p>
        </p:txBody>
      </p:sp>
      <p:sp>
        <p:nvSpPr>
          <p:cNvPr id="59" name="TextBox 58"/>
          <p:cNvSpPr txBox="1"/>
          <p:nvPr/>
        </p:nvSpPr>
        <p:spPr>
          <a:xfrm>
            <a:off x="2818624" y="4187591"/>
            <a:ext cx="412613" cy="238527"/>
          </a:xfrm>
          <a:prstGeom prst="rect">
            <a:avLst/>
          </a:prstGeom>
          <a:noFill/>
        </p:spPr>
        <p:txBody>
          <a:bodyPr wrap="none" lIns="68580" tIns="34290" rIns="68580" bIns="34290" rtlCol="0">
            <a:spAutoFit/>
          </a:bodyPr>
          <a:lstStyle/>
          <a:p>
            <a:pPr defTabSz="342900"/>
            <a:r>
              <a:rPr lang="en-GB" sz="1100" dirty="0">
                <a:solidFill>
                  <a:srgbClr val="5A5A5A"/>
                </a:solidFill>
                <a:cs typeface="Arial" panose="020B0604020202020204" pitchFamily="34" charset="0"/>
              </a:rPr>
              <a:t>7.87</a:t>
            </a:r>
          </a:p>
        </p:txBody>
      </p:sp>
      <p:sp>
        <p:nvSpPr>
          <p:cNvPr id="61" name="TextBox 60"/>
          <p:cNvSpPr txBox="1"/>
          <p:nvPr/>
        </p:nvSpPr>
        <p:spPr>
          <a:xfrm>
            <a:off x="2248045" y="3956374"/>
            <a:ext cx="225062" cy="238527"/>
          </a:xfrm>
          <a:prstGeom prst="rect">
            <a:avLst/>
          </a:prstGeom>
          <a:noFill/>
        </p:spPr>
        <p:txBody>
          <a:bodyPr wrap="none" lIns="68580" tIns="34290" rIns="68580" bIns="34290" rtlCol="0">
            <a:spAutoFit/>
          </a:bodyPr>
          <a:lstStyle/>
          <a:p>
            <a:pPr algn="r" defTabSz="342900"/>
            <a:r>
              <a:rPr lang="en-GB" sz="1100" b="1" dirty="0">
                <a:solidFill>
                  <a:srgbClr val="5A5A5A"/>
                </a:solidFill>
                <a:cs typeface="Arial" panose="020B0604020202020204" pitchFamily="34" charset="0"/>
              </a:rPr>
              <a:t>n</a:t>
            </a:r>
          </a:p>
        </p:txBody>
      </p:sp>
      <p:sp>
        <p:nvSpPr>
          <p:cNvPr id="62" name="TextBox 61"/>
          <p:cNvSpPr txBox="1"/>
          <p:nvPr/>
        </p:nvSpPr>
        <p:spPr>
          <a:xfrm>
            <a:off x="3945474" y="3956374"/>
            <a:ext cx="374141" cy="238527"/>
          </a:xfrm>
          <a:prstGeom prst="rect">
            <a:avLst/>
          </a:prstGeom>
          <a:noFill/>
        </p:spPr>
        <p:txBody>
          <a:bodyPr wrap="none" lIns="68580" tIns="34290" rIns="68580" bIns="34290" rtlCol="0">
            <a:spAutoFit/>
          </a:bodyPr>
          <a:lstStyle/>
          <a:p>
            <a:pPr defTabSz="342900"/>
            <a:r>
              <a:rPr lang="en-GB" sz="1100" dirty="0">
                <a:solidFill>
                  <a:srgbClr val="5A5A5A"/>
                </a:solidFill>
                <a:cs typeface="Arial" panose="020B0604020202020204" pitchFamily="34" charset="0"/>
              </a:rPr>
              <a:t>161</a:t>
            </a:r>
          </a:p>
        </p:txBody>
      </p:sp>
      <p:sp>
        <p:nvSpPr>
          <p:cNvPr id="63" name="TextBox 62"/>
          <p:cNvSpPr txBox="1"/>
          <p:nvPr/>
        </p:nvSpPr>
        <p:spPr>
          <a:xfrm>
            <a:off x="2847415" y="3956374"/>
            <a:ext cx="374141" cy="238527"/>
          </a:xfrm>
          <a:prstGeom prst="rect">
            <a:avLst/>
          </a:prstGeom>
          <a:noFill/>
        </p:spPr>
        <p:txBody>
          <a:bodyPr wrap="none" lIns="68580" tIns="34290" rIns="68580" bIns="34290" rtlCol="0">
            <a:spAutoFit/>
          </a:bodyPr>
          <a:lstStyle/>
          <a:p>
            <a:pPr defTabSz="342900"/>
            <a:r>
              <a:rPr lang="en-GB" sz="1100" dirty="0">
                <a:solidFill>
                  <a:srgbClr val="5A5A5A"/>
                </a:solidFill>
                <a:cs typeface="Arial" panose="020B0604020202020204" pitchFamily="34" charset="0"/>
              </a:rPr>
              <a:t>156</a:t>
            </a:r>
          </a:p>
        </p:txBody>
      </p:sp>
      <p:grpSp>
        <p:nvGrpSpPr>
          <p:cNvPr id="5" name="Group 4"/>
          <p:cNvGrpSpPr/>
          <p:nvPr/>
        </p:nvGrpSpPr>
        <p:grpSpPr>
          <a:xfrm>
            <a:off x="7027325" y="1631493"/>
            <a:ext cx="937335" cy="261609"/>
            <a:chOff x="7027325" y="1706182"/>
            <a:chExt cx="937335" cy="261609"/>
          </a:xfrm>
        </p:grpSpPr>
        <p:sp>
          <p:nvSpPr>
            <p:cNvPr id="72" name="TextBox 71"/>
            <p:cNvSpPr txBox="1"/>
            <p:nvPr/>
          </p:nvSpPr>
          <p:spPr>
            <a:xfrm>
              <a:off x="7141999" y="1706182"/>
              <a:ext cx="822661" cy="261609"/>
            </a:xfrm>
            <a:prstGeom prst="rect">
              <a:avLst/>
            </a:prstGeom>
            <a:noFill/>
          </p:spPr>
          <p:txBody>
            <a:bodyPr wrap="none" rtlCol="0">
              <a:spAutoFit/>
            </a:bodyPr>
            <a:lstStyle/>
            <a:p>
              <a:pPr defTabSz="457200">
                <a:defRPr/>
              </a:pPr>
              <a:r>
                <a:rPr lang="en-GB" sz="1100" kern="0" dirty="0">
                  <a:solidFill>
                    <a:srgbClr val="5A5A5A"/>
                  </a:solidFill>
                  <a:cs typeface="Arial" panose="020B0604020202020204" pitchFamily="34" charset="0"/>
                </a:rPr>
                <a:t>Linagliptin</a:t>
              </a:r>
            </a:p>
          </p:txBody>
        </p:sp>
        <p:sp>
          <p:nvSpPr>
            <p:cNvPr id="75" name="Oval 74"/>
            <p:cNvSpPr/>
            <p:nvPr/>
          </p:nvSpPr>
          <p:spPr>
            <a:xfrm>
              <a:off x="7027325" y="1767599"/>
              <a:ext cx="108000" cy="108000"/>
            </a:xfrm>
            <a:prstGeom prst="ellipse">
              <a:avLst/>
            </a:prstGeom>
            <a:solidFill>
              <a:schemeClr val="accent5"/>
            </a:solidFill>
            <a:ln w="25400" cap="flat" cmpd="sng" algn="ctr">
              <a:noFill/>
              <a:prstDash val="solid"/>
            </a:ln>
            <a:effectLst/>
          </p:spPr>
          <p:txBody>
            <a:bodyPr rtlCol="0" anchor="ctr"/>
            <a:lstStyle/>
            <a:p>
              <a:pPr algn="ctr" defTabSz="457200">
                <a:defRPr/>
              </a:pPr>
              <a:endParaRPr lang="en-GB" sz="1200" kern="0" dirty="0">
                <a:solidFill>
                  <a:srgbClr val="5A5A5A"/>
                </a:solidFill>
                <a:cs typeface="Arial" panose="020B0604020202020204" pitchFamily="34" charset="0"/>
              </a:endParaRPr>
            </a:p>
          </p:txBody>
        </p:sp>
      </p:grpSp>
      <p:grpSp>
        <p:nvGrpSpPr>
          <p:cNvPr id="6" name="Group 5"/>
          <p:cNvGrpSpPr/>
          <p:nvPr/>
        </p:nvGrpSpPr>
        <p:grpSpPr>
          <a:xfrm>
            <a:off x="7034779" y="1387553"/>
            <a:ext cx="803246" cy="261610"/>
            <a:chOff x="7034779" y="1463753"/>
            <a:chExt cx="803246" cy="261610"/>
          </a:xfrm>
        </p:grpSpPr>
        <p:sp>
          <p:nvSpPr>
            <p:cNvPr id="73" name="TextBox 72"/>
            <p:cNvSpPr txBox="1"/>
            <p:nvPr/>
          </p:nvSpPr>
          <p:spPr>
            <a:xfrm>
              <a:off x="7141999" y="1463753"/>
              <a:ext cx="696026" cy="261610"/>
            </a:xfrm>
            <a:prstGeom prst="rect">
              <a:avLst/>
            </a:prstGeom>
            <a:noFill/>
          </p:spPr>
          <p:txBody>
            <a:bodyPr wrap="none" rtlCol="0">
              <a:spAutoFit/>
            </a:bodyPr>
            <a:lstStyle/>
            <a:p>
              <a:pPr defTabSz="457200">
                <a:defRPr/>
              </a:pPr>
              <a:r>
                <a:rPr lang="en-GB" sz="1100" kern="0" dirty="0">
                  <a:solidFill>
                    <a:srgbClr val="5A5A5A"/>
                  </a:solidFill>
                  <a:cs typeface="Arial" panose="020B0604020202020204" pitchFamily="34" charset="0"/>
                </a:rPr>
                <a:t>Placebo</a:t>
              </a:r>
            </a:p>
          </p:txBody>
        </p:sp>
        <p:sp>
          <p:nvSpPr>
            <p:cNvPr id="76" name="Oval 75"/>
            <p:cNvSpPr/>
            <p:nvPr/>
          </p:nvSpPr>
          <p:spPr>
            <a:xfrm>
              <a:off x="7034779" y="1525170"/>
              <a:ext cx="108000" cy="108000"/>
            </a:xfrm>
            <a:prstGeom prst="ellipse">
              <a:avLst/>
            </a:prstGeom>
            <a:solidFill>
              <a:srgbClr val="979797"/>
            </a:solidFill>
            <a:ln w="25400" cap="flat" cmpd="sng" algn="ctr">
              <a:noFill/>
              <a:prstDash val="solid"/>
            </a:ln>
            <a:effectLst/>
          </p:spPr>
          <p:txBody>
            <a:bodyPr rtlCol="0" anchor="ctr"/>
            <a:lstStyle/>
            <a:p>
              <a:pPr algn="ctr" defTabSz="457200">
                <a:defRPr/>
              </a:pPr>
              <a:endParaRPr lang="en-GB" sz="1200" kern="0" dirty="0">
                <a:solidFill>
                  <a:srgbClr val="5A5A5A"/>
                </a:solidFill>
                <a:cs typeface="Arial" panose="020B0604020202020204" pitchFamily="34" charset="0"/>
              </a:endParaRPr>
            </a:p>
          </p:txBody>
        </p:sp>
      </p:grpSp>
      <p:grpSp>
        <p:nvGrpSpPr>
          <p:cNvPr id="4" name="Group 3"/>
          <p:cNvGrpSpPr/>
          <p:nvPr/>
        </p:nvGrpSpPr>
        <p:grpSpPr>
          <a:xfrm>
            <a:off x="7034779" y="1875431"/>
            <a:ext cx="1412385" cy="430886"/>
            <a:chOff x="7034779" y="1951631"/>
            <a:chExt cx="1412385" cy="430886"/>
          </a:xfrm>
        </p:grpSpPr>
        <p:sp>
          <p:nvSpPr>
            <p:cNvPr id="74" name="TextBox 73"/>
            <p:cNvSpPr txBox="1"/>
            <p:nvPr/>
          </p:nvSpPr>
          <p:spPr>
            <a:xfrm>
              <a:off x="7141999" y="1951631"/>
              <a:ext cx="1305165" cy="430886"/>
            </a:xfrm>
            <a:prstGeom prst="rect">
              <a:avLst/>
            </a:prstGeom>
            <a:noFill/>
          </p:spPr>
          <p:txBody>
            <a:bodyPr wrap="none" rtlCol="0">
              <a:spAutoFit/>
            </a:bodyPr>
            <a:lstStyle/>
            <a:p>
              <a:pPr defTabSz="457200">
                <a:defRPr/>
              </a:pPr>
              <a:r>
                <a:rPr lang="en-GB" sz="1100" kern="0" dirty="0">
                  <a:solidFill>
                    <a:srgbClr val="5A5A5A"/>
                  </a:solidFill>
                  <a:cs typeface="Arial" panose="020B0604020202020204" pitchFamily="34" charset="0"/>
                </a:rPr>
                <a:t>Linagliptin, </a:t>
              </a:r>
              <a:br>
                <a:rPr lang="en-GB" sz="1100" kern="0" dirty="0">
                  <a:solidFill>
                    <a:srgbClr val="5A5A5A"/>
                  </a:solidFill>
                  <a:cs typeface="Arial" panose="020B0604020202020204" pitchFamily="34" charset="0"/>
                </a:rPr>
              </a:br>
              <a:r>
                <a:rPr lang="en-GB" sz="1100" kern="0" dirty="0">
                  <a:solidFill>
                    <a:srgbClr val="5A5A5A"/>
                  </a:solidFill>
                  <a:cs typeface="Arial" panose="020B0604020202020204" pitchFamily="34" charset="0"/>
                </a:rPr>
                <a:t>placebo-corrected</a:t>
              </a:r>
            </a:p>
          </p:txBody>
        </p:sp>
        <p:sp>
          <p:nvSpPr>
            <p:cNvPr id="77" name="Oval 76"/>
            <p:cNvSpPr/>
            <p:nvPr/>
          </p:nvSpPr>
          <p:spPr>
            <a:xfrm>
              <a:off x="7034779" y="2013047"/>
              <a:ext cx="108000" cy="108000"/>
            </a:xfrm>
            <a:prstGeom prst="ellipse">
              <a:avLst/>
            </a:prstGeom>
            <a:solidFill>
              <a:schemeClr val="accent5">
                <a:lumMod val="40000"/>
                <a:lumOff val="60000"/>
              </a:schemeClr>
            </a:solidFill>
            <a:ln w="25400" cap="flat" cmpd="sng" algn="ctr">
              <a:noFill/>
              <a:prstDash val="solid"/>
            </a:ln>
            <a:effectLst/>
          </p:spPr>
          <p:txBody>
            <a:bodyPr rtlCol="0" anchor="ctr"/>
            <a:lstStyle/>
            <a:p>
              <a:pPr algn="ctr" defTabSz="457200">
                <a:defRPr/>
              </a:pPr>
              <a:endParaRPr lang="en-GB" sz="1200" kern="0" dirty="0">
                <a:solidFill>
                  <a:srgbClr val="5A5A5A"/>
                </a:solidFill>
                <a:cs typeface="Arial" panose="020B0604020202020204" pitchFamily="34" charset="0"/>
              </a:endParaRPr>
            </a:p>
          </p:txBody>
        </p:sp>
      </p:grpSp>
      <p:grpSp>
        <p:nvGrpSpPr>
          <p:cNvPr id="43" name="Group 42"/>
          <p:cNvGrpSpPr/>
          <p:nvPr/>
        </p:nvGrpSpPr>
        <p:grpSpPr>
          <a:xfrm>
            <a:off x="580851" y="1229604"/>
            <a:ext cx="6290372" cy="2722254"/>
            <a:chOff x="1249248" y="3079664"/>
            <a:chExt cx="6714080" cy="3193652"/>
          </a:xfrm>
        </p:grpSpPr>
        <p:graphicFrame>
          <p:nvGraphicFramePr>
            <p:cNvPr id="44" name="Content Placeholder 8"/>
            <p:cNvGraphicFramePr>
              <a:graphicFrameLocks/>
            </p:cNvGraphicFramePr>
            <p:nvPr>
              <p:extLst>
                <p:ext uri="{D42A27DB-BD31-4B8C-83A1-F6EECF244321}">
                  <p14:modId xmlns:p14="http://schemas.microsoft.com/office/powerpoint/2010/main" val="1017696832"/>
                </p:ext>
              </p:extLst>
            </p:nvPr>
          </p:nvGraphicFramePr>
          <p:xfrm>
            <a:off x="1249248" y="3079664"/>
            <a:ext cx="6588466" cy="31936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Box 44"/>
            <p:cNvSpPr txBox="1"/>
            <p:nvPr/>
          </p:nvSpPr>
          <p:spPr>
            <a:xfrm>
              <a:off x="6275560" y="5292891"/>
              <a:ext cx="1687768" cy="505501"/>
            </a:xfrm>
            <a:prstGeom prst="rect">
              <a:avLst/>
            </a:prstGeom>
            <a:noFill/>
          </p:spPr>
          <p:txBody>
            <a:bodyPr wrap="square" rtlCol="0">
              <a:spAutoFit/>
            </a:bodyPr>
            <a:lstStyle/>
            <a:p>
              <a:pPr algn="ctr" defTabSz="342900">
                <a:defRPr/>
              </a:pPr>
              <a:r>
                <a:rPr lang="en-GB" sz="1100" kern="0" dirty="0">
                  <a:solidFill>
                    <a:srgbClr val="5A5A5A"/>
                  </a:solidFill>
                  <a:cs typeface="Arial" panose="020B0604020202020204" pitchFamily="34" charset="0"/>
                </a:rPr>
                <a:t>95% CI -0.78, -0.43</a:t>
              </a:r>
            </a:p>
            <a:p>
              <a:pPr algn="ctr" defTabSz="342900">
                <a:defRPr/>
              </a:pPr>
              <a:r>
                <a:rPr lang="en-GB" sz="1100" b="1" i="1" kern="0" dirty="0">
                  <a:solidFill>
                    <a:srgbClr val="5A5A5A"/>
                  </a:solidFill>
                  <a:cs typeface="Arial" panose="020B0604020202020204" pitchFamily="34" charset="0"/>
                </a:rPr>
                <a:t>p</a:t>
              </a:r>
              <a:r>
                <a:rPr lang="en-GB" sz="1100" b="1" kern="0" dirty="0">
                  <a:solidFill>
                    <a:srgbClr val="5A5A5A"/>
                  </a:solidFill>
                  <a:cs typeface="Arial" panose="020B0604020202020204" pitchFamily="34" charset="0"/>
                </a:rPr>
                <a:t>&lt;0.0001</a:t>
              </a:r>
            </a:p>
          </p:txBody>
        </p:sp>
        <p:sp>
          <p:nvSpPr>
            <p:cNvPr id="46" name="TextBox 45"/>
            <p:cNvSpPr txBox="1"/>
            <p:nvPr/>
          </p:nvSpPr>
          <p:spPr>
            <a:xfrm>
              <a:off x="3281116" y="3749071"/>
              <a:ext cx="539301" cy="306912"/>
            </a:xfrm>
            <a:prstGeom prst="rect">
              <a:avLst/>
            </a:prstGeom>
            <a:noFill/>
          </p:spPr>
          <p:txBody>
            <a:bodyPr wrap="none" rtlCol="0">
              <a:spAutoFit/>
            </a:bodyPr>
            <a:lstStyle/>
            <a:p>
              <a:pPr defTabSz="342900">
                <a:defRPr/>
              </a:pPr>
              <a:r>
                <a:rPr lang="en-GB" sz="1100" kern="0" dirty="0">
                  <a:solidFill>
                    <a:srgbClr val="5A5A5A"/>
                  </a:solidFill>
                </a:rPr>
                <a:t>-</a:t>
              </a:r>
              <a:r>
                <a:rPr lang="en-GB" sz="1100" kern="0" dirty="0">
                  <a:solidFill>
                    <a:srgbClr val="5A5A5A"/>
                  </a:solidFill>
                  <a:cs typeface="Arial" panose="020B0604020202020204" pitchFamily="34" charset="0"/>
                </a:rPr>
                <a:t>0.03</a:t>
              </a:r>
            </a:p>
          </p:txBody>
        </p:sp>
        <p:sp>
          <p:nvSpPr>
            <p:cNvPr id="47" name="Oval 46"/>
            <p:cNvSpPr/>
            <p:nvPr/>
          </p:nvSpPr>
          <p:spPr>
            <a:xfrm>
              <a:off x="4954620" y="5577565"/>
              <a:ext cx="144000" cy="158377"/>
            </a:xfrm>
            <a:prstGeom prst="ellipse">
              <a:avLst/>
            </a:prstGeom>
            <a:solidFill>
              <a:schemeClr val="accent5"/>
            </a:solidFill>
            <a:ln w="25400" cap="flat" cmpd="sng" algn="ctr">
              <a:noFill/>
              <a:prstDash val="solid"/>
            </a:ln>
            <a:effectLst/>
          </p:spPr>
          <p:txBody>
            <a:bodyPr rtlCol="0" anchor="ctr"/>
            <a:lstStyle/>
            <a:p>
              <a:pPr algn="ctr" defTabSz="685800">
                <a:defRPr/>
              </a:pPr>
              <a:endParaRPr lang="en-GB" sz="1200" kern="0" dirty="0">
                <a:solidFill>
                  <a:srgbClr val="5A5A5A"/>
                </a:solidFill>
                <a:cs typeface="Arial" panose="020B0604020202020204" pitchFamily="34" charset="0"/>
              </a:endParaRPr>
            </a:p>
          </p:txBody>
        </p:sp>
        <p:sp>
          <p:nvSpPr>
            <p:cNvPr id="48" name="Oval 47"/>
            <p:cNvSpPr/>
            <p:nvPr/>
          </p:nvSpPr>
          <p:spPr>
            <a:xfrm>
              <a:off x="3782158" y="3824245"/>
              <a:ext cx="144000" cy="158377"/>
            </a:xfrm>
            <a:prstGeom prst="ellipse">
              <a:avLst/>
            </a:prstGeom>
            <a:solidFill>
              <a:srgbClr val="979797"/>
            </a:solidFill>
            <a:ln w="25400" cap="flat" cmpd="sng" algn="ctr">
              <a:noFill/>
              <a:prstDash val="solid"/>
            </a:ln>
            <a:effectLst/>
          </p:spPr>
          <p:txBody>
            <a:bodyPr rtlCol="0" anchor="ctr"/>
            <a:lstStyle/>
            <a:p>
              <a:pPr algn="ctr" defTabSz="685800">
                <a:defRPr/>
              </a:pPr>
              <a:endParaRPr lang="en-GB" sz="1200" kern="0" dirty="0">
                <a:solidFill>
                  <a:srgbClr val="5A5A5A"/>
                </a:solidFill>
                <a:cs typeface="Arial" panose="020B0604020202020204" pitchFamily="34" charset="0"/>
              </a:endParaRPr>
            </a:p>
          </p:txBody>
        </p:sp>
        <p:sp>
          <p:nvSpPr>
            <p:cNvPr id="49" name="Oval 48"/>
            <p:cNvSpPr/>
            <p:nvPr/>
          </p:nvSpPr>
          <p:spPr>
            <a:xfrm>
              <a:off x="6120800" y="5487023"/>
              <a:ext cx="144000" cy="158377"/>
            </a:xfrm>
            <a:prstGeom prst="ellipse">
              <a:avLst/>
            </a:prstGeom>
            <a:solidFill>
              <a:schemeClr val="accent5">
                <a:lumMod val="40000"/>
                <a:lumOff val="60000"/>
              </a:schemeClr>
            </a:solidFill>
            <a:ln w="25400" cap="flat" cmpd="sng" algn="ctr">
              <a:noFill/>
              <a:prstDash val="solid"/>
            </a:ln>
            <a:effectLst/>
          </p:spPr>
          <p:txBody>
            <a:bodyPr rtlCol="0" anchor="ctr"/>
            <a:lstStyle/>
            <a:p>
              <a:pPr algn="ctr" defTabSz="685800">
                <a:defRPr/>
              </a:pPr>
              <a:endParaRPr lang="en-GB" sz="1200" kern="0" dirty="0">
                <a:solidFill>
                  <a:srgbClr val="5A5A5A"/>
                </a:solidFill>
                <a:cs typeface="Arial" panose="020B0604020202020204" pitchFamily="34" charset="0"/>
              </a:endParaRPr>
            </a:p>
          </p:txBody>
        </p:sp>
        <p:sp>
          <p:nvSpPr>
            <p:cNvPr id="50" name="TextBox 49"/>
            <p:cNvSpPr txBox="1"/>
            <p:nvPr/>
          </p:nvSpPr>
          <p:spPr>
            <a:xfrm>
              <a:off x="4415454" y="5487350"/>
              <a:ext cx="539301" cy="306912"/>
            </a:xfrm>
            <a:prstGeom prst="rect">
              <a:avLst/>
            </a:prstGeom>
            <a:noFill/>
          </p:spPr>
          <p:txBody>
            <a:bodyPr wrap="none" rtlCol="0">
              <a:spAutoFit/>
            </a:bodyPr>
            <a:lstStyle>
              <a:defPPr>
                <a:defRPr lang="en-US"/>
              </a:defPPr>
              <a:lvl1pPr>
                <a:defRPr sz="1600">
                  <a:latin typeface="Arial" panose="020B0604020202020204" pitchFamily="34" charset="0"/>
                  <a:cs typeface="Arial" panose="020B0604020202020204" pitchFamily="34" charset="0"/>
                </a:defRPr>
              </a:lvl1pPr>
            </a:lstStyle>
            <a:p>
              <a:pPr defTabSz="342900">
                <a:defRPr/>
              </a:pPr>
              <a:r>
                <a:rPr lang="en-GB" sz="1100" kern="0" dirty="0">
                  <a:solidFill>
                    <a:srgbClr val="5A5A5A"/>
                  </a:solidFill>
                  <a:latin typeface="Arial"/>
                </a:rPr>
                <a:t>-0.63</a:t>
              </a:r>
            </a:p>
          </p:txBody>
        </p:sp>
        <p:sp>
          <p:nvSpPr>
            <p:cNvPr id="51" name="TextBox 1"/>
            <p:cNvSpPr txBox="1"/>
            <p:nvPr/>
          </p:nvSpPr>
          <p:spPr>
            <a:xfrm>
              <a:off x="5594900" y="5411291"/>
              <a:ext cx="539301" cy="306912"/>
            </a:xfrm>
            <a:prstGeom prst="rect">
              <a:avLst/>
            </a:prstGeom>
            <a:noFill/>
          </p:spPr>
          <p:txBody>
            <a:bodyPr wrap="none" rtlCol="0">
              <a:spAutoFit/>
            </a:bodyPr>
            <a:lstStyle>
              <a:defPPr>
                <a:defRPr lang="en-US"/>
              </a:defPPr>
              <a:lvl1pPr>
                <a:defRPr sz="1600">
                  <a:latin typeface="Arial" panose="020B0604020202020204" pitchFamily="34" charset="0"/>
                  <a:cs typeface="Arial" panose="020B0604020202020204" pitchFamily="34" charset="0"/>
                </a:defRPr>
              </a:lvl1pPr>
            </a:lstStyle>
            <a:p>
              <a:pPr defTabSz="342900">
                <a:defRPr/>
              </a:pPr>
              <a:r>
                <a:rPr lang="en-GB" sz="1100" kern="0" dirty="0">
                  <a:solidFill>
                    <a:srgbClr val="5A5A5A"/>
                  </a:solidFill>
                  <a:latin typeface="Arial"/>
                </a:rPr>
                <a:t>-0.60</a:t>
              </a:r>
            </a:p>
          </p:txBody>
        </p:sp>
        <p:cxnSp>
          <p:nvCxnSpPr>
            <p:cNvPr id="52" name="Straight Connector 51"/>
            <p:cNvCxnSpPr/>
            <p:nvPr/>
          </p:nvCxnSpPr>
          <p:spPr>
            <a:xfrm flipH="1">
              <a:off x="5464767" y="3174058"/>
              <a:ext cx="910" cy="2972640"/>
            </a:xfrm>
            <a:prstGeom prst="line">
              <a:avLst/>
            </a:prstGeom>
            <a:noFill/>
            <a:ln w="19050" cap="flat" cmpd="sng" algn="ctr">
              <a:solidFill>
                <a:srgbClr val="3C3C3C"/>
              </a:solidFill>
              <a:prstDash val="dash"/>
              <a:tailEnd type="none"/>
            </a:ln>
            <a:effectLst/>
          </p:spPr>
        </p:cxnSp>
      </p:grpSp>
      <p:sp>
        <p:nvSpPr>
          <p:cNvPr id="37" name="Textplatzhalter 2"/>
          <p:cNvSpPr>
            <a:spLocks/>
          </p:cNvSpPr>
          <p:nvPr>
            <p:custDataLst>
              <p:tags r:id="rId1"/>
            </p:custDataLst>
          </p:nvPr>
        </p:nvSpPr>
        <p:spPr bwMode="gray">
          <a:xfrm rot="16200000">
            <a:off x="-338443" y="2295170"/>
            <a:ext cx="24241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70322">
              <a:buClr>
                <a:srgbClr val="53575E"/>
              </a:buClr>
            </a:pPr>
            <a:r>
              <a:rPr lang="en-US" sz="1400" b="1" dirty="0">
                <a:solidFill>
                  <a:srgbClr val="5A5A5A"/>
                </a:solidFill>
                <a:cs typeface="Arial" pitchFamily="34" charset="0"/>
              </a:rPr>
              <a:t>Adjusted* mean change in HbA1c (%) from baseline (±SE) </a:t>
            </a:r>
            <a:endParaRPr lang="en-US" sz="1400" b="1" baseline="30000" dirty="0">
              <a:solidFill>
                <a:srgbClr val="5A5A5A"/>
              </a:solidFill>
              <a:cs typeface="Arial" pitchFamily="34" charset="0"/>
            </a:endParaRPr>
          </a:p>
        </p:txBody>
      </p:sp>
    </p:spTree>
    <p:extLst>
      <p:ext uri="{BB962C8B-B14F-4D97-AF65-F5344CB8AC3E}">
        <p14:creationId xmlns:p14="http://schemas.microsoft.com/office/powerpoint/2010/main" val="1468696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64519" y="1745940"/>
            <a:ext cx="5414963" cy="2787960"/>
          </a:xfrm>
          <a:prstGeom prst="rect">
            <a:avLst/>
          </a:prstGeom>
        </p:spPr>
      </p:pic>
      <p:graphicFrame>
        <p:nvGraphicFramePr>
          <p:cNvPr id="2" name="Chart 1"/>
          <p:cNvGraphicFramePr/>
          <p:nvPr>
            <p:extLst>
              <p:ext uri="{D42A27DB-BD31-4B8C-83A1-F6EECF244321}">
                <p14:modId xmlns:p14="http://schemas.microsoft.com/office/powerpoint/2010/main" val="165542039"/>
              </p:ext>
            </p:extLst>
          </p:nvPr>
        </p:nvGraphicFramePr>
        <p:xfrm>
          <a:off x="457200" y="2676623"/>
          <a:ext cx="8272262" cy="1828395"/>
        </p:xfrm>
        <a:graphic>
          <a:graphicData uri="http://schemas.openxmlformats.org/drawingml/2006/chart">
            <c:chart xmlns:c="http://schemas.openxmlformats.org/drawingml/2006/chart" xmlns:r="http://schemas.openxmlformats.org/officeDocument/2006/relationships" r:id="rId14"/>
          </a:graphicData>
        </a:graphic>
      </p:graphicFrame>
      <p:sp>
        <p:nvSpPr>
          <p:cNvPr id="28675" name="Rectangle 3" hidden="1"/>
          <p:cNvSpPr>
            <a:spLocks noChangeArrowheads="1"/>
          </p:cNvSpPr>
          <p:nvPr>
            <p:custDataLst>
              <p:tags r:id="rId1"/>
            </p:custDataLst>
          </p:nvPr>
        </p:nvSpPr>
        <p:spPr bwMode="gray">
          <a:xfrm>
            <a:off x="1143000" y="642940"/>
            <a:ext cx="119063" cy="89297"/>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defTabSz="457200"/>
            <a:endParaRPr lang="en-US" sz="2100" b="1" u="sng" dirty="0">
              <a:solidFill>
                <a:srgbClr val="53575E"/>
              </a:solidFill>
            </a:endParaRPr>
          </a:p>
        </p:txBody>
      </p:sp>
      <p:sp>
        <p:nvSpPr>
          <p:cNvPr id="3" name="Footer Placeholder 2"/>
          <p:cNvSpPr>
            <a:spLocks noGrp="1"/>
          </p:cNvSpPr>
          <p:nvPr>
            <p:ph type="ftr" sz="quarter" idx="10"/>
          </p:nvPr>
        </p:nvSpPr>
        <p:spPr/>
        <p:txBody>
          <a:bodyPr/>
          <a:lstStyle/>
          <a:p>
            <a:r>
              <a:rPr lang="en-GB" dirty="0">
                <a:solidFill>
                  <a:srgbClr val="5A5A5A">
                    <a:lumMod val="60000"/>
                    <a:lumOff val="40000"/>
                  </a:srgbClr>
                </a:solidFill>
              </a:rPr>
              <a:t>IDF. Diabetes Atlas 7th edn. 2015. www.diabetesatlas.org/component/attachments/?task=download&amp;id=116 (accessed July 2017)</a:t>
            </a:r>
          </a:p>
        </p:txBody>
      </p:sp>
      <p:sp>
        <p:nvSpPr>
          <p:cNvPr id="6" name="Text Placeholder 5"/>
          <p:cNvSpPr>
            <a:spLocks noGrp="1"/>
          </p:cNvSpPr>
          <p:nvPr>
            <p:ph type="body" sz="quarter" idx="11"/>
          </p:nvPr>
        </p:nvSpPr>
        <p:spPr/>
        <p:txBody>
          <a:bodyPr/>
          <a:lstStyle/>
          <a:p>
            <a:r>
              <a:rPr lang="en-GB" noProof="0" dirty="0"/>
              <a:t>The number of patients with diabetes worldwide is expected to increase from </a:t>
            </a:r>
            <a:br>
              <a:rPr lang="en-GB" noProof="0" dirty="0"/>
            </a:br>
            <a:r>
              <a:rPr lang="en-GB" noProof="0" dirty="0"/>
              <a:t>415 million in 2015 to 642 million in 2040</a:t>
            </a:r>
          </a:p>
          <a:p>
            <a:endParaRPr lang="en-GB" noProof="0" dirty="0"/>
          </a:p>
        </p:txBody>
      </p:sp>
      <p:sp>
        <p:nvSpPr>
          <p:cNvPr id="28677" name="Rectangle 413"/>
          <p:cNvSpPr>
            <a:spLocks noGrp="1"/>
          </p:cNvSpPr>
          <p:nvPr>
            <p:ph type="title"/>
            <p:custDataLst>
              <p:tags r:id="rId2"/>
            </p:custDataLst>
          </p:nvPr>
        </p:nvSpPr>
        <p:spPr/>
        <p:txBody>
          <a:bodyPr/>
          <a:lstStyle/>
          <a:p>
            <a:r>
              <a:rPr lang="en-GB" noProof="0" dirty="0"/>
              <a:t>Worldwide, 1 in 11 adults has diabetes</a:t>
            </a:r>
          </a:p>
        </p:txBody>
      </p:sp>
      <p:sp>
        <p:nvSpPr>
          <p:cNvPr id="9" name="Slide Number Placeholder 8"/>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4</a:t>
            </a:fld>
            <a:endParaRPr lang="en-GB" dirty="0">
              <a:solidFill>
                <a:srgbClr val="5A5A5A">
                  <a:lumMod val="60000"/>
                  <a:lumOff val="40000"/>
                </a:srgbClr>
              </a:solidFill>
            </a:endParaRPr>
          </a:p>
        </p:txBody>
      </p:sp>
      <p:sp>
        <p:nvSpPr>
          <p:cNvPr id="28748" name="Rectangle 136"/>
          <p:cNvSpPr>
            <a:spLocks noChangeArrowheads="1"/>
          </p:cNvSpPr>
          <p:nvPr>
            <p:custDataLst>
              <p:tags r:id="rId3"/>
            </p:custDataLst>
          </p:nvPr>
        </p:nvSpPr>
        <p:spPr bwMode="gray">
          <a:xfrm>
            <a:off x="677671" y="2399625"/>
            <a:ext cx="10875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457628">
              <a:buClr>
                <a:srgbClr val="E50071"/>
              </a:buClr>
            </a:pPr>
            <a:r>
              <a:rPr lang="en-US" sz="1050" dirty="0">
                <a:solidFill>
                  <a:srgbClr val="53575E"/>
                </a:solidFill>
              </a:rPr>
              <a:t>North America </a:t>
            </a:r>
            <a:br>
              <a:rPr lang="en-US" sz="1050" dirty="0">
                <a:solidFill>
                  <a:srgbClr val="53575E"/>
                </a:solidFill>
              </a:rPr>
            </a:br>
            <a:r>
              <a:rPr lang="en-US" sz="1050" dirty="0">
                <a:solidFill>
                  <a:srgbClr val="53575E"/>
                </a:solidFill>
              </a:rPr>
              <a:t>and Caribbean</a:t>
            </a:r>
          </a:p>
        </p:txBody>
      </p:sp>
      <p:sp>
        <p:nvSpPr>
          <p:cNvPr id="28750" name="Line 342"/>
          <p:cNvSpPr>
            <a:spLocks noChangeShapeType="1"/>
          </p:cNvSpPr>
          <p:nvPr/>
        </p:nvSpPr>
        <p:spPr bwMode="gray">
          <a:xfrm>
            <a:off x="1739812" y="2461470"/>
            <a:ext cx="0" cy="19574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68577" tIns="34289" rIns="68577" bIns="34289" anchor="ctr"/>
          <a:lstStyle/>
          <a:p>
            <a:pPr defTabSz="457200"/>
            <a:endParaRPr lang="en-GB" sz="1350" b="1" u="sng" dirty="0">
              <a:solidFill>
                <a:prstClr val="black"/>
              </a:solidFill>
            </a:endParaRPr>
          </a:p>
        </p:txBody>
      </p:sp>
      <p:sp>
        <p:nvSpPr>
          <p:cNvPr id="28746" name="Rectangle 136"/>
          <p:cNvSpPr>
            <a:spLocks noChangeArrowheads="1"/>
          </p:cNvSpPr>
          <p:nvPr>
            <p:custDataLst>
              <p:tags r:id="rId4"/>
            </p:custDataLst>
          </p:nvPr>
        </p:nvSpPr>
        <p:spPr bwMode="gray">
          <a:xfrm>
            <a:off x="1799005" y="2399625"/>
            <a:ext cx="10214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457628">
              <a:buClr>
                <a:srgbClr val="E50071"/>
              </a:buClr>
            </a:pPr>
            <a:r>
              <a:rPr lang="en-US" sz="1050" dirty="0">
                <a:solidFill>
                  <a:srgbClr val="53575E"/>
                </a:solidFill>
              </a:rPr>
              <a:t>South and</a:t>
            </a:r>
            <a:br>
              <a:rPr lang="en-US" sz="1050" dirty="0">
                <a:solidFill>
                  <a:srgbClr val="53575E"/>
                </a:solidFill>
              </a:rPr>
            </a:br>
            <a:r>
              <a:rPr lang="en-US" sz="1050" dirty="0">
                <a:solidFill>
                  <a:srgbClr val="53575E"/>
                </a:solidFill>
              </a:rPr>
              <a:t>Central America</a:t>
            </a:r>
          </a:p>
        </p:txBody>
      </p:sp>
      <p:sp>
        <p:nvSpPr>
          <p:cNvPr id="28747" name="Line 345"/>
          <p:cNvSpPr>
            <a:spLocks noChangeShapeType="1"/>
          </p:cNvSpPr>
          <p:nvPr/>
        </p:nvSpPr>
        <p:spPr bwMode="gray">
          <a:xfrm>
            <a:off x="2882812" y="2461470"/>
            <a:ext cx="0" cy="19574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68577" tIns="34289" rIns="68577" bIns="34289" anchor="ctr"/>
          <a:lstStyle/>
          <a:p>
            <a:pPr defTabSz="457200"/>
            <a:endParaRPr lang="en-GB" sz="1350" b="1" u="sng" dirty="0">
              <a:solidFill>
                <a:prstClr val="black"/>
              </a:solidFill>
            </a:endParaRPr>
          </a:p>
        </p:txBody>
      </p:sp>
      <p:sp>
        <p:nvSpPr>
          <p:cNvPr id="28744" name="Rectangle 136"/>
          <p:cNvSpPr>
            <a:spLocks noChangeArrowheads="1"/>
          </p:cNvSpPr>
          <p:nvPr>
            <p:custDataLst>
              <p:tags r:id="rId5"/>
            </p:custDataLst>
          </p:nvPr>
        </p:nvSpPr>
        <p:spPr bwMode="gray">
          <a:xfrm>
            <a:off x="2945017" y="2399625"/>
            <a:ext cx="10214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257163" indent="-257163" algn="ctr" defTabSz="6457628">
              <a:buClr>
                <a:srgbClr val="E50071"/>
              </a:buClr>
            </a:pPr>
            <a:r>
              <a:rPr lang="en-US" sz="1050" dirty="0">
                <a:solidFill>
                  <a:srgbClr val="53575E"/>
                </a:solidFill>
              </a:rPr>
              <a:t>Europe</a:t>
            </a:r>
          </a:p>
        </p:txBody>
      </p:sp>
      <p:sp>
        <p:nvSpPr>
          <p:cNvPr id="28745" name="Line 348"/>
          <p:cNvSpPr>
            <a:spLocks noChangeShapeType="1"/>
          </p:cNvSpPr>
          <p:nvPr/>
        </p:nvSpPr>
        <p:spPr bwMode="gray">
          <a:xfrm>
            <a:off x="4025812" y="2461470"/>
            <a:ext cx="0" cy="19574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68577" tIns="34289" rIns="68577" bIns="34289" anchor="ctr"/>
          <a:lstStyle/>
          <a:p>
            <a:pPr defTabSz="457200"/>
            <a:endParaRPr lang="en-GB" sz="1350" b="1" u="sng" dirty="0">
              <a:solidFill>
                <a:prstClr val="black"/>
              </a:solidFill>
            </a:endParaRPr>
          </a:p>
        </p:txBody>
      </p:sp>
      <p:sp>
        <p:nvSpPr>
          <p:cNvPr id="28742" name="Rectangle 136"/>
          <p:cNvSpPr>
            <a:spLocks noChangeArrowheads="1"/>
          </p:cNvSpPr>
          <p:nvPr>
            <p:custDataLst>
              <p:tags r:id="rId6"/>
            </p:custDataLst>
          </p:nvPr>
        </p:nvSpPr>
        <p:spPr bwMode="gray">
          <a:xfrm>
            <a:off x="4086853" y="2399625"/>
            <a:ext cx="10214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457628">
              <a:buClr>
                <a:srgbClr val="E50071"/>
              </a:buClr>
            </a:pPr>
            <a:r>
              <a:rPr lang="en-GB" sz="1050" dirty="0">
                <a:solidFill>
                  <a:srgbClr val="53575E"/>
                </a:solidFill>
              </a:rPr>
              <a:t>Middle East and </a:t>
            </a:r>
            <a:br>
              <a:rPr lang="en-GB" sz="1050" dirty="0">
                <a:solidFill>
                  <a:srgbClr val="53575E"/>
                </a:solidFill>
              </a:rPr>
            </a:br>
            <a:r>
              <a:rPr lang="en-GB" sz="1050" dirty="0">
                <a:solidFill>
                  <a:srgbClr val="53575E"/>
                </a:solidFill>
              </a:rPr>
              <a:t>North Africa</a:t>
            </a:r>
            <a:endParaRPr lang="en-US" sz="1050" dirty="0">
              <a:solidFill>
                <a:srgbClr val="53575E"/>
              </a:solidFill>
            </a:endParaRPr>
          </a:p>
        </p:txBody>
      </p:sp>
      <p:sp>
        <p:nvSpPr>
          <p:cNvPr id="28743" name="Line 351"/>
          <p:cNvSpPr>
            <a:spLocks noChangeShapeType="1"/>
          </p:cNvSpPr>
          <p:nvPr/>
        </p:nvSpPr>
        <p:spPr bwMode="gray">
          <a:xfrm>
            <a:off x="5168812" y="2461470"/>
            <a:ext cx="0" cy="19574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68577" tIns="34289" rIns="68577" bIns="34289" anchor="ctr"/>
          <a:lstStyle/>
          <a:p>
            <a:pPr defTabSz="457200"/>
            <a:endParaRPr lang="en-GB" sz="1350" b="1" u="sng" dirty="0">
              <a:solidFill>
                <a:prstClr val="black"/>
              </a:solidFill>
            </a:endParaRPr>
          </a:p>
        </p:txBody>
      </p:sp>
      <p:sp>
        <p:nvSpPr>
          <p:cNvPr id="28740" name="Rectangle 136"/>
          <p:cNvSpPr>
            <a:spLocks noChangeArrowheads="1"/>
          </p:cNvSpPr>
          <p:nvPr>
            <p:custDataLst>
              <p:tags r:id="rId7"/>
            </p:custDataLst>
          </p:nvPr>
        </p:nvSpPr>
        <p:spPr bwMode="gray">
          <a:xfrm flipH="1">
            <a:off x="5227609" y="2399625"/>
            <a:ext cx="10214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457628">
              <a:buClr>
                <a:srgbClr val="E50071"/>
              </a:buClr>
            </a:pPr>
            <a:r>
              <a:rPr lang="en-US" sz="1050" dirty="0">
                <a:solidFill>
                  <a:srgbClr val="53575E"/>
                </a:solidFill>
              </a:rPr>
              <a:t>Africa</a:t>
            </a:r>
          </a:p>
        </p:txBody>
      </p:sp>
      <p:sp>
        <p:nvSpPr>
          <p:cNvPr id="28741" name="Line 354"/>
          <p:cNvSpPr>
            <a:spLocks noChangeShapeType="1"/>
          </p:cNvSpPr>
          <p:nvPr/>
        </p:nvSpPr>
        <p:spPr bwMode="gray">
          <a:xfrm>
            <a:off x="6311812" y="2461470"/>
            <a:ext cx="0" cy="19574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68577" tIns="34289" rIns="68577" bIns="34289" anchor="ctr"/>
          <a:lstStyle/>
          <a:p>
            <a:pPr defTabSz="457200"/>
            <a:endParaRPr lang="en-GB" sz="1350" b="1" u="sng" dirty="0">
              <a:solidFill>
                <a:prstClr val="black"/>
              </a:solidFill>
            </a:endParaRPr>
          </a:p>
        </p:txBody>
      </p:sp>
      <p:sp>
        <p:nvSpPr>
          <p:cNvPr id="28738" name="Rectangle 136"/>
          <p:cNvSpPr>
            <a:spLocks noChangeArrowheads="1"/>
          </p:cNvSpPr>
          <p:nvPr>
            <p:custDataLst>
              <p:tags r:id="rId8"/>
            </p:custDataLst>
          </p:nvPr>
        </p:nvSpPr>
        <p:spPr bwMode="gray">
          <a:xfrm>
            <a:off x="6373422" y="2399625"/>
            <a:ext cx="10214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457628">
              <a:buClr>
                <a:srgbClr val="E50071"/>
              </a:buClr>
            </a:pPr>
            <a:r>
              <a:rPr lang="en-US" sz="1050" dirty="0">
                <a:solidFill>
                  <a:srgbClr val="53575E"/>
                </a:solidFill>
              </a:rPr>
              <a:t>South East Asia</a:t>
            </a:r>
          </a:p>
        </p:txBody>
      </p:sp>
      <p:sp>
        <p:nvSpPr>
          <p:cNvPr id="28739" name="Line 357"/>
          <p:cNvSpPr>
            <a:spLocks noChangeShapeType="1"/>
          </p:cNvSpPr>
          <p:nvPr/>
        </p:nvSpPr>
        <p:spPr bwMode="gray">
          <a:xfrm>
            <a:off x="7448418" y="2461470"/>
            <a:ext cx="0" cy="19574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68577" tIns="34289" rIns="68577" bIns="34289" anchor="ctr"/>
          <a:lstStyle/>
          <a:p>
            <a:pPr defTabSz="457200"/>
            <a:endParaRPr lang="en-GB" sz="1350" b="1" u="sng" dirty="0">
              <a:solidFill>
                <a:prstClr val="black"/>
              </a:solidFill>
            </a:endParaRPr>
          </a:p>
        </p:txBody>
      </p:sp>
      <p:sp>
        <p:nvSpPr>
          <p:cNvPr id="28736" name="Rectangle 136"/>
          <p:cNvSpPr>
            <a:spLocks noChangeArrowheads="1"/>
          </p:cNvSpPr>
          <p:nvPr>
            <p:custDataLst>
              <p:tags r:id="rId9"/>
            </p:custDataLst>
          </p:nvPr>
        </p:nvSpPr>
        <p:spPr bwMode="gray">
          <a:xfrm>
            <a:off x="7472631" y="2399625"/>
            <a:ext cx="102145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6457628" eaLnBrk="0" hangingPunct="0">
              <a:buClr>
                <a:srgbClr val="E50071"/>
              </a:buClr>
            </a:pPr>
            <a:r>
              <a:rPr lang="en-US" sz="1050" dirty="0">
                <a:solidFill>
                  <a:srgbClr val="53575E"/>
                </a:solidFill>
              </a:rPr>
              <a:t>Western Pacific</a:t>
            </a:r>
          </a:p>
        </p:txBody>
      </p:sp>
      <p:sp>
        <p:nvSpPr>
          <p:cNvPr id="28737" name="Line 360"/>
          <p:cNvSpPr>
            <a:spLocks noChangeShapeType="1"/>
          </p:cNvSpPr>
          <p:nvPr/>
        </p:nvSpPr>
        <p:spPr bwMode="gray">
          <a:xfrm>
            <a:off x="8522517" y="2461470"/>
            <a:ext cx="0" cy="19574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68577" tIns="34289" rIns="68577" bIns="34289" anchor="ctr"/>
          <a:lstStyle/>
          <a:p>
            <a:pPr defTabSz="457200"/>
            <a:endParaRPr lang="en-GB" sz="1350" b="1" u="sng" dirty="0">
              <a:solidFill>
                <a:prstClr val="black"/>
              </a:solidFill>
            </a:endParaRPr>
          </a:p>
        </p:txBody>
      </p:sp>
      <p:grpSp>
        <p:nvGrpSpPr>
          <p:cNvPr id="5" name="Group 4"/>
          <p:cNvGrpSpPr/>
          <p:nvPr/>
        </p:nvGrpSpPr>
        <p:grpSpPr>
          <a:xfrm>
            <a:off x="467133" y="1804154"/>
            <a:ext cx="7924716" cy="184755"/>
            <a:chOff x="323850" y="1453104"/>
            <a:chExt cx="8378935" cy="246340"/>
          </a:xfrm>
        </p:grpSpPr>
        <p:sp>
          <p:nvSpPr>
            <p:cNvPr id="28679" name="McK 3. Unit of measure"/>
            <p:cNvSpPr txBox="1">
              <a:spLocks noChangeArrowheads="1"/>
            </p:cNvSpPr>
            <p:nvPr>
              <p:custDataLst>
                <p:tags r:id="rId10"/>
              </p:custDataLst>
            </p:nvPr>
          </p:nvSpPr>
          <p:spPr bwMode="gray">
            <a:xfrm>
              <a:off x="323850" y="1453223"/>
              <a:ext cx="7366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895350" eaLnBrk="0" hangingPunct="0">
                <a:defRPr>
                  <a:solidFill>
                    <a:schemeClr val="tx1"/>
                  </a:solidFill>
                  <a:latin typeface="Arial" pitchFamily="34" charset="0"/>
                </a:defRPr>
              </a:lvl1pPr>
              <a:lvl2pPr marL="742950" indent="-285750" defTabSz="895350" eaLnBrk="0" hangingPunct="0">
                <a:defRPr>
                  <a:solidFill>
                    <a:schemeClr val="tx1"/>
                  </a:solidFill>
                  <a:latin typeface="Arial" pitchFamily="34" charset="0"/>
                </a:defRPr>
              </a:lvl2pPr>
              <a:lvl3pPr marL="1143000" indent="-228600" defTabSz="895350" eaLnBrk="0" hangingPunct="0">
                <a:defRPr>
                  <a:solidFill>
                    <a:schemeClr val="tx1"/>
                  </a:solidFill>
                  <a:latin typeface="Arial" pitchFamily="34" charset="0"/>
                </a:defRPr>
              </a:lvl3pPr>
              <a:lvl4pPr marL="1600200" indent="-228600" defTabSz="895350" eaLnBrk="0" hangingPunct="0">
                <a:defRPr>
                  <a:solidFill>
                    <a:schemeClr val="tx1"/>
                  </a:solidFill>
                  <a:latin typeface="Arial" pitchFamily="34" charset="0"/>
                </a:defRPr>
              </a:lvl4pPr>
              <a:lvl5pPr marL="2057400" indent="-228600" defTabSz="895350" eaLnBrk="0" hangingPunct="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53575E"/>
                  </a:solidFill>
                  <a:latin typeface="Arial"/>
                </a:rPr>
                <a:t>Number of patients, millions</a:t>
              </a:r>
            </a:p>
          </p:txBody>
        </p:sp>
        <p:sp>
          <p:nvSpPr>
            <p:cNvPr id="28751" name="LegendRectangle1"/>
            <p:cNvSpPr>
              <a:spLocks noChangeArrowheads="1"/>
            </p:cNvSpPr>
            <p:nvPr/>
          </p:nvSpPr>
          <p:spPr bwMode="gray">
            <a:xfrm>
              <a:off x="7279763" y="1515016"/>
              <a:ext cx="134163" cy="12263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defTabSz="457200"/>
              <a:endParaRPr lang="en-US" sz="1200" dirty="0">
                <a:solidFill>
                  <a:srgbClr val="53575E"/>
                </a:solidFill>
              </a:endParaRPr>
            </a:p>
          </p:txBody>
        </p:sp>
        <p:sp>
          <p:nvSpPr>
            <p:cNvPr id="28752" name="Legend1"/>
            <p:cNvSpPr>
              <a:spLocks noChangeArrowheads="1"/>
            </p:cNvSpPr>
            <p:nvPr/>
          </p:nvSpPr>
          <p:spPr bwMode="gray">
            <a:xfrm>
              <a:off x="7452627" y="1453104"/>
              <a:ext cx="4531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en-US" sz="1200" dirty="0">
                  <a:solidFill>
                    <a:srgbClr val="53575E"/>
                  </a:solidFill>
                </a:rPr>
                <a:t>2015</a:t>
              </a:r>
            </a:p>
          </p:txBody>
        </p:sp>
        <p:sp>
          <p:nvSpPr>
            <p:cNvPr id="28753" name="LegendRectangle2"/>
            <p:cNvSpPr>
              <a:spLocks noChangeArrowheads="1"/>
            </p:cNvSpPr>
            <p:nvPr/>
          </p:nvSpPr>
          <p:spPr bwMode="gray">
            <a:xfrm>
              <a:off x="8070355" y="1516207"/>
              <a:ext cx="134163" cy="12025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defTabSz="457200"/>
              <a:endParaRPr lang="en-US" sz="1200" dirty="0">
                <a:solidFill>
                  <a:srgbClr val="53575E"/>
                </a:solidFill>
              </a:endParaRPr>
            </a:p>
          </p:txBody>
        </p:sp>
        <p:sp>
          <p:nvSpPr>
            <p:cNvPr id="28754" name="Legend2"/>
            <p:cNvSpPr>
              <a:spLocks noChangeArrowheads="1"/>
            </p:cNvSpPr>
            <p:nvPr/>
          </p:nvSpPr>
          <p:spPr bwMode="gray">
            <a:xfrm>
              <a:off x="8249669" y="1453104"/>
              <a:ext cx="4531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en-US" sz="1200" dirty="0">
                  <a:solidFill>
                    <a:srgbClr val="53575E"/>
                  </a:solidFill>
                </a:rPr>
                <a:t>2040</a:t>
              </a:r>
            </a:p>
          </p:txBody>
        </p:sp>
      </p:grpSp>
      <p:sp>
        <p:nvSpPr>
          <p:cNvPr id="32" name="Line 342"/>
          <p:cNvSpPr>
            <a:spLocks noChangeShapeType="1"/>
          </p:cNvSpPr>
          <p:nvPr/>
        </p:nvSpPr>
        <p:spPr bwMode="gray">
          <a:xfrm>
            <a:off x="685800" y="2461470"/>
            <a:ext cx="0" cy="1957413"/>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68577" tIns="34289" rIns="68577" bIns="34289" anchor="ctr"/>
          <a:lstStyle/>
          <a:p>
            <a:pPr defTabSz="457200"/>
            <a:endParaRPr lang="en-GB" sz="1350" b="1" u="sng" dirty="0">
              <a:solidFill>
                <a:prstClr val="black"/>
              </a:solidFill>
            </a:endParaRPr>
          </a:p>
        </p:txBody>
      </p:sp>
    </p:spTree>
    <p:extLst>
      <p:ext uri="{BB962C8B-B14F-4D97-AF65-F5344CB8AC3E}">
        <p14:creationId xmlns:p14="http://schemas.microsoft.com/office/powerpoint/2010/main" val="1466294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 name="Group 15"/>
          <p:cNvGrpSpPr/>
          <p:nvPr/>
        </p:nvGrpSpPr>
        <p:grpSpPr>
          <a:xfrm>
            <a:off x="5226478" y="1275606"/>
            <a:ext cx="3305962" cy="3024336"/>
            <a:chOff x="5226476" y="2276872"/>
            <a:chExt cx="3275705" cy="3705683"/>
          </a:xfrm>
        </p:grpSpPr>
        <p:graphicFrame>
          <p:nvGraphicFramePr>
            <p:cNvPr id="17" name="Chart 16"/>
            <p:cNvGraphicFramePr>
              <a:graphicFrameLocks/>
            </p:cNvGraphicFramePr>
            <p:nvPr>
              <p:extLst>
                <p:ext uri="{D42A27DB-BD31-4B8C-83A1-F6EECF244321}">
                  <p14:modId xmlns:p14="http://schemas.microsoft.com/office/powerpoint/2010/main" val="3200509904"/>
                </p:ext>
              </p:extLst>
            </p:nvPr>
          </p:nvGraphicFramePr>
          <p:xfrm>
            <a:off x="5226476" y="2276872"/>
            <a:ext cx="3275705" cy="370568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7056277" y="2564253"/>
              <a:ext cx="571422" cy="398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dirty="0">
                <a:solidFill>
                  <a:srgbClr val="5A5A5A"/>
                </a:solidFill>
              </a:endParaRPr>
            </a:p>
          </p:txBody>
        </p:sp>
      </p:grpSp>
      <p:graphicFrame>
        <p:nvGraphicFramePr>
          <p:cNvPr id="26" name="Table Placeholder 10"/>
          <p:cNvGraphicFramePr>
            <a:graphicFrameLocks/>
          </p:cNvGraphicFramePr>
          <p:nvPr>
            <p:extLst>
              <p:ext uri="{D42A27DB-BD31-4B8C-83A1-F6EECF244321}">
                <p14:modId xmlns:p14="http://schemas.microsoft.com/office/powerpoint/2010/main" val="1787117193"/>
              </p:ext>
            </p:extLst>
          </p:nvPr>
        </p:nvGraphicFramePr>
        <p:xfrm>
          <a:off x="302344" y="1395761"/>
          <a:ext cx="8514075" cy="2534970"/>
        </p:xfrm>
        <a:graphic>
          <a:graphicData uri="http://schemas.openxmlformats.org/drawingml/2006/table">
            <a:tbl>
              <a:tblPr firstRow="1" bandRow="1">
                <a:tableStyleId>{2D5ABB26-0587-4C30-8999-92F81FD0307C}</a:tableStyleId>
              </a:tblPr>
              <a:tblGrid>
                <a:gridCol w="1884618">
                  <a:extLst>
                    <a:ext uri="{9D8B030D-6E8A-4147-A177-3AD203B41FA5}">
                      <a16:colId xmlns="" xmlns:a16="http://schemas.microsoft.com/office/drawing/2014/main" val="20000"/>
                    </a:ext>
                  </a:extLst>
                </a:gridCol>
                <a:gridCol w="844042">
                  <a:extLst>
                    <a:ext uri="{9D8B030D-6E8A-4147-A177-3AD203B41FA5}">
                      <a16:colId xmlns="" xmlns:a16="http://schemas.microsoft.com/office/drawing/2014/main" val="20001"/>
                    </a:ext>
                  </a:extLst>
                </a:gridCol>
                <a:gridCol w="633032">
                  <a:extLst>
                    <a:ext uri="{9D8B030D-6E8A-4147-A177-3AD203B41FA5}">
                      <a16:colId xmlns="" xmlns:a16="http://schemas.microsoft.com/office/drawing/2014/main" val="20002"/>
                    </a:ext>
                  </a:extLst>
                </a:gridCol>
                <a:gridCol w="773705">
                  <a:extLst>
                    <a:ext uri="{9D8B030D-6E8A-4147-A177-3AD203B41FA5}">
                      <a16:colId xmlns="" xmlns:a16="http://schemas.microsoft.com/office/drawing/2014/main" val="20003"/>
                    </a:ext>
                  </a:extLst>
                </a:gridCol>
                <a:gridCol w="933044">
                  <a:extLst>
                    <a:ext uri="{9D8B030D-6E8A-4147-A177-3AD203B41FA5}">
                      <a16:colId xmlns="" xmlns:a16="http://schemas.microsoft.com/office/drawing/2014/main" val="20004"/>
                    </a:ext>
                  </a:extLst>
                </a:gridCol>
                <a:gridCol w="1301231">
                  <a:extLst>
                    <a:ext uri="{9D8B030D-6E8A-4147-A177-3AD203B41FA5}">
                      <a16:colId xmlns="" xmlns:a16="http://schemas.microsoft.com/office/drawing/2014/main" val="20005"/>
                    </a:ext>
                  </a:extLst>
                </a:gridCol>
                <a:gridCol w="1301231">
                  <a:extLst>
                    <a:ext uri="{9D8B030D-6E8A-4147-A177-3AD203B41FA5}">
                      <a16:colId xmlns="" xmlns:a16="http://schemas.microsoft.com/office/drawing/2014/main" val="20006"/>
                    </a:ext>
                  </a:extLst>
                </a:gridCol>
                <a:gridCol w="843172">
                  <a:extLst>
                    <a:ext uri="{9D8B030D-6E8A-4147-A177-3AD203B41FA5}">
                      <a16:colId xmlns="" xmlns:a16="http://schemas.microsoft.com/office/drawing/2014/main" val="20007"/>
                    </a:ext>
                  </a:extLst>
                </a:gridCol>
              </a:tblGrid>
              <a:tr h="205740">
                <a:tc rowSpan="2">
                  <a:txBody>
                    <a:bodyPr/>
                    <a:lstStyle/>
                    <a:p>
                      <a:r>
                        <a:rPr lang="en-GB" sz="1050" b="1" dirty="0">
                          <a:solidFill>
                            <a:schemeClr val="tx1"/>
                          </a:solidFill>
                          <a:latin typeface="+mn-lt"/>
                          <a:cs typeface="Arial" panose="020B0604020202020204" pitchFamily="34" charset="0"/>
                        </a:rPr>
                        <a:t>Analysis group</a:t>
                      </a:r>
                    </a:p>
                  </a:txBody>
                  <a:tcPr marL="72000" marR="18000" marT="35100" marB="351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050" b="1" dirty="0">
                          <a:solidFill>
                            <a:schemeClr val="tx1"/>
                          </a:solidFill>
                          <a:latin typeface="+mn-lt"/>
                          <a:cs typeface="Arial" panose="020B0604020202020204" pitchFamily="34" charset="0"/>
                        </a:rPr>
                        <a:t>Number</a:t>
                      </a:r>
                      <a:r>
                        <a:rPr lang="en-GB" sz="1050" b="1" baseline="0" dirty="0">
                          <a:solidFill>
                            <a:schemeClr val="tx1"/>
                          </a:solidFill>
                          <a:latin typeface="+mn-lt"/>
                          <a:cs typeface="Arial" panose="020B0604020202020204" pitchFamily="34" charset="0"/>
                        </a:rPr>
                        <a:t> of</a:t>
                      </a:r>
                      <a:r>
                        <a:rPr lang="en-GB" sz="1050" b="1" dirty="0">
                          <a:solidFill>
                            <a:schemeClr val="tx1"/>
                          </a:solidFill>
                          <a:latin typeface="+mn-lt"/>
                          <a:cs typeface="Arial" panose="020B0604020202020204" pitchFamily="34" charset="0"/>
                        </a:rPr>
                        <a:t> patients</a:t>
                      </a:r>
                    </a:p>
                  </a:txBody>
                  <a:tcPr marL="36000" marR="3600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200" b="1" dirty="0"/>
                    </a:p>
                  </a:txBody>
                  <a:tcPr marL="129588" marR="129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1050" b="1" dirty="0">
                          <a:solidFill>
                            <a:schemeClr val="tx1"/>
                          </a:solidFill>
                          <a:latin typeface="+mn-lt"/>
                          <a:cs typeface="Arial" panose="020B0604020202020204" pitchFamily="34" charset="0"/>
                        </a:rPr>
                        <a:t>Treatment</a:t>
                      </a:r>
                    </a:p>
                    <a:p>
                      <a:pPr algn="ctr"/>
                      <a:r>
                        <a:rPr lang="en-GB" sz="1050" b="1" dirty="0">
                          <a:solidFill>
                            <a:schemeClr val="tx1"/>
                          </a:solidFill>
                          <a:latin typeface="+mn-lt"/>
                          <a:cs typeface="Arial" panose="020B0604020202020204" pitchFamily="34" charset="0"/>
                        </a:rPr>
                        <a:t>difference</a:t>
                      </a:r>
                      <a:r>
                        <a:rPr lang="en-GB" sz="1050" b="1" baseline="30000" dirty="0">
                          <a:solidFill>
                            <a:schemeClr val="tx1"/>
                          </a:solidFill>
                          <a:latin typeface="+mn-lt"/>
                          <a:cs typeface="Arial" panose="020B0604020202020204" pitchFamily="34" charset="0"/>
                        </a:rPr>
                        <a:t>†</a:t>
                      </a:r>
                    </a:p>
                  </a:txBody>
                  <a:tcPr marL="36000" marR="3600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1050" b="1" dirty="0">
                        <a:solidFill>
                          <a:schemeClr val="tx1"/>
                        </a:solidFill>
                        <a:latin typeface="+mn-lt"/>
                        <a:cs typeface="Arial" panose="020B0604020202020204" pitchFamily="34" charset="0"/>
                      </a:endParaRPr>
                    </a:p>
                    <a:p>
                      <a:pPr algn="ctr"/>
                      <a:r>
                        <a:rPr lang="en-GB" sz="1050" b="1" dirty="0">
                          <a:solidFill>
                            <a:schemeClr val="tx1"/>
                          </a:solidFill>
                          <a:latin typeface="+mn-lt"/>
                          <a:cs typeface="Arial" panose="020B0604020202020204" pitchFamily="34" charset="0"/>
                        </a:rPr>
                        <a:t>95%</a:t>
                      </a:r>
                      <a:r>
                        <a:rPr lang="en-GB" sz="1050" b="1" baseline="0" dirty="0">
                          <a:solidFill>
                            <a:schemeClr val="tx1"/>
                          </a:solidFill>
                          <a:latin typeface="+mn-lt"/>
                          <a:cs typeface="Arial" panose="020B0604020202020204" pitchFamily="34" charset="0"/>
                        </a:rPr>
                        <a:t> CI</a:t>
                      </a:r>
                      <a:endParaRPr lang="en-GB" sz="1050" b="1" dirty="0">
                        <a:solidFill>
                          <a:schemeClr val="tx1"/>
                        </a:solidFill>
                        <a:latin typeface="+mn-lt"/>
                        <a:cs typeface="Arial" panose="020B0604020202020204" pitchFamily="34" charset="0"/>
                      </a:endParaRPr>
                    </a:p>
                  </a:txBody>
                  <a:tcPr marL="36000" marR="3600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b="1" dirty="0">
                        <a:solidFill>
                          <a:schemeClr val="tx1"/>
                        </a:solidFill>
                        <a:latin typeface="+mn-lt"/>
                        <a:cs typeface="Arial" panose="020B0604020202020204" pitchFamily="34" charset="0"/>
                      </a:endParaRPr>
                    </a:p>
                  </a:txBody>
                  <a:tcPr marL="36000" marR="3600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b="1" dirty="0">
                        <a:solidFill>
                          <a:schemeClr val="tx1"/>
                        </a:solidFill>
                        <a:latin typeface="+mn-lt"/>
                        <a:cs typeface="Arial" panose="020B0604020202020204" pitchFamily="34" charset="0"/>
                      </a:endParaRPr>
                    </a:p>
                  </a:txBody>
                  <a:tcPr marL="36000" marR="3600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1050" b="1" i="1" dirty="0">
                        <a:solidFill>
                          <a:schemeClr val="tx1"/>
                        </a:solidFill>
                        <a:latin typeface="+mn-lt"/>
                        <a:cs typeface="Arial" panose="020B0604020202020204" pitchFamily="34" charset="0"/>
                      </a:endParaRPr>
                    </a:p>
                    <a:p>
                      <a:pPr algn="ctr"/>
                      <a:r>
                        <a:rPr lang="en-GB" sz="1050" b="1" i="1" dirty="0">
                          <a:solidFill>
                            <a:schemeClr val="tx1"/>
                          </a:solidFill>
                          <a:latin typeface="+mn-lt"/>
                          <a:cs typeface="Arial" panose="020B0604020202020204" pitchFamily="34" charset="0"/>
                        </a:rPr>
                        <a:t>p</a:t>
                      </a:r>
                      <a:r>
                        <a:rPr lang="en-GB" sz="1050" b="1" dirty="0">
                          <a:solidFill>
                            <a:schemeClr val="tx1"/>
                          </a:solidFill>
                          <a:latin typeface="+mn-lt"/>
                          <a:cs typeface="Arial" panose="020B0604020202020204" pitchFamily="34" charset="0"/>
                        </a:rPr>
                        <a:t>-value</a:t>
                      </a:r>
                    </a:p>
                  </a:txBody>
                  <a:tcPr marL="36000" marR="3600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05740">
                <a:tc vMerge="1">
                  <a:txBody>
                    <a:bodyPr/>
                    <a:lstStyle/>
                    <a:p>
                      <a:endParaRPr lang="en-GB" sz="1200" b="1" dirty="0"/>
                    </a:p>
                  </a:txBody>
                  <a:tcPr marL="72000" marR="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1" dirty="0">
                          <a:solidFill>
                            <a:schemeClr val="tx1"/>
                          </a:solidFill>
                          <a:latin typeface="+mn-lt"/>
                          <a:cs typeface="Arial" panose="020B0604020202020204" pitchFamily="34" charset="0"/>
                        </a:rPr>
                        <a:t>Linagliptin</a:t>
                      </a:r>
                    </a:p>
                  </a:txBody>
                  <a:tcPr marL="36000" marR="3600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1" dirty="0">
                          <a:solidFill>
                            <a:schemeClr val="tx1"/>
                          </a:solidFill>
                          <a:latin typeface="+mn-lt"/>
                          <a:cs typeface="Arial" panose="020B0604020202020204" pitchFamily="34" charset="0"/>
                        </a:rPr>
                        <a:t>Placebo</a:t>
                      </a:r>
                    </a:p>
                  </a:txBody>
                  <a:tcPr marL="36000" marR="3600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200" b="1" dirty="0"/>
                    </a:p>
                  </a:txBody>
                  <a:tcPr marL="72000" marR="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200" b="1" dirty="0"/>
                    </a:p>
                  </a:txBody>
                  <a:tcPr marL="72000" marR="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1050" b="1" dirty="0">
                          <a:solidFill>
                            <a:schemeClr val="tx1"/>
                          </a:solidFill>
                          <a:latin typeface="+mn-lt"/>
                          <a:cs typeface="Arial" panose="020B0604020202020204" pitchFamily="34" charset="0"/>
                        </a:rPr>
                        <a:t>Mean difference</a:t>
                      </a:r>
                      <a:r>
                        <a:rPr lang="en-GB" sz="1050" b="1" baseline="30000" dirty="0">
                          <a:solidFill>
                            <a:schemeClr val="tx1"/>
                          </a:solidFill>
                          <a:latin typeface="+mn-lt"/>
                          <a:cs typeface="Arial" panose="020B0604020202020204" pitchFamily="34" charset="0"/>
                        </a:rPr>
                        <a:t>†</a:t>
                      </a:r>
                      <a:r>
                        <a:rPr lang="en-GB" sz="1050" b="1" baseline="0" dirty="0">
                          <a:solidFill>
                            <a:schemeClr val="tx1"/>
                          </a:solidFill>
                          <a:latin typeface="+mn-lt"/>
                          <a:cs typeface="Arial" panose="020B0604020202020204" pitchFamily="34" charset="0"/>
                        </a:rPr>
                        <a:t> (95% CI)</a:t>
                      </a:r>
                      <a:endParaRPr lang="en-GB" sz="1050" b="1" dirty="0">
                        <a:solidFill>
                          <a:schemeClr val="tx1"/>
                        </a:solidFill>
                        <a:latin typeface="+mn-lt"/>
                        <a:cs typeface="Arial" panose="020B0604020202020204" pitchFamily="34" charset="0"/>
                      </a:endParaRPr>
                    </a:p>
                  </a:txBody>
                  <a:tcPr marL="36000" marR="3600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50" b="1" dirty="0">
                        <a:solidFill>
                          <a:schemeClr val="tx1"/>
                        </a:solidFill>
                        <a:latin typeface="+mn-lt"/>
                        <a:cs typeface="Arial" panose="020B0604020202020204" pitchFamily="34" charset="0"/>
                      </a:endParaRPr>
                    </a:p>
                  </a:txBody>
                  <a:tcPr marL="36000" marR="36000"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200" b="1" dirty="0"/>
                    </a:p>
                  </a:txBody>
                  <a:tcPr marL="72000" marR="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59721">
                <a:tc>
                  <a:txBody>
                    <a:bodyPr/>
                    <a:lstStyle/>
                    <a:p>
                      <a:r>
                        <a:rPr lang="en-GB" sz="1050" b="1" i="0" dirty="0">
                          <a:solidFill>
                            <a:schemeClr val="tx1"/>
                          </a:solidFill>
                          <a:latin typeface="+mn-lt"/>
                          <a:cs typeface="Arial" panose="020B0604020202020204" pitchFamily="34" charset="0"/>
                        </a:rPr>
                        <a:t>All patients</a:t>
                      </a:r>
                    </a:p>
                  </a:txBody>
                  <a:tcPr marL="72000" marR="18000" marT="3510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1" i="0" dirty="0">
                          <a:solidFill>
                            <a:schemeClr val="tx1"/>
                          </a:solidFill>
                          <a:latin typeface="+mn-lt"/>
                          <a:cs typeface="Arial" panose="020B0604020202020204" pitchFamily="34" charset="0"/>
                        </a:rPr>
                        <a:t>161</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1" i="0" dirty="0">
                          <a:solidFill>
                            <a:schemeClr val="tx1"/>
                          </a:solidFill>
                          <a:latin typeface="+mn-lt"/>
                          <a:cs typeface="Arial" panose="020B0604020202020204" pitchFamily="34" charset="0"/>
                        </a:rPr>
                        <a:t>156</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1" i="0" dirty="0">
                          <a:solidFill>
                            <a:schemeClr val="tx1"/>
                          </a:solidFill>
                          <a:latin typeface="+mn-lt"/>
                          <a:cs typeface="Arial" panose="020B0604020202020204" pitchFamily="34" charset="0"/>
                        </a:rPr>
                        <a:t>-0.60</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1" i="0" dirty="0">
                          <a:solidFill>
                            <a:schemeClr val="tx1"/>
                          </a:solidFill>
                          <a:latin typeface="+mn-lt"/>
                          <a:cs typeface="Arial" panose="020B0604020202020204" pitchFamily="34" charset="0"/>
                        </a:rPr>
                        <a:t>-0.78, -0.43</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b="1" i="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endParaRPr lang="en-GB" sz="1050" b="1" i="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1" i="0" dirty="0">
                          <a:solidFill>
                            <a:schemeClr val="tx1"/>
                          </a:solidFill>
                          <a:latin typeface="+mn-lt"/>
                          <a:cs typeface="Arial" panose="020B0604020202020204" pitchFamily="34" charset="0"/>
                        </a:rPr>
                        <a:t>&lt;0.0001</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59721">
                <a:tc>
                  <a:txBody>
                    <a:bodyPr/>
                    <a:lstStyle/>
                    <a:p>
                      <a:r>
                        <a:rPr lang="en-GB" sz="1050" dirty="0">
                          <a:solidFill>
                            <a:schemeClr val="tx1"/>
                          </a:solidFill>
                          <a:latin typeface="+mn-lt"/>
                          <a:cs typeface="Arial" panose="020B0604020202020204" pitchFamily="34" charset="0"/>
                        </a:rPr>
                        <a:t>Baseline HbA1c &lt;8.5%</a:t>
                      </a:r>
                    </a:p>
                  </a:txBody>
                  <a:tcPr marL="72000" marR="18000" marT="3510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131</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129</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0.49</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0.69, </a:t>
                      </a: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0.28</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rial" panose="020B0604020202020204" pitchFamily="34" charset="0"/>
                        </a:rPr>
                        <a:t>&lt;0.0001</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59721">
                <a:tc>
                  <a:txBody>
                    <a:bodyPr/>
                    <a:lstStyle/>
                    <a:p>
                      <a:r>
                        <a:rPr lang="en-GB" sz="1050" dirty="0">
                          <a:solidFill>
                            <a:schemeClr val="tx1"/>
                          </a:solidFill>
                          <a:latin typeface="+mn-lt"/>
                          <a:cs typeface="Arial" panose="020B0604020202020204" pitchFamily="34" charset="0"/>
                        </a:rPr>
                        <a:t>Baseline HbA1c ≥8.5%</a:t>
                      </a:r>
                    </a:p>
                  </a:txBody>
                  <a:tcPr marL="72000" marR="18000" marT="3510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49</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45</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0.83</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1.17, </a:t>
                      </a: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0.48</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rial" panose="020B0604020202020204" pitchFamily="34" charset="0"/>
                        </a:rPr>
                        <a:t>&lt;0.0001</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59721">
                <a:tc>
                  <a:txBody>
                    <a:bodyPr/>
                    <a:lstStyle/>
                    <a:p>
                      <a:r>
                        <a:rPr lang="en-GB" sz="1050" dirty="0">
                          <a:solidFill>
                            <a:schemeClr val="tx1"/>
                          </a:solidFill>
                          <a:latin typeface="+mn-lt"/>
                          <a:cs typeface="Arial" panose="020B0604020202020204" pitchFamily="34" charset="0"/>
                        </a:rPr>
                        <a:t>Baseline UACR &lt;300</a:t>
                      </a:r>
                      <a:r>
                        <a:rPr lang="en-GB" sz="1050" baseline="0" dirty="0">
                          <a:solidFill>
                            <a:schemeClr val="tx1"/>
                          </a:solidFill>
                          <a:latin typeface="+mn-lt"/>
                          <a:cs typeface="Arial" panose="020B0604020202020204" pitchFamily="34" charset="0"/>
                        </a:rPr>
                        <a:t> mg/g</a:t>
                      </a:r>
                      <a:endParaRPr lang="en-GB" sz="1050" dirty="0">
                        <a:solidFill>
                          <a:schemeClr val="tx1"/>
                        </a:solidFill>
                        <a:latin typeface="+mn-lt"/>
                        <a:cs typeface="Arial" panose="020B0604020202020204" pitchFamily="34" charset="0"/>
                      </a:endParaRPr>
                    </a:p>
                  </a:txBody>
                  <a:tcPr marL="72000" marR="18000" marT="3510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141</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135</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0.65</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0.84, </a:t>
                      </a: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0.45</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rial" panose="020B0604020202020204" pitchFamily="34" charset="0"/>
                        </a:rPr>
                        <a:t>&lt;0.0001</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59721">
                <a:tc>
                  <a:txBody>
                    <a:bodyPr/>
                    <a:lstStyle/>
                    <a:p>
                      <a:r>
                        <a:rPr lang="en-GB" sz="1050" dirty="0">
                          <a:solidFill>
                            <a:schemeClr val="tx1"/>
                          </a:solidFill>
                          <a:latin typeface="+mn-lt"/>
                          <a:cs typeface="Arial" panose="020B0604020202020204" pitchFamily="34" charset="0"/>
                        </a:rPr>
                        <a:t>Baseline UACR ≥300</a:t>
                      </a:r>
                      <a:r>
                        <a:rPr lang="en-GB" sz="1050" baseline="0" dirty="0">
                          <a:solidFill>
                            <a:schemeClr val="tx1"/>
                          </a:solidFill>
                          <a:latin typeface="+mn-lt"/>
                          <a:cs typeface="Arial" panose="020B0604020202020204" pitchFamily="34" charset="0"/>
                        </a:rPr>
                        <a:t> mg/g</a:t>
                      </a:r>
                      <a:endParaRPr lang="en-GB" sz="1050" dirty="0">
                        <a:solidFill>
                          <a:schemeClr val="tx1"/>
                        </a:solidFill>
                        <a:latin typeface="+mn-lt"/>
                        <a:cs typeface="Arial" panose="020B0604020202020204" pitchFamily="34" charset="0"/>
                      </a:endParaRPr>
                    </a:p>
                  </a:txBody>
                  <a:tcPr marL="72000" marR="18000" marT="3510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39</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39</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0.46</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0.83,</a:t>
                      </a:r>
                      <a:r>
                        <a:rPr lang="en-GB" sz="1050" baseline="0" dirty="0">
                          <a:solidFill>
                            <a:schemeClr val="tx1"/>
                          </a:solidFill>
                          <a:latin typeface="+mn-lt"/>
                          <a:cs typeface="Arial" panose="020B0604020202020204" pitchFamily="34" charset="0"/>
                        </a:rPr>
                        <a:t> </a:t>
                      </a:r>
                      <a:r>
                        <a:rPr lang="en-GB" sz="1050" b="0" i="0" dirty="0">
                          <a:solidFill>
                            <a:schemeClr val="tx1"/>
                          </a:solidFill>
                          <a:latin typeface="+mn-lt"/>
                          <a:cs typeface="Arial" panose="020B0604020202020204" pitchFamily="34" charset="0"/>
                        </a:rPr>
                        <a:t>-</a:t>
                      </a:r>
                      <a:r>
                        <a:rPr lang="en-GB" sz="1050" baseline="0" dirty="0">
                          <a:solidFill>
                            <a:schemeClr val="tx1"/>
                          </a:solidFill>
                          <a:latin typeface="+mn-lt"/>
                          <a:cs typeface="Arial" panose="020B0604020202020204" pitchFamily="34" charset="0"/>
                        </a:rPr>
                        <a:t>0.09</a:t>
                      </a: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0.0148</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59721">
                <a:tc>
                  <a:txBody>
                    <a:bodyPr/>
                    <a:lstStyle/>
                    <a:p>
                      <a:r>
                        <a:rPr lang="en-GB" sz="1050" dirty="0">
                          <a:solidFill>
                            <a:schemeClr val="tx1"/>
                          </a:solidFill>
                          <a:latin typeface="+mn-lt"/>
                          <a:cs typeface="Arial" panose="020B0604020202020204" pitchFamily="34" charset="0"/>
                        </a:rPr>
                        <a:t>Asia</a:t>
                      </a:r>
                    </a:p>
                  </a:txBody>
                  <a:tcPr marL="72000" marR="18000" marT="3510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112</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115</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0.68</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0.89, </a:t>
                      </a: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0.47</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rial" panose="020B0604020202020204" pitchFamily="34" charset="0"/>
                        </a:rPr>
                        <a:t>&lt;0.0001</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59721">
                <a:tc>
                  <a:txBody>
                    <a:bodyPr/>
                    <a:lstStyle/>
                    <a:p>
                      <a:r>
                        <a:rPr lang="en-GB" sz="1050" dirty="0">
                          <a:solidFill>
                            <a:schemeClr val="tx1"/>
                          </a:solidFill>
                          <a:latin typeface="+mn-lt"/>
                          <a:cs typeface="Arial" panose="020B0604020202020204" pitchFamily="34" charset="0"/>
                        </a:rPr>
                        <a:t>Europe</a:t>
                      </a:r>
                    </a:p>
                  </a:txBody>
                  <a:tcPr marL="72000" marR="18000" marT="3510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32</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30</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-0.55</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-0.97, -0.12 </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rial" panose="020B0604020202020204" pitchFamily="34" charset="0"/>
                        </a:rPr>
                        <a:t>0.0117</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59723">
                <a:tc>
                  <a:txBody>
                    <a:bodyPr/>
                    <a:lstStyle/>
                    <a:p>
                      <a:r>
                        <a:rPr lang="en-GB" sz="1050" dirty="0">
                          <a:solidFill>
                            <a:schemeClr val="tx1"/>
                          </a:solidFill>
                          <a:latin typeface="+mn-lt"/>
                          <a:cs typeface="Arial" panose="020B0604020202020204" pitchFamily="34" charset="0"/>
                        </a:rPr>
                        <a:t>North America</a:t>
                      </a:r>
                    </a:p>
                  </a:txBody>
                  <a:tcPr marL="72000" marR="18000" marT="35100" marB="35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36</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29</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0.37</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0.79, </a:t>
                      </a:r>
                      <a:r>
                        <a:rPr lang="en-GB" sz="1050" b="0" i="0" dirty="0">
                          <a:solidFill>
                            <a:schemeClr val="tx1"/>
                          </a:solidFill>
                          <a:latin typeface="+mn-lt"/>
                          <a:cs typeface="Arial" panose="020B0604020202020204" pitchFamily="34" charset="0"/>
                        </a:rPr>
                        <a:t>-</a:t>
                      </a:r>
                      <a:r>
                        <a:rPr lang="en-GB" sz="1050" dirty="0">
                          <a:solidFill>
                            <a:schemeClr val="tx1"/>
                          </a:solidFill>
                          <a:latin typeface="+mn-lt"/>
                          <a:cs typeface="Arial" panose="020B0604020202020204" pitchFamily="34" charset="0"/>
                        </a:rPr>
                        <a:t>0.04</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50" dirty="0">
                        <a:solidFill>
                          <a:schemeClr val="tx1"/>
                        </a:solidFill>
                        <a:latin typeface="+mn-lt"/>
                        <a:cs typeface="Arial" panose="020B0604020202020204" pitchFamily="34" charset="0"/>
                      </a:endParaRP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50" dirty="0">
                          <a:solidFill>
                            <a:schemeClr val="tx1"/>
                          </a:solidFill>
                          <a:latin typeface="+mn-lt"/>
                          <a:cs typeface="Arial" panose="020B0604020202020204" pitchFamily="34" charset="0"/>
                        </a:rPr>
                        <a:t>0.0760</a:t>
                      </a:r>
                    </a:p>
                  </a:txBody>
                  <a:tcPr marL="72000" marR="72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19" name="Footer Placeholder 16"/>
          <p:cNvSpPr>
            <a:spLocks noGrp="1"/>
          </p:cNvSpPr>
          <p:nvPr>
            <p:ph type="ftr" sz="quarter" idx="10"/>
          </p:nvPr>
        </p:nvSpPr>
        <p:spPr>
          <a:xfrm>
            <a:off x="468000" y="4651200"/>
            <a:ext cx="7920424" cy="363600"/>
          </a:xfrm>
        </p:spPr>
        <p:txBody>
          <a:bodyPr/>
          <a:lstStyle/>
          <a:p>
            <a:r>
              <a:rPr lang="en-GB" dirty="0">
                <a:solidFill>
                  <a:srgbClr val="5A5A5A">
                    <a:lumMod val="60000"/>
                    <a:lumOff val="40000"/>
                  </a:srgbClr>
                </a:solidFill>
              </a:rPr>
              <a:t>*All randomised patients who received ≥1 dose of study drug, had baseline HbA1c and UACR measurements and ≥1 on-treatment HbA1c or UACR measurement. Model includes baseline HbA1c, baseline log10 (UACR), baseline HbA1c by visit and baseline log10 (UACR) by visit as linear covariates and treatment, visit, visit by treatment interaction as fixed effects; </a:t>
            </a:r>
            <a:r>
              <a:rPr lang="en-GB" baseline="30000" dirty="0">
                <a:solidFill>
                  <a:srgbClr val="5A5A5A">
                    <a:lumMod val="60000"/>
                    <a:lumOff val="40000"/>
                  </a:srgbClr>
                </a:solidFill>
              </a:rPr>
              <a:t>†</a:t>
            </a:r>
            <a:r>
              <a:rPr lang="en-GB" dirty="0">
                <a:solidFill>
                  <a:srgbClr val="5A5A5A">
                    <a:lumMod val="60000"/>
                    <a:lumOff val="40000"/>
                  </a:srgbClr>
                </a:solidFill>
              </a:rPr>
              <a:t>Treatment difference is the difference in the adjusted means for linagliptin versus placebo at Week 24</a:t>
            </a:r>
          </a:p>
          <a:p>
            <a:r>
              <a:rPr lang="en-GB" dirty="0">
                <a:solidFill>
                  <a:srgbClr val="5A5A5A">
                    <a:lumMod val="60000"/>
                    <a:lumOff val="40000"/>
                  </a:srgbClr>
                </a:solidFill>
              </a:rPr>
              <a:t>FAS, full analysis set; HbA1c, glycated haemoglobin; MMRM, mixed model for repeated measurements; OC, observed cases; UACR, urine albumin-to-creatinine ratio</a:t>
            </a:r>
          </a:p>
          <a:p>
            <a:r>
              <a:rPr lang="en-GB" dirty="0">
                <a:solidFill>
                  <a:srgbClr val="5A5A5A">
                    <a:lumMod val="60000"/>
                    <a:lumOff val="40000"/>
                  </a:srgbClr>
                </a:solidFill>
              </a:rPr>
              <a:t>Groop P-H </a:t>
            </a:r>
            <a:r>
              <a:rPr lang="en-GB" i="1" dirty="0">
                <a:solidFill>
                  <a:srgbClr val="5A5A5A">
                    <a:lumMod val="60000"/>
                    <a:lumOff val="40000"/>
                  </a:srgbClr>
                </a:solidFill>
              </a:rPr>
              <a:t>et al. Diabetes Obes Metab </a:t>
            </a:r>
            <a:r>
              <a:rPr lang="en-GB" dirty="0">
                <a:solidFill>
                  <a:srgbClr val="5A5A5A">
                    <a:lumMod val="60000"/>
                    <a:lumOff val="40000"/>
                  </a:srgbClr>
                </a:solidFill>
              </a:rPr>
              <a:t>2017; doi: 10.1111/dom.13041</a:t>
            </a:r>
          </a:p>
        </p:txBody>
      </p:sp>
      <p:sp>
        <p:nvSpPr>
          <p:cNvPr id="6" name="Text Placeholder 5"/>
          <p:cNvSpPr>
            <a:spLocks noGrp="1"/>
          </p:cNvSpPr>
          <p:nvPr>
            <p:ph type="body" sz="quarter" idx="11"/>
          </p:nvPr>
        </p:nvSpPr>
        <p:spPr/>
        <p:txBody>
          <a:bodyPr vert="horz" lIns="0" tIns="0" rIns="0" bIns="0" rtlCol="0" anchor="t" anchorCtr="0">
            <a:noAutofit/>
          </a:bodyPr>
          <a:lstStyle/>
          <a:p>
            <a:pPr marL="0" indent="0">
              <a:buNone/>
            </a:pPr>
            <a:r>
              <a:rPr lang="en-GB" sz="1600" dirty="0"/>
              <a:t>Change from baseline HbA1c (%) at Week 24, MMRM analysis – FAS (OC)*</a:t>
            </a:r>
          </a:p>
        </p:txBody>
      </p:sp>
      <p:sp>
        <p:nvSpPr>
          <p:cNvPr id="6146" name="Title 1"/>
          <p:cNvSpPr>
            <a:spLocks noGrp="1"/>
          </p:cNvSpPr>
          <p:nvPr>
            <p:ph type="title"/>
          </p:nvPr>
        </p:nvSpPr>
        <p:spPr/>
        <p:txBody>
          <a:bodyPr/>
          <a:lstStyle/>
          <a:p>
            <a:r>
              <a:rPr lang="en-GB" altLang="en-US" dirty="0">
                <a:latin typeface="+mn-lt"/>
              </a:rPr>
              <a:t>HbA1c reductions were consistently lower with linagliptin than </a:t>
            </a:r>
            <a:br>
              <a:rPr lang="en-GB" altLang="en-US" dirty="0">
                <a:latin typeface="+mn-lt"/>
              </a:rPr>
            </a:br>
            <a:r>
              <a:rPr lang="en-GB" altLang="en-US" dirty="0">
                <a:latin typeface="+mn-lt"/>
              </a:rPr>
              <a:t>placebo across patient subgroups</a:t>
            </a:r>
          </a:p>
        </p:txBody>
      </p:sp>
      <p:sp>
        <p:nvSpPr>
          <p:cNvPr id="2" name="Slide Number Placeholder 1"/>
          <p:cNvSpPr>
            <a:spLocks noGrp="1"/>
          </p:cNvSpPr>
          <p:nvPr>
            <p:ph type="sldNum" sz="quarter" idx="12"/>
          </p:nvPr>
        </p:nvSpPr>
        <p:spPr/>
        <p:txBody>
          <a:bodyPr/>
          <a:lstStyle/>
          <a:p>
            <a:fld id="{296B2A94-D150-4E70-BD25-179C8FCB8ECA}" type="slidenum">
              <a:rPr lang="en-GB" smtClean="0">
                <a:solidFill>
                  <a:srgbClr val="5A5A5A">
                    <a:lumMod val="60000"/>
                    <a:lumOff val="40000"/>
                  </a:srgbClr>
                </a:solidFill>
              </a:rPr>
              <a:pPr/>
              <a:t>40</a:t>
            </a:fld>
            <a:endParaRPr lang="en-GB" dirty="0">
              <a:solidFill>
                <a:srgbClr val="5A5A5A">
                  <a:lumMod val="60000"/>
                  <a:lumOff val="40000"/>
                </a:srgbClr>
              </a:solidFill>
            </a:endParaRPr>
          </a:p>
        </p:txBody>
      </p:sp>
      <p:grpSp>
        <p:nvGrpSpPr>
          <p:cNvPr id="21" name="Group 20"/>
          <p:cNvGrpSpPr/>
          <p:nvPr/>
        </p:nvGrpSpPr>
        <p:grpSpPr>
          <a:xfrm>
            <a:off x="5364088" y="4169587"/>
            <a:ext cx="3650166" cy="246221"/>
            <a:chOff x="5117910" y="5950440"/>
            <a:chExt cx="3650166" cy="328295"/>
          </a:xfrm>
        </p:grpSpPr>
        <p:sp>
          <p:nvSpPr>
            <p:cNvPr id="22" name="TextBox 21"/>
            <p:cNvSpPr txBox="1"/>
            <p:nvPr/>
          </p:nvSpPr>
          <p:spPr>
            <a:xfrm>
              <a:off x="5321972" y="5950440"/>
              <a:ext cx="1986760" cy="328295"/>
            </a:xfrm>
            <a:prstGeom prst="rect">
              <a:avLst/>
            </a:prstGeom>
            <a:noFill/>
            <a:ln w="12700" cap="flat" cmpd="sng" algn="ctr">
              <a:noFill/>
              <a:prstDash val="solid"/>
              <a:tailEnd type="triangle" w="med" len="med"/>
            </a:ln>
            <a:effectLst/>
          </p:spPr>
          <p:txBody>
            <a:bodyPr wrap="square" rtlCol="0">
              <a:spAutoFit/>
            </a:bodyPr>
            <a:lstStyle/>
            <a:p>
              <a:pPr algn="r" defTabSz="342900"/>
              <a:r>
                <a:rPr lang="en-GB" sz="1000" b="1" dirty="0">
                  <a:solidFill>
                    <a:srgbClr val="5A5A5A"/>
                  </a:solidFill>
                  <a:cs typeface="Arial" panose="020B0604020202020204" pitchFamily="34" charset="0"/>
                </a:rPr>
                <a:t>Favours linagliptin</a:t>
              </a:r>
            </a:p>
          </p:txBody>
        </p:sp>
        <p:sp>
          <p:nvSpPr>
            <p:cNvPr id="23" name="TextBox 22"/>
            <p:cNvSpPr txBox="1"/>
            <p:nvPr/>
          </p:nvSpPr>
          <p:spPr>
            <a:xfrm>
              <a:off x="7436076" y="5950440"/>
              <a:ext cx="1332000" cy="328295"/>
            </a:xfrm>
            <a:prstGeom prst="rect">
              <a:avLst/>
            </a:prstGeom>
            <a:noFill/>
            <a:ln w="12700" cap="flat" cmpd="sng" algn="ctr">
              <a:noFill/>
              <a:prstDash val="solid"/>
              <a:tailEnd type="triangle" w="med" len="med"/>
            </a:ln>
            <a:effectLst/>
          </p:spPr>
          <p:txBody>
            <a:bodyPr wrap="square" rtlCol="0">
              <a:spAutoFit/>
            </a:bodyPr>
            <a:lstStyle/>
            <a:p>
              <a:pPr defTabSz="342900"/>
              <a:r>
                <a:rPr lang="en-GB" sz="1000" b="1" dirty="0">
                  <a:solidFill>
                    <a:srgbClr val="5A5A5A"/>
                  </a:solidFill>
                  <a:cs typeface="Arial" panose="020B0604020202020204" pitchFamily="34" charset="0"/>
                </a:rPr>
                <a:t>Favours placebo</a:t>
              </a:r>
            </a:p>
          </p:txBody>
        </p:sp>
        <p:cxnSp>
          <p:nvCxnSpPr>
            <p:cNvPr id="24" name="Straight Arrow Connector 23"/>
            <p:cNvCxnSpPr/>
            <p:nvPr/>
          </p:nvCxnSpPr>
          <p:spPr>
            <a:xfrm>
              <a:off x="7451732" y="6003542"/>
              <a:ext cx="1188720" cy="0"/>
            </a:xfrm>
            <a:prstGeom prst="straightConnector1">
              <a:avLst/>
            </a:prstGeom>
            <a:noFill/>
            <a:ln w="12700" cap="flat" cmpd="sng" algn="ctr">
              <a:solidFill>
                <a:schemeClr val="tx2"/>
              </a:solidFill>
              <a:prstDash val="solid"/>
              <a:tailEnd type="triangle" w="med" len="med"/>
            </a:ln>
            <a:effectLst/>
          </p:spPr>
        </p:cxnSp>
        <p:cxnSp>
          <p:nvCxnSpPr>
            <p:cNvPr id="25" name="Straight Arrow Connector 24"/>
            <p:cNvCxnSpPr/>
            <p:nvPr/>
          </p:nvCxnSpPr>
          <p:spPr>
            <a:xfrm flipH="1">
              <a:off x="5117910" y="6011500"/>
              <a:ext cx="2157218" cy="0"/>
            </a:xfrm>
            <a:prstGeom prst="straightConnector1">
              <a:avLst/>
            </a:prstGeom>
            <a:noFill/>
            <a:ln w="12700" cap="flat" cmpd="sng" algn="ctr">
              <a:solidFill>
                <a:schemeClr val="tx2"/>
              </a:solidFill>
              <a:prstDash val="solid"/>
              <a:tailEnd type="triangle" w="med" len="med"/>
            </a:ln>
            <a:effectLst/>
          </p:spPr>
        </p:cxnSp>
      </p:grpSp>
      <p:cxnSp>
        <p:nvCxnSpPr>
          <p:cNvPr id="14" name="Gerade Verbindung 3"/>
          <p:cNvCxnSpPr/>
          <p:nvPr/>
        </p:nvCxnSpPr>
        <p:spPr>
          <a:xfrm flipH="1">
            <a:off x="6732240" y="2049312"/>
            <a:ext cx="926" cy="188141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544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Footer Placeholder 21"/>
          <p:cNvSpPr>
            <a:spLocks noGrp="1"/>
          </p:cNvSpPr>
          <p:nvPr>
            <p:ph type="ftr" sz="quarter" idx="10"/>
          </p:nvPr>
        </p:nvSpPr>
        <p:spPr>
          <a:xfrm>
            <a:off x="468000" y="4651200"/>
            <a:ext cx="7776408" cy="363600"/>
          </a:xfrm>
        </p:spPr>
        <p:txBody>
          <a:bodyPr/>
          <a:lstStyle/>
          <a:p>
            <a:r>
              <a:rPr lang="en-GB" dirty="0">
                <a:solidFill>
                  <a:srgbClr val="5A5A5A">
                    <a:lumMod val="60000"/>
                    <a:lumOff val="40000"/>
                  </a:srgbClr>
                </a:solidFill>
              </a:rPr>
              <a:t>*Logistic regression model includes treatment as factor and continuous baseline HbA1c and continuous baseline log10 (UACR) as covariates</a:t>
            </a:r>
            <a:r>
              <a:rPr lang="en-US" dirty="0">
                <a:solidFill>
                  <a:srgbClr val="5A5A5A">
                    <a:lumMod val="60000"/>
                    <a:lumOff val="40000"/>
                  </a:srgbClr>
                </a:solidFill>
              </a:rPr>
              <a:t>; </a:t>
            </a:r>
            <a:r>
              <a:rPr lang="en-US" baseline="30000" dirty="0">
                <a:solidFill>
                  <a:srgbClr val="5A5A5A">
                    <a:lumMod val="60000"/>
                    <a:lumOff val="40000"/>
                  </a:srgbClr>
                </a:solidFill>
              </a:rPr>
              <a:t>†</a:t>
            </a:r>
            <a:r>
              <a:rPr lang="en-US" dirty="0">
                <a:solidFill>
                  <a:srgbClr val="5A5A5A">
                    <a:lumMod val="60000"/>
                    <a:lumOff val="40000"/>
                  </a:srgbClr>
                </a:solidFill>
              </a:rPr>
              <a:t>14 of 150 patients</a:t>
            </a:r>
            <a:r>
              <a:rPr lang="en-US" baseline="30000" dirty="0">
                <a:solidFill>
                  <a:srgbClr val="5A5A5A">
                    <a:lumMod val="60000"/>
                    <a:lumOff val="40000"/>
                  </a:srgbClr>
                </a:solidFill>
              </a:rPr>
              <a:t>2</a:t>
            </a:r>
            <a:r>
              <a:rPr lang="en-US" dirty="0">
                <a:solidFill>
                  <a:srgbClr val="5A5A5A">
                    <a:lumMod val="60000"/>
                    <a:lumOff val="40000"/>
                  </a:srgbClr>
                </a:solidFill>
              </a:rPr>
              <a:t>;</a:t>
            </a:r>
            <a:r>
              <a:rPr lang="en-US" baseline="30000" dirty="0">
                <a:solidFill>
                  <a:srgbClr val="5A5A5A">
                    <a:lumMod val="60000"/>
                    <a:lumOff val="40000"/>
                  </a:srgbClr>
                </a:solidFill>
              </a:rPr>
              <a:t> </a:t>
            </a:r>
            <a:br>
              <a:rPr lang="en-US" baseline="30000" dirty="0">
                <a:solidFill>
                  <a:srgbClr val="5A5A5A">
                    <a:lumMod val="60000"/>
                    <a:lumOff val="40000"/>
                  </a:srgbClr>
                </a:solidFill>
              </a:rPr>
            </a:br>
            <a:r>
              <a:rPr lang="en-US" baseline="30000" dirty="0">
                <a:solidFill>
                  <a:srgbClr val="5A5A5A">
                    <a:lumMod val="60000"/>
                    <a:lumOff val="40000"/>
                  </a:srgbClr>
                </a:solidFill>
              </a:rPr>
              <a:t>‡</a:t>
            </a:r>
            <a:r>
              <a:rPr lang="en-US" dirty="0">
                <a:solidFill>
                  <a:srgbClr val="5A5A5A">
                    <a:lumMod val="60000"/>
                    <a:lumOff val="40000"/>
                  </a:srgbClr>
                </a:solidFill>
              </a:rPr>
              <a:t>55 of 152 patients</a:t>
            </a:r>
            <a:r>
              <a:rPr lang="en-US" baseline="30000" dirty="0">
                <a:solidFill>
                  <a:srgbClr val="5A5A5A">
                    <a:lumMod val="60000"/>
                    <a:lumOff val="40000"/>
                  </a:srgbClr>
                </a:solidFill>
              </a:rPr>
              <a:t>2</a:t>
            </a:r>
            <a:endParaRPr lang="en-US" dirty="0">
              <a:solidFill>
                <a:srgbClr val="5A5A5A">
                  <a:lumMod val="60000"/>
                  <a:lumOff val="40000"/>
                </a:srgbClr>
              </a:solidFill>
            </a:endParaRPr>
          </a:p>
          <a:p>
            <a:r>
              <a:rPr lang="en-US" dirty="0">
                <a:solidFill>
                  <a:srgbClr val="5A5A5A">
                    <a:lumMod val="60000"/>
                    <a:lumOff val="40000"/>
                  </a:srgbClr>
                </a:solidFill>
              </a:rPr>
              <a:t>FAS, full analysis set; HbA1c, glycated haemoglobin; </a:t>
            </a:r>
            <a:r>
              <a:rPr lang="en-GB" dirty="0">
                <a:solidFill>
                  <a:srgbClr val="5A5A5A">
                    <a:lumMod val="60000"/>
                    <a:lumOff val="40000"/>
                  </a:srgbClr>
                </a:solidFill>
              </a:rPr>
              <a:t>NCF, non-completers considered failures; UACR, urine albumin-to-creatinine ratio</a:t>
            </a:r>
          </a:p>
          <a:p>
            <a:r>
              <a:rPr lang="en-GB" dirty="0">
                <a:solidFill>
                  <a:srgbClr val="5A5A5A">
                    <a:lumMod val="60000"/>
                    <a:lumOff val="40000"/>
                  </a:srgbClr>
                </a:solidFill>
              </a:rPr>
              <a:t>1. Groop P-H </a:t>
            </a:r>
            <a:r>
              <a:rPr lang="en-GB" i="1" dirty="0">
                <a:solidFill>
                  <a:srgbClr val="5A5A5A">
                    <a:lumMod val="60000"/>
                    <a:lumOff val="40000"/>
                  </a:srgbClr>
                </a:solidFill>
              </a:rPr>
              <a:t>et al. Diabetes Obes Metab </a:t>
            </a:r>
            <a:r>
              <a:rPr lang="en-GB" dirty="0">
                <a:solidFill>
                  <a:srgbClr val="5A5A5A">
                    <a:lumMod val="60000"/>
                    <a:lumOff val="40000"/>
                  </a:srgbClr>
                </a:solidFill>
              </a:rPr>
              <a:t>2017; doi: 10.1111/dom.13041; 2. Groop P-H </a:t>
            </a:r>
            <a:r>
              <a:rPr lang="en-GB" i="1" dirty="0">
                <a:solidFill>
                  <a:srgbClr val="5A5A5A">
                    <a:lumMod val="60000"/>
                    <a:lumOff val="40000"/>
                  </a:srgbClr>
                </a:solidFill>
              </a:rPr>
              <a:t>et al. </a:t>
            </a:r>
            <a:r>
              <a:rPr lang="en-GB" dirty="0">
                <a:solidFill>
                  <a:srgbClr val="5A5A5A">
                    <a:lumMod val="60000"/>
                    <a:lumOff val="40000"/>
                  </a:srgbClr>
                </a:solidFill>
              </a:rPr>
              <a:t>ADA 76th Scientific Sessions 2016 (poster 17-LB)</a:t>
            </a:r>
          </a:p>
        </p:txBody>
      </p:sp>
      <p:sp>
        <p:nvSpPr>
          <p:cNvPr id="3" name="Text Placeholder 2"/>
          <p:cNvSpPr>
            <a:spLocks noGrp="1"/>
          </p:cNvSpPr>
          <p:nvPr>
            <p:ph type="body" sz="quarter" idx="11"/>
          </p:nvPr>
        </p:nvSpPr>
        <p:spPr/>
        <p:txBody>
          <a:bodyPr/>
          <a:lstStyle/>
          <a:p>
            <a:r>
              <a:rPr lang="en-US" sz="1600" dirty="0"/>
              <a:t>Achievement of HbA1c &lt;7% at Week 24 in patients with baseline HbA1c ≥7%, FAS (NCF)*</a:t>
            </a:r>
            <a:r>
              <a:rPr lang="en-US" sz="1600" baseline="30000" dirty="0"/>
              <a:t>1</a:t>
            </a:r>
            <a:endParaRPr lang="en-US" sz="1600" dirty="0"/>
          </a:p>
        </p:txBody>
      </p:sp>
      <p:sp>
        <p:nvSpPr>
          <p:cNvPr id="15" name="Title 7"/>
          <p:cNvSpPr>
            <a:spLocks noGrp="1"/>
          </p:cNvSpPr>
          <p:nvPr>
            <p:ph type="title"/>
          </p:nvPr>
        </p:nvSpPr>
        <p:spPr/>
        <p:txBody>
          <a:bodyPr/>
          <a:lstStyle/>
          <a:p>
            <a:r>
              <a:rPr lang="en-GB" sz="2000" dirty="0"/>
              <a:t>Significantly more patients with early kidney disease achieved HbA1c &lt;7% at Week 24 with linagliptin compared with placebo</a:t>
            </a:r>
          </a:p>
        </p:txBody>
      </p:sp>
      <p:sp>
        <p:nvSpPr>
          <p:cNvPr id="23" name="Slide Number Placeholder 22"/>
          <p:cNvSpPr>
            <a:spLocks noGrp="1"/>
          </p:cNvSpPr>
          <p:nvPr>
            <p:ph type="sldNum" sz="quarter" idx="12"/>
          </p:nvPr>
        </p:nvSpPr>
        <p:spPr/>
        <p:txBody>
          <a:bodyPr/>
          <a:lstStyle/>
          <a:p>
            <a:fld id="{296B2A94-D150-4E70-BD25-179C8FCB8ECA}" type="slidenum">
              <a:rPr lang="en-GB" smtClean="0">
                <a:solidFill>
                  <a:srgbClr val="5A5A5A">
                    <a:lumMod val="60000"/>
                    <a:lumOff val="40000"/>
                  </a:srgbClr>
                </a:solidFill>
              </a:rPr>
              <a:pPr/>
              <a:t>41</a:t>
            </a:fld>
            <a:endParaRPr lang="en-GB" dirty="0">
              <a:solidFill>
                <a:srgbClr val="5A5A5A">
                  <a:lumMod val="60000"/>
                  <a:lumOff val="40000"/>
                </a:srgbClr>
              </a:solidFill>
            </a:endParaRPr>
          </a:p>
        </p:txBody>
      </p:sp>
      <p:graphicFrame>
        <p:nvGraphicFramePr>
          <p:cNvPr id="18" name="Content Placeholder 15"/>
          <p:cNvGraphicFramePr>
            <a:graphicFrameLocks noGrp="1"/>
          </p:cNvGraphicFramePr>
          <p:nvPr>
            <p:ph idx="1"/>
            <p:extLst>
              <p:ext uri="{D42A27DB-BD31-4B8C-83A1-F6EECF244321}">
                <p14:modId xmlns:p14="http://schemas.microsoft.com/office/powerpoint/2010/main" val="166313704"/>
              </p:ext>
            </p:extLst>
          </p:nvPr>
        </p:nvGraphicFramePr>
        <p:xfrm>
          <a:off x="457200" y="1723231"/>
          <a:ext cx="8229600" cy="315277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rot="16200000">
            <a:off x="24114" y="2729222"/>
            <a:ext cx="2315987" cy="276999"/>
          </a:xfrm>
          <a:prstGeom prst="rect">
            <a:avLst/>
          </a:prstGeom>
          <a:noFill/>
        </p:spPr>
        <p:txBody>
          <a:bodyPr wrap="square" rtlCol="0">
            <a:spAutoFit/>
          </a:bodyPr>
          <a:lstStyle/>
          <a:p>
            <a:pPr algn="ctr" defTabSz="342900"/>
            <a:r>
              <a:rPr lang="en-GB" sz="1200" b="1" dirty="0">
                <a:solidFill>
                  <a:srgbClr val="5A5A5A"/>
                </a:solidFill>
                <a:cs typeface="Arial" pitchFamily="34" charset="0"/>
              </a:rPr>
              <a:t>Proportion of patients (%)</a:t>
            </a:r>
          </a:p>
        </p:txBody>
      </p:sp>
      <p:sp>
        <p:nvSpPr>
          <p:cNvPr id="21" name="TextBox 20"/>
          <p:cNvSpPr txBox="1"/>
          <p:nvPr/>
        </p:nvSpPr>
        <p:spPr>
          <a:xfrm>
            <a:off x="3939189" y="1834500"/>
            <a:ext cx="2348721" cy="461665"/>
          </a:xfrm>
          <a:prstGeom prst="rect">
            <a:avLst/>
          </a:prstGeom>
          <a:noFill/>
        </p:spPr>
        <p:txBody>
          <a:bodyPr wrap="none" rtlCol="0">
            <a:spAutoFit/>
          </a:bodyPr>
          <a:lstStyle/>
          <a:p>
            <a:pPr algn="ctr" defTabSz="457200"/>
            <a:r>
              <a:rPr lang="en-GB" sz="1200" b="1" dirty="0">
                <a:solidFill>
                  <a:srgbClr val="5A5A5A"/>
                </a:solidFill>
              </a:rPr>
              <a:t>Odds ratio 6.16</a:t>
            </a:r>
          </a:p>
          <a:p>
            <a:pPr algn="ctr" defTabSz="457200"/>
            <a:r>
              <a:rPr lang="en-GB" sz="1200" b="1" dirty="0">
                <a:solidFill>
                  <a:srgbClr val="5A5A5A"/>
                </a:solidFill>
              </a:rPr>
              <a:t>(95% CI 3.13, 12.15); </a:t>
            </a:r>
            <a:r>
              <a:rPr lang="en-GB" sz="1200" b="1" i="1" dirty="0">
                <a:solidFill>
                  <a:srgbClr val="5A5A5A"/>
                </a:solidFill>
              </a:rPr>
              <a:t>p</a:t>
            </a:r>
            <a:r>
              <a:rPr lang="en-GB" sz="1200" b="1" dirty="0">
                <a:solidFill>
                  <a:srgbClr val="5A5A5A"/>
                </a:solidFill>
              </a:rPr>
              <a:t>&lt;0.0001</a:t>
            </a:r>
          </a:p>
        </p:txBody>
      </p:sp>
      <p:grpSp>
        <p:nvGrpSpPr>
          <p:cNvPr id="24" name="Group 23"/>
          <p:cNvGrpSpPr/>
          <p:nvPr/>
        </p:nvGrpSpPr>
        <p:grpSpPr>
          <a:xfrm flipH="1">
            <a:off x="3386848" y="2354722"/>
            <a:ext cx="3453404" cy="1026000"/>
            <a:chOff x="4499992" y="2759887"/>
            <a:chExt cx="2365347" cy="1368000"/>
          </a:xfrm>
        </p:grpSpPr>
        <p:cxnSp>
          <p:nvCxnSpPr>
            <p:cNvPr id="25" name="Straight Connector 24"/>
            <p:cNvCxnSpPr/>
            <p:nvPr/>
          </p:nvCxnSpPr>
          <p:spPr>
            <a:xfrm>
              <a:off x="4499992" y="2759887"/>
              <a:ext cx="2365347" cy="0"/>
            </a:xfrm>
            <a:prstGeom prst="line">
              <a:avLst/>
            </a:prstGeom>
            <a:ln w="12700" cap="sq">
              <a:solidFill>
                <a:srgbClr val="5357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99992" y="2759887"/>
              <a:ext cx="0" cy="478200"/>
            </a:xfrm>
            <a:prstGeom prst="line">
              <a:avLst/>
            </a:prstGeom>
            <a:ln w="12700" cap="sq">
              <a:solidFill>
                <a:srgbClr val="5357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54948" y="2759887"/>
              <a:ext cx="0" cy="1368000"/>
            </a:xfrm>
            <a:prstGeom prst="line">
              <a:avLst/>
            </a:prstGeom>
            <a:ln w="12700" cap="sq">
              <a:solidFill>
                <a:srgbClr val="53575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82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solidFill>
                  <a:srgbClr val="5A5A5A">
                    <a:lumMod val="60000"/>
                    <a:lumOff val="40000"/>
                  </a:srgbClr>
                </a:solidFill>
              </a:rPr>
              <a:t>*FAS (OC) population; </a:t>
            </a:r>
            <a:r>
              <a:rPr lang="en-US" baseline="30000" dirty="0">
                <a:solidFill>
                  <a:srgbClr val="5A5A5A">
                    <a:lumMod val="60000"/>
                    <a:lumOff val="40000"/>
                  </a:srgbClr>
                </a:solidFill>
              </a:rPr>
              <a:t>†</a:t>
            </a:r>
            <a:r>
              <a:rPr lang="en-US" dirty="0">
                <a:solidFill>
                  <a:srgbClr val="5A5A5A">
                    <a:lumMod val="60000"/>
                    <a:lumOff val="40000"/>
                  </a:srgbClr>
                </a:solidFill>
              </a:rPr>
              <a:t>FAS (LOCF) population</a:t>
            </a:r>
          </a:p>
          <a:p>
            <a:r>
              <a:rPr lang="en-US" dirty="0">
                <a:solidFill>
                  <a:srgbClr val="5A5A5A">
                    <a:lumMod val="60000"/>
                    <a:lumOff val="40000"/>
                  </a:srgbClr>
                </a:solidFill>
              </a:rPr>
              <a:t>FAS, full analysis set; </a:t>
            </a:r>
            <a:r>
              <a:rPr lang="en-US" dirty="0" err="1">
                <a:solidFill>
                  <a:srgbClr val="5A5A5A">
                    <a:lumMod val="60000"/>
                    <a:lumOff val="40000"/>
                  </a:srgbClr>
                </a:solidFill>
              </a:rPr>
              <a:t>gMean</a:t>
            </a:r>
            <a:r>
              <a:rPr lang="en-US" dirty="0">
                <a:solidFill>
                  <a:srgbClr val="5A5A5A">
                    <a:lumMod val="60000"/>
                    <a:lumOff val="40000"/>
                  </a:srgbClr>
                </a:solidFill>
              </a:rPr>
              <a:t>, geometric mean; </a:t>
            </a:r>
            <a:r>
              <a:rPr lang="en-GB" dirty="0">
                <a:solidFill>
                  <a:srgbClr val="5A5A5A">
                    <a:lumMod val="60000"/>
                    <a:lumOff val="40000"/>
                  </a:srgbClr>
                </a:solidFill>
              </a:rPr>
              <a:t>HbA1c, glycated haemoglobin; </a:t>
            </a:r>
            <a:r>
              <a:rPr lang="en-US" dirty="0">
                <a:solidFill>
                  <a:srgbClr val="5A5A5A">
                    <a:lumMod val="60000"/>
                    <a:lumOff val="40000"/>
                  </a:srgbClr>
                </a:solidFill>
              </a:rPr>
              <a:t>LOCF, last observation carried forward; OC, observed cases (excluding values after glycaemic rescue medication); UACR, urine albumin-to-creatinine ratio</a:t>
            </a:r>
          </a:p>
          <a:p>
            <a:r>
              <a:rPr lang="en-GB" dirty="0">
                <a:solidFill>
                  <a:srgbClr val="5A5A5A">
                    <a:lumMod val="60000"/>
                    <a:lumOff val="40000"/>
                  </a:srgbClr>
                </a:solidFill>
              </a:rPr>
              <a:t>Groop P-H </a:t>
            </a:r>
            <a:r>
              <a:rPr lang="en-GB" i="1" dirty="0">
                <a:solidFill>
                  <a:srgbClr val="5A5A5A">
                    <a:lumMod val="60000"/>
                    <a:lumOff val="40000"/>
                  </a:srgbClr>
                </a:solidFill>
              </a:rPr>
              <a:t>et al. Diabetes Obes Metab </a:t>
            </a:r>
            <a:r>
              <a:rPr lang="en-GB" dirty="0">
                <a:solidFill>
                  <a:srgbClr val="5A5A5A">
                    <a:lumMod val="60000"/>
                    <a:lumOff val="40000"/>
                  </a:srgbClr>
                </a:solidFill>
              </a:rPr>
              <a:t>2017; doi: 10.1111/dom.13041</a:t>
            </a:r>
          </a:p>
        </p:txBody>
      </p:sp>
      <p:sp>
        <p:nvSpPr>
          <p:cNvPr id="6" name="Title 5"/>
          <p:cNvSpPr>
            <a:spLocks noGrp="1"/>
          </p:cNvSpPr>
          <p:nvPr>
            <p:ph type="title"/>
          </p:nvPr>
        </p:nvSpPr>
        <p:spPr/>
        <p:txBody>
          <a:bodyPr/>
          <a:lstStyle/>
          <a:p>
            <a:r>
              <a:rPr lang="en-GB" dirty="0"/>
              <a:t>L</a:t>
            </a:r>
            <a:r>
              <a:rPr lang="en-GB" noProof="0" dirty="0"/>
              <a:t>inagliptin did not result in significant change in UACR versus placebo over 24 weeks in patients with early kidney disease</a:t>
            </a:r>
          </a:p>
        </p:txBody>
      </p:sp>
      <p:sp>
        <p:nvSpPr>
          <p:cNvPr id="5" name="Slide Number Placeholder 4"/>
          <p:cNvSpPr>
            <a:spLocks noGrp="1"/>
          </p:cNvSpPr>
          <p:nvPr>
            <p:ph type="sldNum" sz="quarter" idx="12"/>
          </p:nvPr>
        </p:nvSpPr>
        <p:spPr/>
        <p:txBody>
          <a:bodyPr/>
          <a:lstStyle/>
          <a:p>
            <a:fld id="{B8C69FD3-5C00-4DB2-ADA0-AF3EA22F9A78}" type="slidenum">
              <a:rPr lang="en-US" smtClean="0">
                <a:solidFill>
                  <a:srgbClr val="5A5A5A">
                    <a:lumMod val="60000"/>
                    <a:lumOff val="40000"/>
                  </a:srgbClr>
                </a:solidFill>
              </a:rPr>
              <a:pPr/>
              <a:t>42</a:t>
            </a:fld>
            <a:endParaRPr lang="en-US" dirty="0">
              <a:solidFill>
                <a:srgbClr val="5A5A5A">
                  <a:lumMod val="60000"/>
                  <a:lumOff val="40000"/>
                </a:srgbClr>
              </a:solidFill>
            </a:endParaRPr>
          </a:p>
        </p:txBody>
      </p:sp>
      <p:sp>
        <p:nvSpPr>
          <p:cNvPr id="43" name="Rectangle 42"/>
          <p:cNvSpPr/>
          <p:nvPr/>
        </p:nvSpPr>
        <p:spPr>
          <a:xfrm rot="16200000">
            <a:off x="-593752" y="1926486"/>
            <a:ext cx="2519634" cy="600164"/>
          </a:xfrm>
          <a:prstGeom prst="rect">
            <a:avLst/>
          </a:prstGeom>
        </p:spPr>
        <p:txBody>
          <a:bodyPr wrap="square">
            <a:spAutoFit/>
          </a:bodyPr>
          <a:lstStyle/>
          <a:p>
            <a:pPr algn="ctr" defTabSz="457200">
              <a:defRPr sz="1200" b="1" i="0" u="none" strike="noStrike" kern="1200" baseline="0">
                <a:solidFill>
                  <a:srgbClr val="3C3C3B"/>
                </a:solidFill>
                <a:latin typeface="+mn-lt"/>
                <a:ea typeface="+mn-ea"/>
                <a:cs typeface="Arial" panose="020B0604020202020204" pitchFamily="34" charset="0"/>
              </a:defRPr>
            </a:pPr>
            <a:r>
              <a:rPr lang="en-GB" sz="1100" b="1" dirty="0">
                <a:solidFill>
                  <a:srgbClr val="5A5A5A"/>
                </a:solidFill>
                <a:cs typeface="Arial" panose="020B0604020202020204" pitchFamily="34" charset="0"/>
              </a:rPr>
              <a:t>Adjusted </a:t>
            </a:r>
            <a:r>
              <a:rPr lang="en-GB" sz="1100" b="1" dirty="0" err="1">
                <a:solidFill>
                  <a:srgbClr val="5A5A5A"/>
                </a:solidFill>
                <a:cs typeface="Arial" panose="020B0604020202020204" pitchFamily="34" charset="0"/>
              </a:rPr>
              <a:t>gMean</a:t>
            </a:r>
            <a:r>
              <a:rPr lang="en-GB" sz="1100" b="1" dirty="0">
                <a:solidFill>
                  <a:srgbClr val="5A5A5A"/>
                </a:solidFill>
                <a:cs typeface="Arial" panose="020B0604020202020204" pitchFamily="34" charset="0"/>
              </a:rPr>
              <a:t> ratio of relative change from baseline in UACR  (mg/g Cr ± 95% CI)</a:t>
            </a:r>
            <a:r>
              <a:rPr lang="en-GB" sz="1100" b="1" baseline="30000" dirty="0">
                <a:solidFill>
                  <a:srgbClr val="5A5A5A"/>
                </a:solidFill>
                <a:cs typeface="Arial" panose="020B0604020202020204"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2135965936"/>
              </p:ext>
            </p:extLst>
          </p:nvPr>
        </p:nvGraphicFramePr>
        <p:xfrm>
          <a:off x="5705460" y="1734980"/>
          <a:ext cx="3096000" cy="964410"/>
        </p:xfrm>
        <a:graphic>
          <a:graphicData uri="http://schemas.openxmlformats.org/drawingml/2006/table">
            <a:tbl>
              <a:tblPr firstRow="1" bandRow="1">
                <a:tableStyleId>{69012ECD-51FC-41F1-AA8D-1B2483CD663E}</a:tableStyleId>
              </a:tblPr>
              <a:tblGrid>
                <a:gridCol w="1224000">
                  <a:extLst>
                    <a:ext uri="{9D8B030D-6E8A-4147-A177-3AD203B41FA5}">
                      <a16:colId xmlns="" xmlns:a16="http://schemas.microsoft.com/office/drawing/2014/main" val="20000"/>
                    </a:ext>
                  </a:extLst>
                </a:gridCol>
                <a:gridCol w="1224000">
                  <a:extLst>
                    <a:ext uri="{9D8B030D-6E8A-4147-A177-3AD203B41FA5}">
                      <a16:colId xmlns="" xmlns:a16="http://schemas.microsoft.com/office/drawing/2014/main" val="20001"/>
                    </a:ext>
                  </a:extLst>
                </a:gridCol>
                <a:gridCol w="648000">
                  <a:extLst>
                    <a:ext uri="{9D8B030D-6E8A-4147-A177-3AD203B41FA5}">
                      <a16:colId xmlns="" xmlns:a16="http://schemas.microsoft.com/office/drawing/2014/main" val="20002"/>
                    </a:ext>
                  </a:extLst>
                </a:gridCol>
              </a:tblGrid>
              <a:tr h="476730">
                <a:tc gridSpan="3">
                  <a:txBody>
                    <a:bodyPr/>
                    <a:lstStyle/>
                    <a:p>
                      <a:pPr algn="ctr"/>
                      <a:r>
                        <a:rPr lang="en-GB" sz="1000" dirty="0"/>
                        <a:t>Adjusted mean change in UACR at 24 weeks from</a:t>
                      </a:r>
                      <a:r>
                        <a:rPr lang="en-GB" sz="1000" baseline="0" dirty="0"/>
                        <a:t> baseline*</a:t>
                      </a:r>
                      <a:r>
                        <a:rPr lang="en-GB" sz="1000" dirty="0"/>
                        <a:t> gMean, mg/gCr (95% CI)</a:t>
                      </a:r>
                      <a:endParaRPr lang="en-GB" sz="1000" b="0" dirty="0">
                        <a:solidFill>
                          <a:schemeClr val="bg2"/>
                        </a:solidFill>
                      </a:endParaRPr>
                    </a:p>
                  </a:txBody>
                  <a:tcPr anchor="ctr"/>
                </a:tc>
                <a:tc hMerge="1">
                  <a:txBody>
                    <a:bodyPr/>
                    <a:lstStyle/>
                    <a:p>
                      <a:endParaRPr lang="en-GB"/>
                    </a:p>
                  </a:txBody>
                  <a:tcPr/>
                </a:tc>
                <a:tc hMerge="1">
                  <a:txBody>
                    <a:bodyPr/>
                    <a:lstStyle/>
                    <a:p>
                      <a:pPr algn="ctr"/>
                      <a:endParaRPr lang="en-GB" sz="1000" b="0" i="0" dirty="0">
                        <a:solidFill>
                          <a:schemeClr val="bg2"/>
                        </a:solidFill>
                      </a:endParaRPr>
                    </a:p>
                  </a:txBody>
                  <a:tcPr anchor="ctr"/>
                </a:tc>
                <a:extLst>
                  <a:ext uri="{0D108BD9-81ED-4DB2-BD59-A6C34878D82A}">
                    <a16:rowId xmlns="" xmlns:a16="http://schemas.microsoft.com/office/drawing/2014/main" val="10000"/>
                  </a:ext>
                </a:extLst>
              </a:tr>
              <a:tr h="227738">
                <a:tc>
                  <a:txBody>
                    <a:bodyPr/>
                    <a:lstStyle/>
                    <a:p>
                      <a:pPr lvl="0" algn="ctr"/>
                      <a:r>
                        <a:rPr lang="en-GB" sz="1000" dirty="0"/>
                        <a:t>Linagliptin</a:t>
                      </a:r>
                      <a:endParaRPr lang="en-GB" sz="1000" dirty="0">
                        <a:solidFill>
                          <a:schemeClr val="bg2"/>
                        </a:solidFill>
                      </a:endParaRPr>
                    </a:p>
                  </a:txBody>
                  <a:tcPr/>
                </a:tc>
                <a:tc>
                  <a:txBody>
                    <a:bodyPr/>
                    <a:lstStyle/>
                    <a:p>
                      <a:pPr lvl="0" algn="ctr"/>
                      <a:r>
                        <a:rPr lang="en-GB" sz="1000" dirty="0"/>
                        <a:t>Placebo</a:t>
                      </a:r>
                      <a:endParaRPr lang="en-GB" sz="1000" dirty="0">
                        <a:solidFill>
                          <a:schemeClr val="bg2"/>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i="1" dirty="0"/>
                        <a:t>p</a:t>
                      </a:r>
                      <a:r>
                        <a:rPr lang="en-GB" sz="1000" dirty="0"/>
                        <a:t>-value</a:t>
                      </a:r>
                      <a:endParaRPr lang="en-GB" sz="1000" b="0" i="0" dirty="0">
                        <a:solidFill>
                          <a:schemeClr val="bg2"/>
                        </a:solidFill>
                      </a:endParaRPr>
                    </a:p>
                  </a:txBody>
                  <a:tcPr anchor="ctr"/>
                </a:tc>
                <a:extLst>
                  <a:ext uri="{0D108BD9-81ED-4DB2-BD59-A6C34878D82A}">
                    <a16:rowId xmlns="" xmlns:a16="http://schemas.microsoft.com/office/drawing/2014/main" val="10001"/>
                  </a:ext>
                </a:extLst>
              </a:tr>
              <a:tr h="161523">
                <a:tc>
                  <a:txBody>
                    <a:bodyPr/>
                    <a:lstStyle/>
                    <a:p>
                      <a:pPr algn="ctr"/>
                      <a:r>
                        <a:rPr lang="en-GB" sz="1000" dirty="0"/>
                        <a:t> -11.0</a:t>
                      </a:r>
                      <a:r>
                        <a:rPr lang="en-GB" sz="1000" baseline="0" dirty="0"/>
                        <a:t> (-16.8, -4.7)</a:t>
                      </a:r>
                      <a:endParaRPr lang="en-GB" sz="1000" dirty="0">
                        <a:solidFill>
                          <a:schemeClr val="tx1"/>
                        </a:solidFill>
                      </a:endParaRPr>
                    </a:p>
                  </a:txBody>
                  <a:tcPr/>
                </a:tc>
                <a:tc>
                  <a:txBody>
                    <a:bodyPr/>
                    <a:lstStyle/>
                    <a:p>
                      <a:pPr algn="ctr"/>
                      <a:r>
                        <a:rPr lang="en-GB" sz="1000" dirty="0"/>
                        <a:t>-5.1 (-11.4, 1.6)</a:t>
                      </a:r>
                      <a:endParaRPr lang="en-GB" sz="10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a:t>0.1954</a:t>
                      </a:r>
                      <a:endParaRPr lang="en-GB" sz="1000" dirty="0">
                        <a:solidFill>
                          <a:schemeClr val="tx1"/>
                        </a:solidFill>
                      </a:endParaRPr>
                    </a:p>
                  </a:txBody>
                  <a:tcPr/>
                </a:tc>
                <a:extLst>
                  <a:ext uri="{0D108BD9-81ED-4DB2-BD59-A6C34878D82A}">
                    <a16:rowId xmlns=""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59806081"/>
              </p:ext>
            </p:extLst>
          </p:nvPr>
        </p:nvGraphicFramePr>
        <p:xfrm>
          <a:off x="1547664" y="3781018"/>
          <a:ext cx="3957675" cy="662940"/>
        </p:xfrm>
        <a:graphic>
          <a:graphicData uri="http://schemas.openxmlformats.org/drawingml/2006/table">
            <a:tbl>
              <a:tblPr firstRow="1" bandRow="1">
                <a:tableStyleId>{69012ECD-51FC-41F1-AA8D-1B2483CD663E}</a:tableStyleId>
              </a:tblPr>
              <a:tblGrid>
                <a:gridCol w="1224057">
                  <a:extLst>
                    <a:ext uri="{9D8B030D-6E8A-4147-A177-3AD203B41FA5}">
                      <a16:colId xmlns="" xmlns:a16="http://schemas.microsoft.com/office/drawing/2014/main" val="20000"/>
                    </a:ext>
                  </a:extLst>
                </a:gridCol>
                <a:gridCol w="1477947">
                  <a:extLst>
                    <a:ext uri="{9D8B030D-6E8A-4147-A177-3AD203B41FA5}">
                      <a16:colId xmlns="" xmlns:a16="http://schemas.microsoft.com/office/drawing/2014/main" val="20001"/>
                    </a:ext>
                  </a:extLst>
                </a:gridCol>
                <a:gridCol w="1255671">
                  <a:extLst>
                    <a:ext uri="{9D8B030D-6E8A-4147-A177-3AD203B41FA5}">
                      <a16:colId xmlns="" xmlns:a16="http://schemas.microsoft.com/office/drawing/2014/main" val="20002"/>
                    </a:ext>
                  </a:extLst>
                </a:gridCol>
              </a:tblGrid>
              <a:tr h="177537">
                <a:tc>
                  <a:txBody>
                    <a:bodyPr/>
                    <a:lstStyle/>
                    <a:p>
                      <a:pPr algn="ctr"/>
                      <a:endParaRPr lang="en-GB" sz="1050" b="0" dirty="0"/>
                    </a:p>
                  </a:txBody>
                  <a:tcPr anchor="ctr"/>
                </a:tc>
                <a:tc>
                  <a:txBody>
                    <a:bodyPr/>
                    <a:lstStyle/>
                    <a:p>
                      <a:pPr algn="ctr"/>
                      <a:r>
                        <a:rPr lang="en-GB" sz="1050" dirty="0"/>
                        <a:t>Linagliptin (n=178)</a:t>
                      </a:r>
                      <a:endParaRPr lang="en-GB" sz="1050" b="0" dirty="0"/>
                    </a:p>
                  </a:txBody>
                  <a:tcPr anchor="ctr"/>
                </a:tc>
                <a:tc>
                  <a:txBody>
                    <a:bodyPr/>
                    <a:lstStyle/>
                    <a:p>
                      <a:pPr algn="ctr"/>
                      <a:r>
                        <a:rPr lang="en-GB" sz="1050" dirty="0"/>
                        <a:t>Placebo (n=173)</a:t>
                      </a:r>
                      <a:endParaRPr lang="en-GB" sz="1050" b="0" dirty="0"/>
                    </a:p>
                  </a:txBody>
                  <a:tcPr anchor="ctr"/>
                </a:tc>
                <a:extLst>
                  <a:ext uri="{0D108BD9-81ED-4DB2-BD59-A6C34878D82A}">
                    <a16:rowId xmlns="" xmlns:a16="http://schemas.microsoft.com/office/drawing/2014/main" val="10000"/>
                  </a:ext>
                </a:extLst>
              </a:tr>
              <a:tr h="29051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50" dirty="0"/>
                        <a:t>Baseline UACR</a:t>
                      </a:r>
                    </a:p>
                    <a:p>
                      <a:pPr marL="0" marR="0" indent="0" algn="ctr" defTabSz="457200" rtl="0" eaLnBrk="1" fontAlgn="auto" latinLnBrk="0" hangingPunct="1">
                        <a:lnSpc>
                          <a:spcPct val="100000"/>
                        </a:lnSpc>
                        <a:spcBef>
                          <a:spcPts val="0"/>
                        </a:spcBef>
                        <a:spcAft>
                          <a:spcPts val="0"/>
                        </a:spcAft>
                        <a:buClrTx/>
                        <a:buSzTx/>
                        <a:buFontTx/>
                        <a:buNone/>
                        <a:tabLst/>
                        <a:defRPr/>
                      </a:pPr>
                      <a:r>
                        <a:rPr lang="en-GB" sz="1050" dirty="0"/>
                        <a:t>gMean, mg/gCr</a:t>
                      </a:r>
                      <a:endParaRPr lang="en-GB" sz="1050" b="0" dirty="0">
                        <a:solidFill>
                          <a:schemeClr val="tx1"/>
                        </a:solidFill>
                      </a:endParaRPr>
                    </a:p>
                  </a:txBody>
                  <a:tcPr anchor="ctr"/>
                </a:tc>
                <a:tc>
                  <a:txBody>
                    <a:bodyPr/>
                    <a:lstStyle/>
                    <a:p>
                      <a:pPr algn="ctr"/>
                      <a:r>
                        <a:rPr lang="en-GB" sz="1050" dirty="0"/>
                        <a:t>120.5</a:t>
                      </a:r>
                      <a:endParaRPr lang="en-GB" sz="1050" b="0" dirty="0">
                        <a:solidFill>
                          <a:schemeClr val="tx1"/>
                        </a:solidFill>
                      </a:endParaRPr>
                    </a:p>
                  </a:txBody>
                  <a:tcPr anchor="ctr"/>
                </a:tc>
                <a:tc>
                  <a:txBody>
                    <a:bodyPr/>
                    <a:lstStyle/>
                    <a:p>
                      <a:pPr algn="ctr"/>
                      <a:r>
                        <a:rPr lang="en-GB" sz="1050" dirty="0"/>
                        <a:t>132.2</a:t>
                      </a:r>
                      <a:endParaRPr lang="en-GB" sz="1050" b="0" dirty="0">
                        <a:solidFill>
                          <a:schemeClr val="tx1"/>
                        </a:solidFill>
                      </a:endParaRPr>
                    </a:p>
                  </a:txBody>
                  <a:tcPr anchor="ctr"/>
                </a:tc>
                <a:extLst>
                  <a:ext uri="{0D108BD9-81ED-4DB2-BD59-A6C34878D82A}">
                    <a16:rowId xmlns="" xmlns:a16="http://schemas.microsoft.com/office/drawing/2014/main" val="10001"/>
                  </a:ext>
                </a:extLst>
              </a:tr>
            </a:tbl>
          </a:graphicData>
        </a:graphic>
      </p:graphicFrame>
      <p:graphicFrame>
        <p:nvGraphicFramePr>
          <p:cNvPr id="11" name="Content Placeholder 7"/>
          <p:cNvGraphicFramePr>
            <a:graphicFrameLocks/>
          </p:cNvGraphicFramePr>
          <p:nvPr>
            <p:extLst>
              <p:ext uri="{D42A27DB-BD31-4B8C-83A1-F6EECF244321}">
                <p14:modId xmlns:p14="http://schemas.microsoft.com/office/powerpoint/2010/main" val="67857944"/>
              </p:ext>
            </p:extLst>
          </p:nvPr>
        </p:nvGraphicFramePr>
        <p:xfrm>
          <a:off x="457199" y="808200"/>
          <a:ext cx="7020780" cy="2949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50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0" name="Content Placeholder 15"/>
          <p:cNvGraphicFramePr>
            <a:graphicFrameLocks noGrp="1"/>
          </p:cNvGraphicFramePr>
          <p:nvPr>
            <p:ph idx="1"/>
            <p:extLst>
              <p:ext uri="{D42A27DB-BD31-4B8C-83A1-F6EECF244321}">
                <p14:modId xmlns:p14="http://schemas.microsoft.com/office/powerpoint/2010/main" val="151235729"/>
              </p:ext>
            </p:extLst>
          </p:nvPr>
        </p:nvGraphicFramePr>
        <p:xfrm>
          <a:off x="2339752" y="1880012"/>
          <a:ext cx="4968550" cy="256916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0"/>
          </p:nvPr>
        </p:nvSpPr>
        <p:spPr>
          <a:xfrm>
            <a:off x="468000" y="4674060"/>
            <a:ext cx="7776408" cy="363600"/>
          </a:xfrm>
        </p:spPr>
        <p:txBody>
          <a:bodyPr/>
          <a:lstStyle/>
          <a:p>
            <a:r>
              <a:rPr lang="en-GB" dirty="0">
                <a:solidFill>
                  <a:srgbClr val="5A5A5A">
                    <a:lumMod val="60000"/>
                    <a:lumOff val="40000"/>
                  </a:srgbClr>
                </a:solidFill>
              </a:rPr>
              <a:t>The dosage(s) of background drugs had to remain stable for the first 12 weeks: for insulin, the adjusted mean change from baseline to Week 12 was –2.6 and –0.6 IU/day in the linagliptin (n=105) and placebo (n=94) groups, respectively (difference of –2.1; </a:t>
            </a:r>
            <a:r>
              <a:rPr lang="en-GB" i="1" dirty="0">
                <a:solidFill>
                  <a:srgbClr val="5A5A5A">
                    <a:lumMod val="60000"/>
                    <a:lumOff val="40000"/>
                  </a:srgbClr>
                </a:solidFill>
              </a:rPr>
              <a:t>p</a:t>
            </a:r>
            <a:r>
              <a:rPr lang="en-GB" dirty="0">
                <a:solidFill>
                  <a:srgbClr val="5A5A5A">
                    <a:lumMod val="60000"/>
                    <a:lumOff val="40000"/>
                  </a:srgbClr>
                </a:solidFill>
              </a:rPr>
              <a:t>=0.0613)</a:t>
            </a:r>
          </a:p>
          <a:p>
            <a:r>
              <a:rPr lang="en-GB" dirty="0">
                <a:solidFill>
                  <a:srgbClr val="5A5A5A">
                    <a:lumMod val="60000"/>
                    <a:lumOff val="40000"/>
                  </a:srgbClr>
                </a:solidFill>
              </a:rPr>
              <a:t>*Analysis of covariance model includes baseline HbA1c, treatment, renal impairment category and prior use of glucose-lowering drugs</a:t>
            </a:r>
          </a:p>
          <a:p>
            <a:r>
              <a:rPr lang="en-GB" dirty="0">
                <a:solidFill>
                  <a:srgbClr val="5A5A5A">
                    <a:lumMod val="60000"/>
                    <a:lumOff val="40000"/>
                  </a:srgbClr>
                </a:solidFill>
              </a:rPr>
              <a:t>HbA1c, glycated haemoglobin; SE, standard error</a:t>
            </a:r>
            <a:br>
              <a:rPr lang="en-GB" dirty="0">
                <a:solidFill>
                  <a:srgbClr val="5A5A5A">
                    <a:lumMod val="60000"/>
                    <a:lumOff val="40000"/>
                  </a:srgbClr>
                </a:solidFill>
              </a:rPr>
            </a:br>
            <a:r>
              <a:rPr lang="en-GB" dirty="0">
                <a:solidFill>
                  <a:srgbClr val="5A5A5A">
                    <a:lumMod val="60000"/>
                    <a:lumOff val="40000"/>
                  </a:srgbClr>
                </a:solidFill>
              </a:rPr>
              <a:t>Laakso M </a:t>
            </a:r>
            <a:r>
              <a:rPr lang="en-GB" i="1" dirty="0">
                <a:solidFill>
                  <a:srgbClr val="5A5A5A">
                    <a:lumMod val="60000"/>
                    <a:lumOff val="40000"/>
                  </a:srgbClr>
                </a:solidFill>
              </a:rPr>
              <a:t>et al. Diabetes Care</a:t>
            </a:r>
            <a:r>
              <a:rPr lang="en-GB" dirty="0">
                <a:solidFill>
                  <a:srgbClr val="5A5A5A">
                    <a:lumMod val="60000"/>
                    <a:lumOff val="40000"/>
                  </a:srgbClr>
                </a:solidFill>
              </a:rPr>
              <a:t> 2015;38:e15; Laakso M </a:t>
            </a:r>
            <a:r>
              <a:rPr lang="en-GB" i="1" dirty="0">
                <a:solidFill>
                  <a:srgbClr val="5A5A5A">
                    <a:lumMod val="60000"/>
                    <a:lumOff val="40000"/>
                  </a:srgbClr>
                </a:solidFill>
              </a:rPr>
              <a:t>et al. </a:t>
            </a:r>
            <a:r>
              <a:rPr lang="en-GB" dirty="0">
                <a:solidFill>
                  <a:srgbClr val="5A5A5A">
                    <a:lumMod val="60000"/>
                    <a:lumOff val="40000"/>
                  </a:srgbClr>
                </a:solidFill>
              </a:rPr>
              <a:t>ADA</a:t>
            </a:r>
            <a:r>
              <a:rPr lang="en-GB" i="1" dirty="0">
                <a:solidFill>
                  <a:srgbClr val="5A5A5A">
                    <a:lumMod val="60000"/>
                    <a:lumOff val="40000"/>
                  </a:srgbClr>
                </a:solidFill>
              </a:rPr>
              <a:t> </a:t>
            </a:r>
            <a:r>
              <a:rPr lang="en-GB" dirty="0">
                <a:solidFill>
                  <a:srgbClr val="5A5A5A">
                    <a:lumMod val="60000"/>
                    <a:lumOff val="40000"/>
                  </a:srgbClr>
                </a:solidFill>
              </a:rPr>
              <a:t>2013 (poster 1090-P)</a:t>
            </a:r>
          </a:p>
        </p:txBody>
      </p:sp>
      <p:sp>
        <p:nvSpPr>
          <p:cNvPr id="6" name="Text Placeholder 5"/>
          <p:cNvSpPr>
            <a:spLocks noGrp="1"/>
          </p:cNvSpPr>
          <p:nvPr>
            <p:ph type="body" sz="quarter" idx="11"/>
          </p:nvPr>
        </p:nvSpPr>
        <p:spPr/>
        <p:txBody>
          <a:bodyPr vert="horz" lIns="0" tIns="0" rIns="0" bIns="0" rtlCol="0" anchor="t" anchorCtr="0">
            <a:noAutofit/>
          </a:bodyPr>
          <a:lstStyle/>
          <a:p>
            <a:pPr marL="0" indent="0">
              <a:buNone/>
            </a:pPr>
            <a:r>
              <a:rPr lang="en-GB" sz="1600" dirty="0"/>
              <a:t>Primary endpoint: adjusted* mean (SE) change in HbA1c (%) from baseline at Week 12</a:t>
            </a:r>
          </a:p>
        </p:txBody>
      </p:sp>
      <p:sp>
        <p:nvSpPr>
          <p:cNvPr id="2" name="Title 1"/>
          <p:cNvSpPr>
            <a:spLocks noGrp="1"/>
          </p:cNvSpPr>
          <p:nvPr>
            <p:ph type="title"/>
          </p:nvPr>
        </p:nvSpPr>
        <p:spPr/>
        <p:txBody>
          <a:bodyPr/>
          <a:lstStyle/>
          <a:p>
            <a:r>
              <a:rPr lang="en-GB" dirty="0">
                <a:latin typeface="+mn-lt"/>
              </a:rPr>
              <a:t>In patients with moderate to severe renal impairment, linagliptin significantly lowered HbA1c</a:t>
            </a:r>
            <a:endParaRPr lang="en-GB" noProof="0" dirty="0">
              <a:latin typeface="+mn-lt"/>
            </a:endParaRPr>
          </a:p>
        </p:txBody>
      </p:sp>
      <p:sp>
        <p:nvSpPr>
          <p:cNvPr id="5" name="Slide Number Placeholder 4"/>
          <p:cNvSpPr>
            <a:spLocks noGrp="1"/>
          </p:cNvSpPr>
          <p:nvPr>
            <p:ph type="sldNum" sz="quarter" idx="12"/>
          </p:nvPr>
        </p:nvSpPr>
        <p:spPr/>
        <p:txBody>
          <a:bodyPr/>
          <a:lstStyle/>
          <a:p>
            <a:fld id="{CEC4EF0E-246F-4140-862C-D670971C4B03}" type="slidenum">
              <a:rPr lang="fr-FR" smtClean="0">
                <a:solidFill>
                  <a:srgbClr val="5A5A5A">
                    <a:lumMod val="60000"/>
                    <a:lumOff val="40000"/>
                  </a:srgbClr>
                </a:solidFill>
              </a:rPr>
              <a:pPr/>
              <a:t>43</a:t>
            </a:fld>
            <a:endParaRPr lang="fr-FR" dirty="0">
              <a:solidFill>
                <a:srgbClr val="5A5A5A">
                  <a:lumMod val="60000"/>
                  <a:lumOff val="40000"/>
                </a:srgbClr>
              </a:solidFill>
            </a:endParaRPr>
          </a:p>
        </p:txBody>
      </p:sp>
      <p:sp>
        <p:nvSpPr>
          <p:cNvPr id="13" name="AutoShape 4"/>
          <p:cNvSpPr>
            <a:spLocks noChangeAspect="1" noChangeArrowheads="1" noTextEdit="1"/>
          </p:cNvSpPr>
          <p:nvPr/>
        </p:nvSpPr>
        <p:spPr bwMode="auto">
          <a:xfrm>
            <a:off x="2209804" y="400050"/>
            <a:ext cx="5184775" cy="437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GB" sz="900" dirty="0">
              <a:solidFill>
                <a:srgbClr val="53575E"/>
              </a:solidFill>
              <a:cs typeface="Arial" pitchFamily="34" charset="0"/>
            </a:endParaRPr>
          </a:p>
        </p:txBody>
      </p:sp>
      <p:sp>
        <p:nvSpPr>
          <p:cNvPr id="16" name="Rectangle 6"/>
          <p:cNvSpPr>
            <a:spLocks noChangeArrowheads="1"/>
          </p:cNvSpPr>
          <p:nvPr/>
        </p:nvSpPr>
        <p:spPr bwMode="auto">
          <a:xfrm>
            <a:off x="2209804" y="400050"/>
            <a:ext cx="5184775" cy="437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GB" sz="900" dirty="0">
              <a:solidFill>
                <a:srgbClr val="53575E"/>
              </a:solidFill>
              <a:cs typeface="Arial" pitchFamily="34" charset="0"/>
            </a:endParaRPr>
          </a:p>
        </p:txBody>
      </p:sp>
      <p:sp>
        <p:nvSpPr>
          <p:cNvPr id="53" name="Rectangle 42"/>
          <p:cNvSpPr>
            <a:spLocks noChangeArrowheads="1"/>
          </p:cNvSpPr>
          <p:nvPr/>
        </p:nvSpPr>
        <p:spPr bwMode="auto">
          <a:xfrm rot="16200000">
            <a:off x="1199149" y="2623403"/>
            <a:ext cx="251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342900" fontAlgn="base">
              <a:spcBef>
                <a:spcPct val="0"/>
              </a:spcBef>
              <a:spcAft>
                <a:spcPct val="0"/>
              </a:spcAft>
            </a:pPr>
            <a:r>
              <a:rPr lang="en-US" sz="1200" b="1" dirty="0">
                <a:solidFill>
                  <a:srgbClr val="5A5A5A"/>
                </a:solidFill>
                <a:cs typeface="Arial" pitchFamily="34" charset="0"/>
              </a:rPr>
              <a:t>Adjusted* mean change in HbA1c (%) from baseline (</a:t>
            </a:r>
            <a:r>
              <a:rPr lang="en-US" sz="1200" b="1" dirty="0">
                <a:solidFill>
                  <a:srgbClr val="5A5A5A"/>
                </a:solidFill>
                <a:cs typeface="Arial" pitchFamily="34" charset="0"/>
                <a:sym typeface="Symbol"/>
              </a:rPr>
              <a:t> </a:t>
            </a:r>
            <a:r>
              <a:rPr lang="en-US" sz="1200" b="1" dirty="0">
                <a:solidFill>
                  <a:srgbClr val="5A5A5A"/>
                </a:solidFill>
                <a:cs typeface="Arial" pitchFamily="34" charset="0"/>
              </a:rPr>
              <a:t>SE)</a:t>
            </a:r>
          </a:p>
        </p:txBody>
      </p:sp>
      <p:sp>
        <p:nvSpPr>
          <p:cNvPr id="17" name="Rectangle 7"/>
          <p:cNvSpPr>
            <a:spLocks noChangeArrowheads="1"/>
          </p:cNvSpPr>
          <p:nvPr/>
        </p:nvSpPr>
        <p:spPr bwMode="auto">
          <a:xfrm>
            <a:off x="3145649" y="1932442"/>
            <a:ext cx="3624256"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endParaRPr lang="en-GB" sz="1100" dirty="0">
              <a:solidFill>
                <a:srgbClr val="5A5A5A"/>
              </a:solidFill>
              <a:cs typeface="Arial" pitchFamily="34" charset="0"/>
            </a:endParaRPr>
          </a:p>
        </p:txBody>
      </p:sp>
      <p:sp>
        <p:nvSpPr>
          <p:cNvPr id="36" name="Rectangle 25"/>
          <p:cNvSpPr>
            <a:spLocks noChangeArrowheads="1"/>
          </p:cNvSpPr>
          <p:nvPr/>
        </p:nvSpPr>
        <p:spPr bwMode="auto">
          <a:xfrm>
            <a:off x="3592016" y="1406209"/>
            <a:ext cx="990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342900" fontAlgn="base">
              <a:spcBef>
                <a:spcPct val="0"/>
              </a:spcBef>
              <a:spcAft>
                <a:spcPct val="0"/>
              </a:spcAft>
            </a:pPr>
            <a:r>
              <a:rPr lang="en-US" sz="1100" b="1" dirty="0">
                <a:solidFill>
                  <a:srgbClr val="5A5A5A"/>
                </a:solidFill>
                <a:cs typeface="Arial" pitchFamily="34" charset="0"/>
              </a:rPr>
              <a:t>Placebo </a:t>
            </a:r>
            <a:br>
              <a:rPr lang="en-US" sz="1100" b="1" dirty="0">
                <a:solidFill>
                  <a:srgbClr val="5A5A5A"/>
                </a:solidFill>
                <a:cs typeface="Arial" pitchFamily="34" charset="0"/>
              </a:rPr>
            </a:br>
            <a:r>
              <a:rPr lang="en-US" sz="1100" b="1" dirty="0">
                <a:solidFill>
                  <a:srgbClr val="5A5A5A"/>
                </a:solidFill>
                <a:cs typeface="Arial" pitchFamily="34" charset="0"/>
              </a:rPr>
              <a:t>(n=120)</a:t>
            </a:r>
          </a:p>
        </p:txBody>
      </p:sp>
      <p:sp>
        <p:nvSpPr>
          <p:cNvPr id="40" name="Rectangle 29"/>
          <p:cNvSpPr>
            <a:spLocks noChangeArrowheads="1"/>
          </p:cNvSpPr>
          <p:nvPr/>
        </p:nvSpPr>
        <p:spPr bwMode="auto">
          <a:xfrm>
            <a:off x="3094847" y="1742852"/>
            <a:ext cx="54341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342900" fontAlgn="base">
              <a:spcBef>
                <a:spcPct val="0"/>
              </a:spcBef>
              <a:spcAft>
                <a:spcPct val="0"/>
              </a:spcAft>
            </a:pPr>
            <a:r>
              <a:rPr lang="en-US" sz="1100" dirty="0">
                <a:solidFill>
                  <a:srgbClr val="5A5A5A"/>
                </a:solidFill>
                <a:cs typeface="Arial" pitchFamily="34" charset="0"/>
              </a:rPr>
              <a:t>Baseline</a:t>
            </a:r>
          </a:p>
        </p:txBody>
      </p:sp>
      <p:sp>
        <p:nvSpPr>
          <p:cNvPr id="41" name="Rectangle 30"/>
          <p:cNvSpPr>
            <a:spLocks noChangeArrowheads="1"/>
          </p:cNvSpPr>
          <p:nvPr/>
        </p:nvSpPr>
        <p:spPr bwMode="auto">
          <a:xfrm>
            <a:off x="5795356" y="1749193"/>
            <a:ext cx="81887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342900" fontAlgn="base">
              <a:spcBef>
                <a:spcPct val="0"/>
              </a:spcBef>
              <a:spcAft>
                <a:spcPct val="0"/>
              </a:spcAft>
            </a:pPr>
            <a:r>
              <a:rPr lang="en-US" sz="1100" dirty="0">
                <a:solidFill>
                  <a:srgbClr val="5A5A5A"/>
                </a:solidFill>
                <a:cs typeface="Arial" pitchFamily="34" charset="0"/>
              </a:rPr>
              <a:t>8.08</a:t>
            </a:r>
          </a:p>
        </p:txBody>
      </p:sp>
      <p:sp>
        <p:nvSpPr>
          <p:cNvPr id="42" name="Rectangle 31"/>
          <p:cNvSpPr>
            <a:spLocks noChangeArrowheads="1"/>
          </p:cNvSpPr>
          <p:nvPr/>
        </p:nvSpPr>
        <p:spPr bwMode="auto">
          <a:xfrm>
            <a:off x="3710105" y="1749194"/>
            <a:ext cx="6602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342900" fontAlgn="base">
              <a:spcBef>
                <a:spcPct val="0"/>
              </a:spcBef>
              <a:spcAft>
                <a:spcPct val="0"/>
              </a:spcAft>
            </a:pPr>
            <a:r>
              <a:rPr lang="en-US" sz="1100" dirty="0">
                <a:solidFill>
                  <a:srgbClr val="5A5A5A"/>
                </a:solidFill>
                <a:cs typeface="Arial" pitchFamily="34" charset="0"/>
              </a:rPr>
              <a:t>8.03</a:t>
            </a:r>
          </a:p>
        </p:txBody>
      </p:sp>
      <p:sp>
        <p:nvSpPr>
          <p:cNvPr id="43" name="Rectangle 32"/>
          <p:cNvSpPr>
            <a:spLocks noChangeArrowheads="1"/>
          </p:cNvSpPr>
          <p:nvPr/>
        </p:nvSpPr>
        <p:spPr bwMode="auto">
          <a:xfrm>
            <a:off x="6198406" y="1577636"/>
            <a:ext cx="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342900" fontAlgn="base">
              <a:spcBef>
                <a:spcPct val="0"/>
              </a:spcBef>
              <a:spcAft>
                <a:spcPct val="0"/>
              </a:spcAft>
            </a:pPr>
            <a:endParaRPr lang="en-US" sz="1100" dirty="0">
              <a:solidFill>
                <a:srgbClr val="5A5A5A"/>
              </a:solidFill>
              <a:cs typeface="Arial" pitchFamily="34" charset="0"/>
            </a:endParaRPr>
          </a:p>
        </p:txBody>
      </p:sp>
      <p:sp>
        <p:nvSpPr>
          <p:cNvPr id="44" name="Line 33"/>
          <p:cNvSpPr>
            <a:spLocks noChangeShapeType="1"/>
          </p:cNvSpPr>
          <p:nvPr/>
        </p:nvSpPr>
        <p:spPr bwMode="auto">
          <a:xfrm>
            <a:off x="4190213" y="3519720"/>
            <a:ext cx="1835147"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defTabSz="342900"/>
            <a:endParaRPr lang="en-GB" sz="1100" dirty="0">
              <a:solidFill>
                <a:srgbClr val="5A5A5A"/>
              </a:solidFill>
              <a:cs typeface="Arial" pitchFamily="34" charset="0"/>
            </a:endParaRPr>
          </a:p>
        </p:txBody>
      </p:sp>
      <p:sp>
        <p:nvSpPr>
          <p:cNvPr id="46" name="Line 35"/>
          <p:cNvSpPr>
            <a:spLocks noChangeShapeType="1"/>
          </p:cNvSpPr>
          <p:nvPr/>
        </p:nvSpPr>
        <p:spPr bwMode="auto">
          <a:xfrm flipH="1" flipV="1">
            <a:off x="4190213" y="3442237"/>
            <a:ext cx="0" cy="84357"/>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342900"/>
            <a:endParaRPr lang="en-GB" sz="1100" dirty="0">
              <a:solidFill>
                <a:srgbClr val="5A5A5A"/>
              </a:solidFill>
              <a:cs typeface="Arial" pitchFamily="34" charset="0"/>
            </a:endParaRPr>
          </a:p>
        </p:txBody>
      </p:sp>
      <p:sp>
        <p:nvSpPr>
          <p:cNvPr id="48" name="Line 37"/>
          <p:cNvSpPr>
            <a:spLocks noChangeShapeType="1"/>
          </p:cNvSpPr>
          <p:nvPr/>
        </p:nvSpPr>
        <p:spPr bwMode="auto">
          <a:xfrm flipV="1">
            <a:off x="6025360" y="3442236"/>
            <a:ext cx="0" cy="84358"/>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342900"/>
            <a:endParaRPr lang="en-GB" sz="1100" dirty="0">
              <a:solidFill>
                <a:srgbClr val="5A5A5A"/>
              </a:solidFill>
              <a:cs typeface="Arial" pitchFamily="34" charset="0"/>
            </a:endParaRPr>
          </a:p>
        </p:txBody>
      </p:sp>
      <p:sp>
        <p:nvSpPr>
          <p:cNvPr id="49" name="Rectangle 38"/>
          <p:cNvSpPr>
            <a:spLocks noChangeArrowheads="1"/>
          </p:cNvSpPr>
          <p:nvPr/>
        </p:nvSpPr>
        <p:spPr bwMode="auto">
          <a:xfrm>
            <a:off x="4095073" y="3581107"/>
            <a:ext cx="1979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342900" fontAlgn="base">
              <a:spcBef>
                <a:spcPct val="0"/>
              </a:spcBef>
              <a:spcAft>
                <a:spcPct val="0"/>
              </a:spcAft>
            </a:pPr>
            <a:r>
              <a:rPr lang="en-US" sz="1100" dirty="0">
                <a:solidFill>
                  <a:srgbClr val="5A5A5A"/>
                </a:solidFill>
                <a:cs typeface="Arial" pitchFamily="34" charset="0"/>
              </a:rPr>
              <a:t>Treatment difference: -0.42</a:t>
            </a:r>
          </a:p>
          <a:p>
            <a:pPr algn="ctr" defTabSz="342900" fontAlgn="base">
              <a:spcBef>
                <a:spcPct val="0"/>
              </a:spcBef>
              <a:spcAft>
                <a:spcPct val="0"/>
              </a:spcAft>
            </a:pPr>
            <a:r>
              <a:rPr lang="en-US" sz="1100" dirty="0">
                <a:solidFill>
                  <a:srgbClr val="5A5A5A"/>
                </a:solidFill>
                <a:cs typeface="Arial" pitchFamily="34" charset="0"/>
              </a:rPr>
              <a:t>(95% CI -0.60, -0.24); </a:t>
            </a:r>
            <a:r>
              <a:rPr lang="en-US" sz="1100" i="1" dirty="0">
                <a:solidFill>
                  <a:srgbClr val="5A5A5A"/>
                </a:solidFill>
                <a:cs typeface="Arial" pitchFamily="34" charset="0"/>
              </a:rPr>
              <a:t>p</a:t>
            </a:r>
            <a:r>
              <a:rPr lang="en-US" sz="1100" dirty="0">
                <a:solidFill>
                  <a:srgbClr val="5A5A5A"/>
                </a:solidFill>
                <a:cs typeface="Arial" pitchFamily="34" charset="0"/>
              </a:rPr>
              <a:t>&lt;0.0001</a:t>
            </a:r>
          </a:p>
        </p:txBody>
      </p:sp>
      <p:sp>
        <p:nvSpPr>
          <p:cNvPr id="54" name="Rectangle 46"/>
          <p:cNvSpPr>
            <a:spLocks noChangeArrowheads="1"/>
          </p:cNvSpPr>
          <p:nvPr/>
        </p:nvSpPr>
        <p:spPr bwMode="auto">
          <a:xfrm>
            <a:off x="5585910" y="1399656"/>
            <a:ext cx="12377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342900" fontAlgn="base">
              <a:spcBef>
                <a:spcPct val="0"/>
              </a:spcBef>
              <a:spcAft>
                <a:spcPct val="0"/>
              </a:spcAft>
            </a:pPr>
            <a:r>
              <a:rPr lang="en-US" sz="1100" b="1" dirty="0">
                <a:solidFill>
                  <a:srgbClr val="5A5A5A"/>
                </a:solidFill>
                <a:cs typeface="Arial" pitchFamily="34" charset="0"/>
              </a:rPr>
              <a:t>Linagliptin 5 mg </a:t>
            </a:r>
            <a:br>
              <a:rPr lang="en-US" sz="1100" b="1" dirty="0">
                <a:solidFill>
                  <a:srgbClr val="5A5A5A"/>
                </a:solidFill>
                <a:cs typeface="Arial" pitchFamily="34" charset="0"/>
              </a:rPr>
            </a:br>
            <a:r>
              <a:rPr lang="en-US" sz="1100" b="1" dirty="0">
                <a:solidFill>
                  <a:srgbClr val="5A5A5A"/>
                </a:solidFill>
                <a:cs typeface="Arial" pitchFamily="34" charset="0"/>
              </a:rPr>
              <a:t>(n=113)</a:t>
            </a:r>
          </a:p>
        </p:txBody>
      </p:sp>
    </p:spTree>
    <p:extLst>
      <p:ext uri="{BB962C8B-B14F-4D97-AF65-F5344CB8AC3E}">
        <p14:creationId xmlns:p14="http://schemas.microsoft.com/office/powerpoint/2010/main" val="241165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68000" y="4674060"/>
            <a:ext cx="7088400" cy="363600"/>
          </a:xfrm>
        </p:spPr>
        <p:txBody>
          <a:bodyPr vert="horz" lIns="0" tIns="0" rIns="0" bIns="0" rtlCol="0" anchor="b" anchorCtr="0"/>
          <a:lstStyle/>
          <a:p>
            <a:r>
              <a:rPr lang="en-GB" dirty="0">
                <a:solidFill>
                  <a:srgbClr val="5A5A5A">
                    <a:lumMod val="60000"/>
                    <a:lumOff val="40000"/>
                  </a:srgbClr>
                </a:solidFill>
              </a:rPr>
              <a:t>*Analysis of covariance on FAS, LOCF, adjusted for baseline HbA1c, background glucose-lowering drug at baseline, renal impairment category and treatment; </a:t>
            </a:r>
            <a:r>
              <a:rPr lang="en-GB" baseline="30000" dirty="0">
                <a:solidFill>
                  <a:srgbClr val="5A5A5A">
                    <a:lumMod val="60000"/>
                    <a:lumOff val="40000"/>
                  </a:srgbClr>
                </a:solidFill>
              </a:rPr>
              <a:t>†</a:t>
            </a:r>
            <a:r>
              <a:rPr lang="en-GB" dirty="0">
                <a:solidFill>
                  <a:srgbClr val="5A5A5A">
                    <a:lumMod val="60000"/>
                    <a:lumOff val="40000"/>
                  </a:srgbClr>
                </a:solidFill>
              </a:rPr>
              <a:t>Placebo patients were switched to glimepiride at Week 12 while maintaining double blinding. Glimepiride was initiated at 1 mg/day and could be up-titrated to a maximal dose of 4 mg/day if fasting home blood glucose monitoring values were &gt;110 mg/dl</a:t>
            </a:r>
          </a:p>
          <a:p>
            <a:r>
              <a:rPr lang="en-GB" dirty="0">
                <a:solidFill>
                  <a:srgbClr val="5A5A5A">
                    <a:lumMod val="60000"/>
                    <a:lumOff val="40000"/>
                  </a:srgbClr>
                </a:solidFill>
              </a:rPr>
              <a:t>FAS, full analysis set; HbA1c, glycated haemoglobin; LOCF, last observation carried forward</a:t>
            </a:r>
          </a:p>
          <a:p>
            <a:r>
              <a:rPr lang="en-GB" dirty="0">
                <a:solidFill>
                  <a:srgbClr val="5A5A5A">
                    <a:lumMod val="60000"/>
                    <a:lumOff val="40000"/>
                  </a:srgbClr>
                </a:solidFill>
              </a:rPr>
              <a:t>Laakso M </a:t>
            </a:r>
            <a:r>
              <a:rPr lang="en-GB" i="1" dirty="0">
                <a:solidFill>
                  <a:srgbClr val="5A5A5A">
                    <a:lumMod val="60000"/>
                    <a:lumOff val="40000"/>
                  </a:srgbClr>
                </a:solidFill>
              </a:rPr>
              <a:t>et al. Diabetes Care </a:t>
            </a:r>
            <a:r>
              <a:rPr lang="en-GB" dirty="0">
                <a:solidFill>
                  <a:srgbClr val="5A5A5A">
                    <a:lumMod val="60000"/>
                    <a:lumOff val="40000"/>
                  </a:srgbClr>
                </a:solidFill>
              </a:rPr>
              <a:t>2015;38:e15; Laakso M </a:t>
            </a:r>
            <a:r>
              <a:rPr lang="en-GB" i="1" dirty="0">
                <a:solidFill>
                  <a:srgbClr val="5A5A5A">
                    <a:lumMod val="60000"/>
                    <a:lumOff val="40000"/>
                  </a:srgbClr>
                </a:solidFill>
              </a:rPr>
              <a:t>et al. </a:t>
            </a:r>
            <a:r>
              <a:rPr lang="en-GB" dirty="0">
                <a:solidFill>
                  <a:srgbClr val="5A5A5A">
                    <a:lumMod val="60000"/>
                    <a:lumOff val="40000"/>
                  </a:srgbClr>
                </a:solidFill>
              </a:rPr>
              <a:t>ADA</a:t>
            </a:r>
            <a:r>
              <a:rPr lang="en-GB" i="1" dirty="0">
                <a:solidFill>
                  <a:srgbClr val="5A5A5A">
                    <a:lumMod val="60000"/>
                    <a:lumOff val="40000"/>
                  </a:srgbClr>
                </a:solidFill>
              </a:rPr>
              <a:t> </a:t>
            </a:r>
            <a:r>
              <a:rPr lang="en-GB" dirty="0">
                <a:solidFill>
                  <a:srgbClr val="5A5A5A">
                    <a:lumMod val="60000"/>
                    <a:lumOff val="40000"/>
                  </a:srgbClr>
                </a:solidFill>
              </a:rPr>
              <a:t>2013 (poster 1090-P)</a:t>
            </a:r>
          </a:p>
        </p:txBody>
      </p:sp>
      <p:sp>
        <p:nvSpPr>
          <p:cNvPr id="2" name="Title 1"/>
          <p:cNvSpPr>
            <a:spLocks noGrp="1"/>
          </p:cNvSpPr>
          <p:nvPr>
            <p:ph type="title"/>
          </p:nvPr>
        </p:nvSpPr>
        <p:spPr/>
        <p:txBody>
          <a:bodyPr/>
          <a:lstStyle/>
          <a:p>
            <a:r>
              <a:rPr lang="en-GB" dirty="0"/>
              <a:t>HbA1c reductions were sustained over 52 weeks in </a:t>
            </a:r>
            <a:br>
              <a:rPr lang="en-GB" dirty="0"/>
            </a:br>
            <a:r>
              <a:rPr lang="en-GB" dirty="0"/>
              <a:t>patients with moderate to severe renal impairment</a:t>
            </a:r>
            <a:endParaRPr lang="en-GB" noProof="0" dirty="0"/>
          </a:p>
        </p:txBody>
      </p:sp>
      <p:sp>
        <p:nvSpPr>
          <p:cNvPr id="5" name="Slide Number Placeholder 4"/>
          <p:cNvSpPr>
            <a:spLocks noGrp="1"/>
          </p:cNvSpPr>
          <p:nvPr>
            <p:ph type="sldNum" sz="quarter" idx="11"/>
          </p:nvPr>
        </p:nvSpPr>
        <p:spPr/>
        <p:txBody>
          <a:bodyPr/>
          <a:lstStyle/>
          <a:p>
            <a:fld id="{CEC4EF0E-246F-4140-862C-D670971C4B03}" type="slidenum">
              <a:rPr lang="fr-FR" smtClean="0">
                <a:solidFill>
                  <a:srgbClr val="FFFFFF">
                    <a:lumMod val="65000"/>
                  </a:srgbClr>
                </a:solidFill>
              </a:rPr>
              <a:pPr/>
              <a:t>44</a:t>
            </a:fld>
            <a:endParaRPr lang="fr-FR" dirty="0">
              <a:solidFill>
                <a:srgbClr val="FFFFFF">
                  <a:lumMod val="65000"/>
                </a:srgbClr>
              </a:solidFill>
            </a:endParaRPr>
          </a:p>
        </p:txBody>
      </p:sp>
      <p:cxnSp>
        <p:nvCxnSpPr>
          <p:cNvPr id="148" name="Straight Connector 147"/>
          <p:cNvCxnSpPr/>
          <p:nvPr/>
        </p:nvCxnSpPr>
        <p:spPr>
          <a:xfrm>
            <a:off x="5811110" y="2247307"/>
            <a:ext cx="0" cy="546779"/>
          </a:xfrm>
          <a:prstGeom prst="line">
            <a:avLst/>
          </a:prstGeom>
          <a:noFill/>
          <a:ln w="12700" cap="flat" cmpd="sng" algn="ctr">
            <a:solidFill>
              <a:schemeClr val="accent5"/>
            </a:solidFill>
            <a:prstDash val="solid"/>
            <a:tailEnd type="none"/>
          </a:ln>
          <a:effectLst/>
        </p:spPr>
      </p:cxnSp>
      <p:cxnSp>
        <p:nvCxnSpPr>
          <p:cNvPr id="151" name="Straight Connector 150"/>
          <p:cNvCxnSpPr/>
          <p:nvPr/>
        </p:nvCxnSpPr>
        <p:spPr>
          <a:xfrm>
            <a:off x="4884765" y="2380713"/>
            <a:ext cx="0" cy="534710"/>
          </a:xfrm>
          <a:prstGeom prst="line">
            <a:avLst/>
          </a:prstGeom>
          <a:noFill/>
          <a:ln w="12700" cap="flat" cmpd="sng" algn="ctr">
            <a:solidFill>
              <a:schemeClr val="accent5"/>
            </a:solidFill>
            <a:prstDash val="solid"/>
            <a:tailEnd type="none"/>
          </a:ln>
          <a:effectLst/>
        </p:spPr>
      </p:cxnSp>
      <p:cxnSp>
        <p:nvCxnSpPr>
          <p:cNvPr id="153" name="Straight Connector 152"/>
          <p:cNvCxnSpPr/>
          <p:nvPr/>
        </p:nvCxnSpPr>
        <p:spPr>
          <a:xfrm>
            <a:off x="4422921" y="2438124"/>
            <a:ext cx="0" cy="490372"/>
          </a:xfrm>
          <a:prstGeom prst="line">
            <a:avLst/>
          </a:prstGeom>
          <a:noFill/>
          <a:ln w="12700" cap="flat" cmpd="sng" algn="ctr">
            <a:solidFill>
              <a:schemeClr val="accent5"/>
            </a:solidFill>
            <a:prstDash val="solid"/>
            <a:tailEnd type="none"/>
          </a:ln>
          <a:effectLst/>
        </p:spPr>
      </p:cxnSp>
      <p:cxnSp>
        <p:nvCxnSpPr>
          <p:cNvPr id="156" name="Straight Connector 155"/>
          <p:cNvCxnSpPr/>
          <p:nvPr/>
        </p:nvCxnSpPr>
        <p:spPr>
          <a:xfrm flipH="1">
            <a:off x="3954159" y="2443978"/>
            <a:ext cx="575" cy="486054"/>
          </a:xfrm>
          <a:prstGeom prst="line">
            <a:avLst/>
          </a:prstGeom>
          <a:noFill/>
          <a:ln w="12700" cap="flat" cmpd="sng" algn="ctr">
            <a:solidFill>
              <a:schemeClr val="accent5"/>
            </a:solidFill>
            <a:prstDash val="solid"/>
            <a:tailEnd type="none"/>
          </a:ln>
          <a:effectLst/>
        </p:spPr>
      </p:cxnSp>
      <p:cxnSp>
        <p:nvCxnSpPr>
          <p:cNvPr id="157" name="Straight Connector 156"/>
          <p:cNvCxnSpPr/>
          <p:nvPr/>
        </p:nvCxnSpPr>
        <p:spPr>
          <a:xfrm>
            <a:off x="3642615" y="2456734"/>
            <a:ext cx="0" cy="504000"/>
          </a:xfrm>
          <a:prstGeom prst="line">
            <a:avLst/>
          </a:prstGeom>
          <a:noFill/>
          <a:ln w="12700" cap="flat" cmpd="sng" algn="ctr">
            <a:solidFill>
              <a:schemeClr val="accent5"/>
            </a:solidFill>
            <a:prstDash val="solid"/>
            <a:tailEnd type="none"/>
          </a:ln>
          <a:effectLst/>
        </p:spPr>
      </p:cxnSp>
      <p:cxnSp>
        <p:nvCxnSpPr>
          <p:cNvPr id="159" name="Straight Connector 158"/>
          <p:cNvCxnSpPr/>
          <p:nvPr/>
        </p:nvCxnSpPr>
        <p:spPr>
          <a:xfrm>
            <a:off x="3328639" y="2259674"/>
            <a:ext cx="8921" cy="494956"/>
          </a:xfrm>
          <a:prstGeom prst="line">
            <a:avLst/>
          </a:prstGeom>
          <a:noFill/>
          <a:ln w="12700" cap="flat" cmpd="sng" algn="ctr">
            <a:solidFill>
              <a:schemeClr val="accent5"/>
            </a:solidFill>
            <a:prstDash val="solid"/>
            <a:tailEnd type="none"/>
          </a:ln>
          <a:effectLst/>
        </p:spPr>
      </p:cxnSp>
      <p:cxnSp>
        <p:nvCxnSpPr>
          <p:cNvPr id="160" name="Straight Connector 159"/>
          <p:cNvCxnSpPr/>
          <p:nvPr/>
        </p:nvCxnSpPr>
        <p:spPr>
          <a:xfrm>
            <a:off x="2720333" y="2086855"/>
            <a:ext cx="0" cy="434774"/>
          </a:xfrm>
          <a:prstGeom prst="line">
            <a:avLst/>
          </a:prstGeom>
          <a:noFill/>
          <a:ln w="12700" cap="flat" cmpd="sng" algn="ctr">
            <a:solidFill>
              <a:schemeClr val="accent5"/>
            </a:solidFill>
            <a:prstDash val="solid"/>
            <a:tailEnd type="none"/>
          </a:ln>
          <a:effectLst/>
        </p:spPr>
      </p:cxnSp>
      <p:cxnSp>
        <p:nvCxnSpPr>
          <p:cNvPr id="163" name="Straight Connector 162"/>
          <p:cNvCxnSpPr/>
          <p:nvPr/>
        </p:nvCxnSpPr>
        <p:spPr>
          <a:xfrm>
            <a:off x="2091243" y="1857938"/>
            <a:ext cx="0" cy="237062"/>
          </a:xfrm>
          <a:prstGeom prst="line">
            <a:avLst/>
          </a:prstGeom>
          <a:noFill/>
          <a:ln w="12700" cap="flat" cmpd="sng" algn="ctr">
            <a:solidFill>
              <a:schemeClr val="accent5"/>
            </a:solidFill>
            <a:prstDash val="solid"/>
            <a:tailEnd type="none"/>
          </a:ln>
          <a:effectLst/>
        </p:spPr>
      </p:cxnSp>
      <p:cxnSp>
        <p:nvCxnSpPr>
          <p:cNvPr id="164" name="Straight Connector 163"/>
          <p:cNvCxnSpPr/>
          <p:nvPr/>
        </p:nvCxnSpPr>
        <p:spPr>
          <a:xfrm>
            <a:off x="2401112" y="2044300"/>
            <a:ext cx="0" cy="357917"/>
          </a:xfrm>
          <a:prstGeom prst="line">
            <a:avLst/>
          </a:prstGeom>
          <a:noFill/>
          <a:ln w="12700" cap="flat" cmpd="sng" algn="ctr">
            <a:solidFill>
              <a:schemeClr val="accent5"/>
            </a:solidFill>
            <a:prstDash val="solid"/>
            <a:tailEnd type="none"/>
          </a:ln>
          <a:effectLst/>
        </p:spPr>
      </p:cxnSp>
      <p:cxnSp>
        <p:nvCxnSpPr>
          <p:cNvPr id="166" name="Straight Connector 165"/>
          <p:cNvCxnSpPr/>
          <p:nvPr/>
        </p:nvCxnSpPr>
        <p:spPr>
          <a:xfrm>
            <a:off x="2711575" y="1231357"/>
            <a:ext cx="1138" cy="439200"/>
          </a:xfrm>
          <a:prstGeom prst="line">
            <a:avLst/>
          </a:prstGeom>
          <a:noFill/>
          <a:ln w="12700" cap="flat" cmpd="sng" algn="ctr">
            <a:solidFill>
              <a:schemeClr val="tx1"/>
            </a:solidFill>
            <a:prstDash val="solid"/>
            <a:tailEnd type="none"/>
          </a:ln>
          <a:effectLst/>
        </p:spPr>
      </p:cxnSp>
      <p:cxnSp>
        <p:nvCxnSpPr>
          <p:cNvPr id="167" name="Straight Connector 166"/>
          <p:cNvCxnSpPr/>
          <p:nvPr/>
        </p:nvCxnSpPr>
        <p:spPr>
          <a:xfrm>
            <a:off x="2396517" y="1249491"/>
            <a:ext cx="0" cy="396000"/>
          </a:xfrm>
          <a:prstGeom prst="line">
            <a:avLst/>
          </a:prstGeom>
          <a:noFill/>
          <a:ln w="12700" cap="flat" cmpd="sng" algn="ctr">
            <a:solidFill>
              <a:schemeClr val="tx1"/>
            </a:solidFill>
            <a:prstDash val="solid"/>
            <a:tailEnd type="none"/>
          </a:ln>
          <a:effectLst/>
        </p:spPr>
      </p:cxnSp>
      <p:cxnSp>
        <p:nvCxnSpPr>
          <p:cNvPr id="168" name="Straight Connector 167"/>
          <p:cNvCxnSpPr/>
          <p:nvPr/>
        </p:nvCxnSpPr>
        <p:spPr>
          <a:xfrm>
            <a:off x="2092905" y="1432465"/>
            <a:ext cx="0" cy="237062"/>
          </a:xfrm>
          <a:prstGeom prst="line">
            <a:avLst/>
          </a:prstGeom>
          <a:noFill/>
          <a:ln w="12700" cap="flat" cmpd="sng" algn="ctr">
            <a:solidFill>
              <a:schemeClr val="tx1"/>
            </a:solidFill>
            <a:prstDash val="solid"/>
            <a:tailEnd type="none"/>
          </a:ln>
          <a:effectLst/>
        </p:spPr>
      </p:cxnSp>
      <p:cxnSp>
        <p:nvCxnSpPr>
          <p:cNvPr id="238" name="Straight Connector 237"/>
          <p:cNvCxnSpPr/>
          <p:nvPr/>
        </p:nvCxnSpPr>
        <p:spPr>
          <a:xfrm>
            <a:off x="2060341" y="1428655"/>
            <a:ext cx="64520" cy="0"/>
          </a:xfrm>
          <a:prstGeom prst="line">
            <a:avLst/>
          </a:prstGeom>
          <a:noFill/>
          <a:ln w="12700" cap="flat" cmpd="sng" algn="ctr">
            <a:solidFill>
              <a:schemeClr val="tx1"/>
            </a:solidFill>
            <a:prstDash val="solid"/>
            <a:tailEnd type="none"/>
          </a:ln>
          <a:effectLst/>
        </p:spPr>
      </p:cxnSp>
      <p:cxnSp>
        <p:nvCxnSpPr>
          <p:cNvPr id="239" name="Straight Connector 238"/>
          <p:cNvCxnSpPr/>
          <p:nvPr/>
        </p:nvCxnSpPr>
        <p:spPr>
          <a:xfrm>
            <a:off x="2056531" y="1668219"/>
            <a:ext cx="64520" cy="0"/>
          </a:xfrm>
          <a:prstGeom prst="line">
            <a:avLst/>
          </a:prstGeom>
          <a:noFill/>
          <a:ln w="12700" cap="flat" cmpd="sng" algn="ctr">
            <a:solidFill>
              <a:schemeClr val="tx1"/>
            </a:solidFill>
            <a:prstDash val="solid"/>
            <a:tailEnd type="none"/>
          </a:ln>
          <a:effectLst/>
        </p:spPr>
      </p:cxnSp>
      <p:cxnSp>
        <p:nvCxnSpPr>
          <p:cNvPr id="240" name="Straight Connector 239"/>
          <p:cNvCxnSpPr/>
          <p:nvPr/>
        </p:nvCxnSpPr>
        <p:spPr>
          <a:xfrm>
            <a:off x="2371573" y="1241871"/>
            <a:ext cx="64520" cy="0"/>
          </a:xfrm>
          <a:prstGeom prst="line">
            <a:avLst/>
          </a:prstGeom>
          <a:noFill/>
          <a:ln w="12700" cap="flat" cmpd="sng" algn="ctr">
            <a:solidFill>
              <a:schemeClr val="tx1"/>
            </a:solidFill>
            <a:prstDash val="solid"/>
            <a:tailEnd type="none"/>
          </a:ln>
          <a:effectLst/>
        </p:spPr>
      </p:cxnSp>
      <p:cxnSp>
        <p:nvCxnSpPr>
          <p:cNvPr id="241" name="Straight Connector 240"/>
          <p:cNvCxnSpPr/>
          <p:nvPr/>
        </p:nvCxnSpPr>
        <p:spPr>
          <a:xfrm>
            <a:off x="2367763" y="1644083"/>
            <a:ext cx="64520" cy="0"/>
          </a:xfrm>
          <a:prstGeom prst="line">
            <a:avLst/>
          </a:prstGeom>
          <a:noFill/>
          <a:ln w="12700" cap="flat" cmpd="sng" algn="ctr">
            <a:solidFill>
              <a:schemeClr val="tx1"/>
            </a:solidFill>
            <a:prstDash val="solid"/>
            <a:tailEnd type="none"/>
          </a:ln>
          <a:effectLst/>
        </p:spPr>
      </p:cxnSp>
      <p:cxnSp>
        <p:nvCxnSpPr>
          <p:cNvPr id="242" name="Straight Connector 241"/>
          <p:cNvCxnSpPr/>
          <p:nvPr/>
        </p:nvCxnSpPr>
        <p:spPr>
          <a:xfrm>
            <a:off x="2679010" y="1223737"/>
            <a:ext cx="64520" cy="0"/>
          </a:xfrm>
          <a:prstGeom prst="line">
            <a:avLst/>
          </a:prstGeom>
          <a:noFill/>
          <a:ln w="12700" cap="flat" cmpd="sng" algn="ctr">
            <a:solidFill>
              <a:schemeClr val="tx1"/>
            </a:solidFill>
            <a:prstDash val="solid"/>
            <a:tailEnd type="none"/>
          </a:ln>
          <a:effectLst/>
        </p:spPr>
      </p:cxnSp>
      <p:cxnSp>
        <p:nvCxnSpPr>
          <p:cNvPr id="244" name="Straight Connector 243"/>
          <p:cNvCxnSpPr/>
          <p:nvPr/>
        </p:nvCxnSpPr>
        <p:spPr>
          <a:xfrm>
            <a:off x="2993796" y="2239687"/>
            <a:ext cx="64520" cy="0"/>
          </a:xfrm>
          <a:prstGeom prst="line">
            <a:avLst/>
          </a:prstGeom>
          <a:noFill/>
          <a:ln w="12700" cap="flat" cmpd="sng" algn="ctr">
            <a:solidFill>
              <a:schemeClr val="tx1"/>
            </a:solidFill>
            <a:prstDash val="solid"/>
            <a:tailEnd type="none"/>
          </a:ln>
          <a:effectLst/>
        </p:spPr>
      </p:cxnSp>
      <p:cxnSp>
        <p:nvCxnSpPr>
          <p:cNvPr id="245" name="Straight Connector 244"/>
          <p:cNvCxnSpPr/>
          <p:nvPr/>
        </p:nvCxnSpPr>
        <p:spPr>
          <a:xfrm>
            <a:off x="2995684" y="2242817"/>
            <a:ext cx="64520" cy="0"/>
          </a:xfrm>
          <a:prstGeom prst="line">
            <a:avLst/>
          </a:prstGeom>
          <a:noFill/>
          <a:ln w="12700" cap="flat" cmpd="sng" algn="ctr">
            <a:solidFill>
              <a:schemeClr val="tx1"/>
            </a:solidFill>
            <a:prstDash val="solid"/>
            <a:tailEnd type="none"/>
          </a:ln>
          <a:effectLst/>
        </p:spPr>
      </p:cxnSp>
      <p:cxnSp>
        <p:nvCxnSpPr>
          <p:cNvPr id="246" name="Straight Connector 245"/>
          <p:cNvCxnSpPr/>
          <p:nvPr/>
        </p:nvCxnSpPr>
        <p:spPr>
          <a:xfrm>
            <a:off x="2058679" y="1854128"/>
            <a:ext cx="64520" cy="0"/>
          </a:xfrm>
          <a:prstGeom prst="line">
            <a:avLst/>
          </a:prstGeom>
          <a:noFill/>
          <a:ln w="12700" cap="flat" cmpd="sng" algn="ctr">
            <a:solidFill>
              <a:schemeClr val="accent5"/>
            </a:solidFill>
            <a:prstDash val="solid"/>
            <a:tailEnd type="none"/>
          </a:ln>
          <a:effectLst/>
        </p:spPr>
      </p:cxnSp>
      <p:cxnSp>
        <p:nvCxnSpPr>
          <p:cNvPr id="247" name="Straight Connector 246"/>
          <p:cNvCxnSpPr/>
          <p:nvPr/>
        </p:nvCxnSpPr>
        <p:spPr>
          <a:xfrm>
            <a:off x="2058679" y="2093692"/>
            <a:ext cx="64520" cy="0"/>
          </a:xfrm>
          <a:prstGeom prst="line">
            <a:avLst/>
          </a:prstGeom>
          <a:noFill/>
          <a:ln w="12700" cap="flat" cmpd="sng" algn="ctr">
            <a:solidFill>
              <a:schemeClr val="accent5"/>
            </a:solidFill>
            <a:prstDash val="solid"/>
            <a:tailEnd type="none"/>
          </a:ln>
          <a:effectLst/>
        </p:spPr>
      </p:cxnSp>
      <p:cxnSp>
        <p:nvCxnSpPr>
          <p:cNvPr id="248" name="Straight Connector 247"/>
          <p:cNvCxnSpPr/>
          <p:nvPr/>
        </p:nvCxnSpPr>
        <p:spPr>
          <a:xfrm>
            <a:off x="2368549" y="2036679"/>
            <a:ext cx="64520" cy="0"/>
          </a:xfrm>
          <a:prstGeom prst="line">
            <a:avLst/>
          </a:prstGeom>
          <a:noFill/>
          <a:ln w="12700" cap="flat" cmpd="sng" algn="ctr">
            <a:solidFill>
              <a:schemeClr val="accent5"/>
            </a:solidFill>
            <a:prstDash val="solid"/>
            <a:tailEnd type="none"/>
          </a:ln>
          <a:effectLst/>
        </p:spPr>
      </p:cxnSp>
      <p:cxnSp>
        <p:nvCxnSpPr>
          <p:cNvPr id="249" name="Straight Connector 248"/>
          <p:cNvCxnSpPr/>
          <p:nvPr/>
        </p:nvCxnSpPr>
        <p:spPr>
          <a:xfrm>
            <a:off x="2364739" y="2402216"/>
            <a:ext cx="64520" cy="0"/>
          </a:xfrm>
          <a:prstGeom prst="line">
            <a:avLst/>
          </a:prstGeom>
          <a:noFill/>
          <a:ln w="12700" cap="flat" cmpd="sng" algn="ctr">
            <a:solidFill>
              <a:schemeClr val="accent5"/>
            </a:solidFill>
            <a:prstDash val="solid"/>
            <a:tailEnd type="none"/>
          </a:ln>
          <a:effectLst/>
        </p:spPr>
      </p:cxnSp>
      <p:cxnSp>
        <p:nvCxnSpPr>
          <p:cNvPr id="250" name="Straight Connector 249"/>
          <p:cNvCxnSpPr/>
          <p:nvPr/>
        </p:nvCxnSpPr>
        <p:spPr>
          <a:xfrm>
            <a:off x="2687769" y="2079236"/>
            <a:ext cx="64520" cy="0"/>
          </a:xfrm>
          <a:prstGeom prst="line">
            <a:avLst/>
          </a:prstGeom>
          <a:noFill/>
          <a:ln w="12700" cap="flat" cmpd="sng" algn="ctr">
            <a:solidFill>
              <a:schemeClr val="accent5"/>
            </a:solidFill>
            <a:prstDash val="solid"/>
            <a:tailEnd type="none"/>
          </a:ln>
          <a:effectLst/>
        </p:spPr>
      </p:cxnSp>
      <p:cxnSp>
        <p:nvCxnSpPr>
          <p:cNvPr id="251" name="Straight Connector 250"/>
          <p:cNvCxnSpPr/>
          <p:nvPr/>
        </p:nvCxnSpPr>
        <p:spPr>
          <a:xfrm>
            <a:off x="2687769" y="2527501"/>
            <a:ext cx="64520" cy="0"/>
          </a:xfrm>
          <a:prstGeom prst="line">
            <a:avLst/>
          </a:prstGeom>
          <a:noFill/>
          <a:ln w="12700" cap="flat" cmpd="sng" algn="ctr">
            <a:solidFill>
              <a:schemeClr val="accent5"/>
            </a:solidFill>
            <a:prstDash val="solid"/>
            <a:tailEnd type="none"/>
          </a:ln>
          <a:effectLst/>
        </p:spPr>
      </p:cxnSp>
      <p:cxnSp>
        <p:nvCxnSpPr>
          <p:cNvPr id="252" name="Straight Connector 251"/>
          <p:cNvCxnSpPr/>
          <p:nvPr/>
        </p:nvCxnSpPr>
        <p:spPr>
          <a:xfrm>
            <a:off x="2993796" y="2104432"/>
            <a:ext cx="64520" cy="0"/>
          </a:xfrm>
          <a:prstGeom prst="line">
            <a:avLst/>
          </a:prstGeom>
          <a:noFill/>
          <a:ln w="12700" cap="flat" cmpd="sng" algn="ctr">
            <a:solidFill>
              <a:schemeClr val="accent5"/>
            </a:solidFill>
            <a:prstDash val="solid"/>
            <a:tailEnd type="none"/>
          </a:ln>
          <a:effectLst/>
        </p:spPr>
      </p:cxnSp>
      <p:cxnSp>
        <p:nvCxnSpPr>
          <p:cNvPr id="253" name="Straight Connector 252"/>
          <p:cNvCxnSpPr/>
          <p:nvPr/>
        </p:nvCxnSpPr>
        <p:spPr>
          <a:xfrm>
            <a:off x="2994920" y="2549272"/>
            <a:ext cx="64520" cy="0"/>
          </a:xfrm>
          <a:prstGeom prst="line">
            <a:avLst/>
          </a:prstGeom>
          <a:noFill/>
          <a:ln w="12700" cap="flat" cmpd="sng" algn="ctr">
            <a:solidFill>
              <a:schemeClr val="accent5"/>
            </a:solidFill>
            <a:prstDash val="solid"/>
            <a:tailEnd type="none"/>
          </a:ln>
          <a:effectLst/>
        </p:spPr>
      </p:cxnSp>
      <p:cxnSp>
        <p:nvCxnSpPr>
          <p:cNvPr id="254" name="Straight Connector 253"/>
          <p:cNvCxnSpPr/>
          <p:nvPr/>
        </p:nvCxnSpPr>
        <p:spPr>
          <a:xfrm>
            <a:off x="3300102" y="2282424"/>
            <a:ext cx="64520" cy="0"/>
          </a:xfrm>
          <a:prstGeom prst="line">
            <a:avLst/>
          </a:prstGeom>
          <a:noFill/>
          <a:ln w="12700" cap="flat" cmpd="sng" algn="ctr">
            <a:solidFill>
              <a:schemeClr val="tx1"/>
            </a:solidFill>
            <a:prstDash val="solid"/>
            <a:tailEnd type="none"/>
          </a:ln>
          <a:effectLst/>
        </p:spPr>
      </p:cxnSp>
      <p:cxnSp>
        <p:nvCxnSpPr>
          <p:cNvPr id="255" name="Straight Connector 254"/>
          <p:cNvCxnSpPr/>
          <p:nvPr/>
        </p:nvCxnSpPr>
        <p:spPr>
          <a:xfrm>
            <a:off x="3300244" y="2257474"/>
            <a:ext cx="64520" cy="0"/>
          </a:xfrm>
          <a:prstGeom prst="line">
            <a:avLst/>
          </a:prstGeom>
          <a:noFill/>
          <a:ln w="12700" cap="flat" cmpd="sng" algn="ctr">
            <a:solidFill>
              <a:schemeClr val="accent5"/>
            </a:solidFill>
            <a:prstDash val="solid"/>
            <a:tailEnd type="none"/>
          </a:ln>
          <a:effectLst/>
        </p:spPr>
      </p:cxnSp>
      <p:cxnSp>
        <p:nvCxnSpPr>
          <p:cNvPr id="256" name="Straight Connector 255"/>
          <p:cNvCxnSpPr/>
          <p:nvPr/>
        </p:nvCxnSpPr>
        <p:spPr>
          <a:xfrm>
            <a:off x="3610051" y="2460544"/>
            <a:ext cx="64520" cy="0"/>
          </a:xfrm>
          <a:prstGeom prst="line">
            <a:avLst/>
          </a:prstGeom>
          <a:noFill/>
          <a:ln w="12700" cap="flat" cmpd="sng" algn="ctr">
            <a:solidFill>
              <a:schemeClr val="accent5"/>
            </a:solidFill>
            <a:prstDash val="solid"/>
            <a:tailEnd type="none"/>
          </a:ln>
          <a:effectLst/>
        </p:spPr>
      </p:cxnSp>
      <p:cxnSp>
        <p:nvCxnSpPr>
          <p:cNvPr id="257" name="Straight Connector 256"/>
          <p:cNvCxnSpPr/>
          <p:nvPr/>
        </p:nvCxnSpPr>
        <p:spPr>
          <a:xfrm>
            <a:off x="3610051" y="2996011"/>
            <a:ext cx="64520" cy="0"/>
          </a:xfrm>
          <a:prstGeom prst="line">
            <a:avLst/>
          </a:prstGeom>
          <a:noFill/>
          <a:ln w="12700" cap="flat" cmpd="sng" algn="ctr">
            <a:solidFill>
              <a:schemeClr val="tx1"/>
            </a:solidFill>
            <a:prstDash val="solid"/>
            <a:tailEnd type="none"/>
          </a:ln>
          <a:effectLst/>
        </p:spPr>
      </p:cxnSp>
      <p:cxnSp>
        <p:nvCxnSpPr>
          <p:cNvPr id="258" name="Straight Connector 257"/>
          <p:cNvCxnSpPr/>
          <p:nvPr/>
        </p:nvCxnSpPr>
        <p:spPr>
          <a:xfrm>
            <a:off x="3922223" y="2403098"/>
            <a:ext cx="64520" cy="0"/>
          </a:xfrm>
          <a:prstGeom prst="line">
            <a:avLst/>
          </a:prstGeom>
          <a:noFill/>
          <a:ln w="12700" cap="flat" cmpd="sng" algn="ctr">
            <a:solidFill>
              <a:schemeClr val="tx1"/>
            </a:solidFill>
            <a:prstDash val="solid"/>
            <a:tailEnd type="none"/>
          </a:ln>
          <a:effectLst/>
        </p:spPr>
      </p:cxnSp>
      <p:cxnSp>
        <p:nvCxnSpPr>
          <p:cNvPr id="259" name="Straight Connector 258"/>
          <p:cNvCxnSpPr/>
          <p:nvPr/>
        </p:nvCxnSpPr>
        <p:spPr>
          <a:xfrm>
            <a:off x="3922223" y="2930032"/>
            <a:ext cx="64520" cy="0"/>
          </a:xfrm>
          <a:prstGeom prst="line">
            <a:avLst/>
          </a:prstGeom>
          <a:noFill/>
          <a:ln w="12700" cap="flat" cmpd="sng" algn="ctr">
            <a:solidFill>
              <a:schemeClr val="accent5"/>
            </a:solidFill>
            <a:prstDash val="solid"/>
            <a:tailEnd type="none"/>
          </a:ln>
          <a:effectLst/>
        </p:spPr>
      </p:cxnSp>
      <p:cxnSp>
        <p:nvCxnSpPr>
          <p:cNvPr id="260" name="Straight Connector 259"/>
          <p:cNvCxnSpPr/>
          <p:nvPr/>
        </p:nvCxnSpPr>
        <p:spPr>
          <a:xfrm>
            <a:off x="4383041" y="2301195"/>
            <a:ext cx="64520" cy="0"/>
          </a:xfrm>
          <a:prstGeom prst="line">
            <a:avLst/>
          </a:prstGeom>
          <a:noFill/>
          <a:ln w="12700" cap="flat" cmpd="sng" algn="ctr">
            <a:solidFill>
              <a:schemeClr val="tx1"/>
            </a:solidFill>
            <a:prstDash val="solid"/>
            <a:tailEnd type="none"/>
          </a:ln>
          <a:effectLst/>
        </p:spPr>
      </p:cxnSp>
      <p:cxnSp>
        <p:nvCxnSpPr>
          <p:cNvPr id="261" name="Straight Connector 260"/>
          <p:cNvCxnSpPr/>
          <p:nvPr/>
        </p:nvCxnSpPr>
        <p:spPr>
          <a:xfrm>
            <a:off x="4390661" y="2443978"/>
            <a:ext cx="64520" cy="0"/>
          </a:xfrm>
          <a:prstGeom prst="line">
            <a:avLst/>
          </a:prstGeom>
          <a:noFill/>
          <a:ln w="12700" cap="flat" cmpd="sng" algn="ctr">
            <a:solidFill>
              <a:schemeClr val="accent5"/>
            </a:solidFill>
            <a:prstDash val="solid"/>
            <a:tailEnd type="none"/>
          </a:ln>
          <a:effectLst/>
        </p:spPr>
      </p:cxnSp>
      <p:cxnSp>
        <p:nvCxnSpPr>
          <p:cNvPr id="262" name="Straight Connector 261"/>
          <p:cNvCxnSpPr/>
          <p:nvPr/>
        </p:nvCxnSpPr>
        <p:spPr>
          <a:xfrm>
            <a:off x="4390661" y="2832224"/>
            <a:ext cx="64520" cy="0"/>
          </a:xfrm>
          <a:prstGeom prst="line">
            <a:avLst/>
          </a:prstGeom>
          <a:noFill/>
          <a:ln w="12700" cap="flat" cmpd="sng" algn="ctr">
            <a:solidFill>
              <a:schemeClr val="tx1"/>
            </a:solidFill>
            <a:prstDash val="solid"/>
            <a:tailEnd type="none"/>
          </a:ln>
          <a:effectLst/>
        </p:spPr>
      </p:cxnSp>
      <p:cxnSp>
        <p:nvCxnSpPr>
          <p:cNvPr id="263" name="Straight Connector 262"/>
          <p:cNvCxnSpPr/>
          <p:nvPr/>
        </p:nvCxnSpPr>
        <p:spPr>
          <a:xfrm>
            <a:off x="4390661" y="2928496"/>
            <a:ext cx="64520" cy="0"/>
          </a:xfrm>
          <a:prstGeom prst="line">
            <a:avLst/>
          </a:prstGeom>
          <a:noFill/>
          <a:ln w="12700" cap="flat" cmpd="sng" algn="ctr">
            <a:solidFill>
              <a:schemeClr val="accent5"/>
            </a:solidFill>
            <a:prstDash val="solid"/>
            <a:tailEnd type="none"/>
          </a:ln>
          <a:effectLst/>
        </p:spPr>
      </p:cxnSp>
      <p:cxnSp>
        <p:nvCxnSpPr>
          <p:cNvPr id="264" name="Straight Connector 263"/>
          <p:cNvCxnSpPr/>
          <p:nvPr/>
        </p:nvCxnSpPr>
        <p:spPr>
          <a:xfrm>
            <a:off x="4849342" y="2566591"/>
            <a:ext cx="64520" cy="0"/>
          </a:xfrm>
          <a:prstGeom prst="line">
            <a:avLst/>
          </a:prstGeom>
          <a:noFill/>
          <a:ln w="12700" cap="flat" cmpd="sng" algn="ctr">
            <a:solidFill>
              <a:schemeClr val="tx1"/>
            </a:solidFill>
            <a:prstDash val="solid"/>
            <a:tailEnd type="none"/>
          </a:ln>
          <a:effectLst/>
        </p:spPr>
      </p:cxnSp>
      <p:cxnSp>
        <p:nvCxnSpPr>
          <p:cNvPr id="265" name="Straight Connector 264"/>
          <p:cNvCxnSpPr/>
          <p:nvPr/>
        </p:nvCxnSpPr>
        <p:spPr>
          <a:xfrm>
            <a:off x="4849342" y="2910719"/>
            <a:ext cx="64520" cy="0"/>
          </a:xfrm>
          <a:prstGeom prst="line">
            <a:avLst/>
          </a:prstGeom>
          <a:noFill/>
          <a:ln w="12700" cap="flat" cmpd="sng" algn="ctr">
            <a:solidFill>
              <a:schemeClr val="accent5"/>
            </a:solidFill>
            <a:prstDash val="solid"/>
            <a:tailEnd type="none"/>
          </a:ln>
          <a:effectLst/>
        </p:spPr>
      </p:cxnSp>
      <p:cxnSp>
        <p:nvCxnSpPr>
          <p:cNvPr id="266" name="Straight Connector 265"/>
          <p:cNvCxnSpPr/>
          <p:nvPr/>
        </p:nvCxnSpPr>
        <p:spPr>
          <a:xfrm>
            <a:off x="5314710" y="2587837"/>
            <a:ext cx="64520" cy="0"/>
          </a:xfrm>
          <a:prstGeom prst="line">
            <a:avLst/>
          </a:prstGeom>
          <a:noFill/>
          <a:ln w="12700" cap="flat" cmpd="sng" algn="ctr">
            <a:solidFill>
              <a:schemeClr val="tx1"/>
            </a:solidFill>
            <a:prstDash val="solid"/>
            <a:tailEnd type="none"/>
          </a:ln>
          <a:effectLst/>
        </p:spPr>
      </p:cxnSp>
      <p:cxnSp>
        <p:nvCxnSpPr>
          <p:cNvPr id="267" name="Straight Connector 266"/>
          <p:cNvCxnSpPr/>
          <p:nvPr/>
        </p:nvCxnSpPr>
        <p:spPr>
          <a:xfrm>
            <a:off x="5314710" y="2871755"/>
            <a:ext cx="64520" cy="0"/>
          </a:xfrm>
          <a:prstGeom prst="line">
            <a:avLst/>
          </a:prstGeom>
          <a:noFill/>
          <a:ln w="12700" cap="flat" cmpd="sng" algn="ctr">
            <a:solidFill>
              <a:schemeClr val="accent5"/>
            </a:solidFill>
            <a:prstDash val="solid"/>
            <a:tailEnd type="none"/>
          </a:ln>
          <a:effectLst/>
        </p:spPr>
      </p:cxnSp>
      <p:cxnSp>
        <p:nvCxnSpPr>
          <p:cNvPr id="268" name="Straight Connector 267"/>
          <p:cNvCxnSpPr/>
          <p:nvPr/>
        </p:nvCxnSpPr>
        <p:spPr>
          <a:xfrm>
            <a:off x="5776647" y="2502548"/>
            <a:ext cx="64520" cy="0"/>
          </a:xfrm>
          <a:prstGeom prst="line">
            <a:avLst/>
          </a:prstGeom>
          <a:noFill/>
          <a:ln w="12700" cap="flat" cmpd="sng" algn="ctr">
            <a:solidFill>
              <a:schemeClr val="tx1"/>
            </a:solidFill>
            <a:prstDash val="solid"/>
            <a:tailEnd type="none"/>
          </a:ln>
          <a:effectLst/>
        </p:spPr>
      </p:cxnSp>
      <p:cxnSp>
        <p:nvCxnSpPr>
          <p:cNvPr id="269" name="Straight Connector 268"/>
          <p:cNvCxnSpPr/>
          <p:nvPr/>
        </p:nvCxnSpPr>
        <p:spPr>
          <a:xfrm>
            <a:off x="5776647" y="2794086"/>
            <a:ext cx="64520" cy="0"/>
          </a:xfrm>
          <a:prstGeom prst="line">
            <a:avLst/>
          </a:prstGeom>
          <a:noFill/>
          <a:ln w="12700" cap="flat" cmpd="sng" algn="ctr">
            <a:solidFill>
              <a:schemeClr val="accent5"/>
            </a:solidFill>
            <a:prstDash val="solid"/>
            <a:tailEnd type="none"/>
          </a:ln>
          <a:effectLst/>
        </p:spPr>
      </p:cxnSp>
      <p:cxnSp>
        <p:nvCxnSpPr>
          <p:cNvPr id="270" name="Straight Connector 269"/>
          <p:cNvCxnSpPr/>
          <p:nvPr/>
        </p:nvCxnSpPr>
        <p:spPr>
          <a:xfrm>
            <a:off x="3307482" y="2751502"/>
            <a:ext cx="64520" cy="0"/>
          </a:xfrm>
          <a:prstGeom prst="line">
            <a:avLst/>
          </a:prstGeom>
          <a:noFill/>
          <a:ln w="12700" cap="flat" cmpd="sng" algn="ctr">
            <a:solidFill>
              <a:schemeClr val="accent5"/>
            </a:solidFill>
            <a:prstDash val="solid"/>
            <a:tailEnd type="none"/>
          </a:ln>
          <a:effectLst/>
        </p:spPr>
      </p:cxnSp>
      <p:cxnSp>
        <p:nvCxnSpPr>
          <p:cNvPr id="271" name="Straight Connector 270"/>
          <p:cNvCxnSpPr/>
          <p:nvPr/>
        </p:nvCxnSpPr>
        <p:spPr>
          <a:xfrm>
            <a:off x="3610864" y="2955467"/>
            <a:ext cx="64520" cy="0"/>
          </a:xfrm>
          <a:prstGeom prst="line">
            <a:avLst/>
          </a:prstGeom>
          <a:noFill/>
          <a:ln w="12700" cap="flat" cmpd="sng" algn="ctr">
            <a:solidFill>
              <a:schemeClr val="accent5"/>
            </a:solidFill>
            <a:prstDash val="solid"/>
            <a:tailEnd type="none"/>
          </a:ln>
          <a:effectLst/>
        </p:spPr>
      </p:cxnSp>
      <p:cxnSp>
        <p:nvCxnSpPr>
          <p:cNvPr id="272" name="Straight Connector 271"/>
          <p:cNvCxnSpPr/>
          <p:nvPr/>
        </p:nvCxnSpPr>
        <p:spPr>
          <a:xfrm>
            <a:off x="3919448" y="2446019"/>
            <a:ext cx="64520" cy="0"/>
          </a:xfrm>
          <a:prstGeom prst="line">
            <a:avLst/>
          </a:prstGeom>
          <a:noFill/>
          <a:ln w="12700" cap="flat" cmpd="sng" algn="ctr">
            <a:solidFill>
              <a:schemeClr val="accent5"/>
            </a:solidFill>
            <a:prstDash val="solid"/>
            <a:tailEnd type="none"/>
          </a:ln>
          <a:effectLst/>
        </p:spPr>
      </p:cxnSp>
      <p:cxnSp>
        <p:nvCxnSpPr>
          <p:cNvPr id="273" name="Straight Connector 272"/>
          <p:cNvCxnSpPr/>
          <p:nvPr/>
        </p:nvCxnSpPr>
        <p:spPr>
          <a:xfrm>
            <a:off x="4848326" y="2381809"/>
            <a:ext cx="64520" cy="0"/>
          </a:xfrm>
          <a:prstGeom prst="line">
            <a:avLst/>
          </a:prstGeom>
          <a:noFill/>
          <a:ln w="12700" cap="flat" cmpd="sng" algn="ctr">
            <a:solidFill>
              <a:schemeClr val="accent5"/>
            </a:solidFill>
            <a:prstDash val="solid"/>
            <a:tailEnd type="none"/>
          </a:ln>
          <a:effectLst/>
        </p:spPr>
      </p:cxnSp>
      <p:cxnSp>
        <p:nvCxnSpPr>
          <p:cNvPr id="274" name="Straight Connector 273"/>
          <p:cNvCxnSpPr/>
          <p:nvPr/>
        </p:nvCxnSpPr>
        <p:spPr>
          <a:xfrm>
            <a:off x="4850695" y="2041990"/>
            <a:ext cx="64520" cy="0"/>
          </a:xfrm>
          <a:prstGeom prst="line">
            <a:avLst/>
          </a:prstGeom>
          <a:noFill/>
          <a:ln w="12700" cap="flat" cmpd="sng" algn="ctr">
            <a:solidFill>
              <a:schemeClr val="tx1"/>
            </a:solidFill>
            <a:prstDash val="solid"/>
            <a:tailEnd type="none"/>
          </a:ln>
          <a:effectLst/>
        </p:spPr>
      </p:cxnSp>
      <p:cxnSp>
        <p:nvCxnSpPr>
          <p:cNvPr id="275" name="Straight Connector 274"/>
          <p:cNvCxnSpPr/>
          <p:nvPr/>
        </p:nvCxnSpPr>
        <p:spPr>
          <a:xfrm>
            <a:off x="5315576" y="2062126"/>
            <a:ext cx="64520" cy="0"/>
          </a:xfrm>
          <a:prstGeom prst="line">
            <a:avLst/>
          </a:prstGeom>
          <a:noFill/>
          <a:ln w="12700" cap="flat" cmpd="sng" algn="ctr">
            <a:solidFill>
              <a:schemeClr val="tx1"/>
            </a:solidFill>
            <a:prstDash val="solid"/>
            <a:tailEnd type="none"/>
          </a:ln>
          <a:effectLst/>
        </p:spPr>
      </p:cxnSp>
      <p:cxnSp>
        <p:nvCxnSpPr>
          <p:cNvPr id="276" name="Straight Connector 275"/>
          <p:cNvCxnSpPr/>
          <p:nvPr/>
        </p:nvCxnSpPr>
        <p:spPr>
          <a:xfrm>
            <a:off x="5778816" y="1983631"/>
            <a:ext cx="64520" cy="0"/>
          </a:xfrm>
          <a:prstGeom prst="line">
            <a:avLst/>
          </a:prstGeom>
          <a:noFill/>
          <a:ln w="12700" cap="flat" cmpd="sng" algn="ctr">
            <a:solidFill>
              <a:schemeClr val="tx1"/>
            </a:solidFill>
            <a:prstDash val="solid"/>
            <a:tailEnd type="none"/>
          </a:ln>
          <a:effectLst/>
        </p:spPr>
      </p:cxnSp>
      <p:cxnSp>
        <p:nvCxnSpPr>
          <p:cNvPr id="169" name="Straight Connector 168"/>
          <p:cNvCxnSpPr/>
          <p:nvPr/>
        </p:nvCxnSpPr>
        <p:spPr>
          <a:xfrm>
            <a:off x="1776660" y="1237479"/>
            <a:ext cx="0" cy="2019656"/>
          </a:xfrm>
          <a:prstGeom prst="line">
            <a:avLst/>
          </a:prstGeom>
          <a:noFill/>
          <a:ln w="19050" cap="flat" cmpd="sng" algn="ctr">
            <a:solidFill>
              <a:schemeClr val="tx1"/>
            </a:solidFill>
            <a:prstDash val="solid"/>
            <a:tailEnd type="none"/>
          </a:ln>
          <a:effectLst/>
        </p:spPr>
      </p:cxnSp>
      <p:cxnSp>
        <p:nvCxnSpPr>
          <p:cNvPr id="170" name="Straight Connector 169"/>
          <p:cNvCxnSpPr/>
          <p:nvPr/>
        </p:nvCxnSpPr>
        <p:spPr>
          <a:xfrm>
            <a:off x="1715199" y="1237479"/>
            <a:ext cx="62664" cy="0"/>
          </a:xfrm>
          <a:prstGeom prst="line">
            <a:avLst/>
          </a:prstGeom>
          <a:noFill/>
          <a:ln w="19050" cap="flat" cmpd="sng" algn="ctr">
            <a:solidFill>
              <a:schemeClr val="tx1"/>
            </a:solidFill>
            <a:prstDash val="solid"/>
            <a:tailEnd type="none"/>
          </a:ln>
          <a:effectLst/>
        </p:spPr>
      </p:cxnSp>
      <p:cxnSp>
        <p:nvCxnSpPr>
          <p:cNvPr id="171" name="Straight Connector 170"/>
          <p:cNvCxnSpPr/>
          <p:nvPr/>
        </p:nvCxnSpPr>
        <p:spPr>
          <a:xfrm>
            <a:off x="1715199" y="1637539"/>
            <a:ext cx="62664" cy="0"/>
          </a:xfrm>
          <a:prstGeom prst="line">
            <a:avLst/>
          </a:prstGeom>
          <a:noFill/>
          <a:ln w="19050" cap="flat" cmpd="sng" algn="ctr">
            <a:solidFill>
              <a:schemeClr val="tx1"/>
            </a:solidFill>
            <a:prstDash val="solid"/>
            <a:tailEnd type="none"/>
          </a:ln>
          <a:effectLst/>
        </p:spPr>
      </p:cxnSp>
      <p:cxnSp>
        <p:nvCxnSpPr>
          <p:cNvPr id="172" name="Straight Connector 171"/>
          <p:cNvCxnSpPr/>
          <p:nvPr/>
        </p:nvCxnSpPr>
        <p:spPr>
          <a:xfrm>
            <a:off x="1715199" y="2047569"/>
            <a:ext cx="62664" cy="0"/>
          </a:xfrm>
          <a:prstGeom prst="line">
            <a:avLst/>
          </a:prstGeom>
          <a:noFill/>
          <a:ln w="19050" cap="flat" cmpd="sng" algn="ctr">
            <a:solidFill>
              <a:schemeClr val="tx1"/>
            </a:solidFill>
            <a:prstDash val="solid"/>
            <a:tailEnd type="none"/>
          </a:ln>
          <a:effectLst/>
        </p:spPr>
      </p:cxnSp>
      <p:cxnSp>
        <p:nvCxnSpPr>
          <p:cNvPr id="173" name="Straight Connector 172"/>
          <p:cNvCxnSpPr/>
          <p:nvPr/>
        </p:nvCxnSpPr>
        <p:spPr>
          <a:xfrm>
            <a:off x="1715199" y="2447045"/>
            <a:ext cx="62664" cy="0"/>
          </a:xfrm>
          <a:prstGeom prst="line">
            <a:avLst/>
          </a:prstGeom>
          <a:noFill/>
          <a:ln w="19050" cap="flat" cmpd="sng" algn="ctr">
            <a:solidFill>
              <a:schemeClr val="tx1"/>
            </a:solidFill>
            <a:prstDash val="solid"/>
            <a:tailEnd type="none"/>
          </a:ln>
          <a:effectLst/>
        </p:spPr>
      </p:cxnSp>
      <p:cxnSp>
        <p:nvCxnSpPr>
          <p:cNvPr id="174" name="Straight Connector 173"/>
          <p:cNvCxnSpPr/>
          <p:nvPr/>
        </p:nvCxnSpPr>
        <p:spPr>
          <a:xfrm>
            <a:off x="1715199" y="2846942"/>
            <a:ext cx="62664" cy="0"/>
          </a:xfrm>
          <a:prstGeom prst="line">
            <a:avLst/>
          </a:prstGeom>
          <a:noFill/>
          <a:ln w="19050" cap="flat" cmpd="sng" algn="ctr">
            <a:solidFill>
              <a:schemeClr val="tx1"/>
            </a:solidFill>
            <a:prstDash val="solid"/>
            <a:tailEnd type="none"/>
          </a:ln>
          <a:effectLst/>
        </p:spPr>
      </p:cxnSp>
      <p:cxnSp>
        <p:nvCxnSpPr>
          <p:cNvPr id="175" name="Straight Connector 174"/>
          <p:cNvCxnSpPr/>
          <p:nvPr/>
        </p:nvCxnSpPr>
        <p:spPr>
          <a:xfrm>
            <a:off x="1715199" y="3257135"/>
            <a:ext cx="62664" cy="0"/>
          </a:xfrm>
          <a:prstGeom prst="line">
            <a:avLst/>
          </a:prstGeom>
          <a:noFill/>
          <a:ln w="19050" cap="flat" cmpd="sng" algn="ctr">
            <a:solidFill>
              <a:schemeClr val="tx1"/>
            </a:solidFill>
            <a:prstDash val="solid"/>
            <a:tailEnd type="none"/>
          </a:ln>
          <a:effectLst/>
        </p:spPr>
      </p:cxnSp>
      <p:sp>
        <p:nvSpPr>
          <p:cNvPr id="176" name="TextBox 175"/>
          <p:cNvSpPr txBox="1"/>
          <p:nvPr/>
        </p:nvSpPr>
        <p:spPr>
          <a:xfrm>
            <a:off x="1300919" y="1153226"/>
            <a:ext cx="380129" cy="169277"/>
          </a:xfrm>
          <a:prstGeom prst="rect">
            <a:avLst/>
          </a:prstGeom>
          <a:noFill/>
        </p:spPr>
        <p:txBody>
          <a:bodyPr wrap="square" lIns="0" tIns="0" rIns="0" bIns="0" rtlCol="0">
            <a:spAutoFit/>
          </a:bodyPr>
          <a:lstStyle/>
          <a:p>
            <a:pPr algn="r" defTabSz="342900"/>
            <a:r>
              <a:rPr lang="en-GB" sz="1100" dirty="0">
                <a:solidFill>
                  <a:srgbClr val="5A5A5A"/>
                </a:solidFill>
                <a:cs typeface="Arial" pitchFamily="34" charset="0"/>
              </a:rPr>
              <a:t>0.0</a:t>
            </a:r>
          </a:p>
        </p:txBody>
      </p:sp>
      <p:sp>
        <p:nvSpPr>
          <p:cNvPr id="177" name="TextBox 176"/>
          <p:cNvSpPr txBox="1"/>
          <p:nvPr/>
        </p:nvSpPr>
        <p:spPr>
          <a:xfrm>
            <a:off x="1300919" y="1555481"/>
            <a:ext cx="380129" cy="169277"/>
          </a:xfrm>
          <a:prstGeom prst="rect">
            <a:avLst/>
          </a:prstGeom>
          <a:noFill/>
        </p:spPr>
        <p:txBody>
          <a:bodyPr wrap="square" lIns="0" tIns="0" rIns="0" bIns="0" rtlCol="0">
            <a:spAutoFit/>
          </a:bodyPr>
          <a:lstStyle/>
          <a:p>
            <a:pPr algn="r" defTabSz="342900"/>
            <a:r>
              <a:rPr lang="en-GB" sz="1100" dirty="0">
                <a:solidFill>
                  <a:srgbClr val="5A5A5A"/>
                </a:solidFill>
                <a:cs typeface="Arial" pitchFamily="34" charset="0"/>
              </a:rPr>
              <a:t>-0.2</a:t>
            </a:r>
          </a:p>
        </p:txBody>
      </p:sp>
      <p:sp>
        <p:nvSpPr>
          <p:cNvPr id="178" name="TextBox 177"/>
          <p:cNvSpPr txBox="1"/>
          <p:nvPr/>
        </p:nvSpPr>
        <p:spPr>
          <a:xfrm>
            <a:off x="1300919" y="1962524"/>
            <a:ext cx="380129" cy="169277"/>
          </a:xfrm>
          <a:prstGeom prst="rect">
            <a:avLst/>
          </a:prstGeom>
          <a:noFill/>
        </p:spPr>
        <p:txBody>
          <a:bodyPr wrap="square" lIns="0" tIns="0" rIns="0" bIns="0" rtlCol="0">
            <a:spAutoFit/>
          </a:bodyPr>
          <a:lstStyle/>
          <a:p>
            <a:pPr algn="r" defTabSz="342900"/>
            <a:r>
              <a:rPr lang="en-GB" sz="1100" dirty="0">
                <a:solidFill>
                  <a:srgbClr val="5A5A5A"/>
                </a:solidFill>
                <a:cs typeface="Arial" pitchFamily="34" charset="0"/>
              </a:rPr>
              <a:t>-0.4</a:t>
            </a:r>
          </a:p>
        </p:txBody>
      </p:sp>
      <p:sp>
        <p:nvSpPr>
          <p:cNvPr id="179" name="TextBox 178"/>
          <p:cNvSpPr txBox="1"/>
          <p:nvPr/>
        </p:nvSpPr>
        <p:spPr>
          <a:xfrm>
            <a:off x="1300919" y="2365571"/>
            <a:ext cx="380129" cy="169277"/>
          </a:xfrm>
          <a:prstGeom prst="rect">
            <a:avLst/>
          </a:prstGeom>
          <a:noFill/>
        </p:spPr>
        <p:txBody>
          <a:bodyPr wrap="square" lIns="0" tIns="0" rIns="0" bIns="0" rtlCol="0">
            <a:spAutoFit/>
          </a:bodyPr>
          <a:lstStyle/>
          <a:p>
            <a:pPr algn="r" defTabSz="342900"/>
            <a:r>
              <a:rPr lang="en-GB" sz="1100" dirty="0">
                <a:solidFill>
                  <a:srgbClr val="5A5A5A"/>
                </a:solidFill>
                <a:cs typeface="Arial" pitchFamily="34" charset="0"/>
              </a:rPr>
              <a:t>-0.6</a:t>
            </a:r>
          </a:p>
        </p:txBody>
      </p:sp>
      <p:sp>
        <p:nvSpPr>
          <p:cNvPr id="180" name="TextBox 179"/>
          <p:cNvSpPr txBox="1"/>
          <p:nvPr/>
        </p:nvSpPr>
        <p:spPr>
          <a:xfrm>
            <a:off x="1300919" y="2772614"/>
            <a:ext cx="380129" cy="169277"/>
          </a:xfrm>
          <a:prstGeom prst="rect">
            <a:avLst/>
          </a:prstGeom>
          <a:noFill/>
        </p:spPr>
        <p:txBody>
          <a:bodyPr wrap="square" lIns="0" tIns="0" rIns="0" bIns="0" rtlCol="0">
            <a:spAutoFit/>
          </a:bodyPr>
          <a:lstStyle/>
          <a:p>
            <a:pPr algn="r" defTabSz="342900"/>
            <a:r>
              <a:rPr lang="en-GB" sz="1100" dirty="0">
                <a:solidFill>
                  <a:srgbClr val="5A5A5A"/>
                </a:solidFill>
                <a:cs typeface="Arial" pitchFamily="34" charset="0"/>
              </a:rPr>
              <a:t>-0.8</a:t>
            </a:r>
          </a:p>
        </p:txBody>
      </p:sp>
      <p:sp>
        <p:nvSpPr>
          <p:cNvPr id="181" name="TextBox 180"/>
          <p:cNvSpPr txBox="1"/>
          <p:nvPr/>
        </p:nvSpPr>
        <p:spPr>
          <a:xfrm>
            <a:off x="1300919" y="3175661"/>
            <a:ext cx="380129" cy="169277"/>
          </a:xfrm>
          <a:prstGeom prst="rect">
            <a:avLst/>
          </a:prstGeom>
          <a:noFill/>
        </p:spPr>
        <p:txBody>
          <a:bodyPr wrap="square" lIns="0" tIns="0" rIns="0" bIns="0" rtlCol="0">
            <a:spAutoFit/>
          </a:bodyPr>
          <a:lstStyle/>
          <a:p>
            <a:pPr algn="r" defTabSz="342900"/>
            <a:r>
              <a:rPr lang="en-GB" sz="1100" dirty="0">
                <a:solidFill>
                  <a:srgbClr val="5A5A5A"/>
                </a:solidFill>
                <a:cs typeface="Arial" pitchFamily="34" charset="0"/>
              </a:rPr>
              <a:t>-1.0</a:t>
            </a:r>
          </a:p>
        </p:txBody>
      </p:sp>
      <p:sp>
        <p:nvSpPr>
          <p:cNvPr id="182" name="TextBox 181"/>
          <p:cNvSpPr txBox="1"/>
          <p:nvPr/>
        </p:nvSpPr>
        <p:spPr>
          <a:xfrm>
            <a:off x="1595722"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0</a:t>
            </a:r>
          </a:p>
        </p:txBody>
      </p:sp>
      <p:sp>
        <p:nvSpPr>
          <p:cNvPr id="183" name="TextBox 182"/>
          <p:cNvSpPr txBox="1"/>
          <p:nvPr/>
        </p:nvSpPr>
        <p:spPr>
          <a:xfrm>
            <a:off x="1909042"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4</a:t>
            </a:r>
          </a:p>
        </p:txBody>
      </p:sp>
      <p:cxnSp>
        <p:nvCxnSpPr>
          <p:cNvPr id="184" name="Straight Connector 183"/>
          <p:cNvCxnSpPr/>
          <p:nvPr/>
        </p:nvCxnSpPr>
        <p:spPr>
          <a:xfrm rot="5400000">
            <a:off x="1753779" y="3277728"/>
            <a:ext cx="54006" cy="0"/>
          </a:xfrm>
          <a:prstGeom prst="line">
            <a:avLst/>
          </a:prstGeom>
          <a:noFill/>
          <a:ln w="19050" cap="flat" cmpd="sng" algn="ctr">
            <a:solidFill>
              <a:schemeClr val="tx1"/>
            </a:solidFill>
            <a:prstDash val="solid"/>
            <a:tailEnd type="none"/>
          </a:ln>
          <a:effectLst/>
        </p:spPr>
      </p:cxnSp>
      <p:cxnSp>
        <p:nvCxnSpPr>
          <p:cNvPr id="185" name="Straight Connector 184"/>
          <p:cNvCxnSpPr/>
          <p:nvPr/>
        </p:nvCxnSpPr>
        <p:spPr>
          <a:xfrm rot="5400000">
            <a:off x="2070032" y="3284138"/>
            <a:ext cx="54006" cy="0"/>
          </a:xfrm>
          <a:prstGeom prst="line">
            <a:avLst/>
          </a:prstGeom>
          <a:noFill/>
          <a:ln w="19050" cap="flat" cmpd="sng" algn="ctr">
            <a:solidFill>
              <a:schemeClr val="tx1"/>
            </a:solidFill>
            <a:prstDash val="solid"/>
            <a:tailEnd type="none"/>
          </a:ln>
          <a:effectLst/>
        </p:spPr>
      </p:cxnSp>
      <p:cxnSp>
        <p:nvCxnSpPr>
          <p:cNvPr id="186" name="Straight Connector 185"/>
          <p:cNvCxnSpPr/>
          <p:nvPr/>
        </p:nvCxnSpPr>
        <p:spPr>
          <a:xfrm rot="5400000">
            <a:off x="2375552" y="3284138"/>
            <a:ext cx="54006" cy="0"/>
          </a:xfrm>
          <a:prstGeom prst="line">
            <a:avLst/>
          </a:prstGeom>
          <a:noFill/>
          <a:ln w="19050" cap="flat" cmpd="sng" algn="ctr">
            <a:solidFill>
              <a:schemeClr val="tx1"/>
            </a:solidFill>
            <a:prstDash val="solid"/>
            <a:tailEnd type="none"/>
          </a:ln>
          <a:effectLst/>
        </p:spPr>
      </p:cxnSp>
      <p:cxnSp>
        <p:nvCxnSpPr>
          <p:cNvPr id="187" name="Straight Connector 186"/>
          <p:cNvCxnSpPr/>
          <p:nvPr/>
        </p:nvCxnSpPr>
        <p:spPr>
          <a:xfrm rot="5400000">
            <a:off x="2688382" y="3284138"/>
            <a:ext cx="54006" cy="0"/>
          </a:xfrm>
          <a:prstGeom prst="line">
            <a:avLst/>
          </a:prstGeom>
          <a:noFill/>
          <a:ln w="19050" cap="flat" cmpd="sng" algn="ctr">
            <a:solidFill>
              <a:schemeClr val="tx1"/>
            </a:solidFill>
            <a:prstDash val="solid"/>
            <a:tailEnd type="none"/>
          </a:ln>
          <a:effectLst/>
        </p:spPr>
      </p:cxnSp>
      <p:cxnSp>
        <p:nvCxnSpPr>
          <p:cNvPr id="188" name="Straight Connector 187"/>
          <p:cNvCxnSpPr/>
          <p:nvPr/>
        </p:nvCxnSpPr>
        <p:spPr>
          <a:xfrm rot="5400000">
            <a:off x="2997557" y="3284138"/>
            <a:ext cx="54006" cy="0"/>
          </a:xfrm>
          <a:prstGeom prst="line">
            <a:avLst/>
          </a:prstGeom>
          <a:noFill/>
          <a:ln w="19050" cap="flat" cmpd="sng" algn="ctr">
            <a:solidFill>
              <a:schemeClr val="tx1"/>
            </a:solidFill>
            <a:prstDash val="solid"/>
            <a:tailEnd type="none"/>
          </a:ln>
          <a:effectLst/>
        </p:spPr>
      </p:cxnSp>
      <p:cxnSp>
        <p:nvCxnSpPr>
          <p:cNvPr id="189" name="Straight Connector 188"/>
          <p:cNvCxnSpPr/>
          <p:nvPr/>
        </p:nvCxnSpPr>
        <p:spPr>
          <a:xfrm rot="5400000">
            <a:off x="3306733" y="3284138"/>
            <a:ext cx="54006" cy="0"/>
          </a:xfrm>
          <a:prstGeom prst="line">
            <a:avLst/>
          </a:prstGeom>
          <a:noFill/>
          <a:ln w="19050" cap="flat" cmpd="sng" algn="ctr">
            <a:solidFill>
              <a:schemeClr val="tx1"/>
            </a:solidFill>
            <a:prstDash val="solid"/>
            <a:tailEnd type="none"/>
          </a:ln>
          <a:effectLst/>
        </p:spPr>
      </p:cxnSp>
      <p:cxnSp>
        <p:nvCxnSpPr>
          <p:cNvPr id="190" name="Straight Connector 189"/>
          <p:cNvCxnSpPr/>
          <p:nvPr/>
        </p:nvCxnSpPr>
        <p:spPr>
          <a:xfrm rot="5400000">
            <a:off x="3620053" y="3284138"/>
            <a:ext cx="54006" cy="0"/>
          </a:xfrm>
          <a:prstGeom prst="line">
            <a:avLst/>
          </a:prstGeom>
          <a:noFill/>
          <a:ln w="19050" cap="flat" cmpd="sng" algn="ctr">
            <a:solidFill>
              <a:schemeClr val="tx1"/>
            </a:solidFill>
            <a:prstDash val="solid"/>
            <a:tailEnd type="none"/>
          </a:ln>
          <a:effectLst/>
        </p:spPr>
      </p:cxnSp>
      <p:cxnSp>
        <p:nvCxnSpPr>
          <p:cNvPr id="191" name="Straight Connector 190"/>
          <p:cNvCxnSpPr/>
          <p:nvPr/>
        </p:nvCxnSpPr>
        <p:spPr>
          <a:xfrm rot="5400000">
            <a:off x="3925084" y="3284138"/>
            <a:ext cx="54006" cy="0"/>
          </a:xfrm>
          <a:prstGeom prst="line">
            <a:avLst/>
          </a:prstGeom>
          <a:noFill/>
          <a:ln w="19050" cap="flat" cmpd="sng" algn="ctr">
            <a:solidFill>
              <a:schemeClr val="tx1"/>
            </a:solidFill>
            <a:prstDash val="solid"/>
            <a:tailEnd type="none"/>
          </a:ln>
          <a:effectLst/>
        </p:spPr>
      </p:cxnSp>
      <p:cxnSp>
        <p:nvCxnSpPr>
          <p:cNvPr id="192" name="Straight Connector 191"/>
          <p:cNvCxnSpPr/>
          <p:nvPr/>
        </p:nvCxnSpPr>
        <p:spPr>
          <a:xfrm rot="5400000">
            <a:off x="4388602" y="3284138"/>
            <a:ext cx="54006" cy="0"/>
          </a:xfrm>
          <a:prstGeom prst="line">
            <a:avLst/>
          </a:prstGeom>
          <a:noFill/>
          <a:ln w="19050" cap="flat" cmpd="sng" algn="ctr">
            <a:solidFill>
              <a:schemeClr val="tx1"/>
            </a:solidFill>
            <a:prstDash val="solid"/>
            <a:tailEnd type="none"/>
          </a:ln>
          <a:effectLst/>
        </p:spPr>
      </p:cxnSp>
      <p:cxnSp>
        <p:nvCxnSpPr>
          <p:cNvPr id="193" name="Straight Connector 192"/>
          <p:cNvCxnSpPr/>
          <p:nvPr/>
        </p:nvCxnSpPr>
        <p:spPr>
          <a:xfrm rot="5400000">
            <a:off x="4848464" y="3284138"/>
            <a:ext cx="54006" cy="0"/>
          </a:xfrm>
          <a:prstGeom prst="line">
            <a:avLst/>
          </a:prstGeom>
          <a:noFill/>
          <a:ln w="19050" cap="flat" cmpd="sng" algn="ctr">
            <a:solidFill>
              <a:schemeClr val="tx1"/>
            </a:solidFill>
            <a:prstDash val="solid"/>
            <a:tailEnd type="none"/>
          </a:ln>
          <a:effectLst/>
        </p:spPr>
      </p:cxnSp>
      <p:cxnSp>
        <p:nvCxnSpPr>
          <p:cNvPr id="194" name="Straight Connector 193"/>
          <p:cNvCxnSpPr/>
          <p:nvPr/>
        </p:nvCxnSpPr>
        <p:spPr>
          <a:xfrm rot="5400000">
            <a:off x="5320273" y="3284138"/>
            <a:ext cx="54006" cy="0"/>
          </a:xfrm>
          <a:prstGeom prst="line">
            <a:avLst/>
          </a:prstGeom>
          <a:noFill/>
          <a:ln w="19050" cap="flat" cmpd="sng" algn="ctr">
            <a:solidFill>
              <a:schemeClr val="tx1"/>
            </a:solidFill>
            <a:prstDash val="solid"/>
            <a:tailEnd type="none"/>
          </a:ln>
          <a:effectLst/>
        </p:spPr>
      </p:cxnSp>
      <p:cxnSp>
        <p:nvCxnSpPr>
          <p:cNvPr id="195" name="Straight Connector 194"/>
          <p:cNvCxnSpPr/>
          <p:nvPr/>
        </p:nvCxnSpPr>
        <p:spPr>
          <a:xfrm rot="5400000">
            <a:off x="5780135" y="3284138"/>
            <a:ext cx="54006" cy="0"/>
          </a:xfrm>
          <a:prstGeom prst="line">
            <a:avLst/>
          </a:prstGeom>
          <a:noFill/>
          <a:ln w="19050" cap="flat" cmpd="sng" algn="ctr">
            <a:solidFill>
              <a:schemeClr val="tx1"/>
            </a:solidFill>
            <a:prstDash val="solid"/>
            <a:tailEnd type="none"/>
          </a:ln>
          <a:effectLst/>
        </p:spPr>
      </p:cxnSp>
      <p:sp>
        <p:nvSpPr>
          <p:cNvPr id="196" name="TextBox 195"/>
          <p:cNvSpPr txBox="1"/>
          <p:nvPr/>
        </p:nvSpPr>
        <p:spPr>
          <a:xfrm>
            <a:off x="2214073"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8</a:t>
            </a:r>
          </a:p>
        </p:txBody>
      </p:sp>
      <p:sp>
        <p:nvSpPr>
          <p:cNvPr id="197" name="TextBox 196"/>
          <p:cNvSpPr txBox="1"/>
          <p:nvPr/>
        </p:nvSpPr>
        <p:spPr>
          <a:xfrm>
            <a:off x="2531539"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12</a:t>
            </a:r>
          </a:p>
        </p:txBody>
      </p:sp>
      <p:sp>
        <p:nvSpPr>
          <p:cNvPr id="198" name="TextBox 197"/>
          <p:cNvSpPr txBox="1"/>
          <p:nvPr/>
        </p:nvSpPr>
        <p:spPr>
          <a:xfrm>
            <a:off x="2832424"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16</a:t>
            </a:r>
          </a:p>
        </p:txBody>
      </p:sp>
      <p:sp>
        <p:nvSpPr>
          <p:cNvPr id="199" name="TextBox 198"/>
          <p:cNvSpPr txBox="1"/>
          <p:nvPr/>
        </p:nvSpPr>
        <p:spPr>
          <a:xfrm>
            <a:off x="3145744"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20</a:t>
            </a:r>
          </a:p>
        </p:txBody>
      </p:sp>
      <p:sp>
        <p:nvSpPr>
          <p:cNvPr id="200" name="TextBox 199"/>
          <p:cNvSpPr txBox="1"/>
          <p:nvPr/>
        </p:nvSpPr>
        <p:spPr>
          <a:xfrm>
            <a:off x="3454919"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24</a:t>
            </a:r>
          </a:p>
        </p:txBody>
      </p:sp>
      <p:sp>
        <p:nvSpPr>
          <p:cNvPr id="201" name="TextBox 200"/>
          <p:cNvSpPr txBox="1"/>
          <p:nvPr/>
        </p:nvSpPr>
        <p:spPr>
          <a:xfrm>
            <a:off x="3764095"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28</a:t>
            </a:r>
          </a:p>
        </p:txBody>
      </p:sp>
      <p:sp>
        <p:nvSpPr>
          <p:cNvPr id="202" name="TextBox 201"/>
          <p:cNvSpPr txBox="1"/>
          <p:nvPr/>
        </p:nvSpPr>
        <p:spPr>
          <a:xfrm>
            <a:off x="4203642"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34</a:t>
            </a:r>
          </a:p>
        </p:txBody>
      </p:sp>
      <p:sp>
        <p:nvSpPr>
          <p:cNvPr id="203" name="TextBox 202"/>
          <p:cNvSpPr txBox="1"/>
          <p:nvPr/>
        </p:nvSpPr>
        <p:spPr>
          <a:xfrm>
            <a:off x="4663505"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40</a:t>
            </a:r>
          </a:p>
        </p:txBody>
      </p:sp>
      <p:sp>
        <p:nvSpPr>
          <p:cNvPr id="204" name="TextBox 203"/>
          <p:cNvSpPr txBox="1"/>
          <p:nvPr/>
        </p:nvSpPr>
        <p:spPr>
          <a:xfrm>
            <a:off x="5135313"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46</a:t>
            </a:r>
          </a:p>
        </p:txBody>
      </p:sp>
      <p:sp>
        <p:nvSpPr>
          <p:cNvPr id="205" name="TextBox 204"/>
          <p:cNvSpPr txBox="1"/>
          <p:nvPr/>
        </p:nvSpPr>
        <p:spPr>
          <a:xfrm>
            <a:off x="5595176" y="3308935"/>
            <a:ext cx="380129" cy="169277"/>
          </a:xfrm>
          <a:prstGeom prst="rect">
            <a:avLst/>
          </a:prstGeom>
          <a:noFill/>
          <a:ln>
            <a:noFill/>
          </a:ln>
        </p:spPr>
        <p:txBody>
          <a:bodyPr wrap="square" lIns="0" tIns="0" rIns="0" bIns="0" rtlCol="0">
            <a:spAutoFit/>
          </a:bodyPr>
          <a:lstStyle/>
          <a:p>
            <a:pPr algn="ctr" defTabSz="342900"/>
            <a:r>
              <a:rPr lang="en-GB" sz="1100" dirty="0">
                <a:solidFill>
                  <a:srgbClr val="5A5A5A"/>
                </a:solidFill>
                <a:cs typeface="Arial" pitchFamily="34" charset="0"/>
              </a:rPr>
              <a:t>52</a:t>
            </a:r>
          </a:p>
        </p:txBody>
      </p:sp>
      <p:sp>
        <p:nvSpPr>
          <p:cNvPr id="206" name="TextBox 205"/>
          <p:cNvSpPr txBox="1"/>
          <p:nvPr/>
        </p:nvSpPr>
        <p:spPr>
          <a:xfrm>
            <a:off x="3388671" y="3505947"/>
            <a:ext cx="626641" cy="169277"/>
          </a:xfrm>
          <a:prstGeom prst="rect">
            <a:avLst/>
          </a:prstGeom>
          <a:noFill/>
          <a:ln>
            <a:noFill/>
          </a:ln>
        </p:spPr>
        <p:txBody>
          <a:bodyPr wrap="square" lIns="0" tIns="0" rIns="0" bIns="0" rtlCol="0">
            <a:spAutoFit/>
          </a:bodyPr>
          <a:lstStyle/>
          <a:p>
            <a:pPr algn="ctr" defTabSz="342900"/>
            <a:r>
              <a:rPr lang="en-GB" sz="1100" b="1" dirty="0">
                <a:solidFill>
                  <a:srgbClr val="5A5A5A"/>
                </a:solidFill>
                <a:cs typeface="Arial" pitchFamily="34" charset="0"/>
              </a:rPr>
              <a:t>Week</a:t>
            </a:r>
          </a:p>
        </p:txBody>
      </p:sp>
      <p:sp>
        <p:nvSpPr>
          <p:cNvPr id="207" name="Line 87"/>
          <p:cNvSpPr>
            <a:spLocks noChangeShapeType="1"/>
          </p:cNvSpPr>
          <p:nvPr/>
        </p:nvSpPr>
        <p:spPr bwMode="gray">
          <a:xfrm>
            <a:off x="3197084" y="1117533"/>
            <a:ext cx="285971" cy="0"/>
          </a:xfrm>
          <a:prstGeom prst="line">
            <a:avLst/>
          </a:prstGeom>
          <a:noFill/>
          <a:ln w="28575">
            <a:solidFill>
              <a:srgbClr val="979797"/>
            </a:solidFill>
            <a:round/>
            <a:headEnd/>
            <a:tailEnd/>
          </a:ln>
        </p:spPr>
        <p:txBody>
          <a:bodyPr wrap="none" lIns="68558" tIns="34280" rIns="68558" bIns="3428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solidFill>
                <a:srgbClr val="262729"/>
              </a:solidFill>
            </a:endParaRPr>
          </a:p>
        </p:txBody>
      </p:sp>
      <p:sp>
        <p:nvSpPr>
          <p:cNvPr id="208" name="Line 86"/>
          <p:cNvSpPr>
            <a:spLocks noChangeShapeType="1"/>
          </p:cNvSpPr>
          <p:nvPr/>
        </p:nvSpPr>
        <p:spPr bwMode="gray">
          <a:xfrm>
            <a:off x="3197084" y="1521247"/>
            <a:ext cx="285971" cy="0"/>
          </a:xfrm>
          <a:prstGeom prst="line">
            <a:avLst/>
          </a:prstGeom>
          <a:noFill/>
          <a:ln w="28575">
            <a:solidFill>
              <a:schemeClr val="accent5"/>
            </a:solidFill>
            <a:round/>
            <a:headEnd/>
            <a:tailEnd/>
          </a:ln>
        </p:spPr>
        <p:txBody>
          <a:bodyPr wrap="none" lIns="68558" tIns="34280" rIns="68558" bIns="3428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solidFill>
                <a:srgbClr val="262729"/>
              </a:solidFill>
            </a:endParaRPr>
          </a:p>
        </p:txBody>
      </p:sp>
      <p:sp>
        <p:nvSpPr>
          <p:cNvPr id="209" name="Oval 208"/>
          <p:cNvSpPr>
            <a:spLocks noChangeArrowheads="1"/>
          </p:cNvSpPr>
          <p:nvPr/>
        </p:nvSpPr>
        <p:spPr bwMode="gray">
          <a:xfrm>
            <a:off x="3310367" y="1077289"/>
            <a:ext cx="72000" cy="720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10" name="Oval 209"/>
          <p:cNvSpPr>
            <a:spLocks noChangeArrowheads="1"/>
          </p:cNvSpPr>
          <p:nvPr/>
        </p:nvSpPr>
        <p:spPr bwMode="gray">
          <a:xfrm>
            <a:off x="3310367" y="1496243"/>
            <a:ext cx="72000" cy="720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11" name="Textplatzhalter 2"/>
          <p:cNvSpPr>
            <a:spLocks/>
          </p:cNvSpPr>
          <p:nvPr/>
        </p:nvSpPr>
        <p:spPr bwMode="gray">
          <a:xfrm>
            <a:off x="3571471" y="1088616"/>
            <a:ext cx="3197464" cy="190240"/>
          </a:xfrm>
          <a:prstGeom prst="rect">
            <a:avLst/>
          </a:prstGeom>
          <a:noFill/>
          <a:ln w="9525">
            <a:noFill/>
            <a:miter lim="800000"/>
            <a:headEnd/>
            <a:tailEnd/>
          </a:ln>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322">
              <a:buClr>
                <a:srgbClr val="53575E"/>
              </a:buClr>
            </a:pPr>
            <a:fld id="{82C93CD1-4F61-4D29-82D7-AA44EC2D9AFB}" type="datetime'''''P''''''''''''''''''''la''c''''''e''b''''''''o'''''''''''">
              <a:rPr lang="en-US" sz="1100">
                <a:solidFill>
                  <a:srgbClr val="5A5A5A"/>
                </a:solidFill>
                <a:cs typeface="Arial" pitchFamily="34" charset="0"/>
              </a:rPr>
              <a:pPr defTabSz="670322">
                <a:buClr>
                  <a:srgbClr val="53575E"/>
                </a:buClr>
              </a:pPr>
              <a:t>Placebo</a:t>
            </a:fld>
            <a:r>
              <a:rPr lang="en-US" sz="1100" dirty="0">
                <a:solidFill>
                  <a:srgbClr val="5A5A5A"/>
                </a:solidFill>
                <a:cs typeface="Arial" pitchFamily="34" charset="0"/>
              </a:rPr>
              <a:t>/glimepiride</a:t>
            </a:r>
            <a:r>
              <a:rPr lang="en-US" sz="1100" baseline="30000" dirty="0">
                <a:solidFill>
                  <a:srgbClr val="5A5A5A"/>
                </a:solidFill>
                <a:cs typeface="Arial" pitchFamily="34" charset="0"/>
              </a:rPr>
              <a:t>† </a:t>
            </a:r>
            <a:r>
              <a:rPr lang="en-US" sz="1100" dirty="0">
                <a:solidFill>
                  <a:srgbClr val="5A5A5A"/>
                </a:solidFill>
                <a:cs typeface="Arial" pitchFamily="34" charset="0"/>
              </a:rPr>
              <a:t>(n=120) </a:t>
            </a:r>
            <a:br>
              <a:rPr lang="en-US" sz="1100" dirty="0">
                <a:solidFill>
                  <a:srgbClr val="5A5A5A"/>
                </a:solidFill>
                <a:cs typeface="Arial" pitchFamily="34" charset="0"/>
              </a:rPr>
            </a:br>
            <a:r>
              <a:rPr lang="en-US" sz="1100" dirty="0">
                <a:solidFill>
                  <a:srgbClr val="5A5A5A"/>
                </a:solidFill>
                <a:cs typeface="Arial" pitchFamily="34" charset="0"/>
              </a:rPr>
              <a:t>(baseline HbA1c 8.03%)</a:t>
            </a:r>
          </a:p>
        </p:txBody>
      </p:sp>
      <p:sp>
        <p:nvSpPr>
          <p:cNvPr id="212" name="Textplatzhalter 2"/>
          <p:cNvSpPr>
            <a:spLocks/>
          </p:cNvSpPr>
          <p:nvPr/>
        </p:nvSpPr>
        <p:spPr bwMode="gray">
          <a:xfrm>
            <a:off x="3571471" y="1512674"/>
            <a:ext cx="2758816" cy="137704"/>
          </a:xfrm>
          <a:prstGeom prst="rect">
            <a:avLst/>
          </a:prstGeom>
          <a:noFill/>
          <a:ln w="9525">
            <a:noFill/>
            <a:miter lim="800000"/>
            <a:headEnd/>
            <a:tailEnd/>
          </a:ln>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0322">
              <a:buClr>
                <a:srgbClr val="53575E"/>
              </a:buClr>
            </a:pPr>
            <a:fld id="{11973708-C290-409A-94EF-4D797FCB12F1}" type="datetime'''L''''''''''''''inaglip''''t''''in'''''''''''''''''''''">
              <a:rPr lang="en-US" sz="1100">
                <a:solidFill>
                  <a:srgbClr val="5A5A5A"/>
                </a:solidFill>
                <a:cs typeface="Arial" pitchFamily="34" charset="0"/>
              </a:rPr>
              <a:pPr defTabSz="670322">
                <a:buClr>
                  <a:srgbClr val="53575E"/>
                </a:buClr>
              </a:pPr>
              <a:t>Linagliptin</a:t>
            </a:fld>
            <a:r>
              <a:rPr lang="en-US" sz="1100" dirty="0">
                <a:solidFill>
                  <a:srgbClr val="5A5A5A"/>
                </a:solidFill>
                <a:cs typeface="Arial" pitchFamily="34" charset="0"/>
              </a:rPr>
              <a:t> (n=113) </a:t>
            </a:r>
            <a:br>
              <a:rPr lang="en-US" sz="1100" dirty="0">
                <a:solidFill>
                  <a:srgbClr val="5A5A5A"/>
                </a:solidFill>
                <a:cs typeface="Arial" pitchFamily="34" charset="0"/>
              </a:rPr>
            </a:br>
            <a:r>
              <a:rPr lang="en-US" sz="1100" dirty="0">
                <a:solidFill>
                  <a:srgbClr val="5A5A5A"/>
                </a:solidFill>
                <a:cs typeface="Arial" pitchFamily="34" charset="0"/>
              </a:rPr>
              <a:t>(baseline HbA1c 8.08%)</a:t>
            </a:r>
          </a:p>
        </p:txBody>
      </p:sp>
      <p:sp>
        <p:nvSpPr>
          <p:cNvPr id="213" name="TextBox 212"/>
          <p:cNvSpPr txBox="1"/>
          <p:nvPr/>
        </p:nvSpPr>
        <p:spPr>
          <a:xfrm rot="16200000">
            <a:off x="72080" y="2174279"/>
            <a:ext cx="2308133" cy="338554"/>
          </a:xfrm>
          <a:prstGeom prst="rect">
            <a:avLst/>
          </a:prstGeom>
          <a:noFill/>
        </p:spPr>
        <p:txBody>
          <a:bodyPr wrap="square" lIns="0" tIns="0" rIns="0" bIns="0" rtlCol="0">
            <a:spAutoFit/>
          </a:bodyPr>
          <a:lstStyle/>
          <a:p>
            <a:pPr algn="ctr" defTabSz="342900"/>
            <a:r>
              <a:rPr lang="en-GB" sz="1100" b="1" dirty="0">
                <a:solidFill>
                  <a:srgbClr val="5A5A5A"/>
                </a:solidFill>
                <a:cs typeface="Arial" pitchFamily="34" charset="0"/>
              </a:rPr>
              <a:t>Adjusted* mean change in HbA1c (%) from baseline (± SE) </a:t>
            </a:r>
          </a:p>
        </p:txBody>
      </p:sp>
      <p:sp>
        <p:nvSpPr>
          <p:cNvPr id="214" name="Oval 213"/>
          <p:cNvSpPr>
            <a:spLocks noChangeArrowheads="1"/>
          </p:cNvSpPr>
          <p:nvPr/>
        </p:nvSpPr>
        <p:spPr bwMode="gray">
          <a:xfrm>
            <a:off x="5778801" y="2488211"/>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15" name="Oval 214"/>
          <p:cNvSpPr>
            <a:spLocks noChangeArrowheads="1"/>
          </p:cNvSpPr>
          <p:nvPr/>
        </p:nvSpPr>
        <p:spPr bwMode="gray">
          <a:xfrm>
            <a:off x="5314056" y="2577507"/>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16" name="Oval 215"/>
          <p:cNvSpPr>
            <a:spLocks noChangeArrowheads="1"/>
          </p:cNvSpPr>
          <p:nvPr/>
        </p:nvSpPr>
        <p:spPr bwMode="gray">
          <a:xfrm>
            <a:off x="4844320" y="2623306"/>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17" name="Oval 216"/>
          <p:cNvSpPr>
            <a:spLocks noChangeArrowheads="1"/>
          </p:cNvSpPr>
          <p:nvPr/>
        </p:nvSpPr>
        <p:spPr bwMode="gray">
          <a:xfrm>
            <a:off x="4384457" y="2657906"/>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18" name="Oval 217"/>
          <p:cNvSpPr>
            <a:spLocks noChangeArrowheads="1"/>
          </p:cNvSpPr>
          <p:nvPr/>
        </p:nvSpPr>
        <p:spPr bwMode="gray">
          <a:xfrm>
            <a:off x="3920939" y="2668378"/>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19" name="Oval 218"/>
          <p:cNvSpPr>
            <a:spLocks noChangeArrowheads="1"/>
          </p:cNvSpPr>
          <p:nvPr/>
        </p:nvSpPr>
        <p:spPr bwMode="gray">
          <a:xfrm>
            <a:off x="3613837" y="2674254"/>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20" name="Oval 219"/>
          <p:cNvSpPr>
            <a:spLocks noChangeArrowheads="1"/>
          </p:cNvSpPr>
          <p:nvPr/>
        </p:nvSpPr>
        <p:spPr bwMode="gray">
          <a:xfrm>
            <a:off x="3302588" y="2469605"/>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21" name="Oval 220"/>
          <p:cNvSpPr>
            <a:spLocks noChangeArrowheads="1"/>
          </p:cNvSpPr>
          <p:nvPr/>
        </p:nvSpPr>
        <p:spPr bwMode="gray">
          <a:xfrm>
            <a:off x="2991341" y="2290535"/>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22" name="Oval 221"/>
          <p:cNvSpPr>
            <a:spLocks noChangeArrowheads="1"/>
          </p:cNvSpPr>
          <p:nvPr/>
        </p:nvSpPr>
        <p:spPr bwMode="gray">
          <a:xfrm>
            <a:off x="2682166" y="2267294"/>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23" name="Oval 222"/>
          <p:cNvSpPr>
            <a:spLocks noChangeArrowheads="1"/>
          </p:cNvSpPr>
          <p:nvPr/>
        </p:nvSpPr>
        <p:spPr bwMode="gray">
          <a:xfrm>
            <a:off x="2370917" y="2188443"/>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24" name="Oval 223"/>
          <p:cNvSpPr>
            <a:spLocks noChangeArrowheads="1"/>
          </p:cNvSpPr>
          <p:nvPr/>
        </p:nvSpPr>
        <p:spPr bwMode="gray">
          <a:xfrm>
            <a:off x="2063815" y="1944469"/>
            <a:ext cx="62100" cy="62100"/>
          </a:xfrm>
          <a:prstGeom prst="ellipse">
            <a:avLst/>
          </a:prstGeom>
          <a:solidFill>
            <a:schemeClr val="accent5"/>
          </a:solidFill>
          <a:ln w="9525" algn="ctr">
            <a:solidFill>
              <a:schemeClr val="accent5"/>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25" name="Oval 224"/>
          <p:cNvSpPr>
            <a:spLocks noChangeArrowheads="1"/>
          </p:cNvSpPr>
          <p:nvPr/>
        </p:nvSpPr>
        <p:spPr bwMode="gray">
          <a:xfrm>
            <a:off x="1758782" y="1204060"/>
            <a:ext cx="62100" cy="62100"/>
          </a:xfrm>
          <a:prstGeom prst="ellipse">
            <a:avLst/>
          </a:prstGeom>
          <a:solidFill>
            <a:schemeClr val="accent1"/>
          </a:solidFill>
          <a:ln w="9525" algn="ctr">
            <a:solidFill>
              <a:schemeClr val="accent1"/>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5A5A5A"/>
              </a:solidFill>
            </a:endParaRPr>
          </a:p>
        </p:txBody>
      </p:sp>
      <p:sp>
        <p:nvSpPr>
          <p:cNvPr id="226" name="Oval 225"/>
          <p:cNvSpPr>
            <a:spLocks noChangeArrowheads="1"/>
          </p:cNvSpPr>
          <p:nvPr/>
        </p:nvSpPr>
        <p:spPr bwMode="gray">
          <a:xfrm>
            <a:off x="5778801" y="2213446"/>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27" name="Oval 226"/>
          <p:cNvSpPr>
            <a:spLocks noChangeArrowheads="1"/>
          </p:cNvSpPr>
          <p:nvPr/>
        </p:nvSpPr>
        <p:spPr bwMode="gray">
          <a:xfrm>
            <a:off x="2059687" y="1515923"/>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29" name="Oval 228"/>
          <p:cNvSpPr>
            <a:spLocks noChangeArrowheads="1"/>
          </p:cNvSpPr>
          <p:nvPr/>
        </p:nvSpPr>
        <p:spPr bwMode="gray">
          <a:xfrm>
            <a:off x="2370917" y="1424050"/>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30" name="Oval 229"/>
          <p:cNvSpPr>
            <a:spLocks noChangeArrowheads="1"/>
          </p:cNvSpPr>
          <p:nvPr/>
        </p:nvSpPr>
        <p:spPr bwMode="gray">
          <a:xfrm>
            <a:off x="2688383" y="1424049"/>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31" name="Oval 230"/>
          <p:cNvSpPr>
            <a:spLocks noChangeArrowheads="1"/>
          </p:cNvSpPr>
          <p:nvPr/>
        </p:nvSpPr>
        <p:spPr bwMode="gray">
          <a:xfrm>
            <a:off x="2989268" y="1975673"/>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32" name="Oval 231"/>
          <p:cNvSpPr>
            <a:spLocks noChangeArrowheads="1"/>
          </p:cNvSpPr>
          <p:nvPr/>
        </p:nvSpPr>
        <p:spPr bwMode="gray">
          <a:xfrm>
            <a:off x="3306240" y="2500204"/>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33" name="Oval 232"/>
          <p:cNvSpPr>
            <a:spLocks noChangeArrowheads="1"/>
          </p:cNvSpPr>
          <p:nvPr/>
        </p:nvSpPr>
        <p:spPr bwMode="gray">
          <a:xfrm>
            <a:off x="3916057" y="2633966"/>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34" name="Oval 233"/>
          <p:cNvSpPr>
            <a:spLocks noChangeArrowheads="1"/>
          </p:cNvSpPr>
          <p:nvPr/>
        </p:nvSpPr>
        <p:spPr bwMode="gray">
          <a:xfrm>
            <a:off x="3616721" y="2706192"/>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35" name="Oval 234"/>
          <p:cNvSpPr>
            <a:spLocks noChangeArrowheads="1"/>
          </p:cNvSpPr>
          <p:nvPr/>
        </p:nvSpPr>
        <p:spPr bwMode="gray">
          <a:xfrm>
            <a:off x="4384456" y="2529415"/>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sp>
        <p:nvSpPr>
          <p:cNvPr id="236" name="Oval 235"/>
          <p:cNvSpPr>
            <a:spLocks noChangeArrowheads="1"/>
          </p:cNvSpPr>
          <p:nvPr/>
        </p:nvSpPr>
        <p:spPr bwMode="gray">
          <a:xfrm>
            <a:off x="4844319" y="2267777"/>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cxnSp>
        <p:nvCxnSpPr>
          <p:cNvPr id="279" name="Straight Connector 278"/>
          <p:cNvCxnSpPr/>
          <p:nvPr/>
        </p:nvCxnSpPr>
        <p:spPr>
          <a:xfrm>
            <a:off x="1781383" y="3257135"/>
            <a:ext cx="4029693" cy="0"/>
          </a:xfrm>
          <a:prstGeom prst="line">
            <a:avLst/>
          </a:prstGeom>
          <a:noFill/>
          <a:ln w="19050" cap="flat" cmpd="sng" algn="ctr">
            <a:solidFill>
              <a:schemeClr val="tx1"/>
            </a:solidFill>
            <a:prstDash val="solid"/>
            <a:tailEnd type="none"/>
          </a:ln>
          <a:effectLst/>
        </p:spPr>
      </p:cxnSp>
      <p:cxnSp>
        <p:nvCxnSpPr>
          <p:cNvPr id="281" name="Straight Arrow Connector 280"/>
          <p:cNvCxnSpPr/>
          <p:nvPr/>
        </p:nvCxnSpPr>
        <p:spPr>
          <a:xfrm flipH="1">
            <a:off x="6651265" y="1153226"/>
            <a:ext cx="8967" cy="1248990"/>
          </a:xfrm>
          <a:prstGeom prst="straightConnector1">
            <a:avLst/>
          </a:prstGeom>
          <a:noFill/>
          <a:ln w="38100">
            <a:solidFill>
              <a:schemeClr val="accent5"/>
            </a:solidFill>
            <a:round/>
            <a:headEnd/>
            <a:tailEnd type="triangle" w="med" len="med"/>
          </a:ln>
        </p:spPr>
      </p:cxnSp>
      <p:graphicFrame>
        <p:nvGraphicFramePr>
          <p:cNvPr id="284" name="Table 283"/>
          <p:cNvGraphicFramePr>
            <a:graphicFrameLocks noGrp="1"/>
          </p:cNvGraphicFramePr>
          <p:nvPr>
            <p:extLst>
              <p:ext uri="{D42A27DB-BD31-4B8C-83A1-F6EECF244321}">
                <p14:modId xmlns:p14="http://schemas.microsoft.com/office/powerpoint/2010/main" val="1220930978"/>
              </p:ext>
            </p:extLst>
          </p:nvPr>
        </p:nvGraphicFramePr>
        <p:xfrm>
          <a:off x="543295" y="3861028"/>
          <a:ext cx="5324849" cy="582930"/>
        </p:xfrm>
        <a:graphic>
          <a:graphicData uri="http://schemas.openxmlformats.org/drawingml/2006/table">
            <a:tbl>
              <a:tblPr firstRow="1" bandRow="1"/>
              <a:tblGrid>
                <a:gridCol w="1034639">
                  <a:extLst>
                    <a:ext uri="{9D8B030D-6E8A-4147-A177-3AD203B41FA5}">
                      <a16:colId xmlns="" xmlns:a16="http://schemas.microsoft.com/office/drawing/2014/main" val="20000"/>
                    </a:ext>
                  </a:extLst>
                </a:gridCol>
                <a:gridCol w="400531">
                  <a:extLst>
                    <a:ext uri="{9D8B030D-6E8A-4147-A177-3AD203B41FA5}">
                      <a16:colId xmlns="" xmlns:a16="http://schemas.microsoft.com/office/drawing/2014/main" val="20001"/>
                    </a:ext>
                  </a:extLst>
                </a:gridCol>
                <a:gridCol w="318574">
                  <a:extLst>
                    <a:ext uri="{9D8B030D-6E8A-4147-A177-3AD203B41FA5}">
                      <a16:colId xmlns="" xmlns:a16="http://schemas.microsoft.com/office/drawing/2014/main" val="20002"/>
                    </a:ext>
                  </a:extLst>
                </a:gridCol>
                <a:gridCol w="346805">
                  <a:extLst>
                    <a:ext uri="{9D8B030D-6E8A-4147-A177-3AD203B41FA5}">
                      <a16:colId xmlns="" xmlns:a16="http://schemas.microsoft.com/office/drawing/2014/main" val="20003"/>
                    </a:ext>
                  </a:extLst>
                </a:gridCol>
                <a:gridCol w="346805">
                  <a:extLst>
                    <a:ext uri="{9D8B030D-6E8A-4147-A177-3AD203B41FA5}">
                      <a16:colId xmlns="" xmlns:a16="http://schemas.microsoft.com/office/drawing/2014/main" val="20004"/>
                    </a:ext>
                  </a:extLst>
                </a:gridCol>
                <a:gridCol w="306479">
                  <a:extLst>
                    <a:ext uri="{9D8B030D-6E8A-4147-A177-3AD203B41FA5}">
                      <a16:colId xmlns="" xmlns:a16="http://schemas.microsoft.com/office/drawing/2014/main" val="20005"/>
                    </a:ext>
                  </a:extLst>
                </a:gridCol>
                <a:gridCol w="331108">
                  <a:extLst>
                    <a:ext uri="{9D8B030D-6E8A-4147-A177-3AD203B41FA5}">
                      <a16:colId xmlns="" xmlns:a16="http://schemas.microsoft.com/office/drawing/2014/main" val="20006"/>
                    </a:ext>
                  </a:extLst>
                </a:gridCol>
                <a:gridCol w="482729">
                  <a:extLst>
                    <a:ext uri="{9D8B030D-6E8A-4147-A177-3AD203B41FA5}">
                      <a16:colId xmlns="" xmlns:a16="http://schemas.microsoft.com/office/drawing/2014/main" val="20007"/>
                    </a:ext>
                  </a:extLst>
                </a:gridCol>
                <a:gridCol w="427457">
                  <a:extLst>
                    <a:ext uri="{9D8B030D-6E8A-4147-A177-3AD203B41FA5}">
                      <a16:colId xmlns="" xmlns:a16="http://schemas.microsoft.com/office/drawing/2014/main" val="20008"/>
                    </a:ext>
                  </a:extLst>
                </a:gridCol>
                <a:gridCol w="572630">
                  <a:extLst>
                    <a:ext uri="{9D8B030D-6E8A-4147-A177-3AD203B41FA5}">
                      <a16:colId xmlns="" xmlns:a16="http://schemas.microsoft.com/office/drawing/2014/main" val="20009"/>
                    </a:ext>
                  </a:extLst>
                </a:gridCol>
                <a:gridCol w="443587">
                  <a:extLst>
                    <a:ext uri="{9D8B030D-6E8A-4147-A177-3AD203B41FA5}">
                      <a16:colId xmlns="" xmlns:a16="http://schemas.microsoft.com/office/drawing/2014/main" val="20010"/>
                    </a:ext>
                  </a:extLst>
                </a:gridCol>
                <a:gridCol w="313505">
                  <a:extLst>
                    <a:ext uri="{9D8B030D-6E8A-4147-A177-3AD203B41FA5}">
                      <a16:colId xmlns="" xmlns:a16="http://schemas.microsoft.com/office/drawing/2014/main" val="20011"/>
                    </a:ext>
                  </a:extLst>
                </a:gridCol>
              </a:tblGrid>
              <a:tr h="194310">
                <a:tc gridSpan="1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cs typeface="Arial" pitchFamily="34" charset="0"/>
                        </a:rPr>
                        <a:t>Mean change from baseline in insulin dose, IU/day, measured in patients receiving background insulin</a:t>
                      </a:r>
                    </a:p>
                  </a:txBody>
                  <a:tcPr marL="0" marR="0" marT="34290" marB="34290">
                    <a:lnL>
                      <a:noFill/>
                    </a:lnL>
                    <a:lnR>
                      <a:noFill/>
                    </a:lnR>
                    <a:lnT w="12700" cmpd="sng">
                      <a:noFill/>
                    </a:lnT>
                    <a:lnB>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900" b="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1943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800" b="0" dirty="0">
                          <a:solidFill>
                            <a:schemeClr val="tx1"/>
                          </a:solidFill>
                          <a:latin typeface="+mn-lt"/>
                          <a:cs typeface="Arial" panose="020B0604020202020204" pitchFamily="34" charset="0"/>
                        </a:rPr>
                        <a:t>Linagliptin</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0.11</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1.46</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1.61</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1.90</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3.17</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2.45</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3.55</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4.68</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4.53</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5.18</a:t>
                      </a:r>
                    </a:p>
                  </a:txBody>
                  <a:tcPr marL="0" marR="0" marT="34290" marB="3429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6.16</a:t>
                      </a:r>
                    </a:p>
                  </a:txBody>
                  <a:tcPr marL="0" marR="0" marT="34290" marB="34290">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943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800" b="0" dirty="0">
                          <a:solidFill>
                            <a:schemeClr val="tx1"/>
                          </a:solidFill>
                          <a:latin typeface="+mn-lt"/>
                          <a:cs typeface="Arial" pitchFamily="34" charset="0"/>
                        </a:rPr>
                        <a:t>Placebo/</a:t>
                      </a:r>
                      <a:r>
                        <a:rPr lang="it-IT" sz="800" b="0" dirty="0">
                          <a:solidFill>
                            <a:schemeClr val="tx1"/>
                          </a:solidFill>
                          <a:latin typeface="+mn-lt"/>
                          <a:cs typeface="Arial" pitchFamily="34" charset="0"/>
                        </a:rPr>
                        <a:t>glimepiride</a:t>
                      </a:r>
                      <a:endParaRPr lang="en-US" sz="800" b="0" dirty="0">
                        <a:solidFill>
                          <a:schemeClr val="tx1"/>
                        </a:solidFill>
                        <a:latin typeface="+mn-lt"/>
                        <a:cs typeface="Arial" panose="020B0604020202020204" pitchFamily="34" charset="0"/>
                      </a:endParaRP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800" b="0" dirty="0">
                          <a:solidFill>
                            <a:schemeClr val="tx1"/>
                          </a:solidFill>
                          <a:latin typeface="+mn-lt"/>
                          <a:cs typeface="Arial" panose="020B0604020202020204" pitchFamily="34" charset="0"/>
                        </a:rPr>
                        <a:t>0.00</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800" b="0" dirty="0">
                          <a:solidFill>
                            <a:schemeClr val="tx1"/>
                          </a:solidFill>
                          <a:latin typeface="+mn-lt"/>
                          <a:cs typeface="Arial" panose="020B0604020202020204" pitchFamily="34" charset="0"/>
                        </a:rPr>
                        <a:t>0.19</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800" b="0" dirty="0">
                          <a:solidFill>
                            <a:schemeClr val="tx1"/>
                          </a:solidFill>
                          <a:latin typeface="+mn-lt"/>
                          <a:cs typeface="Arial" panose="020B0604020202020204" pitchFamily="34" charset="0"/>
                        </a:rPr>
                        <a:t>0.44</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800" b="0" dirty="0">
                          <a:solidFill>
                            <a:schemeClr val="tx1"/>
                          </a:solidFill>
                          <a:latin typeface="+mn-lt"/>
                          <a:cs typeface="Arial" panose="020B0604020202020204" pitchFamily="34" charset="0"/>
                        </a:rPr>
                        <a:t>0.17</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1.83</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2.43</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4.40</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4.94</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5.14</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5.83</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sz="800" dirty="0">
                          <a:latin typeface="+mn-lt"/>
                          <a:cs typeface="Arial" pitchFamily="34" charset="0"/>
                        </a:rPr>
                        <a:t>-</a:t>
                      </a:r>
                      <a:r>
                        <a:rPr lang="en-US" sz="800" b="0" dirty="0">
                          <a:solidFill>
                            <a:schemeClr val="tx1"/>
                          </a:solidFill>
                          <a:latin typeface="+mn-lt"/>
                          <a:cs typeface="Arial" panose="020B0604020202020204" pitchFamily="34" charset="0"/>
                        </a:rPr>
                        <a:t>5.10</a:t>
                      </a:r>
                    </a:p>
                  </a:txBody>
                  <a:tcPr marL="0" marR="0" marT="34290" marB="34290">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228" name="Oval 227"/>
          <p:cNvSpPr>
            <a:spLocks noChangeArrowheads="1"/>
          </p:cNvSpPr>
          <p:nvPr/>
        </p:nvSpPr>
        <p:spPr bwMode="gray">
          <a:xfrm>
            <a:off x="1762622" y="1199852"/>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5A5A5A"/>
              </a:solidFill>
            </a:endParaRPr>
          </a:p>
        </p:txBody>
      </p:sp>
      <p:sp>
        <p:nvSpPr>
          <p:cNvPr id="144" name="Freeform 143"/>
          <p:cNvSpPr/>
          <p:nvPr/>
        </p:nvSpPr>
        <p:spPr>
          <a:xfrm>
            <a:off x="1794708" y="1228171"/>
            <a:ext cx="4032426" cy="1485199"/>
          </a:xfrm>
          <a:custGeom>
            <a:avLst/>
            <a:gdLst>
              <a:gd name="connsiteX0" fmla="*/ 0 w 4633708"/>
              <a:gd name="connsiteY0" fmla="*/ 0 h 1980265"/>
              <a:gd name="connsiteX1" fmla="*/ 359028 w 4633708"/>
              <a:gd name="connsiteY1" fmla="*/ 1004157 h 1980265"/>
              <a:gd name="connsiteX2" fmla="*/ 712446 w 4633708"/>
              <a:gd name="connsiteY2" fmla="*/ 1329527 h 1980265"/>
              <a:gd name="connsiteX3" fmla="*/ 1065865 w 4633708"/>
              <a:gd name="connsiteY3" fmla="*/ 1430503 h 1980265"/>
              <a:gd name="connsiteX4" fmla="*/ 1424893 w 4633708"/>
              <a:gd name="connsiteY4" fmla="*/ 1452943 h 1980265"/>
              <a:gd name="connsiteX5" fmla="*/ 1772702 w 4633708"/>
              <a:gd name="connsiteY5" fmla="*/ 1705384 h 1980265"/>
              <a:gd name="connsiteX6" fmla="*/ 2131730 w 4633708"/>
              <a:gd name="connsiteY6" fmla="*/ 1980265 h 1980265"/>
              <a:gd name="connsiteX7" fmla="*/ 2496368 w 4633708"/>
              <a:gd name="connsiteY7" fmla="*/ 1946606 h 1980265"/>
              <a:gd name="connsiteX8" fmla="*/ 3029300 w 4633708"/>
              <a:gd name="connsiteY8" fmla="*/ 1946606 h 1980265"/>
              <a:gd name="connsiteX9" fmla="*/ 3562233 w 4633708"/>
              <a:gd name="connsiteY9" fmla="*/ 1890508 h 1980265"/>
              <a:gd name="connsiteX10" fmla="*/ 4100775 w 4633708"/>
              <a:gd name="connsiteY10" fmla="*/ 1845630 h 1980265"/>
              <a:gd name="connsiteX11" fmla="*/ 4633708 w 4633708"/>
              <a:gd name="connsiteY11" fmla="*/ 1727824 h 198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3708" h="1980265">
                <a:moveTo>
                  <a:pt x="0" y="0"/>
                </a:moveTo>
                <a:lnTo>
                  <a:pt x="359028" y="1004157"/>
                </a:lnTo>
                <a:lnTo>
                  <a:pt x="712446" y="1329527"/>
                </a:lnTo>
                <a:lnTo>
                  <a:pt x="1065865" y="1430503"/>
                </a:lnTo>
                <a:lnTo>
                  <a:pt x="1424893" y="1452943"/>
                </a:lnTo>
                <a:lnTo>
                  <a:pt x="1772702" y="1705384"/>
                </a:lnTo>
                <a:lnTo>
                  <a:pt x="2131730" y="1980265"/>
                </a:lnTo>
                <a:lnTo>
                  <a:pt x="2496368" y="1946606"/>
                </a:lnTo>
                <a:lnTo>
                  <a:pt x="3029300" y="1946606"/>
                </a:lnTo>
                <a:lnTo>
                  <a:pt x="3562233" y="1890508"/>
                </a:lnTo>
                <a:lnTo>
                  <a:pt x="4100775" y="1845630"/>
                </a:lnTo>
                <a:lnTo>
                  <a:pt x="4633708" y="1727824"/>
                </a:lnTo>
              </a:path>
            </a:pathLst>
          </a:custGeom>
          <a:noFill/>
          <a:ln w="22225" cap="flat" cmpd="sng" algn="ctr">
            <a:solidFill>
              <a:schemeClr val="accent5"/>
            </a:solidFill>
            <a:prstDash val="solid"/>
          </a:ln>
          <a:effectLst/>
        </p:spPr>
        <p:txBody>
          <a:bodyPr lIns="68580" tIns="34290" rIns="68580" bIns="34290" rtlCol="0" anchor="ctr"/>
          <a:lstStyle/>
          <a:p>
            <a:pPr algn="ctr" defTabSz="342900">
              <a:defRPr/>
            </a:pPr>
            <a:endParaRPr lang="en-GB" sz="900" kern="0" dirty="0">
              <a:solidFill>
                <a:srgbClr val="262729"/>
              </a:solidFill>
            </a:endParaRPr>
          </a:p>
        </p:txBody>
      </p:sp>
      <p:sp>
        <p:nvSpPr>
          <p:cNvPr id="278" name="Freeform 277"/>
          <p:cNvSpPr/>
          <p:nvPr/>
        </p:nvSpPr>
        <p:spPr>
          <a:xfrm>
            <a:off x="1779653" y="1228979"/>
            <a:ext cx="4032426" cy="1497821"/>
          </a:xfrm>
          <a:custGeom>
            <a:avLst/>
            <a:gdLst>
              <a:gd name="connsiteX0" fmla="*/ 0 w 4633708"/>
              <a:gd name="connsiteY0" fmla="*/ 0 h 1997095"/>
              <a:gd name="connsiteX1" fmla="*/ 364638 w 4633708"/>
              <a:gd name="connsiteY1" fmla="*/ 437566 h 1997095"/>
              <a:gd name="connsiteX2" fmla="*/ 712447 w 4633708"/>
              <a:gd name="connsiteY2" fmla="*/ 302930 h 1997095"/>
              <a:gd name="connsiteX3" fmla="*/ 1071475 w 4633708"/>
              <a:gd name="connsiteY3" fmla="*/ 302930 h 1997095"/>
              <a:gd name="connsiteX4" fmla="*/ 1430503 w 4633708"/>
              <a:gd name="connsiteY4" fmla="*/ 1032206 h 1997095"/>
              <a:gd name="connsiteX5" fmla="*/ 1783921 w 4633708"/>
              <a:gd name="connsiteY5" fmla="*/ 1727824 h 1997095"/>
              <a:gd name="connsiteX6" fmla="*/ 2142950 w 4633708"/>
              <a:gd name="connsiteY6" fmla="*/ 1997095 h 1997095"/>
              <a:gd name="connsiteX7" fmla="*/ 2496368 w 4633708"/>
              <a:gd name="connsiteY7" fmla="*/ 1929777 h 1997095"/>
              <a:gd name="connsiteX8" fmla="*/ 3029301 w 4633708"/>
              <a:gd name="connsiteY8" fmla="*/ 1783922 h 1997095"/>
              <a:gd name="connsiteX9" fmla="*/ 3567843 w 4633708"/>
              <a:gd name="connsiteY9" fmla="*/ 1430503 h 1997095"/>
              <a:gd name="connsiteX10" fmla="*/ 4095166 w 4633708"/>
              <a:gd name="connsiteY10" fmla="*/ 1452943 h 1997095"/>
              <a:gd name="connsiteX11" fmla="*/ 4633708 w 4633708"/>
              <a:gd name="connsiteY11" fmla="*/ 1346356 h 199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3708" h="1997095">
                <a:moveTo>
                  <a:pt x="0" y="0"/>
                </a:moveTo>
                <a:lnTo>
                  <a:pt x="364638" y="437566"/>
                </a:lnTo>
                <a:lnTo>
                  <a:pt x="712447" y="302930"/>
                </a:lnTo>
                <a:lnTo>
                  <a:pt x="1071475" y="302930"/>
                </a:lnTo>
                <a:lnTo>
                  <a:pt x="1430503" y="1032206"/>
                </a:lnTo>
                <a:lnTo>
                  <a:pt x="1783921" y="1727824"/>
                </a:lnTo>
                <a:lnTo>
                  <a:pt x="2142950" y="1997095"/>
                </a:lnTo>
                <a:lnTo>
                  <a:pt x="2496368" y="1929777"/>
                </a:lnTo>
                <a:lnTo>
                  <a:pt x="3029301" y="1783922"/>
                </a:lnTo>
                <a:lnTo>
                  <a:pt x="3567843" y="1430503"/>
                </a:lnTo>
                <a:lnTo>
                  <a:pt x="4095166" y="1452943"/>
                </a:lnTo>
                <a:lnTo>
                  <a:pt x="4633708" y="1346356"/>
                </a:lnTo>
              </a:path>
            </a:pathLst>
          </a:custGeom>
          <a:noFill/>
          <a:ln w="22225" cap="flat" cmpd="sng" algn="ctr">
            <a:solidFill>
              <a:srgbClr val="979797"/>
            </a:solidFill>
            <a:prstDash val="solid"/>
          </a:ln>
          <a:effectLst/>
        </p:spPr>
        <p:txBody>
          <a:bodyPr lIns="68580" tIns="34290" rIns="68580" bIns="34290" rtlCol="0" anchor="ctr"/>
          <a:lstStyle/>
          <a:p>
            <a:pPr algn="ctr" defTabSz="342900">
              <a:defRPr/>
            </a:pPr>
            <a:endParaRPr lang="en-GB" sz="900" kern="0" dirty="0">
              <a:solidFill>
                <a:srgbClr val="262729"/>
              </a:solidFill>
            </a:endParaRPr>
          </a:p>
        </p:txBody>
      </p:sp>
      <p:sp>
        <p:nvSpPr>
          <p:cNvPr id="145" name="Line 45"/>
          <p:cNvSpPr>
            <a:spLocks noChangeShapeType="1"/>
          </p:cNvSpPr>
          <p:nvPr>
            <p:custDataLst>
              <p:tags r:id="rId1"/>
            </p:custDataLst>
          </p:nvPr>
        </p:nvSpPr>
        <p:spPr bwMode="gray">
          <a:xfrm flipH="1">
            <a:off x="6207431" y="1153707"/>
            <a:ext cx="233" cy="959036"/>
          </a:xfrm>
          <a:prstGeom prst="line">
            <a:avLst/>
          </a:prstGeom>
          <a:noFill/>
          <a:ln w="38100">
            <a:solidFill>
              <a:srgbClr val="979797"/>
            </a:solidFill>
            <a:round/>
            <a:headEnd/>
            <a:tailEnd type="triangle" w="med" len="med"/>
          </a:ln>
        </p:spPr>
        <p:txBody>
          <a:bodyPr wrap="none" lIns="68558" tIns="34280" rIns="68558" bIns="34280" anchor="ctr"/>
          <a:lstStyle/>
          <a:p>
            <a:pPr defTabSz="457200"/>
            <a:endParaRPr lang="de-DE" sz="1350" dirty="0">
              <a:solidFill>
                <a:srgbClr val="53575E"/>
              </a:solidFill>
              <a:cs typeface="Arial" pitchFamily="34" charset="0"/>
            </a:endParaRPr>
          </a:p>
        </p:txBody>
      </p:sp>
      <p:sp>
        <p:nvSpPr>
          <p:cNvPr id="6" name="Rectangle 5"/>
          <p:cNvSpPr/>
          <p:nvPr/>
        </p:nvSpPr>
        <p:spPr>
          <a:xfrm>
            <a:off x="5898643" y="2139702"/>
            <a:ext cx="618045" cy="223874"/>
          </a:xfrm>
          <a:prstGeom prst="rect">
            <a:avLst/>
          </a:prstGeom>
          <a:solidFill>
            <a:srgbClr val="979797"/>
          </a:solidFill>
          <a:ln>
            <a:solidFill>
              <a:srgbClr val="9797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b="1" dirty="0">
              <a:solidFill>
                <a:srgbClr val="FFFFFF"/>
              </a:solidFill>
              <a:cs typeface="Arial"/>
            </a:endParaRPr>
          </a:p>
          <a:p>
            <a:pPr algn="ctr" defTabSz="457200"/>
            <a:r>
              <a:rPr lang="en-US" sz="1000" b="1" dirty="0">
                <a:solidFill>
                  <a:srgbClr val="FFFFFF"/>
                </a:solidFill>
                <a:cs typeface="Arial"/>
              </a:rPr>
              <a:t>-0.50%</a:t>
            </a:r>
            <a:endParaRPr lang="en-US" sz="1000" b="1" baseline="30000" dirty="0">
              <a:solidFill>
                <a:srgbClr val="FFFFFF"/>
              </a:solidFill>
              <a:cs typeface="Arial"/>
            </a:endParaRPr>
          </a:p>
          <a:p>
            <a:pPr algn="ctr" defTabSz="457200"/>
            <a:endParaRPr lang="en-GB" sz="1100" dirty="0">
              <a:solidFill>
                <a:srgbClr val="5A5A5A"/>
              </a:solidFill>
            </a:endParaRPr>
          </a:p>
        </p:txBody>
      </p:sp>
      <p:sp>
        <p:nvSpPr>
          <p:cNvPr id="147" name="Rectangle 146"/>
          <p:cNvSpPr/>
          <p:nvPr/>
        </p:nvSpPr>
        <p:spPr>
          <a:xfrm>
            <a:off x="6351209" y="2427734"/>
            <a:ext cx="618045" cy="223874"/>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b="1" dirty="0">
              <a:solidFill>
                <a:srgbClr val="FFFFFF"/>
              </a:solidFill>
              <a:cs typeface="Arial"/>
            </a:endParaRPr>
          </a:p>
          <a:p>
            <a:pPr algn="ctr" defTabSz="457200"/>
            <a:r>
              <a:rPr lang="en-US" sz="1000" b="1" dirty="0">
                <a:solidFill>
                  <a:srgbClr val="FFFFFF"/>
                </a:solidFill>
                <a:cs typeface="Arial"/>
              </a:rPr>
              <a:t>-0.64%</a:t>
            </a:r>
            <a:endParaRPr lang="en-US" sz="1000" b="1" baseline="30000" dirty="0">
              <a:solidFill>
                <a:srgbClr val="FFFFFF"/>
              </a:solidFill>
              <a:cs typeface="Arial"/>
            </a:endParaRPr>
          </a:p>
          <a:p>
            <a:pPr algn="ctr" defTabSz="457200"/>
            <a:endParaRPr lang="en-GB" sz="1100" dirty="0">
              <a:solidFill>
                <a:srgbClr val="5A5A5A"/>
              </a:solidFill>
            </a:endParaRPr>
          </a:p>
        </p:txBody>
      </p:sp>
      <p:sp>
        <p:nvSpPr>
          <p:cNvPr id="8" name="Rectangle 7"/>
          <p:cNvSpPr/>
          <p:nvPr/>
        </p:nvSpPr>
        <p:spPr>
          <a:xfrm>
            <a:off x="7164288" y="1153227"/>
            <a:ext cx="1655862" cy="15151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1200" dirty="0">
              <a:solidFill>
                <a:srgbClr val="FFFFFF"/>
              </a:solidFill>
            </a:endParaRPr>
          </a:p>
          <a:p>
            <a:pPr algn="ctr" defTabSz="457200"/>
            <a:r>
              <a:rPr lang="en-GB" sz="1200" dirty="0">
                <a:solidFill>
                  <a:srgbClr val="FFFFFF"/>
                </a:solidFill>
              </a:rPr>
              <a:t>Over time, HbA1c reduction was sustained with linagliptin, </a:t>
            </a:r>
            <a:br>
              <a:rPr lang="en-GB" sz="1200" dirty="0">
                <a:solidFill>
                  <a:srgbClr val="FFFFFF"/>
                </a:solidFill>
              </a:rPr>
            </a:br>
            <a:r>
              <a:rPr lang="en-GB" sz="1200" dirty="0">
                <a:solidFill>
                  <a:srgbClr val="FFFFFF"/>
                </a:solidFill>
              </a:rPr>
              <a:t>but attenuated with glimepiride</a:t>
            </a:r>
          </a:p>
          <a:p>
            <a:pPr algn="ctr" defTabSz="457200"/>
            <a:endParaRPr lang="en-GB" sz="1400" dirty="0">
              <a:solidFill>
                <a:srgbClr val="5A5A5A"/>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03615253"/>
              </p:ext>
            </p:extLst>
          </p:nvPr>
        </p:nvGraphicFramePr>
        <p:xfrm>
          <a:off x="449133" y="3690056"/>
          <a:ext cx="5096946" cy="217932"/>
        </p:xfrm>
        <a:graphic>
          <a:graphicData uri="http://schemas.openxmlformats.org/drawingml/2006/table">
            <a:tbl>
              <a:tblPr firstRow="1" bandRow="1">
                <a:tableStyleId>{2D5ABB26-0587-4C30-8999-92F81FD0307C}</a:tableStyleId>
              </a:tblPr>
              <a:tblGrid>
                <a:gridCol w="2119323">
                  <a:extLst>
                    <a:ext uri="{9D8B030D-6E8A-4147-A177-3AD203B41FA5}">
                      <a16:colId xmlns="" xmlns:a16="http://schemas.microsoft.com/office/drawing/2014/main" val="20000"/>
                    </a:ext>
                  </a:extLst>
                </a:gridCol>
                <a:gridCol w="347360">
                  <a:extLst>
                    <a:ext uri="{9D8B030D-6E8A-4147-A177-3AD203B41FA5}">
                      <a16:colId xmlns="" xmlns:a16="http://schemas.microsoft.com/office/drawing/2014/main" val="20001"/>
                    </a:ext>
                  </a:extLst>
                </a:gridCol>
                <a:gridCol w="244694">
                  <a:extLst>
                    <a:ext uri="{9D8B030D-6E8A-4147-A177-3AD203B41FA5}">
                      <a16:colId xmlns="" xmlns:a16="http://schemas.microsoft.com/office/drawing/2014/main" val="20002"/>
                    </a:ext>
                  </a:extLst>
                </a:gridCol>
                <a:gridCol w="331370">
                  <a:extLst>
                    <a:ext uri="{9D8B030D-6E8A-4147-A177-3AD203B41FA5}">
                      <a16:colId xmlns="" xmlns:a16="http://schemas.microsoft.com/office/drawing/2014/main" val="20003"/>
                    </a:ext>
                  </a:extLst>
                </a:gridCol>
                <a:gridCol w="310717">
                  <a:extLst>
                    <a:ext uri="{9D8B030D-6E8A-4147-A177-3AD203B41FA5}">
                      <a16:colId xmlns="" xmlns:a16="http://schemas.microsoft.com/office/drawing/2014/main" val="20004"/>
                    </a:ext>
                  </a:extLst>
                </a:gridCol>
                <a:gridCol w="362983">
                  <a:extLst>
                    <a:ext uri="{9D8B030D-6E8A-4147-A177-3AD203B41FA5}">
                      <a16:colId xmlns="" xmlns:a16="http://schemas.microsoft.com/office/drawing/2014/main" val="20005"/>
                    </a:ext>
                  </a:extLst>
                </a:gridCol>
                <a:gridCol w="478428">
                  <a:extLst>
                    <a:ext uri="{9D8B030D-6E8A-4147-A177-3AD203B41FA5}">
                      <a16:colId xmlns="" xmlns:a16="http://schemas.microsoft.com/office/drawing/2014/main" val="20006"/>
                    </a:ext>
                  </a:extLst>
                </a:gridCol>
                <a:gridCol w="465327">
                  <a:extLst>
                    <a:ext uri="{9D8B030D-6E8A-4147-A177-3AD203B41FA5}">
                      <a16:colId xmlns="" xmlns:a16="http://schemas.microsoft.com/office/drawing/2014/main" val="20007"/>
                    </a:ext>
                  </a:extLst>
                </a:gridCol>
                <a:gridCol w="436744">
                  <a:extLst>
                    <a:ext uri="{9D8B030D-6E8A-4147-A177-3AD203B41FA5}">
                      <a16:colId xmlns="" xmlns:a16="http://schemas.microsoft.com/office/drawing/2014/main" val="20008"/>
                    </a:ext>
                  </a:extLst>
                </a:gridCol>
              </a:tblGrid>
              <a:tr h="2179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dirty="0">
                          <a:latin typeface="Arial" panose="020B0604020202020204" pitchFamily="34" charset="0"/>
                          <a:cs typeface="Arial" panose="020B0604020202020204" pitchFamily="34" charset="0"/>
                        </a:rPr>
                        <a:t>Mean glimepiride dose, mg/day</a:t>
                      </a:r>
                      <a:endParaRPr lang="en-US" sz="800" b="0" dirty="0">
                        <a:solidFill>
                          <a:schemeClr val="tx1"/>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800" b="0" dirty="0">
                          <a:latin typeface="Arial" panose="020B0604020202020204" pitchFamily="34" charset="0"/>
                          <a:cs typeface="Arial" panose="020B0604020202020204" pitchFamily="34" charset="0"/>
                        </a:rPr>
                        <a:t>1.0</a:t>
                      </a:r>
                      <a:endParaRPr lang="en-US" sz="800" b="0" dirty="0">
                        <a:solidFill>
                          <a:schemeClr val="tx1"/>
                        </a:solidFill>
                        <a:latin typeface="Arial" panose="020B0604020202020204" pitchFamily="34" charset="0"/>
                        <a:cs typeface="Arial" panose="020B0604020202020204" pitchFamily="34" charset="0"/>
                      </a:endParaRPr>
                    </a:p>
                  </a:txBody>
                  <a:tcPr marL="0" marR="0"/>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800" b="0" dirty="0">
                          <a:latin typeface="Arial" panose="020B0604020202020204" pitchFamily="34" charset="0"/>
                          <a:cs typeface="Arial" panose="020B0604020202020204" pitchFamily="34" charset="0"/>
                        </a:rPr>
                        <a:t>1.5</a:t>
                      </a:r>
                      <a:endParaRPr lang="en-US" sz="800" b="0" dirty="0">
                        <a:solidFill>
                          <a:schemeClr val="tx1"/>
                        </a:solidFill>
                        <a:latin typeface="Arial" panose="020B0604020202020204" pitchFamily="34" charset="0"/>
                        <a:cs typeface="Arial" panose="020B0604020202020204" pitchFamily="34" charset="0"/>
                      </a:endParaRPr>
                    </a:p>
                  </a:txBody>
                  <a:tcPr marL="0" marR="0"/>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800" b="0" dirty="0">
                          <a:latin typeface="Arial" panose="020B0604020202020204" pitchFamily="34" charset="0"/>
                          <a:cs typeface="Arial" panose="020B0604020202020204" pitchFamily="34" charset="0"/>
                        </a:rPr>
                        <a:t>1.8</a:t>
                      </a:r>
                      <a:endParaRPr lang="en-US" sz="800" b="0" dirty="0">
                        <a:solidFill>
                          <a:schemeClr val="tx1"/>
                        </a:solidFill>
                        <a:latin typeface="Arial" panose="020B0604020202020204" pitchFamily="34" charset="0"/>
                        <a:cs typeface="Arial" panose="020B0604020202020204" pitchFamily="34" charset="0"/>
                      </a:endParaRPr>
                    </a:p>
                  </a:txBody>
                  <a:tcPr marL="0" marR="0"/>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800" b="0" dirty="0">
                          <a:latin typeface="Arial" panose="020B0604020202020204" pitchFamily="34" charset="0"/>
                          <a:cs typeface="Arial" panose="020B0604020202020204" pitchFamily="34" charset="0"/>
                        </a:rPr>
                        <a:t>2.2</a:t>
                      </a:r>
                      <a:endParaRPr lang="en-US" sz="800" b="0" dirty="0">
                        <a:solidFill>
                          <a:schemeClr val="tx1"/>
                        </a:solidFill>
                        <a:latin typeface="Arial" panose="020B0604020202020204" pitchFamily="34" charset="0"/>
                        <a:cs typeface="Arial" panose="020B0604020202020204" pitchFamily="34" charset="0"/>
                      </a:endParaRPr>
                    </a:p>
                  </a:txBody>
                  <a:tcPr marL="0" marR="0"/>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800" b="0" dirty="0">
                          <a:latin typeface="Arial" panose="020B0604020202020204" pitchFamily="34" charset="0"/>
                          <a:cs typeface="Arial" panose="020B0604020202020204" pitchFamily="34" charset="0"/>
                        </a:rPr>
                        <a:t>2.2</a:t>
                      </a:r>
                      <a:endParaRPr lang="en-US" sz="800" b="0" dirty="0">
                        <a:solidFill>
                          <a:schemeClr val="tx1"/>
                        </a:solidFill>
                        <a:latin typeface="Arial" panose="020B0604020202020204" pitchFamily="34" charset="0"/>
                        <a:cs typeface="Arial" panose="020B0604020202020204" pitchFamily="34" charset="0"/>
                      </a:endParaRPr>
                    </a:p>
                  </a:txBody>
                  <a:tcPr marL="0" marR="0"/>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800" b="0" dirty="0">
                          <a:latin typeface="Arial" panose="020B0604020202020204" pitchFamily="34" charset="0"/>
                          <a:cs typeface="Arial" panose="020B0604020202020204" pitchFamily="34" charset="0"/>
                        </a:rPr>
                        <a:t>2.2</a:t>
                      </a:r>
                      <a:endParaRPr lang="en-US" sz="800" b="0" dirty="0">
                        <a:solidFill>
                          <a:schemeClr val="tx1"/>
                        </a:solidFill>
                        <a:latin typeface="Arial" panose="020B0604020202020204" pitchFamily="34" charset="0"/>
                        <a:cs typeface="Arial" panose="020B0604020202020204" pitchFamily="34" charset="0"/>
                      </a:endParaRPr>
                    </a:p>
                  </a:txBody>
                  <a:tcPr marL="0" marR="0"/>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800" b="0" dirty="0">
                          <a:latin typeface="Arial" panose="020B0604020202020204" pitchFamily="34" charset="0"/>
                          <a:cs typeface="Arial" panose="020B0604020202020204" pitchFamily="34" charset="0"/>
                        </a:rPr>
                        <a:t>2.2</a:t>
                      </a:r>
                      <a:endParaRPr lang="en-US" sz="800" b="0" dirty="0">
                        <a:solidFill>
                          <a:schemeClr val="tx1"/>
                        </a:solidFill>
                        <a:latin typeface="Arial" panose="020B0604020202020204" pitchFamily="34" charset="0"/>
                        <a:cs typeface="Arial" panose="020B0604020202020204" pitchFamily="34" charset="0"/>
                      </a:endParaRPr>
                    </a:p>
                  </a:txBody>
                  <a:tcPr marL="0" marR="0"/>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en-US" sz="800" b="0" dirty="0">
                          <a:latin typeface="Arial" panose="020B0604020202020204" pitchFamily="34" charset="0"/>
                          <a:cs typeface="Arial" panose="020B0604020202020204" pitchFamily="34" charset="0"/>
                        </a:rPr>
                        <a:t>2.2</a:t>
                      </a:r>
                      <a:endParaRPr lang="en-US" sz="800" b="0" dirty="0">
                        <a:solidFill>
                          <a:schemeClr val="tx1"/>
                        </a:solidFill>
                        <a:latin typeface="Arial" panose="020B0604020202020204" pitchFamily="34" charset="0"/>
                        <a:cs typeface="Arial" panose="020B0604020202020204" pitchFamily="34" charset="0"/>
                      </a:endParaRPr>
                    </a:p>
                  </a:txBody>
                  <a:tcPr marL="0" marR="0"/>
                </a:tc>
                <a:extLst>
                  <a:ext uri="{0D108BD9-81ED-4DB2-BD59-A6C34878D82A}">
                    <a16:rowId xmlns="" xmlns:a16="http://schemas.microsoft.com/office/drawing/2014/main" val="10000"/>
                  </a:ext>
                </a:extLst>
              </a:tr>
            </a:tbl>
          </a:graphicData>
        </a:graphic>
      </p:graphicFrame>
      <p:cxnSp>
        <p:nvCxnSpPr>
          <p:cNvPr id="165" name="Straight Connector 164"/>
          <p:cNvCxnSpPr/>
          <p:nvPr/>
        </p:nvCxnSpPr>
        <p:spPr>
          <a:xfrm>
            <a:off x="3024128" y="2105657"/>
            <a:ext cx="0" cy="444654"/>
          </a:xfrm>
          <a:prstGeom prst="line">
            <a:avLst/>
          </a:prstGeom>
          <a:noFill/>
          <a:ln w="12700" cap="flat" cmpd="sng" algn="ctr">
            <a:solidFill>
              <a:schemeClr val="accent5"/>
            </a:solidFill>
            <a:prstDash val="solid"/>
            <a:tailEnd type="none"/>
          </a:ln>
          <a:effectLst/>
        </p:spPr>
      </p:cxnSp>
      <p:cxnSp>
        <p:nvCxnSpPr>
          <p:cNvPr id="140" name="Straight Connector 139"/>
          <p:cNvCxnSpPr/>
          <p:nvPr/>
        </p:nvCxnSpPr>
        <p:spPr>
          <a:xfrm>
            <a:off x="2989986" y="1757666"/>
            <a:ext cx="64520" cy="0"/>
          </a:xfrm>
          <a:prstGeom prst="line">
            <a:avLst/>
          </a:prstGeom>
          <a:noFill/>
          <a:ln w="12700" cap="flat" cmpd="sng" algn="ctr">
            <a:solidFill>
              <a:schemeClr val="tx1"/>
            </a:solidFill>
            <a:prstDash val="solid"/>
            <a:tailEnd type="none"/>
          </a:ln>
          <a:effectLst/>
        </p:spPr>
      </p:cxnSp>
      <p:cxnSp>
        <p:nvCxnSpPr>
          <p:cNvPr id="150" name="Straight Connector 149"/>
          <p:cNvCxnSpPr/>
          <p:nvPr/>
        </p:nvCxnSpPr>
        <p:spPr>
          <a:xfrm>
            <a:off x="2682820" y="1673317"/>
            <a:ext cx="64520" cy="0"/>
          </a:xfrm>
          <a:prstGeom prst="line">
            <a:avLst/>
          </a:prstGeom>
          <a:noFill/>
          <a:ln w="12700" cap="flat" cmpd="sng" algn="ctr">
            <a:solidFill>
              <a:schemeClr val="tx1"/>
            </a:solidFill>
            <a:prstDash val="solid"/>
            <a:tailEnd type="none"/>
          </a:ln>
          <a:effectLst/>
        </p:spPr>
      </p:cxnSp>
      <p:cxnSp>
        <p:nvCxnSpPr>
          <p:cNvPr id="154" name="Straight Connector 153"/>
          <p:cNvCxnSpPr/>
          <p:nvPr/>
        </p:nvCxnSpPr>
        <p:spPr>
          <a:xfrm>
            <a:off x="3306204" y="2777490"/>
            <a:ext cx="64520" cy="0"/>
          </a:xfrm>
          <a:prstGeom prst="line">
            <a:avLst/>
          </a:prstGeom>
          <a:noFill/>
          <a:ln w="12700" cap="flat" cmpd="sng" algn="ctr">
            <a:solidFill>
              <a:schemeClr val="tx1"/>
            </a:solidFill>
            <a:prstDash val="solid"/>
            <a:tailEnd type="none"/>
          </a:ln>
          <a:effectLst/>
        </p:spPr>
      </p:cxnSp>
      <p:cxnSp>
        <p:nvCxnSpPr>
          <p:cNvPr id="155" name="Straight Connector 154"/>
          <p:cNvCxnSpPr/>
          <p:nvPr/>
        </p:nvCxnSpPr>
        <p:spPr>
          <a:xfrm>
            <a:off x="3025542" y="1753856"/>
            <a:ext cx="0" cy="493451"/>
          </a:xfrm>
          <a:prstGeom prst="line">
            <a:avLst/>
          </a:prstGeom>
          <a:noFill/>
          <a:ln w="12700" cap="flat" cmpd="sng" algn="ctr">
            <a:solidFill>
              <a:schemeClr val="tx1"/>
            </a:solidFill>
            <a:prstDash val="solid"/>
            <a:tailEnd type="none"/>
          </a:ln>
          <a:effectLst/>
        </p:spPr>
      </p:cxnSp>
      <p:cxnSp>
        <p:nvCxnSpPr>
          <p:cNvPr id="158" name="Straight Connector 157"/>
          <p:cNvCxnSpPr/>
          <p:nvPr/>
        </p:nvCxnSpPr>
        <p:spPr>
          <a:xfrm>
            <a:off x="3337560" y="2757676"/>
            <a:ext cx="0" cy="25200"/>
          </a:xfrm>
          <a:prstGeom prst="line">
            <a:avLst/>
          </a:prstGeom>
          <a:noFill/>
          <a:ln w="12700" cap="flat" cmpd="sng" algn="ctr">
            <a:solidFill>
              <a:schemeClr val="tx1"/>
            </a:solidFill>
            <a:prstDash val="solid"/>
            <a:tailEnd type="none"/>
          </a:ln>
          <a:effectLst/>
        </p:spPr>
      </p:cxnSp>
      <p:cxnSp>
        <p:nvCxnSpPr>
          <p:cNvPr id="162" name="Straight Connector 161"/>
          <p:cNvCxnSpPr/>
          <p:nvPr/>
        </p:nvCxnSpPr>
        <p:spPr>
          <a:xfrm>
            <a:off x="3647326" y="2960178"/>
            <a:ext cx="0" cy="36000"/>
          </a:xfrm>
          <a:prstGeom prst="line">
            <a:avLst/>
          </a:prstGeom>
          <a:noFill/>
          <a:ln w="12700" cap="flat" cmpd="sng" algn="ctr">
            <a:solidFill>
              <a:schemeClr val="tx1"/>
            </a:solidFill>
            <a:prstDash val="solid"/>
            <a:tailEnd type="none"/>
          </a:ln>
          <a:effectLst/>
        </p:spPr>
      </p:cxnSp>
      <p:cxnSp>
        <p:nvCxnSpPr>
          <p:cNvPr id="277" name="Straight Connector 276"/>
          <p:cNvCxnSpPr/>
          <p:nvPr/>
        </p:nvCxnSpPr>
        <p:spPr>
          <a:xfrm>
            <a:off x="3953646" y="2397254"/>
            <a:ext cx="4868" cy="48028"/>
          </a:xfrm>
          <a:prstGeom prst="line">
            <a:avLst/>
          </a:prstGeom>
          <a:noFill/>
          <a:ln w="12700" cap="flat" cmpd="sng" algn="ctr">
            <a:solidFill>
              <a:schemeClr val="tx1"/>
            </a:solidFill>
            <a:prstDash val="solid"/>
            <a:tailEnd type="none"/>
          </a:ln>
          <a:effectLst/>
        </p:spPr>
      </p:cxnSp>
      <p:cxnSp>
        <p:nvCxnSpPr>
          <p:cNvPr id="280" name="Straight Connector 279"/>
          <p:cNvCxnSpPr/>
          <p:nvPr/>
        </p:nvCxnSpPr>
        <p:spPr>
          <a:xfrm>
            <a:off x="4419111" y="2300860"/>
            <a:ext cx="0" cy="144000"/>
          </a:xfrm>
          <a:prstGeom prst="line">
            <a:avLst/>
          </a:prstGeom>
          <a:noFill/>
          <a:ln w="12700" cap="flat" cmpd="sng" algn="ctr">
            <a:solidFill>
              <a:schemeClr val="tx1"/>
            </a:solidFill>
            <a:prstDash val="solid"/>
            <a:tailEnd type="none"/>
          </a:ln>
          <a:effectLst/>
        </p:spPr>
      </p:cxnSp>
      <p:cxnSp>
        <p:nvCxnSpPr>
          <p:cNvPr id="282" name="Straight Connector 281"/>
          <p:cNvCxnSpPr/>
          <p:nvPr/>
        </p:nvCxnSpPr>
        <p:spPr>
          <a:xfrm>
            <a:off x="4883300" y="2038609"/>
            <a:ext cx="0" cy="342104"/>
          </a:xfrm>
          <a:prstGeom prst="line">
            <a:avLst/>
          </a:prstGeom>
          <a:noFill/>
          <a:ln w="12700" cap="flat" cmpd="sng" algn="ctr">
            <a:solidFill>
              <a:schemeClr val="tx1"/>
            </a:solidFill>
            <a:prstDash val="solid"/>
            <a:tailEnd type="none"/>
          </a:ln>
          <a:effectLst/>
        </p:spPr>
      </p:cxnSp>
      <p:cxnSp>
        <p:nvCxnSpPr>
          <p:cNvPr id="283" name="Straight Connector 282"/>
          <p:cNvCxnSpPr/>
          <p:nvPr/>
        </p:nvCxnSpPr>
        <p:spPr>
          <a:xfrm>
            <a:off x="5348915" y="2344525"/>
            <a:ext cx="0" cy="525600"/>
          </a:xfrm>
          <a:prstGeom prst="line">
            <a:avLst/>
          </a:prstGeom>
          <a:noFill/>
          <a:ln w="12700" cap="flat" cmpd="sng" algn="ctr">
            <a:solidFill>
              <a:schemeClr val="accent5"/>
            </a:solidFill>
            <a:prstDash val="solid"/>
            <a:tailEnd type="none"/>
          </a:ln>
          <a:effectLst/>
        </p:spPr>
      </p:cxnSp>
      <p:cxnSp>
        <p:nvCxnSpPr>
          <p:cNvPr id="285" name="Straight Connector 284"/>
          <p:cNvCxnSpPr/>
          <p:nvPr/>
        </p:nvCxnSpPr>
        <p:spPr>
          <a:xfrm>
            <a:off x="5314055" y="2348825"/>
            <a:ext cx="64520" cy="0"/>
          </a:xfrm>
          <a:prstGeom prst="line">
            <a:avLst/>
          </a:prstGeom>
          <a:noFill/>
          <a:ln w="12700" cap="flat" cmpd="sng" algn="ctr">
            <a:solidFill>
              <a:schemeClr val="accent5"/>
            </a:solidFill>
            <a:prstDash val="solid"/>
            <a:tailEnd type="none"/>
          </a:ln>
          <a:effectLst/>
        </p:spPr>
      </p:cxnSp>
      <p:sp>
        <p:nvSpPr>
          <p:cNvPr id="237" name="Oval 236"/>
          <p:cNvSpPr>
            <a:spLocks noChangeArrowheads="1"/>
          </p:cNvSpPr>
          <p:nvPr/>
        </p:nvSpPr>
        <p:spPr bwMode="gray">
          <a:xfrm>
            <a:off x="5314055" y="2290535"/>
            <a:ext cx="62100" cy="62100"/>
          </a:xfrm>
          <a:prstGeom prst="ellipse">
            <a:avLst/>
          </a:prstGeom>
          <a:solidFill>
            <a:srgbClr val="979797"/>
          </a:solidFill>
          <a:ln w="9525" algn="ctr">
            <a:solidFill>
              <a:srgbClr val="979797"/>
            </a:solidFill>
            <a:round/>
            <a:headEnd/>
            <a:tailEnd/>
          </a:ln>
        </p:spPr>
        <p:txBody>
          <a:bodyPr wrap="none" lIns="68580" tIns="34290" rIns="68580" bIns="342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e-DE" sz="900" dirty="0">
              <a:solidFill>
                <a:srgbClr val="262729"/>
              </a:solidFill>
            </a:endParaRPr>
          </a:p>
        </p:txBody>
      </p:sp>
      <p:cxnSp>
        <p:nvCxnSpPr>
          <p:cNvPr id="286" name="Straight Connector 285"/>
          <p:cNvCxnSpPr>
            <a:endCxn id="237" idx="0"/>
          </p:cNvCxnSpPr>
          <p:nvPr/>
        </p:nvCxnSpPr>
        <p:spPr>
          <a:xfrm flipH="1">
            <a:off x="5345105" y="2055717"/>
            <a:ext cx="3810" cy="234818"/>
          </a:xfrm>
          <a:prstGeom prst="line">
            <a:avLst/>
          </a:prstGeom>
          <a:noFill/>
          <a:ln w="12700" cap="flat" cmpd="sng" algn="ctr">
            <a:solidFill>
              <a:schemeClr val="tx1"/>
            </a:solidFill>
            <a:prstDash val="solid"/>
            <a:tailEnd type="none"/>
          </a:ln>
          <a:effectLst/>
        </p:spPr>
      </p:cxnSp>
      <p:cxnSp>
        <p:nvCxnSpPr>
          <p:cNvPr id="288" name="Straight Connector 287"/>
          <p:cNvCxnSpPr>
            <a:endCxn id="226" idx="0"/>
          </p:cNvCxnSpPr>
          <p:nvPr/>
        </p:nvCxnSpPr>
        <p:spPr>
          <a:xfrm flipH="1">
            <a:off x="5809851" y="1977889"/>
            <a:ext cx="1957" cy="235557"/>
          </a:xfrm>
          <a:prstGeom prst="line">
            <a:avLst/>
          </a:prstGeom>
          <a:noFill/>
          <a:ln w="12700" cap="flat" cmpd="sng" algn="ctr">
            <a:solidFill>
              <a:schemeClr val="tx1"/>
            </a:solidFill>
            <a:prstDash val="solid"/>
            <a:tailEnd type="none"/>
          </a:ln>
          <a:effectLst/>
        </p:spPr>
      </p:cxnSp>
    </p:spTree>
    <p:extLst>
      <p:ext uri="{BB962C8B-B14F-4D97-AF65-F5344CB8AC3E}">
        <p14:creationId xmlns:p14="http://schemas.microsoft.com/office/powerpoint/2010/main" val="309013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 name="Object 277"/>
          <p:cNvGraphicFramePr>
            <a:graphicFrameLocks/>
          </p:cNvGraphicFramePr>
          <p:nvPr>
            <p:custDataLst>
              <p:tags r:id="rId1"/>
            </p:custDataLst>
            <p:extLst>
              <p:ext uri="{D42A27DB-BD31-4B8C-83A1-F6EECF244321}">
                <p14:modId xmlns:p14="http://schemas.microsoft.com/office/powerpoint/2010/main" val="3401283380"/>
              </p:ext>
            </p:extLst>
          </p:nvPr>
        </p:nvGraphicFramePr>
        <p:xfrm>
          <a:off x="1316068" y="910232"/>
          <a:ext cx="6472238" cy="2594372"/>
        </p:xfrm>
        <a:graphic>
          <a:graphicData uri="http://schemas.openxmlformats.org/drawingml/2006/chart">
            <c:chart xmlns:c="http://schemas.openxmlformats.org/drawingml/2006/chart" xmlns:r="http://schemas.openxmlformats.org/officeDocument/2006/relationships" r:id="rId21"/>
          </a:graphicData>
        </a:graphic>
      </p:graphicFrame>
      <p:sp>
        <p:nvSpPr>
          <p:cNvPr id="2" name="Footer Placeholder 1"/>
          <p:cNvSpPr>
            <a:spLocks noGrp="1"/>
          </p:cNvSpPr>
          <p:nvPr>
            <p:ph type="ftr" sz="quarter" idx="10"/>
          </p:nvPr>
        </p:nvSpPr>
        <p:spPr>
          <a:xfrm>
            <a:off x="468000" y="4666440"/>
            <a:ext cx="7320306" cy="363600"/>
          </a:xfrm>
        </p:spPr>
        <p:txBody>
          <a:bodyPr vert="horz" lIns="0" tIns="0" rIns="0" bIns="0" rtlCol="0" anchor="b" anchorCtr="0"/>
          <a:lstStyle/>
          <a:p>
            <a:r>
              <a:rPr lang="en-GB" dirty="0">
                <a:solidFill>
                  <a:srgbClr val="5A5A5A">
                    <a:lumMod val="60000"/>
                    <a:lumOff val="40000"/>
                  </a:srgbClr>
                </a:solidFill>
              </a:rPr>
              <a:t>Baseline HbA1c was 8.2% with linagliptin and placebo. Data are for the full-analysis set (last observation carried forward)</a:t>
            </a:r>
          </a:p>
          <a:p>
            <a:r>
              <a:rPr lang="en-GB" dirty="0">
                <a:solidFill>
                  <a:srgbClr val="5A5A5A">
                    <a:lumMod val="60000"/>
                    <a:lumOff val="40000"/>
                  </a:srgbClr>
                </a:solidFill>
              </a:rPr>
              <a:t>*Model includes treatment, continuous HbA1c, creatinine clearance at baseline and background glucose-lowering drugs; </a:t>
            </a:r>
            <a:br>
              <a:rPr lang="en-GB" dirty="0">
                <a:solidFill>
                  <a:srgbClr val="5A5A5A">
                    <a:lumMod val="60000"/>
                    <a:lumOff val="40000"/>
                  </a:srgbClr>
                </a:solidFill>
              </a:rPr>
            </a:br>
            <a:r>
              <a:rPr lang="en-GB" baseline="30000" dirty="0">
                <a:solidFill>
                  <a:srgbClr val="5A5A5A">
                    <a:lumMod val="60000"/>
                    <a:lumOff val="40000"/>
                  </a:srgbClr>
                </a:solidFill>
              </a:rPr>
              <a:t>†</a:t>
            </a:r>
            <a:r>
              <a:rPr lang="en-GB" dirty="0">
                <a:solidFill>
                  <a:srgbClr val="5A5A5A">
                    <a:lumMod val="60000"/>
                    <a:lumOff val="40000"/>
                  </a:srgbClr>
                </a:solidFill>
              </a:rPr>
              <a:t>Treatment difference after 52 weeks: –0.72 (95% CI –1.03, –0.41); </a:t>
            </a:r>
            <a:r>
              <a:rPr lang="en-GB" i="1" dirty="0">
                <a:solidFill>
                  <a:srgbClr val="5A5A5A">
                    <a:lumMod val="60000"/>
                    <a:lumOff val="40000"/>
                  </a:srgbClr>
                </a:solidFill>
              </a:rPr>
              <a:t>p</a:t>
            </a:r>
            <a:r>
              <a:rPr lang="en-GB" dirty="0">
                <a:solidFill>
                  <a:srgbClr val="5A5A5A">
                    <a:lumMod val="60000"/>
                    <a:lumOff val="40000"/>
                  </a:srgbClr>
                </a:solidFill>
              </a:rPr>
              <a:t>&lt;0.0001</a:t>
            </a:r>
            <a:br>
              <a:rPr lang="en-GB" dirty="0">
                <a:solidFill>
                  <a:srgbClr val="5A5A5A">
                    <a:lumMod val="60000"/>
                    <a:lumOff val="40000"/>
                  </a:srgbClr>
                </a:solidFill>
              </a:rPr>
            </a:br>
            <a:r>
              <a:rPr lang="en-GB" dirty="0">
                <a:solidFill>
                  <a:srgbClr val="5A5A5A">
                    <a:lumMod val="60000"/>
                    <a:lumOff val="40000"/>
                  </a:srgbClr>
                </a:solidFill>
              </a:rPr>
              <a:t>HbA1c, glycated haemoglobin; SE, standard error</a:t>
            </a:r>
            <a:br>
              <a:rPr lang="en-GB" dirty="0">
                <a:solidFill>
                  <a:srgbClr val="5A5A5A">
                    <a:lumMod val="60000"/>
                    <a:lumOff val="40000"/>
                  </a:srgbClr>
                </a:solidFill>
              </a:rPr>
            </a:br>
            <a:r>
              <a:rPr lang="en-GB" dirty="0">
                <a:solidFill>
                  <a:srgbClr val="5A5A5A">
                    <a:lumMod val="60000"/>
                    <a:lumOff val="40000"/>
                  </a:srgbClr>
                </a:solidFill>
              </a:rPr>
              <a:t>McGill JB </a:t>
            </a:r>
            <a:r>
              <a:rPr lang="en-GB" i="1" dirty="0">
                <a:solidFill>
                  <a:srgbClr val="5A5A5A">
                    <a:lumMod val="60000"/>
                    <a:lumOff val="40000"/>
                  </a:srgbClr>
                </a:solidFill>
              </a:rPr>
              <a:t>et al. Diabetes Care </a:t>
            </a:r>
            <a:r>
              <a:rPr lang="en-GB" dirty="0">
                <a:solidFill>
                  <a:srgbClr val="5A5A5A">
                    <a:lumMod val="60000"/>
                    <a:lumOff val="40000"/>
                  </a:srgbClr>
                </a:solidFill>
              </a:rPr>
              <a:t>2013;36:237</a:t>
            </a:r>
          </a:p>
        </p:txBody>
      </p:sp>
      <p:sp>
        <p:nvSpPr>
          <p:cNvPr id="436230" name="Rectangle 5"/>
          <p:cNvSpPr>
            <a:spLocks noGrp="1"/>
          </p:cNvSpPr>
          <p:nvPr>
            <p:ph type="title"/>
            <p:custDataLst>
              <p:tags r:id="rId2"/>
            </p:custDataLst>
          </p:nvPr>
        </p:nvSpPr>
        <p:spPr/>
        <p:txBody>
          <a:bodyPr anchor="b"/>
          <a:lstStyle/>
          <a:p>
            <a:r>
              <a:rPr lang="en-GB" dirty="0"/>
              <a:t>In patients with severe renal impairment, reduction in </a:t>
            </a:r>
            <a:br>
              <a:rPr lang="en-GB" dirty="0"/>
            </a:br>
            <a:r>
              <a:rPr lang="en-GB" dirty="0"/>
              <a:t>HbA1c with linagliptin is maintained over 52 weeks</a:t>
            </a:r>
            <a:endParaRPr lang="en-US" dirty="0">
              <a:solidFill>
                <a:srgbClr val="FF0000"/>
              </a:solidFill>
            </a:endParaRPr>
          </a:p>
        </p:txBody>
      </p:sp>
      <p:sp>
        <p:nvSpPr>
          <p:cNvPr id="3" name="Slide Number Placeholder 2"/>
          <p:cNvSpPr>
            <a:spLocks noGrp="1"/>
          </p:cNvSpPr>
          <p:nvPr>
            <p:ph type="sldNum" sz="quarter" idx="11"/>
          </p:nvPr>
        </p:nvSpPr>
        <p:spPr/>
        <p:txBody>
          <a:bodyPr/>
          <a:lstStyle/>
          <a:p>
            <a:fld id="{CEC4EF0E-246F-4140-862C-D670971C4B03}" type="slidenum">
              <a:rPr lang="fr-FR" smtClean="0">
                <a:solidFill>
                  <a:srgbClr val="FFFFFF">
                    <a:lumMod val="65000"/>
                  </a:srgbClr>
                </a:solidFill>
              </a:rPr>
              <a:pPr/>
              <a:t>45</a:t>
            </a:fld>
            <a:endParaRPr lang="fr-FR" dirty="0">
              <a:solidFill>
                <a:srgbClr val="FFFFFF">
                  <a:lumMod val="65000"/>
                </a:srgbClr>
              </a:solidFill>
            </a:endParaRPr>
          </a:p>
        </p:txBody>
      </p:sp>
      <p:sp>
        <p:nvSpPr>
          <p:cNvPr id="131" name="Line 176"/>
          <p:cNvSpPr>
            <a:spLocks noChangeShapeType="1"/>
          </p:cNvSpPr>
          <p:nvPr>
            <p:custDataLst>
              <p:tags r:id="rId3"/>
            </p:custDataLst>
          </p:nvPr>
        </p:nvSpPr>
        <p:spPr bwMode="gray">
          <a:xfrm flipH="1">
            <a:off x="1651592" y="3427878"/>
            <a:ext cx="624268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wrap="square" lIns="0" tIns="0" rIns="0" bIns="0" anchor="ctr">
            <a:spAutoFit/>
          </a:bodyPr>
          <a:lstStyle/>
          <a:p>
            <a:pPr algn="ctr" defTabSz="457200"/>
            <a:endParaRPr lang="en-GB" sz="900" dirty="0">
              <a:solidFill>
                <a:srgbClr val="FF9933"/>
              </a:solidFill>
              <a:cs typeface="Arial"/>
            </a:endParaRPr>
          </a:p>
        </p:txBody>
      </p:sp>
      <p:sp>
        <p:nvSpPr>
          <p:cNvPr id="132" name="Textplatzhalter 2"/>
          <p:cNvSpPr>
            <a:spLocks/>
          </p:cNvSpPr>
          <p:nvPr>
            <p:custDataLst>
              <p:tags r:id="rId4"/>
            </p:custDataLst>
          </p:nvPr>
        </p:nvSpPr>
        <p:spPr bwMode="gray">
          <a:xfrm>
            <a:off x="3743403" y="3686747"/>
            <a:ext cx="1801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200" b="1" dirty="0">
                <a:solidFill>
                  <a:srgbClr val="5A5A5A"/>
                </a:solidFill>
                <a:cs typeface="Arial"/>
              </a:rPr>
              <a:t>Treatment duration (weeks)</a:t>
            </a:r>
          </a:p>
        </p:txBody>
      </p:sp>
      <p:sp>
        <p:nvSpPr>
          <p:cNvPr id="133" name="Textplatzhalter 2"/>
          <p:cNvSpPr>
            <a:spLocks/>
          </p:cNvSpPr>
          <p:nvPr>
            <p:custDataLst>
              <p:tags r:id="rId5"/>
            </p:custDataLst>
          </p:nvPr>
        </p:nvSpPr>
        <p:spPr bwMode="gray">
          <a:xfrm>
            <a:off x="1555633"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0</a:t>
            </a:r>
          </a:p>
        </p:txBody>
      </p:sp>
      <p:sp>
        <p:nvSpPr>
          <p:cNvPr id="134" name="Textplatzhalter 2"/>
          <p:cNvSpPr>
            <a:spLocks/>
          </p:cNvSpPr>
          <p:nvPr>
            <p:custDataLst>
              <p:tags r:id="rId6"/>
            </p:custDataLst>
          </p:nvPr>
        </p:nvSpPr>
        <p:spPr bwMode="gray">
          <a:xfrm>
            <a:off x="2021457"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4</a:t>
            </a:r>
          </a:p>
        </p:txBody>
      </p:sp>
      <p:sp>
        <p:nvSpPr>
          <p:cNvPr id="135" name="Textplatzhalter 2"/>
          <p:cNvSpPr>
            <a:spLocks/>
          </p:cNvSpPr>
          <p:nvPr>
            <p:custDataLst>
              <p:tags r:id="rId7"/>
            </p:custDataLst>
          </p:nvPr>
        </p:nvSpPr>
        <p:spPr bwMode="gray">
          <a:xfrm>
            <a:off x="2482596"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8</a:t>
            </a:r>
          </a:p>
        </p:txBody>
      </p:sp>
      <p:sp>
        <p:nvSpPr>
          <p:cNvPr id="136" name="Textplatzhalter 2"/>
          <p:cNvSpPr>
            <a:spLocks/>
          </p:cNvSpPr>
          <p:nvPr>
            <p:custDataLst>
              <p:tags r:id="rId8"/>
            </p:custDataLst>
          </p:nvPr>
        </p:nvSpPr>
        <p:spPr bwMode="gray">
          <a:xfrm>
            <a:off x="2946547"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12</a:t>
            </a:r>
          </a:p>
        </p:txBody>
      </p:sp>
      <p:sp>
        <p:nvSpPr>
          <p:cNvPr id="137" name="Textplatzhalter 2"/>
          <p:cNvSpPr>
            <a:spLocks/>
          </p:cNvSpPr>
          <p:nvPr>
            <p:custDataLst>
              <p:tags r:id="rId9"/>
            </p:custDataLst>
          </p:nvPr>
        </p:nvSpPr>
        <p:spPr bwMode="gray">
          <a:xfrm>
            <a:off x="3637438"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18</a:t>
            </a:r>
          </a:p>
        </p:txBody>
      </p:sp>
      <p:sp>
        <p:nvSpPr>
          <p:cNvPr id="138" name="Textplatzhalter 2"/>
          <p:cNvSpPr>
            <a:spLocks/>
          </p:cNvSpPr>
          <p:nvPr>
            <p:custDataLst>
              <p:tags r:id="rId10"/>
            </p:custDataLst>
          </p:nvPr>
        </p:nvSpPr>
        <p:spPr bwMode="gray">
          <a:xfrm>
            <a:off x="4331167"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24</a:t>
            </a:r>
          </a:p>
        </p:txBody>
      </p:sp>
      <p:sp>
        <p:nvSpPr>
          <p:cNvPr id="139" name="Textplatzhalter 2"/>
          <p:cNvSpPr>
            <a:spLocks/>
          </p:cNvSpPr>
          <p:nvPr>
            <p:custDataLst>
              <p:tags r:id="rId11"/>
            </p:custDataLst>
          </p:nvPr>
        </p:nvSpPr>
        <p:spPr bwMode="gray">
          <a:xfrm>
            <a:off x="5025327"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30</a:t>
            </a:r>
          </a:p>
        </p:txBody>
      </p:sp>
      <p:sp>
        <p:nvSpPr>
          <p:cNvPr id="140" name="Textplatzhalter 2"/>
          <p:cNvSpPr>
            <a:spLocks/>
          </p:cNvSpPr>
          <p:nvPr>
            <p:custDataLst>
              <p:tags r:id="rId12"/>
            </p:custDataLst>
          </p:nvPr>
        </p:nvSpPr>
        <p:spPr bwMode="gray">
          <a:xfrm>
            <a:off x="5719056"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36</a:t>
            </a:r>
          </a:p>
        </p:txBody>
      </p:sp>
      <p:sp>
        <p:nvSpPr>
          <p:cNvPr id="141" name="Textplatzhalter 2"/>
          <p:cNvSpPr>
            <a:spLocks/>
          </p:cNvSpPr>
          <p:nvPr>
            <p:custDataLst>
              <p:tags r:id="rId13"/>
            </p:custDataLst>
          </p:nvPr>
        </p:nvSpPr>
        <p:spPr bwMode="gray">
          <a:xfrm>
            <a:off x="6409252"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42</a:t>
            </a:r>
          </a:p>
        </p:txBody>
      </p:sp>
      <p:sp>
        <p:nvSpPr>
          <p:cNvPr id="142" name="Textplatzhalter 2"/>
          <p:cNvSpPr>
            <a:spLocks/>
          </p:cNvSpPr>
          <p:nvPr>
            <p:custDataLst>
              <p:tags r:id="rId14"/>
            </p:custDataLst>
          </p:nvPr>
        </p:nvSpPr>
        <p:spPr bwMode="gray">
          <a:xfrm>
            <a:off x="7102980"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48</a:t>
            </a:r>
          </a:p>
        </p:txBody>
      </p:sp>
      <p:sp>
        <p:nvSpPr>
          <p:cNvPr id="143" name="Textplatzhalter 2"/>
          <p:cNvSpPr>
            <a:spLocks/>
          </p:cNvSpPr>
          <p:nvPr>
            <p:custDataLst>
              <p:tags r:id="rId15"/>
            </p:custDataLst>
          </p:nvPr>
        </p:nvSpPr>
        <p:spPr bwMode="gray">
          <a:xfrm>
            <a:off x="7565302" y="3478910"/>
            <a:ext cx="2119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ctr" defTabSz="671513">
              <a:buClr>
                <a:srgbClr val="53575E"/>
              </a:buClr>
            </a:pPr>
            <a:r>
              <a:rPr lang="en-US" sz="1100" dirty="0">
                <a:solidFill>
                  <a:srgbClr val="5A5A5A"/>
                </a:solidFill>
                <a:cs typeface="Arial"/>
              </a:rPr>
              <a:t>52</a:t>
            </a:r>
          </a:p>
        </p:txBody>
      </p:sp>
      <p:sp>
        <p:nvSpPr>
          <p:cNvPr id="148" name="Rectangle 147"/>
          <p:cNvSpPr/>
          <p:nvPr>
            <p:custDataLst>
              <p:tags r:id="rId16"/>
            </p:custDataLst>
          </p:nvPr>
        </p:nvSpPr>
        <p:spPr>
          <a:xfrm>
            <a:off x="6373235" y="2119948"/>
            <a:ext cx="1088089" cy="4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fontAlgn="base">
              <a:spcBef>
                <a:spcPct val="0"/>
              </a:spcBef>
              <a:spcAft>
                <a:spcPct val="0"/>
              </a:spcAft>
            </a:pPr>
            <a:r>
              <a:rPr lang="en-GB" sz="1200" dirty="0">
                <a:solidFill>
                  <a:srgbClr val="5A5A5A"/>
                </a:solidFill>
                <a:cs typeface="Arial" pitchFamily="34" charset="0"/>
              </a:rPr>
              <a:t>(</a:t>
            </a:r>
            <a:r>
              <a:rPr lang="en-GB" sz="1200" i="1" dirty="0">
                <a:solidFill>
                  <a:srgbClr val="5A5A5A"/>
                </a:solidFill>
                <a:cs typeface="Arial" pitchFamily="34" charset="0"/>
              </a:rPr>
              <a:t>p</a:t>
            </a:r>
            <a:r>
              <a:rPr lang="en-GB" sz="1200" dirty="0">
                <a:solidFill>
                  <a:srgbClr val="5A5A5A"/>
                </a:solidFill>
                <a:cs typeface="Arial" pitchFamily="34" charset="0"/>
              </a:rPr>
              <a:t>&lt;0.0001)</a:t>
            </a:r>
          </a:p>
        </p:txBody>
      </p:sp>
      <p:sp>
        <p:nvSpPr>
          <p:cNvPr id="63" name="TextBox 62"/>
          <p:cNvSpPr txBox="1"/>
          <p:nvPr/>
        </p:nvSpPr>
        <p:spPr>
          <a:xfrm rot="16200000">
            <a:off x="-123492" y="2235109"/>
            <a:ext cx="2464694" cy="438582"/>
          </a:xfrm>
          <a:prstGeom prst="rect">
            <a:avLst/>
          </a:prstGeom>
          <a:noFill/>
        </p:spPr>
        <p:txBody>
          <a:bodyPr wrap="square" lIns="68580" tIns="34290" rIns="68580" bIns="34290" rtlCol="0">
            <a:spAutoFit/>
          </a:bodyPr>
          <a:lstStyle/>
          <a:p>
            <a:pPr algn="ctr" defTabSz="342900"/>
            <a:r>
              <a:rPr lang="en-GB" sz="1200" b="1" dirty="0">
                <a:solidFill>
                  <a:srgbClr val="5A5A5A"/>
                </a:solidFill>
                <a:cs typeface="Arial"/>
              </a:rPr>
              <a:t>Adjusted* mean change in HbA1c (%) from baseline </a:t>
            </a:r>
            <a:r>
              <a:rPr lang="en-GB" sz="1200" b="1" dirty="0">
                <a:solidFill>
                  <a:srgbClr val="5A5A5A"/>
                </a:solidFill>
                <a:cs typeface="Arial" pitchFamily="34" charset="0"/>
              </a:rPr>
              <a:t>(± SE</a:t>
            </a:r>
            <a:r>
              <a:rPr lang="en-GB" sz="1200" b="1" dirty="0">
                <a:solidFill>
                  <a:srgbClr val="5A5A5A"/>
                </a:solidFill>
                <a:cs typeface="Arial"/>
              </a:rPr>
              <a:t>)</a:t>
            </a:r>
          </a:p>
        </p:txBody>
      </p:sp>
      <p:sp>
        <p:nvSpPr>
          <p:cNvPr id="34" name="Line 45"/>
          <p:cNvSpPr>
            <a:spLocks noChangeShapeType="1"/>
          </p:cNvSpPr>
          <p:nvPr>
            <p:custDataLst>
              <p:tags r:id="rId17"/>
            </p:custDataLst>
          </p:nvPr>
        </p:nvSpPr>
        <p:spPr bwMode="gray">
          <a:xfrm flipH="1">
            <a:off x="3070923" y="2361596"/>
            <a:ext cx="4576" cy="414910"/>
          </a:xfrm>
          <a:prstGeom prst="line">
            <a:avLst/>
          </a:prstGeom>
          <a:noFill/>
          <a:ln w="38100">
            <a:solidFill>
              <a:schemeClr val="accent2"/>
            </a:solidFill>
            <a:round/>
            <a:headEnd/>
            <a:tailEnd type="triangle" w="med" len="med"/>
          </a:ln>
        </p:spPr>
        <p:txBody>
          <a:bodyPr wrap="none" lIns="68558" tIns="34280" rIns="68558" bIns="34280" anchor="ctr"/>
          <a:lstStyle/>
          <a:p>
            <a:pPr defTabSz="457200"/>
            <a:endParaRPr lang="de-DE" sz="1350" dirty="0">
              <a:solidFill>
                <a:srgbClr val="53575E"/>
              </a:solidFill>
              <a:cs typeface="Arial" pitchFamily="34" charset="0"/>
            </a:endParaRPr>
          </a:p>
        </p:txBody>
      </p:sp>
      <p:sp>
        <p:nvSpPr>
          <p:cNvPr id="36" name="Rectangle 35"/>
          <p:cNvSpPr/>
          <p:nvPr/>
        </p:nvSpPr>
        <p:spPr>
          <a:xfrm>
            <a:off x="2341558" y="2373744"/>
            <a:ext cx="618045" cy="22387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b="1" dirty="0">
              <a:solidFill>
                <a:srgbClr val="FFFFFF"/>
              </a:solidFill>
              <a:cs typeface="Arial"/>
            </a:endParaRPr>
          </a:p>
          <a:p>
            <a:pPr algn="ctr" defTabSz="457200"/>
            <a:r>
              <a:rPr lang="en-US" sz="1000" b="1" dirty="0">
                <a:solidFill>
                  <a:srgbClr val="FFFFFF"/>
                </a:solidFill>
                <a:cs typeface="Arial" panose="020B0604020202020204" pitchFamily="34" charset="0"/>
              </a:rPr>
              <a:t>-0.60%</a:t>
            </a:r>
            <a:endParaRPr lang="en-US" sz="1000" b="1" baseline="30000" dirty="0">
              <a:solidFill>
                <a:srgbClr val="FFFFFF"/>
              </a:solidFill>
              <a:cs typeface="Arial" panose="020B0604020202020204" pitchFamily="34" charset="0"/>
            </a:endParaRPr>
          </a:p>
          <a:p>
            <a:pPr algn="ctr" defTabSz="457200"/>
            <a:endParaRPr lang="en-GB" sz="1100" dirty="0">
              <a:solidFill>
                <a:srgbClr val="5A5A5A"/>
              </a:solidFill>
            </a:endParaRPr>
          </a:p>
        </p:txBody>
      </p:sp>
      <p:sp>
        <p:nvSpPr>
          <p:cNvPr id="37" name="Line 45"/>
          <p:cNvSpPr>
            <a:spLocks noChangeShapeType="1"/>
          </p:cNvSpPr>
          <p:nvPr>
            <p:custDataLst>
              <p:tags r:id="rId18"/>
            </p:custDataLst>
          </p:nvPr>
        </p:nvSpPr>
        <p:spPr bwMode="gray">
          <a:xfrm flipH="1">
            <a:off x="7894272" y="1817789"/>
            <a:ext cx="5302" cy="1106038"/>
          </a:xfrm>
          <a:prstGeom prst="line">
            <a:avLst/>
          </a:prstGeom>
          <a:noFill/>
          <a:ln w="38100">
            <a:solidFill>
              <a:schemeClr val="accent2"/>
            </a:solidFill>
            <a:round/>
            <a:headEnd/>
            <a:tailEnd type="triangle" w="med" len="med"/>
          </a:ln>
        </p:spPr>
        <p:txBody>
          <a:bodyPr wrap="none" lIns="68558" tIns="34280" rIns="68558" bIns="34280" anchor="ctr"/>
          <a:lstStyle/>
          <a:p>
            <a:pPr defTabSz="457200"/>
            <a:endParaRPr lang="de-DE" sz="1350" dirty="0">
              <a:solidFill>
                <a:srgbClr val="53575E"/>
              </a:solidFill>
              <a:cs typeface="Arial" pitchFamily="34" charset="0"/>
            </a:endParaRPr>
          </a:p>
        </p:txBody>
      </p:sp>
      <p:sp>
        <p:nvSpPr>
          <p:cNvPr id="38" name="Rectangle 37"/>
          <p:cNvSpPr/>
          <p:nvPr/>
        </p:nvSpPr>
        <p:spPr>
          <a:xfrm>
            <a:off x="7961801" y="2195930"/>
            <a:ext cx="786663" cy="22387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00" b="1" dirty="0">
              <a:solidFill>
                <a:srgbClr val="FFFFFF"/>
              </a:solidFill>
              <a:cs typeface="Arial"/>
            </a:endParaRPr>
          </a:p>
          <a:p>
            <a:pPr algn="ctr" defTabSz="457200"/>
            <a:r>
              <a:rPr lang="en-US" sz="1000" b="1" dirty="0">
                <a:solidFill>
                  <a:srgbClr val="FFFFFF"/>
                </a:solidFill>
                <a:cs typeface="Arial"/>
              </a:rPr>
              <a:t>-0.72%</a:t>
            </a:r>
            <a:r>
              <a:rPr lang="en-US" sz="1000" b="1" baseline="30000" dirty="0">
                <a:solidFill>
                  <a:srgbClr val="FFFFFF"/>
                </a:solidFill>
                <a:cs typeface="Arial"/>
              </a:rPr>
              <a:t>†</a:t>
            </a:r>
          </a:p>
          <a:p>
            <a:pPr algn="ctr" defTabSz="457200"/>
            <a:endParaRPr lang="en-GB" sz="1000" b="1" dirty="0">
              <a:solidFill>
                <a:srgbClr val="FFFFFF"/>
              </a:solidFill>
              <a:cs typeface="Arial"/>
            </a:endParaRPr>
          </a:p>
        </p:txBody>
      </p:sp>
    </p:spTree>
    <p:extLst>
      <p:ext uri="{BB962C8B-B14F-4D97-AF65-F5344CB8AC3E}">
        <p14:creationId xmlns:p14="http://schemas.microsoft.com/office/powerpoint/2010/main" val="730440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0" tIns="0" rIns="0" bIns="0" rtlCol="0" anchor="b" anchorCtr="0"/>
          <a:lstStyle/>
          <a:p>
            <a:r>
              <a:rPr lang="en-GB" dirty="0">
                <a:solidFill>
                  <a:srgbClr val="5A5A5A">
                    <a:lumMod val="60000"/>
                    <a:lumOff val="40000"/>
                  </a:srgbClr>
                </a:solidFill>
              </a:rPr>
              <a:t>*Statistically significant versus comparator: monotherapy versus placebo, DPP-4 plus metformin versus metformin, DPP-4 plus SU versus SU, DPP-4 plus metformin plus SU versus metformin plus SU, DPP-4 plus pioglitazone versus pioglitazone, DPP-4 plus insulin versus insulin</a:t>
            </a:r>
            <a:br>
              <a:rPr lang="en-GB" dirty="0">
                <a:solidFill>
                  <a:srgbClr val="5A5A5A">
                    <a:lumMod val="60000"/>
                    <a:lumOff val="40000"/>
                  </a:srgbClr>
                </a:solidFill>
              </a:rPr>
            </a:br>
            <a:r>
              <a:rPr lang="en-GB" dirty="0">
                <a:solidFill>
                  <a:srgbClr val="5A5A5A">
                    <a:lumMod val="60000"/>
                    <a:lumOff val="40000"/>
                  </a:srgbClr>
                </a:solidFill>
              </a:rPr>
              <a:t>CrI, credible interval; DPP-4, dipeptidylpeptidase-4; T2D, type 2 diabetes</a:t>
            </a:r>
          </a:p>
          <a:p>
            <a:r>
              <a:rPr lang="en-GB" dirty="0">
                <a:solidFill>
                  <a:srgbClr val="5A5A5A">
                    <a:lumMod val="60000"/>
                    <a:lumOff val="40000"/>
                  </a:srgbClr>
                </a:solidFill>
              </a:rPr>
              <a:t>Craddy P </a:t>
            </a:r>
            <a:r>
              <a:rPr lang="en-GB" i="1" dirty="0">
                <a:solidFill>
                  <a:srgbClr val="5A5A5A">
                    <a:lumMod val="60000"/>
                    <a:lumOff val="40000"/>
                  </a:srgbClr>
                </a:solidFill>
              </a:rPr>
              <a:t>et al. Diabetes Ther </a:t>
            </a:r>
            <a:r>
              <a:rPr lang="en-GB" dirty="0">
                <a:solidFill>
                  <a:srgbClr val="5A5A5A">
                    <a:lumMod val="60000"/>
                    <a:lumOff val="40000"/>
                  </a:srgbClr>
                </a:solidFill>
              </a:rPr>
              <a:t>2014;5:1</a:t>
            </a:r>
          </a:p>
        </p:txBody>
      </p:sp>
      <p:sp>
        <p:nvSpPr>
          <p:cNvPr id="12" name="Text Placeholder 11"/>
          <p:cNvSpPr>
            <a:spLocks noGrp="1"/>
          </p:cNvSpPr>
          <p:nvPr>
            <p:ph type="body" sz="quarter" idx="11"/>
          </p:nvPr>
        </p:nvSpPr>
        <p:spPr/>
        <p:txBody>
          <a:bodyPr/>
          <a:lstStyle/>
          <a:p>
            <a:pPr marL="0" indent="0">
              <a:buNone/>
            </a:pPr>
            <a:r>
              <a:rPr lang="en-GB" dirty="0"/>
              <a:t>Meta-analysis of 83 RCTs comparing the efficacy of DPP-4 inhibitors in patients </a:t>
            </a:r>
            <a:br>
              <a:rPr lang="en-GB" dirty="0"/>
            </a:br>
            <a:r>
              <a:rPr lang="en-GB" dirty="0"/>
              <a:t>with T2D versus comparator</a:t>
            </a:r>
          </a:p>
        </p:txBody>
      </p:sp>
      <p:sp>
        <p:nvSpPr>
          <p:cNvPr id="4" name="Title 3"/>
          <p:cNvSpPr>
            <a:spLocks noGrp="1"/>
          </p:cNvSpPr>
          <p:nvPr>
            <p:ph type="title"/>
          </p:nvPr>
        </p:nvSpPr>
        <p:spPr/>
        <p:txBody>
          <a:bodyPr/>
          <a:lstStyle/>
          <a:p>
            <a:r>
              <a:rPr lang="en-GB" dirty="0"/>
              <a:t>Linagliptin shows comparable efficacy compared with </a:t>
            </a:r>
            <a:br>
              <a:rPr lang="en-GB" dirty="0"/>
            </a:br>
            <a:r>
              <a:rPr lang="en-GB" dirty="0"/>
              <a:t>other DPP-4 inhibitors </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FFFFFF">
                    <a:lumMod val="65000"/>
                  </a:srgbClr>
                </a:solidFill>
              </a:rPr>
              <a:pPr/>
              <a:t>46</a:t>
            </a:fld>
            <a:endParaRPr lang="en-GB" dirty="0">
              <a:solidFill>
                <a:srgbClr val="FFFFFF">
                  <a:lumMod val="65000"/>
                </a:srgbClr>
              </a:solidFill>
            </a:endParaRPr>
          </a:p>
        </p:txBody>
      </p:sp>
      <p:graphicFrame>
        <p:nvGraphicFramePr>
          <p:cNvPr id="15" name="Content Placeholder 5"/>
          <p:cNvGraphicFramePr>
            <a:graphicFrameLocks noGrp="1"/>
          </p:cNvGraphicFramePr>
          <p:nvPr>
            <p:ph idx="1"/>
            <p:extLst>
              <p:ext uri="{D42A27DB-BD31-4B8C-83A1-F6EECF244321}">
                <p14:modId xmlns:p14="http://schemas.microsoft.com/office/powerpoint/2010/main" val="4187589653"/>
              </p:ext>
            </p:extLst>
          </p:nvPr>
        </p:nvGraphicFramePr>
        <p:xfrm>
          <a:off x="457200" y="1275608"/>
          <a:ext cx="8229600" cy="31527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093798" y="1738811"/>
            <a:ext cx="966927" cy="276997"/>
          </a:xfrm>
          <a:prstGeom prst="rect">
            <a:avLst/>
          </a:prstGeom>
          <a:noFill/>
        </p:spPr>
        <p:txBody>
          <a:bodyPr wrap="none" lIns="91438" tIns="45719" rIns="91438" bIns="45719" rtlCol="0">
            <a:spAutoFit/>
          </a:bodyPr>
          <a:lstStyle/>
          <a:p>
            <a:pPr defTabSz="457200"/>
            <a:r>
              <a:rPr lang="en-GB" sz="1200" b="1" dirty="0">
                <a:solidFill>
                  <a:srgbClr val="5A5A5A"/>
                </a:solidFill>
              </a:rPr>
              <a:t>Linagliptin</a:t>
            </a:r>
          </a:p>
        </p:txBody>
      </p:sp>
      <p:sp>
        <p:nvSpPr>
          <p:cNvPr id="17" name="TextBox 16"/>
          <p:cNvSpPr txBox="1"/>
          <p:nvPr/>
        </p:nvSpPr>
        <p:spPr>
          <a:xfrm>
            <a:off x="3293310" y="1738811"/>
            <a:ext cx="897999" cy="276997"/>
          </a:xfrm>
          <a:prstGeom prst="rect">
            <a:avLst/>
          </a:prstGeom>
          <a:noFill/>
        </p:spPr>
        <p:txBody>
          <a:bodyPr wrap="none" lIns="91438" tIns="45719" rIns="91438" bIns="45719" rtlCol="0">
            <a:spAutoFit/>
          </a:bodyPr>
          <a:lstStyle/>
          <a:p>
            <a:pPr defTabSz="457200"/>
            <a:r>
              <a:rPr lang="en-GB" sz="1200" b="1" dirty="0">
                <a:solidFill>
                  <a:srgbClr val="5A5A5A"/>
                </a:solidFill>
              </a:rPr>
              <a:t>Alogliptin</a:t>
            </a:r>
          </a:p>
        </p:txBody>
      </p:sp>
      <p:sp>
        <p:nvSpPr>
          <p:cNvPr id="18" name="TextBox 17"/>
          <p:cNvSpPr txBox="1"/>
          <p:nvPr/>
        </p:nvSpPr>
        <p:spPr>
          <a:xfrm>
            <a:off x="4451940" y="1738811"/>
            <a:ext cx="1007003" cy="276997"/>
          </a:xfrm>
          <a:prstGeom prst="rect">
            <a:avLst/>
          </a:prstGeom>
          <a:noFill/>
        </p:spPr>
        <p:txBody>
          <a:bodyPr wrap="none" lIns="91438" tIns="45719" rIns="91438" bIns="45719" rtlCol="0">
            <a:spAutoFit/>
          </a:bodyPr>
          <a:lstStyle/>
          <a:p>
            <a:pPr defTabSz="457200"/>
            <a:r>
              <a:rPr lang="en-GB" sz="1200" b="1" dirty="0">
                <a:solidFill>
                  <a:srgbClr val="5A5A5A"/>
                </a:solidFill>
              </a:rPr>
              <a:t>Saxagliptin</a:t>
            </a:r>
          </a:p>
        </p:txBody>
      </p:sp>
      <p:sp>
        <p:nvSpPr>
          <p:cNvPr id="19" name="TextBox 18"/>
          <p:cNvSpPr txBox="1"/>
          <p:nvPr/>
        </p:nvSpPr>
        <p:spPr>
          <a:xfrm>
            <a:off x="5627757" y="1738811"/>
            <a:ext cx="931661" cy="276997"/>
          </a:xfrm>
          <a:prstGeom prst="rect">
            <a:avLst/>
          </a:prstGeom>
          <a:noFill/>
        </p:spPr>
        <p:txBody>
          <a:bodyPr wrap="none" lIns="91438" tIns="45719" rIns="91438" bIns="45719" rtlCol="0">
            <a:spAutoFit/>
          </a:bodyPr>
          <a:lstStyle/>
          <a:p>
            <a:pPr defTabSz="457200"/>
            <a:r>
              <a:rPr lang="en-GB" sz="1200" b="1" dirty="0">
                <a:solidFill>
                  <a:srgbClr val="5A5A5A"/>
                </a:solidFill>
              </a:rPr>
              <a:t>Sitagliptin</a:t>
            </a:r>
          </a:p>
        </p:txBody>
      </p:sp>
      <p:sp>
        <p:nvSpPr>
          <p:cNvPr id="20" name="TextBox 19"/>
          <p:cNvSpPr txBox="1"/>
          <p:nvPr/>
        </p:nvSpPr>
        <p:spPr>
          <a:xfrm>
            <a:off x="6796897" y="1738811"/>
            <a:ext cx="1015467" cy="276997"/>
          </a:xfrm>
          <a:prstGeom prst="rect">
            <a:avLst/>
          </a:prstGeom>
          <a:noFill/>
        </p:spPr>
        <p:txBody>
          <a:bodyPr wrap="none" lIns="91438" tIns="45719" rIns="91438" bIns="45719" rtlCol="0">
            <a:spAutoFit/>
          </a:bodyPr>
          <a:lstStyle/>
          <a:p>
            <a:pPr defTabSz="457200"/>
            <a:r>
              <a:rPr lang="en-GB" sz="1200" b="1" dirty="0">
                <a:solidFill>
                  <a:srgbClr val="5A5A5A"/>
                </a:solidFill>
              </a:rPr>
              <a:t>Vildagliptin</a:t>
            </a:r>
          </a:p>
        </p:txBody>
      </p:sp>
    </p:spTree>
    <p:extLst>
      <p:ext uri="{BB962C8B-B14F-4D97-AF65-F5344CB8AC3E}">
        <p14:creationId xmlns:p14="http://schemas.microsoft.com/office/powerpoint/2010/main" val="3333244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68000" y="4651201"/>
            <a:ext cx="7416368" cy="368822"/>
          </a:xfrm>
        </p:spPr>
        <p:txBody>
          <a:bodyPr/>
          <a:lstStyle/>
          <a:p>
            <a:r>
              <a:rPr lang="en-US" dirty="0">
                <a:solidFill>
                  <a:srgbClr val="5A5A5A">
                    <a:lumMod val="60000"/>
                    <a:lumOff val="40000"/>
                  </a:srgbClr>
                </a:solidFill>
              </a:rPr>
              <a:t>*Model includes treatment, baseline HbA1c and number of prior glucose-lowering therapies; </a:t>
            </a:r>
            <a:r>
              <a:rPr lang="en-US" baseline="30000" dirty="0">
                <a:solidFill>
                  <a:srgbClr val="5A5A5A">
                    <a:lumMod val="60000"/>
                    <a:lumOff val="40000"/>
                  </a:srgbClr>
                </a:solidFill>
              </a:rPr>
              <a:t>†</a:t>
            </a:r>
            <a:r>
              <a:rPr lang="en-US" dirty="0">
                <a:solidFill>
                  <a:srgbClr val="5A5A5A">
                    <a:lumMod val="60000"/>
                    <a:lumOff val="40000"/>
                  </a:srgbClr>
                </a:solidFill>
              </a:rPr>
              <a:t>As described previously</a:t>
            </a:r>
            <a:r>
              <a:rPr lang="en-US" baseline="30000" dirty="0">
                <a:solidFill>
                  <a:srgbClr val="5A5A5A">
                    <a:lumMod val="60000"/>
                    <a:lumOff val="40000"/>
                  </a:srgbClr>
                </a:solidFill>
              </a:rPr>
              <a:t>2</a:t>
            </a:r>
            <a:endParaRPr lang="en-US" dirty="0">
              <a:solidFill>
                <a:srgbClr val="5A5A5A">
                  <a:lumMod val="60000"/>
                  <a:lumOff val="40000"/>
                </a:srgbClr>
              </a:solidFill>
            </a:endParaRPr>
          </a:p>
          <a:p>
            <a:r>
              <a:rPr lang="en-US" dirty="0">
                <a:solidFill>
                  <a:srgbClr val="5A5A5A">
                    <a:lumMod val="60000"/>
                    <a:lumOff val="40000"/>
                  </a:srgbClr>
                </a:solidFill>
              </a:rPr>
              <a:t>FAS, full analysis set; HbA1c, glycated haemoglobin; SE, standard error</a:t>
            </a:r>
          </a:p>
          <a:p>
            <a:r>
              <a:rPr lang="fr-FR" dirty="0">
                <a:solidFill>
                  <a:srgbClr val="5A5A5A">
                    <a:lumMod val="60000"/>
                    <a:lumOff val="40000"/>
                  </a:srgbClr>
                </a:solidFill>
              </a:rPr>
              <a:t>1. Gallwitz B</a:t>
            </a:r>
            <a:r>
              <a:rPr lang="fr-FR" i="1" dirty="0">
                <a:solidFill>
                  <a:srgbClr val="5A5A5A">
                    <a:lumMod val="60000"/>
                    <a:lumOff val="40000"/>
                  </a:srgbClr>
                </a:solidFill>
              </a:rPr>
              <a:t> et al.</a:t>
            </a:r>
            <a:r>
              <a:rPr lang="fr-FR" dirty="0">
                <a:solidFill>
                  <a:srgbClr val="5A5A5A">
                    <a:lumMod val="60000"/>
                    <a:lumOff val="40000"/>
                  </a:srgbClr>
                </a:solidFill>
              </a:rPr>
              <a:t> </a:t>
            </a:r>
            <a:r>
              <a:rPr lang="fr-FR" i="1" dirty="0">
                <a:solidFill>
                  <a:srgbClr val="5A5A5A">
                    <a:lumMod val="60000"/>
                    <a:lumOff val="40000"/>
                  </a:srgbClr>
                </a:solidFill>
              </a:rPr>
              <a:t>Lancet</a:t>
            </a:r>
            <a:r>
              <a:rPr lang="fr-FR" dirty="0">
                <a:solidFill>
                  <a:srgbClr val="5A5A5A">
                    <a:lumMod val="60000"/>
                    <a:lumOff val="40000"/>
                  </a:srgbClr>
                </a:solidFill>
              </a:rPr>
              <a:t> 2012;380:475; 2. </a:t>
            </a:r>
            <a:r>
              <a:rPr lang="en-US" dirty="0">
                <a:solidFill>
                  <a:srgbClr val="5A5A5A">
                    <a:lumMod val="60000"/>
                    <a:lumOff val="40000"/>
                  </a:srgbClr>
                </a:solidFill>
              </a:rPr>
              <a:t>Seck T </a:t>
            </a:r>
            <a:r>
              <a:rPr lang="en-US" i="1" dirty="0">
                <a:solidFill>
                  <a:srgbClr val="5A5A5A">
                    <a:lumMod val="60000"/>
                    <a:lumOff val="40000"/>
                  </a:srgbClr>
                </a:solidFill>
              </a:rPr>
              <a:t>et al.</a:t>
            </a:r>
            <a:r>
              <a:rPr lang="en-US" dirty="0">
                <a:solidFill>
                  <a:srgbClr val="5A5A5A">
                    <a:lumMod val="60000"/>
                    <a:lumOff val="40000"/>
                  </a:srgbClr>
                </a:solidFill>
              </a:rPr>
              <a:t> </a:t>
            </a:r>
            <a:r>
              <a:rPr lang="en-US" i="1" dirty="0">
                <a:solidFill>
                  <a:srgbClr val="5A5A5A">
                    <a:lumMod val="60000"/>
                    <a:lumOff val="40000"/>
                  </a:srgbClr>
                </a:solidFill>
              </a:rPr>
              <a:t>Int J Clin Pract </a:t>
            </a:r>
            <a:r>
              <a:rPr lang="en-US" dirty="0">
                <a:solidFill>
                  <a:srgbClr val="5A5A5A">
                    <a:lumMod val="60000"/>
                    <a:lumOff val="40000"/>
                  </a:srgbClr>
                </a:solidFill>
              </a:rPr>
              <a:t>2010; 64:562 </a:t>
            </a:r>
            <a:endParaRPr lang="fr-FR" dirty="0">
              <a:solidFill>
                <a:srgbClr val="5A5A5A">
                  <a:lumMod val="60000"/>
                  <a:lumOff val="40000"/>
                </a:srgbClr>
              </a:solidFill>
            </a:endParaRPr>
          </a:p>
        </p:txBody>
      </p:sp>
      <p:sp>
        <p:nvSpPr>
          <p:cNvPr id="4" name="Title 3"/>
          <p:cNvSpPr>
            <a:spLocks noGrp="1"/>
          </p:cNvSpPr>
          <p:nvPr>
            <p:ph type="title"/>
          </p:nvPr>
        </p:nvSpPr>
        <p:spPr/>
        <p:txBody>
          <a:bodyPr/>
          <a:lstStyle/>
          <a:p>
            <a:r>
              <a:rPr lang="en-GB" dirty="0"/>
              <a:t>Linagliptin efficacy is comparable to glimepiride up to Year 2</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47</a:t>
            </a:fld>
            <a:endParaRPr lang="en-GB" dirty="0">
              <a:solidFill>
                <a:srgbClr val="5A5A5A">
                  <a:lumMod val="60000"/>
                  <a:lumOff val="40000"/>
                </a:srgbClr>
              </a:solidFill>
            </a:endParaRPr>
          </a:p>
        </p:txBody>
      </p:sp>
      <p:sp>
        <p:nvSpPr>
          <p:cNvPr id="6" name="Rectangle 34"/>
          <p:cNvSpPr>
            <a:spLocks noChangeArrowheads="1"/>
          </p:cNvSpPr>
          <p:nvPr>
            <p:custDataLst>
              <p:tags r:id="rId1"/>
            </p:custDataLst>
          </p:nvPr>
        </p:nvSpPr>
        <p:spPr bwMode="gray">
          <a:xfrm>
            <a:off x="558155" y="3538599"/>
            <a:ext cx="6638341"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2813" fontAlgn="base">
              <a:spcBef>
                <a:spcPct val="0"/>
              </a:spcBef>
              <a:spcAft>
                <a:spcPct val="0"/>
              </a:spcAft>
              <a:buFont typeface="Calibri" pitchFamily="34" charset="0"/>
              <a:buNone/>
            </a:pPr>
            <a:r>
              <a:rPr lang="en-US" sz="1050" b="1" dirty="0">
                <a:solidFill>
                  <a:srgbClr val="5A5A5A"/>
                </a:solidFill>
                <a:cs typeface="Arial" charset="0"/>
              </a:rPr>
              <a:t>Completers cohort</a:t>
            </a:r>
            <a:r>
              <a:rPr lang="en-US" sz="1050" dirty="0">
                <a:solidFill>
                  <a:srgbClr val="5A5A5A"/>
                </a:solidFill>
                <a:cs typeface="Arial" charset="0"/>
              </a:rPr>
              <a:t>: linagliptin n=233, glimepiride n=271</a:t>
            </a:r>
            <a:r>
              <a:rPr lang="en-US" sz="1050" baseline="30000" dirty="0">
                <a:solidFill>
                  <a:srgbClr val="5A5A5A"/>
                </a:solidFill>
                <a:cs typeface="Arial" charset="0"/>
              </a:rPr>
              <a:t>1</a:t>
            </a:r>
            <a:endParaRPr lang="en-US" sz="1050" dirty="0">
              <a:solidFill>
                <a:srgbClr val="5A5A5A"/>
              </a:solidFill>
              <a:cs typeface="Arial" charset="0"/>
            </a:endParaRPr>
          </a:p>
          <a:p>
            <a:pPr defTabSz="912813" fontAlgn="base">
              <a:spcBef>
                <a:spcPct val="0"/>
              </a:spcBef>
              <a:spcAft>
                <a:spcPct val="0"/>
              </a:spcAft>
              <a:buFont typeface="Calibri" pitchFamily="34" charset="0"/>
              <a:buNone/>
            </a:pPr>
            <a:r>
              <a:rPr lang="en-US" sz="1050" dirty="0">
                <a:solidFill>
                  <a:srgbClr val="5A5A5A"/>
                </a:solidFill>
                <a:cs typeface="Arial" charset="0"/>
              </a:rPr>
              <a:t>(</a:t>
            </a:r>
            <a:r>
              <a:rPr lang="en-US" sz="1050" b="1" dirty="0">
                <a:solidFill>
                  <a:srgbClr val="5A5A5A"/>
                </a:solidFill>
                <a:cs typeface="Arial" charset="0"/>
              </a:rPr>
              <a:t>FAS: </a:t>
            </a:r>
            <a:r>
              <a:rPr lang="en-US" sz="1050" dirty="0">
                <a:solidFill>
                  <a:srgbClr val="5A5A5A"/>
                </a:solidFill>
                <a:cs typeface="Arial" charset="0"/>
              </a:rPr>
              <a:t>linagliptin n=764, glimepiride n=755)</a:t>
            </a:r>
            <a:r>
              <a:rPr lang="en-US" sz="1050" baseline="30000" dirty="0">
                <a:solidFill>
                  <a:srgbClr val="5A5A5A"/>
                </a:solidFill>
                <a:cs typeface="Arial" charset="0"/>
              </a:rPr>
              <a:t>1</a:t>
            </a:r>
            <a:endParaRPr lang="en-US" sz="1050" dirty="0">
              <a:solidFill>
                <a:srgbClr val="5A5A5A"/>
              </a:solidFill>
              <a:cs typeface="Arial" charset="0"/>
            </a:endParaRPr>
          </a:p>
          <a:p>
            <a:pPr defTabSz="912813" fontAlgn="base">
              <a:spcBef>
                <a:spcPct val="0"/>
              </a:spcBef>
              <a:spcAft>
                <a:spcPct val="0"/>
              </a:spcAft>
              <a:buFont typeface="Calibri" pitchFamily="34" charset="0"/>
              <a:buNone/>
            </a:pPr>
            <a:r>
              <a:rPr lang="en-US" sz="1050" b="1" dirty="0">
                <a:solidFill>
                  <a:srgbClr val="5A5A5A"/>
                </a:solidFill>
                <a:cs typeface="Arial" charset="0"/>
              </a:rPr>
              <a:t>Mean baseline HbA1c</a:t>
            </a:r>
            <a:r>
              <a:rPr lang="en-US" sz="1050" dirty="0">
                <a:solidFill>
                  <a:srgbClr val="5A5A5A"/>
                </a:solidFill>
                <a:cs typeface="Arial" charset="0"/>
              </a:rPr>
              <a:t>: 7.17% (linagliptin), 7.31% (glimepiride)</a:t>
            </a:r>
            <a:r>
              <a:rPr lang="en-US" sz="1050" baseline="30000" dirty="0">
                <a:solidFill>
                  <a:srgbClr val="5A5A5A"/>
                </a:solidFill>
                <a:cs typeface="Arial" charset="0"/>
              </a:rPr>
              <a:t>1</a:t>
            </a:r>
            <a:r>
              <a:rPr lang="en-US" sz="1050" dirty="0">
                <a:solidFill>
                  <a:srgbClr val="5A5A5A"/>
                </a:solidFill>
                <a:cs typeface="Arial" charset="0"/>
              </a:rPr>
              <a:t> </a:t>
            </a:r>
          </a:p>
        </p:txBody>
      </p:sp>
      <p:sp>
        <p:nvSpPr>
          <p:cNvPr id="7" name="Rectangle 136"/>
          <p:cNvSpPr>
            <a:spLocks noChangeArrowheads="1"/>
          </p:cNvSpPr>
          <p:nvPr>
            <p:custDataLst>
              <p:tags r:id="rId2"/>
            </p:custDataLst>
          </p:nvPr>
        </p:nvSpPr>
        <p:spPr bwMode="gray">
          <a:xfrm rot="16200000">
            <a:off x="-174296" y="1910187"/>
            <a:ext cx="1724219" cy="17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p>
            <a:pPr algn="ctr" defTabSz="8770938" fontAlgn="base">
              <a:lnSpc>
                <a:spcPct val="90000"/>
              </a:lnSpc>
              <a:spcBef>
                <a:spcPct val="0"/>
              </a:spcBef>
              <a:spcAft>
                <a:spcPct val="0"/>
              </a:spcAft>
              <a:buClr>
                <a:srgbClr val="E50071"/>
              </a:buClr>
              <a:buFont typeface="Wingdings" pitchFamily="2" charset="2"/>
              <a:buNone/>
            </a:pPr>
            <a:r>
              <a:rPr lang="en-US" sz="1200" b="1" dirty="0">
                <a:solidFill>
                  <a:srgbClr val="5A5A5A"/>
                </a:solidFill>
                <a:cs typeface="Arial" charset="0"/>
              </a:rPr>
              <a:t>Mean (SE) HbA1c (%)*</a:t>
            </a:r>
            <a:r>
              <a:rPr lang="en-US" sz="1200" b="1" baseline="30000" dirty="0">
                <a:solidFill>
                  <a:srgbClr val="5A5A5A"/>
                </a:solidFill>
                <a:cs typeface="Arial" charset="0"/>
              </a:rPr>
              <a:t>1</a:t>
            </a:r>
            <a:endParaRPr lang="en-US" sz="1200" b="1" dirty="0">
              <a:solidFill>
                <a:srgbClr val="5A5A5A"/>
              </a:solidFill>
              <a:cs typeface="Arial" charset="0"/>
            </a:endParaRPr>
          </a:p>
        </p:txBody>
      </p:sp>
      <p:sp>
        <p:nvSpPr>
          <p:cNvPr id="12" name="Rectangle 136"/>
          <p:cNvSpPr>
            <a:spLocks noChangeArrowheads="1"/>
          </p:cNvSpPr>
          <p:nvPr>
            <p:custDataLst>
              <p:tags r:id="rId3"/>
            </p:custDataLst>
          </p:nvPr>
        </p:nvSpPr>
        <p:spPr bwMode="gray">
          <a:xfrm>
            <a:off x="3359407" y="3158777"/>
            <a:ext cx="2250022" cy="9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defTabSz="8770938" fontAlgn="base">
              <a:lnSpc>
                <a:spcPct val="90000"/>
              </a:lnSpc>
              <a:spcBef>
                <a:spcPct val="0"/>
              </a:spcBef>
              <a:spcAft>
                <a:spcPct val="0"/>
              </a:spcAft>
              <a:buClr>
                <a:srgbClr val="E50071"/>
              </a:buClr>
              <a:buFont typeface="Wingdings" pitchFamily="2" charset="2"/>
              <a:buNone/>
            </a:pPr>
            <a:r>
              <a:rPr lang="en-US" sz="1200" b="1" dirty="0">
                <a:solidFill>
                  <a:srgbClr val="5A5A5A"/>
                </a:solidFill>
                <a:cs typeface="Arial" charset="0"/>
              </a:rPr>
              <a:t>Treatment</a:t>
            </a:r>
            <a:r>
              <a:rPr lang="en-US" sz="1050" b="1" dirty="0">
                <a:solidFill>
                  <a:srgbClr val="5A5A5A"/>
                </a:solidFill>
                <a:cs typeface="Arial" charset="0"/>
              </a:rPr>
              <a:t> duration (weeks)</a:t>
            </a:r>
          </a:p>
        </p:txBody>
      </p:sp>
      <p:sp>
        <p:nvSpPr>
          <p:cNvPr id="13" name="Rectangle 34"/>
          <p:cNvSpPr>
            <a:spLocks noChangeArrowheads="1"/>
          </p:cNvSpPr>
          <p:nvPr>
            <p:custDataLst>
              <p:tags r:id="rId4"/>
            </p:custDataLst>
          </p:nvPr>
        </p:nvSpPr>
        <p:spPr bwMode="gray">
          <a:xfrm>
            <a:off x="558155" y="4067222"/>
            <a:ext cx="785232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2813" fontAlgn="base">
              <a:spcBef>
                <a:spcPct val="0"/>
              </a:spcBef>
              <a:spcAft>
                <a:spcPct val="0"/>
              </a:spcAft>
              <a:buFont typeface="Calibri" pitchFamily="34" charset="0"/>
              <a:buNone/>
            </a:pPr>
            <a:r>
              <a:rPr lang="en-US" sz="1050" b="1" dirty="0">
                <a:solidFill>
                  <a:srgbClr val="5A5A5A"/>
                </a:solidFill>
                <a:cs typeface="Arial" charset="0"/>
              </a:rPr>
              <a:t>Completers cohort post-hoc analysis: </a:t>
            </a:r>
            <a:r>
              <a:rPr lang="en-US" sz="1050" dirty="0">
                <a:solidFill>
                  <a:srgbClr val="5A5A5A"/>
                </a:solidFill>
                <a:cs typeface="Arial" charset="0"/>
              </a:rPr>
              <a:t>All patients who completed the full 104 weeks on treatment in the FAS without important protocol violation who did not receive rescue medication and who did achieve defined HbA1c goals as described previously.</a:t>
            </a:r>
            <a:r>
              <a:rPr lang="en-US" sz="1050" baseline="30000" dirty="0">
                <a:solidFill>
                  <a:srgbClr val="5A5A5A"/>
                </a:solidFill>
                <a:cs typeface="Arial" charset="0"/>
              </a:rPr>
              <a:t>1,2</a:t>
            </a:r>
            <a:br>
              <a:rPr lang="en-US" sz="1050" baseline="30000" dirty="0">
                <a:solidFill>
                  <a:srgbClr val="5A5A5A"/>
                </a:solidFill>
                <a:cs typeface="Arial" charset="0"/>
              </a:rPr>
            </a:br>
            <a:r>
              <a:rPr lang="en-US" sz="1050" dirty="0">
                <a:solidFill>
                  <a:srgbClr val="5A5A5A"/>
                </a:solidFill>
                <a:cs typeface="Arial" charset="0"/>
              </a:rPr>
              <a:t>All observed cases were included.</a:t>
            </a:r>
            <a:r>
              <a:rPr lang="en-US" sz="1050" baseline="30000" dirty="0">
                <a:solidFill>
                  <a:srgbClr val="5A5A5A"/>
                </a:solidFill>
                <a:cs typeface="Arial" charset="0"/>
              </a:rPr>
              <a:t>1</a:t>
            </a:r>
            <a:endParaRPr lang="en-US" sz="1050" dirty="0">
              <a:solidFill>
                <a:srgbClr val="5A5A5A"/>
              </a:solidFill>
              <a:cs typeface="Arial" charset="0"/>
            </a:endParaRPr>
          </a:p>
        </p:txBody>
      </p:sp>
      <p:sp>
        <p:nvSpPr>
          <p:cNvPr id="14" name="Oval 32"/>
          <p:cNvSpPr>
            <a:spLocks noChangeArrowheads="1"/>
          </p:cNvSpPr>
          <p:nvPr>
            <p:custDataLst>
              <p:tags r:id="rId5"/>
            </p:custDataLst>
          </p:nvPr>
        </p:nvSpPr>
        <p:spPr bwMode="gray">
          <a:xfrm>
            <a:off x="7933034" y="2127733"/>
            <a:ext cx="491394" cy="250418"/>
          </a:xfrm>
          <a:prstGeom prst="rect">
            <a:avLst/>
          </a:prstGeom>
          <a:solidFill>
            <a:schemeClr val="accent5"/>
          </a:solidFill>
          <a:ln>
            <a:noFill/>
          </a:ln>
          <a:extLst/>
        </p:spPr>
        <p:txBody>
          <a:bodyPr lIns="0" tIns="0" rIns="0" bIns="0" anchor="ctr"/>
          <a:lstStyle/>
          <a:p>
            <a:pPr algn="ctr" defTabSz="457200" fontAlgn="base">
              <a:spcBef>
                <a:spcPct val="0"/>
              </a:spcBef>
              <a:spcAft>
                <a:spcPct val="0"/>
              </a:spcAft>
            </a:pPr>
            <a:r>
              <a:rPr lang="de-DE" sz="1050" b="1" dirty="0">
                <a:solidFill>
                  <a:srgbClr val="FFFFFF"/>
                </a:solidFill>
                <a:cs typeface="Arial" charset="0"/>
              </a:rPr>
              <a:t>-0.6%</a:t>
            </a:r>
          </a:p>
        </p:txBody>
      </p:sp>
      <p:graphicFrame>
        <p:nvGraphicFramePr>
          <p:cNvPr id="23" name="Object 205"/>
          <p:cNvGraphicFramePr>
            <a:graphicFrameLocks/>
          </p:cNvGraphicFramePr>
          <p:nvPr>
            <p:custDataLst>
              <p:tags r:id="rId6"/>
            </p:custDataLst>
            <p:extLst>
              <p:ext uri="{D42A27DB-BD31-4B8C-83A1-F6EECF244321}">
                <p14:modId xmlns:p14="http://schemas.microsoft.com/office/powerpoint/2010/main" val="2728795342"/>
              </p:ext>
            </p:extLst>
          </p:nvPr>
        </p:nvGraphicFramePr>
        <p:xfrm>
          <a:off x="863588" y="987574"/>
          <a:ext cx="7213024" cy="2137250"/>
        </p:xfrm>
        <a:graphic>
          <a:graphicData uri="http://schemas.openxmlformats.org/drawingml/2006/chart">
            <c:chart xmlns:c="http://schemas.openxmlformats.org/drawingml/2006/chart" xmlns:r="http://schemas.openxmlformats.org/officeDocument/2006/relationships" r:id="rId10"/>
          </a:graphicData>
        </a:graphic>
      </p:graphicFrame>
      <p:sp>
        <p:nvSpPr>
          <p:cNvPr id="24" name="Rectangle 23"/>
          <p:cNvSpPr>
            <a:spLocks noChangeArrowheads="1"/>
          </p:cNvSpPr>
          <p:nvPr>
            <p:custDataLst>
              <p:tags r:id="rId7"/>
            </p:custDataLst>
          </p:nvPr>
        </p:nvSpPr>
        <p:spPr bwMode="gray">
          <a:xfrm>
            <a:off x="7933045" y="1807717"/>
            <a:ext cx="477441" cy="241400"/>
          </a:xfrm>
          <a:prstGeom prst="rect">
            <a:avLst/>
          </a:prstGeom>
          <a:solidFill>
            <a:schemeClr val="accent6"/>
          </a:solidFill>
          <a:ln w="9525" algn="ctr">
            <a:noFill/>
            <a:round/>
            <a:headEnd/>
            <a:tailEnd/>
          </a:ln>
        </p:spPr>
        <p:txBody>
          <a:bodyPr lIns="0" tIns="0" rIns="0" bIns="0" anchor="ctr"/>
          <a:lstStyle/>
          <a:p>
            <a:pPr algn="ctr" defTabSz="457200" fontAlgn="base">
              <a:spcBef>
                <a:spcPct val="0"/>
              </a:spcBef>
              <a:spcAft>
                <a:spcPct val="0"/>
              </a:spcAft>
            </a:pPr>
            <a:r>
              <a:rPr lang="de-DE" sz="1050" b="1" dirty="0">
                <a:solidFill>
                  <a:srgbClr val="FFFFFF"/>
                </a:solidFill>
                <a:cs typeface="Arial" charset="0"/>
              </a:rPr>
              <a:t>-0.6%</a:t>
            </a:r>
          </a:p>
        </p:txBody>
      </p:sp>
    </p:spTree>
    <p:extLst>
      <p:ext uri="{BB962C8B-B14F-4D97-AF65-F5344CB8AC3E}">
        <p14:creationId xmlns:p14="http://schemas.microsoft.com/office/powerpoint/2010/main" val="26736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4" name="Object 83" hidden="1"/>
          <p:cNvGraphicFramePr>
            <a:graphicFrameLocks/>
          </p:cNvGraphicFramePr>
          <p:nvPr>
            <p:custDataLst>
              <p:tags r:id="rId2"/>
            </p:custDataLst>
          </p:nvPr>
        </p:nvGraphicFramePr>
        <p:xfrm>
          <a:off x="1" y="24"/>
          <a:ext cx="158750" cy="119063"/>
        </p:xfrm>
        <a:graphic>
          <a:graphicData uri="http://schemas.openxmlformats.org/presentationml/2006/ole">
            <mc:AlternateContent xmlns:mc="http://schemas.openxmlformats.org/markup-compatibility/2006">
              <mc:Choice xmlns:v="urn:schemas-microsoft-com:vml" Requires="v">
                <p:oleObj spid="_x0000_s8227"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24"/>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ooter Placeholder 14"/>
          <p:cNvSpPr>
            <a:spLocks noGrp="1"/>
          </p:cNvSpPr>
          <p:nvPr>
            <p:ph type="ftr" sz="quarter" idx="10"/>
          </p:nvPr>
        </p:nvSpPr>
        <p:spPr/>
        <p:txBody>
          <a:bodyPr/>
          <a:lstStyle/>
          <a:p>
            <a:r>
              <a:rPr lang="en-GB" dirty="0">
                <a:solidFill>
                  <a:srgbClr val="5A5A5A">
                    <a:lumMod val="60000"/>
                    <a:lumOff val="40000"/>
                  </a:srgbClr>
                </a:solidFill>
              </a:rPr>
              <a:t>BMI, body mass index; HbA1c, glycated haemoglobin; T2D, type 2 diabetes</a:t>
            </a:r>
          </a:p>
          <a:p>
            <a:r>
              <a:rPr lang="en-GB" dirty="0">
                <a:solidFill>
                  <a:srgbClr val="5A5A5A">
                    <a:lumMod val="60000"/>
                    <a:lumOff val="40000"/>
                  </a:srgbClr>
                </a:solidFill>
              </a:rPr>
              <a:t>1. </a:t>
            </a:r>
            <a:r>
              <a:rPr lang="en-US" dirty="0">
                <a:solidFill>
                  <a:srgbClr val="5A5A5A">
                    <a:lumMod val="60000"/>
                    <a:lumOff val="40000"/>
                  </a:srgbClr>
                </a:solidFill>
              </a:rPr>
              <a:t>Boehringer Ingelheim and Eli Lilly</a:t>
            </a:r>
            <a:r>
              <a:rPr lang="en-GB" dirty="0">
                <a:solidFill>
                  <a:srgbClr val="5A5A5A">
                    <a:lumMod val="60000"/>
                    <a:lumOff val="40000"/>
                  </a:srgbClr>
                </a:solidFill>
              </a:rPr>
              <a:t>. Tradjenta</a:t>
            </a:r>
            <a:r>
              <a:rPr lang="en-GB" baseline="30000" dirty="0">
                <a:solidFill>
                  <a:srgbClr val="5A5A5A">
                    <a:lumMod val="60000"/>
                    <a:lumOff val="40000"/>
                  </a:srgbClr>
                </a:solidFill>
              </a:rPr>
              <a:t>®</a:t>
            </a:r>
            <a:r>
              <a:rPr lang="en-GB" dirty="0">
                <a:solidFill>
                  <a:srgbClr val="5A5A5A">
                    <a:lumMod val="60000"/>
                    <a:lumOff val="40000"/>
                  </a:srgbClr>
                </a:solidFill>
              </a:rPr>
              <a:t> (linagliptin) Prescribing Information. 2017; </a:t>
            </a:r>
            <a:br>
              <a:rPr lang="en-GB" dirty="0">
                <a:solidFill>
                  <a:srgbClr val="5A5A5A">
                    <a:lumMod val="60000"/>
                    <a:lumOff val="40000"/>
                  </a:srgbClr>
                </a:solidFill>
              </a:rPr>
            </a:br>
            <a:r>
              <a:rPr lang="en-GB" dirty="0">
                <a:solidFill>
                  <a:srgbClr val="5A5A5A">
                    <a:lumMod val="60000"/>
                    <a:lumOff val="40000"/>
                  </a:srgbClr>
                </a:solidFill>
              </a:rPr>
              <a:t>2. </a:t>
            </a:r>
            <a:r>
              <a:rPr lang="en-US" dirty="0">
                <a:solidFill>
                  <a:srgbClr val="5A5A5A">
                    <a:lumMod val="60000"/>
                    <a:lumOff val="40000"/>
                  </a:srgbClr>
                </a:solidFill>
              </a:rPr>
              <a:t>Boehringer Ingelheim and Eli Lilly</a:t>
            </a:r>
            <a:r>
              <a:rPr lang="en-GB" dirty="0">
                <a:solidFill>
                  <a:srgbClr val="5A5A5A">
                    <a:lumMod val="60000"/>
                    <a:lumOff val="40000"/>
                  </a:srgbClr>
                </a:solidFill>
              </a:rPr>
              <a:t>. Trajenta</a:t>
            </a:r>
            <a:r>
              <a:rPr lang="en-GB" baseline="30000" dirty="0">
                <a:solidFill>
                  <a:srgbClr val="5A5A5A">
                    <a:lumMod val="60000"/>
                    <a:lumOff val="40000"/>
                  </a:srgbClr>
                </a:solidFill>
              </a:rPr>
              <a:t>®</a:t>
            </a:r>
            <a:r>
              <a:rPr lang="en-GB" dirty="0">
                <a:solidFill>
                  <a:srgbClr val="5A5A5A">
                    <a:lumMod val="60000"/>
                    <a:lumOff val="40000"/>
                  </a:srgbClr>
                </a:solidFill>
              </a:rPr>
              <a:t> (linagliptin) summary of product characteristics. 2017</a:t>
            </a:r>
          </a:p>
        </p:txBody>
      </p:sp>
      <p:sp>
        <p:nvSpPr>
          <p:cNvPr id="9" name="Text Placeholder 8"/>
          <p:cNvSpPr>
            <a:spLocks noGrp="1"/>
          </p:cNvSpPr>
          <p:nvPr>
            <p:ph type="body" sz="quarter" idx="11"/>
          </p:nvPr>
        </p:nvSpPr>
        <p:spPr/>
        <p:txBody>
          <a:bodyPr/>
          <a:lstStyle/>
          <a:p>
            <a:r>
              <a:rPr lang="en-GB" noProof="0" dirty="0"/>
              <a:t>Linagliptin provides significant HbA1c reductions, regardless of:</a:t>
            </a:r>
          </a:p>
        </p:txBody>
      </p:sp>
      <p:sp>
        <p:nvSpPr>
          <p:cNvPr id="2" name="Title 1"/>
          <p:cNvSpPr>
            <a:spLocks noGrp="1"/>
          </p:cNvSpPr>
          <p:nvPr>
            <p:ph type="title"/>
            <p:custDataLst>
              <p:tags r:id="rId3"/>
            </p:custDataLst>
          </p:nvPr>
        </p:nvSpPr>
        <p:spPr/>
        <p:txBody>
          <a:bodyPr/>
          <a:lstStyle/>
          <a:p>
            <a:r>
              <a:rPr lang="en-GB" noProof="0" dirty="0"/>
              <a:t>Linagliptin has demonstrated consistent glucose-lowering efficacy across a broad range of patient populations</a:t>
            </a:r>
          </a:p>
        </p:txBody>
      </p:sp>
      <p:sp>
        <p:nvSpPr>
          <p:cNvPr id="4" name="Slide Number Placeholder 3"/>
          <p:cNvSpPr>
            <a:spLocks noGrp="1"/>
          </p:cNvSpPr>
          <p:nvPr>
            <p:ph type="sldNum" sz="quarter" idx="12"/>
          </p:nvPr>
        </p:nvSpPr>
        <p:spPr/>
        <p:txBody>
          <a:bodyPr/>
          <a:lstStyle/>
          <a:p>
            <a:fld id="{CEC4EF0E-246F-4140-862C-D670971C4B03}" type="slidenum">
              <a:rPr lang="fr-FR">
                <a:solidFill>
                  <a:srgbClr val="5A5A5A">
                    <a:lumMod val="60000"/>
                    <a:lumOff val="40000"/>
                  </a:srgbClr>
                </a:solidFill>
              </a:rPr>
              <a:pPr/>
              <a:t>48</a:t>
            </a:fld>
            <a:endParaRPr lang="fr-FR" dirty="0">
              <a:solidFill>
                <a:srgbClr val="5A5A5A">
                  <a:lumMod val="60000"/>
                  <a:lumOff val="40000"/>
                </a:srgbClr>
              </a:solidFill>
            </a:endParaRPr>
          </a:p>
        </p:txBody>
      </p:sp>
      <p:grpSp>
        <p:nvGrpSpPr>
          <p:cNvPr id="25" name="Group 24"/>
          <p:cNvGrpSpPr/>
          <p:nvPr/>
        </p:nvGrpSpPr>
        <p:grpSpPr>
          <a:xfrm>
            <a:off x="4788130" y="1673148"/>
            <a:ext cx="3382604" cy="457200"/>
            <a:chOff x="381000" y="2826618"/>
            <a:chExt cx="3382604" cy="457200"/>
          </a:xfrm>
        </p:grpSpPr>
        <p:sp>
          <p:nvSpPr>
            <p:cNvPr id="29" name="Rectangle 28"/>
            <p:cNvSpPr/>
            <p:nvPr/>
          </p:nvSpPr>
          <p:spPr>
            <a:xfrm>
              <a:off x="381000" y="2826618"/>
              <a:ext cx="3382604" cy="457200"/>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30" name="TextBox 29"/>
            <p:cNvSpPr txBox="1"/>
            <p:nvPr/>
          </p:nvSpPr>
          <p:spPr>
            <a:xfrm>
              <a:off x="1092665" y="2836040"/>
              <a:ext cx="1824538" cy="400110"/>
            </a:xfrm>
            <a:prstGeom prst="rect">
              <a:avLst/>
            </a:prstGeom>
            <a:noFill/>
          </p:spPr>
          <p:txBody>
            <a:bodyPr wrap="none" rtlCol="0">
              <a:spAutoFit/>
            </a:bodyPr>
            <a:lstStyle/>
            <a:p>
              <a:pPr defTabSz="457200"/>
              <a:r>
                <a:rPr lang="en-US" sz="2000" dirty="0">
                  <a:solidFill>
                    <a:srgbClr val="5A5A5A"/>
                  </a:solidFill>
                </a:rPr>
                <a:t>Renal function</a:t>
              </a:r>
            </a:p>
          </p:txBody>
        </p:sp>
      </p:grpSp>
      <p:sp>
        <p:nvSpPr>
          <p:cNvPr id="18" name="Oval 17"/>
          <p:cNvSpPr/>
          <p:nvPr/>
        </p:nvSpPr>
        <p:spPr>
          <a:xfrm>
            <a:off x="4559364" y="1434329"/>
            <a:ext cx="936000" cy="93600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19" name="Picture 18" descr="Image result for kidney icon"/>
          <p:cNvPicPr>
            <a:picLocks noChangeAspect="1" noChangeArrowheads="1"/>
          </p:cNvPicPr>
          <p:nvPr/>
        </p:nvPicPr>
        <p:blipFill rotWithShape="1">
          <a:blip r:embed="rId7">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r="58059" b="50000"/>
          <a:stretch/>
        </p:blipFill>
        <p:spPr bwMode="auto">
          <a:xfrm>
            <a:off x="4554601" y="1497583"/>
            <a:ext cx="670728" cy="7560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750483" y="3809742"/>
            <a:ext cx="3450811" cy="457200"/>
            <a:chOff x="381000" y="2196681"/>
            <a:chExt cx="3394993" cy="457200"/>
          </a:xfrm>
        </p:grpSpPr>
        <p:sp>
          <p:nvSpPr>
            <p:cNvPr id="28" name="Rectangle 27"/>
            <p:cNvSpPr/>
            <p:nvPr/>
          </p:nvSpPr>
          <p:spPr>
            <a:xfrm>
              <a:off x="381000" y="2196681"/>
              <a:ext cx="3394993" cy="457200"/>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27" name="TextBox 26"/>
            <p:cNvSpPr txBox="1"/>
            <p:nvPr/>
          </p:nvSpPr>
          <p:spPr>
            <a:xfrm>
              <a:off x="1112233" y="2225226"/>
              <a:ext cx="1457532" cy="400110"/>
            </a:xfrm>
            <a:prstGeom prst="rect">
              <a:avLst/>
            </a:prstGeom>
            <a:noFill/>
          </p:spPr>
          <p:txBody>
            <a:bodyPr wrap="none" rtlCol="0">
              <a:spAutoFit/>
            </a:bodyPr>
            <a:lstStyle/>
            <a:p>
              <a:pPr defTabSz="457200"/>
              <a:r>
                <a:rPr lang="en-US" sz="2000" dirty="0">
                  <a:solidFill>
                    <a:srgbClr val="5A5A5A"/>
                  </a:solidFill>
                </a:rPr>
                <a:t>Patient age</a:t>
              </a:r>
            </a:p>
          </p:txBody>
        </p:sp>
      </p:grpSp>
      <p:sp>
        <p:nvSpPr>
          <p:cNvPr id="22" name="Oval 21"/>
          <p:cNvSpPr/>
          <p:nvPr/>
        </p:nvSpPr>
        <p:spPr>
          <a:xfrm>
            <a:off x="559823" y="3557318"/>
            <a:ext cx="936000" cy="93600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20" name="Picture 19" descr="Image result for elderly icon"/>
          <p:cNvPicPr>
            <a:picLocks noChangeAspect="1" noChangeArrowheads="1"/>
          </p:cNvPicPr>
          <p:nvPr/>
        </p:nvPicPr>
        <p:blipFill>
          <a:blip r:embed="rId9" cstate="print">
            <a:graysc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80963" y="3735417"/>
            <a:ext cx="540000" cy="54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724130" y="2777622"/>
            <a:ext cx="3487508" cy="457200"/>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6" name="TextBox 5"/>
          <p:cNvSpPr txBox="1"/>
          <p:nvPr/>
        </p:nvSpPr>
        <p:spPr>
          <a:xfrm>
            <a:off x="1495574" y="2806462"/>
            <a:ext cx="1989840" cy="400110"/>
          </a:xfrm>
          <a:prstGeom prst="rect">
            <a:avLst/>
          </a:prstGeom>
          <a:noFill/>
        </p:spPr>
        <p:txBody>
          <a:bodyPr wrap="none" rtlCol="0">
            <a:spAutoFit/>
          </a:bodyPr>
          <a:lstStyle/>
          <a:p>
            <a:pPr defTabSz="457200"/>
            <a:r>
              <a:rPr lang="en-US" sz="2000" dirty="0">
                <a:solidFill>
                  <a:srgbClr val="5A5A5A"/>
                </a:solidFill>
              </a:rPr>
              <a:t>Duration of T2D</a:t>
            </a:r>
          </a:p>
        </p:txBody>
      </p:sp>
      <p:sp>
        <p:nvSpPr>
          <p:cNvPr id="64" name="Oval 63"/>
          <p:cNvSpPr/>
          <p:nvPr/>
        </p:nvSpPr>
        <p:spPr>
          <a:xfrm>
            <a:off x="512323" y="2524065"/>
            <a:ext cx="963613" cy="965633"/>
          </a:xfrm>
          <a:prstGeom prst="ellipse">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pic>
        <p:nvPicPr>
          <p:cNvPr id="35" name="Picture 5" descr="Image result for TIME ICON"/>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889" y="2480477"/>
            <a:ext cx="1044000" cy="104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p:cNvGrpSpPr/>
          <p:nvPr/>
        </p:nvGrpSpPr>
        <p:grpSpPr>
          <a:xfrm>
            <a:off x="4747957" y="2766913"/>
            <a:ext cx="3386397" cy="457200"/>
            <a:chOff x="381000" y="1585794"/>
            <a:chExt cx="3463002" cy="457200"/>
          </a:xfrm>
        </p:grpSpPr>
        <p:sp>
          <p:nvSpPr>
            <p:cNvPr id="82" name="Rectangle 81"/>
            <p:cNvSpPr/>
            <p:nvPr/>
          </p:nvSpPr>
          <p:spPr>
            <a:xfrm>
              <a:off x="381000" y="1585794"/>
              <a:ext cx="3463002" cy="457200"/>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83" name="TextBox 82"/>
            <p:cNvSpPr txBox="1"/>
            <p:nvPr/>
          </p:nvSpPr>
          <p:spPr>
            <a:xfrm>
              <a:off x="1152444" y="1614634"/>
              <a:ext cx="2069081" cy="400110"/>
            </a:xfrm>
            <a:prstGeom prst="rect">
              <a:avLst/>
            </a:prstGeom>
            <a:noFill/>
          </p:spPr>
          <p:txBody>
            <a:bodyPr wrap="none" rtlCol="0">
              <a:spAutoFit/>
            </a:bodyPr>
            <a:lstStyle/>
            <a:p>
              <a:pPr defTabSz="457200"/>
              <a:r>
                <a:rPr lang="en-US" sz="2000" dirty="0">
                  <a:solidFill>
                    <a:srgbClr val="5A5A5A"/>
                  </a:solidFill>
                </a:rPr>
                <a:t>Hepatic function</a:t>
              </a:r>
            </a:p>
          </p:txBody>
        </p:sp>
      </p:grpSp>
      <p:sp>
        <p:nvSpPr>
          <p:cNvPr id="58" name="Oval 57"/>
          <p:cNvSpPr>
            <a:spLocks noChangeAspect="1"/>
          </p:cNvSpPr>
          <p:nvPr/>
        </p:nvSpPr>
        <p:spPr>
          <a:xfrm>
            <a:off x="4589707" y="2529560"/>
            <a:ext cx="900000" cy="900000"/>
          </a:xfrm>
          <a:prstGeom prst="ellipse">
            <a:avLst/>
          </a:prstGeom>
          <a:solidFill>
            <a:schemeClr val="accent5"/>
          </a:solidFill>
          <a:ln w="38100" cap="flat" cmpd="sng" algn="ctr">
            <a:solidFill>
              <a:schemeClr val="accent5"/>
            </a:solidFill>
            <a:prstDash val="solid"/>
            <a:miter lim="800000"/>
          </a:ln>
          <a:effectLst/>
        </p:spPr>
        <p:txBody>
          <a:bodyPr rtlCol="0" anchor="ctr"/>
          <a:lstStyle/>
          <a:p>
            <a:pPr algn="ctr">
              <a:defRPr/>
            </a:pPr>
            <a:endParaRPr lang="en-GB" kern="0" dirty="0">
              <a:solidFill>
                <a:prstClr val="white"/>
              </a:solidFill>
              <a:latin typeface="Calibri" panose="020F0502020204030204"/>
            </a:endParaRPr>
          </a:p>
        </p:txBody>
      </p:sp>
      <p:pic>
        <p:nvPicPr>
          <p:cNvPr id="48" name="Picture 2" descr="Image result for liver icon"/>
          <p:cNvPicPr>
            <a:picLocks noChangeAspect="1" noChangeArrowheads="1"/>
          </p:cNvPicPr>
          <p:nvPr/>
        </p:nvPicPr>
        <p:blipFill>
          <a:blip r:embed="rId12" cstate="print">
            <a:duotone>
              <a:schemeClr val="accent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812063" y="2670021"/>
            <a:ext cx="646211" cy="646211"/>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4766245" y="3794929"/>
            <a:ext cx="3368109" cy="457200"/>
            <a:chOff x="381000" y="1585794"/>
            <a:chExt cx="3463002" cy="457200"/>
          </a:xfrm>
        </p:grpSpPr>
        <p:sp>
          <p:nvSpPr>
            <p:cNvPr id="89" name="Rectangle 88"/>
            <p:cNvSpPr/>
            <p:nvPr/>
          </p:nvSpPr>
          <p:spPr>
            <a:xfrm>
              <a:off x="381000" y="1585794"/>
              <a:ext cx="3463002" cy="457200"/>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90" name="TextBox 89"/>
            <p:cNvSpPr txBox="1"/>
            <p:nvPr/>
          </p:nvSpPr>
          <p:spPr>
            <a:xfrm>
              <a:off x="1152444" y="1614634"/>
              <a:ext cx="1546507" cy="400110"/>
            </a:xfrm>
            <a:prstGeom prst="rect">
              <a:avLst/>
            </a:prstGeom>
            <a:noFill/>
          </p:spPr>
          <p:txBody>
            <a:bodyPr wrap="none" rtlCol="0">
              <a:spAutoFit/>
            </a:bodyPr>
            <a:lstStyle/>
            <a:p>
              <a:pPr defTabSz="457200"/>
              <a:r>
                <a:rPr lang="en-US" sz="2000" dirty="0">
                  <a:solidFill>
                    <a:srgbClr val="5A5A5A"/>
                  </a:solidFill>
                </a:rPr>
                <a:t>Weight/BMI</a:t>
              </a:r>
            </a:p>
          </p:txBody>
        </p:sp>
      </p:grpSp>
      <p:sp>
        <p:nvSpPr>
          <p:cNvPr id="61" name="Oval 60"/>
          <p:cNvSpPr/>
          <p:nvPr/>
        </p:nvSpPr>
        <p:spPr>
          <a:xfrm>
            <a:off x="4592534" y="3583358"/>
            <a:ext cx="900000" cy="900000"/>
          </a:xfrm>
          <a:prstGeom prst="ellipse">
            <a:avLst/>
          </a:prstGeom>
          <a:solidFill>
            <a:schemeClr val="accent4"/>
          </a:solidFill>
          <a:ln w="38100" cap="flat" cmpd="sng" algn="ctr">
            <a:solidFill>
              <a:schemeClr val="accent4"/>
            </a:solidFill>
            <a:prstDash val="solid"/>
            <a:miter lim="800000"/>
          </a:ln>
          <a:effectLst/>
        </p:spPr>
        <p:txBody>
          <a:bodyPr rtlCol="0" anchor="ctr"/>
          <a:lstStyle/>
          <a:p>
            <a:pPr algn="ctr">
              <a:defRPr/>
            </a:pPr>
            <a:endParaRPr lang="en-GB" kern="0" dirty="0">
              <a:solidFill>
                <a:prstClr val="white"/>
              </a:solidFill>
              <a:latin typeface="Calibri" panose="020F0502020204030204"/>
            </a:endParaRPr>
          </a:p>
        </p:txBody>
      </p:sp>
      <p:pic>
        <p:nvPicPr>
          <p:cNvPr id="49" name="Picture 4" descr="C:\Users\CHIARA~1.HEA\AppData\Local\Temp\ic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428" y="3721677"/>
            <a:ext cx="626053" cy="626053"/>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a:off x="768772" y="1682360"/>
            <a:ext cx="3463002" cy="457200"/>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A5A5A"/>
              </a:solidFill>
            </a:endParaRPr>
          </a:p>
        </p:txBody>
      </p:sp>
      <p:sp>
        <p:nvSpPr>
          <p:cNvPr id="96" name="TextBox 95"/>
          <p:cNvSpPr txBox="1"/>
          <p:nvPr/>
        </p:nvSpPr>
        <p:spPr>
          <a:xfrm>
            <a:off x="1494496" y="1711200"/>
            <a:ext cx="2478564" cy="400110"/>
          </a:xfrm>
          <a:prstGeom prst="rect">
            <a:avLst/>
          </a:prstGeom>
          <a:noFill/>
        </p:spPr>
        <p:txBody>
          <a:bodyPr wrap="none" rtlCol="0">
            <a:spAutoFit/>
          </a:bodyPr>
          <a:lstStyle/>
          <a:p>
            <a:pPr defTabSz="457200"/>
            <a:r>
              <a:rPr lang="en-US" sz="2000" dirty="0">
                <a:solidFill>
                  <a:srgbClr val="5A5A5A"/>
                </a:solidFill>
              </a:rPr>
              <a:t>Background therapy</a:t>
            </a:r>
          </a:p>
        </p:txBody>
      </p:sp>
      <p:sp>
        <p:nvSpPr>
          <p:cNvPr id="70" name="Oval 69"/>
          <p:cNvSpPr>
            <a:spLocks noChangeAspect="1"/>
          </p:cNvSpPr>
          <p:nvPr/>
        </p:nvSpPr>
        <p:spPr>
          <a:xfrm>
            <a:off x="565848" y="1461731"/>
            <a:ext cx="864000" cy="864000"/>
          </a:xfrm>
          <a:prstGeom prst="ellipse">
            <a:avLst/>
          </a:prstGeom>
          <a:solidFill>
            <a:schemeClr val="accent6"/>
          </a:solidFill>
          <a:ln w="38100" cap="flat" cmpd="sng" algn="ctr">
            <a:solidFill>
              <a:schemeClr val="accent6"/>
            </a:solidFill>
            <a:prstDash val="solid"/>
            <a:miter lim="800000"/>
          </a:ln>
          <a:effectLst/>
        </p:spPr>
        <p:txBody>
          <a:bodyPr rtlCol="0" anchor="ctr"/>
          <a:lstStyle/>
          <a:p>
            <a:pPr algn="ctr">
              <a:defRPr/>
            </a:pPr>
            <a:endParaRPr lang="en-GB" kern="0" dirty="0">
              <a:solidFill>
                <a:prstClr val="white"/>
              </a:solidFill>
              <a:latin typeface="Calibri" panose="020F0502020204030204"/>
            </a:endParaRPr>
          </a:p>
        </p:txBody>
      </p:sp>
      <p:pic>
        <p:nvPicPr>
          <p:cNvPr id="50" name="Picture 6" descr="Image result for pills icon"/>
          <p:cNvPicPr>
            <a:picLocks noChangeAspect="1" noChangeArrowheads="1"/>
          </p:cNvPicPr>
          <p:nvPr/>
        </p:nvPicPr>
        <p:blipFill>
          <a:blip r:embed="rId15" cstate="print">
            <a:duotone>
              <a:schemeClr val="accent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62649" y="1482992"/>
            <a:ext cx="767207" cy="76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5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24200" y="4774168"/>
            <a:ext cx="2589329" cy="369332"/>
          </a:xfrm>
          <a:prstGeom prst="rect">
            <a:avLst/>
          </a:prstGeom>
          <a:solidFill>
            <a:schemeClr val="bg1"/>
          </a:solidFill>
        </p:spPr>
        <p:txBody>
          <a:bodyPr wrap="square" rtlCol="0">
            <a:spAutoFit/>
          </a:bodyPr>
          <a:lstStyle/>
          <a:p>
            <a:endParaRPr lang="en-US" dirty="0">
              <a:solidFill>
                <a:srgbClr val="5A5A5A"/>
              </a:solidFill>
            </a:endParaRPr>
          </a:p>
        </p:txBody>
      </p:sp>
      <p:sp>
        <p:nvSpPr>
          <p:cNvPr id="2" name="Title 1"/>
          <p:cNvSpPr>
            <a:spLocks noGrp="1"/>
          </p:cNvSpPr>
          <p:nvPr>
            <p:ph type="title"/>
          </p:nvPr>
        </p:nvSpPr>
        <p:spPr>
          <a:xfrm>
            <a:off x="355609" y="85725"/>
            <a:ext cx="8435975" cy="685800"/>
          </a:xfrm>
        </p:spPr>
        <p:txBody>
          <a:bodyPr/>
          <a:lstStyle/>
          <a:p>
            <a:r>
              <a:rPr lang="en-GB" dirty="0"/>
              <a:t>Module content</a:t>
            </a:r>
          </a:p>
        </p:txBody>
      </p:sp>
      <p:sp>
        <p:nvSpPr>
          <p:cNvPr id="18" name="Rectangle 17"/>
          <p:cNvSpPr/>
          <p:nvPr/>
        </p:nvSpPr>
        <p:spPr>
          <a:xfrm>
            <a:off x="326598" y="2445555"/>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What makes linagliptin different from other DPP-4 inhibitors? No dose adjustment</a:t>
            </a:r>
          </a:p>
        </p:txBody>
      </p:sp>
      <p:sp>
        <p:nvSpPr>
          <p:cNvPr id="21" name="Rectangle 20"/>
          <p:cNvSpPr/>
          <p:nvPr/>
        </p:nvSpPr>
        <p:spPr>
          <a:xfrm>
            <a:off x="326598" y="1073715"/>
            <a:ext cx="8458628" cy="366556"/>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Introduction: Diabetes unmet needs </a:t>
            </a:r>
          </a:p>
        </p:txBody>
      </p:sp>
      <p:sp>
        <p:nvSpPr>
          <p:cNvPr id="14" name="Rectangle 13"/>
          <p:cNvSpPr/>
          <p:nvPr/>
        </p:nvSpPr>
        <p:spPr>
          <a:xfrm>
            <a:off x="326598" y="1790847"/>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Key pharmacological characteristics of Linagliptin </a:t>
            </a:r>
          </a:p>
        </p:txBody>
      </p:sp>
      <p:sp>
        <p:nvSpPr>
          <p:cNvPr id="12" name="Footer Placeholder 2"/>
          <p:cNvSpPr>
            <a:spLocks noGrp="1"/>
          </p:cNvSpPr>
          <p:nvPr>
            <p:ph type="ftr" sz="quarter" idx="10"/>
          </p:nvPr>
        </p:nvSpPr>
        <p:spPr>
          <a:xfrm>
            <a:off x="468000" y="4569664"/>
            <a:ext cx="7088400" cy="363600"/>
          </a:xfrm>
        </p:spPr>
        <p:txBody>
          <a:bodyPr/>
          <a:lstStyle/>
          <a:p>
            <a:r>
              <a:rPr lang="en-GB" dirty="0" smtClean="0">
                <a:solidFill>
                  <a:srgbClr val="5A5A5A"/>
                </a:solidFill>
              </a:rPr>
              <a:t>DPP-4, dipeptidyl peptidase-4; GLP-1, glucagon-like peptide-1</a:t>
            </a:r>
            <a:endParaRPr lang="en-GB" dirty="0">
              <a:solidFill>
                <a:srgbClr val="5A5A5A"/>
              </a:solidFill>
            </a:endParaRPr>
          </a:p>
        </p:txBody>
      </p:sp>
      <p:sp>
        <p:nvSpPr>
          <p:cNvPr id="15" name="Rectangle 14"/>
          <p:cNvSpPr/>
          <p:nvPr/>
        </p:nvSpPr>
        <p:spPr>
          <a:xfrm>
            <a:off x="1146981" y="2939459"/>
            <a:ext cx="7197090"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Efficacy</a:t>
            </a:r>
          </a:p>
        </p:txBody>
      </p:sp>
      <p:sp>
        <p:nvSpPr>
          <p:cNvPr id="19" name="Rectangle 18"/>
          <p:cNvSpPr/>
          <p:nvPr/>
        </p:nvSpPr>
        <p:spPr>
          <a:xfrm>
            <a:off x="1146981" y="3343540"/>
            <a:ext cx="7197090" cy="366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Safety  </a:t>
            </a:r>
          </a:p>
        </p:txBody>
      </p:sp>
      <p:sp>
        <p:nvSpPr>
          <p:cNvPr id="22" name="Rectangle 21"/>
          <p:cNvSpPr/>
          <p:nvPr/>
        </p:nvSpPr>
        <p:spPr>
          <a:xfrm>
            <a:off x="1146981" y="3791613"/>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CVOTs  </a:t>
            </a:r>
            <a:endParaRPr lang="en-GB" sz="1400" b="1" dirty="0">
              <a:solidFill>
                <a:srgbClr val="FFFFFF"/>
              </a:solidFill>
            </a:endParaRPr>
          </a:p>
        </p:txBody>
      </p:sp>
      <p:sp>
        <p:nvSpPr>
          <p:cNvPr id="23" name="Rectangle 22"/>
          <p:cNvSpPr/>
          <p:nvPr/>
        </p:nvSpPr>
        <p:spPr>
          <a:xfrm>
            <a:off x="1146981" y="424402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Summary  </a:t>
            </a:r>
            <a:endParaRPr lang="en-GB" sz="1400" b="1" dirty="0">
              <a:solidFill>
                <a:srgbClr val="FFFFFF"/>
              </a:solidFill>
            </a:endParaRPr>
          </a:p>
        </p:txBody>
      </p:sp>
    </p:spTree>
    <p:extLst>
      <p:ext uri="{BB962C8B-B14F-4D97-AF65-F5344CB8AC3E}">
        <p14:creationId xmlns:p14="http://schemas.microsoft.com/office/powerpoint/2010/main" val="760973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7" name="Picture 9" descr="C:\Users\andrew.watkinson\Downloads\standing-human-body-silhouette (1).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9141" y="1136895"/>
            <a:ext cx="3291850" cy="32918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0"/>
          </p:nvPr>
        </p:nvSpPr>
        <p:spPr>
          <a:xfrm>
            <a:off x="468000" y="4651200"/>
            <a:ext cx="7423646" cy="363600"/>
          </a:xfrm>
        </p:spPr>
        <p:txBody>
          <a:bodyPr/>
          <a:lstStyle/>
          <a:p>
            <a:r>
              <a:rPr lang="en-GB" dirty="0">
                <a:solidFill>
                  <a:srgbClr val="5A5A5A">
                    <a:lumMod val="60000"/>
                    <a:lumOff val="40000"/>
                  </a:srgbClr>
                </a:solidFill>
              </a:rPr>
              <a:t>T2D, type 2 diabetes</a:t>
            </a:r>
            <a:br>
              <a:rPr lang="en-GB" dirty="0">
                <a:solidFill>
                  <a:srgbClr val="5A5A5A">
                    <a:lumMod val="60000"/>
                    <a:lumOff val="40000"/>
                  </a:srgbClr>
                </a:solidFill>
              </a:rPr>
            </a:br>
            <a:r>
              <a:rPr lang="en-GB" dirty="0">
                <a:solidFill>
                  <a:srgbClr val="5A5A5A">
                    <a:lumMod val="60000"/>
                    <a:lumOff val="40000"/>
                  </a:srgbClr>
                </a:solidFill>
              </a:rPr>
              <a:t>1. World Health Organization. About diabetes. 2017. www.who.int/diabetes/action_online/basics/en/index3.html (accessed July 2017); 2. World Heart Federation. Diabetes. 2017. www.world-heart-federation.org/cardiovascular-health/cardiovascular-disease-risk-factors/diabetes (accessed July 2017); </a:t>
            </a:r>
            <a:br>
              <a:rPr lang="en-GB" dirty="0">
                <a:solidFill>
                  <a:srgbClr val="5A5A5A">
                    <a:lumMod val="60000"/>
                    <a:lumOff val="40000"/>
                  </a:srgbClr>
                </a:solidFill>
              </a:rPr>
            </a:br>
            <a:r>
              <a:rPr lang="en-GB" dirty="0">
                <a:solidFill>
                  <a:srgbClr val="5A5A5A">
                    <a:lumMod val="60000"/>
                    <a:lumOff val="40000"/>
                  </a:srgbClr>
                </a:solidFill>
              </a:rPr>
              <a:t>3. Bakker K </a:t>
            </a:r>
            <a:r>
              <a:rPr lang="en-GB" i="1" dirty="0">
                <a:solidFill>
                  <a:srgbClr val="5A5A5A">
                    <a:lumMod val="60000"/>
                    <a:lumOff val="40000"/>
                  </a:srgbClr>
                </a:solidFill>
              </a:rPr>
              <a:t>et al. Diabetes Metab Res Rev </a:t>
            </a:r>
            <a:r>
              <a:rPr lang="en-GB" dirty="0">
                <a:solidFill>
                  <a:srgbClr val="5A5A5A">
                    <a:lumMod val="60000"/>
                    <a:lumOff val="40000"/>
                  </a:srgbClr>
                </a:solidFill>
              </a:rPr>
              <a:t>2012;28:225</a:t>
            </a:r>
          </a:p>
        </p:txBody>
      </p:sp>
      <p:sp>
        <p:nvSpPr>
          <p:cNvPr id="17410" name="Title 1"/>
          <p:cNvSpPr>
            <a:spLocks noGrp="1"/>
          </p:cNvSpPr>
          <p:nvPr>
            <p:ph type="title"/>
          </p:nvPr>
        </p:nvSpPr>
        <p:spPr/>
        <p:txBody>
          <a:bodyPr/>
          <a:lstStyle/>
          <a:p>
            <a:r>
              <a:rPr lang="en-GB" noProof="0" dirty="0"/>
              <a:t>T2D is a complex metabolic disease, with vascular complications affecting multiple organ systems</a:t>
            </a:r>
          </a:p>
        </p:txBody>
      </p:sp>
      <p:sp>
        <p:nvSpPr>
          <p:cNvPr id="4" name="Slide Number Placeholder 3"/>
          <p:cNvSpPr>
            <a:spLocks noGrp="1"/>
          </p:cNvSpPr>
          <p:nvPr>
            <p:ph type="sldNum" sz="quarter" idx="11"/>
          </p:nvPr>
        </p:nvSpPr>
        <p:spPr/>
        <p:txBody>
          <a:bodyPr/>
          <a:lstStyle/>
          <a:p>
            <a:fld id="{1E3D6C54-B124-AC41-90C1-F7EEF34AAC27}" type="slidenum">
              <a:rPr lang="en-US">
                <a:solidFill>
                  <a:srgbClr val="5A5A5A">
                    <a:lumMod val="60000"/>
                    <a:lumOff val="40000"/>
                  </a:srgbClr>
                </a:solidFill>
              </a:rPr>
              <a:pPr/>
              <a:t>5</a:t>
            </a:fld>
            <a:endParaRPr lang="en-US" dirty="0">
              <a:solidFill>
                <a:srgbClr val="5A5A5A">
                  <a:lumMod val="60000"/>
                  <a:lumOff val="40000"/>
                </a:srgbClr>
              </a:solidFill>
            </a:endParaRPr>
          </a:p>
        </p:txBody>
      </p:sp>
      <p:sp>
        <p:nvSpPr>
          <p:cNvPr id="8" name="AutoShape 2" descr="Heart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2" tIns="45716" rIns="91432" bIns="45716" numCol="1" anchor="t" anchorCtr="0" compatLnSpc="1">
            <a:prstTxWarp prst="textNoShape">
              <a:avLst/>
            </a:prstTxWarp>
          </a:bodyPr>
          <a:lstStyle/>
          <a:p>
            <a:pPr defTabSz="457200"/>
            <a:endParaRPr lang="en-GB" dirty="0">
              <a:solidFill>
                <a:srgbClr val="5A5A5A"/>
              </a:solidFill>
            </a:endParaRPr>
          </a:p>
        </p:txBody>
      </p:sp>
      <p:cxnSp>
        <p:nvCxnSpPr>
          <p:cNvPr id="16" name="Straight Connector 15"/>
          <p:cNvCxnSpPr/>
          <p:nvPr/>
        </p:nvCxnSpPr>
        <p:spPr>
          <a:xfrm flipV="1">
            <a:off x="3800086" y="1399066"/>
            <a:ext cx="702401" cy="105669"/>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4652969" y="1293401"/>
            <a:ext cx="783716" cy="211337"/>
          </a:xfrm>
          <a:prstGeom prst="line">
            <a:avLst/>
          </a:prstGeom>
          <a:ln>
            <a:solidFill>
              <a:schemeClr val="accent5"/>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049" name="Straight Connector 2048"/>
          <p:cNvCxnSpPr/>
          <p:nvPr/>
        </p:nvCxnSpPr>
        <p:spPr>
          <a:xfrm flipV="1">
            <a:off x="3176368" y="2661587"/>
            <a:ext cx="1182097" cy="72932"/>
          </a:xfrm>
          <a:prstGeom prst="line">
            <a:avLst/>
          </a:prstGeom>
          <a:ln>
            <a:solidFill>
              <a:schemeClr val="accent3"/>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062" name="Straight Connector 2061"/>
          <p:cNvCxnSpPr/>
          <p:nvPr/>
        </p:nvCxnSpPr>
        <p:spPr>
          <a:xfrm flipH="1" flipV="1">
            <a:off x="4718517" y="1869477"/>
            <a:ext cx="1080149" cy="971610"/>
          </a:xfrm>
          <a:prstGeom prst="line">
            <a:avLst/>
          </a:prstGeom>
          <a:ln>
            <a:solidFill>
              <a:schemeClr val="accent2"/>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065" name="Straight Connector 2064"/>
          <p:cNvCxnSpPr/>
          <p:nvPr/>
        </p:nvCxnSpPr>
        <p:spPr>
          <a:xfrm>
            <a:off x="3863570" y="4117766"/>
            <a:ext cx="568855" cy="227046"/>
          </a:xfrm>
          <a:prstGeom prst="line">
            <a:avLst/>
          </a:prstGeom>
          <a:ln>
            <a:solidFill>
              <a:srgbClr val="FF8633"/>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5499124" y="2583565"/>
            <a:ext cx="1011600" cy="1011600"/>
            <a:chOff x="7208128" y="3400918"/>
            <a:chExt cx="891036" cy="891036"/>
          </a:xfrm>
        </p:grpSpPr>
        <p:sp>
          <p:nvSpPr>
            <p:cNvPr id="35" name="Oval 34"/>
            <p:cNvSpPr/>
            <p:nvPr/>
          </p:nvSpPr>
          <p:spPr>
            <a:xfrm>
              <a:off x="7208128" y="3400918"/>
              <a:ext cx="891036" cy="891036"/>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36" name="Picture 35" descr="C:\Users\CHIARA~1.HEA\AppData\Local\Temp\noun_248497_cc.png"/>
            <p:cNvPicPr>
              <a:picLocks noChangeAspect="1" noChangeArrowheads="1"/>
            </p:cNvPicPr>
            <p:nvPr/>
          </p:nvPicPr>
          <p:blipFill rotWithShape="1">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100000" contrast="-40000"/>
                      </a14:imgEffect>
                    </a14:imgLayer>
                  </a14:imgProps>
                </a:ext>
                <a:ext uri="{28A0092B-C50C-407E-A947-70E740481C1C}">
                  <a14:useLocalDpi xmlns:a14="http://schemas.microsoft.com/office/drawing/2010/main" val="0"/>
                </a:ext>
              </a:extLst>
            </a:blip>
            <a:srcRect b="17853"/>
            <a:stretch/>
          </p:blipFill>
          <p:spPr bwMode="auto">
            <a:xfrm>
              <a:off x="7231871" y="3459395"/>
              <a:ext cx="849221" cy="6976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5436686" y="1058607"/>
            <a:ext cx="1010858" cy="1010858"/>
            <a:chOff x="7131047" y="1053490"/>
            <a:chExt cx="1010858" cy="1010858"/>
          </a:xfrm>
        </p:grpSpPr>
        <p:sp>
          <p:nvSpPr>
            <p:cNvPr id="38" name="Oval 37"/>
            <p:cNvSpPr/>
            <p:nvPr/>
          </p:nvSpPr>
          <p:spPr>
            <a:xfrm>
              <a:off x="7131047" y="1053490"/>
              <a:ext cx="1010858" cy="1010858"/>
            </a:xfrm>
            <a:prstGeom prst="ellipse">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2050" name="Picture 2" descr="C:\Users\chiara.triulzi.HEALTH-NY\Downloads\brai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4476" y="1216919"/>
              <a:ext cx="684000" cy="68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789225" y="1058607"/>
            <a:ext cx="1010858" cy="1010858"/>
            <a:chOff x="273305" y="2542815"/>
            <a:chExt cx="1010858" cy="1010858"/>
          </a:xfrm>
        </p:grpSpPr>
        <p:sp>
          <p:nvSpPr>
            <p:cNvPr id="41" name="Oval 40"/>
            <p:cNvSpPr/>
            <p:nvPr/>
          </p:nvSpPr>
          <p:spPr>
            <a:xfrm>
              <a:off x="273305" y="2542815"/>
              <a:ext cx="1010858" cy="101085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5" name="Picture 3" descr="C:\Users\chiara.triulzi.HEALTH-NY\Downloads\ey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733" y="2688244"/>
              <a:ext cx="720002"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879366" y="3385942"/>
            <a:ext cx="1010858" cy="1010858"/>
            <a:chOff x="273305" y="966793"/>
            <a:chExt cx="1010858" cy="1010858"/>
          </a:xfrm>
        </p:grpSpPr>
        <p:sp>
          <p:nvSpPr>
            <p:cNvPr id="40" name="Oval 39"/>
            <p:cNvSpPr/>
            <p:nvPr/>
          </p:nvSpPr>
          <p:spPr>
            <a:xfrm>
              <a:off x="273305" y="966793"/>
              <a:ext cx="1010858" cy="1010858"/>
            </a:xfrm>
            <a:prstGeom prst="ellipse">
              <a:avLst/>
            </a:prstGeom>
            <a:solidFill>
              <a:srgbClr val="FF863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2052" name="Picture 4" descr="C:\Users\chiara.triulzi.HEALTH-NY\Downloads\foo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099" y="1100003"/>
              <a:ext cx="706494" cy="70649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6848215" y="1135575"/>
            <a:ext cx="1224066" cy="276999"/>
          </a:xfrm>
          <a:prstGeom prst="rect">
            <a:avLst/>
          </a:prstGeom>
          <a:noFill/>
        </p:spPr>
        <p:txBody>
          <a:bodyPr wrap="square" rtlCol="0">
            <a:spAutoFit/>
          </a:bodyPr>
          <a:lstStyle/>
          <a:p>
            <a:pPr algn="ctr" defTabSz="457200"/>
            <a:r>
              <a:rPr lang="en-GB" sz="1200" b="1" dirty="0">
                <a:solidFill>
                  <a:srgbClr val="8F3089"/>
                </a:solidFill>
              </a:rPr>
              <a:t>Stroke</a:t>
            </a:r>
            <a:r>
              <a:rPr lang="en-GB" sz="1200" b="1" baseline="30000" dirty="0">
                <a:solidFill>
                  <a:srgbClr val="8F3089"/>
                </a:solidFill>
              </a:rPr>
              <a:t>1,2</a:t>
            </a:r>
            <a:endParaRPr lang="en-GB" sz="1200" b="1" dirty="0">
              <a:solidFill>
                <a:srgbClr val="8F3089"/>
              </a:solidFill>
            </a:endParaRPr>
          </a:p>
        </p:txBody>
      </p:sp>
      <p:grpSp>
        <p:nvGrpSpPr>
          <p:cNvPr id="11" name="Group 10"/>
          <p:cNvGrpSpPr/>
          <p:nvPr/>
        </p:nvGrpSpPr>
        <p:grpSpPr>
          <a:xfrm>
            <a:off x="6459778" y="2728833"/>
            <a:ext cx="2130397" cy="978391"/>
            <a:chOff x="6425913" y="2809408"/>
            <a:chExt cx="2130397" cy="978391"/>
          </a:xfrm>
        </p:grpSpPr>
        <p:sp>
          <p:nvSpPr>
            <p:cNvPr id="30" name="TextBox 29"/>
            <p:cNvSpPr txBox="1"/>
            <p:nvPr/>
          </p:nvSpPr>
          <p:spPr>
            <a:xfrm>
              <a:off x="6430849" y="2809408"/>
              <a:ext cx="2120524" cy="276999"/>
            </a:xfrm>
            <a:prstGeom prst="rect">
              <a:avLst/>
            </a:prstGeom>
            <a:noFill/>
          </p:spPr>
          <p:txBody>
            <a:bodyPr wrap="square" rtlCol="0">
              <a:spAutoFit/>
            </a:bodyPr>
            <a:lstStyle/>
            <a:p>
              <a:pPr algn="ctr" defTabSz="457200">
                <a:spcAft>
                  <a:spcPts val="450"/>
                </a:spcAft>
              </a:pPr>
              <a:r>
                <a:rPr lang="en-GB" sz="1200" b="1" dirty="0">
                  <a:solidFill>
                    <a:srgbClr val="F0414B"/>
                  </a:solidFill>
                </a:rPr>
                <a:t>Cardiovascular disease</a:t>
              </a:r>
              <a:r>
                <a:rPr lang="en-GB" sz="1200" b="1" baseline="30000" dirty="0">
                  <a:solidFill>
                    <a:srgbClr val="F0414B"/>
                  </a:solidFill>
                </a:rPr>
                <a:t>1,2</a:t>
              </a:r>
              <a:endParaRPr lang="en-GB" sz="1200" dirty="0">
                <a:solidFill>
                  <a:srgbClr val="F0414B"/>
                </a:solidFill>
              </a:endParaRPr>
            </a:p>
          </p:txBody>
        </p:sp>
        <p:sp>
          <p:nvSpPr>
            <p:cNvPr id="37" name="Rectangle 36"/>
            <p:cNvSpPr/>
            <p:nvPr/>
          </p:nvSpPr>
          <p:spPr>
            <a:xfrm>
              <a:off x="6425913" y="3018358"/>
              <a:ext cx="2130397" cy="769441"/>
            </a:xfrm>
            <a:prstGeom prst="rect">
              <a:avLst/>
            </a:prstGeom>
            <a:noFill/>
          </p:spPr>
          <p:txBody>
            <a:bodyPr wrap="square">
              <a:spAutoFit/>
            </a:bodyPr>
            <a:lstStyle/>
            <a:p>
              <a:pPr algn="ctr" defTabSz="457200"/>
              <a:r>
                <a:rPr lang="en-GB" altLang="en-US" sz="1100" dirty="0">
                  <a:solidFill>
                    <a:srgbClr val="5A5A5A"/>
                  </a:solidFill>
                </a:rPr>
                <a:t>2−4 times increased risk of developing cardiovascular disease compared with adults without diabetes</a:t>
              </a:r>
              <a:endParaRPr lang="en-GB" sz="1100" dirty="0">
                <a:solidFill>
                  <a:srgbClr val="5A5A5A"/>
                </a:solidFill>
              </a:endParaRPr>
            </a:p>
          </p:txBody>
        </p:sp>
      </p:grpSp>
      <p:sp>
        <p:nvSpPr>
          <p:cNvPr id="39" name="Rectangle 38"/>
          <p:cNvSpPr/>
          <p:nvPr/>
        </p:nvSpPr>
        <p:spPr>
          <a:xfrm>
            <a:off x="6352054" y="1336067"/>
            <a:ext cx="2216389" cy="600164"/>
          </a:xfrm>
          <a:prstGeom prst="rect">
            <a:avLst/>
          </a:prstGeom>
          <a:noFill/>
        </p:spPr>
        <p:txBody>
          <a:bodyPr wrap="square">
            <a:spAutoFit/>
          </a:bodyPr>
          <a:lstStyle/>
          <a:p>
            <a:pPr algn="ctr" defTabSz="457200"/>
            <a:r>
              <a:rPr lang="en-GB" altLang="en-US" sz="1100" dirty="0">
                <a:solidFill>
                  <a:srgbClr val="5A5A5A"/>
                </a:solidFill>
              </a:rPr>
              <a:t>2−6 times increased risk </a:t>
            </a:r>
            <a:br>
              <a:rPr lang="en-GB" altLang="en-US" sz="1100" dirty="0">
                <a:solidFill>
                  <a:srgbClr val="5A5A5A"/>
                </a:solidFill>
              </a:rPr>
            </a:br>
            <a:r>
              <a:rPr lang="en-GB" altLang="en-US" sz="1100" dirty="0">
                <a:solidFill>
                  <a:srgbClr val="5A5A5A"/>
                </a:solidFill>
              </a:rPr>
              <a:t>of ischaemic attacks compared with adults without diabetes</a:t>
            </a:r>
            <a:endParaRPr lang="en-GB" sz="1100" dirty="0">
              <a:solidFill>
                <a:srgbClr val="5A5A5A"/>
              </a:solidFill>
            </a:endParaRPr>
          </a:p>
        </p:txBody>
      </p:sp>
      <p:grpSp>
        <p:nvGrpSpPr>
          <p:cNvPr id="12" name="Group 11"/>
          <p:cNvGrpSpPr/>
          <p:nvPr/>
        </p:nvGrpSpPr>
        <p:grpSpPr>
          <a:xfrm>
            <a:off x="945374" y="1245748"/>
            <a:ext cx="2066726" cy="636577"/>
            <a:chOff x="986014" y="1197098"/>
            <a:chExt cx="2066726" cy="636577"/>
          </a:xfrm>
        </p:grpSpPr>
        <p:sp>
          <p:nvSpPr>
            <p:cNvPr id="28" name="TextBox 27"/>
            <p:cNvSpPr txBox="1"/>
            <p:nvPr/>
          </p:nvSpPr>
          <p:spPr>
            <a:xfrm>
              <a:off x="986014" y="1197098"/>
              <a:ext cx="2066726" cy="276999"/>
            </a:xfrm>
            <a:prstGeom prst="rect">
              <a:avLst/>
            </a:prstGeom>
            <a:noFill/>
          </p:spPr>
          <p:txBody>
            <a:bodyPr wrap="square" rtlCol="0">
              <a:spAutoFit/>
            </a:bodyPr>
            <a:lstStyle/>
            <a:p>
              <a:pPr algn="ctr" defTabSz="457200"/>
              <a:r>
                <a:rPr lang="en-GB" sz="1200" b="1" dirty="0">
                  <a:solidFill>
                    <a:srgbClr val="6482C3"/>
                  </a:solidFill>
                </a:rPr>
                <a:t>Diabetic retinopathy</a:t>
              </a:r>
              <a:r>
                <a:rPr lang="en-GB" sz="1200" b="1" baseline="30000" dirty="0">
                  <a:solidFill>
                    <a:srgbClr val="6482C3"/>
                  </a:solidFill>
                </a:rPr>
                <a:t>1</a:t>
              </a:r>
              <a:endParaRPr lang="en-GB" sz="1200" b="1" dirty="0">
                <a:solidFill>
                  <a:srgbClr val="6482C3"/>
                </a:solidFill>
              </a:endParaRPr>
            </a:p>
          </p:txBody>
        </p:sp>
        <p:sp>
          <p:nvSpPr>
            <p:cNvPr id="42" name="Rectangle 41"/>
            <p:cNvSpPr/>
            <p:nvPr/>
          </p:nvSpPr>
          <p:spPr>
            <a:xfrm>
              <a:off x="1073356" y="1402788"/>
              <a:ext cx="1777265" cy="430887"/>
            </a:xfrm>
            <a:prstGeom prst="rect">
              <a:avLst/>
            </a:prstGeom>
            <a:noFill/>
          </p:spPr>
          <p:txBody>
            <a:bodyPr wrap="square">
              <a:spAutoFit/>
            </a:bodyPr>
            <a:lstStyle/>
            <a:p>
              <a:pPr algn="ctr" defTabSz="457200"/>
              <a:r>
                <a:rPr lang="en-GB" altLang="en-US" sz="1100" dirty="0">
                  <a:solidFill>
                    <a:srgbClr val="5A5A5A"/>
                  </a:solidFill>
                </a:rPr>
                <a:t>A leading cause of preventable blindness</a:t>
              </a:r>
              <a:endParaRPr lang="en-GB" sz="1100" dirty="0">
                <a:solidFill>
                  <a:srgbClr val="5A5A5A"/>
                </a:solidFill>
              </a:endParaRPr>
            </a:p>
          </p:txBody>
        </p:sp>
      </p:grpSp>
      <p:grpSp>
        <p:nvGrpSpPr>
          <p:cNvPr id="13" name="Group 12"/>
          <p:cNvGrpSpPr/>
          <p:nvPr/>
        </p:nvGrpSpPr>
        <p:grpSpPr>
          <a:xfrm>
            <a:off x="474129" y="2309465"/>
            <a:ext cx="1979503" cy="797279"/>
            <a:chOff x="447037" y="2300816"/>
            <a:chExt cx="1979503" cy="797279"/>
          </a:xfrm>
        </p:grpSpPr>
        <p:sp>
          <p:nvSpPr>
            <p:cNvPr id="31" name="TextBox 30"/>
            <p:cNvSpPr txBox="1"/>
            <p:nvPr/>
          </p:nvSpPr>
          <p:spPr>
            <a:xfrm>
              <a:off x="755571" y="2300816"/>
              <a:ext cx="1362434" cy="276999"/>
            </a:xfrm>
            <a:prstGeom prst="rect">
              <a:avLst/>
            </a:prstGeom>
            <a:noFill/>
          </p:spPr>
          <p:txBody>
            <a:bodyPr wrap="square" rtlCol="0">
              <a:spAutoFit/>
            </a:bodyPr>
            <a:lstStyle/>
            <a:p>
              <a:pPr algn="ctr" defTabSz="457200"/>
              <a:r>
                <a:rPr lang="en-GB" sz="1200" b="1" dirty="0">
                  <a:solidFill>
                    <a:srgbClr val="43AC99"/>
                  </a:solidFill>
                </a:rPr>
                <a:t>Renal disease</a:t>
              </a:r>
              <a:r>
                <a:rPr lang="en-GB" sz="1200" b="1" baseline="30000" dirty="0">
                  <a:solidFill>
                    <a:srgbClr val="43AC99"/>
                  </a:solidFill>
                </a:rPr>
                <a:t>1</a:t>
              </a:r>
              <a:endParaRPr lang="en-GB" sz="1200" b="1" dirty="0">
                <a:solidFill>
                  <a:srgbClr val="43AC99"/>
                </a:solidFill>
              </a:endParaRPr>
            </a:p>
          </p:txBody>
        </p:sp>
        <p:sp>
          <p:nvSpPr>
            <p:cNvPr id="43" name="Rectangle 42"/>
            <p:cNvSpPr/>
            <p:nvPr/>
          </p:nvSpPr>
          <p:spPr>
            <a:xfrm>
              <a:off x="447037" y="2497931"/>
              <a:ext cx="1979503" cy="600164"/>
            </a:xfrm>
            <a:prstGeom prst="rect">
              <a:avLst/>
            </a:prstGeom>
            <a:noFill/>
          </p:spPr>
          <p:txBody>
            <a:bodyPr wrap="square">
              <a:spAutoFit/>
            </a:bodyPr>
            <a:lstStyle/>
            <a:p>
              <a:pPr algn="ctr" defTabSz="457200"/>
              <a:r>
                <a:rPr lang="en-GB" altLang="en-US" sz="1100" dirty="0">
                  <a:solidFill>
                    <a:srgbClr val="5A5A5A"/>
                  </a:solidFill>
                </a:rPr>
                <a:t>A leading cause of </a:t>
              </a:r>
              <a:br>
                <a:rPr lang="en-GB" altLang="en-US" sz="1100" dirty="0">
                  <a:solidFill>
                    <a:srgbClr val="5A5A5A"/>
                  </a:solidFill>
                </a:rPr>
              </a:br>
              <a:r>
                <a:rPr lang="en-GB" altLang="en-US" sz="1100" dirty="0">
                  <a:solidFill>
                    <a:srgbClr val="5A5A5A"/>
                  </a:solidFill>
                </a:rPr>
                <a:t>dialysis and kidney transplant</a:t>
              </a:r>
              <a:endParaRPr lang="en-GB" sz="1100" dirty="0">
                <a:solidFill>
                  <a:srgbClr val="5A5A5A"/>
                </a:solidFill>
              </a:endParaRPr>
            </a:p>
          </p:txBody>
        </p:sp>
      </p:grpSp>
      <p:grpSp>
        <p:nvGrpSpPr>
          <p:cNvPr id="15" name="Group 14"/>
          <p:cNvGrpSpPr/>
          <p:nvPr/>
        </p:nvGrpSpPr>
        <p:grpSpPr>
          <a:xfrm>
            <a:off x="420715" y="3489863"/>
            <a:ext cx="2538733" cy="803016"/>
            <a:chOff x="441034" y="3543154"/>
            <a:chExt cx="2538733" cy="803016"/>
          </a:xfrm>
        </p:grpSpPr>
        <p:sp>
          <p:nvSpPr>
            <p:cNvPr id="33" name="TextBox 32"/>
            <p:cNvSpPr txBox="1"/>
            <p:nvPr/>
          </p:nvSpPr>
          <p:spPr>
            <a:xfrm>
              <a:off x="641807" y="3543154"/>
              <a:ext cx="2230403" cy="276999"/>
            </a:xfrm>
            <a:prstGeom prst="rect">
              <a:avLst/>
            </a:prstGeom>
            <a:noFill/>
          </p:spPr>
          <p:txBody>
            <a:bodyPr wrap="square" rtlCol="0">
              <a:spAutoFit/>
            </a:bodyPr>
            <a:lstStyle/>
            <a:p>
              <a:pPr algn="ctr" defTabSz="457200"/>
              <a:r>
                <a:rPr lang="en-GB" sz="1200" b="1" dirty="0">
                  <a:solidFill>
                    <a:srgbClr val="FF9933"/>
                  </a:solidFill>
                </a:rPr>
                <a:t>Diabetic neuropathy</a:t>
              </a:r>
              <a:r>
                <a:rPr lang="en-GB" sz="1200" b="1" baseline="30000" dirty="0">
                  <a:solidFill>
                    <a:srgbClr val="FF9933"/>
                  </a:solidFill>
                </a:rPr>
                <a:t>1,3</a:t>
              </a:r>
              <a:endParaRPr lang="en-GB" sz="1200" b="1" dirty="0">
                <a:solidFill>
                  <a:srgbClr val="FF9933"/>
                </a:solidFill>
              </a:endParaRPr>
            </a:p>
          </p:txBody>
        </p:sp>
        <p:sp>
          <p:nvSpPr>
            <p:cNvPr id="44" name="Rectangle 43"/>
            <p:cNvSpPr/>
            <p:nvPr/>
          </p:nvSpPr>
          <p:spPr>
            <a:xfrm>
              <a:off x="441034" y="3746006"/>
              <a:ext cx="2538733" cy="600164"/>
            </a:xfrm>
            <a:prstGeom prst="rect">
              <a:avLst/>
            </a:prstGeom>
            <a:noFill/>
          </p:spPr>
          <p:txBody>
            <a:bodyPr wrap="square">
              <a:spAutoFit/>
            </a:bodyPr>
            <a:lstStyle/>
            <a:p>
              <a:pPr algn="ctr" defTabSz="457200"/>
              <a:r>
                <a:rPr lang="en-GB" altLang="en-US" sz="1100" dirty="0">
                  <a:solidFill>
                    <a:srgbClr val="5A5A5A"/>
                  </a:solidFill>
                </a:rPr>
                <a:t>The most common complication of diabetes; up to 50% of people with T2D have neuropathy and at-risk feet</a:t>
              </a:r>
              <a:endParaRPr lang="en-GB" sz="1100" dirty="0">
                <a:solidFill>
                  <a:srgbClr val="5A5A5A"/>
                </a:solidFill>
              </a:endParaRPr>
            </a:p>
          </p:txBody>
        </p:sp>
      </p:grpSp>
      <p:grpSp>
        <p:nvGrpSpPr>
          <p:cNvPr id="45" name="Group 44"/>
          <p:cNvGrpSpPr/>
          <p:nvPr/>
        </p:nvGrpSpPr>
        <p:grpSpPr>
          <a:xfrm>
            <a:off x="2159366" y="2238566"/>
            <a:ext cx="1010858" cy="1010858"/>
            <a:chOff x="2138554" y="2202675"/>
            <a:chExt cx="1010858" cy="1010858"/>
          </a:xfrm>
        </p:grpSpPr>
        <p:sp>
          <p:nvSpPr>
            <p:cNvPr id="46" name="Oval 45"/>
            <p:cNvSpPr/>
            <p:nvPr/>
          </p:nvSpPr>
          <p:spPr>
            <a:xfrm>
              <a:off x="2138554" y="2202675"/>
              <a:ext cx="1010858" cy="101085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solidFill>
                  <a:srgbClr val="FFFFFF"/>
                </a:solidFill>
              </a:endParaRPr>
            </a:p>
          </p:txBody>
        </p:sp>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6904" y="2322069"/>
              <a:ext cx="531780" cy="803431"/>
            </a:xfrm>
            <a:prstGeom prst="rect">
              <a:avLst/>
            </a:prstGeom>
          </p:spPr>
        </p:pic>
      </p:grpSp>
    </p:spTree>
    <p:extLst>
      <p:ext uri="{BB962C8B-B14F-4D97-AF65-F5344CB8AC3E}">
        <p14:creationId xmlns:p14="http://schemas.microsoft.com/office/powerpoint/2010/main" val="226608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9" descr="C:\Users\andrew.watkinson\Downloads\standing-human-body-silhouette (1).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293" y="1228405"/>
            <a:ext cx="3002589" cy="30025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827584" y="1059582"/>
            <a:ext cx="7416824" cy="34563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5A5A5A"/>
              </a:solidFill>
            </a:endParaRPr>
          </a:p>
        </p:txBody>
      </p:sp>
      <p:sp>
        <p:nvSpPr>
          <p:cNvPr id="6" name="Rectangle 5"/>
          <p:cNvSpPr/>
          <p:nvPr/>
        </p:nvSpPr>
        <p:spPr>
          <a:xfrm>
            <a:off x="2996208" y="1822800"/>
            <a:ext cx="3456384" cy="216024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5A5A5A"/>
              </a:solidFill>
            </a:endParaRPr>
          </a:p>
        </p:txBody>
      </p:sp>
      <p:sp>
        <p:nvSpPr>
          <p:cNvPr id="2" name="Footer Placeholder 1"/>
          <p:cNvSpPr>
            <a:spLocks noGrp="1"/>
          </p:cNvSpPr>
          <p:nvPr>
            <p:ph type="ftr" sz="quarter" idx="10"/>
          </p:nvPr>
        </p:nvSpPr>
        <p:spPr/>
        <p:txBody>
          <a:bodyPr/>
          <a:lstStyle/>
          <a:p>
            <a:r>
              <a:rPr lang="en-GB" dirty="0">
                <a:solidFill>
                  <a:srgbClr val="5A5A5A">
                    <a:lumMod val="60000"/>
                    <a:lumOff val="40000"/>
                  </a:srgbClr>
                </a:solidFill>
              </a:rPr>
              <a:t>1. Boehringer Ingelheim. Trajenta</a:t>
            </a:r>
            <a:r>
              <a:rPr lang="en-GB" baseline="30000" dirty="0">
                <a:solidFill>
                  <a:srgbClr val="5A5A5A">
                    <a:lumMod val="60000"/>
                    <a:lumOff val="40000"/>
                  </a:srgbClr>
                </a:solidFill>
              </a:rPr>
              <a:t>®</a:t>
            </a:r>
            <a:r>
              <a:rPr lang="en-GB" dirty="0">
                <a:solidFill>
                  <a:srgbClr val="5A5A5A">
                    <a:lumMod val="60000"/>
                    <a:lumOff val="40000"/>
                  </a:srgbClr>
                </a:solidFill>
              </a:rPr>
              <a:t> - CCDS No.0273-09. 2016; 2. Boehringer Ingelheim and Eli Lilly. Trajenta</a:t>
            </a:r>
            <a:r>
              <a:rPr lang="en-GB" baseline="30000" dirty="0">
                <a:solidFill>
                  <a:srgbClr val="5A5A5A">
                    <a:lumMod val="60000"/>
                    <a:lumOff val="40000"/>
                  </a:srgbClr>
                </a:solidFill>
              </a:rPr>
              <a:t>®</a:t>
            </a:r>
            <a:r>
              <a:rPr lang="en-GB" dirty="0">
                <a:solidFill>
                  <a:srgbClr val="5A5A5A">
                    <a:lumMod val="60000"/>
                    <a:lumOff val="40000"/>
                  </a:srgbClr>
                </a:solidFill>
              </a:rPr>
              <a:t> (linagliptin) prescribing information. 2017; </a:t>
            </a:r>
            <a:br>
              <a:rPr lang="en-GB" dirty="0">
                <a:solidFill>
                  <a:srgbClr val="5A5A5A">
                    <a:lumMod val="60000"/>
                    <a:lumOff val="40000"/>
                  </a:srgbClr>
                </a:solidFill>
              </a:rPr>
            </a:br>
            <a:r>
              <a:rPr lang="en-GB" dirty="0">
                <a:solidFill>
                  <a:srgbClr val="5A5A5A">
                    <a:lumMod val="60000"/>
                    <a:lumOff val="40000"/>
                  </a:srgbClr>
                </a:solidFill>
              </a:rPr>
              <a:t>3. Boehringer Ingelheim and Eli Lilly. Trajenta</a:t>
            </a:r>
            <a:r>
              <a:rPr lang="en-GB" baseline="30000" dirty="0">
                <a:solidFill>
                  <a:srgbClr val="5A5A5A">
                    <a:lumMod val="60000"/>
                    <a:lumOff val="40000"/>
                  </a:srgbClr>
                </a:solidFill>
              </a:rPr>
              <a:t>®</a:t>
            </a:r>
            <a:r>
              <a:rPr lang="en-GB" dirty="0">
                <a:solidFill>
                  <a:srgbClr val="5A5A5A">
                    <a:lumMod val="60000"/>
                    <a:lumOff val="40000"/>
                  </a:srgbClr>
                </a:solidFill>
              </a:rPr>
              <a:t> (linagliptin) summary of product characteristics. 2017 </a:t>
            </a:r>
          </a:p>
        </p:txBody>
      </p:sp>
      <p:sp>
        <p:nvSpPr>
          <p:cNvPr id="3" name="Title 2"/>
          <p:cNvSpPr>
            <a:spLocks noGrp="1"/>
          </p:cNvSpPr>
          <p:nvPr>
            <p:ph type="title"/>
          </p:nvPr>
        </p:nvSpPr>
        <p:spPr/>
        <p:txBody>
          <a:bodyPr/>
          <a:lstStyle/>
          <a:p>
            <a:r>
              <a:rPr lang="en-GB" dirty="0"/>
              <a:t>Contraindications to linagliptin include hypersensitivity to the active ingredient or any of the excipients</a:t>
            </a:r>
            <a:r>
              <a:rPr lang="en-GB" baseline="30000" dirty="0"/>
              <a:t>1–3</a:t>
            </a:r>
          </a:p>
        </p:txBody>
      </p:sp>
      <p:sp>
        <p:nvSpPr>
          <p:cNvPr id="4" name="Slide Number Placeholder 3"/>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50</a:t>
            </a:fld>
            <a:endParaRPr lang="en-GB" dirty="0">
              <a:solidFill>
                <a:srgbClr val="5A5A5A">
                  <a:lumMod val="60000"/>
                  <a:lumOff val="40000"/>
                </a:srgbClr>
              </a:solidFill>
            </a:endParaRPr>
          </a:p>
        </p:txBody>
      </p:sp>
      <p:pic>
        <p:nvPicPr>
          <p:cNvPr id="13" name="Picture 9" descr="C:\Users\andrew.watkinson\Downloads\standing-human-body-silhouette (1).png">
            <a:extLst>
              <a:ext uri="{FF2B5EF4-FFF2-40B4-BE49-F238E27FC236}">
                <a16:creationId xmlns="" xmlns:a16="http://schemas.microsoft.com/office/drawing/2014/main" id="{23E8E415-BC56-4B1F-8122-4C9992679D7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600" y="1227600"/>
            <a:ext cx="3002589" cy="30025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Content Placeholder 11">
            <a:extLst>
              <a:ext uri="{FF2B5EF4-FFF2-40B4-BE49-F238E27FC236}">
                <a16:creationId xmlns="" xmlns:a16="http://schemas.microsoft.com/office/drawing/2014/main" id="{1E66B7BE-EB45-421A-A789-37D8AC7234F1}"/>
              </a:ext>
            </a:extLst>
          </p:cNvPr>
          <p:cNvSpPr txBox="1">
            <a:spLocks/>
          </p:cNvSpPr>
          <p:nvPr/>
        </p:nvSpPr>
        <p:spPr>
          <a:xfrm>
            <a:off x="2996208" y="1398348"/>
            <a:ext cx="5040560" cy="381314"/>
          </a:xfrm>
          <a:prstGeom prst="rect">
            <a:avLst/>
          </a:prstGeom>
        </p:spPr>
        <p:txBody>
          <a:bodyPr vert="horz" lIns="0" tIns="0" rIns="0" bIns="0" rtlCol="0" anchor="t" anchorCtr="0">
            <a:noAutofit/>
          </a:bodyPr>
          <a:lst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6482C3"/>
              </a:buClr>
              <a:buFont typeface="Arial"/>
              <a:buNone/>
            </a:pPr>
            <a:r>
              <a:rPr lang="en-GB" dirty="0">
                <a:solidFill>
                  <a:srgbClr val="5A5A5A"/>
                </a:solidFill>
              </a:rPr>
              <a:t>Symptoms suggestive of hypersensitivity include:</a:t>
            </a:r>
          </a:p>
          <a:p>
            <a:pPr>
              <a:buClr>
                <a:srgbClr val="6482C3"/>
              </a:buClr>
            </a:pPr>
            <a:endParaRPr lang="en-GB" dirty="0">
              <a:solidFill>
                <a:srgbClr val="5A5A5A"/>
              </a:solidFill>
            </a:endParaRPr>
          </a:p>
        </p:txBody>
      </p:sp>
      <p:sp>
        <p:nvSpPr>
          <p:cNvPr id="16" name="Content Placeholder 11">
            <a:extLst>
              <a:ext uri="{FF2B5EF4-FFF2-40B4-BE49-F238E27FC236}">
                <a16:creationId xmlns="" xmlns:a16="http://schemas.microsoft.com/office/drawing/2014/main" id="{C3B47BB2-52C9-40B5-91B1-855B54A64840}"/>
              </a:ext>
            </a:extLst>
          </p:cNvPr>
          <p:cNvSpPr>
            <a:spLocks noGrp="1"/>
          </p:cNvSpPr>
          <p:nvPr>
            <p:ph idx="4294967295"/>
          </p:nvPr>
        </p:nvSpPr>
        <p:spPr>
          <a:xfrm>
            <a:off x="3104458" y="1697547"/>
            <a:ext cx="3451954" cy="2597690"/>
          </a:xfrm>
          <a:prstGeom prst="rect">
            <a:avLst/>
          </a:prstGeom>
        </p:spPr>
        <p:txBody>
          <a:bodyPr/>
          <a:lstStyle/>
          <a:p>
            <a:pPr marL="0" indent="0">
              <a:buNone/>
            </a:pPr>
            <a:endParaRPr lang="en-GB" dirty="0">
              <a:latin typeface="+mn-lt"/>
            </a:endParaRPr>
          </a:p>
          <a:p>
            <a:r>
              <a:rPr lang="en-GB" dirty="0">
                <a:latin typeface="+mn-lt"/>
              </a:rPr>
              <a:t>Anaphylaxis </a:t>
            </a:r>
          </a:p>
          <a:p>
            <a:r>
              <a:rPr lang="en-GB" dirty="0">
                <a:latin typeface="+mn-lt"/>
              </a:rPr>
              <a:t>Angioedema </a:t>
            </a:r>
          </a:p>
          <a:p>
            <a:r>
              <a:rPr lang="en-GB" dirty="0">
                <a:latin typeface="+mn-lt"/>
              </a:rPr>
              <a:t>Exfoliative skin conditions</a:t>
            </a:r>
          </a:p>
          <a:p>
            <a:r>
              <a:rPr lang="en-GB" dirty="0">
                <a:latin typeface="+mn-lt"/>
              </a:rPr>
              <a:t>Urticaria</a:t>
            </a:r>
          </a:p>
          <a:p>
            <a:r>
              <a:rPr lang="en-GB" dirty="0">
                <a:latin typeface="+mn-lt"/>
              </a:rPr>
              <a:t>Bronchial hyperreactivity</a:t>
            </a:r>
            <a:endParaRPr lang="en-GB" baseline="30000" dirty="0">
              <a:latin typeface="+mn-lt"/>
            </a:endParaRPr>
          </a:p>
          <a:p>
            <a:endParaRPr lang="en-GB" dirty="0"/>
          </a:p>
        </p:txBody>
      </p:sp>
    </p:spTree>
    <p:extLst>
      <p:ext uri="{BB962C8B-B14F-4D97-AF65-F5344CB8AC3E}">
        <p14:creationId xmlns:p14="http://schemas.microsoft.com/office/powerpoint/2010/main" val="323602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5A5A5A">
                    <a:lumMod val="60000"/>
                    <a:lumOff val="40000"/>
                  </a:srgbClr>
                </a:solidFill>
              </a:rPr>
              <a:t>Treated set, </a:t>
            </a:r>
            <a:br>
              <a:rPr lang="en-GB" dirty="0">
                <a:solidFill>
                  <a:srgbClr val="5A5A5A">
                    <a:lumMod val="60000"/>
                    <a:lumOff val="40000"/>
                  </a:srgbClr>
                </a:solidFill>
              </a:rPr>
            </a:br>
            <a:r>
              <a:rPr lang="en-GB" dirty="0">
                <a:solidFill>
                  <a:srgbClr val="5A5A5A">
                    <a:lumMod val="60000"/>
                    <a:lumOff val="40000"/>
                  </a:srgbClr>
                </a:solidFill>
              </a:rPr>
              <a:t>*As defined in ADA </a:t>
            </a:r>
            <a:r>
              <a:rPr lang="en-GB" i="1" dirty="0">
                <a:solidFill>
                  <a:srgbClr val="5A5A5A">
                    <a:lumMod val="60000"/>
                    <a:lumOff val="40000"/>
                  </a:srgbClr>
                </a:solidFill>
              </a:rPr>
              <a:t>Diabetes Care </a:t>
            </a:r>
            <a:r>
              <a:rPr lang="en-GB" dirty="0">
                <a:solidFill>
                  <a:srgbClr val="5A5A5A">
                    <a:lumMod val="60000"/>
                    <a:lumOff val="40000"/>
                  </a:srgbClr>
                </a:solidFill>
              </a:rPr>
              <a:t>2005;5:1245</a:t>
            </a:r>
            <a:br>
              <a:rPr lang="en-GB" dirty="0">
                <a:solidFill>
                  <a:srgbClr val="5A5A5A">
                    <a:lumMod val="60000"/>
                    <a:lumOff val="40000"/>
                  </a:srgbClr>
                </a:solidFill>
              </a:rPr>
            </a:br>
            <a:r>
              <a:rPr lang="en-GB" dirty="0">
                <a:solidFill>
                  <a:srgbClr val="5A5A5A">
                    <a:lumMod val="60000"/>
                    <a:lumOff val="40000"/>
                  </a:srgbClr>
                </a:solidFill>
              </a:rPr>
              <a:t>Gallwitz B </a:t>
            </a:r>
            <a:r>
              <a:rPr lang="en-GB" i="1" dirty="0">
                <a:solidFill>
                  <a:srgbClr val="5A5A5A">
                    <a:lumMod val="60000"/>
                    <a:lumOff val="40000"/>
                  </a:srgbClr>
                </a:solidFill>
              </a:rPr>
              <a:t>et al. Lancet </a:t>
            </a:r>
            <a:r>
              <a:rPr lang="en-GB" dirty="0">
                <a:solidFill>
                  <a:srgbClr val="5A5A5A">
                    <a:lumMod val="60000"/>
                    <a:lumOff val="40000"/>
                  </a:srgbClr>
                </a:solidFill>
              </a:rPr>
              <a:t>2012;380:475 (supplementary data)</a:t>
            </a:r>
          </a:p>
        </p:txBody>
      </p:sp>
      <p:sp>
        <p:nvSpPr>
          <p:cNvPr id="4" name="Title 3"/>
          <p:cNvSpPr>
            <a:spLocks noGrp="1"/>
          </p:cNvSpPr>
          <p:nvPr>
            <p:ph type="title"/>
          </p:nvPr>
        </p:nvSpPr>
        <p:spPr/>
        <p:txBody>
          <a:bodyPr/>
          <a:lstStyle/>
          <a:p>
            <a:r>
              <a:rPr lang="en-GB" dirty="0"/>
              <a:t>Linagliptin is associated with significantly lower incidence of hypoglycaemia compared with glimepiride</a:t>
            </a:r>
            <a:endParaRPr lang="en-GB" b="1"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51</a:t>
            </a:fld>
            <a:endParaRPr lang="en-GB" dirty="0">
              <a:solidFill>
                <a:srgbClr val="5A5A5A">
                  <a:lumMod val="60000"/>
                  <a:lumOff val="40000"/>
                </a:srgbClr>
              </a:solidFill>
            </a:endParaRPr>
          </a:p>
        </p:txBody>
      </p:sp>
      <p:graphicFrame>
        <p:nvGraphicFramePr>
          <p:cNvPr id="6" name="Object 2"/>
          <p:cNvGraphicFramePr>
            <a:graphicFrameLocks/>
          </p:cNvGraphicFramePr>
          <p:nvPr>
            <p:custDataLst>
              <p:tags r:id="rId1"/>
            </p:custDataLst>
            <p:extLst>
              <p:ext uri="{D42A27DB-BD31-4B8C-83A1-F6EECF244321}">
                <p14:modId xmlns:p14="http://schemas.microsoft.com/office/powerpoint/2010/main" val="1656043302"/>
              </p:ext>
            </p:extLst>
          </p:nvPr>
        </p:nvGraphicFramePr>
        <p:xfrm>
          <a:off x="251520" y="1111626"/>
          <a:ext cx="3959984" cy="3260326"/>
        </p:xfrm>
        <a:graphic>
          <a:graphicData uri="http://schemas.openxmlformats.org/drawingml/2006/chart">
            <c:chart xmlns:c="http://schemas.openxmlformats.org/drawingml/2006/chart" xmlns:r="http://schemas.openxmlformats.org/officeDocument/2006/relationships" r:id="rId13"/>
          </a:graphicData>
        </a:graphic>
      </p:graphicFrame>
      <p:sp>
        <p:nvSpPr>
          <p:cNvPr id="27" name="AutoShape 15"/>
          <p:cNvSpPr>
            <a:spLocks noChangeArrowheads="1"/>
          </p:cNvSpPr>
          <p:nvPr>
            <p:custDataLst>
              <p:tags r:id="rId2"/>
            </p:custDataLst>
          </p:nvPr>
        </p:nvSpPr>
        <p:spPr bwMode="gray">
          <a:xfrm>
            <a:off x="913755" y="973274"/>
            <a:ext cx="3570351" cy="49244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ctr" defTabSz="457200"/>
            <a:r>
              <a:rPr lang="en-US" sz="1600" b="1" dirty="0">
                <a:solidFill>
                  <a:srgbClr val="5A5A5A"/>
                </a:solidFill>
                <a:cs typeface="Arial" pitchFamily="34" charset="0"/>
              </a:rPr>
              <a:t>Incidence of hypoglycaemia*</a:t>
            </a:r>
          </a:p>
          <a:p>
            <a:pPr algn="ctr" defTabSz="457200"/>
            <a:r>
              <a:rPr lang="en-US" sz="1600" b="1" dirty="0">
                <a:solidFill>
                  <a:srgbClr val="5A5A5A"/>
                </a:solidFill>
                <a:cs typeface="Arial" pitchFamily="34" charset="0"/>
              </a:rPr>
              <a:t>over 2 years</a:t>
            </a:r>
          </a:p>
        </p:txBody>
      </p:sp>
      <p:cxnSp>
        <p:nvCxnSpPr>
          <p:cNvPr id="29" name="Straight Connector 28"/>
          <p:cNvCxnSpPr/>
          <p:nvPr>
            <p:custDataLst>
              <p:tags r:id="rId3"/>
            </p:custDataLst>
          </p:nvPr>
        </p:nvCxnSpPr>
        <p:spPr bwMode="gray">
          <a:xfrm flipH="1">
            <a:off x="2216984" y="2047155"/>
            <a:ext cx="4030" cy="1596671"/>
          </a:xfrm>
          <a:prstGeom prst="line">
            <a:avLst/>
          </a:prstGeom>
          <a:ln w="19050">
            <a:solidFill>
              <a:schemeClr val="tx1"/>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
            </p:custDataLst>
          </p:nvPr>
        </p:nvCxnSpPr>
        <p:spPr bwMode="auto">
          <a:xfrm>
            <a:off x="2226648" y="2047146"/>
            <a:ext cx="914400" cy="0"/>
          </a:xfrm>
          <a:prstGeom prst="line">
            <a:avLst/>
          </a:prstGeom>
          <a:ln w="19050">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31" name="Textplatzhalter 2"/>
          <p:cNvSpPr>
            <a:spLocks/>
          </p:cNvSpPr>
          <p:nvPr>
            <p:custDataLst>
              <p:tags r:id="rId5"/>
            </p:custDataLst>
          </p:nvPr>
        </p:nvSpPr>
        <p:spPr bwMode="gray">
          <a:xfrm>
            <a:off x="1907248" y="1779662"/>
            <a:ext cx="2066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defTabSz="895350">
              <a:buClr>
                <a:srgbClr val="5A5A5A"/>
              </a:buClr>
            </a:pPr>
            <a:r>
              <a:rPr lang="en-US" sz="1400" b="1" dirty="0">
                <a:solidFill>
                  <a:srgbClr val="5A5A5A"/>
                </a:solidFill>
                <a:cs typeface="Arial" pitchFamily="34" charset="0"/>
              </a:rPr>
              <a:t>4.8 × lower (</a:t>
            </a:r>
            <a:r>
              <a:rPr lang="en-US" sz="1400" b="1" i="1" dirty="0">
                <a:solidFill>
                  <a:srgbClr val="5A5A5A"/>
                </a:solidFill>
                <a:cs typeface="Arial" pitchFamily="34" charset="0"/>
              </a:rPr>
              <a:t>p</a:t>
            </a:r>
            <a:r>
              <a:rPr lang="en-US" sz="1400" b="1" dirty="0">
                <a:solidFill>
                  <a:srgbClr val="5A5A5A"/>
                </a:solidFill>
                <a:cs typeface="Arial" pitchFamily="34" charset="0"/>
              </a:rPr>
              <a:t>&lt;0.0001)</a:t>
            </a:r>
          </a:p>
        </p:txBody>
      </p:sp>
      <p:sp>
        <p:nvSpPr>
          <p:cNvPr id="11" name="AutoShape 15"/>
          <p:cNvSpPr>
            <a:spLocks noChangeArrowheads="1"/>
          </p:cNvSpPr>
          <p:nvPr>
            <p:custDataLst>
              <p:tags r:id="rId6"/>
            </p:custDataLst>
          </p:nvPr>
        </p:nvSpPr>
        <p:spPr bwMode="gray">
          <a:xfrm>
            <a:off x="5169683" y="973274"/>
            <a:ext cx="3570351" cy="49244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ctr" defTabSz="457200"/>
            <a:r>
              <a:rPr lang="en-US" sz="1600" b="1" dirty="0">
                <a:solidFill>
                  <a:srgbClr val="5A5A5A"/>
                </a:solidFill>
                <a:cs typeface="Arial" pitchFamily="34" charset="0"/>
              </a:rPr>
              <a:t>Incidence of severe hypoglycaemia</a:t>
            </a:r>
            <a:r>
              <a:rPr lang="en-US" sz="1600" b="1" baseline="30000" dirty="0">
                <a:solidFill>
                  <a:srgbClr val="5A5A5A"/>
                </a:solidFill>
                <a:cs typeface="Arial" pitchFamily="34" charset="0"/>
              </a:rPr>
              <a:t>*</a:t>
            </a:r>
            <a:endParaRPr lang="en-US" sz="1600" b="1" dirty="0">
              <a:solidFill>
                <a:srgbClr val="5A5A5A"/>
              </a:solidFill>
              <a:cs typeface="Arial" pitchFamily="34" charset="0"/>
            </a:endParaRPr>
          </a:p>
          <a:p>
            <a:pPr algn="ctr" defTabSz="457200"/>
            <a:r>
              <a:rPr lang="en-US" sz="1600" b="1" dirty="0">
                <a:solidFill>
                  <a:srgbClr val="5A5A5A"/>
                </a:solidFill>
                <a:cs typeface="Arial" pitchFamily="34" charset="0"/>
              </a:rPr>
              <a:t>over 2 years</a:t>
            </a:r>
          </a:p>
        </p:txBody>
      </p:sp>
      <p:graphicFrame>
        <p:nvGraphicFramePr>
          <p:cNvPr id="12" name="Object 2"/>
          <p:cNvGraphicFramePr>
            <a:graphicFrameLocks/>
          </p:cNvGraphicFramePr>
          <p:nvPr>
            <p:custDataLst>
              <p:tags r:id="rId7"/>
            </p:custDataLst>
            <p:extLst>
              <p:ext uri="{D42A27DB-BD31-4B8C-83A1-F6EECF244321}">
                <p14:modId xmlns:p14="http://schemas.microsoft.com/office/powerpoint/2010/main" val="457496185"/>
              </p:ext>
            </p:extLst>
          </p:nvPr>
        </p:nvGraphicFramePr>
        <p:xfrm>
          <a:off x="4458706" y="1159264"/>
          <a:ext cx="3959984" cy="3237986"/>
        </p:xfrm>
        <a:graphic>
          <a:graphicData uri="http://schemas.openxmlformats.org/drawingml/2006/chart">
            <c:chart xmlns:c="http://schemas.openxmlformats.org/drawingml/2006/chart" xmlns:r="http://schemas.openxmlformats.org/officeDocument/2006/relationships" r:id="rId14"/>
          </a:graphicData>
        </a:graphic>
      </p:graphicFrame>
      <p:cxnSp>
        <p:nvCxnSpPr>
          <p:cNvPr id="13" name="Straight Connector 12"/>
          <p:cNvCxnSpPr/>
          <p:nvPr>
            <p:custDataLst>
              <p:tags r:id="rId8"/>
            </p:custDataLst>
          </p:nvPr>
        </p:nvCxnSpPr>
        <p:spPr bwMode="gray">
          <a:xfrm>
            <a:off x="6453699" y="2074586"/>
            <a:ext cx="0" cy="1229179"/>
          </a:xfrm>
          <a:prstGeom prst="line">
            <a:avLst/>
          </a:prstGeom>
          <a:ln w="19050">
            <a:solidFill>
              <a:schemeClr val="tx1"/>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9"/>
            </p:custDataLst>
          </p:nvPr>
        </p:nvCxnSpPr>
        <p:spPr bwMode="auto">
          <a:xfrm>
            <a:off x="6444208" y="2067694"/>
            <a:ext cx="914400" cy="0"/>
          </a:xfrm>
          <a:prstGeom prst="line">
            <a:avLst/>
          </a:prstGeom>
          <a:ln w="19050">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86052" y="4441624"/>
            <a:ext cx="2376264" cy="2183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400" dirty="0">
                <a:solidFill>
                  <a:srgbClr val="FFFFFF"/>
                </a:solidFill>
              </a:rPr>
              <a:t>+ Metformin</a:t>
            </a:r>
          </a:p>
        </p:txBody>
      </p:sp>
      <p:sp>
        <p:nvSpPr>
          <p:cNvPr id="22" name="Rectangle 21"/>
          <p:cNvSpPr/>
          <p:nvPr/>
        </p:nvSpPr>
        <p:spPr>
          <a:xfrm>
            <a:off x="5766711" y="4436992"/>
            <a:ext cx="2376264" cy="2183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400" dirty="0">
                <a:solidFill>
                  <a:srgbClr val="FFFFFF"/>
                </a:solidFill>
              </a:rPr>
              <a:t>+ Metformin</a:t>
            </a:r>
          </a:p>
        </p:txBody>
      </p:sp>
      <p:sp>
        <p:nvSpPr>
          <p:cNvPr id="23" name="Textplatzhalter 2"/>
          <p:cNvSpPr>
            <a:spLocks/>
          </p:cNvSpPr>
          <p:nvPr>
            <p:custDataLst>
              <p:tags r:id="rId10"/>
            </p:custDataLst>
          </p:nvPr>
        </p:nvSpPr>
        <p:spPr bwMode="gray">
          <a:xfrm>
            <a:off x="5961400" y="1779662"/>
            <a:ext cx="2066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895350">
              <a:buClr>
                <a:srgbClr val="5A5A5A"/>
              </a:buClr>
            </a:pPr>
            <a:r>
              <a:rPr lang="en-US" sz="1400" b="1" dirty="0">
                <a:solidFill>
                  <a:srgbClr val="5A5A5A"/>
                </a:solidFill>
                <a:cs typeface="Arial" pitchFamily="34" charset="0"/>
              </a:rPr>
              <a:t>2.5 × lower</a:t>
            </a:r>
          </a:p>
        </p:txBody>
      </p:sp>
      <p:sp>
        <p:nvSpPr>
          <p:cNvPr id="2" name="Rectangle 1">
            <a:extLst>
              <a:ext uri="{FF2B5EF4-FFF2-40B4-BE49-F238E27FC236}">
                <a16:creationId xmlns:a16="http://schemas.microsoft.com/office/drawing/2014/main" xmlns="" id="{4B0FD17E-83A9-494F-9951-4D8675157247}"/>
              </a:ext>
            </a:extLst>
          </p:cNvPr>
          <p:cNvSpPr/>
          <p:nvPr/>
        </p:nvSpPr>
        <p:spPr>
          <a:xfrm>
            <a:off x="5749320" y="3486522"/>
            <a:ext cx="606330" cy="3613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FF"/>
                </a:solidFill>
              </a:rPr>
              <a:t>1.7</a:t>
            </a:r>
          </a:p>
        </p:txBody>
      </p:sp>
      <p:sp>
        <p:nvSpPr>
          <p:cNvPr id="18" name="Rectangle 17">
            <a:extLst>
              <a:ext uri="{FF2B5EF4-FFF2-40B4-BE49-F238E27FC236}">
                <a16:creationId xmlns:a16="http://schemas.microsoft.com/office/drawing/2014/main" xmlns="" id="{8E70EE9B-D787-4FD2-BADD-14AFAF2F82BF}"/>
              </a:ext>
            </a:extLst>
          </p:cNvPr>
          <p:cNvSpPr/>
          <p:nvPr/>
        </p:nvSpPr>
        <p:spPr>
          <a:xfrm>
            <a:off x="7358608" y="2810737"/>
            <a:ext cx="504056" cy="2880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FF"/>
                </a:solidFill>
              </a:rPr>
              <a:t>4.3</a:t>
            </a:r>
          </a:p>
        </p:txBody>
      </p:sp>
    </p:spTree>
    <p:extLst>
      <p:ext uri="{BB962C8B-B14F-4D97-AF65-F5344CB8AC3E}">
        <p14:creationId xmlns:p14="http://schemas.microsoft.com/office/powerpoint/2010/main" val="28956384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39741" y="1631821"/>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0.4</a:t>
            </a:r>
          </a:p>
        </p:txBody>
      </p:sp>
      <p:sp>
        <p:nvSpPr>
          <p:cNvPr id="59" name="TextBox 58"/>
          <p:cNvSpPr txBox="1"/>
          <p:nvPr/>
        </p:nvSpPr>
        <p:spPr>
          <a:xfrm>
            <a:off x="5010075" y="1626973"/>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0.4</a:t>
            </a:r>
          </a:p>
        </p:txBody>
      </p:sp>
      <p:sp>
        <p:nvSpPr>
          <p:cNvPr id="9" name="Text Placeholder 8"/>
          <p:cNvSpPr>
            <a:spLocks noGrp="1"/>
          </p:cNvSpPr>
          <p:nvPr>
            <p:ph type="body" sz="quarter" idx="11"/>
          </p:nvPr>
        </p:nvSpPr>
        <p:spPr/>
        <p:txBody>
          <a:bodyPr/>
          <a:lstStyle/>
          <a:p>
            <a:r>
              <a:rPr lang="en-GB" dirty="0"/>
              <a:t>Time to first onset of hypoglycaemia</a:t>
            </a:r>
          </a:p>
        </p:txBody>
      </p:sp>
      <p:sp>
        <p:nvSpPr>
          <p:cNvPr id="5" name="Title 4"/>
          <p:cNvSpPr>
            <a:spLocks noGrp="1"/>
          </p:cNvSpPr>
          <p:nvPr>
            <p:ph type="title"/>
          </p:nvPr>
        </p:nvSpPr>
        <p:spPr/>
        <p:txBody>
          <a:bodyPr/>
          <a:lstStyle/>
          <a:p>
            <a:r>
              <a:rPr lang="en-GB" dirty="0"/>
              <a:t>In patients &gt;70 years old, linagliptin is associated with reduced overall and confirmed hypoglycaemia compared with placebo</a:t>
            </a:r>
          </a:p>
        </p:txBody>
      </p:sp>
      <p:sp>
        <p:nvSpPr>
          <p:cNvPr id="23" name="TextBox 22"/>
          <p:cNvSpPr txBox="1"/>
          <p:nvPr/>
        </p:nvSpPr>
        <p:spPr>
          <a:xfrm>
            <a:off x="1441875" y="1342766"/>
            <a:ext cx="2372568" cy="307777"/>
          </a:xfrm>
          <a:prstGeom prst="rect">
            <a:avLst/>
          </a:prstGeom>
          <a:noFill/>
        </p:spPr>
        <p:txBody>
          <a:bodyPr wrap="square" rtlCol="0">
            <a:spAutoFit/>
          </a:bodyPr>
          <a:lstStyle/>
          <a:p>
            <a:pPr algn="ctr" defTabSz="457200"/>
            <a:r>
              <a:rPr lang="en-GB" sz="1400" b="1" dirty="0">
                <a:solidFill>
                  <a:srgbClr val="5A5A5A"/>
                </a:solidFill>
                <a:cs typeface="Arial" panose="020B0604020202020204" pitchFamily="34" charset="0"/>
              </a:rPr>
              <a:t>Overall hypoglycaemia</a:t>
            </a:r>
            <a:r>
              <a:rPr lang="en-GB" sz="1400" b="1" baseline="30000" dirty="0">
                <a:solidFill>
                  <a:srgbClr val="5A5A5A"/>
                </a:solidFill>
                <a:cs typeface="Arial" panose="020B0604020202020204" pitchFamily="34" charset="0"/>
              </a:rPr>
              <a:t>*</a:t>
            </a:r>
          </a:p>
        </p:txBody>
      </p:sp>
      <p:sp>
        <p:nvSpPr>
          <p:cNvPr id="24" name="TextBox 23"/>
          <p:cNvSpPr txBox="1"/>
          <p:nvPr/>
        </p:nvSpPr>
        <p:spPr>
          <a:xfrm>
            <a:off x="5726958" y="1342766"/>
            <a:ext cx="2804616" cy="307777"/>
          </a:xfrm>
          <a:prstGeom prst="rect">
            <a:avLst/>
          </a:prstGeom>
          <a:noFill/>
        </p:spPr>
        <p:txBody>
          <a:bodyPr wrap="square" rtlCol="0">
            <a:spAutoFit/>
          </a:bodyPr>
          <a:lstStyle/>
          <a:p>
            <a:pPr algn="ctr" defTabSz="457200"/>
            <a:r>
              <a:rPr lang="en-GB" sz="1400" b="1" dirty="0">
                <a:solidFill>
                  <a:srgbClr val="5A5A5A"/>
                </a:solidFill>
                <a:cs typeface="Arial" panose="020B0604020202020204" pitchFamily="34" charset="0"/>
              </a:rPr>
              <a:t>Confirmed hypoglycaemia</a:t>
            </a:r>
            <a:r>
              <a:rPr lang="en-GB" sz="1400" b="1" baseline="30000" dirty="0">
                <a:solidFill>
                  <a:srgbClr val="5A5A5A"/>
                </a:solidFill>
                <a:cs typeface="Arial" panose="020B0604020202020204" pitchFamily="34" charset="0"/>
              </a:rPr>
              <a:t>†</a:t>
            </a:r>
          </a:p>
        </p:txBody>
      </p:sp>
      <p:cxnSp>
        <p:nvCxnSpPr>
          <p:cNvPr id="25" name="Straight Connector 24"/>
          <p:cNvCxnSpPr/>
          <p:nvPr/>
        </p:nvCxnSpPr>
        <p:spPr>
          <a:xfrm>
            <a:off x="1066327" y="1779662"/>
            <a:ext cx="0" cy="2376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98511" y="4068678"/>
            <a:ext cx="31683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59251" y="4061058"/>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78339" y="4061058"/>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83963" y="4061058"/>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998511" y="1777754"/>
            <a:ext cx="67816" cy="1720380"/>
            <a:chOff x="1035988" y="2134872"/>
            <a:chExt cx="67816" cy="455184"/>
          </a:xfrm>
        </p:grpSpPr>
        <p:cxnSp>
          <p:nvCxnSpPr>
            <p:cNvPr id="31" name="Straight Connector 30"/>
            <p:cNvCxnSpPr/>
            <p:nvPr/>
          </p:nvCxnSpPr>
          <p:spPr>
            <a:xfrm flipH="1">
              <a:off x="1035988" y="2134872"/>
              <a:ext cx="67816"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035988" y="2285256"/>
              <a:ext cx="67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035988" y="2437656"/>
              <a:ext cx="67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35988" y="2590056"/>
              <a:ext cx="67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39741" y="2210368"/>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0.3</a:t>
            </a:r>
          </a:p>
        </p:txBody>
      </p:sp>
      <p:sp>
        <p:nvSpPr>
          <p:cNvPr id="37" name="TextBox 36"/>
          <p:cNvSpPr txBox="1"/>
          <p:nvPr/>
        </p:nvSpPr>
        <p:spPr>
          <a:xfrm>
            <a:off x="639741" y="2770456"/>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0.2</a:t>
            </a:r>
          </a:p>
        </p:txBody>
      </p:sp>
      <p:sp>
        <p:nvSpPr>
          <p:cNvPr id="38" name="TextBox 37"/>
          <p:cNvSpPr txBox="1"/>
          <p:nvPr/>
        </p:nvSpPr>
        <p:spPr>
          <a:xfrm>
            <a:off x="639741" y="3346456"/>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0.1</a:t>
            </a:r>
          </a:p>
        </p:txBody>
      </p:sp>
      <p:sp>
        <p:nvSpPr>
          <p:cNvPr id="39" name="TextBox 38"/>
          <p:cNvSpPr txBox="1"/>
          <p:nvPr/>
        </p:nvSpPr>
        <p:spPr>
          <a:xfrm>
            <a:off x="639741" y="3922535"/>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0.0</a:t>
            </a:r>
          </a:p>
        </p:txBody>
      </p:sp>
      <p:sp>
        <p:nvSpPr>
          <p:cNvPr id="40" name="TextBox 39"/>
          <p:cNvSpPr txBox="1"/>
          <p:nvPr/>
        </p:nvSpPr>
        <p:spPr>
          <a:xfrm>
            <a:off x="841795" y="4117557"/>
            <a:ext cx="432048"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0</a:t>
            </a:r>
          </a:p>
        </p:txBody>
      </p:sp>
      <p:sp>
        <p:nvSpPr>
          <p:cNvPr id="41" name="TextBox 40"/>
          <p:cNvSpPr txBox="1"/>
          <p:nvPr/>
        </p:nvSpPr>
        <p:spPr>
          <a:xfrm>
            <a:off x="1755927" y="4117557"/>
            <a:ext cx="432048"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50</a:t>
            </a:r>
          </a:p>
        </p:txBody>
      </p:sp>
      <p:sp>
        <p:nvSpPr>
          <p:cNvPr id="42" name="TextBox 41"/>
          <p:cNvSpPr txBox="1"/>
          <p:nvPr/>
        </p:nvSpPr>
        <p:spPr>
          <a:xfrm>
            <a:off x="2590307" y="4117557"/>
            <a:ext cx="574534"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100</a:t>
            </a:r>
          </a:p>
        </p:txBody>
      </p:sp>
      <p:sp>
        <p:nvSpPr>
          <p:cNvPr id="43" name="TextBox 42"/>
          <p:cNvSpPr txBox="1"/>
          <p:nvPr/>
        </p:nvSpPr>
        <p:spPr>
          <a:xfrm>
            <a:off x="3496696" y="4117557"/>
            <a:ext cx="574534"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150</a:t>
            </a:r>
          </a:p>
        </p:txBody>
      </p:sp>
      <p:sp>
        <p:nvSpPr>
          <p:cNvPr id="44" name="Freeform 46"/>
          <p:cNvSpPr/>
          <p:nvPr/>
        </p:nvSpPr>
        <p:spPr>
          <a:xfrm>
            <a:off x="1095998" y="3425056"/>
            <a:ext cx="688975" cy="641350"/>
          </a:xfrm>
          <a:custGeom>
            <a:avLst/>
            <a:gdLst>
              <a:gd name="connsiteX0" fmla="*/ 0 w 688975"/>
              <a:gd name="connsiteY0" fmla="*/ 641350 h 641350"/>
              <a:gd name="connsiteX1" fmla="*/ 0 w 688975"/>
              <a:gd name="connsiteY1" fmla="*/ 590550 h 641350"/>
              <a:gd name="connsiteX2" fmla="*/ 34925 w 688975"/>
              <a:gd name="connsiteY2" fmla="*/ 590550 h 641350"/>
              <a:gd name="connsiteX3" fmla="*/ 34925 w 688975"/>
              <a:gd name="connsiteY3" fmla="*/ 511175 h 641350"/>
              <a:gd name="connsiteX4" fmla="*/ 142875 w 688975"/>
              <a:gd name="connsiteY4" fmla="*/ 511175 h 641350"/>
              <a:gd name="connsiteX5" fmla="*/ 142875 w 688975"/>
              <a:gd name="connsiteY5" fmla="*/ 415925 h 641350"/>
              <a:gd name="connsiteX6" fmla="*/ 158750 w 688975"/>
              <a:gd name="connsiteY6" fmla="*/ 415925 h 641350"/>
              <a:gd name="connsiteX7" fmla="*/ 158750 w 688975"/>
              <a:gd name="connsiteY7" fmla="*/ 361950 h 641350"/>
              <a:gd name="connsiteX8" fmla="*/ 292100 w 688975"/>
              <a:gd name="connsiteY8" fmla="*/ 361950 h 641350"/>
              <a:gd name="connsiteX9" fmla="*/ 292100 w 688975"/>
              <a:gd name="connsiteY9" fmla="*/ 327025 h 641350"/>
              <a:gd name="connsiteX10" fmla="*/ 346075 w 688975"/>
              <a:gd name="connsiteY10" fmla="*/ 327025 h 641350"/>
              <a:gd name="connsiteX11" fmla="*/ 346075 w 688975"/>
              <a:gd name="connsiteY11" fmla="*/ 276225 h 641350"/>
              <a:gd name="connsiteX12" fmla="*/ 457200 w 688975"/>
              <a:gd name="connsiteY12" fmla="*/ 276225 h 641350"/>
              <a:gd name="connsiteX13" fmla="*/ 457200 w 688975"/>
              <a:gd name="connsiteY13" fmla="*/ 225425 h 641350"/>
              <a:gd name="connsiteX14" fmla="*/ 508000 w 688975"/>
              <a:gd name="connsiteY14" fmla="*/ 225425 h 641350"/>
              <a:gd name="connsiteX15" fmla="*/ 508000 w 688975"/>
              <a:gd name="connsiteY15" fmla="*/ 184150 h 641350"/>
              <a:gd name="connsiteX16" fmla="*/ 533400 w 688975"/>
              <a:gd name="connsiteY16" fmla="*/ 184150 h 641350"/>
              <a:gd name="connsiteX17" fmla="*/ 533400 w 688975"/>
              <a:gd name="connsiteY17" fmla="*/ 139700 h 641350"/>
              <a:gd name="connsiteX18" fmla="*/ 584200 w 688975"/>
              <a:gd name="connsiteY18" fmla="*/ 139700 h 641350"/>
              <a:gd name="connsiteX19" fmla="*/ 584200 w 688975"/>
              <a:gd name="connsiteY19" fmla="*/ 92075 h 641350"/>
              <a:gd name="connsiteX20" fmla="*/ 688975 w 688975"/>
              <a:gd name="connsiteY20" fmla="*/ 92075 h 641350"/>
              <a:gd name="connsiteX21" fmla="*/ 688975 w 688975"/>
              <a:gd name="connsiteY21" fmla="*/ 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8975" h="641350">
                <a:moveTo>
                  <a:pt x="0" y="641350"/>
                </a:moveTo>
                <a:lnTo>
                  <a:pt x="0" y="590550"/>
                </a:lnTo>
                <a:lnTo>
                  <a:pt x="34925" y="590550"/>
                </a:lnTo>
                <a:lnTo>
                  <a:pt x="34925" y="511175"/>
                </a:lnTo>
                <a:lnTo>
                  <a:pt x="142875" y="511175"/>
                </a:lnTo>
                <a:lnTo>
                  <a:pt x="142875" y="415925"/>
                </a:lnTo>
                <a:lnTo>
                  <a:pt x="158750" y="415925"/>
                </a:lnTo>
                <a:lnTo>
                  <a:pt x="158750" y="361950"/>
                </a:lnTo>
                <a:lnTo>
                  <a:pt x="292100" y="361950"/>
                </a:lnTo>
                <a:lnTo>
                  <a:pt x="292100" y="327025"/>
                </a:lnTo>
                <a:lnTo>
                  <a:pt x="346075" y="327025"/>
                </a:lnTo>
                <a:lnTo>
                  <a:pt x="346075" y="276225"/>
                </a:lnTo>
                <a:lnTo>
                  <a:pt x="457200" y="276225"/>
                </a:lnTo>
                <a:lnTo>
                  <a:pt x="457200" y="225425"/>
                </a:lnTo>
                <a:lnTo>
                  <a:pt x="508000" y="225425"/>
                </a:lnTo>
                <a:lnTo>
                  <a:pt x="508000" y="184150"/>
                </a:lnTo>
                <a:lnTo>
                  <a:pt x="533400" y="184150"/>
                </a:lnTo>
                <a:lnTo>
                  <a:pt x="533400" y="139700"/>
                </a:lnTo>
                <a:lnTo>
                  <a:pt x="584200" y="139700"/>
                </a:lnTo>
                <a:lnTo>
                  <a:pt x="584200" y="92075"/>
                </a:lnTo>
                <a:lnTo>
                  <a:pt x="688975" y="92075"/>
                </a:lnTo>
                <a:lnTo>
                  <a:pt x="688975"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cs typeface="Arial" panose="020B0604020202020204" pitchFamily="34" charset="0"/>
            </a:endParaRPr>
          </a:p>
        </p:txBody>
      </p:sp>
      <p:sp>
        <p:nvSpPr>
          <p:cNvPr id="45" name="Freeform 55"/>
          <p:cNvSpPr/>
          <p:nvPr/>
        </p:nvSpPr>
        <p:spPr>
          <a:xfrm>
            <a:off x="1778623" y="2574156"/>
            <a:ext cx="2381250" cy="854075"/>
          </a:xfrm>
          <a:custGeom>
            <a:avLst/>
            <a:gdLst>
              <a:gd name="connsiteX0" fmla="*/ 0 w 2381250"/>
              <a:gd name="connsiteY0" fmla="*/ 854075 h 854075"/>
              <a:gd name="connsiteX1" fmla="*/ 38100 w 2381250"/>
              <a:gd name="connsiteY1" fmla="*/ 765175 h 854075"/>
              <a:gd name="connsiteX2" fmla="*/ 184150 w 2381250"/>
              <a:gd name="connsiteY2" fmla="*/ 765175 h 854075"/>
              <a:gd name="connsiteX3" fmla="*/ 184150 w 2381250"/>
              <a:gd name="connsiteY3" fmla="*/ 723900 h 854075"/>
              <a:gd name="connsiteX4" fmla="*/ 200025 w 2381250"/>
              <a:gd name="connsiteY4" fmla="*/ 723900 h 854075"/>
              <a:gd name="connsiteX5" fmla="*/ 200025 w 2381250"/>
              <a:gd name="connsiteY5" fmla="*/ 669925 h 854075"/>
              <a:gd name="connsiteX6" fmla="*/ 358775 w 2381250"/>
              <a:gd name="connsiteY6" fmla="*/ 669925 h 854075"/>
              <a:gd name="connsiteX7" fmla="*/ 358775 w 2381250"/>
              <a:gd name="connsiteY7" fmla="*/ 631825 h 854075"/>
              <a:gd name="connsiteX8" fmla="*/ 666750 w 2381250"/>
              <a:gd name="connsiteY8" fmla="*/ 631825 h 854075"/>
              <a:gd name="connsiteX9" fmla="*/ 666750 w 2381250"/>
              <a:gd name="connsiteY9" fmla="*/ 587375 h 854075"/>
              <a:gd name="connsiteX10" fmla="*/ 736600 w 2381250"/>
              <a:gd name="connsiteY10" fmla="*/ 587375 h 854075"/>
              <a:gd name="connsiteX11" fmla="*/ 736600 w 2381250"/>
              <a:gd name="connsiteY11" fmla="*/ 536575 h 854075"/>
              <a:gd name="connsiteX12" fmla="*/ 768350 w 2381250"/>
              <a:gd name="connsiteY12" fmla="*/ 536575 h 854075"/>
              <a:gd name="connsiteX13" fmla="*/ 768350 w 2381250"/>
              <a:gd name="connsiteY13" fmla="*/ 495300 h 854075"/>
              <a:gd name="connsiteX14" fmla="*/ 825500 w 2381250"/>
              <a:gd name="connsiteY14" fmla="*/ 495300 h 854075"/>
              <a:gd name="connsiteX15" fmla="*/ 825500 w 2381250"/>
              <a:gd name="connsiteY15" fmla="*/ 444500 h 854075"/>
              <a:gd name="connsiteX16" fmla="*/ 1327150 w 2381250"/>
              <a:gd name="connsiteY16" fmla="*/ 444500 h 854075"/>
              <a:gd name="connsiteX17" fmla="*/ 1327150 w 2381250"/>
              <a:gd name="connsiteY17" fmla="*/ 393700 h 854075"/>
              <a:gd name="connsiteX18" fmla="*/ 1438275 w 2381250"/>
              <a:gd name="connsiteY18" fmla="*/ 393700 h 854075"/>
              <a:gd name="connsiteX19" fmla="*/ 1438275 w 2381250"/>
              <a:gd name="connsiteY19" fmla="*/ 355600 h 854075"/>
              <a:gd name="connsiteX20" fmla="*/ 1825625 w 2381250"/>
              <a:gd name="connsiteY20" fmla="*/ 355600 h 854075"/>
              <a:gd name="connsiteX21" fmla="*/ 1825625 w 2381250"/>
              <a:gd name="connsiteY21" fmla="*/ 304800 h 854075"/>
              <a:gd name="connsiteX22" fmla="*/ 1930400 w 2381250"/>
              <a:gd name="connsiteY22" fmla="*/ 304800 h 854075"/>
              <a:gd name="connsiteX23" fmla="*/ 1930400 w 2381250"/>
              <a:gd name="connsiteY23" fmla="*/ 254000 h 854075"/>
              <a:gd name="connsiteX24" fmla="*/ 1981200 w 2381250"/>
              <a:gd name="connsiteY24" fmla="*/ 254000 h 854075"/>
              <a:gd name="connsiteX25" fmla="*/ 1981200 w 2381250"/>
              <a:gd name="connsiteY25" fmla="*/ 203200 h 854075"/>
              <a:gd name="connsiteX26" fmla="*/ 2044700 w 2381250"/>
              <a:gd name="connsiteY26" fmla="*/ 203200 h 854075"/>
              <a:gd name="connsiteX27" fmla="*/ 2044700 w 2381250"/>
              <a:gd name="connsiteY27" fmla="*/ 161925 h 854075"/>
              <a:gd name="connsiteX28" fmla="*/ 2381250 w 2381250"/>
              <a:gd name="connsiteY28" fmla="*/ 161925 h 854075"/>
              <a:gd name="connsiteX29" fmla="*/ 2381250 w 2381250"/>
              <a:gd name="connsiteY29" fmla="*/ 0 h 854075"/>
              <a:gd name="connsiteX0" fmla="*/ 0 w 2381250"/>
              <a:gd name="connsiteY0" fmla="*/ 854075 h 854075"/>
              <a:gd name="connsiteX1" fmla="*/ 31750 w 2381250"/>
              <a:gd name="connsiteY1" fmla="*/ 847725 h 854075"/>
              <a:gd name="connsiteX2" fmla="*/ 38100 w 2381250"/>
              <a:gd name="connsiteY2" fmla="*/ 765175 h 854075"/>
              <a:gd name="connsiteX3" fmla="*/ 184150 w 2381250"/>
              <a:gd name="connsiteY3" fmla="*/ 765175 h 854075"/>
              <a:gd name="connsiteX4" fmla="*/ 184150 w 2381250"/>
              <a:gd name="connsiteY4" fmla="*/ 723900 h 854075"/>
              <a:gd name="connsiteX5" fmla="*/ 200025 w 2381250"/>
              <a:gd name="connsiteY5" fmla="*/ 723900 h 854075"/>
              <a:gd name="connsiteX6" fmla="*/ 200025 w 2381250"/>
              <a:gd name="connsiteY6" fmla="*/ 669925 h 854075"/>
              <a:gd name="connsiteX7" fmla="*/ 358775 w 2381250"/>
              <a:gd name="connsiteY7" fmla="*/ 669925 h 854075"/>
              <a:gd name="connsiteX8" fmla="*/ 358775 w 2381250"/>
              <a:gd name="connsiteY8" fmla="*/ 631825 h 854075"/>
              <a:gd name="connsiteX9" fmla="*/ 666750 w 2381250"/>
              <a:gd name="connsiteY9" fmla="*/ 631825 h 854075"/>
              <a:gd name="connsiteX10" fmla="*/ 666750 w 2381250"/>
              <a:gd name="connsiteY10" fmla="*/ 587375 h 854075"/>
              <a:gd name="connsiteX11" fmla="*/ 736600 w 2381250"/>
              <a:gd name="connsiteY11" fmla="*/ 587375 h 854075"/>
              <a:gd name="connsiteX12" fmla="*/ 736600 w 2381250"/>
              <a:gd name="connsiteY12" fmla="*/ 536575 h 854075"/>
              <a:gd name="connsiteX13" fmla="*/ 768350 w 2381250"/>
              <a:gd name="connsiteY13" fmla="*/ 536575 h 854075"/>
              <a:gd name="connsiteX14" fmla="*/ 768350 w 2381250"/>
              <a:gd name="connsiteY14" fmla="*/ 495300 h 854075"/>
              <a:gd name="connsiteX15" fmla="*/ 825500 w 2381250"/>
              <a:gd name="connsiteY15" fmla="*/ 495300 h 854075"/>
              <a:gd name="connsiteX16" fmla="*/ 825500 w 2381250"/>
              <a:gd name="connsiteY16" fmla="*/ 444500 h 854075"/>
              <a:gd name="connsiteX17" fmla="*/ 1327150 w 2381250"/>
              <a:gd name="connsiteY17" fmla="*/ 444500 h 854075"/>
              <a:gd name="connsiteX18" fmla="*/ 1327150 w 2381250"/>
              <a:gd name="connsiteY18" fmla="*/ 393700 h 854075"/>
              <a:gd name="connsiteX19" fmla="*/ 1438275 w 2381250"/>
              <a:gd name="connsiteY19" fmla="*/ 393700 h 854075"/>
              <a:gd name="connsiteX20" fmla="*/ 1438275 w 2381250"/>
              <a:gd name="connsiteY20" fmla="*/ 355600 h 854075"/>
              <a:gd name="connsiteX21" fmla="*/ 1825625 w 2381250"/>
              <a:gd name="connsiteY21" fmla="*/ 355600 h 854075"/>
              <a:gd name="connsiteX22" fmla="*/ 1825625 w 2381250"/>
              <a:gd name="connsiteY22" fmla="*/ 304800 h 854075"/>
              <a:gd name="connsiteX23" fmla="*/ 1930400 w 2381250"/>
              <a:gd name="connsiteY23" fmla="*/ 304800 h 854075"/>
              <a:gd name="connsiteX24" fmla="*/ 1930400 w 2381250"/>
              <a:gd name="connsiteY24" fmla="*/ 254000 h 854075"/>
              <a:gd name="connsiteX25" fmla="*/ 1981200 w 2381250"/>
              <a:gd name="connsiteY25" fmla="*/ 254000 h 854075"/>
              <a:gd name="connsiteX26" fmla="*/ 1981200 w 2381250"/>
              <a:gd name="connsiteY26" fmla="*/ 203200 h 854075"/>
              <a:gd name="connsiteX27" fmla="*/ 2044700 w 2381250"/>
              <a:gd name="connsiteY27" fmla="*/ 203200 h 854075"/>
              <a:gd name="connsiteX28" fmla="*/ 2044700 w 2381250"/>
              <a:gd name="connsiteY28" fmla="*/ 161925 h 854075"/>
              <a:gd name="connsiteX29" fmla="*/ 2381250 w 2381250"/>
              <a:gd name="connsiteY29" fmla="*/ 161925 h 854075"/>
              <a:gd name="connsiteX30" fmla="*/ 2381250 w 2381250"/>
              <a:gd name="connsiteY30" fmla="*/ 0 h 85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0" h="854075">
                <a:moveTo>
                  <a:pt x="0" y="854075"/>
                </a:moveTo>
                <a:cubicBezTo>
                  <a:pt x="6350" y="841375"/>
                  <a:pt x="25400" y="860425"/>
                  <a:pt x="31750" y="847725"/>
                </a:cubicBezTo>
                <a:lnTo>
                  <a:pt x="38100" y="765175"/>
                </a:lnTo>
                <a:lnTo>
                  <a:pt x="184150" y="765175"/>
                </a:lnTo>
                <a:lnTo>
                  <a:pt x="184150" y="723900"/>
                </a:lnTo>
                <a:lnTo>
                  <a:pt x="200025" y="723900"/>
                </a:lnTo>
                <a:lnTo>
                  <a:pt x="200025" y="669925"/>
                </a:lnTo>
                <a:lnTo>
                  <a:pt x="358775" y="669925"/>
                </a:lnTo>
                <a:lnTo>
                  <a:pt x="358775" y="631825"/>
                </a:lnTo>
                <a:lnTo>
                  <a:pt x="666750" y="631825"/>
                </a:lnTo>
                <a:lnTo>
                  <a:pt x="666750" y="587375"/>
                </a:lnTo>
                <a:lnTo>
                  <a:pt x="736600" y="587375"/>
                </a:lnTo>
                <a:lnTo>
                  <a:pt x="736600" y="536575"/>
                </a:lnTo>
                <a:lnTo>
                  <a:pt x="768350" y="536575"/>
                </a:lnTo>
                <a:lnTo>
                  <a:pt x="768350" y="495300"/>
                </a:lnTo>
                <a:lnTo>
                  <a:pt x="825500" y="495300"/>
                </a:lnTo>
                <a:lnTo>
                  <a:pt x="825500" y="444500"/>
                </a:lnTo>
                <a:lnTo>
                  <a:pt x="1327150" y="444500"/>
                </a:lnTo>
                <a:lnTo>
                  <a:pt x="1327150" y="393700"/>
                </a:lnTo>
                <a:lnTo>
                  <a:pt x="1438275" y="393700"/>
                </a:lnTo>
                <a:lnTo>
                  <a:pt x="1438275" y="355600"/>
                </a:lnTo>
                <a:lnTo>
                  <a:pt x="1825625" y="355600"/>
                </a:lnTo>
                <a:lnTo>
                  <a:pt x="1825625" y="304800"/>
                </a:lnTo>
                <a:lnTo>
                  <a:pt x="1930400" y="304800"/>
                </a:lnTo>
                <a:lnTo>
                  <a:pt x="1930400" y="254000"/>
                </a:lnTo>
                <a:lnTo>
                  <a:pt x="1981200" y="254000"/>
                </a:lnTo>
                <a:lnTo>
                  <a:pt x="1981200" y="203200"/>
                </a:lnTo>
                <a:lnTo>
                  <a:pt x="2044700" y="203200"/>
                </a:lnTo>
                <a:lnTo>
                  <a:pt x="2044700" y="161925"/>
                </a:lnTo>
                <a:lnTo>
                  <a:pt x="2381250" y="161925"/>
                </a:lnTo>
                <a:lnTo>
                  <a:pt x="238125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cs typeface="Arial" panose="020B0604020202020204" pitchFamily="34" charset="0"/>
            </a:endParaRPr>
          </a:p>
        </p:txBody>
      </p:sp>
      <p:sp>
        <p:nvSpPr>
          <p:cNvPr id="46" name="Freeform 56"/>
          <p:cNvSpPr/>
          <p:nvPr/>
        </p:nvSpPr>
        <p:spPr>
          <a:xfrm>
            <a:off x="1137273" y="2142356"/>
            <a:ext cx="3025775" cy="1828800"/>
          </a:xfrm>
          <a:custGeom>
            <a:avLst/>
            <a:gdLst>
              <a:gd name="connsiteX0" fmla="*/ 0 w 3025775"/>
              <a:gd name="connsiteY0" fmla="*/ 1828800 h 1828800"/>
              <a:gd name="connsiteX1" fmla="*/ 104775 w 3025775"/>
              <a:gd name="connsiteY1" fmla="*/ 1822450 h 1828800"/>
              <a:gd name="connsiteX2" fmla="*/ 107950 w 3025775"/>
              <a:gd name="connsiteY2" fmla="*/ 1784350 h 1828800"/>
              <a:gd name="connsiteX3" fmla="*/ 171450 w 3025775"/>
              <a:gd name="connsiteY3" fmla="*/ 1762125 h 1828800"/>
              <a:gd name="connsiteX4" fmla="*/ 152400 w 3025775"/>
              <a:gd name="connsiteY4" fmla="*/ 1730375 h 1828800"/>
              <a:gd name="connsiteX5" fmla="*/ 177800 w 3025775"/>
              <a:gd name="connsiteY5" fmla="*/ 1739900 h 1828800"/>
              <a:gd name="connsiteX6" fmla="*/ 177800 w 3025775"/>
              <a:gd name="connsiteY6" fmla="*/ 1638300 h 1828800"/>
              <a:gd name="connsiteX7" fmla="*/ 219075 w 3025775"/>
              <a:gd name="connsiteY7" fmla="*/ 1638300 h 1828800"/>
              <a:gd name="connsiteX8" fmla="*/ 219075 w 3025775"/>
              <a:gd name="connsiteY8" fmla="*/ 1590675 h 1828800"/>
              <a:gd name="connsiteX9" fmla="*/ 247650 w 3025775"/>
              <a:gd name="connsiteY9" fmla="*/ 1590675 h 1828800"/>
              <a:gd name="connsiteX10" fmla="*/ 247650 w 3025775"/>
              <a:gd name="connsiteY10" fmla="*/ 1489075 h 1828800"/>
              <a:gd name="connsiteX11" fmla="*/ 346075 w 3025775"/>
              <a:gd name="connsiteY11" fmla="*/ 1489075 h 1828800"/>
              <a:gd name="connsiteX12" fmla="*/ 346075 w 3025775"/>
              <a:gd name="connsiteY12" fmla="*/ 1450975 h 1828800"/>
              <a:gd name="connsiteX13" fmla="*/ 346075 w 3025775"/>
              <a:gd name="connsiteY13" fmla="*/ 1450975 h 1828800"/>
              <a:gd name="connsiteX14" fmla="*/ 346075 w 3025775"/>
              <a:gd name="connsiteY14" fmla="*/ 1301750 h 1828800"/>
              <a:gd name="connsiteX15" fmla="*/ 415925 w 3025775"/>
              <a:gd name="connsiteY15" fmla="*/ 1301750 h 1828800"/>
              <a:gd name="connsiteX16" fmla="*/ 415925 w 3025775"/>
              <a:gd name="connsiteY16" fmla="*/ 1250950 h 1828800"/>
              <a:gd name="connsiteX17" fmla="*/ 454025 w 3025775"/>
              <a:gd name="connsiteY17" fmla="*/ 1250950 h 1828800"/>
              <a:gd name="connsiteX18" fmla="*/ 454025 w 3025775"/>
              <a:gd name="connsiteY18" fmla="*/ 1200150 h 1828800"/>
              <a:gd name="connsiteX19" fmla="*/ 527050 w 3025775"/>
              <a:gd name="connsiteY19" fmla="*/ 1200150 h 1828800"/>
              <a:gd name="connsiteX20" fmla="*/ 527050 w 3025775"/>
              <a:gd name="connsiteY20" fmla="*/ 1158875 h 1828800"/>
              <a:gd name="connsiteX21" fmla="*/ 631825 w 3025775"/>
              <a:gd name="connsiteY21" fmla="*/ 1158875 h 1828800"/>
              <a:gd name="connsiteX22" fmla="*/ 631825 w 3025775"/>
              <a:gd name="connsiteY22" fmla="*/ 1060450 h 1828800"/>
              <a:gd name="connsiteX23" fmla="*/ 631825 w 3025775"/>
              <a:gd name="connsiteY23" fmla="*/ 1060450 h 1828800"/>
              <a:gd name="connsiteX24" fmla="*/ 660400 w 3025775"/>
              <a:gd name="connsiteY24" fmla="*/ 1031875 h 1828800"/>
              <a:gd name="connsiteX25" fmla="*/ 682625 w 3025775"/>
              <a:gd name="connsiteY25" fmla="*/ 1009650 h 1828800"/>
              <a:gd name="connsiteX26" fmla="*/ 682625 w 3025775"/>
              <a:gd name="connsiteY26" fmla="*/ 962025 h 1828800"/>
              <a:gd name="connsiteX27" fmla="*/ 755650 w 3025775"/>
              <a:gd name="connsiteY27" fmla="*/ 962025 h 1828800"/>
              <a:gd name="connsiteX28" fmla="*/ 755650 w 3025775"/>
              <a:gd name="connsiteY28" fmla="*/ 904875 h 1828800"/>
              <a:gd name="connsiteX29" fmla="*/ 838200 w 3025775"/>
              <a:gd name="connsiteY29" fmla="*/ 904875 h 1828800"/>
              <a:gd name="connsiteX30" fmla="*/ 838200 w 3025775"/>
              <a:gd name="connsiteY30" fmla="*/ 854075 h 1828800"/>
              <a:gd name="connsiteX31" fmla="*/ 873125 w 3025775"/>
              <a:gd name="connsiteY31" fmla="*/ 854075 h 1828800"/>
              <a:gd name="connsiteX32" fmla="*/ 873125 w 3025775"/>
              <a:gd name="connsiteY32" fmla="*/ 809625 h 1828800"/>
              <a:gd name="connsiteX33" fmla="*/ 939800 w 3025775"/>
              <a:gd name="connsiteY33" fmla="*/ 809625 h 1828800"/>
              <a:gd name="connsiteX34" fmla="*/ 939800 w 3025775"/>
              <a:gd name="connsiteY34" fmla="*/ 768350 h 1828800"/>
              <a:gd name="connsiteX35" fmla="*/ 1158875 w 3025775"/>
              <a:gd name="connsiteY35" fmla="*/ 768350 h 1828800"/>
              <a:gd name="connsiteX36" fmla="*/ 1158875 w 3025775"/>
              <a:gd name="connsiteY36" fmla="*/ 711200 h 1828800"/>
              <a:gd name="connsiteX37" fmla="*/ 1257300 w 3025775"/>
              <a:gd name="connsiteY37" fmla="*/ 711200 h 1828800"/>
              <a:gd name="connsiteX38" fmla="*/ 1257300 w 3025775"/>
              <a:gd name="connsiteY38" fmla="*/ 660400 h 1828800"/>
              <a:gd name="connsiteX39" fmla="*/ 1336675 w 3025775"/>
              <a:gd name="connsiteY39" fmla="*/ 660400 h 1828800"/>
              <a:gd name="connsiteX40" fmla="*/ 1336675 w 3025775"/>
              <a:gd name="connsiteY40" fmla="*/ 603250 h 1828800"/>
              <a:gd name="connsiteX41" fmla="*/ 1384300 w 3025775"/>
              <a:gd name="connsiteY41" fmla="*/ 603250 h 1828800"/>
              <a:gd name="connsiteX42" fmla="*/ 1384300 w 3025775"/>
              <a:gd name="connsiteY42" fmla="*/ 561975 h 1828800"/>
              <a:gd name="connsiteX43" fmla="*/ 1409700 w 3025775"/>
              <a:gd name="connsiteY43" fmla="*/ 561975 h 1828800"/>
              <a:gd name="connsiteX44" fmla="*/ 1409700 w 3025775"/>
              <a:gd name="connsiteY44" fmla="*/ 508000 h 1828800"/>
              <a:gd name="connsiteX45" fmla="*/ 1454150 w 3025775"/>
              <a:gd name="connsiteY45" fmla="*/ 508000 h 1828800"/>
              <a:gd name="connsiteX46" fmla="*/ 1454150 w 3025775"/>
              <a:gd name="connsiteY46" fmla="*/ 466725 h 1828800"/>
              <a:gd name="connsiteX47" fmla="*/ 2038350 w 3025775"/>
              <a:gd name="connsiteY47" fmla="*/ 466725 h 1828800"/>
              <a:gd name="connsiteX48" fmla="*/ 2038350 w 3025775"/>
              <a:gd name="connsiteY48" fmla="*/ 415925 h 1828800"/>
              <a:gd name="connsiteX49" fmla="*/ 2130425 w 3025775"/>
              <a:gd name="connsiteY49" fmla="*/ 415925 h 1828800"/>
              <a:gd name="connsiteX50" fmla="*/ 2130425 w 3025775"/>
              <a:gd name="connsiteY50" fmla="*/ 307975 h 1828800"/>
              <a:gd name="connsiteX51" fmla="*/ 2168525 w 3025775"/>
              <a:gd name="connsiteY51" fmla="*/ 307975 h 1828800"/>
              <a:gd name="connsiteX52" fmla="*/ 2168525 w 3025775"/>
              <a:gd name="connsiteY52" fmla="*/ 254000 h 1828800"/>
              <a:gd name="connsiteX53" fmla="*/ 2438400 w 3025775"/>
              <a:gd name="connsiteY53" fmla="*/ 254000 h 1828800"/>
              <a:gd name="connsiteX54" fmla="*/ 2438400 w 3025775"/>
              <a:gd name="connsiteY54" fmla="*/ 200025 h 1828800"/>
              <a:gd name="connsiteX55" fmla="*/ 2736850 w 3025775"/>
              <a:gd name="connsiteY55" fmla="*/ 200025 h 1828800"/>
              <a:gd name="connsiteX56" fmla="*/ 2736850 w 3025775"/>
              <a:gd name="connsiteY56" fmla="*/ 149225 h 1828800"/>
              <a:gd name="connsiteX57" fmla="*/ 2882900 w 3025775"/>
              <a:gd name="connsiteY57" fmla="*/ 149225 h 1828800"/>
              <a:gd name="connsiteX58" fmla="*/ 2882900 w 3025775"/>
              <a:gd name="connsiteY58" fmla="*/ 85725 h 1828800"/>
              <a:gd name="connsiteX59" fmla="*/ 2959100 w 3025775"/>
              <a:gd name="connsiteY59" fmla="*/ 85725 h 1828800"/>
              <a:gd name="connsiteX60" fmla="*/ 2959100 w 3025775"/>
              <a:gd name="connsiteY60" fmla="*/ 44450 h 1828800"/>
              <a:gd name="connsiteX61" fmla="*/ 3025775 w 3025775"/>
              <a:gd name="connsiteY61" fmla="*/ 44450 h 1828800"/>
              <a:gd name="connsiteX62" fmla="*/ 3025775 w 3025775"/>
              <a:gd name="connsiteY62" fmla="*/ 0 h 1828800"/>
              <a:gd name="connsiteX0" fmla="*/ 0 w 3025775"/>
              <a:gd name="connsiteY0" fmla="*/ 1828800 h 1828800"/>
              <a:gd name="connsiteX1" fmla="*/ 104775 w 3025775"/>
              <a:gd name="connsiteY1" fmla="*/ 1822450 h 1828800"/>
              <a:gd name="connsiteX2" fmla="*/ 107950 w 3025775"/>
              <a:gd name="connsiteY2" fmla="*/ 1784350 h 1828800"/>
              <a:gd name="connsiteX3" fmla="*/ 171450 w 3025775"/>
              <a:gd name="connsiteY3" fmla="*/ 1762125 h 1828800"/>
              <a:gd name="connsiteX4" fmla="*/ 152400 w 3025775"/>
              <a:gd name="connsiteY4" fmla="*/ 1730375 h 1828800"/>
              <a:gd name="connsiteX5" fmla="*/ 177800 w 3025775"/>
              <a:gd name="connsiteY5" fmla="*/ 1739900 h 1828800"/>
              <a:gd name="connsiteX6" fmla="*/ 177800 w 3025775"/>
              <a:gd name="connsiteY6" fmla="*/ 1638300 h 1828800"/>
              <a:gd name="connsiteX7" fmla="*/ 219075 w 3025775"/>
              <a:gd name="connsiteY7" fmla="*/ 1638300 h 1828800"/>
              <a:gd name="connsiteX8" fmla="*/ 219075 w 3025775"/>
              <a:gd name="connsiteY8" fmla="*/ 1590675 h 1828800"/>
              <a:gd name="connsiteX9" fmla="*/ 247650 w 3025775"/>
              <a:gd name="connsiteY9" fmla="*/ 1590675 h 1828800"/>
              <a:gd name="connsiteX10" fmla="*/ 247650 w 3025775"/>
              <a:gd name="connsiteY10" fmla="*/ 1489075 h 1828800"/>
              <a:gd name="connsiteX11" fmla="*/ 346075 w 3025775"/>
              <a:gd name="connsiteY11" fmla="*/ 1489075 h 1828800"/>
              <a:gd name="connsiteX12" fmla="*/ 346075 w 3025775"/>
              <a:gd name="connsiteY12" fmla="*/ 1450975 h 1828800"/>
              <a:gd name="connsiteX13" fmla="*/ 346075 w 3025775"/>
              <a:gd name="connsiteY13" fmla="*/ 1450975 h 1828800"/>
              <a:gd name="connsiteX14" fmla="*/ 374650 w 3025775"/>
              <a:gd name="connsiteY14" fmla="*/ 1447800 h 1828800"/>
              <a:gd name="connsiteX15" fmla="*/ 415925 w 3025775"/>
              <a:gd name="connsiteY15" fmla="*/ 1301750 h 1828800"/>
              <a:gd name="connsiteX16" fmla="*/ 415925 w 3025775"/>
              <a:gd name="connsiteY16" fmla="*/ 1250950 h 1828800"/>
              <a:gd name="connsiteX17" fmla="*/ 454025 w 3025775"/>
              <a:gd name="connsiteY17" fmla="*/ 1250950 h 1828800"/>
              <a:gd name="connsiteX18" fmla="*/ 454025 w 3025775"/>
              <a:gd name="connsiteY18" fmla="*/ 1200150 h 1828800"/>
              <a:gd name="connsiteX19" fmla="*/ 527050 w 3025775"/>
              <a:gd name="connsiteY19" fmla="*/ 1200150 h 1828800"/>
              <a:gd name="connsiteX20" fmla="*/ 527050 w 3025775"/>
              <a:gd name="connsiteY20" fmla="*/ 1158875 h 1828800"/>
              <a:gd name="connsiteX21" fmla="*/ 631825 w 3025775"/>
              <a:gd name="connsiteY21" fmla="*/ 1158875 h 1828800"/>
              <a:gd name="connsiteX22" fmla="*/ 631825 w 3025775"/>
              <a:gd name="connsiteY22" fmla="*/ 1060450 h 1828800"/>
              <a:gd name="connsiteX23" fmla="*/ 631825 w 3025775"/>
              <a:gd name="connsiteY23" fmla="*/ 1060450 h 1828800"/>
              <a:gd name="connsiteX24" fmla="*/ 660400 w 3025775"/>
              <a:gd name="connsiteY24" fmla="*/ 1031875 h 1828800"/>
              <a:gd name="connsiteX25" fmla="*/ 682625 w 3025775"/>
              <a:gd name="connsiteY25" fmla="*/ 1009650 h 1828800"/>
              <a:gd name="connsiteX26" fmla="*/ 682625 w 3025775"/>
              <a:gd name="connsiteY26" fmla="*/ 962025 h 1828800"/>
              <a:gd name="connsiteX27" fmla="*/ 755650 w 3025775"/>
              <a:gd name="connsiteY27" fmla="*/ 962025 h 1828800"/>
              <a:gd name="connsiteX28" fmla="*/ 755650 w 3025775"/>
              <a:gd name="connsiteY28" fmla="*/ 904875 h 1828800"/>
              <a:gd name="connsiteX29" fmla="*/ 838200 w 3025775"/>
              <a:gd name="connsiteY29" fmla="*/ 904875 h 1828800"/>
              <a:gd name="connsiteX30" fmla="*/ 838200 w 3025775"/>
              <a:gd name="connsiteY30" fmla="*/ 854075 h 1828800"/>
              <a:gd name="connsiteX31" fmla="*/ 873125 w 3025775"/>
              <a:gd name="connsiteY31" fmla="*/ 854075 h 1828800"/>
              <a:gd name="connsiteX32" fmla="*/ 873125 w 3025775"/>
              <a:gd name="connsiteY32" fmla="*/ 809625 h 1828800"/>
              <a:gd name="connsiteX33" fmla="*/ 939800 w 3025775"/>
              <a:gd name="connsiteY33" fmla="*/ 809625 h 1828800"/>
              <a:gd name="connsiteX34" fmla="*/ 939800 w 3025775"/>
              <a:gd name="connsiteY34" fmla="*/ 768350 h 1828800"/>
              <a:gd name="connsiteX35" fmla="*/ 1158875 w 3025775"/>
              <a:gd name="connsiteY35" fmla="*/ 768350 h 1828800"/>
              <a:gd name="connsiteX36" fmla="*/ 1158875 w 3025775"/>
              <a:gd name="connsiteY36" fmla="*/ 711200 h 1828800"/>
              <a:gd name="connsiteX37" fmla="*/ 1257300 w 3025775"/>
              <a:gd name="connsiteY37" fmla="*/ 711200 h 1828800"/>
              <a:gd name="connsiteX38" fmla="*/ 1257300 w 3025775"/>
              <a:gd name="connsiteY38" fmla="*/ 660400 h 1828800"/>
              <a:gd name="connsiteX39" fmla="*/ 1336675 w 3025775"/>
              <a:gd name="connsiteY39" fmla="*/ 660400 h 1828800"/>
              <a:gd name="connsiteX40" fmla="*/ 1336675 w 3025775"/>
              <a:gd name="connsiteY40" fmla="*/ 603250 h 1828800"/>
              <a:gd name="connsiteX41" fmla="*/ 1384300 w 3025775"/>
              <a:gd name="connsiteY41" fmla="*/ 603250 h 1828800"/>
              <a:gd name="connsiteX42" fmla="*/ 1384300 w 3025775"/>
              <a:gd name="connsiteY42" fmla="*/ 561975 h 1828800"/>
              <a:gd name="connsiteX43" fmla="*/ 1409700 w 3025775"/>
              <a:gd name="connsiteY43" fmla="*/ 561975 h 1828800"/>
              <a:gd name="connsiteX44" fmla="*/ 1409700 w 3025775"/>
              <a:gd name="connsiteY44" fmla="*/ 508000 h 1828800"/>
              <a:gd name="connsiteX45" fmla="*/ 1454150 w 3025775"/>
              <a:gd name="connsiteY45" fmla="*/ 508000 h 1828800"/>
              <a:gd name="connsiteX46" fmla="*/ 1454150 w 3025775"/>
              <a:gd name="connsiteY46" fmla="*/ 466725 h 1828800"/>
              <a:gd name="connsiteX47" fmla="*/ 2038350 w 3025775"/>
              <a:gd name="connsiteY47" fmla="*/ 466725 h 1828800"/>
              <a:gd name="connsiteX48" fmla="*/ 2038350 w 3025775"/>
              <a:gd name="connsiteY48" fmla="*/ 415925 h 1828800"/>
              <a:gd name="connsiteX49" fmla="*/ 2130425 w 3025775"/>
              <a:gd name="connsiteY49" fmla="*/ 415925 h 1828800"/>
              <a:gd name="connsiteX50" fmla="*/ 2130425 w 3025775"/>
              <a:gd name="connsiteY50" fmla="*/ 307975 h 1828800"/>
              <a:gd name="connsiteX51" fmla="*/ 2168525 w 3025775"/>
              <a:gd name="connsiteY51" fmla="*/ 307975 h 1828800"/>
              <a:gd name="connsiteX52" fmla="*/ 2168525 w 3025775"/>
              <a:gd name="connsiteY52" fmla="*/ 254000 h 1828800"/>
              <a:gd name="connsiteX53" fmla="*/ 2438400 w 3025775"/>
              <a:gd name="connsiteY53" fmla="*/ 254000 h 1828800"/>
              <a:gd name="connsiteX54" fmla="*/ 2438400 w 3025775"/>
              <a:gd name="connsiteY54" fmla="*/ 200025 h 1828800"/>
              <a:gd name="connsiteX55" fmla="*/ 2736850 w 3025775"/>
              <a:gd name="connsiteY55" fmla="*/ 200025 h 1828800"/>
              <a:gd name="connsiteX56" fmla="*/ 2736850 w 3025775"/>
              <a:gd name="connsiteY56" fmla="*/ 149225 h 1828800"/>
              <a:gd name="connsiteX57" fmla="*/ 2882900 w 3025775"/>
              <a:gd name="connsiteY57" fmla="*/ 149225 h 1828800"/>
              <a:gd name="connsiteX58" fmla="*/ 2882900 w 3025775"/>
              <a:gd name="connsiteY58" fmla="*/ 85725 h 1828800"/>
              <a:gd name="connsiteX59" fmla="*/ 2959100 w 3025775"/>
              <a:gd name="connsiteY59" fmla="*/ 85725 h 1828800"/>
              <a:gd name="connsiteX60" fmla="*/ 2959100 w 3025775"/>
              <a:gd name="connsiteY60" fmla="*/ 44450 h 1828800"/>
              <a:gd name="connsiteX61" fmla="*/ 3025775 w 3025775"/>
              <a:gd name="connsiteY61" fmla="*/ 44450 h 1828800"/>
              <a:gd name="connsiteX62" fmla="*/ 3025775 w 3025775"/>
              <a:gd name="connsiteY62" fmla="*/ 0 h 1828800"/>
              <a:gd name="connsiteX0" fmla="*/ 0 w 3025775"/>
              <a:gd name="connsiteY0" fmla="*/ 1828800 h 1828800"/>
              <a:gd name="connsiteX1" fmla="*/ 104775 w 3025775"/>
              <a:gd name="connsiteY1" fmla="*/ 1822450 h 1828800"/>
              <a:gd name="connsiteX2" fmla="*/ 107950 w 3025775"/>
              <a:gd name="connsiteY2" fmla="*/ 1784350 h 1828800"/>
              <a:gd name="connsiteX3" fmla="*/ 171450 w 3025775"/>
              <a:gd name="connsiteY3" fmla="*/ 1762125 h 1828800"/>
              <a:gd name="connsiteX4" fmla="*/ 152400 w 3025775"/>
              <a:gd name="connsiteY4" fmla="*/ 1730375 h 1828800"/>
              <a:gd name="connsiteX5" fmla="*/ 177800 w 3025775"/>
              <a:gd name="connsiteY5" fmla="*/ 1739900 h 1828800"/>
              <a:gd name="connsiteX6" fmla="*/ 177800 w 3025775"/>
              <a:gd name="connsiteY6" fmla="*/ 1638300 h 1828800"/>
              <a:gd name="connsiteX7" fmla="*/ 219075 w 3025775"/>
              <a:gd name="connsiteY7" fmla="*/ 1638300 h 1828800"/>
              <a:gd name="connsiteX8" fmla="*/ 219075 w 3025775"/>
              <a:gd name="connsiteY8" fmla="*/ 1590675 h 1828800"/>
              <a:gd name="connsiteX9" fmla="*/ 247650 w 3025775"/>
              <a:gd name="connsiteY9" fmla="*/ 1590675 h 1828800"/>
              <a:gd name="connsiteX10" fmla="*/ 247650 w 3025775"/>
              <a:gd name="connsiteY10" fmla="*/ 1489075 h 1828800"/>
              <a:gd name="connsiteX11" fmla="*/ 346075 w 3025775"/>
              <a:gd name="connsiteY11" fmla="*/ 1489075 h 1828800"/>
              <a:gd name="connsiteX12" fmla="*/ 346075 w 3025775"/>
              <a:gd name="connsiteY12" fmla="*/ 1450975 h 1828800"/>
              <a:gd name="connsiteX13" fmla="*/ 346075 w 3025775"/>
              <a:gd name="connsiteY13" fmla="*/ 1450975 h 1828800"/>
              <a:gd name="connsiteX14" fmla="*/ 374650 w 3025775"/>
              <a:gd name="connsiteY14" fmla="*/ 1447800 h 1828800"/>
              <a:gd name="connsiteX15" fmla="*/ 384175 w 3025775"/>
              <a:gd name="connsiteY15" fmla="*/ 1301750 h 1828800"/>
              <a:gd name="connsiteX16" fmla="*/ 415925 w 3025775"/>
              <a:gd name="connsiteY16" fmla="*/ 1301750 h 1828800"/>
              <a:gd name="connsiteX17" fmla="*/ 415925 w 3025775"/>
              <a:gd name="connsiteY17" fmla="*/ 1250950 h 1828800"/>
              <a:gd name="connsiteX18" fmla="*/ 454025 w 3025775"/>
              <a:gd name="connsiteY18" fmla="*/ 1250950 h 1828800"/>
              <a:gd name="connsiteX19" fmla="*/ 454025 w 3025775"/>
              <a:gd name="connsiteY19" fmla="*/ 1200150 h 1828800"/>
              <a:gd name="connsiteX20" fmla="*/ 527050 w 3025775"/>
              <a:gd name="connsiteY20" fmla="*/ 1200150 h 1828800"/>
              <a:gd name="connsiteX21" fmla="*/ 527050 w 3025775"/>
              <a:gd name="connsiteY21" fmla="*/ 1158875 h 1828800"/>
              <a:gd name="connsiteX22" fmla="*/ 631825 w 3025775"/>
              <a:gd name="connsiteY22" fmla="*/ 1158875 h 1828800"/>
              <a:gd name="connsiteX23" fmla="*/ 631825 w 3025775"/>
              <a:gd name="connsiteY23" fmla="*/ 1060450 h 1828800"/>
              <a:gd name="connsiteX24" fmla="*/ 631825 w 3025775"/>
              <a:gd name="connsiteY24" fmla="*/ 1060450 h 1828800"/>
              <a:gd name="connsiteX25" fmla="*/ 660400 w 3025775"/>
              <a:gd name="connsiteY25" fmla="*/ 1031875 h 1828800"/>
              <a:gd name="connsiteX26" fmla="*/ 682625 w 3025775"/>
              <a:gd name="connsiteY26" fmla="*/ 1009650 h 1828800"/>
              <a:gd name="connsiteX27" fmla="*/ 682625 w 3025775"/>
              <a:gd name="connsiteY27" fmla="*/ 962025 h 1828800"/>
              <a:gd name="connsiteX28" fmla="*/ 755650 w 3025775"/>
              <a:gd name="connsiteY28" fmla="*/ 962025 h 1828800"/>
              <a:gd name="connsiteX29" fmla="*/ 755650 w 3025775"/>
              <a:gd name="connsiteY29" fmla="*/ 904875 h 1828800"/>
              <a:gd name="connsiteX30" fmla="*/ 838200 w 3025775"/>
              <a:gd name="connsiteY30" fmla="*/ 904875 h 1828800"/>
              <a:gd name="connsiteX31" fmla="*/ 838200 w 3025775"/>
              <a:gd name="connsiteY31" fmla="*/ 854075 h 1828800"/>
              <a:gd name="connsiteX32" fmla="*/ 873125 w 3025775"/>
              <a:gd name="connsiteY32" fmla="*/ 854075 h 1828800"/>
              <a:gd name="connsiteX33" fmla="*/ 873125 w 3025775"/>
              <a:gd name="connsiteY33" fmla="*/ 809625 h 1828800"/>
              <a:gd name="connsiteX34" fmla="*/ 939800 w 3025775"/>
              <a:gd name="connsiteY34" fmla="*/ 809625 h 1828800"/>
              <a:gd name="connsiteX35" fmla="*/ 939800 w 3025775"/>
              <a:gd name="connsiteY35" fmla="*/ 768350 h 1828800"/>
              <a:gd name="connsiteX36" fmla="*/ 1158875 w 3025775"/>
              <a:gd name="connsiteY36" fmla="*/ 768350 h 1828800"/>
              <a:gd name="connsiteX37" fmla="*/ 1158875 w 3025775"/>
              <a:gd name="connsiteY37" fmla="*/ 711200 h 1828800"/>
              <a:gd name="connsiteX38" fmla="*/ 1257300 w 3025775"/>
              <a:gd name="connsiteY38" fmla="*/ 711200 h 1828800"/>
              <a:gd name="connsiteX39" fmla="*/ 1257300 w 3025775"/>
              <a:gd name="connsiteY39" fmla="*/ 660400 h 1828800"/>
              <a:gd name="connsiteX40" fmla="*/ 1336675 w 3025775"/>
              <a:gd name="connsiteY40" fmla="*/ 660400 h 1828800"/>
              <a:gd name="connsiteX41" fmla="*/ 1336675 w 3025775"/>
              <a:gd name="connsiteY41" fmla="*/ 603250 h 1828800"/>
              <a:gd name="connsiteX42" fmla="*/ 1384300 w 3025775"/>
              <a:gd name="connsiteY42" fmla="*/ 603250 h 1828800"/>
              <a:gd name="connsiteX43" fmla="*/ 1384300 w 3025775"/>
              <a:gd name="connsiteY43" fmla="*/ 561975 h 1828800"/>
              <a:gd name="connsiteX44" fmla="*/ 1409700 w 3025775"/>
              <a:gd name="connsiteY44" fmla="*/ 561975 h 1828800"/>
              <a:gd name="connsiteX45" fmla="*/ 1409700 w 3025775"/>
              <a:gd name="connsiteY45" fmla="*/ 508000 h 1828800"/>
              <a:gd name="connsiteX46" fmla="*/ 1454150 w 3025775"/>
              <a:gd name="connsiteY46" fmla="*/ 508000 h 1828800"/>
              <a:gd name="connsiteX47" fmla="*/ 1454150 w 3025775"/>
              <a:gd name="connsiteY47" fmla="*/ 466725 h 1828800"/>
              <a:gd name="connsiteX48" fmla="*/ 2038350 w 3025775"/>
              <a:gd name="connsiteY48" fmla="*/ 466725 h 1828800"/>
              <a:gd name="connsiteX49" fmla="*/ 2038350 w 3025775"/>
              <a:gd name="connsiteY49" fmla="*/ 415925 h 1828800"/>
              <a:gd name="connsiteX50" fmla="*/ 2130425 w 3025775"/>
              <a:gd name="connsiteY50" fmla="*/ 415925 h 1828800"/>
              <a:gd name="connsiteX51" fmla="*/ 2130425 w 3025775"/>
              <a:gd name="connsiteY51" fmla="*/ 307975 h 1828800"/>
              <a:gd name="connsiteX52" fmla="*/ 2168525 w 3025775"/>
              <a:gd name="connsiteY52" fmla="*/ 307975 h 1828800"/>
              <a:gd name="connsiteX53" fmla="*/ 2168525 w 3025775"/>
              <a:gd name="connsiteY53" fmla="*/ 254000 h 1828800"/>
              <a:gd name="connsiteX54" fmla="*/ 2438400 w 3025775"/>
              <a:gd name="connsiteY54" fmla="*/ 254000 h 1828800"/>
              <a:gd name="connsiteX55" fmla="*/ 2438400 w 3025775"/>
              <a:gd name="connsiteY55" fmla="*/ 200025 h 1828800"/>
              <a:gd name="connsiteX56" fmla="*/ 2736850 w 3025775"/>
              <a:gd name="connsiteY56" fmla="*/ 200025 h 1828800"/>
              <a:gd name="connsiteX57" fmla="*/ 2736850 w 3025775"/>
              <a:gd name="connsiteY57" fmla="*/ 149225 h 1828800"/>
              <a:gd name="connsiteX58" fmla="*/ 2882900 w 3025775"/>
              <a:gd name="connsiteY58" fmla="*/ 149225 h 1828800"/>
              <a:gd name="connsiteX59" fmla="*/ 2882900 w 3025775"/>
              <a:gd name="connsiteY59" fmla="*/ 85725 h 1828800"/>
              <a:gd name="connsiteX60" fmla="*/ 2959100 w 3025775"/>
              <a:gd name="connsiteY60" fmla="*/ 85725 h 1828800"/>
              <a:gd name="connsiteX61" fmla="*/ 2959100 w 3025775"/>
              <a:gd name="connsiteY61" fmla="*/ 44450 h 1828800"/>
              <a:gd name="connsiteX62" fmla="*/ 3025775 w 3025775"/>
              <a:gd name="connsiteY62" fmla="*/ 44450 h 1828800"/>
              <a:gd name="connsiteX63" fmla="*/ 3025775 w 3025775"/>
              <a:gd name="connsiteY63"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25775" h="1828800">
                <a:moveTo>
                  <a:pt x="0" y="1828800"/>
                </a:moveTo>
                <a:lnTo>
                  <a:pt x="104775" y="1822450"/>
                </a:lnTo>
                <a:lnTo>
                  <a:pt x="107950" y="1784350"/>
                </a:lnTo>
                <a:lnTo>
                  <a:pt x="171450" y="1762125"/>
                </a:lnTo>
                <a:lnTo>
                  <a:pt x="152400" y="1730375"/>
                </a:lnTo>
                <a:lnTo>
                  <a:pt x="177800" y="1739900"/>
                </a:lnTo>
                <a:lnTo>
                  <a:pt x="177800" y="1638300"/>
                </a:lnTo>
                <a:lnTo>
                  <a:pt x="219075" y="1638300"/>
                </a:lnTo>
                <a:lnTo>
                  <a:pt x="219075" y="1590675"/>
                </a:lnTo>
                <a:lnTo>
                  <a:pt x="247650" y="1590675"/>
                </a:lnTo>
                <a:lnTo>
                  <a:pt x="247650" y="1489075"/>
                </a:lnTo>
                <a:lnTo>
                  <a:pt x="346075" y="1489075"/>
                </a:lnTo>
                <a:lnTo>
                  <a:pt x="346075" y="1450975"/>
                </a:lnTo>
                <a:lnTo>
                  <a:pt x="346075" y="1450975"/>
                </a:lnTo>
                <a:lnTo>
                  <a:pt x="374650" y="1447800"/>
                </a:lnTo>
                <a:cubicBezTo>
                  <a:pt x="386292" y="1410758"/>
                  <a:pt x="372533" y="1338792"/>
                  <a:pt x="384175" y="1301750"/>
                </a:cubicBezTo>
                <a:lnTo>
                  <a:pt x="415925" y="1301750"/>
                </a:lnTo>
                <a:lnTo>
                  <a:pt x="415925" y="1250950"/>
                </a:lnTo>
                <a:lnTo>
                  <a:pt x="454025" y="1250950"/>
                </a:lnTo>
                <a:lnTo>
                  <a:pt x="454025" y="1200150"/>
                </a:lnTo>
                <a:lnTo>
                  <a:pt x="527050" y="1200150"/>
                </a:lnTo>
                <a:lnTo>
                  <a:pt x="527050" y="1158875"/>
                </a:lnTo>
                <a:lnTo>
                  <a:pt x="631825" y="1158875"/>
                </a:lnTo>
                <a:lnTo>
                  <a:pt x="631825" y="1060450"/>
                </a:lnTo>
                <a:lnTo>
                  <a:pt x="631825" y="1060450"/>
                </a:lnTo>
                <a:lnTo>
                  <a:pt x="660400" y="1031875"/>
                </a:lnTo>
                <a:lnTo>
                  <a:pt x="682625" y="1009650"/>
                </a:lnTo>
                <a:lnTo>
                  <a:pt x="682625" y="962025"/>
                </a:lnTo>
                <a:lnTo>
                  <a:pt x="755650" y="962025"/>
                </a:lnTo>
                <a:lnTo>
                  <a:pt x="755650" y="904875"/>
                </a:lnTo>
                <a:lnTo>
                  <a:pt x="838200" y="904875"/>
                </a:lnTo>
                <a:lnTo>
                  <a:pt x="838200" y="854075"/>
                </a:lnTo>
                <a:lnTo>
                  <a:pt x="873125" y="854075"/>
                </a:lnTo>
                <a:lnTo>
                  <a:pt x="873125" y="809625"/>
                </a:lnTo>
                <a:lnTo>
                  <a:pt x="939800" y="809625"/>
                </a:lnTo>
                <a:lnTo>
                  <a:pt x="939800" y="768350"/>
                </a:lnTo>
                <a:lnTo>
                  <a:pt x="1158875" y="768350"/>
                </a:lnTo>
                <a:lnTo>
                  <a:pt x="1158875" y="711200"/>
                </a:lnTo>
                <a:lnTo>
                  <a:pt x="1257300" y="711200"/>
                </a:lnTo>
                <a:lnTo>
                  <a:pt x="1257300" y="660400"/>
                </a:lnTo>
                <a:lnTo>
                  <a:pt x="1336675" y="660400"/>
                </a:lnTo>
                <a:lnTo>
                  <a:pt x="1336675" y="603250"/>
                </a:lnTo>
                <a:lnTo>
                  <a:pt x="1384300" y="603250"/>
                </a:lnTo>
                <a:lnTo>
                  <a:pt x="1384300" y="561975"/>
                </a:lnTo>
                <a:lnTo>
                  <a:pt x="1409700" y="561975"/>
                </a:lnTo>
                <a:lnTo>
                  <a:pt x="1409700" y="508000"/>
                </a:lnTo>
                <a:lnTo>
                  <a:pt x="1454150" y="508000"/>
                </a:lnTo>
                <a:lnTo>
                  <a:pt x="1454150" y="466725"/>
                </a:lnTo>
                <a:lnTo>
                  <a:pt x="2038350" y="466725"/>
                </a:lnTo>
                <a:lnTo>
                  <a:pt x="2038350" y="415925"/>
                </a:lnTo>
                <a:lnTo>
                  <a:pt x="2130425" y="415925"/>
                </a:lnTo>
                <a:lnTo>
                  <a:pt x="2130425" y="307975"/>
                </a:lnTo>
                <a:lnTo>
                  <a:pt x="2168525" y="307975"/>
                </a:lnTo>
                <a:lnTo>
                  <a:pt x="2168525" y="254000"/>
                </a:lnTo>
                <a:lnTo>
                  <a:pt x="2438400" y="254000"/>
                </a:lnTo>
                <a:lnTo>
                  <a:pt x="2438400" y="200025"/>
                </a:lnTo>
                <a:lnTo>
                  <a:pt x="2736850" y="200025"/>
                </a:lnTo>
                <a:lnTo>
                  <a:pt x="2736850" y="149225"/>
                </a:lnTo>
                <a:lnTo>
                  <a:pt x="2882900" y="149225"/>
                </a:lnTo>
                <a:lnTo>
                  <a:pt x="2882900" y="85725"/>
                </a:lnTo>
                <a:lnTo>
                  <a:pt x="2959100" y="85725"/>
                </a:lnTo>
                <a:lnTo>
                  <a:pt x="2959100" y="44450"/>
                </a:lnTo>
                <a:lnTo>
                  <a:pt x="3025775" y="44450"/>
                </a:lnTo>
                <a:lnTo>
                  <a:pt x="3025775"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cs typeface="Arial" panose="020B0604020202020204" pitchFamily="34" charset="0"/>
            </a:endParaRPr>
          </a:p>
        </p:txBody>
      </p:sp>
      <p:sp>
        <p:nvSpPr>
          <p:cNvPr id="47" name="TextBox 46"/>
          <p:cNvSpPr txBox="1"/>
          <p:nvPr/>
        </p:nvSpPr>
        <p:spPr>
          <a:xfrm>
            <a:off x="2590307" y="3234887"/>
            <a:ext cx="1712848" cy="646331"/>
          </a:xfrm>
          <a:prstGeom prst="rect">
            <a:avLst/>
          </a:prstGeom>
          <a:solidFill>
            <a:schemeClr val="accent5"/>
          </a:solidFill>
          <a:ln w="19050">
            <a:solidFill>
              <a:schemeClr val="accent5"/>
            </a:solidFill>
          </a:ln>
        </p:spPr>
        <p:txBody>
          <a:bodyPr wrap="square" rtlCol="0">
            <a:spAutoFit/>
          </a:bodyPr>
          <a:lstStyle/>
          <a:p>
            <a:pPr algn="ctr" defTabSz="457200"/>
            <a:r>
              <a:rPr lang="en-GB" sz="1200" b="1" dirty="0">
                <a:solidFill>
                  <a:srgbClr val="FFFFFF"/>
                </a:solidFill>
                <a:cs typeface="Arial" panose="020B0604020202020204" pitchFamily="34" charset="0"/>
              </a:rPr>
              <a:t> HR 0.61</a:t>
            </a:r>
          </a:p>
          <a:p>
            <a:pPr algn="ctr" defTabSz="457200"/>
            <a:r>
              <a:rPr lang="en-GB" sz="1200" b="1" dirty="0">
                <a:solidFill>
                  <a:srgbClr val="FFFFFF"/>
                </a:solidFill>
                <a:cs typeface="Arial" panose="020B0604020202020204" pitchFamily="34" charset="0"/>
              </a:rPr>
              <a:t> </a:t>
            </a:r>
            <a:r>
              <a:rPr lang="en-GB" sz="1200" dirty="0">
                <a:solidFill>
                  <a:srgbClr val="FFFFFF"/>
                </a:solidFill>
                <a:cs typeface="Arial" panose="020B0604020202020204" pitchFamily="34" charset="0"/>
              </a:rPr>
              <a:t>(95% CI 0.39, 0.97)</a:t>
            </a:r>
          </a:p>
          <a:p>
            <a:pPr algn="ctr" defTabSz="457200"/>
            <a:r>
              <a:rPr lang="en-US" sz="1200" i="1" dirty="0">
                <a:solidFill>
                  <a:srgbClr val="FFFFFF"/>
                </a:solidFill>
                <a:cs typeface="Arial" panose="020B0604020202020204" pitchFamily="34" charset="0"/>
              </a:rPr>
              <a:t>p</a:t>
            </a:r>
            <a:r>
              <a:rPr lang="en-US" sz="1200" dirty="0">
                <a:solidFill>
                  <a:srgbClr val="FFFFFF"/>
                </a:solidFill>
                <a:cs typeface="Arial" panose="020B0604020202020204" pitchFamily="34" charset="0"/>
              </a:rPr>
              <a:t>&lt;0.05</a:t>
            </a:r>
            <a:endParaRPr lang="en-GB" sz="1200" dirty="0">
              <a:solidFill>
                <a:srgbClr val="FFFFFF"/>
              </a:solidFill>
              <a:cs typeface="Arial" panose="020B0604020202020204" pitchFamily="34" charset="0"/>
            </a:endParaRPr>
          </a:p>
        </p:txBody>
      </p:sp>
      <p:sp>
        <p:nvSpPr>
          <p:cNvPr id="48" name="TextBox 47"/>
          <p:cNvSpPr txBox="1"/>
          <p:nvPr/>
        </p:nvSpPr>
        <p:spPr>
          <a:xfrm rot="16200000">
            <a:off x="-654319" y="2766761"/>
            <a:ext cx="2376710" cy="276999"/>
          </a:xfrm>
          <a:prstGeom prst="rect">
            <a:avLst/>
          </a:prstGeom>
          <a:noFill/>
        </p:spPr>
        <p:txBody>
          <a:bodyPr wrap="square" rtlCol="0">
            <a:spAutoFit/>
          </a:bodyPr>
          <a:lstStyle/>
          <a:p>
            <a:pPr algn="ctr" defTabSz="457200"/>
            <a:r>
              <a:rPr lang="en-GB" sz="1200" b="1" dirty="0">
                <a:solidFill>
                  <a:srgbClr val="5A5A5A"/>
                </a:solidFill>
                <a:cs typeface="Arial" panose="020B0604020202020204" pitchFamily="34" charset="0"/>
              </a:rPr>
              <a:t> Probability of hypoglycaemia</a:t>
            </a:r>
          </a:p>
        </p:txBody>
      </p:sp>
      <p:cxnSp>
        <p:nvCxnSpPr>
          <p:cNvPr id="49" name="Straight Connector 48"/>
          <p:cNvCxnSpPr/>
          <p:nvPr/>
        </p:nvCxnSpPr>
        <p:spPr>
          <a:xfrm>
            <a:off x="5436661" y="1774814"/>
            <a:ext cx="0" cy="2376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68845" y="4063830"/>
            <a:ext cx="31683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29585" y="4056210"/>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48673" y="4056210"/>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154297" y="4056210"/>
            <a:ext cx="0"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368845" y="1771635"/>
            <a:ext cx="67816" cy="1721654"/>
            <a:chOff x="1035988" y="2134535"/>
            <a:chExt cx="67816" cy="455521"/>
          </a:xfrm>
        </p:grpSpPr>
        <p:cxnSp>
          <p:nvCxnSpPr>
            <p:cNvPr id="55" name="Straight Connector 54"/>
            <p:cNvCxnSpPr/>
            <p:nvPr/>
          </p:nvCxnSpPr>
          <p:spPr>
            <a:xfrm flipH="1">
              <a:off x="1035988" y="2134535"/>
              <a:ext cx="67816" cy="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35988" y="2285256"/>
              <a:ext cx="67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035988" y="2437656"/>
              <a:ext cx="67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035988" y="2590056"/>
              <a:ext cx="67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5010075" y="2205520"/>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0.3</a:t>
            </a:r>
          </a:p>
        </p:txBody>
      </p:sp>
      <p:sp>
        <p:nvSpPr>
          <p:cNvPr id="61" name="TextBox 60"/>
          <p:cNvSpPr txBox="1"/>
          <p:nvPr/>
        </p:nvSpPr>
        <p:spPr>
          <a:xfrm>
            <a:off x="5010075" y="2765608"/>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0.2</a:t>
            </a:r>
          </a:p>
        </p:txBody>
      </p:sp>
      <p:sp>
        <p:nvSpPr>
          <p:cNvPr id="62" name="TextBox 61"/>
          <p:cNvSpPr txBox="1"/>
          <p:nvPr/>
        </p:nvSpPr>
        <p:spPr>
          <a:xfrm>
            <a:off x="5010075" y="3341608"/>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0.1</a:t>
            </a:r>
          </a:p>
        </p:txBody>
      </p:sp>
      <p:sp>
        <p:nvSpPr>
          <p:cNvPr id="63" name="TextBox 62"/>
          <p:cNvSpPr txBox="1"/>
          <p:nvPr/>
        </p:nvSpPr>
        <p:spPr>
          <a:xfrm>
            <a:off x="5010075" y="3917687"/>
            <a:ext cx="432048" cy="276999"/>
          </a:xfrm>
          <a:prstGeom prst="rect">
            <a:avLst/>
          </a:prstGeom>
          <a:noFill/>
        </p:spPr>
        <p:txBody>
          <a:bodyPr wrap="square" rtlCol="0">
            <a:spAutoFit/>
          </a:bodyPr>
          <a:lstStyle/>
          <a:p>
            <a:pPr algn="r" defTabSz="457200"/>
            <a:r>
              <a:rPr lang="en-GB" sz="1200" dirty="0">
                <a:solidFill>
                  <a:srgbClr val="5A5A5A"/>
                </a:solidFill>
                <a:cs typeface="Arial" panose="020B0604020202020204" pitchFamily="34" charset="0"/>
              </a:rPr>
              <a:t>0.0</a:t>
            </a:r>
          </a:p>
        </p:txBody>
      </p:sp>
      <p:sp>
        <p:nvSpPr>
          <p:cNvPr id="64" name="TextBox 63"/>
          <p:cNvSpPr txBox="1"/>
          <p:nvPr/>
        </p:nvSpPr>
        <p:spPr>
          <a:xfrm>
            <a:off x="5212129" y="4112709"/>
            <a:ext cx="432048"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0</a:t>
            </a:r>
          </a:p>
        </p:txBody>
      </p:sp>
      <p:sp>
        <p:nvSpPr>
          <p:cNvPr id="65" name="TextBox 64"/>
          <p:cNvSpPr txBox="1"/>
          <p:nvPr/>
        </p:nvSpPr>
        <p:spPr>
          <a:xfrm>
            <a:off x="6126261" y="4112709"/>
            <a:ext cx="432048"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50</a:t>
            </a:r>
          </a:p>
        </p:txBody>
      </p:sp>
      <p:sp>
        <p:nvSpPr>
          <p:cNvPr id="66" name="TextBox 65"/>
          <p:cNvSpPr txBox="1"/>
          <p:nvPr/>
        </p:nvSpPr>
        <p:spPr>
          <a:xfrm>
            <a:off x="6960641" y="4112709"/>
            <a:ext cx="574534"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100</a:t>
            </a:r>
          </a:p>
        </p:txBody>
      </p:sp>
      <p:sp>
        <p:nvSpPr>
          <p:cNvPr id="67" name="TextBox 66"/>
          <p:cNvSpPr txBox="1"/>
          <p:nvPr/>
        </p:nvSpPr>
        <p:spPr>
          <a:xfrm>
            <a:off x="7867030" y="4112709"/>
            <a:ext cx="574534"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150</a:t>
            </a:r>
          </a:p>
        </p:txBody>
      </p:sp>
      <p:sp>
        <p:nvSpPr>
          <p:cNvPr id="68" name="TextBox 67"/>
          <p:cNvSpPr txBox="1"/>
          <p:nvPr/>
        </p:nvSpPr>
        <p:spPr>
          <a:xfrm>
            <a:off x="7023313" y="3234887"/>
            <a:ext cx="1706149" cy="646331"/>
          </a:xfrm>
          <a:prstGeom prst="rect">
            <a:avLst/>
          </a:prstGeom>
          <a:solidFill>
            <a:schemeClr val="accent5"/>
          </a:solidFill>
          <a:ln w="19050">
            <a:solidFill>
              <a:schemeClr val="accent5"/>
            </a:solidFill>
          </a:ln>
        </p:spPr>
        <p:txBody>
          <a:bodyPr wrap="square" rtlCol="0">
            <a:spAutoFit/>
          </a:bodyPr>
          <a:lstStyle/>
          <a:p>
            <a:pPr algn="ctr" defTabSz="457200"/>
            <a:r>
              <a:rPr lang="en-GB" sz="1200" b="1" dirty="0">
                <a:solidFill>
                  <a:srgbClr val="FFFFFF"/>
                </a:solidFill>
                <a:cs typeface="Arial" panose="020B0604020202020204" pitchFamily="34" charset="0"/>
              </a:rPr>
              <a:t> HR 0.59</a:t>
            </a:r>
          </a:p>
          <a:p>
            <a:pPr algn="ctr" defTabSz="457200"/>
            <a:r>
              <a:rPr lang="en-GB" sz="1200" b="1" dirty="0">
                <a:solidFill>
                  <a:srgbClr val="FFFFFF"/>
                </a:solidFill>
                <a:cs typeface="Arial" panose="020B0604020202020204" pitchFamily="34" charset="0"/>
              </a:rPr>
              <a:t> </a:t>
            </a:r>
            <a:r>
              <a:rPr lang="en-GB" sz="1200" dirty="0">
                <a:solidFill>
                  <a:srgbClr val="FFFFFF"/>
                </a:solidFill>
                <a:cs typeface="Arial" panose="020B0604020202020204" pitchFamily="34" charset="0"/>
              </a:rPr>
              <a:t>(95% CI 0.37, 0.94)</a:t>
            </a:r>
          </a:p>
          <a:p>
            <a:pPr algn="ctr" defTabSz="457200"/>
            <a:r>
              <a:rPr lang="en-US" sz="1200" i="1" dirty="0">
                <a:solidFill>
                  <a:srgbClr val="FFFFFF"/>
                </a:solidFill>
                <a:cs typeface="Arial" panose="020B0604020202020204" pitchFamily="34" charset="0"/>
              </a:rPr>
              <a:t>p</a:t>
            </a:r>
            <a:r>
              <a:rPr lang="en-US" sz="1200" dirty="0">
                <a:solidFill>
                  <a:srgbClr val="FFFFFF"/>
                </a:solidFill>
                <a:cs typeface="Arial" panose="020B0604020202020204" pitchFamily="34" charset="0"/>
              </a:rPr>
              <a:t>&lt;0.05</a:t>
            </a:r>
            <a:endParaRPr lang="en-GB" sz="1200" dirty="0">
              <a:solidFill>
                <a:srgbClr val="FFFFFF"/>
              </a:solidFill>
              <a:cs typeface="Arial" panose="020B0604020202020204" pitchFamily="34" charset="0"/>
            </a:endParaRPr>
          </a:p>
        </p:txBody>
      </p:sp>
      <p:sp>
        <p:nvSpPr>
          <p:cNvPr id="69" name="TextBox 68"/>
          <p:cNvSpPr txBox="1"/>
          <p:nvPr/>
        </p:nvSpPr>
        <p:spPr>
          <a:xfrm rot="16200000">
            <a:off x="3716015" y="2761913"/>
            <a:ext cx="2376710" cy="276999"/>
          </a:xfrm>
          <a:prstGeom prst="rect">
            <a:avLst/>
          </a:prstGeom>
          <a:noFill/>
        </p:spPr>
        <p:txBody>
          <a:bodyPr wrap="square" rtlCol="0">
            <a:spAutoFit/>
          </a:bodyPr>
          <a:lstStyle/>
          <a:p>
            <a:pPr algn="ctr" defTabSz="457200"/>
            <a:r>
              <a:rPr lang="en-GB" sz="1200" b="1" dirty="0">
                <a:solidFill>
                  <a:srgbClr val="5A5A5A"/>
                </a:solidFill>
                <a:cs typeface="Arial" panose="020B0604020202020204" pitchFamily="34" charset="0"/>
              </a:rPr>
              <a:t> Probability of hypoglycaemia</a:t>
            </a:r>
          </a:p>
        </p:txBody>
      </p:sp>
      <p:sp>
        <p:nvSpPr>
          <p:cNvPr id="70" name="Freeform 60"/>
          <p:cNvSpPr/>
          <p:nvPr/>
        </p:nvSpPr>
        <p:spPr>
          <a:xfrm>
            <a:off x="5506174" y="2172432"/>
            <a:ext cx="3032123" cy="1790699"/>
          </a:xfrm>
          <a:custGeom>
            <a:avLst/>
            <a:gdLst>
              <a:gd name="connsiteX0" fmla="*/ 0 w 2955925"/>
              <a:gd name="connsiteY0" fmla="*/ 1670050 h 1670050"/>
              <a:gd name="connsiteX1" fmla="*/ 127000 w 2955925"/>
              <a:gd name="connsiteY1" fmla="*/ 1670050 h 1670050"/>
              <a:gd name="connsiteX2" fmla="*/ 127000 w 2955925"/>
              <a:gd name="connsiteY2" fmla="*/ 1625600 h 1670050"/>
              <a:gd name="connsiteX3" fmla="*/ 171450 w 2955925"/>
              <a:gd name="connsiteY3" fmla="*/ 1625600 h 1670050"/>
              <a:gd name="connsiteX4" fmla="*/ 171450 w 2955925"/>
              <a:gd name="connsiteY4" fmla="*/ 1584325 h 1670050"/>
              <a:gd name="connsiteX5" fmla="*/ 171450 w 2955925"/>
              <a:gd name="connsiteY5" fmla="*/ 1584325 h 1670050"/>
              <a:gd name="connsiteX6" fmla="*/ 171450 w 2955925"/>
              <a:gd name="connsiteY6" fmla="*/ 1489075 h 1670050"/>
              <a:gd name="connsiteX7" fmla="*/ 241300 w 2955925"/>
              <a:gd name="connsiteY7" fmla="*/ 1489075 h 1670050"/>
              <a:gd name="connsiteX8" fmla="*/ 241300 w 2955925"/>
              <a:gd name="connsiteY8" fmla="*/ 1438275 h 1670050"/>
              <a:gd name="connsiteX9" fmla="*/ 250825 w 2955925"/>
              <a:gd name="connsiteY9" fmla="*/ 1438275 h 1670050"/>
              <a:gd name="connsiteX10" fmla="*/ 250825 w 2955925"/>
              <a:gd name="connsiteY10" fmla="*/ 1438275 h 1670050"/>
              <a:gd name="connsiteX11" fmla="*/ 250825 w 2955925"/>
              <a:gd name="connsiteY11" fmla="*/ 1333500 h 1670050"/>
              <a:gd name="connsiteX12" fmla="*/ 292100 w 2955925"/>
              <a:gd name="connsiteY12" fmla="*/ 1333500 h 1670050"/>
              <a:gd name="connsiteX13" fmla="*/ 349250 w 2955925"/>
              <a:gd name="connsiteY13" fmla="*/ 1333500 h 1670050"/>
              <a:gd name="connsiteX14" fmla="*/ 349250 w 2955925"/>
              <a:gd name="connsiteY14" fmla="*/ 1292225 h 1670050"/>
              <a:gd name="connsiteX15" fmla="*/ 390525 w 2955925"/>
              <a:gd name="connsiteY15" fmla="*/ 1292225 h 1670050"/>
              <a:gd name="connsiteX16" fmla="*/ 390525 w 2955925"/>
              <a:gd name="connsiteY16" fmla="*/ 1149350 h 1670050"/>
              <a:gd name="connsiteX17" fmla="*/ 431800 w 2955925"/>
              <a:gd name="connsiteY17" fmla="*/ 1149350 h 1670050"/>
              <a:gd name="connsiteX18" fmla="*/ 431800 w 2955925"/>
              <a:gd name="connsiteY18" fmla="*/ 1101725 h 1670050"/>
              <a:gd name="connsiteX19" fmla="*/ 460375 w 2955925"/>
              <a:gd name="connsiteY19" fmla="*/ 1101725 h 1670050"/>
              <a:gd name="connsiteX20" fmla="*/ 460375 w 2955925"/>
              <a:gd name="connsiteY20" fmla="*/ 1101725 h 1670050"/>
              <a:gd name="connsiteX21" fmla="*/ 460375 w 2955925"/>
              <a:gd name="connsiteY21" fmla="*/ 1050925 h 1670050"/>
              <a:gd name="connsiteX22" fmla="*/ 536575 w 2955925"/>
              <a:gd name="connsiteY22" fmla="*/ 1050925 h 1670050"/>
              <a:gd name="connsiteX23" fmla="*/ 536575 w 2955925"/>
              <a:gd name="connsiteY23" fmla="*/ 1006475 h 1670050"/>
              <a:gd name="connsiteX24" fmla="*/ 647700 w 2955925"/>
              <a:gd name="connsiteY24" fmla="*/ 1006475 h 1670050"/>
              <a:gd name="connsiteX25" fmla="*/ 647700 w 2955925"/>
              <a:gd name="connsiteY25" fmla="*/ 920750 h 1670050"/>
              <a:gd name="connsiteX26" fmla="*/ 657225 w 2955925"/>
              <a:gd name="connsiteY26" fmla="*/ 911225 h 1670050"/>
              <a:gd name="connsiteX27" fmla="*/ 657225 w 2955925"/>
              <a:gd name="connsiteY27" fmla="*/ 857250 h 1670050"/>
              <a:gd name="connsiteX28" fmla="*/ 781050 w 2955925"/>
              <a:gd name="connsiteY28" fmla="*/ 857250 h 1670050"/>
              <a:gd name="connsiteX29" fmla="*/ 781050 w 2955925"/>
              <a:gd name="connsiteY29" fmla="*/ 809625 h 1670050"/>
              <a:gd name="connsiteX30" fmla="*/ 844550 w 2955925"/>
              <a:gd name="connsiteY30" fmla="*/ 809625 h 1670050"/>
              <a:gd name="connsiteX31" fmla="*/ 844550 w 2955925"/>
              <a:gd name="connsiteY31" fmla="*/ 749300 h 1670050"/>
              <a:gd name="connsiteX32" fmla="*/ 882650 w 2955925"/>
              <a:gd name="connsiteY32" fmla="*/ 749300 h 1670050"/>
              <a:gd name="connsiteX33" fmla="*/ 882650 w 2955925"/>
              <a:gd name="connsiteY33" fmla="*/ 657225 h 1670050"/>
              <a:gd name="connsiteX34" fmla="*/ 958850 w 2955925"/>
              <a:gd name="connsiteY34" fmla="*/ 657225 h 1670050"/>
              <a:gd name="connsiteX35" fmla="*/ 958850 w 2955925"/>
              <a:gd name="connsiteY35" fmla="*/ 615950 h 1670050"/>
              <a:gd name="connsiteX36" fmla="*/ 1174750 w 2955925"/>
              <a:gd name="connsiteY36" fmla="*/ 615950 h 1670050"/>
              <a:gd name="connsiteX37" fmla="*/ 1174750 w 2955925"/>
              <a:gd name="connsiteY37" fmla="*/ 552450 h 1670050"/>
              <a:gd name="connsiteX38" fmla="*/ 1263650 w 2955925"/>
              <a:gd name="connsiteY38" fmla="*/ 552450 h 1670050"/>
              <a:gd name="connsiteX39" fmla="*/ 1263650 w 2955925"/>
              <a:gd name="connsiteY39" fmla="*/ 511175 h 1670050"/>
              <a:gd name="connsiteX40" fmla="*/ 1387475 w 2955925"/>
              <a:gd name="connsiteY40" fmla="*/ 511175 h 1670050"/>
              <a:gd name="connsiteX41" fmla="*/ 1387475 w 2955925"/>
              <a:gd name="connsiteY41" fmla="*/ 454025 h 1670050"/>
              <a:gd name="connsiteX42" fmla="*/ 1419225 w 2955925"/>
              <a:gd name="connsiteY42" fmla="*/ 454025 h 1670050"/>
              <a:gd name="connsiteX43" fmla="*/ 1419225 w 2955925"/>
              <a:gd name="connsiteY43" fmla="*/ 412750 h 1670050"/>
              <a:gd name="connsiteX44" fmla="*/ 1466850 w 2955925"/>
              <a:gd name="connsiteY44" fmla="*/ 412750 h 1670050"/>
              <a:gd name="connsiteX45" fmla="*/ 1466850 w 2955925"/>
              <a:gd name="connsiteY45" fmla="*/ 355600 h 1670050"/>
              <a:gd name="connsiteX46" fmla="*/ 2044700 w 2955925"/>
              <a:gd name="connsiteY46" fmla="*/ 355600 h 1670050"/>
              <a:gd name="connsiteX47" fmla="*/ 2044700 w 2955925"/>
              <a:gd name="connsiteY47" fmla="*/ 307975 h 1670050"/>
              <a:gd name="connsiteX48" fmla="*/ 2133600 w 2955925"/>
              <a:gd name="connsiteY48" fmla="*/ 307975 h 1670050"/>
              <a:gd name="connsiteX49" fmla="*/ 2133600 w 2955925"/>
              <a:gd name="connsiteY49" fmla="*/ 200025 h 1670050"/>
              <a:gd name="connsiteX50" fmla="*/ 2181225 w 2955925"/>
              <a:gd name="connsiteY50" fmla="*/ 200025 h 1670050"/>
              <a:gd name="connsiteX51" fmla="*/ 2181225 w 2955925"/>
              <a:gd name="connsiteY51" fmla="*/ 146050 h 1670050"/>
              <a:gd name="connsiteX52" fmla="*/ 2451100 w 2955925"/>
              <a:gd name="connsiteY52" fmla="*/ 146050 h 1670050"/>
              <a:gd name="connsiteX53" fmla="*/ 2451100 w 2955925"/>
              <a:gd name="connsiteY53" fmla="*/ 98425 h 1670050"/>
              <a:gd name="connsiteX54" fmla="*/ 2524125 w 2955925"/>
              <a:gd name="connsiteY54" fmla="*/ 107950 h 1670050"/>
              <a:gd name="connsiteX55" fmla="*/ 2559050 w 2955925"/>
              <a:gd name="connsiteY55" fmla="*/ 114300 h 1670050"/>
              <a:gd name="connsiteX56" fmla="*/ 2740025 w 2955925"/>
              <a:gd name="connsiteY56" fmla="*/ 114300 h 1670050"/>
              <a:gd name="connsiteX57" fmla="*/ 2740025 w 2955925"/>
              <a:gd name="connsiteY57" fmla="*/ 50800 h 1670050"/>
              <a:gd name="connsiteX58" fmla="*/ 2879725 w 2955925"/>
              <a:gd name="connsiteY58" fmla="*/ 50800 h 1670050"/>
              <a:gd name="connsiteX59" fmla="*/ 2879725 w 2955925"/>
              <a:gd name="connsiteY59" fmla="*/ 0 h 1670050"/>
              <a:gd name="connsiteX60" fmla="*/ 2955925 w 2955925"/>
              <a:gd name="connsiteY60" fmla="*/ 0 h 1670050"/>
              <a:gd name="connsiteX0" fmla="*/ 0 w 2955925"/>
              <a:gd name="connsiteY0" fmla="*/ 1670050 h 1670050"/>
              <a:gd name="connsiteX1" fmla="*/ 127000 w 2955925"/>
              <a:gd name="connsiteY1" fmla="*/ 1670050 h 1670050"/>
              <a:gd name="connsiteX2" fmla="*/ 127000 w 2955925"/>
              <a:gd name="connsiteY2" fmla="*/ 1625600 h 1670050"/>
              <a:gd name="connsiteX3" fmla="*/ 171450 w 2955925"/>
              <a:gd name="connsiteY3" fmla="*/ 1625600 h 1670050"/>
              <a:gd name="connsiteX4" fmla="*/ 171450 w 2955925"/>
              <a:gd name="connsiteY4" fmla="*/ 1584325 h 1670050"/>
              <a:gd name="connsiteX5" fmla="*/ 171450 w 2955925"/>
              <a:gd name="connsiteY5" fmla="*/ 1584325 h 1670050"/>
              <a:gd name="connsiteX6" fmla="*/ 171450 w 2955925"/>
              <a:gd name="connsiteY6" fmla="*/ 1489075 h 1670050"/>
              <a:gd name="connsiteX7" fmla="*/ 241300 w 2955925"/>
              <a:gd name="connsiteY7" fmla="*/ 1489075 h 1670050"/>
              <a:gd name="connsiteX8" fmla="*/ 241300 w 2955925"/>
              <a:gd name="connsiteY8" fmla="*/ 1438275 h 1670050"/>
              <a:gd name="connsiteX9" fmla="*/ 250825 w 2955925"/>
              <a:gd name="connsiteY9" fmla="*/ 1438275 h 1670050"/>
              <a:gd name="connsiteX10" fmla="*/ 250825 w 2955925"/>
              <a:gd name="connsiteY10" fmla="*/ 1438275 h 1670050"/>
              <a:gd name="connsiteX11" fmla="*/ 250825 w 2955925"/>
              <a:gd name="connsiteY11" fmla="*/ 1333500 h 1670050"/>
              <a:gd name="connsiteX12" fmla="*/ 292100 w 2955925"/>
              <a:gd name="connsiteY12" fmla="*/ 1333500 h 1670050"/>
              <a:gd name="connsiteX13" fmla="*/ 349250 w 2955925"/>
              <a:gd name="connsiteY13" fmla="*/ 1333500 h 1670050"/>
              <a:gd name="connsiteX14" fmla="*/ 349250 w 2955925"/>
              <a:gd name="connsiteY14" fmla="*/ 1292225 h 1670050"/>
              <a:gd name="connsiteX15" fmla="*/ 390525 w 2955925"/>
              <a:gd name="connsiteY15" fmla="*/ 1292225 h 1670050"/>
              <a:gd name="connsiteX16" fmla="*/ 390525 w 2955925"/>
              <a:gd name="connsiteY16" fmla="*/ 1149350 h 1670050"/>
              <a:gd name="connsiteX17" fmla="*/ 431800 w 2955925"/>
              <a:gd name="connsiteY17" fmla="*/ 1149350 h 1670050"/>
              <a:gd name="connsiteX18" fmla="*/ 431800 w 2955925"/>
              <a:gd name="connsiteY18" fmla="*/ 1101725 h 1670050"/>
              <a:gd name="connsiteX19" fmla="*/ 460375 w 2955925"/>
              <a:gd name="connsiteY19" fmla="*/ 1101725 h 1670050"/>
              <a:gd name="connsiteX20" fmla="*/ 460375 w 2955925"/>
              <a:gd name="connsiteY20" fmla="*/ 1101725 h 1670050"/>
              <a:gd name="connsiteX21" fmla="*/ 460375 w 2955925"/>
              <a:gd name="connsiteY21" fmla="*/ 1050925 h 1670050"/>
              <a:gd name="connsiteX22" fmla="*/ 536575 w 2955925"/>
              <a:gd name="connsiteY22" fmla="*/ 1050925 h 1670050"/>
              <a:gd name="connsiteX23" fmla="*/ 536575 w 2955925"/>
              <a:gd name="connsiteY23" fmla="*/ 1006475 h 1670050"/>
              <a:gd name="connsiteX24" fmla="*/ 647700 w 2955925"/>
              <a:gd name="connsiteY24" fmla="*/ 1006475 h 1670050"/>
              <a:gd name="connsiteX25" fmla="*/ 647700 w 2955925"/>
              <a:gd name="connsiteY25" fmla="*/ 920750 h 1670050"/>
              <a:gd name="connsiteX26" fmla="*/ 657225 w 2955925"/>
              <a:gd name="connsiteY26" fmla="*/ 911225 h 1670050"/>
              <a:gd name="connsiteX27" fmla="*/ 657225 w 2955925"/>
              <a:gd name="connsiteY27" fmla="*/ 857250 h 1670050"/>
              <a:gd name="connsiteX28" fmla="*/ 781050 w 2955925"/>
              <a:gd name="connsiteY28" fmla="*/ 857250 h 1670050"/>
              <a:gd name="connsiteX29" fmla="*/ 781050 w 2955925"/>
              <a:gd name="connsiteY29" fmla="*/ 809625 h 1670050"/>
              <a:gd name="connsiteX30" fmla="*/ 844550 w 2955925"/>
              <a:gd name="connsiteY30" fmla="*/ 809625 h 1670050"/>
              <a:gd name="connsiteX31" fmla="*/ 844550 w 2955925"/>
              <a:gd name="connsiteY31" fmla="*/ 749300 h 1670050"/>
              <a:gd name="connsiteX32" fmla="*/ 882650 w 2955925"/>
              <a:gd name="connsiteY32" fmla="*/ 749300 h 1670050"/>
              <a:gd name="connsiteX33" fmla="*/ 882650 w 2955925"/>
              <a:gd name="connsiteY33" fmla="*/ 657225 h 1670050"/>
              <a:gd name="connsiteX34" fmla="*/ 958850 w 2955925"/>
              <a:gd name="connsiteY34" fmla="*/ 657225 h 1670050"/>
              <a:gd name="connsiteX35" fmla="*/ 958850 w 2955925"/>
              <a:gd name="connsiteY35" fmla="*/ 615950 h 1670050"/>
              <a:gd name="connsiteX36" fmla="*/ 1174750 w 2955925"/>
              <a:gd name="connsiteY36" fmla="*/ 615950 h 1670050"/>
              <a:gd name="connsiteX37" fmla="*/ 1174750 w 2955925"/>
              <a:gd name="connsiteY37" fmla="*/ 552450 h 1670050"/>
              <a:gd name="connsiteX38" fmla="*/ 1263650 w 2955925"/>
              <a:gd name="connsiteY38" fmla="*/ 552450 h 1670050"/>
              <a:gd name="connsiteX39" fmla="*/ 1263650 w 2955925"/>
              <a:gd name="connsiteY39" fmla="*/ 511175 h 1670050"/>
              <a:gd name="connsiteX40" fmla="*/ 1387475 w 2955925"/>
              <a:gd name="connsiteY40" fmla="*/ 511175 h 1670050"/>
              <a:gd name="connsiteX41" fmla="*/ 1387475 w 2955925"/>
              <a:gd name="connsiteY41" fmla="*/ 454025 h 1670050"/>
              <a:gd name="connsiteX42" fmla="*/ 1419225 w 2955925"/>
              <a:gd name="connsiteY42" fmla="*/ 454025 h 1670050"/>
              <a:gd name="connsiteX43" fmla="*/ 1419225 w 2955925"/>
              <a:gd name="connsiteY43" fmla="*/ 412750 h 1670050"/>
              <a:gd name="connsiteX44" fmla="*/ 1466850 w 2955925"/>
              <a:gd name="connsiteY44" fmla="*/ 412750 h 1670050"/>
              <a:gd name="connsiteX45" fmla="*/ 1466850 w 2955925"/>
              <a:gd name="connsiteY45" fmla="*/ 355600 h 1670050"/>
              <a:gd name="connsiteX46" fmla="*/ 2044700 w 2955925"/>
              <a:gd name="connsiteY46" fmla="*/ 355600 h 1670050"/>
              <a:gd name="connsiteX47" fmla="*/ 2044700 w 2955925"/>
              <a:gd name="connsiteY47" fmla="*/ 307975 h 1670050"/>
              <a:gd name="connsiteX48" fmla="*/ 2133600 w 2955925"/>
              <a:gd name="connsiteY48" fmla="*/ 307975 h 1670050"/>
              <a:gd name="connsiteX49" fmla="*/ 2133600 w 2955925"/>
              <a:gd name="connsiteY49" fmla="*/ 200025 h 1670050"/>
              <a:gd name="connsiteX50" fmla="*/ 2181225 w 2955925"/>
              <a:gd name="connsiteY50" fmla="*/ 200025 h 1670050"/>
              <a:gd name="connsiteX51" fmla="*/ 2181225 w 2955925"/>
              <a:gd name="connsiteY51" fmla="*/ 146050 h 1670050"/>
              <a:gd name="connsiteX52" fmla="*/ 2451100 w 2955925"/>
              <a:gd name="connsiteY52" fmla="*/ 146050 h 1670050"/>
              <a:gd name="connsiteX53" fmla="*/ 2451100 w 2955925"/>
              <a:gd name="connsiteY53" fmla="*/ 98425 h 1670050"/>
              <a:gd name="connsiteX54" fmla="*/ 2524125 w 2955925"/>
              <a:gd name="connsiteY54" fmla="*/ 107950 h 1670050"/>
              <a:gd name="connsiteX55" fmla="*/ 2562225 w 2955925"/>
              <a:gd name="connsiteY55" fmla="*/ 104775 h 1670050"/>
              <a:gd name="connsiteX56" fmla="*/ 2740025 w 2955925"/>
              <a:gd name="connsiteY56" fmla="*/ 114300 h 1670050"/>
              <a:gd name="connsiteX57" fmla="*/ 2740025 w 2955925"/>
              <a:gd name="connsiteY57" fmla="*/ 50800 h 1670050"/>
              <a:gd name="connsiteX58" fmla="*/ 2879725 w 2955925"/>
              <a:gd name="connsiteY58" fmla="*/ 50800 h 1670050"/>
              <a:gd name="connsiteX59" fmla="*/ 2879725 w 2955925"/>
              <a:gd name="connsiteY59" fmla="*/ 0 h 1670050"/>
              <a:gd name="connsiteX60" fmla="*/ 2955925 w 2955925"/>
              <a:gd name="connsiteY60" fmla="*/ 0 h 1670050"/>
              <a:gd name="connsiteX0" fmla="*/ 0 w 2955925"/>
              <a:gd name="connsiteY0" fmla="*/ 1670050 h 1670050"/>
              <a:gd name="connsiteX1" fmla="*/ 127000 w 2955925"/>
              <a:gd name="connsiteY1" fmla="*/ 1670050 h 1670050"/>
              <a:gd name="connsiteX2" fmla="*/ 127000 w 2955925"/>
              <a:gd name="connsiteY2" fmla="*/ 1625600 h 1670050"/>
              <a:gd name="connsiteX3" fmla="*/ 171450 w 2955925"/>
              <a:gd name="connsiteY3" fmla="*/ 1625600 h 1670050"/>
              <a:gd name="connsiteX4" fmla="*/ 171450 w 2955925"/>
              <a:gd name="connsiteY4" fmla="*/ 1584325 h 1670050"/>
              <a:gd name="connsiteX5" fmla="*/ 171450 w 2955925"/>
              <a:gd name="connsiteY5" fmla="*/ 1584325 h 1670050"/>
              <a:gd name="connsiteX6" fmla="*/ 171450 w 2955925"/>
              <a:gd name="connsiteY6" fmla="*/ 1489075 h 1670050"/>
              <a:gd name="connsiteX7" fmla="*/ 241300 w 2955925"/>
              <a:gd name="connsiteY7" fmla="*/ 1489075 h 1670050"/>
              <a:gd name="connsiteX8" fmla="*/ 241300 w 2955925"/>
              <a:gd name="connsiteY8" fmla="*/ 1438275 h 1670050"/>
              <a:gd name="connsiteX9" fmla="*/ 250825 w 2955925"/>
              <a:gd name="connsiteY9" fmla="*/ 1438275 h 1670050"/>
              <a:gd name="connsiteX10" fmla="*/ 250825 w 2955925"/>
              <a:gd name="connsiteY10" fmla="*/ 1438275 h 1670050"/>
              <a:gd name="connsiteX11" fmla="*/ 250825 w 2955925"/>
              <a:gd name="connsiteY11" fmla="*/ 1333500 h 1670050"/>
              <a:gd name="connsiteX12" fmla="*/ 292100 w 2955925"/>
              <a:gd name="connsiteY12" fmla="*/ 1333500 h 1670050"/>
              <a:gd name="connsiteX13" fmla="*/ 349250 w 2955925"/>
              <a:gd name="connsiteY13" fmla="*/ 1333500 h 1670050"/>
              <a:gd name="connsiteX14" fmla="*/ 349250 w 2955925"/>
              <a:gd name="connsiteY14" fmla="*/ 1292225 h 1670050"/>
              <a:gd name="connsiteX15" fmla="*/ 390525 w 2955925"/>
              <a:gd name="connsiteY15" fmla="*/ 1292225 h 1670050"/>
              <a:gd name="connsiteX16" fmla="*/ 390525 w 2955925"/>
              <a:gd name="connsiteY16" fmla="*/ 1149350 h 1670050"/>
              <a:gd name="connsiteX17" fmla="*/ 431800 w 2955925"/>
              <a:gd name="connsiteY17" fmla="*/ 1149350 h 1670050"/>
              <a:gd name="connsiteX18" fmla="*/ 431800 w 2955925"/>
              <a:gd name="connsiteY18" fmla="*/ 1101725 h 1670050"/>
              <a:gd name="connsiteX19" fmla="*/ 460375 w 2955925"/>
              <a:gd name="connsiteY19" fmla="*/ 1101725 h 1670050"/>
              <a:gd name="connsiteX20" fmla="*/ 460375 w 2955925"/>
              <a:gd name="connsiteY20" fmla="*/ 1101725 h 1670050"/>
              <a:gd name="connsiteX21" fmla="*/ 460375 w 2955925"/>
              <a:gd name="connsiteY21" fmla="*/ 1050925 h 1670050"/>
              <a:gd name="connsiteX22" fmla="*/ 536575 w 2955925"/>
              <a:gd name="connsiteY22" fmla="*/ 1050925 h 1670050"/>
              <a:gd name="connsiteX23" fmla="*/ 536575 w 2955925"/>
              <a:gd name="connsiteY23" fmla="*/ 1006475 h 1670050"/>
              <a:gd name="connsiteX24" fmla="*/ 647700 w 2955925"/>
              <a:gd name="connsiteY24" fmla="*/ 1006475 h 1670050"/>
              <a:gd name="connsiteX25" fmla="*/ 647700 w 2955925"/>
              <a:gd name="connsiteY25" fmla="*/ 920750 h 1670050"/>
              <a:gd name="connsiteX26" fmla="*/ 657225 w 2955925"/>
              <a:gd name="connsiteY26" fmla="*/ 911225 h 1670050"/>
              <a:gd name="connsiteX27" fmla="*/ 657225 w 2955925"/>
              <a:gd name="connsiteY27" fmla="*/ 857250 h 1670050"/>
              <a:gd name="connsiteX28" fmla="*/ 781050 w 2955925"/>
              <a:gd name="connsiteY28" fmla="*/ 857250 h 1670050"/>
              <a:gd name="connsiteX29" fmla="*/ 781050 w 2955925"/>
              <a:gd name="connsiteY29" fmla="*/ 809625 h 1670050"/>
              <a:gd name="connsiteX30" fmla="*/ 844550 w 2955925"/>
              <a:gd name="connsiteY30" fmla="*/ 809625 h 1670050"/>
              <a:gd name="connsiteX31" fmla="*/ 844550 w 2955925"/>
              <a:gd name="connsiteY31" fmla="*/ 749300 h 1670050"/>
              <a:gd name="connsiteX32" fmla="*/ 882650 w 2955925"/>
              <a:gd name="connsiteY32" fmla="*/ 749300 h 1670050"/>
              <a:gd name="connsiteX33" fmla="*/ 882650 w 2955925"/>
              <a:gd name="connsiteY33" fmla="*/ 657225 h 1670050"/>
              <a:gd name="connsiteX34" fmla="*/ 958850 w 2955925"/>
              <a:gd name="connsiteY34" fmla="*/ 657225 h 1670050"/>
              <a:gd name="connsiteX35" fmla="*/ 958850 w 2955925"/>
              <a:gd name="connsiteY35" fmla="*/ 615950 h 1670050"/>
              <a:gd name="connsiteX36" fmla="*/ 1174750 w 2955925"/>
              <a:gd name="connsiteY36" fmla="*/ 615950 h 1670050"/>
              <a:gd name="connsiteX37" fmla="*/ 1174750 w 2955925"/>
              <a:gd name="connsiteY37" fmla="*/ 552450 h 1670050"/>
              <a:gd name="connsiteX38" fmla="*/ 1263650 w 2955925"/>
              <a:gd name="connsiteY38" fmla="*/ 552450 h 1670050"/>
              <a:gd name="connsiteX39" fmla="*/ 1263650 w 2955925"/>
              <a:gd name="connsiteY39" fmla="*/ 511175 h 1670050"/>
              <a:gd name="connsiteX40" fmla="*/ 1387475 w 2955925"/>
              <a:gd name="connsiteY40" fmla="*/ 511175 h 1670050"/>
              <a:gd name="connsiteX41" fmla="*/ 1387475 w 2955925"/>
              <a:gd name="connsiteY41" fmla="*/ 454025 h 1670050"/>
              <a:gd name="connsiteX42" fmla="*/ 1419225 w 2955925"/>
              <a:gd name="connsiteY42" fmla="*/ 454025 h 1670050"/>
              <a:gd name="connsiteX43" fmla="*/ 1419225 w 2955925"/>
              <a:gd name="connsiteY43" fmla="*/ 412750 h 1670050"/>
              <a:gd name="connsiteX44" fmla="*/ 1466850 w 2955925"/>
              <a:gd name="connsiteY44" fmla="*/ 412750 h 1670050"/>
              <a:gd name="connsiteX45" fmla="*/ 1466850 w 2955925"/>
              <a:gd name="connsiteY45" fmla="*/ 355600 h 1670050"/>
              <a:gd name="connsiteX46" fmla="*/ 2044700 w 2955925"/>
              <a:gd name="connsiteY46" fmla="*/ 355600 h 1670050"/>
              <a:gd name="connsiteX47" fmla="*/ 2044700 w 2955925"/>
              <a:gd name="connsiteY47" fmla="*/ 307975 h 1670050"/>
              <a:gd name="connsiteX48" fmla="*/ 2133600 w 2955925"/>
              <a:gd name="connsiteY48" fmla="*/ 307975 h 1670050"/>
              <a:gd name="connsiteX49" fmla="*/ 2133600 w 2955925"/>
              <a:gd name="connsiteY49" fmla="*/ 200025 h 1670050"/>
              <a:gd name="connsiteX50" fmla="*/ 2181225 w 2955925"/>
              <a:gd name="connsiteY50" fmla="*/ 200025 h 1670050"/>
              <a:gd name="connsiteX51" fmla="*/ 2181225 w 2955925"/>
              <a:gd name="connsiteY51" fmla="*/ 146050 h 1670050"/>
              <a:gd name="connsiteX52" fmla="*/ 2451100 w 2955925"/>
              <a:gd name="connsiteY52" fmla="*/ 146050 h 1670050"/>
              <a:gd name="connsiteX53" fmla="*/ 2451100 w 2955925"/>
              <a:gd name="connsiteY53" fmla="*/ 98425 h 1670050"/>
              <a:gd name="connsiteX54" fmla="*/ 2524125 w 2955925"/>
              <a:gd name="connsiteY54" fmla="*/ 107950 h 1670050"/>
              <a:gd name="connsiteX55" fmla="*/ 2740025 w 2955925"/>
              <a:gd name="connsiteY55" fmla="*/ 114300 h 1670050"/>
              <a:gd name="connsiteX56" fmla="*/ 2740025 w 2955925"/>
              <a:gd name="connsiteY56" fmla="*/ 50800 h 1670050"/>
              <a:gd name="connsiteX57" fmla="*/ 2879725 w 2955925"/>
              <a:gd name="connsiteY57" fmla="*/ 50800 h 1670050"/>
              <a:gd name="connsiteX58" fmla="*/ 2879725 w 2955925"/>
              <a:gd name="connsiteY58" fmla="*/ 0 h 1670050"/>
              <a:gd name="connsiteX59" fmla="*/ 2955925 w 2955925"/>
              <a:gd name="connsiteY59" fmla="*/ 0 h 1670050"/>
              <a:gd name="connsiteX0" fmla="*/ 0 w 2955925"/>
              <a:gd name="connsiteY0" fmla="*/ 1670050 h 1670050"/>
              <a:gd name="connsiteX1" fmla="*/ 127000 w 2955925"/>
              <a:gd name="connsiteY1" fmla="*/ 1670050 h 1670050"/>
              <a:gd name="connsiteX2" fmla="*/ 127000 w 2955925"/>
              <a:gd name="connsiteY2" fmla="*/ 1625600 h 1670050"/>
              <a:gd name="connsiteX3" fmla="*/ 171450 w 2955925"/>
              <a:gd name="connsiteY3" fmla="*/ 1625600 h 1670050"/>
              <a:gd name="connsiteX4" fmla="*/ 171450 w 2955925"/>
              <a:gd name="connsiteY4" fmla="*/ 1584325 h 1670050"/>
              <a:gd name="connsiteX5" fmla="*/ 171450 w 2955925"/>
              <a:gd name="connsiteY5" fmla="*/ 1584325 h 1670050"/>
              <a:gd name="connsiteX6" fmla="*/ 171450 w 2955925"/>
              <a:gd name="connsiteY6" fmla="*/ 1489075 h 1670050"/>
              <a:gd name="connsiteX7" fmla="*/ 241300 w 2955925"/>
              <a:gd name="connsiteY7" fmla="*/ 1489075 h 1670050"/>
              <a:gd name="connsiteX8" fmla="*/ 241300 w 2955925"/>
              <a:gd name="connsiteY8" fmla="*/ 1438275 h 1670050"/>
              <a:gd name="connsiteX9" fmla="*/ 250825 w 2955925"/>
              <a:gd name="connsiteY9" fmla="*/ 1438275 h 1670050"/>
              <a:gd name="connsiteX10" fmla="*/ 250825 w 2955925"/>
              <a:gd name="connsiteY10" fmla="*/ 1438275 h 1670050"/>
              <a:gd name="connsiteX11" fmla="*/ 250825 w 2955925"/>
              <a:gd name="connsiteY11" fmla="*/ 1333500 h 1670050"/>
              <a:gd name="connsiteX12" fmla="*/ 292100 w 2955925"/>
              <a:gd name="connsiteY12" fmla="*/ 1333500 h 1670050"/>
              <a:gd name="connsiteX13" fmla="*/ 349250 w 2955925"/>
              <a:gd name="connsiteY13" fmla="*/ 1333500 h 1670050"/>
              <a:gd name="connsiteX14" fmla="*/ 349250 w 2955925"/>
              <a:gd name="connsiteY14" fmla="*/ 1292225 h 1670050"/>
              <a:gd name="connsiteX15" fmla="*/ 390525 w 2955925"/>
              <a:gd name="connsiteY15" fmla="*/ 1292225 h 1670050"/>
              <a:gd name="connsiteX16" fmla="*/ 390525 w 2955925"/>
              <a:gd name="connsiteY16" fmla="*/ 1149350 h 1670050"/>
              <a:gd name="connsiteX17" fmla="*/ 431800 w 2955925"/>
              <a:gd name="connsiteY17" fmla="*/ 1149350 h 1670050"/>
              <a:gd name="connsiteX18" fmla="*/ 431800 w 2955925"/>
              <a:gd name="connsiteY18" fmla="*/ 1101725 h 1670050"/>
              <a:gd name="connsiteX19" fmla="*/ 460375 w 2955925"/>
              <a:gd name="connsiteY19" fmla="*/ 1101725 h 1670050"/>
              <a:gd name="connsiteX20" fmla="*/ 460375 w 2955925"/>
              <a:gd name="connsiteY20" fmla="*/ 1101725 h 1670050"/>
              <a:gd name="connsiteX21" fmla="*/ 460375 w 2955925"/>
              <a:gd name="connsiteY21" fmla="*/ 1050925 h 1670050"/>
              <a:gd name="connsiteX22" fmla="*/ 536575 w 2955925"/>
              <a:gd name="connsiteY22" fmla="*/ 1050925 h 1670050"/>
              <a:gd name="connsiteX23" fmla="*/ 536575 w 2955925"/>
              <a:gd name="connsiteY23" fmla="*/ 1006475 h 1670050"/>
              <a:gd name="connsiteX24" fmla="*/ 647700 w 2955925"/>
              <a:gd name="connsiteY24" fmla="*/ 1006475 h 1670050"/>
              <a:gd name="connsiteX25" fmla="*/ 647700 w 2955925"/>
              <a:gd name="connsiteY25" fmla="*/ 920750 h 1670050"/>
              <a:gd name="connsiteX26" fmla="*/ 657225 w 2955925"/>
              <a:gd name="connsiteY26" fmla="*/ 911225 h 1670050"/>
              <a:gd name="connsiteX27" fmla="*/ 657225 w 2955925"/>
              <a:gd name="connsiteY27" fmla="*/ 857250 h 1670050"/>
              <a:gd name="connsiteX28" fmla="*/ 781050 w 2955925"/>
              <a:gd name="connsiteY28" fmla="*/ 857250 h 1670050"/>
              <a:gd name="connsiteX29" fmla="*/ 781050 w 2955925"/>
              <a:gd name="connsiteY29" fmla="*/ 809625 h 1670050"/>
              <a:gd name="connsiteX30" fmla="*/ 844550 w 2955925"/>
              <a:gd name="connsiteY30" fmla="*/ 809625 h 1670050"/>
              <a:gd name="connsiteX31" fmla="*/ 844550 w 2955925"/>
              <a:gd name="connsiteY31" fmla="*/ 749300 h 1670050"/>
              <a:gd name="connsiteX32" fmla="*/ 882650 w 2955925"/>
              <a:gd name="connsiteY32" fmla="*/ 749300 h 1670050"/>
              <a:gd name="connsiteX33" fmla="*/ 882650 w 2955925"/>
              <a:gd name="connsiteY33" fmla="*/ 657225 h 1670050"/>
              <a:gd name="connsiteX34" fmla="*/ 958850 w 2955925"/>
              <a:gd name="connsiteY34" fmla="*/ 657225 h 1670050"/>
              <a:gd name="connsiteX35" fmla="*/ 958850 w 2955925"/>
              <a:gd name="connsiteY35" fmla="*/ 615950 h 1670050"/>
              <a:gd name="connsiteX36" fmla="*/ 1174750 w 2955925"/>
              <a:gd name="connsiteY36" fmla="*/ 615950 h 1670050"/>
              <a:gd name="connsiteX37" fmla="*/ 1174750 w 2955925"/>
              <a:gd name="connsiteY37" fmla="*/ 552450 h 1670050"/>
              <a:gd name="connsiteX38" fmla="*/ 1263650 w 2955925"/>
              <a:gd name="connsiteY38" fmla="*/ 552450 h 1670050"/>
              <a:gd name="connsiteX39" fmla="*/ 1263650 w 2955925"/>
              <a:gd name="connsiteY39" fmla="*/ 511175 h 1670050"/>
              <a:gd name="connsiteX40" fmla="*/ 1387475 w 2955925"/>
              <a:gd name="connsiteY40" fmla="*/ 511175 h 1670050"/>
              <a:gd name="connsiteX41" fmla="*/ 1387475 w 2955925"/>
              <a:gd name="connsiteY41" fmla="*/ 454025 h 1670050"/>
              <a:gd name="connsiteX42" fmla="*/ 1419225 w 2955925"/>
              <a:gd name="connsiteY42" fmla="*/ 454025 h 1670050"/>
              <a:gd name="connsiteX43" fmla="*/ 1419225 w 2955925"/>
              <a:gd name="connsiteY43" fmla="*/ 412750 h 1670050"/>
              <a:gd name="connsiteX44" fmla="*/ 1466850 w 2955925"/>
              <a:gd name="connsiteY44" fmla="*/ 412750 h 1670050"/>
              <a:gd name="connsiteX45" fmla="*/ 1466850 w 2955925"/>
              <a:gd name="connsiteY45" fmla="*/ 355600 h 1670050"/>
              <a:gd name="connsiteX46" fmla="*/ 2044700 w 2955925"/>
              <a:gd name="connsiteY46" fmla="*/ 355600 h 1670050"/>
              <a:gd name="connsiteX47" fmla="*/ 2044700 w 2955925"/>
              <a:gd name="connsiteY47" fmla="*/ 307975 h 1670050"/>
              <a:gd name="connsiteX48" fmla="*/ 2133600 w 2955925"/>
              <a:gd name="connsiteY48" fmla="*/ 307975 h 1670050"/>
              <a:gd name="connsiteX49" fmla="*/ 2133600 w 2955925"/>
              <a:gd name="connsiteY49" fmla="*/ 200025 h 1670050"/>
              <a:gd name="connsiteX50" fmla="*/ 2181225 w 2955925"/>
              <a:gd name="connsiteY50" fmla="*/ 200025 h 1670050"/>
              <a:gd name="connsiteX51" fmla="*/ 2181225 w 2955925"/>
              <a:gd name="connsiteY51" fmla="*/ 146050 h 1670050"/>
              <a:gd name="connsiteX52" fmla="*/ 2451100 w 2955925"/>
              <a:gd name="connsiteY52" fmla="*/ 146050 h 1670050"/>
              <a:gd name="connsiteX53" fmla="*/ 2451100 w 2955925"/>
              <a:gd name="connsiteY53" fmla="*/ 98425 h 1670050"/>
              <a:gd name="connsiteX54" fmla="*/ 2740025 w 2955925"/>
              <a:gd name="connsiteY54" fmla="*/ 114300 h 1670050"/>
              <a:gd name="connsiteX55" fmla="*/ 2740025 w 2955925"/>
              <a:gd name="connsiteY55" fmla="*/ 50800 h 1670050"/>
              <a:gd name="connsiteX56" fmla="*/ 2879725 w 2955925"/>
              <a:gd name="connsiteY56" fmla="*/ 50800 h 1670050"/>
              <a:gd name="connsiteX57" fmla="*/ 2879725 w 2955925"/>
              <a:gd name="connsiteY57" fmla="*/ 0 h 1670050"/>
              <a:gd name="connsiteX58" fmla="*/ 2955925 w 2955925"/>
              <a:gd name="connsiteY58" fmla="*/ 0 h 1670050"/>
              <a:gd name="connsiteX0" fmla="*/ 0 w 2955925"/>
              <a:gd name="connsiteY0" fmla="*/ 1670050 h 1670050"/>
              <a:gd name="connsiteX1" fmla="*/ 127000 w 2955925"/>
              <a:gd name="connsiteY1" fmla="*/ 1670050 h 1670050"/>
              <a:gd name="connsiteX2" fmla="*/ 127000 w 2955925"/>
              <a:gd name="connsiteY2" fmla="*/ 1625600 h 1670050"/>
              <a:gd name="connsiteX3" fmla="*/ 171450 w 2955925"/>
              <a:gd name="connsiteY3" fmla="*/ 1625600 h 1670050"/>
              <a:gd name="connsiteX4" fmla="*/ 171450 w 2955925"/>
              <a:gd name="connsiteY4" fmla="*/ 1584325 h 1670050"/>
              <a:gd name="connsiteX5" fmla="*/ 171450 w 2955925"/>
              <a:gd name="connsiteY5" fmla="*/ 1584325 h 1670050"/>
              <a:gd name="connsiteX6" fmla="*/ 171450 w 2955925"/>
              <a:gd name="connsiteY6" fmla="*/ 1489075 h 1670050"/>
              <a:gd name="connsiteX7" fmla="*/ 241300 w 2955925"/>
              <a:gd name="connsiteY7" fmla="*/ 1489075 h 1670050"/>
              <a:gd name="connsiteX8" fmla="*/ 241300 w 2955925"/>
              <a:gd name="connsiteY8" fmla="*/ 1438275 h 1670050"/>
              <a:gd name="connsiteX9" fmla="*/ 250825 w 2955925"/>
              <a:gd name="connsiteY9" fmla="*/ 1438275 h 1670050"/>
              <a:gd name="connsiteX10" fmla="*/ 250825 w 2955925"/>
              <a:gd name="connsiteY10" fmla="*/ 1438275 h 1670050"/>
              <a:gd name="connsiteX11" fmla="*/ 250825 w 2955925"/>
              <a:gd name="connsiteY11" fmla="*/ 1333500 h 1670050"/>
              <a:gd name="connsiteX12" fmla="*/ 292100 w 2955925"/>
              <a:gd name="connsiteY12" fmla="*/ 1333500 h 1670050"/>
              <a:gd name="connsiteX13" fmla="*/ 349250 w 2955925"/>
              <a:gd name="connsiteY13" fmla="*/ 1333500 h 1670050"/>
              <a:gd name="connsiteX14" fmla="*/ 349250 w 2955925"/>
              <a:gd name="connsiteY14" fmla="*/ 1292225 h 1670050"/>
              <a:gd name="connsiteX15" fmla="*/ 390525 w 2955925"/>
              <a:gd name="connsiteY15" fmla="*/ 1292225 h 1670050"/>
              <a:gd name="connsiteX16" fmla="*/ 390525 w 2955925"/>
              <a:gd name="connsiteY16" fmla="*/ 1149350 h 1670050"/>
              <a:gd name="connsiteX17" fmla="*/ 431800 w 2955925"/>
              <a:gd name="connsiteY17" fmla="*/ 1149350 h 1670050"/>
              <a:gd name="connsiteX18" fmla="*/ 431800 w 2955925"/>
              <a:gd name="connsiteY18" fmla="*/ 1101725 h 1670050"/>
              <a:gd name="connsiteX19" fmla="*/ 460375 w 2955925"/>
              <a:gd name="connsiteY19" fmla="*/ 1101725 h 1670050"/>
              <a:gd name="connsiteX20" fmla="*/ 460375 w 2955925"/>
              <a:gd name="connsiteY20" fmla="*/ 1101725 h 1670050"/>
              <a:gd name="connsiteX21" fmla="*/ 460375 w 2955925"/>
              <a:gd name="connsiteY21" fmla="*/ 1050925 h 1670050"/>
              <a:gd name="connsiteX22" fmla="*/ 536575 w 2955925"/>
              <a:gd name="connsiteY22" fmla="*/ 1050925 h 1670050"/>
              <a:gd name="connsiteX23" fmla="*/ 536575 w 2955925"/>
              <a:gd name="connsiteY23" fmla="*/ 1006475 h 1670050"/>
              <a:gd name="connsiteX24" fmla="*/ 647700 w 2955925"/>
              <a:gd name="connsiteY24" fmla="*/ 1006475 h 1670050"/>
              <a:gd name="connsiteX25" fmla="*/ 647700 w 2955925"/>
              <a:gd name="connsiteY25" fmla="*/ 920750 h 1670050"/>
              <a:gd name="connsiteX26" fmla="*/ 657225 w 2955925"/>
              <a:gd name="connsiteY26" fmla="*/ 911225 h 1670050"/>
              <a:gd name="connsiteX27" fmla="*/ 657225 w 2955925"/>
              <a:gd name="connsiteY27" fmla="*/ 857250 h 1670050"/>
              <a:gd name="connsiteX28" fmla="*/ 781050 w 2955925"/>
              <a:gd name="connsiteY28" fmla="*/ 857250 h 1670050"/>
              <a:gd name="connsiteX29" fmla="*/ 781050 w 2955925"/>
              <a:gd name="connsiteY29" fmla="*/ 809625 h 1670050"/>
              <a:gd name="connsiteX30" fmla="*/ 844550 w 2955925"/>
              <a:gd name="connsiteY30" fmla="*/ 809625 h 1670050"/>
              <a:gd name="connsiteX31" fmla="*/ 844550 w 2955925"/>
              <a:gd name="connsiteY31" fmla="*/ 749300 h 1670050"/>
              <a:gd name="connsiteX32" fmla="*/ 882650 w 2955925"/>
              <a:gd name="connsiteY32" fmla="*/ 749300 h 1670050"/>
              <a:gd name="connsiteX33" fmla="*/ 882650 w 2955925"/>
              <a:gd name="connsiteY33" fmla="*/ 657225 h 1670050"/>
              <a:gd name="connsiteX34" fmla="*/ 958850 w 2955925"/>
              <a:gd name="connsiteY34" fmla="*/ 657225 h 1670050"/>
              <a:gd name="connsiteX35" fmla="*/ 958850 w 2955925"/>
              <a:gd name="connsiteY35" fmla="*/ 615950 h 1670050"/>
              <a:gd name="connsiteX36" fmla="*/ 1174750 w 2955925"/>
              <a:gd name="connsiteY36" fmla="*/ 615950 h 1670050"/>
              <a:gd name="connsiteX37" fmla="*/ 1174750 w 2955925"/>
              <a:gd name="connsiteY37" fmla="*/ 552450 h 1670050"/>
              <a:gd name="connsiteX38" fmla="*/ 1263650 w 2955925"/>
              <a:gd name="connsiteY38" fmla="*/ 552450 h 1670050"/>
              <a:gd name="connsiteX39" fmla="*/ 1263650 w 2955925"/>
              <a:gd name="connsiteY39" fmla="*/ 511175 h 1670050"/>
              <a:gd name="connsiteX40" fmla="*/ 1387475 w 2955925"/>
              <a:gd name="connsiteY40" fmla="*/ 511175 h 1670050"/>
              <a:gd name="connsiteX41" fmla="*/ 1387475 w 2955925"/>
              <a:gd name="connsiteY41" fmla="*/ 454025 h 1670050"/>
              <a:gd name="connsiteX42" fmla="*/ 1419225 w 2955925"/>
              <a:gd name="connsiteY42" fmla="*/ 454025 h 1670050"/>
              <a:gd name="connsiteX43" fmla="*/ 1419225 w 2955925"/>
              <a:gd name="connsiteY43" fmla="*/ 412750 h 1670050"/>
              <a:gd name="connsiteX44" fmla="*/ 1466850 w 2955925"/>
              <a:gd name="connsiteY44" fmla="*/ 412750 h 1670050"/>
              <a:gd name="connsiteX45" fmla="*/ 1466850 w 2955925"/>
              <a:gd name="connsiteY45" fmla="*/ 355600 h 1670050"/>
              <a:gd name="connsiteX46" fmla="*/ 2044700 w 2955925"/>
              <a:gd name="connsiteY46" fmla="*/ 355600 h 1670050"/>
              <a:gd name="connsiteX47" fmla="*/ 2044700 w 2955925"/>
              <a:gd name="connsiteY47" fmla="*/ 307975 h 1670050"/>
              <a:gd name="connsiteX48" fmla="*/ 2133600 w 2955925"/>
              <a:gd name="connsiteY48" fmla="*/ 307975 h 1670050"/>
              <a:gd name="connsiteX49" fmla="*/ 2133600 w 2955925"/>
              <a:gd name="connsiteY49" fmla="*/ 200025 h 1670050"/>
              <a:gd name="connsiteX50" fmla="*/ 2181225 w 2955925"/>
              <a:gd name="connsiteY50" fmla="*/ 200025 h 1670050"/>
              <a:gd name="connsiteX51" fmla="*/ 2181225 w 2955925"/>
              <a:gd name="connsiteY51" fmla="*/ 146050 h 1670050"/>
              <a:gd name="connsiteX52" fmla="*/ 2451100 w 2955925"/>
              <a:gd name="connsiteY52" fmla="*/ 146050 h 1670050"/>
              <a:gd name="connsiteX53" fmla="*/ 2451100 w 2955925"/>
              <a:gd name="connsiteY53" fmla="*/ 98425 h 1670050"/>
              <a:gd name="connsiteX54" fmla="*/ 2740025 w 2955925"/>
              <a:gd name="connsiteY54" fmla="*/ 101600 h 1670050"/>
              <a:gd name="connsiteX55" fmla="*/ 2740025 w 2955925"/>
              <a:gd name="connsiteY55" fmla="*/ 50800 h 1670050"/>
              <a:gd name="connsiteX56" fmla="*/ 2879725 w 2955925"/>
              <a:gd name="connsiteY56" fmla="*/ 50800 h 1670050"/>
              <a:gd name="connsiteX57" fmla="*/ 2879725 w 2955925"/>
              <a:gd name="connsiteY57" fmla="*/ 0 h 1670050"/>
              <a:gd name="connsiteX58" fmla="*/ 2955925 w 2955925"/>
              <a:gd name="connsiteY58" fmla="*/ 0 h 1670050"/>
              <a:gd name="connsiteX0" fmla="*/ 0 w 2984500"/>
              <a:gd name="connsiteY0" fmla="*/ 1670050 h 1670050"/>
              <a:gd name="connsiteX1" fmla="*/ 127000 w 2984500"/>
              <a:gd name="connsiteY1" fmla="*/ 1670050 h 1670050"/>
              <a:gd name="connsiteX2" fmla="*/ 127000 w 2984500"/>
              <a:gd name="connsiteY2" fmla="*/ 1625600 h 1670050"/>
              <a:gd name="connsiteX3" fmla="*/ 171450 w 2984500"/>
              <a:gd name="connsiteY3" fmla="*/ 1625600 h 1670050"/>
              <a:gd name="connsiteX4" fmla="*/ 171450 w 2984500"/>
              <a:gd name="connsiteY4" fmla="*/ 1584325 h 1670050"/>
              <a:gd name="connsiteX5" fmla="*/ 171450 w 2984500"/>
              <a:gd name="connsiteY5" fmla="*/ 1584325 h 1670050"/>
              <a:gd name="connsiteX6" fmla="*/ 171450 w 2984500"/>
              <a:gd name="connsiteY6" fmla="*/ 1489075 h 1670050"/>
              <a:gd name="connsiteX7" fmla="*/ 241300 w 2984500"/>
              <a:gd name="connsiteY7" fmla="*/ 1489075 h 1670050"/>
              <a:gd name="connsiteX8" fmla="*/ 241300 w 2984500"/>
              <a:gd name="connsiteY8" fmla="*/ 1438275 h 1670050"/>
              <a:gd name="connsiteX9" fmla="*/ 250825 w 2984500"/>
              <a:gd name="connsiteY9" fmla="*/ 1438275 h 1670050"/>
              <a:gd name="connsiteX10" fmla="*/ 250825 w 2984500"/>
              <a:gd name="connsiteY10" fmla="*/ 1438275 h 1670050"/>
              <a:gd name="connsiteX11" fmla="*/ 250825 w 2984500"/>
              <a:gd name="connsiteY11" fmla="*/ 1333500 h 1670050"/>
              <a:gd name="connsiteX12" fmla="*/ 292100 w 2984500"/>
              <a:gd name="connsiteY12" fmla="*/ 1333500 h 1670050"/>
              <a:gd name="connsiteX13" fmla="*/ 349250 w 2984500"/>
              <a:gd name="connsiteY13" fmla="*/ 1333500 h 1670050"/>
              <a:gd name="connsiteX14" fmla="*/ 349250 w 2984500"/>
              <a:gd name="connsiteY14" fmla="*/ 1292225 h 1670050"/>
              <a:gd name="connsiteX15" fmla="*/ 390525 w 2984500"/>
              <a:gd name="connsiteY15" fmla="*/ 1292225 h 1670050"/>
              <a:gd name="connsiteX16" fmla="*/ 390525 w 2984500"/>
              <a:gd name="connsiteY16" fmla="*/ 1149350 h 1670050"/>
              <a:gd name="connsiteX17" fmla="*/ 431800 w 2984500"/>
              <a:gd name="connsiteY17" fmla="*/ 1149350 h 1670050"/>
              <a:gd name="connsiteX18" fmla="*/ 431800 w 2984500"/>
              <a:gd name="connsiteY18" fmla="*/ 1101725 h 1670050"/>
              <a:gd name="connsiteX19" fmla="*/ 460375 w 2984500"/>
              <a:gd name="connsiteY19" fmla="*/ 1101725 h 1670050"/>
              <a:gd name="connsiteX20" fmla="*/ 460375 w 2984500"/>
              <a:gd name="connsiteY20" fmla="*/ 1101725 h 1670050"/>
              <a:gd name="connsiteX21" fmla="*/ 460375 w 2984500"/>
              <a:gd name="connsiteY21" fmla="*/ 1050925 h 1670050"/>
              <a:gd name="connsiteX22" fmla="*/ 536575 w 2984500"/>
              <a:gd name="connsiteY22" fmla="*/ 1050925 h 1670050"/>
              <a:gd name="connsiteX23" fmla="*/ 536575 w 2984500"/>
              <a:gd name="connsiteY23" fmla="*/ 1006475 h 1670050"/>
              <a:gd name="connsiteX24" fmla="*/ 647700 w 2984500"/>
              <a:gd name="connsiteY24" fmla="*/ 1006475 h 1670050"/>
              <a:gd name="connsiteX25" fmla="*/ 647700 w 2984500"/>
              <a:gd name="connsiteY25" fmla="*/ 920750 h 1670050"/>
              <a:gd name="connsiteX26" fmla="*/ 657225 w 2984500"/>
              <a:gd name="connsiteY26" fmla="*/ 911225 h 1670050"/>
              <a:gd name="connsiteX27" fmla="*/ 657225 w 2984500"/>
              <a:gd name="connsiteY27" fmla="*/ 857250 h 1670050"/>
              <a:gd name="connsiteX28" fmla="*/ 781050 w 2984500"/>
              <a:gd name="connsiteY28" fmla="*/ 857250 h 1670050"/>
              <a:gd name="connsiteX29" fmla="*/ 781050 w 2984500"/>
              <a:gd name="connsiteY29" fmla="*/ 809625 h 1670050"/>
              <a:gd name="connsiteX30" fmla="*/ 844550 w 2984500"/>
              <a:gd name="connsiteY30" fmla="*/ 809625 h 1670050"/>
              <a:gd name="connsiteX31" fmla="*/ 844550 w 2984500"/>
              <a:gd name="connsiteY31" fmla="*/ 749300 h 1670050"/>
              <a:gd name="connsiteX32" fmla="*/ 882650 w 2984500"/>
              <a:gd name="connsiteY32" fmla="*/ 749300 h 1670050"/>
              <a:gd name="connsiteX33" fmla="*/ 882650 w 2984500"/>
              <a:gd name="connsiteY33" fmla="*/ 657225 h 1670050"/>
              <a:gd name="connsiteX34" fmla="*/ 958850 w 2984500"/>
              <a:gd name="connsiteY34" fmla="*/ 657225 h 1670050"/>
              <a:gd name="connsiteX35" fmla="*/ 958850 w 2984500"/>
              <a:gd name="connsiteY35" fmla="*/ 615950 h 1670050"/>
              <a:gd name="connsiteX36" fmla="*/ 1174750 w 2984500"/>
              <a:gd name="connsiteY36" fmla="*/ 615950 h 1670050"/>
              <a:gd name="connsiteX37" fmla="*/ 1174750 w 2984500"/>
              <a:gd name="connsiteY37" fmla="*/ 552450 h 1670050"/>
              <a:gd name="connsiteX38" fmla="*/ 1263650 w 2984500"/>
              <a:gd name="connsiteY38" fmla="*/ 552450 h 1670050"/>
              <a:gd name="connsiteX39" fmla="*/ 1263650 w 2984500"/>
              <a:gd name="connsiteY39" fmla="*/ 511175 h 1670050"/>
              <a:gd name="connsiteX40" fmla="*/ 1387475 w 2984500"/>
              <a:gd name="connsiteY40" fmla="*/ 511175 h 1670050"/>
              <a:gd name="connsiteX41" fmla="*/ 1387475 w 2984500"/>
              <a:gd name="connsiteY41" fmla="*/ 454025 h 1670050"/>
              <a:gd name="connsiteX42" fmla="*/ 1419225 w 2984500"/>
              <a:gd name="connsiteY42" fmla="*/ 454025 h 1670050"/>
              <a:gd name="connsiteX43" fmla="*/ 1419225 w 2984500"/>
              <a:gd name="connsiteY43" fmla="*/ 412750 h 1670050"/>
              <a:gd name="connsiteX44" fmla="*/ 1466850 w 2984500"/>
              <a:gd name="connsiteY44" fmla="*/ 412750 h 1670050"/>
              <a:gd name="connsiteX45" fmla="*/ 1466850 w 2984500"/>
              <a:gd name="connsiteY45" fmla="*/ 355600 h 1670050"/>
              <a:gd name="connsiteX46" fmla="*/ 2044700 w 2984500"/>
              <a:gd name="connsiteY46" fmla="*/ 355600 h 1670050"/>
              <a:gd name="connsiteX47" fmla="*/ 2044700 w 2984500"/>
              <a:gd name="connsiteY47" fmla="*/ 307975 h 1670050"/>
              <a:gd name="connsiteX48" fmla="*/ 2133600 w 2984500"/>
              <a:gd name="connsiteY48" fmla="*/ 307975 h 1670050"/>
              <a:gd name="connsiteX49" fmla="*/ 2133600 w 2984500"/>
              <a:gd name="connsiteY49" fmla="*/ 200025 h 1670050"/>
              <a:gd name="connsiteX50" fmla="*/ 2181225 w 2984500"/>
              <a:gd name="connsiteY50" fmla="*/ 200025 h 1670050"/>
              <a:gd name="connsiteX51" fmla="*/ 2181225 w 2984500"/>
              <a:gd name="connsiteY51" fmla="*/ 146050 h 1670050"/>
              <a:gd name="connsiteX52" fmla="*/ 2451100 w 2984500"/>
              <a:gd name="connsiteY52" fmla="*/ 146050 h 1670050"/>
              <a:gd name="connsiteX53" fmla="*/ 2451100 w 2984500"/>
              <a:gd name="connsiteY53" fmla="*/ 98425 h 1670050"/>
              <a:gd name="connsiteX54" fmla="*/ 2740025 w 2984500"/>
              <a:gd name="connsiteY54" fmla="*/ 101600 h 1670050"/>
              <a:gd name="connsiteX55" fmla="*/ 2740025 w 2984500"/>
              <a:gd name="connsiteY55" fmla="*/ 50800 h 1670050"/>
              <a:gd name="connsiteX56" fmla="*/ 2879725 w 2984500"/>
              <a:gd name="connsiteY56" fmla="*/ 50800 h 1670050"/>
              <a:gd name="connsiteX57" fmla="*/ 2879725 w 2984500"/>
              <a:gd name="connsiteY57" fmla="*/ 0 h 1670050"/>
              <a:gd name="connsiteX58" fmla="*/ 2984500 w 2984500"/>
              <a:gd name="connsiteY58" fmla="*/ 6350 h 1670050"/>
              <a:gd name="connsiteX0" fmla="*/ 0 w 2984500"/>
              <a:gd name="connsiteY0" fmla="*/ 1670050 h 1670050"/>
              <a:gd name="connsiteX1" fmla="*/ 127000 w 2984500"/>
              <a:gd name="connsiteY1" fmla="*/ 1670050 h 1670050"/>
              <a:gd name="connsiteX2" fmla="*/ 127000 w 2984500"/>
              <a:gd name="connsiteY2" fmla="*/ 1625600 h 1670050"/>
              <a:gd name="connsiteX3" fmla="*/ 171450 w 2984500"/>
              <a:gd name="connsiteY3" fmla="*/ 1625600 h 1670050"/>
              <a:gd name="connsiteX4" fmla="*/ 171450 w 2984500"/>
              <a:gd name="connsiteY4" fmla="*/ 1584325 h 1670050"/>
              <a:gd name="connsiteX5" fmla="*/ 171450 w 2984500"/>
              <a:gd name="connsiteY5" fmla="*/ 1584325 h 1670050"/>
              <a:gd name="connsiteX6" fmla="*/ 171450 w 2984500"/>
              <a:gd name="connsiteY6" fmla="*/ 1489075 h 1670050"/>
              <a:gd name="connsiteX7" fmla="*/ 241300 w 2984500"/>
              <a:gd name="connsiteY7" fmla="*/ 1489075 h 1670050"/>
              <a:gd name="connsiteX8" fmla="*/ 241300 w 2984500"/>
              <a:gd name="connsiteY8" fmla="*/ 1438275 h 1670050"/>
              <a:gd name="connsiteX9" fmla="*/ 250825 w 2984500"/>
              <a:gd name="connsiteY9" fmla="*/ 1438275 h 1670050"/>
              <a:gd name="connsiteX10" fmla="*/ 250825 w 2984500"/>
              <a:gd name="connsiteY10" fmla="*/ 1438275 h 1670050"/>
              <a:gd name="connsiteX11" fmla="*/ 250825 w 2984500"/>
              <a:gd name="connsiteY11" fmla="*/ 1333500 h 1670050"/>
              <a:gd name="connsiteX12" fmla="*/ 292100 w 2984500"/>
              <a:gd name="connsiteY12" fmla="*/ 1333500 h 1670050"/>
              <a:gd name="connsiteX13" fmla="*/ 349250 w 2984500"/>
              <a:gd name="connsiteY13" fmla="*/ 1333500 h 1670050"/>
              <a:gd name="connsiteX14" fmla="*/ 349250 w 2984500"/>
              <a:gd name="connsiteY14" fmla="*/ 1292225 h 1670050"/>
              <a:gd name="connsiteX15" fmla="*/ 390525 w 2984500"/>
              <a:gd name="connsiteY15" fmla="*/ 1292225 h 1670050"/>
              <a:gd name="connsiteX16" fmla="*/ 390525 w 2984500"/>
              <a:gd name="connsiteY16" fmla="*/ 1149350 h 1670050"/>
              <a:gd name="connsiteX17" fmla="*/ 431800 w 2984500"/>
              <a:gd name="connsiteY17" fmla="*/ 1149350 h 1670050"/>
              <a:gd name="connsiteX18" fmla="*/ 431800 w 2984500"/>
              <a:gd name="connsiteY18" fmla="*/ 1101725 h 1670050"/>
              <a:gd name="connsiteX19" fmla="*/ 460375 w 2984500"/>
              <a:gd name="connsiteY19" fmla="*/ 1101725 h 1670050"/>
              <a:gd name="connsiteX20" fmla="*/ 460375 w 2984500"/>
              <a:gd name="connsiteY20" fmla="*/ 1101725 h 1670050"/>
              <a:gd name="connsiteX21" fmla="*/ 460375 w 2984500"/>
              <a:gd name="connsiteY21" fmla="*/ 1050925 h 1670050"/>
              <a:gd name="connsiteX22" fmla="*/ 536575 w 2984500"/>
              <a:gd name="connsiteY22" fmla="*/ 1050925 h 1670050"/>
              <a:gd name="connsiteX23" fmla="*/ 536575 w 2984500"/>
              <a:gd name="connsiteY23" fmla="*/ 1006475 h 1670050"/>
              <a:gd name="connsiteX24" fmla="*/ 647700 w 2984500"/>
              <a:gd name="connsiteY24" fmla="*/ 1006475 h 1670050"/>
              <a:gd name="connsiteX25" fmla="*/ 647700 w 2984500"/>
              <a:gd name="connsiteY25" fmla="*/ 920750 h 1670050"/>
              <a:gd name="connsiteX26" fmla="*/ 657225 w 2984500"/>
              <a:gd name="connsiteY26" fmla="*/ 911225 h 1670050"/>
              <a:gd name="connsiteX27" fmla="*/ 657225 w 2984500"/>
              <a:gd name="connsiteY27" fmla="*/ 857250 h 1670050"/>
              <a:gd name="connsiteX28" fmla="*/ 781050 w 2984500"/>
              <a:gd name="connsiteY28" fmla="*/ 857250 h 1670050"/>
              <a:gd name="connsiteX29" fmla="*/ 781050 w 2984500"/>
              <a:gd name="connsiteY29" fmla="*/ 809625 h 1670050"/>
              <a:gd name="connsiteX30" fmla="*/ 844550 w 2984500"/>
              <a:gd name="connsiteY30" fmla="*/ 809625 h 1670050"/>
              <a:gd name="connsiteX31" fmla="*/ 844550 w 2984500"/>
              <a:gd name="connsiteY31" fmla="*/ 749300 h 1670050"/>
              <a:gd name="connsiteX32" fmla="*/ 882650 w 2984500"/>
              <a:gd name="connsiteY32" fmla="*/ 749300 h 1670050"/>
              <a:gd name="connsiteX33" fmla="*/ 882650 w 2984500"/>
              <a:gd name="connsiteY33" fmla="*/ 657225 h 1670050"/>
              <a:gd name="connsiteX34" fmla="*/ 958850 w 2984500"/>
              <a:gd name="connsiteY34" fmla="*/ 657225 h 1670050"/>
              <a:gd name="connsiteX35" fmla="*/ 958850 w 2984500"/>
              <a:gd name="connsiteY35" fmla="*/ 615950 h 1670050"/>
              <a:gd name="connsiteX36" fmla="*/ 1174750 w 2984500"/>
              <a:gd name="connsiteY36" fmla="*/ 615950 h 1670050"/>
              <a:gd name="connsiteX37" fmla="*/ 1174750 w 2984500"/>
              <a:gd name="connsiteY37" fmla="*/ 552450 h 1670050"/>
              <a:gd name="connsiteX38" fmla="*/ 1263650 w 2984500"/>
              <a:gd name="connsiteY38" fmla="*/ 552450 h 1670050"/>
              <a:gd name="connsiteX39" fmla="*/ 1263650 w 2984500"/>
              <a:gd name="connsiteY39" fmla="*/ 511175 h 1670050"/>
              <a:gd name="connsiteX40" fmla="*/ 1387475 w 2984500"/>
              <a:gd name="connsiteY40" fmla="*/ 511175 h 1670050"/>
              <a:gd name="connsiteX41" fmla="*/ 1387475 w 2984500"/>
              <a:gd name="connsiteY41" fmla="*/ 454025 h 1670050"/>
              <a:gd name="connsiteX42" fmla="*/ 1419225 w 2984500"/>
              <a:gd name="connsiteY42" fmla="*/ 454025 h 1670050"/>
              <a:gd name="connsiteX43" fmla="*/ 1419225 w 2984500"/>
              <a:gd name="connsiteY43" fmla="*/ 412750 h 1670050"/>
              <a:gd name="connsiteX44" fmla="*/ 1466850 w 2984500"/>
              <a:gd name="connsiteY44" fmla="*/ 412750 h 1670050"/>
              <a:gd name="connsiteX45" fmla="*/ 1466850 w 2984500"/>
              <a:gd name="connsiteY45" fmla="*/ 355600 h 1670050"/>
              <a:gd name="connsiteX46" fmla="*/ 2044700 w 2984500"/>
              <a:gd name="connsiteY46" fmla="*/ 355600 h 1670050"/>
              <a:gd name="connsiteX47" fmla="*/ 2044700 w 2984500"/>
              <a:gd name="connsiteY47" fmla="*/ 307975 h 1670050"/>
              <a:gd name="connsiteX48" fmla="*/ 2133600 w 2984500"/>
              <a:gd name="connsiteY48" fmla="*/ 307975 h 1670050"/>
              <a:gd name="connsiteX49" fmla="*/ 2133600 w 2984500"/>
              <a:gd name="connsiteY49" fmla="*/ 200025 h 1670050"/>
              <a:gd name="connsiteX50" fmla="*/ 2181225 w 2984500"/>
              <a:gd name="connsiteY50" fmla="*/ 200025 h 1670050"/>
              <a:gd name="connsiteX51" fmla="*/ 2181225 w 2984500"/>
              <a:gd name="connsiteY51" fmla="*/ 146050 h 1670050"/>
              <a:gd name="connsiteX52" fmla="*/ 2451100 w 2984500"/>
              <a:gd name="connsiteY52" fmla="*/ 146050 h 1670050"/>
              <a:gd name="connsiteX53" fmla="*/ 2451100 w 2984500"/>
              <a:gd name="connsiteY53" fmla="*/ 98425 h 1670050"/>
              <a:gd name="connsiteX54" fmla="*/ 2740025 w 2984500"/>
              <a:gd name="connsiteY54" fmla="*/ 101600 h 1670050"/>
              <a:gd name="connsiteX55" fmla="*/ 2740025 w 2984500"/>
              <a:gd name="connsiteY55" fmla="*/ 50800 h 1670050"/>
              <a:gd name="connsiteX56" fmla="*/ 2879725 w 2984500"/>
              <a:gd name="connsiteY56" fmla="*/ 50800 h 1670050"/>
              <a:gd name="connsiteX57" fmla="*/ 2879725 w 2984500"/>
              <a:gd name="connsiteY57" fmla="*/ 0 h 1670050"/>
              <a:gd name="connsiteX58" fmla="*/ 2984500 w 2984500"/>
              <a:gd name="connsiteY58" fmla="*/ 6350 h 1670050"/>
              <a:gd name="connsiteX0" fmla="*/ 0 w 2984500"/>
              <a:gd name="connsiteY0" fmla="*/ 1670050 h 1670050"/>
              <a:gd name="connsiteX1" fmla="*/ 127000 w 2984500"/>
              <a:gd name="connsiteY1" fmla="*/ 1670050 h 1670050"/>
              <a:gd name="connsiteX2" fmla="*/ 127000 w 2984500"/>
              <a:gd name="connsiteY2" fmla="*/ 1625600 h 1670050"/>
              <a:gd name="connsiteX3" fmla="*/ 171450 w 2984500"/>
              <a:gd name="connsiteY3" fmla="*/ 1625600 h 1670050"/>
              <a:gd name="connsiteX4" fmla="*/ 171450 w 2984500"/>
              <a:gd name="connsiteY4" fmla="*/ 1584325 h 1670050"/>
              <a:gd name="connsiteX5" fmla="*/ 171450 w 2984500"/>
              <a:gd name="connsiteY5" fmla="*/ 1584325 h 1670050"/>
              <a:gd name="connsiteX6" fmla="*/ 171450 w 2984500"/>
              <a:gd name="connsiteY6" fmla="*/ 1489075 h 1670050"/>
              <a:gd name="connsiteX7" fmla="*/ 241300 w 2984500"/>
              <a:gd name="connsiteY7" fmla="*/ 1489075 h 1670050"/>
              <a:gd name="connsiteX8" fmla="*/ 241300 w 2984500"/>
              <a:gd name="connsiteY8" fmla="*/ 1438275 h 1670050"/>
              <a:gd name="connsiteX9" fmla="*/ 250825 w 2984500"/>
              <a:gd name="connsiteY9" fmla="*/ 1438275 h 1670050"/>
              <a:gd name="connsiteX10" fmla="*/ 250825 w 2984500"/>
              <a:gd name="connsiteY10" fmla="*/ 1438275 h 1670050"/>
              <a:gd name="connsiteX11" fmla="*/ 250825 w 2984500"/>
              <a:gd name="connsiteY11" fmla="*/ 1333500 h 1670050"/>
              <a:gd name="connsiteX12" fmla="*/ 292100 w 2984500"/>
              <a:gd name="connsiteY12" fmla="*/ 1333500 h 1670050"/>
              <a:gd name="connsiteX13" fmla="*/ 349250 w 2984500"/>
              <a:gd name="connsiteY13" fmla="*/ 1333500 h 1670050"/>
              <a:gd name="connsiteX14" fmla="*/ 349250 w 2984500"/>
              <a:gd name="connsiteY14" fmla="*/ 1292225 h 1670050"/>
              <a:gd name="connsiteX15" fmla="*/ 390525 w 2984500"/>
              <a:gd name="connsiteY15" fmla="*/ 1292225 h 1670050"/>
              <a:gd name="connsiteX16" fmla="*/ 390525 w 2984500"/>
              <a:gd name="connsiteY16" fmla="*/ 1149350 h 1670050"/>
              <a:gd name="connsiteX17" fmla="*/ 431800 w 2984500"/>
              <a:gd name="connsiteY17" fmla="*/ 1149350 h 1670050"/>
              <a:gd name="connsiteX18" fmla="*/ 431800 w 2984500"/>
              <a:gd name="connsiteY18" fmla="*/ 1101725 h 1670050"/>
              <a:gd name="connsiteX19" fmla="*/ 460375 w 2984500"/>
              <a:gd name="connsiteY19" fmla="*/ 1101725 h 1670050"/>
              <a:gd name="connsiteX20" fmla="*/ 460375 w 2984500"/>
              <a:gd name="connsiteY20" fmla="*/ 1101725 h 1670050"/>
              <a:gd name="connsiteX21" fmla="*/ 460375 w 2984500"/>
              <a:gd name="connsiteY21" fmla="*/ 1050925 h 1670050"/>
              <a:gd name="connsiteX22" fmla="*/ 536575 w 2984500"/>
              <a:gd name="connsiteY22" fmla="*/ 1050925 h 1670050"/>
              <a:gd name="connsiteX23" fmla="*/ 536575 w 2984500"/>
              <a:gd name="connsiteY23" fmla="*/ 1006475 h 1670050"/>
              <a:gd name="connsiteX24" fmla="*/ 647700 w 2984500"/>
              <a:gd name="connsiteY24" fmla="*/ 1006475 h 1670050"/>
              <a:gd name="connsiteX25" fmla="*/ 647700 w 2984500"/>
              <a:gd name="connsiteY25" fmla="*/ 920750 h 1670050"/>
              <a:gd name="connsiteX26" fmla="*/ 657225 w 2984500"/>
              <a:gd name="connsiteY26" fmla="*/ 911225 h 1670050"/>
              <a:gd name="connsiteX27" fmla="*/ 657225 w 2984500"/>
              <a:gd name="connsiteY27" fmla="*/ 857250 h 1670050"/>
              <a:gd name="connsiteX28" fmla="*/ 781050 w 2984500"/>
              <a:gd name="connsiteY28" fmla="*/ 857250 h 1670050"/>
              <a:gd name="connsiteX29" fmla="*/ 781050 w 2984500"/>
              <a:gd name="connsiteY29" fmla="*/ 809625 h 1670050"/>
              <a:gd name="connsiteX30" fmla="*/ 844550 w 2984500"/>
              <a:gd name="connsiteY30" fmla="*/ 809625 h 1670050"/>
              <a:gd name="connsiteX31" fmla="*/ 844550 w 2984500"/>
              <a:gd name="connsiteY31" fmla="*/ 749300 h 1670050"/>
              <a:gd name="connsiteX32" fmla="*/ 882650 w 2984500"/>
              <a:gd name="connsiteY32" fmla="*/ 749300 h 1670050"/>
              <a:gd name="connsiteX33" fmla="*/ 882650 w 2984500"/>
              <a:gd name="connsiteY33" fmla="*/ 657225 h 1670050"/>
              <a:gd name="connsiteX34" fmla="*/ 958850 w 2984500"/>
              <a:gd name="connsiteY34" fmla="*/ 657225 h 1670050"/>
              <a:gd name="connsiteX35" fmla="*/ 958850 w 2984500"/>
              <a:gd name="connsiteY35" fmla="*/ 615950 h 1670050"/>
              <a:gd name="connsiteX36" fmla="*/ 1174750 w 2984500"/>
              <a:gd name="connsiteY36" fmla="*/ 615950 h 1670050"/>
              <a:gd name="connsiteX37" fmla="*/ 1174750 w 2984500"/>
              <a:gd name="connsiteY37" fmla="*/ 552450 h 1670050"/>
              <a:gd name="connsiteX38" fmla="*/ 1263650 w 2984500"/>
              <a:gd name="connsiteY38" fmla="*/ 552450 h 1670050"/>
              <a:gd name="connsiteX39" fmla="*/ 1263650 w 2984500"/>
              <a:gd name="connsiteY39" fmla="*/ 511175 h 1670050"/>
              <a:gd name="connsiteX40" fmla="*/ 1387475 w 2984500"/>
              <a:gd name="connsiteY40" fmla="*/ 511175 h 1670050"/>
              <a:gd name="connsiteX41" fmla="*/ 1387475 w 2984500"/>
              <a:gd name="connsiteY41" fmla="*/ 454025 h 1670050"/>
              <a:gd name="connsiteX42" fmla="*/ 1419225 w 2984500"/>
              <a:gd name="connsiteY42" fmla="*/ 454025 h 1670050"/>
              <a:gd name="connsiteX43" fmla="*/ 1419225 w 2984500"/>
              <a:gd name="connsiteY43" fmla="*/ 412750 h 1670050"/>
              <a:gd name="connsiteX44" fmla="*/ 1466850 w 2984500"/>
              <a:gd name="connsiteY44" fmla="*/ 412750 h 1670050"/>
              <a:gd name="connsiteX45" fmla="*/ 1466850 w 2984500"/>
              <a:gd name="connsiteY45" fmla="*/ 355600 h 1670050"/>
              <a:gd name="connsiteX46" fmla="*/ 2044700 w 2984500"/>
              <a:gd name="connsiteY46" fmla="*/ 355600 h 1670050"/>
              <a:gd name="connsiteX47" fmla="*/ 2044700 w 2984500"/>
              <a:gd name="connsiteY47" fmla="*/ 307975 h 1670050"/>
              <a:gd name="connsiteX48" fmla="*/ 2133600 w 2984500"/>
              <a:gd name="connsiteY48" fmla="*/ 307975 h 1670050"/>
              <a:gd name="connsiteX49" fmla="*/ 2133600 w 2984500"/>
              <a:gd name="connsiteY49" fmla="*/ 200025 h 1670050"/>
              <a:gd name="connsiteX50" fmla="*/ 2181225 w 2984500"/>
              <a:gd name="connsiteY50" fmla="*/ 200025 h 1670050"/>
              <a:gd name="connsiteX51" fmla="*/ 2181225 w 2984500"/>
              <a:gd name="connsiteY51" fmla="*/ 146050 h 1670050"/>
              <a:gd name="connsiteX52" fmla="*/ 2451100 w 2984500"/>
              <a:gd name="connsiteY52" fmla="*/ 146050 h 1670050"/>
              <a:gd name="connsiteX53" fmla="*/ 2451100 w 2984500"/>
              <a:gd name="connsiteY53" fmla="*/ 98425 h 1670050"/>
              <a:gd name="connsiteX54" fmla="*/ 2740025 w 2984500"/>
              <a:gd name="connsiteY54" fmla="*/ 101600 h 1670050"/>
              <a:gd name="connsiteX55" fmla="*/ 2740025 w 2984500"/>
              <a:gd name="connsiteY55" fmla="*/ 50800 h 1670050"/>
              <a:gd name="connsiteX56" fmla="*/ 2879725 w 2984500"/>
              <a:gd name="connsiteY56" fmla="*/ 50800 h 1670050"/>
              <a:gd name="connsiteX57" fmla="*/ 2879725 w 2984500"/>
              <a:gd name="connsiteY57" fmla="*/ 0 h 1670050"/>
              <a:gd name="connsiteX58" fmla="*/ 2984500 w 2984500"/>
              <a:gd name="connsiteY58" fmla="*/ 6350 h 1670050"/>
              <a:gd name="connsiteX0" fmla="*/ 0 w 2989987"/>
              <a:gd name="connsiteY0" fmla="*/ 1673225 h 1673225"/>
              <a:gd name="connsiteX1" fmla="*/ 127000 w 2989987"/>
              <a:gd name="connsiteY1" fmla="*/ 1673225 h 1673225"/>
              <a:gd name="connsiteX2" fmla="*/ 127000 w 2989987"/>
              <a:gd name="connsiteY2" fmla="*/ 1628775 h 1673225"/>
              <a:gd name="connsiteX3" fmla="*/ 171450 w 2989987"/>
              <a:gd name="connsiteY3" fmla="*/ 1628775 h 1673225"/>
              <a:gd name="connsiteX4" fmla="*/ 171450 w 2989987"/>
              <a:gd name="connsiteY4" fmla="*/ 1587500 h 1673225"/>
              <a:gd name="connsiteX5" fmla="*/ 171450 w 2989987"/>
              <a:gd name="connsiteY5" fmla="*/ 1587500 h 1673225"/>
              <a:gd name="connsiteX6" fmla="*/ 171450 w 2989987"/>
              <a:gd name="connsiteY6" fmla="*/ 1492250 h 1673225"/>
              <a:gd name="connsiteX7" fmla="*/ 241300 w 2989987"/>
              <a:gd name="connsiteY7" fmla="*/ 1492250 h 1673225"/>
              <a:gd name="connsiteX8" fmla="*/ 241300 w 2989987"/>
              <a:gd name="connsiteY8" fmla="*/ 1441450 h 1673225"/>
              <a:gd name="connsiteX9" fmla="*/ 250825 w 2989987"/>
              <a:gd name="connsiteY9" fmla="*/ 1441450 h 1673225"/>
              <a:gd name="connsiteX10" fmla="*/ 250825 w 2989987"/>
              <a:gd name="connsiteY10" fmla="*/ 1441450 h 1673225"/>
              <a:gd name="connsiteX11" fmla="*/ 250825 w 2989987"/>
              <a:gd name="connsiteY11" fmla="*/ 1336675 h 1673225"/>
              <a:gd name="connsiteX12" fmla="*/ 292100 w 2989987"/>
              <a:gd name="connsiteY12" fmla="*/ 1336675 h 1673225"/>
              <a:gd name="connsiteX13" fmla="*/ 349250 w 2989987"/>
              <a:gd name="connsiteY13" fmla="*/ 1336675 h 1673225"/>
              <a:gd name="connsiteX14" fmla="*/ 349250 w 2989987"/>
              <a:gd name="connsiteY14" fmla="*/ 1295400 h 1673225"/>
              <a:gd name="connsiteX15" fmla="*/ 390525 w 2989987"/>
              <a:gd name="connsiteY15" fmla="*/ 1295400 h 1673225"/>
              <a:gd name="connsiteX16" fmla="*/ 390525 w 2989987"/>
              <a:gd name="connsiteY16" fmla="*/ 1152525 h 1673225"/>
              <a:gd name="connsiteX17" fmla="*/ 431800 w 2989987"/>
              <a:gd name="connsiteY17" fmla="*/ 1152525 h 1673225"/>
              <a:gd name="connsiteX18" fmla="*/ 431800 w 2989987"/>
              <a:gd name="connsiteY18" fmla="*/ 1104900 h 1673225"/>
              <a:gd name="connsiteX19" fmla="*/ 460375 w 2989987"/>
              <a:gd name="connsiteY19" fmla="*/ 1104900 h 1673225"/>
              <a:gd name="connsiteX20" fmla="*/ 460375 w 2989987"/>
              <a:gd name="connsiteY20" fmla="*/ 1104900 h 1673225"/>
              <a:gd name="connsiteX21" fmla="*/ 460375 w 2989987"/>
              <a:gd name="connsiteY21" fmla="*/ 1054100 h 1673225"/>
              <a:gd name="connsiteX22" fmla="*/ 536575 w 2989987"/>
              <a:gd name="connsiteY22" fmla="*/ 1054100 h 1673225"/>
              <a:gd name="connsiteX23" fmla="*/ 536575 w 2989987"/>
              <a:gd name="connsiteY23" fmla="*/ 1009650 h 1673225"/>
              <a:gd name="connsiteX24" fmla="*/ 647700 w 2989987"/>
              <a:gd name="connsiteY24" fmla="*/ 1009650 h 1673225"/>
              <a:gd name="connsiteX25" fmla="*/ 647700 w 2989987"/>
              <a:gd name="connsiteY25" fmla="*/ 923925 h 1673225"/>
              <a:gd name="connsiteX26" fmla="*/ 657225 w 2989987"/>
              <a:gd name="connsiteY26" fmla="*/ 914400 h 1673225"/>
              <a:gd name="connsiteX27" fmla="*/ 657225 w 2989987"/>
              <a:gd name="connsiteY27" fmla="*/ 860425 h 1673225"/>
              <a:gd name="connsiteX28" fmla="*/ 781050 w 2989987"/>
              <a:gd name="connsiteY28" fmla="*/ 860425 h 1673225"/>
              <a:gd name="connsiteX29" fmla="*/ 781050 w 2989987"/>
              <a:gd name="connsiteY29" fmla="*/ 812800 h 1673225"/>
              <a:gd name="connsiteX30" fmla="*/ 844550 w 2989987"/>
              <a:gd name="connsiteY30" fmla="*/ 812800 h 1673225"/>
              <a:gd name="connsiteX31" fmla="*/ 844550 w 2989987"/>
              <a:gd name="connsiteY31" fmla="*/ 752475 h 1673225"/>
              <a:gd name="connsiteX32" fmla="*/ 882650 w 2989987"/>
              <a:gd name="connsiteY32" fmla="*/ 752475 h 1673225"/>
              <a:gd name="connsiteX33" fmla="*/ 882650 w 2989987"/>
              <a:gd name="connsiteY33" fmla="*/ 660400 h 1673225"/>
              <a:gd name="connsiteX34" fmla="*/ 958850 w 2989987"/>
              <a:gd name="connsiteY34" fmla="*/ 660400 h 1673225"/>
              <a:gd name="connsiteX35" fmla="*/ 958850 w 2989987"/>
              <a:gd name="connsiteY35" fmla="*/ 619125 h 1673225"/>
              <a:gd name="connsiteX36" fmla="*/ 1174750 w 2989987"/>
              <a:gd name="connsiteY36" fmla="*/ 619125 h 1673225"/>
              <a:gd name="connsiteX37" fmla="*/ 1174750 w 2989987"/>
              <a:gd name="connsiteY37" fmla="*/ 555625 h 1673225"/>
              <a:gd name="connsiteX38" fmla="*/ 1263650 w 2989987"/>
              <a:gd name="connsiteY38" fmla="*/ 555625 h 1673225"/>
              <a:gd name="connsiteX39" fmla="*/ 1263650 w 2989987"/>
              <a:gd name="connsiteY39" fmla="*/ 514350 h 1673225"/>
              <a:gd name="connsiteX40" fmla="*/ 1387475 w 2989987"/>
              <a:gd name="connsiteY40" fmla="*/ 514350 h 1673225"/>
              <a:gd name="connsiteX41" fmla="*/ 1387475 w 2989987"/>
              <a:gd name="connsiteY41" fmla="*/ 457200 h 1673225"/>
              <a:gd name="connsiteX42" fmla="*/ 1419225 w 2989987"/>
              <a:gd name="connsiteY42" fmla="*/ 457200 h 1673225"/>
              <a:gd name="connsiteX43" fmla="*/ 1419225 w 2989987"/>
              <a:gd name="connsiteY43" fmla="*/ 415925 h 1673225"/>
              <a:gd name="connsiteX44" fmla="*/ 1466850 w 2989987"/>
              <a:gd name="connsiteY44" fmla="*/ 415925 h 1673225"/>
              <a:gd name="connsiteX45" fmla="*/ 1466850 w 2989987"/>
              <a:gd name="connsiteY45" fmla="*/ 358775 h 1673225"/>
              <a:gd name="connsiteX46" fmla="*/ 2044700 w 2989987"/>
              <a:gd name="connsiteY46" fmla="*/ 358775 h 1673225"/>
              <a:gd name="connsiteX47" fmla="*/ 2044700 w 2989987"/>
              <a:gd name="connsiteY47" fmla="*/ 311150 h 1673225"/>
              <a:gd name="connsiteX48" fmla="*/ 2133600 w 2989987"/>
              <a:gd name="connsiteY48" fmla="*/ 311150 h 1673225"/>
              <a:gd name="connsiteX49" fmla="*/ 2133600 w 2989987"/>
              <a:gd name="connsiteY49" fmla="*/ 203200 h 1673225"/>
              <a:gd name="connsiteX50" fmla="*/ 2181225 w 2989987"/>
              <a:gd name="connsiteY50" fmla="*/ 203200 h 1673225"/>
              <a:gd name="connsiteX51" fmla="*/ 2181225 w 2989987"/>
              <a:gd name="connsiteY51" fmla="*/ 149225 h 1673225"/>
              <a:gd name="connsiteX52" fmla="*/ 2451100 w 2989987"/>
              <a:gd name="connsiteY52" fmla="*/ 149225 h 1673225"/>
              <a:gd name="connsiteX53" fmla="*/ 2451100 w 2989987"/>
              <a:gd name="connsiteY53" fmla="*/ 101600 h 1673225"/>
              <a:gd name="connsiteX54" fmla="*/ 2740025 w 2989987"/>
              <a:gd name="connsiteY54" fmla="*/ 104775 h 1673225"/>
              <a:gd name="connsiteX55" fmla="*/ 2740025 w 2989987"/>
              <a:gd name="connsiteY55" fmla="*/ 53975 h 1673225"/>
              <a:gd name="connsiteX56" fmla="*/ 2879725 w 2989987"/>
              <a:gd name="connsiteY56" fmla="*/ 53975 h 1673225"/>
              <a:gd name="connsiteX57" fmla="*/ 2879725 w 2989987"/>
              <a:gd name="connsiteY57" fmla="*/ 3175 h 1673225"/>
              <a:gd name="connsiteX58" fmla="*/ 2984500 w 2989987"/>
              <a:gd name="connsiteY58" fmla="*/ 9525 h 1673225"/>
              <a:gd name="connsiteX59" fmla="*/ 2974974 w 2989987"/>
              <a:gd name="connsiteY59" fmla="*/ 0 h 1673225"/>
              <a:gd name="connsiteX0" fmla="*/ 0 w 2994379"/>
              <a:gd name="connsiteY0" fmla="*/ 1733550 h 1733550"/>
              <a:gd name="connsiteX1" fmla="*/ 127000 w 2994379"/>
              <a:gd name="connsiteY1" fmla="*/ 1733550 h 1733550"/>
              <a:gd name="connsiteX2" fmla="*/ 127000 w 2994379"/>
              <a:gd name="connsiteY2" fmla="*/ 1689100 h 1733550"/>
              <a:gd name="connsiteX3" fmla="*/ 171450 w 2994379"/>
              <a:gd name="connsiteY3" fmla="*/ 1689100 h 1733550"/>
              <a:gd name="connsiteX4" fmla="*/ 171450 w 2994379"/>
              <a:gd name="connsiteY4" fmla="*/ 1647825 h 1733550"/>
              <a:gd name="connsiteX5" fmla="*/ 171450 w 2994379"/>
              <a:gd name="connsiteY5" fmla="*/ 1647825 h 1733550"/>
              <a:gd name="connsiteX6" fmla="*/ 171450 w 2994379"/>
              <a:gd name="connsiteY6" fmla="*/ 1552575 h 1733550"/>
              <a:gd name="connsiteX7" fmla="*/ 241300 w 2994379"/>
              <a:gd name="connsiteY7" fmla="*/ 1552575 h 1733550"/>
              <a:gd name="connsiteX8" fmla="*/ 241300 w 2994379"/>
              <a:gd name="connsiteY8" fmla="*/ 1501775 h 1733550"/>
              <a:gd name="connsiteX9" fmla="*/ 250825 w 2994379"/>
              <a:gd name="connsiteY9" fmla="*/ 1501775 h 1733550"/>
              <a:gd name="connsiteX10" fmla="*/ 250825 w 2994379"/>
              <a:gd name="connsiteY10" fmla="*/ 1501775 h 1733550"/>
              <a:gd name="connsiteX11" fmla="*/ 250825 w 2994379"/>
              <a:gd name="connsiteY11" fmla="*/ 1397000 h 1733550"/>
              <a:gd name="connsiteX12" fmla="*/ 292100 w 2994379"/>
              <a:gd name="connsiteY12" fmla="*/ 1397000 h 1733550"/>
              <a:gd name="connsiteX13" fmla="*/ 349250 w 2994379"/>
              <a:gd name="connsiteY13" fmla="*/ 1397000 h 1733550"/>
              <a:gd name="connsiteX14" fmla="*/ 349250 w 2994379"/>
              <a:gd name="connsiteY14" fmla="*/ 1355725 h 1733550"/>
              <a:gd name="connsiteX15" fmla="*/ 390525 w 2994379"/>
              <a:gd name="connsiteY15" fmla="*/ 1355725 h 1733550"/>
              <a:gd name="connsiteX16" fmla="*/ 390525 w 2994379"/>
              <a:gd name="connsiteY16" fmla="*/ 1212850 h 1733550"/>
              <a:gd name="connsiteX17" fmla="*/ 431800 w 2994379"/>
              <a:gd name="connsiteY17" fmla="*/ 1212850 h 1733550"/>
              <a:gd name="connsiteX18" fmla="*/ 431800 w 2994379"/>
              <a:gd name="connsiteY18" fmla="*/ 1165225 h 1733550"/>
              <a:gd name="connsiteX19" fmla="*/ 460375 w 2994379"/>
              <a:gd name="connsiteY19" fmla="*/ 1165225 h 1733550"/>
              <a:gd name="connsiteX20" fmla="*/ 460375 w 2994379"/>
              <a:gd name="connsiteY20" fmla="*/ 1165225 h 1733550"/>
              <a:gd name="connsiteX21" fmla="*/ 460375 w 2994379"/>
              <a:gd name="connsiteY21" fmla="*/ 1114425 h 1733550"/>
              <a:gd name="connsiteX22" fmla="*/ 536575 w 2994379"/>
              <a:gd name="connsiteY22" fmla="*/ 1114425 h 1733550"/>
              <a:gd name="connsiteX23" fmla="*/ 536575 w 2994379"/>
              <a:gd name="connsiteY23" fmla="*/ 1069975 h 1733550"/>
              <a:gd name="connsiteX24" fmla="*/ 647700 w 2994379"/>
              <a:gd name="connsiteY24" fmla="*/ 1069975 h 1733550"/>
              <a:gd name="connsiteX25" fmla="*/ 647700 w 2994379"/>
              <a:gd name="connsiteY25" fmla="*/ 984250 h 1733550"/>
              <a:gd name="connsiteX26" fmla="*/ 657225 w 2994379"/>
              <a:gd name="connsiteY26" fmla="*/ 974725 h 1733550"/>
              <a:gd name="connsiteX27" fmla="*/ 657225 w 2994379"/>
              <a:gd name="connsiteY27" fmla="*/ 920750 h 1733550"/>
              <a:gd name="connsiteX28" fmla="*/ 781050 w 2994379"/>
              <a:gd name="connsiteY28" fmla="*/ 920750 h 1733550"/>
              <a:gd name="connsiteX29" fmla="*/ 781050 w 2994379"/>
              <a:gd name="connsiteY29" fmla="*/ 873125 h 1733550"/>
              <a:gd name="connsiteX30" fmla="*/ 844550 w 2994379"/>
              <a:gd name="connsiteY30" fmla="*/ 873125 h 1733550"/>
              <a:gd name="connsiteX31" fmla="*/ 844550 w 2994379"/>
              <a:gd name="connsiteY31" fmla="*/ 812800 h 1733550"/>
              <a:gd name="connsiteX32" fmla="*/ 882650 w 2994379"/>
              <a:gd name="connsiteY32" fmla="*/ 812800 h 1733550"/>
              <a:gd name="connsiteX33" fmla="*/ 882650 w 2994379"/>
              <a:gd name="connsiteY33" fmla="*/ 720725 h 1733550"/>
              <a:gd name="connsiteX34" fmla="*/ 958850 w 2994379"/>
              <a:gd name="connsiteY34" fmla="*/ 720725 h 1733550"/>
              <a:gd name="connsiteX35" fmla="*/ 958850 w 2994379"/>
              <a:gd name="connsiteY35" fmla="*/ 679450 h 1733550"/>
              <a:gd name="connsiteX36" fmla="*/ 1174750 w 2994379"/>
              <a:gd name="connsiteY36" fmla="*/ 679450 h 1733550"/>
              <a:gd name="connsiteX37" fmla="*/ 1174750 w 2994379"/>
              <a:gd name="connsiteY37" fmla="*/ 615950 h 1733550"/>
              <a:gd name="connsiteX38" fmla="*/ 1263650 w 2994379"/>
              <a:gd name="connsiteY38" fmla="*/ 615950 h 1733550"/>
              <a:gd name="connsiteX39" fmla="*/ 1263650 w 2994379"/>
              <a:gd name="connsiteY39" fmla="*/ 574675 h 1733550"/>
              <a:gd name="connsiteX40" fmla="*/ 1387475 w 2994379"/>
              <a:gd name="connsiteY40" fmla="*/ 574675 h 1733550"/>
              <a:gd name="connsiteX41" fmla="*/ 1387475 w 2994379"/>
              <a:gd name="connsiteY41" fmla="*/ 517525 h 1733550"/>
              <a:gd name="connsiteX42" fmla="*/ 1419225 w 2994379"/>
              <a:gd name="connsiteY42" fmla="*/ 517525 h 1733550"/>
              <a:gd name="connsiteX43" fmla="*/ 1419225 w 2994379"/>
              <a:gd name="connsiteY43" fmla="*/ 476250 h 1733550"/>
              <a:gd name="connsiteX44" fmla="*/ 1466850 w 2994379"/>
              <a:gd name="connsiteY44" fmla="*/ 476250 h 1733550"/>
              <a:gd name="connsiteX45" fmla="*/ 1466850 w 2994379"/>
              <a:gd name="connsiteY45" fmla="*/ 419100 h 1733550"/>
              <a:gd name="connsiteX46" fmla="*/ 2044700 w 2994379"/>
              <a:gd name="connsiteY46" fmla="*/ 419100 h 1733550"/>
              <a:gd name="connsiteX47" fmla="*/ 2044700 w 2994379"/>
              <a:gd name="connsiteY47" fmla="*/ 371475 h 1733550"/>
              <a:gd name="connsiteX48" fmla="*/ 2133600 w 2994379"/>
              <a:gd name="connsiteY48" fmla="*/ 371475 h 1733550"/>
              <a:gd name="connsiteX49" fmla="*/ 2133600 w 2994379"/>
              <a:gd name="connsiteY49" fmla="*/ 263525 h 1733550"/>
              <a:gd name="connsiteX50" fmla="*/ 2181225 w 2994379"/>
              <a:gd name="connsiteY50" fmla="*/ 263525 h 1733550"/>
              <a:gd name="connsiteX51" fmla="*/ 2181225 w 2994379"/>
              <a:gd name="connsiteY51" fmla="*/ 209550 h 1733550"/>
              <a:gd name="connsiteX52" fmla="*/ 2451100 w 2994379"/>
              <a:gd name="connsiteY52" fmla="*/ 209550 h 1733550"/>
              <a:gd name="connsiteX53" fmla="*/ 2451100 w 2994379"/>
              <a:gd name="connsiteY53" fmla="*/ 161925 h 1733550"/>
              <a:gd name="connsiteX54" fmla="*/ 2740025 w 2994379"/>
              <a:gd name="connsiteY54" fmla="*/ 165100 h 1733550"/>
              <a:gd name="connsiteX55" fmla="*/ 2740025 w 2994379"/>
              <a:gd name="connsiteY55" fmla="*/ 114300 h 1733550"/>
              <a:gd name="connsiteX56" fmla="*/ 2879725 w 2994379"/>
              <a:gd name="connsiteY56" fmla="*/ 114300 h 1733550"/>
              <a:gd name="connsiteX57" fmla="*/ 2879725 w 2994379"/>
              <a:gd name="connsiteY57" fmla="*/ 63500 h 1733550"/>
              <a:gd name="connsiteX58" fmla="*/ 2984500 w 2994379"/>
              <a:gd name="connsiteY58" fmla="*/ 69850 h 1733550"/>
              <a:gd name="connsiteX59" fmla="*/ 2990849 w 2994379"/>
              <a:gd name="connsiteY59" fmla="*/ 0 h 1733550"/>
              <a:gd name="connsiteX0" fmla="*/ 0 w 2994379"/>
              <a:gd name="connsiteY0" fmla="*/ 1733550 h 1733550"/>
              <a:gd name="connsiteX1" fmla="*/ 127000 w 2994379"/>
              <a:gd name="connsiteY1" fmla="*/ 1733550 h 1733550"/>
              <a:gd name="connsiteX2" fmla="*/ 127000 w 2994379"/>
              <a:gd name="connsiteY2" fmla="*/ 1689100 h 1733550"/>
              <a:gd name="connsiteX3" fmla="*/ 171450 w 2994379"/>
              <a:gd name="connsiteY3" fmla="*/ 1689100 h 1733550"/>
              <a:gd name="connsiteX4" fmla="*/ 171450 w 2994379"/>
              <a:gd name="connsiteY4" fmla="*/ 1647825 h 1733550"/>
              <a:gd name="connsiteX5" fmla="*/ 171450 w 2994379"/>
              <a:gd name="connsiteY5" fmla="*/ 1647825 h 1733550"/>
              <a:gd name="connsiteX6" fmla="*/ 171450 w 2994379"/>
              <a:gd name="connsiteY6" fmla="*/ 1552575 h 1733550"/>
              <a:gd name="connsiteX7" fmla="*/ 241300 w 2994379"/>
              <a:gd name="connsiteY7" fmla="*/ 1552575 h 1733550"/>
              <a:gd name="connsiteX8" fmla="*/ 241300 w 2994379"/>
              <a:gd name="connsiteY8" fmla="*/ 1501775 h 1733550"/>
              <a:gd name="connsiteX9" fmla="*/ 250825 w 2994379"/>
              <a:gd name="connsiteY9" fmla="*/ 1501775 h 1733550"/>
              <a:gd name="connsiteX10" fmla="*/ 250825 w 2994379"/>
              <a:gd name="connsiteY10" fmla="*/ 1501775 h 1733550"/>
              <a:gd name="connsiteX11" fmla="*/ 250825 w 2994379"/>
              <a:gd name="connsiteY11" fmla="*/ 1397000 h 1733550"/>
              <a:gd name="connsiteX12" fmla="*/ 292100 w 2994379"/>
              <a:gd name="connsiteY12" fmla="*/ 1397000 h 1733550"/>
              <a:gd name="connsiteX13" fmla="*/ 349250 w 2994379"/>
              <a:gd name="connsiteY13" fmla="*/ 1397000 h 1733550"/>
              <a:gd name="connsiteX14" fmla="*/ 349250 w 2994379"/>
              <a:gd name="connsiteY14" fmla="*/ 1355725 h 1733550"/>
              <a:gd name="connsiteX15" fmla="*/ 390525 w 2994379"/>
              <a:gd name="connsiteY15" fmla="*/ 1355725 h 1733550"/>
              <a:gd name="connsiteX16" fmla="*/ 390525 w 2994379"/>
              <a:gd name="connsiteY16" fmla="*/ 1212850 h 1733550"/>
              <a:gd name="connsiteX17" fmla="*/ 431800 w 2994379"/>
              <a:gd name="connsiteY17" fmla="*/ 1212850 h 1733550"/>
              <a:gd name="connsiteX18" fmla="*/ 431800 w 2994379"/>
              <a:gd name="connsiteY18" fmla="*/ 1165225 h 1733550"/>
              <a:gd name="connsiteX19" fmla="*/ 460375 w 2994379"/>
              <a:gd name="connsiteY19" fmla="*/ 1165225 h 1733550"/>
              <a:gd name="connsiteX20" fmla="*/ 460375 w 2994379"/>
              <a:gd name="connsiteY20" fmla="*/ 1165225 h 1733550"/>
              <a:gd name="connsiteX21" fmla="*/ 460375 w 2994379"/>
              <a:gd name="connsiteY21" fmla="*/ 1114425 h 1733550"/>
              <a:gd name="connsiteX22" fmla="*/ 536575 w 2994379"/>
              <a:gd name="connsiteY22" fmla="*/ 1114425 h 1733550"/>
              <a:gd name="connsiteX23" fmla="*/ 536575 w 2994379"/>
              <a:gd name="connsiteY23" fmla="*/ 1069975 h 1733550"/>
              <a:gd name="connsiteX24" fmla="*/ 647700 w 2994379"/>
              <a:gd name="connsiteY24" fmla="*/ 1069975 h 1733550"/>
              <a:gd name="connsiteX25" fmla="*/ 647700 w 2994379"/>
              <a:gd name="connsiteY25" fmla="*/ 984250 h 1733550"/>
              <a:gd name="connsiteX26" fmla="*/ 657225 w 2994379"/>
              <a:gd name="connsiteY26" fmla="*/ 974725 h 1733550"/>
              <a:gd name="connsiteX27" fmla="*/ 657225 w 2994379"/>
              <a:gd name="connsiteY27" fmla="*/ 920750 h 1733550"/>
              <a:gd name="connsiteX28" fmla="*/ 781050 w 2994379"/>
              <a:gd name="connsiteY28" fmla="*/ 920750 h 1733550"/>
              <a:gd name="connsiteX29" fmla="*/ 781050 w 2994379"/>
              <a:gd name="connsiteY29" fmla="*/ 873125 h 1733550"/>
              <a:gd name="connsiteX30" fmla="*/ 844550 w 2994379"/>
              <a:gd name="connsiteY30" fmla="*/ 873125 h 1733550"/>
              <a:gd name="connsiteX31" fmla="*/ 844550 w 2994379"/>
              <a:gd name="connsiteY31" fmla="*/ 812800 h 1733550"/>
              <a:gd name="connsiteX32" fmla="*/ 882650 w 2994379"/>
              <a:gd name="connsiteY32" fmla="*/ 812800 h 1733550"/>
              <a:gd name="connsiteX33" fmla="*/ 882650 w 2994379"/>
              <a:gd name="connsiteY33" fmla="*/ 720725 h 1733550"/>
              <a:gd name="connsiteX34" fmla="*/ 958850 w 2994379"/>
              <a:gd name="connsiteY34" fmla="*/ 720725 h 1733550"/>
              <a:gd name="connsiteX35" fmla="*/ 958850 w 2994379"/>
              <a:gd name="connsiteY35" fmla="*/ 679450 h 1733550"/>
              <a:gd name="connsiteX36" fmla="*/ 1174750 w 2994379"/>
              <a:gd name="connsiteY36" fmla="*/ 679450 h 1733550"/>
              <a:gd name="connsiteX37" fmla="*/ 1174750 w 2994379"/>
              <a:gd name="connsiteY37" fmla="*/ 615950 h 1733550"/>
              <a:gd name="connsiteX38" fmla="*/ 1263650 w 2994379"/>
              <a:gd name="connsiteY38" fmla="*/ 615950 h 1733550"/>
              <a:gd name="connsiteX39" fmla="*/ 1263650 w 2994379"/>
              <a:gd name="connsiteY39" fmla="*/ 574675 h 1733550"/>
              <a:gd name="connsiteX40" fmla="*/ 1387475 w 2994379"/>
              <a:gd name="connsiteY40" fmla="*/ 574675 h 1733550"/>
              <a:gd name="connsiteX41" fmla="*/ 1387475 w 2994379"/>
              <a:gd name="connsiteY41" fmla="*/ 517525 h 1733550"/>
              <a:gd name="connsiteX42" fmla="*/ 1419225 w 2994379"/>
              <a:gd name="connsiteY42" fmla="*/ 517525 h 1733550"/>
              <a:gd name="connsiteX43" fmla="*/ 1419225 w 2994379"/>
              <a:gd name="connsiteY43" fmla="*/ 476250 h 1733550"/>
              <a:gd name="connsiteX44" fmla="*/ 1466850 w 2994379"/>
              <a:gd name="connsiteY44" fmla="*/ 476250 h 1733550"/>
              <a:gd name="connsiteX45" fmla="*/ 1466850 w 2994379"/>
              <a:gd name="connsiteY45" fmla="*/ 419100 h 1733550"/>
              <a:gd name="connsiteX46" fmla="*/ 2044700 w 2994379"/>
              <a:gd name="connsiteY46" fmla="*/ 419100 h 1733550"/>
              <a:gd name="connsiteX47" fmla="*/ 2044700 w 2994379"/>
              <a:gd name="connsiteY47" fmla="*/ 371475 h 1733550"/>
              <a:gd name="connsiteX48" fmla="*/ 2133600 w 2994379"/>
              <a:gd name="connsiteY48" fmla="*/ 371475 h 1733550"/>
              <a:gd name="connsiteX49" fmla="*/ 2133600 w 2994379"/>
              <a:gd name="connsiteY49" fmla="*/ 263525 h 1733550"/>
              <a:gd name="connsiteX50" fmla="*/ 2181225 w 2994379"/>
              <a:gd name="connsiteY50" fmla="*/ 263525 h 1733550"/>
              <a:gd name="connsiteX51" fmla="*/ 2181225 w 2994379"/>
              <a:gd name="connsiteY51" fmla="*/ 209550 h 1733550"/>
              <a:gd name="connsiteX52" fmla="*/ 2451100 w 2994379"/>
              <a:gd name="connsiteY52" fmla="*/ 209550 h 1733550"/>
              <a:gd name="connsiteX53" fmla="*/ 2451100 w 2994379"/>
              <a:gd name="connsiteY53" fmla="*/ 161925 h 1733550"/>
              <a:gd name="connsiteX54" fmla="*/ 2740025 w 2994379"/>
              <a:gd name="connsiteY54" fmla="*/ 165100 h 1733550"/>
              <a:gd name="connsiteX55" fmla="*/ 2740025 w 2994379"/>
              <a:gd name="connsiteY55" fmla="*/ 114300 h 1733550"/>
              <a:gd name="connsiteX56" fmla="*/ 2879725 w 2994379"/>
              <a:gd name="connsiteY56" fmla="*/ 114300 h 1733550"/>
              <a:gd name="connsiteX57" fmla="*/ 2879725 w 2994379"/>
              <a:gd name="connsiteY57" fmla="*/ 63500 h 1733550"/>
              <a:gd name="connsiteX58" fmla="*/ 2984500 w 2994379"/>
              <a:gd name="connsiteY58" fmla="*/ 69850 h 1733550"/>
              <a:gd name="connsiteX59" fmla="*/ 2990849 w 2994379"/>
              <a:gd name="connsiteY59" fmla="*/ 0 h 1733550"/>
              <a:gd name="connsiteX0" fmla="*/ 0 w 2994379"/>
              <a:gd name="connsiteY0" fmla="*/ 1733550 h 1733550"/>
              <a:gd name="connsiteX1" fmla="*/ 127000 w 2994379"/>
              <a:gd name="connsiteY1" fmla="*/ 1733550 h 1733550"/>
              <a:gd name="connsiteX2" fmla="*/ 127000 w 2994379"/>
              <a:gd name="connsiteY2" fmla="*/ 1689100 h 1733550"/>
              <a:gd name="connsiteX3" fmla="*/ 171450 w 2994379"/>
              <a:gd name="connsiteY3" fmla="*/ 1689100 h 1733550"/>
              <a:gd name="connsiteX4" fmla="*/ 171450 w 2994379"/>
              <a:gd name="connsiteY4" fmla="*/ 1647825 h 1733550"/>
              <a:gd name="connsiteX5" fmla="*/ 171450 w 2994379"/>
              <a:gd name="connsiteY5" fmla="*/ 1647825 h 1733550"/>
              <a:gd name="connsiteX6" fmla="*/ 171450 w 2994379"/>
              <a:gd name="connsiteY6" fmla="*/ 1552575 h 1733550"/>
              <a:gd name="connsiteX7" fmla="*/ 241300 w 2994379"/>
              <a:gd name="connsiteY7" fmla="*/ 1552575 h 1733550"/>
              <a:gd name="connsiteX8" fmla="*/ 241300 w 2994379"/>
              <a:gd name="connsiteY8" fmla="*/ 1501775 h 1733550"/>
              <a:gd name="connsiteX9" fmla="*/ 250825 w 2994379"/>
              <a:gd name="connsiteY9" fmla="*/ 1501775 h 1733550"/>
              <a:gd name="connsiteX10" fmla="*/ 250825 w 2994379"/>
              <a:gd name="connsiteY10" fmla="*/ 1501775 h 1733550"/>
              <a:gd name="connsiteX11" fmla="*/ 250825 w 2994379"/>
              <a:gd name="connsiteY11" fmla="*/ 1397000 h 1733550"/>
              <a:gd name="connsiteX12" fmla="*/ 292100 w 2994379"/>
              <a:gd name="connsiteY12" fmla="*/ 1397000 h 1733550"/>
              <a:gd name="connsiteX13" fmla="*/ 349250 w 2994379"/>
              <a:gd name="connsiteY13" fmla="*/ 1397000 h 1733550"/>
              <a:gd name="connsiteX14" fmla="*/ 349250 w 2994379"/>
              <a:gd name="connsiteY14" fmla="*/ 1355725 h 1733550"/>
              <a:gd name="connsiteX15" fmla="*/ 390525 w 2994379"/>
              <a:gd name="connsiteY15" fmla="*/ 1355725 h 1733550"/>
              <a:gd name="connsiteX16" fmla="*/ 390525 w 2994379"/>
              <a:gd name="connsiteY16" fmla="*/ 1212850 h 1733550"/>
              <a:gd name="connsiteX17" fmla="*/ 431800 w 2994379"/>
              <a:gd name="connsiteY17" fmla="*/ 1212850 h 1733550"/>
              <a:gd name="connsiteX18" fmla="*/ 431800 w 2994379"/>
              <a:gd name="connsiteY18" fmla="*/ 1165225 h 1733550"/>
              <a:gd name="connsiteX19" fmla="*/ 460375 w 2994379"/>
              <a:gd name="connsiteY19" fmla="*/ 1165225 h 1733550"/>
              <a:gd name="connsiteX20" fmla="*/ 460375 w 2994379"/>
              <a:gd name="connsiteY20" fmla="*/ 1165225 h 1733550"/>
              <a:gd name="connsiteX21" fmla="*/ 460375 w 2994379"/>
              <a:gd name="connsiteY21" fmla="*/ 1114425 h 1733550"/>
              <a:gd name="connsiteX22" fmla="*/ 536575 w 2994379"/>
              <a:gd name="connsiteY22" fmla="*/ 1114425 h 1733550"/>
              <a:gd name="connsiteX23" fmla="*/ 536575 w 2994379"/>
              <a:gd name="connsiteY23" fmla="*/ 1069975 h 1733550"/>
              <a:gd name="connsiteX24" fmla="*/ 647700 w 2994379"/>
              <a:gd name="connsiteY24" fmla="*/ 1069975 h 1733550"/>
              <a:gd name="connsiteX25" fmla="*/ 647700 w 2994379"/>
              <a:gd name="connsiteY25" fmla="*/ 984250 h 1733550"/>
              <a:gd name="connsiteX26" fmla="*/ 657225 w 2994379"/>
              <a:gd name="connsiteY26" fmla="*/ 974725 h 1733550"/>
              <a:gd name="connsiteX27" fmla="*/ 657225 w 2994379"/>
              <a:gd name="connsiteY27" fmla="*/ 920750 h 1733550"/>
              <a:gd name="connsiteX28" fmla="*/ 781050 w 2994379"/>
              <a:gd name="connsiteY28" fmla="*/ 920750 h 1733550"/>
              <a:gd name="connsiteX29" fmla="*/ 781050 w 2994379"/>
              <a:gd name="connsiteY29" fmla="*/ 873125 h 1733550"/>
              <a:gd name="connsiteX30" fmla="*/ 844550 w 2994379"/>
              <a:gd name="connsiteY30" fmla="*/ 873125 h 1733550"/>
              <a:gd name="connsiteX31" fmla="*/ 844550 w 2994379"/>
              <a:gd name="connsiteY31" fmla="*/ 812800 h 1733550"/>
              <a:gd name="connsiteX32" fmla="*/ 882650 w 2994379"/>
              <a:gd name="connsiteY32" fmla="*/ 812800 h 1733550"/>
              <a:gd name="connsiteX33" fmla="*/ 882650 w 2994379"/>
              <a:gd name="connsiteY33" fmla="*/ 720725 h 1733550"/>
              <a:gd name="connsiteX34" fmla="*/ 958850 w 2994379"/>
              <a:gd name="connsiteY34" fmla="*/ 720725 h 1733550"/>
              <a:gd name="connsiteX35" fmla="*/ 958850 w 2994379"/>
              <a:gd name="connsiteY35" fmla="*/ 679450 h 1733550"/>
              <a:gd name="connsiteX36" fmla="*/ 1174750 w 2994379"/>
              <a:gd name="connsiteY36" fmla="*/ 679450 h 1733550"/>
              <a:gd name="connsiteX37" fmla="*/ 1174750 w 2994379"/>
              <a:gd name="connsiteY37" fmla="*/ 615950 h 1733550"/>
              <a:gd name="connsiteX38" fmla="*/ 1263650 w 2994379"/>
              <a:gd name="connsiteY38" fmla="*/ 615950 h 1733550"/>
              <a:gd name="connsiteX39" fmla="*/ 1263650 w 2994379"/>
              <a:gd name="connsiteY39" fmla="*/ 574675 h 1733550"/>
              <a:gd name="connsiteX40" fmla="*/ 1387475 w 2994379"/>
              <a:gd name="connsiteY40" fmla="*/ 574675 h 1733550"/>
              <a:gd name="connsiteX41" fmla="*/ 1387475 w 2994379"/>
              <a:gd name="connsiteY41" fmla="*/ 517525 h 1733550"/>
              <a:gd name="connsiteX42" fmla="*/ 1419225 w 2994379"/>
              <a:gd name="connsiteY42" fmla="*/ 517525 h 1733550"/>
              <a:gd name="connsiteX43" fmla="*/ 1419225 w 2994379"/>
              <a:gd name="connsiteY43" fmla="*/ 476250 h 1733550"/>
              <a:gd name="connsiteX44" fmla="*/ 1466850 w 2994379"/>
              <a:gd name="connsiteY44" fmla="*/ 476250 h 1733550"/>
              <a:gd name="connsiteX45" fmla="*/ 1466850 w 2994379"/>
              <a:gd name="connsiteY45" fmla="*/ 419100 h 1733550"/>
              <a:gd name="connsiteX46" fmla="*/ 2044700 w 2994379"/>
              <a:gd name="connsiteY46" fmla="*/ 419100 h 1733550"/>
              <a:gd name="connsiteX47" fmla="*/ 2044700 w 2994379"/>
              <a:gd name="connsiteY47" fmla="*/ 371475 h 1733550"/>
              <a:gd name="connsiteX48" fmla="*/ 2133600 w 2994379"/>
              <a:gd name="connsiteY48" fmla="*/ 371475 h 1733550"/>
              <a:gd name="connsiteX49" fmla="*/ 2133600 w 2994379"/>
              <a:gd name="connsiteY49" fmla="*/ 263525 h 1733550"/>
              <a:gd name="connsiteX50" fmla="*/ 2181225 w 2994379"/>
              <a:gd name="connsiteY50" fmla="*/ 263525 h 1733550"/>
              <a:gd name="connsiteX51" fmla="*/ 2181225 w 2994379"/>
              <a:gd name="connsiteY51" fmla="*/ 209550 h 1733550"/>
              <a:gd name="connsiteX52" fmla="*/ 2451100 w 2994379"/>
              <a:gd name="connsiteY52" fmla="*/ 209550 h 1733550"/>
              <a:gd name="connsiteX53" fmla="*/ 2451100 w 2994379"/>
              <a:gd name="connsiteY53" fmla="*/ 161925 h 1733550"/>
              <a:gd name="connsiteX54" fmla="*/ 2740025 w 2994379"/>
              <a:gd name="connsiteY54" fmla="*/ 165100 h 1733550"/>
              <a:gd name="connsiteX55" fmla="*/ 2740025 w 2994379"/>
              <a:gd name="connsiteY55" fmla="*/ 114300 h 1733550"/>
              <a:gd name="connsiteX56" fmla="*/ 2879725 w 2994379"/>
              <a:gd name="connsiteY56" fmla="*/ 114300 h 1733550"/>
              <a:gd name="connsiteX57" fmla="*/ 2879725 w 2994379"/>
              <a:gd name="connsiteY57" fmla="*/ 63500 h 1733550"/>
              <a:gd name="connsiteX58" fmla="*/ 2984500 w 2994379"/>
              <a:gd name="connsiteY58" fmla="*/ 69850 h 1733550"/>
              <a:gd name="connsiteX59" fmla="*/ 2990849 w 2994379"/>
              <a:gd name="connsiteY59" fmla="*/ 0 h 1733550"/>
              <a:gd name="connsiteX0" fmla="*/ 0 w 2994379"/>
              <a:gd name="connsiteY0" fmla="*/ 1739736 h 1739736"/>
              <a:gd name="connsiteX1" fmla="*/ 127000 w 2994379"/>
              <a:gd name="connsiteY1" fmla="*/ 1739736 h 1739736"/>
              <a:gd name="connsiteX2" fmla="*/ 127000 w 2994379"/>
              <a:gd name="connsiteY2" fmla="*/ 1695286 h 1739736"/>
              <a:gd name="connsiteX3" fmla="*/ 171450 w 2994379"/>
              <a:gd name="connsiteY3" fmla="*/ 1695286 h 1739736"/>
              <a:gd name="connsiteX4" fmla="*/ 171450 w 2994379"/>
              <a:gd name="connsiteY4" fmla="*/ 1654011 h 1739736"/>
              <a:gd name="connsiteX5" fmla="*/ 171450 w 2994379"/>
              <a:gd name="connsiteY5" fmla="*/ 1654011 h 1739736"/>
              <a:gd name="connsiteX6" fmla="*/ 171450 w 2994379"/>
              <a:gd name="connsiteY6" fmla="*/ 1558761 h 1739736"/>
              <a:gd name="connsiteX7" fmla="*/ 241300 w 2994379"/>
              <a:gd name="connsiteY7" fmla="*/ 1558761 h 1739736"/>
              <a:gd name="connsiteX8" fmla="*/ 241300 w 2994379"/>
              <a:gd name="connsiteY8" fmla="*/ 1507961 h 1739736"/>
              <a:gd name="connsiteX9" fmla="*/ 250825 w 2994379"/>
              <a:gd name="connsiteY9" fmla="*/ 1507961 h 1739736"/>
              <a:gd name="connsiteX10" fmla="*/ 250825 w 2994379"/>
              <a:gd name="connsiteY10" fmla="*/ 1507961 h 1739736"/>
              <a:gd name="connsiteX11" fmla="*/ 250825 w 2994379"/>
              <a:gd name="connsiteY11" fmla="*/ 1403186 h 1739736"/>
              <a:gd name="connsiteX12" fmla="*/ 292100 w 2994379"/>
              <a:gd name="connsiteY12" fmla="*/ 1403186 h 1739736"/>
              <a:gd name="connsiteX13" fmla="*/ 349250 w 2994379"/>
              <a:gd name="connsiteY13" fmla="*/ 1403186 h 1739736"/>
              <a:gd name="connsiteX14" fmla="*/ 349250 w 2994379"/>
              <a:gd name="connsiteY14" fmla="*/ 1361911 h 1739736"/>
              <a:gd name="connsiteX15" fmla="*/ 390525 w 2994379"/>
              <a:gd name="connsiteY15" fmla="*/ 1361911 h 1739736"/>
              <a:gd name="connsiteX16" fmla="*/ 390525 w 2994379"/>
              <a:gd name="connsiteY16" fmla="*/ 1219036 h 1739736"/>
              <a:gd name="connsiteX17" fmla="*/ 431800 w 2994379"/>
              <a:gd name="connsiteY17" fmla="*/ 1219036 h 1739736"/>
              <a:gd name="connsiteX18" fmla="*/ 431800 w 2994379"/>
              <a:gd name="connsiteY18" fmla="*/ 1171411 h 1739736"/>
              <a:gd name="connsiteX19" fmla="*/ 460375 w 2994379"/>
              <a:gd name="connsiteY19" fmla="*/ 1171411 h 1739736"/>
              <a:gd name="connsiteX20" fmla="*/ 460375 w 2994379"/>
              <a:gd name="connsiteY20" fmla="*/ 1171411 h 1739736"/>
              <a:gd name="connsiteX21" fmla="*/ 460375 w 2994379"/>
              <a:gd name="connsiteY21" fmla="*/ 1120611 h 1739736"/>
              <a:gd name="connsiteX22" fmla="*/ 536575 w 2994379"/>
              <a:gd name="connsiteY22" fmla="*/ 1120611 h 1739736"/>
              <a:gd name="connsiteX23" fmla="*/ 536575 w 2994379"/>
              <a:gd name="connsiteY23" fmla="*/ 1076161 h 1739736"/>
              <a:gd name="connsiteX24" fmla="*/ 647700 w 2994379"/>
              <a:gd name="connsiteY24" fmla="*/ 1076161 h 1739736"/>
              <a:gd name="connsiteX25" fmla="*/ 647700 w 2994379"/>
              <a:gd name="connsiteY25" fmla="*/ 990436 h 1739736"/>
              <a:gd name="connsiteX26" fmla="*/ 657225 w 2994379"/>
              <a:gd name="connsiteY26" fmla="*/ 980911 h 1739736"/>
              <a:gd name="connsiteX27" fmla="*/ 657225 w 2994379"/>
              <a:gd name="connsiteY27" fmla="*/ 926936 h 1739736"/>
              <a:gd name="connsiteX28" fmla="*/ 781050 w 2994379"/>
              <a:gd name="connsiteY28" fmla="*/ 926936 h 1739736"/>
              <a:gd name="connsiteX29" fmla="*/ 781050 w 2994379"/>
              <a:gd name="connsiteY29" fmla="*/ 879311 h 1739736"/>
              <a:gd name="connsiteX30" fmla="*/ 844550 w 2994379"/>
              <a:gd name="connsiteY30" fmla="*/ 879311 h 1739736"/>
              <a:gd name="connsiteX31" fmla="*/ 844550 w 2994379"/>
              <a:gd name="connsiteY31" fmla="*/ 818986 h 1739736"/>
              <a:gd name="connsiteX32" fmla="*/ 882650 w 2994379"/>
              <a:gd name="connsiteY32" fmla="*/ 818986 h 1739736"/>
              <a:gd name="connsiteX33" fmla="*/ 882650 w 2994379"/>
              <a:gd name="connsiteY33" fmla="*/ 726911 h 1739736"/>
              <a:gd name="connsiteX34" fmla="*/ 958850 w 2994379"/>
              <a:gd name="connsiteY34" fmla="*/ 726911 h 1739736"/>
              <a:gd name="connsiteX35" fmla="*/ 958850 w 2994379"/>
              <a:gd name="connsiteY35" fmla="*/ 685636 h 1739736"/>
              <a:gd name="connsiteX36" fmla="*/ 1174750 w 2994379"/>
              <a:gd name="connsiteY36" fmla="*/ 685636 h 1739736"/>
              <a:gd name="connsiteX37" fmla="*/ 1174750 w 2994379"/>
              <a:gd name="connsiteY37" fmla="*/ 622136 h 1739736"/>
              <a:gd name="connsiteX38" fmla="*/ 1263650 w 2994379"/>
              <a:gd name="connsiteY38" fmla="*/ 622136 h 1739736"/>
              <a:gd name="connsiteX39" fmla="*/ 1263650 w 2994379"/>
              <a:gd name="connsiteY39" fmla="*/ 580861 h 1739736"/>
              <a:gd name="connsiteX40" fmla="*/ 1387475 w 2994379"/>
              <a:gd name="connsiteY40" fmla="*/ 580861 h 1739736"/>
              <a:gd name="connsiteX41" fmla="*/ 1387475 w 2994379"/>
              <a:gd name="connsiteY41" fmla="*/ 523711 h 1739736"/>
              <a:gd name="connsiteX42" fmla="*/ 1419225 w 2994379"/>
              <a:gd name="connsiteY42" fmla="*/ 523711 h 1739736"/>
              <a:gd name="connsiteX43" fmla="*/ 1419225 w 2994379"/>
              <a:gd name="connsiteY43" fmla="*/ 482436 h 1739736"/>
              <a:gd name="connsiteX44" fmla="*/ 1466850 w 2994379"/>
              <a:gd name="connsiteY44" fmla="*/ 482436 h 1739736"/>
              <a:gd name="connsiteX45" fmla="*/ 1466850 w 2994379"/>
              <a:gd name="connsiteY45" fmla="*/ 425286 h 1739736"/>
              <a:gd name="connsiteX46" fmla="*/ 2044700 w 2994379"/>
              <a:gd name="connsiteY46" fmla="*/ 425286 h 1739736"/>
              <a:gd name="connsiteX47" fmla="*/ 2044700 w 2994379"/>
              <a:gd name="connsiteY47" fmla="*/ 377661 h 1739736"/>
              <a:gd name="connsiteX48" fmla="*/ 2133600 w 2994379"/>
              <a:gd name="connsiteY48" fmla="*/ 377661 h 1739736"/>
              <a:gd name="connsiteX49" fmla="*/ 2133600 w 2994379"/>
              <a:gd name="connsiteY49" fmla="*/ 269711 h 1739736"/>
              <a:gd name="connsiteX50" fmla="*/ 2181225 w 2994379"/>
              <a:gd name="connsiteY50" fmla="*/ 269711 h 1739736"/>
              <a:gd name="connsiteX51" fmla="*/ 2181225 w 2994379"/>
              <a:gd name="connsiteY51" fmla="*/ 215736 h 1739736"/>
              <a:gd name="connsiteX52" fmla="*/ 2451100 w 2994379"/>
              <a:gd name="connsiteY52" fmla="*/ 215736 h 1739736"/>
              <a:gd name="connsiteX53" fmla="*/ 2451100 w 2994379"/>
              <a:gd name="connsiteY53" fmla="*/ 168111 h 1739736"/>
              <a:gd name="connsiteX54" fmla="*/ 2740025 w 2994379"/>
              <a:gd name="connsiteY54" fmla="*/ 171286 h 1739736"/>
              <a:gd name="connsiteX55" fmla="*/ 2740025 w 2994379"/>
              <a:gd name="connsiteY55" fmla="*/ 120486 h 1739736"/>
              <a:gd name="connsiteX56" fmla="*/ 2879725 w 2994379"/>
              <a:gd name="connsiteY56" fmla="*/ 120486 h 1739736"/>
              <a:gd name="connsiteX57" fmla="*/ 2879725 w 2994379"/>
              <a:gd name="connsiteY57" fmla="*/ 69686 h 1739736"/>
              <a:gd name="connsiteX58" fmla="*/ 2984500 w 2994379"/>
              <a:gd name="connsiteY58" fmla="*/ 76036 h 1739736"/>
              <a:gd name="connsiteX59" fmla="*/ 2990849 w 2994379"/>
              <a:gd name="connsiteY59" fmla="*/ 6186 h 1739736"/>
              <a:gd name="connsiteX60" fmla="*/ 2990849 w 2994379"/>
              <a:gd name="connsiteY60" fmla="*/ 3012 h 1739736"/>
              <a:gd name="connsiteX0" fmla="*/ 0 w 3025774"/>
              <a:gd name="connsiteY0" fmla="*/ 1739736 h 1739736"/>
              <a:gd name="connsiteX1" fmla="*/ 127000 w 3025774"/>
              <a:gd name="connsiteY1" fmla="*/ 1739736 h 1739736"/>
              <a:gd name="connsiteX2" fmla="*/ 127000 w 3025774"/>
              <a:gd name="connsiteY2" fmla="*/ 1695286 h 1739736"/>
              <a:gd name="connsiteX3" fmla="*/ 171450 w 3025774"/>
              <a:gd name="connsiteY3" fmla="*/ 1695286 h 1739736"/>
              <a:gd name="connsiteX4" fmla="*/ 171450 w 3025774"/>
              <a:gd name="connsiteY4" fmla="*/ 1654011 h 1739736"/>
              <a:gd name="connsiteX5" fmla="*/ 171450 w 3025774"/>
              <a:gd name="connsiteY5" fmla="*/ 1654011 h 1739736"/>
              <a:gd name="connsiteX6" fmla="*/ 171450 w 3025774"/>
              <a:gd name="connsiteY6" fmla="*/ 1558761 h 1739736"/>
              <a:gd name="connsiteX7" fmla="*/ 241300 w 3025774"/>
              <a:gd name="connsiteY7" fmla="*/ 1558761 h 1739736"/>
              <a:gd name="connsiteX8" fmla="*/ 241300 w 3025774"/>
              <a:gd name="connsiteY8" fmla="*/ 1507961 h 1739736"/>
              <a:gd name="connsiteX9" fmla="*/ 250825 w 3025774"/>
              <a:gd name="connsiteY9" fmla="*/ 1507961 h 1739736"/>
              <a:gd name="connsiteX10" fmla="*/ 250825 w 3025774"/>
              <a:gd name="connsiteY10" fmla="*/ 1507961 h 1739736"/>
              <a:gd name="connsiteX11" fmla="*/ 250825 w 3025774"/>
              <a:gd name="connsiteY11" fmla="*/ 1403186 h 1739736"/>
              <a:gd name="connsiteX12" fmla="*/ 292100 w 3025774"/>
              <a:gd name="connsiteY12" fmla="*/ 1403186 h 1739736"/>
              <a:gd name="connsiteX13" fmla="*/ 349250 w 3025774"/>
              <a:gd name="connsiteY13" fmla="*/ 1403186 h 1739736"/>
              <a:gd name="connsiteX14" fmla="*/ 349250 w 3025774"/>
              <a:gd name="connsiteY14" fmla="*/ 1361911 h 1739736"/>
              <a:gd name="connsiteX15" fmla="*/ 390525 w 3025774"/>
              <a:gd name="connsiteY15" fmla="*/ 1361911 h 1739736"/>
              <a:gd name="connsiteX16" fmla="*/ 390525 w 3025774"/>
              <a:gd name="connsiteY16" fmla="*/ 1219036 h 1739736"/>
              <a:gd name="connsiteX17" fmla="*/ 431800 w 3025774"/>
              <a:gd name="connsiteY17" fmla="*/ 1219036 h 1739736"/>
              <a:gd name="connsiteX18" fmla="*/ 431800 w 3025774"/>
              <a:gd name="connsiteY18" fmla="*/ 1171411 h 1739736"/>
              <a:gd name="connsiteX19" fmla="*/ 460375 w 3025774"/>
              <a:gd name="connsiteY19" fmla="*/ 1171411 h 1739736"/>
              <a:gd name="connsiteX20" fmla="*/ 460375 w 3025774"/>
              <a:gd name="connsiteY20" fmla="*/ 1171411 h 1739736"/>
              <a:gd name="connsiteX21" fmla="*/ 460375 w 3025774"/>
              <a:gd name="connsiteY21" fmla="*/ 1120611 h 1739736"/>
              <a:gd name="connsiteX22" fmla="*/ 536575 w 3025774"/>
              <a:gd name="connsiteY22" fmla="*/ 1120611 h 1739736"/>
              <a:gd name="connsiteX23" fmla="*/ 536575 w 3025774"/>
              <a:gd name="connsiteY23" fmla="*/ 1076161 h 1739736"/>
              <a:gd name="connsiteX24" fmla="*/ 647700 w 3025774"/>
              <a:gd name="connsiteY24" fmla="*/ 1076161 h 1739736"/>
              <a:gd name="connsiteX25" fmla="*/ 647700 w 3025774"/>
              <a:gd name="connsiteY25" fmla="*/ 990436 h 1739736"/>
              <a:gd name="connsiteX26" fmla="*/ 657225 w 3025774"/>
              <a:gd name="connsiteY26" fmla="*/ 980911 h 1739736"/>
              <a:gd name="connsiteX27" fmla="*/ 657225 w 3025774"/>
              <a:gd name="connsiteY27" fmla="*/ 926936 h 1739736"/>
              <a:gd name="connsiteX28" fmla="*/ 781050 w 3025774"/>
              <a:gd name="connsiteY28" fmla="*/ 926936 h 1739736"/>
              <a:gd name="connsiteX29" fmla="*/ 781050 w 3025774"/>
              <a:gd name="connsiteY29" fmla="*/ 879311 h 1739736"/>
              <a:gd name="connsiteX30" fmla="*/ 844550 w 3025774"/>
              <a:gd name="connsiteY30" fmla="*/ 879311 h 1739736"/>
              <a:gd name="connsiteX31" fmla="*/ 844550 w 3025774"/>
              <a:gd name="connsiteY31" fmla="*/ 818986 h 1739736"/>
              <a:gd name="connsiteX32" fmla="*/ 882650 w 3025774"/>
              <a:gd name="connsiteY32" fmla="*/ 818986 h 1739736"/>
              <a:gd name="connsiteX33" fmla="*/ 882650 w 3025774"/>
              <a:gd name="connsiteY33" fmla="*/ 726911 h 1739736"/>
              <a:gd name="connsiteX34" fmla="*/ 958850 w 3025774"/>
              <a:gd name="connsiteY34" fmla="*/ 726911 h 1739736"/>
              <a:gd name="connsiteX35" fmla="*/ 958850 w 3025774"/>
              <a:gd name="connsiteY35" fmla="*/ 685636 h 1739736"/>
              <a:gd name="connsiteX36" fmla="*/ 1174750 w 3025774"/>
              <a:gd name="connsiteY36" fmla="*/ 685636 h 1739736"/>
              <a:gd name="connsiteX37" fmla="*/ 1174750 w 3025774"/>
              <a:gd name="connsiteY37" fmla="*/ 622136 h 1739736"/>
              <a:gd name="connsiteX38" fmla="*/ 1263650 w 3025774"/>
              <a:gd name="connsiteY38" fmla="*/ 622136 h 1739736"/>
              <a:gd name="connsiteX39" fmla="*/ 1263650 w 3025774"/>
              <a:gd name="connsiteY39" fmla="*/ 580861 h 1739736"/>
              <a:gd name="connsiteX40" fmla="*/ 1387475 w 3025774"/>
              <a:gd name="connsiteY40" fmla="*/ 580861 h 1739736"/>
              <a:gd name="connsiteX41" fmla="*/ 1387475 w 3025774"/>
              <a:gd name="connsiteY41" fmla="*/ 523711 h 1739736"/>
              <a:gd name="connsiteX42" fmla="*/ 1419225 w 3025774"/>
              <a:gd name="connsiteY42" fmla="*/ 523711 h 1739736"/>
              <a:gd name="connsiteX43" fmla="*/ 1419225 w 3025774"/>
              <a:gd name="connsiteY43" fmla="*/ 482436 h 1739736"/>
              <a:gd name="connsiteX44" fmla="*/ 1466850 w 3025774"/>
              <a:gd name="connsiteY44" fmla="*/ 482436 h 1739736"/>
              <a:gd name="connsiteX45" fmla="*/ 1466850 w 3025774"/>
              <a:gd name="connsiteY45" fmla="*/ 425286 h 1739736"/>
              <a:gd name="connsiteX46" fmla="*/ 2044700 w 3025774"/>
              <a:gd name="connsiteY46" fmla="*/ 425286 h 1739736"/>
              <a:gd name="connsiteX47" fmla="*/ 2044700 w 3025774"/>
              <a:gd name="connsiteY47" fmla="*/ 377661 h 1739736"/>
              <a:gd name="connsiteX48" fmla="*/ 2133600 w 3025774"/>
              <a:gd name="connsiteY48" fmla="*/ 377661 h 1739736"/>
              <a:gd name="connsiteX49" fmla="*/ 2133600 w 3025774"/>
              <a:gd name="connsiteY49" fmla="*/ 269711 h 1739736"/>
              <a:gd name="connsiteX50" fmla="*/ 2181225 w 3025774"/>
              <a:gd name="connsiteY50" fmla="*/ 269711 h 1739736"/>
              <a:gd name="connsiteX51" fmla="*/ 2181225 w 3025774"/>
              <a:gd name="connsiteY51" fmla="*/ 215736 h 1739736"/>
              <a:gd name="connsiteX52" fmla="*/ 2451100 w 3025774"/>
              <a:gd name="connsiteY52" fmla="*/ 215736 h 1739736"/>
              <a:gd name="connsiteX53" fmla="*/ 2451100 w 3025774"/>
              <a:gd name="connsiteY53" fmla="*/ 168111 h 1739736"/>
              <a:gd name="connsiteX54" fmla="*/ 2740025 w 3025774"/>
              <a:gd name="connsiteY54" fmla="*/ 171286 h 1739736"/>
              <a:gd name="connsiteX55" fmla="*/ 2740025 w 3025774"/>
              <a:gd name="connsiteY55" fmla="*/ 120486 h 1739736"/>
              <a:gd name="connsiteX56" fmla="*/ 2879725 w 3025774"/>
              <a:gd name="connsiteY56" fmla="*/ 120486 h 1739736"/>
              <a:gd name="connsiteX57" fmla="*/ 2879725 w 3025774"/>
              <a:gd name="connsiteY57" fmla="*/ 69686 h 1739736"/>
              <a:gd name="connsiteX58" fmla="*/ 2984500 w 3025774"/>
              <a:gd name="connsiteY58" fmla="*/ 76036 h 1739736"/>
              <a:gd name="connsiteX59" fmla="*/ 2990849 w 3025774"/>
              <a:gd name="connsiteY59" fmla="*/ 6186 h 1739736"/>
              <a:gd name="connsiteX60" fmla="*/ 3025774 w 3025774"/>
              <a:gd name="connsiteY60" fmla="*/ 3012 h 1739736"/>
              <a:gd name="connsiteX0" fmla="*/ 0 w 3029501"/>
              <a:gd name="connsiteY0" fmla="*/ 1743074 h 1743074"/>
              <a:gd name="connsiteX1" fmla="*/ 127000 w 3029501"/>
              <a:gd name="connsiteY1" fmla="*/ 1743074 h 1743074"/>
              <a:gd name="connsiteX2" fmla="*/ 127000 w 3029501"/>
              <a:gd name="connsiteY2" fmla="*/ 1698624 h 1743074"/>
              <a:gd name="connsiteX3" fmla="*/ 171450 w 3029501"/>
              <a:gd name="connsiteY3" fmla="*/ 1698624 h 1743074"/>
              <a:gd name="connsiteX4" fmla="*/ 171450 w 3029501"/>
              <a:gd name="connsiteY4" fmla="*/ 1657349 h 1743074"/>
              <a:gd name="connsiteX5" fmla="*/ 171450 w 3029501"/>
              <a:gd name="connsiteY5" fmla="*/ 1657349 h 1743074"/>
              <a:gd name="connsiteX6" fmla="*/ 171450 w 3029501"/>
              <a:gd name="connsiteY6" fmla="*/ 1562099 h 1743074"/>
              <a:gd name="connsiteX7" fmla="*/ 241300 w 3029501"/>
              <a:gd name="connsiteY7" fmla="*/ 1562099 h 1743074"/>
              <a:gd name="connsiteX8" fmla="*/ 241300 w 3029501"/>
              <a:gd name="connsiteY8" fmla="*/ 1511299 h 1743074"/>
              <a:gd name="connsiteX9" fmla="*/ 250825 w 3029501"/>
              <a:gd name="connsiteY9" fmla="*/ 1511299 h 1743074"/>
              <a:gd name="connsiteX10" fmla="*/ 250825 w 3029501"/>
              <a:gd name="connsiteY10" fmla="*/ 1511299 h 1743074"/>
              <a:gd name="connsiteX11" fmla="*/ 250825 w 3029501"/>
              <a:gd name="connsiteY11" fmla="*/ 1406524 h 1743074"/>
              <a:gd name="connsiteX12" fmla="*/ 292100 w 3029501"/>
              <a:gd name="connsiteY12" fmla="*/ 1406524 h 1743074"/>
              <a:gd name="connsiteX13" fmla="*/ 349250 w 3029501"/>
              <a:gd name="connsiteY13" fmla="*/ 1406524 h 1743074"/>
              <a:gd name="connsiteX14" fmla="*/ 349250 w 3029501"/>
              <a:gd name="connsiteY14" fmla="*/ 1365249 h 1743074"/>
              <a:gd name="connsiteX15" fmla="*/ 390525 w 3029501"/>
              <a:gd name="connsiteY15" fmla="*/ 1365249 h 1743074"/>
              <a:gd name="connsiteX16" fmla="*/ 390525 w 3029501"/>
              <a:gd name="connsiteY16" fmla="*/ 1222374 h 1743074"/>
              <a:gd name="connsiteX17" fmla="*/ 431800 w 3029501"/>
              <a:gd name="connsiteY17" fmla="*/ 1222374 h 1743074"/>
              <a:gd name="connsiteX18" fmla="*/ 431800 w 3029501"/>
              <a:gd name="connsiteY18" fmla="*/ 1174749 h 1743074"/>
              <a:gd name="connsiteX19" fmla="*/ 460375 w 3029501"/>
              <a:gd name="connsiteY19" fmla="*/ 1174749 h 1743074"/>
              <a:gd name="connsiteX20" fmla="*/ 460375 w 3029501"/>
              <a:gd name="connsiteY20" fmla="*/ 1174749 h 1743074"/>
              <a:gd name="connsiteX21" fmla="*/ 460375 w 3029501"/>
              <a:gd name="connsiteY21" fmla="*/ 1123949 h 1743074"/>
              <a:gd name="connsiteX22" fmla="*/ 536575 w 3029501"/>
              <a:gd name="connsiteY22" fmla="*/ 1123949 h 1743074"/>
              <a:gd name="connsiteX23" fmla="*/ 536575 w 3029501"/>
              <a:gd name="connsiteY23" fmla="*/ 1079499 h 1743074"/>
              <a:gd name="connsiteX24" fmla="*/ 647700 w 3029501"/>
              <a:gd name="connsiteY24" fmla="*/ 1079499 h 1743074"/>
              <a:gd name="connsiteX25" fmla="*/ 647700 w 3029501"/>
              <a:gd name="connsiteY25" fmla="*/ 993774 h 1743074"/>
              <a:gd name="connsiteX26" fmla="*/ 657225 w 3029501"/>
              <a:gd name="connsiteY26" fmla="*/ 984249 h 1743074"/>
              <a:gd name="connsiteX27" fmla="*/ 657225 w 3029501"/>
              <a:gd name="connsiteY27" fmla="*/ 930274 h 1743074"/>
              <a:gd name="connsiteX28" fmla="*/ 781050 w 3029501"/>
              <a:gd name="connsiteY28" fmla="*/ 930274 h 1743074"/>
              <a:gd name="connsiteX29" fmla="*/ 781050 w 3029501"/>
              <a:gd name="connsiteY29" fmla="*/ 882649 h 1743074"/>
              <a:gd name="connsiteX30" fmla="*/ 844550 w 3029501"/>
              <a:gd name="connsiteY30" fmla="*/ 882649 h 1743074"/>
              <a:gd name="connsiteX31" fmla="*/ 844550 w 3029501"/>
              <a:gd name="connsiteY31" fmla="*/ 822324 h 1743074"/>
              <a:gd name="connsiteX32" fmla="*/ 882650 w 3029501"/>
              <a:gd name="connsiteY32" fmla="*/ 822324 h 1743074"/>
              <a:gd name="connsiteX33" fmla="*/ 882650 w 3029501"/>
              <a:gd name="connsiteY33" fmla="*/ 730249 h 1743074"/>
              <a:gd name="connsiteX34" fmla="*/ 958850 w 3029501"/>
              <a:gd name="connsiteY34" fmla="*/ 730249 h 1743074"/>
              <a:gd name="connsiteX35" fmla="*/ 958850 w 3029501"/>
              <a:gd name="connsiteY35" fmla="*/ 688974 h 1743074"/>
              <a:gd name="connsiteX36" fmla="*/ 1174750 w 3029501"/>
              <a:gd name="connsiteY36" fmla="*/ 688974 h 1743074"/>
              <a:gd name="connsiteX37" fmla="*/ 1174750 w 3029501"/>
              <a:gd name="connsiteY37" fmla="*/ 625474 h 1743074"/>
              <a:gd name="connsiteX38" fmla="*/ 1263650 w 3029501"/>
              <a:gd name="connsiteY38" fmla="*/ 625474 h 1743074"/>
              <a:gd name="connsiteX39" fmla="*/ 1263650 w 3029501"/>
              <a:gd name="connsiteY39" fmla="*/ 584199 h 1743074"/>
              <a:gd name="connsiteX40" fmla="*/ 1387475 w 3029501"/>
              <a:gd name="connsiteY40" fmla="*/ 584199 h 1743074"/>
              <a:gd name="connsiteX41" fmla="*/ 1387475 w 3029501"/>
              <a:gd name="connsiteY41" fmla="*/ 527049 h 1743074"/>
              <a:gd name="connsiteX42" fmla="*/ 1419225 w 3029501"/>
              <a:gd name="connsiteY42" fmla="*/ 527049 h 1743074"/>
              <a:gd name="connsiteX43" fmla="*/ 1419225 w 3029501"/>
              <a:gd name="connsiteY43" fmla="*/ 485774 h 1743074"/>
              <a:gd name="connsiteX44" fmla="*/ 1466850 w 3029501"/>
              <a:gd name="connsiteY44" fmla="*/ 485774 h 1743074"/>
              <a:gd name="connsiteX45" fmla="*/ 1466850 w 3029501"/>
              <a:gd name="connsiteY45" fmla="*/ 428624 h 1743074"/>
              <a:gd name="connsiteX46" fmla="*/ 2044700 w 3029501"/>
              <a:gd name="connsiteY46" fmla="*/ 428624 h 1743074"/>
              <a:gd name="connsiteX47" fmla="*/ 2044700 w 3029501"/>
              <a:gd name="connsiteY47" fmla="*/ 380999 h 1743074"/>
              <a:gd name="connsiteX48" fmla="*/ 2133600 w 3029501"/>
              <a:gd name="connsiteY48" fmla="*/ 380999 h 1743074"/>
              <a:gd name="connsiteX49" fmla="*/ 2133600 w 3029501"/>
              <a:gd name="connsiteY49" fmla="*/ 273049 h 1743074"/>
              <a:gd name="connsiteX50" fmla="*/ 2181225 w 3029501"/>
              <a:gd name="connsiteY50" fmla="*/ 273049 h 1743074"/>
              <a:gd name="connsiteX51" fmla="*/ 2181225 w 3029501"/>
              <a:gd name="connsiteY51" fmla="*/ 219074 h 1743074"/>
              <a:gd name="connsiteX52" fmla="*/ 2451100 w 3029501"/>
              <a:gd name="connsiteY52" fmla="*/ 219074 h 1743074"/>
              <a:gd name="connsiteX53" fmla="*/ 2451100 w 3029501"/>
              <a:gd name="connsiteY53" fmla="*/ 171449 h 1743074"/>
              <a:gd name="connsiteX54" fmla="*/ 2740025 w 3029501"/>
              <a:gd name="connsiteY54" fmla="*/ 174624 h 1743074"/>
              <a:gd name="connsiteX55" fmla="*/ 2740025 w 3029501"/>
              <a:gd name="connsiteY55" fmla="*/ 123824 h 1743074"/>
              <a:gd name="connsiteX56" fmla="*/ 2879725 w 3029501"/>
              <a:gd name="connsiteY56" fmla="*/ 123824 h 1743074"/>
              <a:gd name="connsiteX57" fmla="*/ 2879725 w 3029501"/>
              <a:gd name="connsiteY57" fmla="*/ 73024 h 1743074"/>
              <a:gd name="connsiteX58" fmla="*/ 2984500 w 3029501"/>
              <a:gd name="connsiteY58" fmla="*/ 79374 h 1743074"/>
              <a:gd name="connsiteX59" fmla="*/ 2990849 w 3029501"/>
              <a:gd name="connsiteY59" fmla="*/ 9524 h 1743074"/>
              <a:gd name="connsiteX60" fmla="*/ 3025774 w 3029501"/>
              <a:gd name="connsiteY60" fmla="*/ 6350 h 1743074"/>
              <a:gd name="connsiteX61" fmla="*/ 3028948 w 3029501"/>
              <a:gd name="connsiteY61" fmla="*/ 0 h 1743074"/>
              <a:gd name="connsiteX0" fmla="*/ 0 w 3032123"/>
              <a:gd name="connsiteY0" fmla="*/ 1790699 h 1790699"/>
              <a:gd name="connsiteX1" fmla="*/ 127000 w 3032123"/>
              <a:gd name="connsiteY1" fmla="*/ 1790699 h 1790699"/>
              <a:gd name="connsiteX2" fmla="*/ 127000 w 3032123"/>
              <a:gd name="connsiteY2" fmla="*/ 1746249 h 1790699"/>
              <a:gd name="connsiteX3" fmla="*/ 171450 w 3032123"/>
              <a:gd name="connsiteY3" fmla="*/ 1746249 h 1790699"/>
              <a:gd name="connsiteX4" fmla="*/ 171450 w 3032123"/>
              <a:gd name="connsiteY4" fmla="*/ 1704974 h 1790699"/>
              <a:gd name="connsiteX5" fmla="*/ 171450 w 3032123"/>
              <a:gd name="connsiteY5" fmla="*/ 1704974 h 1790699"/>
              <a:gd name="connsiteX6" fmla="*/ 171450 w 3032123"/>
              <a:gd name="connsiteY6" fmla="*/ 1609724 h 1790699"/>
              <a:gd name="connsiteX7" fmla="*/ 241300 w 3032123"/>
              <a:gd name="connsiteY7" fmla="*/ 1609724 h 1790699"/>
              <a:gd name="connsiteX8" fmla="*/ 241300 w 3032123"/>
              <a:gd name="connsiteY8" fmla="*/ 1558924 h 1790699"/>
              <a:gd name="connsiteX9" fmla="*/ 250825 w 3032123"/>
              <a:gd name="connsiteY9" fmla="*/ 1558924 h 1790699"/>
              <a:gd name="connsiteX10" fmla="*/ 250825 w 3032123"/>
              <a:gd name="connsiteY10" fmla="*/ 1558924 h 1790699"/>
              <a:gd name="connsiteX11" fmla="*/ 250825 w 3032123"/>
              <a:gd name="connsiteY11" fmla="*/ 1454149 h 1790699"/>
              <a:gd name="connsiteX12" fmla="*/ 292100 w 3032123"/>
              <a:gd name="connsiteY12" fmla="*/ 1454149 h 1790699"/>
              <a:gd name="connsiteX13" fmla="*/ 349250 w 3032123"/>
              <a:gd name="connsiteY13" fmla="*/ 1454149 h 1790699"/>
              <a:gd name="connsiteX14" fmla="*/ 349250 w 3032123"/>
              <a:gd name="connsiteY14" fmla="*/ 1412874 h 1790699"/>
              <a:gd name="connsiteX15" fmla="*/ 390525 w 3032123"/>
              <a:gd name="connsiteY15" fmla="*/ 1412874 h 1790699"/>
              <a:gd name="connsiteX16" fmla="*/ 390525 w 3032123"/>
              <a:gd name="connsiteY16" fmla="*/ 1269999 h 1790699"/>
              <a:gd name="connsiteX17" fmla="*/ 431800 w 3032123"/>
              <a:gd name="connsiteY17" fmla="*/ 1269999 h 1790699"/>
              <a:gd name="connsiteX18" fmla="*/ 431800 w 3032123"/>
              <a:gd name="connsiteY18" fmla="*/ 1222374 h 1790699"/>
              <a:gd name="connsiteX19" fmla="*/ 460375 w 3032123"/>
              <a:gd name="connsiteY19" fmla="*/ 1222374 h 1790699"/>
              <a:gd name="connsiteX20" fmla="*/ 460375 w 3032123"/>
              <a:gd name="connsiteY20" fmla="*/ 1222374 h 1790699"/>
              <a:gd name="connsiteX21" fmla="*/ 460375 w 3032123"/>
              <a:gd name="connsiteY21" fmla="*/ 1171574 h 1790699"/>
              <a:gd name="connsiteX22" fmla="*/ 536575 w 3032123"/>
              <a:gd name="connsiteY22" fmla="*/ 1171574 h 1790699"/>
              <a:gd name="connsiteX23" fmla="*/ 536575 w 3032123"/>
              <a:gd name="connsiteY23" fmla="*/ 1127124 h 1790699"/>
              <a:gd name="connsiteX24" fmla="*/ 647700 w 3032123"/>
              <a:gd name="connsiteY24" fmla="*/ 1127124 h 1790699"/>
              <a:gd name="connsiteX25" fmla="*/ 647700 w 3032123"/>
              <a:gd name="connsiteY25" fmla="*/ 1041399 h 1790699"/>
              <a:gd name="connsiteX26" fmla="*/ 657225 w 3032123"/>
              <a:gd name="connsiteY26" fmla="*/ 1031874 h 1790699"/>
              <a:gd name="connsiteX27" fmla="*/ 657225 w 3032123"/>
              <a:gd name="connsiteY27" fmla="*/ 977899 h 1790699"/>
              <a:gd name="connsiteX28" fmla="*/ 781050 w 3032123"/>
              <a:gd name="connsiteY28" fmla="*/ 977899 h 1790699"/>
              <a:gd name="connsiteX29" fmla="*/ 781050 w 3032123"/>
              <a:gd name="connsiteY29" fmla="*/ 930274 h 1790699"/>
              <a:gd name="connsiteX30" fmla="*/ 844550 w 3032123"/>
              <a:gd name="connsiteY30" fmla="*/ 930274 h 1790699"/>
              <a:gd name="connsiteX31" fmla="*/ 844550 w 3032123"/>
              <a:gd name="connsiteY31" fmla="*/ 869949 h 1790699"/>
              <a:gd name="connsiteX32" fmla="*/ 882650 w 3032123"/>
              <a:gd name="connsiteY32" fmla="*/ 869949 h 1790699"/>
              <a:gd name="connsiteX33" fmla="*/ 882650 w 3032123"/>
              <a:gd name="connsiteY33" fmla="*/ 777874 h 1790699"/>
              <a:gd name="connsiteX34" fmla="*/ 958850 w 3032123"/>
              <a:gd name="connsiteY34" fmla="*/ 777874 h 1790699"/>
              <a:gd name="connsiteX35" fmla="*/ 958850 w 3032123"/>
              <a:gd name="connsiteY35" fmla="*/ 736599 h 1790699"/>
              <a:gd name="connsiteX36" fmla="*/ 1174750 w 3032123"/>
              <a:gd name="connsiteY36" fmla="*/ 736599 h 1790699"/>
              <a:gd name="connsiteX37" fmla="*/ 1174750 w 3032123"/>
              <a:gd name="connsiteY37" fmla="*/ 673099 h 1790699"/>
              <a:gd name="connsiteX38" fmla="*/ 1263650 w 3032123"/>
              <a:gd name="connsiteY38" fmla="*/ 673099 h 1790699"/>
              <a:gd name="connsiteX39" fmla="*/ 1263650 w 3032123"/>
              <a:gd name="connsiteY39" fmla="*/ 631824 h 1790699"/>
              <a:gd name="connsiteX40" fmla="*/ 1387475 w 3032123"/>
              <a:gd name="connsiteY40" fmla="*/ 631824 h 1790699"/>
              <a:gd name="connsiteX41" fmla="*/ 1387475 w 3032123"/>
              <a:gd name="connsiteY41" fmla="*/ 574674 h 1790699"/>
              <a:gd name="connsiteX42" fmla="*/ 1419225 w 3032123"/>
              <a:gd name="connsiteY42" fmla="*/ 574674 h 1790699"/>
              <a:gd name="connsiteX43" fmla="*/ 1419225 w 3032123"/>
              <a:gd name="connsiteY43" fmla="*/ 533399 h 1790699"/>
              <a:gd name="connsiteX44" fmla="*/ 1466850 w 3032123"/>
              <a:gd name="connsiteY44" fmla="*/ 533399 h 1790699"/>
              <a:gd name="connsiteX45" fmla="*/ 1466850 w 3032123"/>
              <a:gd name="connsiteY45" fmla="*/ 476249 h 1790699"/>
              <a:gd name="connsiteX46" fmla="*/ 2044700 w 3032123"/>
              <a:gd name="connsiteY46" fmla="*/ 476249 h 1790699"/>
              <a:gd name="connsiteX47" fmla="*/ 2044700 w 3032123"/>
              <a:gd name="connsiteY47" fmla="*/ 428624 h 1790699"/>
              <a:gd name="connsiteX48" fmla="*/ 2133600 w 3032123"/>
              <a:gd name="connsiteY48" fmla="*/ 428624 h 1790699"/>
              <a:gd name="connsiteX49" fmla="*/ 2133600 w 3032123"/>
              <a:gd name="connsiteY49" fmla="*/ 320674 h 1790699"/>
              <a:gd name="connsiteX50" fmla="*/ 2181225 w 3032123"/>
              <a:gd name="connsiteY50" fmla="*/ 320674 h 1790699"/>
              <a:gd name="connsiteX51" fmla="*/ 2181225 w 3032123"/>
              <a:gd name="connsiteY51" fmla="*/ 266699 h 1790699"/>
              <a:gd name="connsiteX52" fmla="*/ 2451100 w 3032123"/>
              <a:gd name="connsiteY52" fmla="*/ 266699 h 1790699"/>
              <a:gd name="connsiteX53" fmla="*/ 2451100 w 3032123"/>
              <a:gd name="connsiteY53" fmla="*/ 219074 h 1790699"/>
              <a:gd name="connsiteX54" fmla="*/ 2740025 w 3032123"/>
              <a:gd name="connsiteY54" fmla="*/ 222249 h 1790699"/>
              <a:gd name="connsiteX55" fmla="*/ 2740025 w 3032123"/>
              <a:gd name="connsiteY55" fmla="*/ 171449 h 1790699"/>
              <a:gd name="connsiteX56" fmla="*/ 2879725 w 3032123"/>
              <a:gd name="connsiteY56" fmla="*/ 171449 h 1790699"/>
              <a:gd name="connsiteX57" fmla="*/ 2879725 w 3032123"/>
              <a:gd name="connsiteY57" fmla="*/ 120649 h 1790699"/>
              <a:gd name="connsiteX58" fmla="*/ 2984500 w 3032123"/>
              <a:gd name="connsiteY58" fmla="*/ 126999 h 1790699"/>
              <a:gd name="connsiteX59" fmla="*/ 2990849 w 3032123"/>
              <a:gd name="connsiteY59" fmla="*/ 57149 h 1790699"/>
              <a:gd name="connsiteX60" fmla="*/ 3025774 w 3032123"/>
              <a:gd name="connsiteY60" fmla="*/ 53975 h 1790699"/>
              <a:gd name="connsiteX61" fmla="*/ 3032123 w 3032123"/>
              <a:gd name="connsiteY61" fmla="*/ 0 h 179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032123" h="1790699">
                <a:moveTo>
                  <a:pt x="0" y="1790699"/>
                </a:moveTo>
                <a:lnTo>
                  <a:pt x="127000" y="1790699"/>
                </a:lnTo>
                <a:lnTo>
                  <a:pt x="127000" y="1746249"/>
                </a:lnTo>
                <a:lnTo>
                  <a:pt x="171450" y="1746249"/>
                </a:lnTo>
                <a:lnTo>
                  <a:pt x="171450" y="1704974"/>
                </a:lnTo>
                <a:lnTo>
                  <a:pt x="171450" y="1704974"/>
                </a:lnTo>
                <a:lnTo>
                  <a:pt x="171450" y="1609724"/>
                </a:lnTo>
                <a:lnTo>
                  <a:pt x="241300" y="1609724"/>
                </a:lnTo>
                <a:lnTo>
                  <a:pt x="241300" y="1558924"/>
                </a:lnTo>
                <a:lnTo>
                  <a:pt x="250825" y="1558924"/>
                </a:lnTo>
                <a:lnTo>
                  <a:pt x="250825" y="1558924"/>
                </a:lnTo>
                <a:lnTo>
                  <a:pt x="250825" y="1454149"/>
                </a:lnTo>
                <a:lnTo>
                  <a:pt x="292100" y="1454149"/>
                </a:lnTo>
                <a:lnTo>
                  <a:pt x="349250" y="1454149"/>
                </a:lnTo>
                <a:lnTo>
                  <a:pt x="349250" y="1412874"/>
                </a:lnTo>
                <a:lnTo>
                  <a:pt x="390525" y="1412874"/>
                </a:lnTo>
                <a:lnTo>
                  <a:pt x="390525" y="1269999"/>
                </a:lnTo>
                <a:lnTo>
                  <a:pt x="431800" y="1269999"/>
                </a:lnTo>
                <a:lnTo>
                  <a:pt x="431800" y="1222374"/>
                </a:lnTo>
                <a:lnTo>
                  <a:pt x="460375" y="1222374"/>
                </a:lnTo>
                <a:lnTo>
                  <a:pt x="460375" y="1222374"/>
                </a:lnTo>
                <a:lnTo>
                  <a:pt x="460375" y="1171574"/>
                </a:lnTo>
                <a:lnTo>
                  <a:pt x="536575" y="1171574"/>
                </a:lnTo>
                <a:lnTo>
                  <a:pt x="536575" y="1127124"/>
                </a:lnTo>
                <a:lnTo>
                  <a:pt x="647700" y="1127124"/>
                </a:lnTo>
                <a:lnTo>
                  <a:pt x="647700" y="1041399"/>
                </a:lnTo>
                <a:lnTo>
                  <a:pt x="657225" y="1031874"/>
                </a:lnTo>
                <a:lnTo>
                  <a:pt x="657225" y="977899"/>
                </a:lnTo>
                <a:lnTo>
                  <a:pt x="781050" y="977899"/>
                </a:lnTo>
                <a:lnTo>
                  <a:pt x="781050" y="930274"/>
                </a:lnTo>
                <a:lnTo>
                  <a:pt x="844550" y="930274"/>
                </a:lnTo>
                <a:lnTo>
                  <a:pt x="844550" y="869949"/>
                </a:lnTo>
                <a:lnTo>
                  <a:pt x="882650" y="869949"/>
                </a:lnTo>
                <a:lnTo>
                  <a:pt x="882650" y="777874"/>
                </a:lnTo>
                <a:lnTo>
                  <a:pt x="958850" y="777874"/>
                </a:lnTo>
                <a:lnTo>
                  <a:pt x="958850" y="736599"/>
                </a:lnTo>
                <a:lnTo>
                  <a:pt x="1174750" y="736599"/>
                </a:lnTo>
                <a:lnTo>
                  <a:pt x="1174750" y="673099"/>
                </a:lnTo>
                <a:lnTo>
                  <a:pt x="1263650" y="673099"/>
                </a:lnTo>
                <a:lnTo>
                  <a:pt x="1263650" y="631824"/>
                </a:lnTo>
                <a:lnTo>
                  <a:pt x="1387475" y="631824"/>
                </a:lnTo>
                <a:lnTo>
                  <a:pt x="1387475" y="574674"/>
                </a:lnTo>
                <a:lnTo>
                  <a:pt x="1419225" y="574674"/>
                </a:lnTo>
                <a:lnTo>
                  <a:pt x="1419225" y="533399"/>
                </a:lnTo>
                <a:lnTo>
                  <a:pt x="1466850" y="533399"/>
                </a:lnTo>
                <a:lnTo>
                  <a:pt x="1466850" y="476249"/>
                </a:lnTo>
                <a:lnTo>
                  <a:pt x="2044700" y="476249"/>
                </a:lnTo>
                <a:lnTo>
                  <a:pt x="2044700" y="428624"/>
                </a:lnTo>
                <a:lnTo>
                  <a:pt x="2133600" y="428624"/>
                </a:lnTo>
                <a:lnTo>
                  <a:pt x="2133600" y="320674"/>
                </a:lnTo>
                <a:lnTo>
                  <a:pt x="2181225" y="320674"/>
                </a:lnTo>
                <a:lnTo>
                  <a:pt x="2181225" y="266699"/>
                </a:lnTo>
                <a:lnTo>
                  <a:pt x="2451100" y="266699"/>
                </a:lnTo>
                <a:lnTo>
                  <a:pt x="2451100" y="219074"/>
                </a:lnTo>
                <a:cubicBezTo>
                  <a:pt x="2499254" y="213782"/>
                  <a:pt x="2691871" y="230186"/>
                  <a:pt x="2740025" y="222249"/>
                </a:cubicBezTo>
                <a:lnTo>
                  <a:pt x="2740025" y="171449"/>
                </a:lnTo>
                <a:lnTo>
                  <a:pt x="2879725" y="171449"/>
                </a:lnTo>
                <a:lnTo>
                  <a:pt x="2879725" y="120649"/>
                </a:lnTo>
                <a:lnTo>
                  <a:pt x="2984500" y="126999"/>
                </a:lnTo>
                <a:cubicBezTo>
                  <a:pt x="3000375" y="126470"/>
                  <a:pt x="2992834" y="59133"/>
                  <a:pt x="2990849" y="57149"/>
                </a:cubicBezTo>
                <a:cubicBezTo>
                  <a:pt x="2991907" y="44978"/>
                  <a:pt x="3025774" y="54636"/>
                  <a:pt x="3025774" y="53975"/>
                </a:cubicBezTo>
                <a:cubicBezTo>
                  <a:pt x="3032124" y="52388"/>
                  <a:pt x="3031462" y="1323"/>
                  <a:pt x="3032123" y="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cs typeface="Arial" panose="020B0604020202020204" pitchFamily="34" charset="0"/>
            </a:endParaRPr>
          </a:p>
        </p:txBody>
      </p:sp>
      <p:sp>
        <p:nvSpPr>
          <p:cNvPr id="71" name="Freeform 89"/>
          <p:cNvSpPr/>
          <p:nvPr/>
        </p:nvSpPr>
        <p:spPr>
          <a:xfrm>
            <a:off x="5445847" y="2667733"/>
            <a:ext cx="3082925" cy="1387475"/>
          </a:xfrm>
          <a:custGeom>
            <a:avLst/>
            <a:gdLst>
              <a:gd name="connsiteX0" fmla="*/ 0 w 3082925"/>
              <a:gd name="connsiteY0" fmla="*/ 1387475 h 1387475"/>
              <a:gd name="connsiteX1" fmla="*/ 41275 w 3082925"/>
              <a:gd name="connsiteY1" fmla="*/ 1346200 h 1387475"/>
              <a:gd name="connsiteX2" fmla="*/ 73025 w 3082925"/>
              <a:gd name="connsiteY2" fmla="*/ 1346200 h 1387475"/>
              <a:gd name="connsiteX3" fmla="*/ 73025 w 3082925"/>
              <a:gd name="connsiteY3" fmla="*/ 1260475 h 1387475"/>
              <a:gd name="connsiteX4" fmla="*/ 190500 w 3082925"/>
              <a:gd name="connsiteY4" fmla="*/ 1260475 h 1387475"/>
              <a:gd name="connsiteX5" fmla="*/ 190500 w 3082925"/>
              <a:gd name="connsiteY5" fmla="*/ 1219200 h 1387475"/>
              <a:gd name="connsiteX6" fmla="*/ 190500 w 3082925"/>
              <a:gd name="connsiteY6" fmla="*/ 1219200 h 1387475"/>
              <a:gd name="connsiteX7" fmla="*/ 190500 w 3082925"/>
              <a:gd name="connsiteY7" fmla="*/ 1171575 h 1387475"/>
              <a:gd name="connsiteX8" fmla="*/ 320675 w 3082925"/>
              <a:gd name="connsiteY8" fmla="*/ 1171575 h 1387475"/>
              <a:gd name="connsiteX9" fmla="*/ 320675 w 3082925"/>
              <a:gd name="connsiteY9" fmla="*/ 1130300 h 1387475"/>
              <a:gd name="connsiteX10" fmla="*/ 384175 w 3082925"/>
              <a:gd name="connsiteY10" fmla="*/ 1130300 h 1387475"/>
              <a:gd name="connsiteX11" fmla="*/ 450850 w 3082925"/>
              <a:gd name="connsiteY11" fmla="*/ 1063625 h 1387475"/>
              <a:gd name="connsiteX12" fmla="*/ 479425 w 3082925"/>
              <a:gd name="connsiteY12" fmla="*/ 1060450 h 1387475"/>
              <a:gd name="connsiteX13" fmla="*/ 479425 w 3082925"/>
              <a:gd name="connsiteY13" fmla="*/ 1022350 h 1387475"/>
              <a:gd name="connsiteX14" fmla="*/ 542925 w 3082925"/>
              <a:gd name="connsiteY14" fmla="*/ 1022350 h 1387475"/>
              <a:gd name="connsiteX15" fmla="*/ 542925 w 3082925"/>
              <a:gd name="connsiteY15" fmla="*/ 981075 h 1387475"/>
              <a:gd name="connsiteX16" fmla="*/ 561975 w 3082925"/>
              <a:gd name="connsiteY16" fmla="*/ 981075 h 1387475"/>
              <a:gd name="connsiteX17" fmla="*/ 561975 w 3082925"/>
              <a:gd name="connsiteY17" fmla="*/ 942975 h 1387475"/>
              <a:gd name="connsiteX18" fmla="*/ 622300 w 3082925"/>
              <a:gd name="connsiteY18" fmla="*/ 942975 h 1387475"/>
              <a:gd name="connsiteX19" fmla="*/ 622300 w 3082925"/>
              <a:gd name="connsiteY19" fmla="*/ 889000 h 1387475"/>
              <a:gd name="connsiteX20" fmla="*/ 717550 w 3082925"/>
              <a:gd name="connsiteY20" fmla="*/ 889000 h 1387475"/>
              <a:gd name="connsiteX21" fmla="*/ 717550 w 3082925"/>
              <a:gd name="connsiteY21" fmla="*/ 800100 h 1387475"/>
              <a:gd name="connsiteX22" fmla="*/ 717550 w 3082925"/>
              <a:gd name="connsiteY22" fmla="*/ 800100 h 1387475"/>
              <a:gd name="connsiteX23" fmla="*/ 717550 w 3082925"/>
              <a:gd name="connsiteY23" fmla="*/ 711200 h 1387475"/>
              <a:gd name="connsiteX24" fmla="*/ 885825 w 3082925"/>
              <a:gd name="connsiteY24" fmla="*/ 711200 h 1387475"/>
              <a:gd name="connsiteX25" fmla="*/ 885825 w 3082925"/>
              <a:gd name="connsiteY25" fmla="*/ 666750 h 1387475"/>
              <a:gd name="connsiteX26" fmla="*/ 914400 w 3082925"/>
              <a:gd name="connsiteY26" fmla="*/ 666750 h 1387475"/>
              <a:gd name="connsiteX27" fmla="*/ 914400 w 3082925"/>
              <a:gd name="connsiteY27" fmla="*/ 625475 h 1387475"/>
              <a:gd name="connsiteX28" fmla="*/ 1073150 w 3082925"/>
              <a:gd name="connsiteY28" fmla="*/ 625475 h 1387475"/>
              <a:gd name="connsiteX29" fmla="*/ 1073150 w 3082925"/>
              <a:gd name="connsiteY29" fmla="*/ 574675 h 1387475"/>
              <a:gd name="connsiteX30" fmla="*/ 1381125 w 3082925"/>
              <a:gd name="connsiteY30" fmla="*/ 574675 h 1387475"/>
              <a:gd name="connsiteX31" fmla="*/ 1381125 w 3082925"/>
              <a:gd name="connsiteY31" fmla="*/ 514350 h 1387475"/>
              <a:gd name="connsiteX32" fmla="*/ 1492250 w 3082925"/>
              <a:gd name="connsiteY32" fmla="*/ 514350 h 1387475"/>
              <a:gd name="connsiteX33" fmla="*/ 1492250 w 3082925"/>
              <a:gd name="connsiteY33" fmla="*/ 479425 h 1387475"/>
              <a:gd name="connsiteX34" fmla="*/ 1536700 w 3082925"/>
              <a:gd name="connsiteY34" fmla="*/ 479425 h 1387475"/>
              <a:gd name="connsiteX35" fmla="*/ 1536700 w 3082925"/>
              <a:gd name="connsiteY35" fmla="*/ 390525 h 1387475"/>
              <a:gd name="connsiteX36" fmla="*/ 2032000 w 3082925"/>
              <a:gd name="connsiteY36" fmla="*/ 390525 h 1387475"/>
              <a:gd name="connsiteX37" fmla="*/ 2032000 w 3082925"/>
              <a:gd name="connsiteY37" fmla="*/ 336550 h 1387475"/>
              <a:gd name="connsiteX38" fmla="*/ 2181225 w 3082925"/>
              <a:gd name="connsiteY38" fmla="*/ 336550 h 1387475"/>
              <a:gd name="connsiteX39" fmla="*/ 2181225 w 3082925"/>
              <a:gd name="connsiteY39" fmla="*/ 295275 h 1387475"/>
              <a:gd name="connsiteX40" fmla="*/ 2654300 w 3082925"/>
              <a:gd name="connsiteY40" fmla="*/ 295275 h 1387475"/>
              <a:gd name="connsiteX41" fmla="*/ 2654300 w 3082925"/>
              <a:gd name="connsiteY41" fmla="*/ 244475 h 1387475"/>
              <a:gd name="connsiteX42" fmla="*/ 2686050 w 3082925"/>
              <a:gd name="connsiteY42" fmla="*/ 244475 h 1387475"/>
              <a:gd name="connsiteX43" fmla="*/ 2686050 w 3082925"/>
              <a:gd name="connsiteY43" fmla="*/ 193675 h 1387475"/>
              <a:gd name="connsiteX44" fmla="*/ 2752725 w 3082925"/>
              <a:gd name="connsiteY44" fmla="*/ 193675 h 1387475"/>
              <a:gd name="connsiteX45" fmla="*/ 2752725 w 3082925"/>
              <a:gd name="connsiteY45" fmla="*/ 146050 h 1387475"/>
              <a:gd name="connsiteX46" fmla="*/ 2787650 w 3082925"/>
              <a:gd name="connsiteY46" fmla="*/ 146050 h 1387475"/>
              <a:gd name="connsiteX47" fmla="*/ 3082925 w 3082925"/>
              <a:gd name="connsiteY47" fmla="*/ 146050 h 1387475"/>
              <a:gd name="connsiteX48" fmla="*/ 3082925 w 3082925"/>
              <a:gd name="connsiteY48" fmla="*/ 0 h 1387475"/>
              <a:gd name="connsiteX0" fmla="*/ 0 w 3082925"/>
              <a:gd name="connsiteY0" fmla="*/ 1387475 h 1387475"/>
              <a:gd name="connsiteX1" fmla="*/ 41275 w 3082925"/>
              <a:gd name="connsiteY1" fmla="*/ 1346200 h 1387475"/>
              <a:gd name="connsiteX2" fmla="*/ 73025 w 3082925"/>
              <a:gd name="connsiteY2" fmla="*/ 1346200 h 1387475"/>
              <a:gd name="connsiteX3" fmla="*/ 73025 w 3082925"/>
              <a:gd name="connsiteY3" fmla="*/ 1260475 h 1387475"/>
              <a:gd name="connsiteX4" fmla="*/ 190500 w 3082925"/>
              <a:gd name="connsiteY4" fmla="*/ 1260475 h 1387475"/>
              <a:gd name="connsiteX5" fmla="*/ 190500 w 3082925"/>
              <a:gd name="connsiteY5" fmla="*/ 1219200 h 1387475"/>
              <a:gd name="connsiteX6" fmla="*/ 190500 w 3082925"/>
              <a:gd name="connsiteY6" fmla="*/ 1219200 h 1387475"/>
              <a:gd name="connsiteX7" fmla="*/ 190500 w 3082925"/>
              <a:gd name="connsiteY7" fmla="*/ 1171575 h 1387475"/>
              <a:gd name="connsiteX8" fmla="*/ 320675 w 3082925"/>
              <a:gd name="connsiteY8" fmla="*/ 1171575 h 1387475"/>
              <a:gd name="connsiteX9" fmla="*/ 320675 w 3082925"/>
              <a:gd name="connsiteY9" fmla="*/ 1130300 h 1387475"/>
              <a:gd name="connsiteX10" fmla="*/ 384175 w 3082925"/>
              <a:gd name="connsiteY10" fmla="*/ 1130300 h 1387475"/>
              <a:gd name="connsiteX11" fmla="*/ 450850 w 3082925"/>
              <a:gd name="connsiteY11" fmla="*/ 1063625 h 1387475"/>
              <a:gd name="connsiteX12" fmla="*/ 479425 w 3082925"/>
              <a:gd name="connsiteY12" fmla="*/ 1060450 h 1387475"/>
              <a:gd name="connsiteX13" fmla="*/ 479425 w 3082925"/>
              <a:gd name="connsiteY13" fmla="*/ 1022350 h 1387475"/>
              <a:gd name="connsiteX14" fmla="*/ 542925 w 3082925"/>
              <a:gd name="connsiteY14" fmla="*/ 1022350 h 1387475"/>
              <a:gd name="connsiteX15" fmla="*/ 542925 w 3082925"/>
              <a:gd name="connsiteY15" fmla="*/ 981075 h 1387475"/>
              <a:gd name="connsiteX16" fmla="*/ 561975 w 3082925"/>
              <a:gd name="connsiteY16" fmla="*/ 981075 h 1387475"/>
              <a:gd name="connsiteX17" fmla="*/ 561975 w 3082925"/>
              <a:gd name="connsiteY17" fmla="*/ 942975 h 1387475"/>
              <a:gd name="connsiteX18" fmla="*/ 622300 w 3082925"/>
              <a:gd name="connsiteY18" fmla="*/ 942975 h 1387475"/>
              <a:gd name="connsiteX19" fmla="*/ 622300 w 3082925"/>
              <a:gd name="connsiteY19" fmla="*/ 889000 h 1387475"/>
              <a:gd name="connsiteX20" fmla="*/ 717550 w 3082925"/>
              <a:gd name="connsiteY20" fmla="*/ 889000 h 1387475"/>
              <a:gd name="connsiteX21" fmla="*/ 717550 w 3082925"/>
              <a:gd name="connsiteY21" fmla="*/ 800100 h 1387475"/>
              <a:gd name="connsiteX22" fmla="*/ 746125 w 3082925"/>
              <a:gd name="connsiteY22" fmla="*/ 812800 h 1387475"/>
              <a:gd name="connsiteX23" fmla="*/ 717550 w 3082925"/>
              <a:gd name="connsiteY23" fmla="*/ 711200 h 1387475"/>
              <a:gd name="connsiteX24" fmla="*/ 885825 w 3082925"/>
              <a:gd name="connsiteY24" fmla="*/ 711200 h 1387475"/>
              <a:gd name="connsiteX25" fmla="*/ 885825 w 3082925"/>
              <a:gd name="connsiteY25" fmla="*/ 666750 h 1387475"/>
              <a:gd name="connsiteX26" fmla="*/ 914400 w 3082925"/>
              <a:gd name="connsiteY26" fmla="*/ 666750 h 1387475"/>
              <a:gd name="connsiteX27" fmla="*/ 914400 w 3082925"/>
              <a:gd name="connsiteY27" fmla="*/ 625475 h 1387475"/>
              <a:gd name="connsiteX28" fmla="*/ 1073150 w 3082925"/>
              <a:gd name="connsiteY28" fmla="*/ 625475 h 1387475"/>
              <a:gd name="connsiteX29" fmla="*/ 1073150 w 3082925"/>
              <a:gd name="connsiteY29" fmla="*/ 574675 h 1387475"/>
              <a:gd name="connsiteX30" fmla="*/ 1381125 w 3082925"/>
              <a:gd name="connsiteY30" fmla="*/ 574675 h 1387475"/>
              <a:gd name="connsiteX31" fmla="*/ 1381125 w 3082925"/>
              <a:gd name="connsiteY31" fmla="*/ 514350 h 1387475"/>
              <a:gd name="connsiteX32" fmla="*/ 1492250 w 3082925"/>
              <a:gd name="connsiteY32" fmla="*/ 514350 h 1387475"/>
              <a:gd name="connsiteX33" fmla="*/ 1492250 w 3082925"/>
              <a:gd name="connsiteY33" fmla="*/ 479425 h 1387475"/>
              <a:gd name="connsiteX34" fmla="*/ 1536700 w 3082925"/>
              <a:gd name="connsiteY34" fmla="*/ 479425 h 1387475"/>
              <a:gd name="connsiteX35" fmla="*/ 1536700 w 3082925"/>
              <a:gd name="connsiteY35" fmla="*/ 390525 h 1387475"/>
              <a:gd name="connsiteX36" fmla="*/ 2032000 w 3082925"/>
              <a:gd name="connsiteY36" fmla="*/ 390525 h 1387475"/>
              <a:gd name="connsiteX37" fmla="*/ 2032000 w 3082925"/>
              <a:gd name="connsiteY37" fmla="*/ 336550 h 1387475"/>
              <a:gd name="connsiteX38" fmla="*/ 2181225 w 3082925"/>
              <a:gd name="connsiteY38" fmla="*/ 336550 h 1387475"/>
              <a:gd name="connsiteX39" fmla="*/ 2181225 w 3082925"/>
              <a:gd name="connsiteY39" fmla="*/ 295275 h 1387475"/>
              <a:gd name="connsiteX40" fmla="*/ 2654300 w 3082925"/>
              <a:gd name="connsiteY40" fmla="*/ 295275 h 1387475"/>
              <a:gd name="connsiteX41" fmla="*/ 2654300 w 3082925"/>
              <a:gd name="connsiteY41" fmla="*/ 244475 h 1387475"/>
              <a:gd name="connsiteX42" fmla="*/ 2686050 w 3082925"/>
              <a:gd name="connsiteY42" fmla="*/ 244475 h 1387475"/>
              <a:gd name="connsiteX43" fmla="*/ 2686050 w 3082925"/>
              <a:gd name="connsiteY43" fmla="*/ 193675 h 1387475"/>
              <a:gd name="connsiteX44" fmla="*/ 2752725 w 3082925"/>
              <a:gd name="connsiteY44" fmla="*/ 193675 h 1387475"/>
              <a:gd name="connsiteX45" fmla="*/ 2752725 w 3082925"/>
              <a:gd name="connsiteY45" fmla="*/ 146050 h 1387475"/>
              <a:gd name="connsiteX46" fmla="*/ 2787650 w 3082925"/>
              <a:gd name="connsiteY46" fmla="*/ 146050 h 1387475"/>
              <a:gd name="connsiteX47" fmla="*/ 3082925 w 3082925"/>
              <a:gd name="connsiteY47" fmla="*/ 146050 h 1387475"/>
              <a:gd name="connsiteX48" fmla="*/ 3082925 w 3082925"/>
              <a:gd name="connsiteY48" fmla="*/ 0 h 1387475"/>
              <a:gd name="connsiteX0" fmla="*/ 0 w 3082925"/>
              <a:gd name="connsiteY0" fmla="*/ 1387475 h 1387475"/>
              <a:gd name="connsiteX1" fmla="*/ 41275 w 3082925"/>
              <a:gd name="connsiteY1" fmla="*/ 1346200 h 1387475"/>
              <a:gd name="connsiteX2" fmla="*/ 73025 w 3082925"/>
              <a:gd name="connsiteY2" fmla="*/ 1346200 h 1387475"/>
              <a:gd name="connsiteX3" fmla="*/ 73025 w 3082925"/>
              <a:gd name="connsiteY3" fmla="*/ 1260475 h 1387475"/>
              <a:gd name="connsiteX4" fmla="*/ 190500 w 3082925"/>
              <a:gd name="connsiteY4" fmla="*/ 1260475 h 1387475"/>
              <a:gd name="connsiteX5" fmla="*/ 190500 w 3082925"/>
              <a:gd name="connsiteY5" fmla="*/ 1219200 h 1387475"/>
              <a:gd name="connsiteX6" fmla="*/ 190500 w 3082925"/>
              <a:gd name="connsiteY6" fmla="*/ 1219200 h 1387475"/>
              <a:gd name="connsiteX7" fmla="*/ 190500 w 3082925"/>
              <a:gd name="connsiteY7" fmla="*/ 1171575 h 1387475"/>
              <a:gd name="connsiteX8" fmla="*/ 320675 w 3082925"/>
              <a:gd name="connsiteY8" fmla="*/ 1171575 h 1387475"/>
              <a:gd name="connsiteX9" fmla="*/ 320675 w 3082925"/>
              <a:gd name="connsiteY9" fmla="*/ 1130300 h 1387475"/>
              <a:gd name="connsiteX10" fmla="*/ 384175 w 3082925"/>
              <a:gd name="connsiteY10" fmla="*/ 1130300 h 1387475"/>
              <a:gd name="connsiteX11" fmla="*/ 450850 w 3082925"/>
              <a:gd name="connsiteY11" fmla="*/ 1063625 h 1387475"/>
              <a:gd name="connsiteX12" fmla="*/ 479425 w 3082925"/>
              <a:gd name="connsiteY12" fmla="*/ 1060450 h 1387475"/>
              <a:gd name="connsiteX13" fmla="*/ 479425 w 3082925"/>
              <a:gd name="connsiteY13" fmla="*/ 1022350 h 1387475"/>
              <a:gd name="connsiteX14" fmla="*/ 542925 w 3082925"/>
              <a:gd name="connsiteY14" fmla="*/ 1022350 h 1387475"/>
              <a:gd name="connsiteX15" fmla="*/ 542925 w 3082925"/>
              <a:gd name="connsiteY15" fmla="*/ 981075 h 1387475"/>
              <a:gd name="connsiteX16" fmla="*/ 561975 w 3082925"/>
              <a:gd name="connsiteY16" fmla="*/ 981075 h 1387475"/>
              <a:gd name="connsiteX17" fmla="*/ 561975 w 3082925"/>
              <a:gd name="connsiteY17" fmla="*/ 942975 h 1387475"/>
              <a:gd name="connsiteX18" fmla="*/ 622300 w 3082925"/>
              <a:gd name="connsiteY18" fmla="*/ 942975 h 1387475"/>
              <a:gd name="connsiteX19" fmla="*/ 622300 w 3082925"/>
              <a:gd name="connsiteY19" fmla="*/ 889000 h 1387475"/>
              <a:gd name="connsiteX20" fmla="*/ 717550 w 3082925"/>
              <a:gd name="connsiteY20" fmla="*/ 889000 h 1387475"/>
              <a:gd name="connsiteX21" fmla="*/ 717550 w 3082925"/>
              <a:gd name="connsiteY21" fmla="*/ 800100 h 1387475"/>
              <a:gd name="connsiteX22" fmla="*/ 746125 w 3082925"/>
              <a:gd name="connsiteY22" fmla="*/ 812800 h 1387475"/>
              <a:gd name="connsiteX23" fmla="*/ 739775 w 3082925"/>
              <a:gd name="connsiteY23" fmla="*/ 704850 h 1387475"/>
              <a:gd name="connsiteX24" fmla="*/ 885825 w 3082925"/>
              <a:gd name="connsiteY24" fmla="*/ 711200 h 1387475"/>
              <a:gd name="connsiteX25" fmla="*/ 885825 w 3082925"/>
              <a:gd name="connsiteY25" fmla="*/ 666750 h 1387475"/>
              <a:gd name="connsiteX26" fmla="*/ 914400 w 3082925"/>
              <a:gd name="connsiteY26" fmla="*/ 666750 h 1387475"/>
              <a:gd name="connsiteX27" fmla="*/ 914400 w 3082925"/>
              <a:gd name="connsiteY27" fmla="*/ 625475 h 1387475"/>
              <a:gd name="connsiteX28" fmla="*/ 1073150 w 3082925"/>
              <a:gd name="connsiteY28" fmla="*/ 625475 h 1387475"/>
              <a:gd name="connsiteX29" fmla="*/ 1073150 w 3082925"/>
              <a:gd name="connsiteY29" fmla="*/ 574675 h 1387475"/>
              <a:gd name="connsiteX30" fmla="*/ 1381125 w 3082925"/>
              <a:gd name="connsiteY30" fmla="*/ 574675 h 1387475"/>
              <a:gd name="connsiteX31" fmla="*/ 1381125 w 3082925"/>
              <a:gd name="connsiteY31" fmla="*/ 514350 h 1387475"/>
              <a:gd name="connsiteX32" fmla="*/ 1492250 w 3082925"/>
              <a:gd name="connsiteY32" fmla="*/ 514350 h 1387475"/>
              <a:gd name="connsiteX33" fmla="*/ 1492250 w 3082925"/>
              <a:gd name="connsiteY33" fmla="*/ 479425 h 1387475"/>
              <a:gd name="connsiteX34" fmla="*/ 1536700 w 3082925"/>
              <a:gd name="connsiteY34" fmla="*/ 479425 h 1387475"/>
              <a:gd name="connsiteX35" fmla="*/ 1536700 w 3082925"/>
              <a:gd name="connsiteY35" fmla="*/ 390525 h 1387475"/>
              <a:gd name="connsiteX36" fmla="*/ 2032000 w 3082925"/>
              <a:gd name="connsiteY36" fmla="*/ 390525 h 1387475"/>
              <a:gd name="connsiteX37" fmla="*/ 2032000 w 3082925"/>
              <a:gd name="connsiteY37" fmla="*/ 336550 h 1387475"/>
              <a:gd name="connsiteX38" fmla="*/ 2181225 w 3082925"/>
              <a:gd name="connsiteY38" fmla="*/ 336550 h 1387475"/>
              <a:gd name="connsiteX39" fmla="*/ 2181225 w 3082925"/>
              <a:gd name="connsiteY39" fmla="*/ 295275 h 1387475"/>
              <a:gd name="connsiteX40" fmla="*/ 2654300 w 3082925"/>
              <a:gd name="connsiteY40" fmla="*/ 295275 h 1387475"/>
              <a:gd name="connsiteX41" fmla="*/ 2654300 w 3082925"/>
              <a:gd name="connsiteY41" fmla="*/ 244475 h 1387475"/>
              <a:gd name="connsiteX42" fmla="*/ 2686050 w 3082925"/>
              <a:gd name="connsiteY42" fmla="*/ 244475 h 1387475"/>
              <a:gd name="connsiteX43" fmla="*/ 2686050 w 3082925"/>
              <a:gd name="connsiteY43" fmla="*/ 193675 h 1387475"/>
              <a:gd name="connsiteX44" fmla="*/ 2752725 w 3082925"/>
              <a:gd name="connsiteY44" fmla="*/ 193675 h 1387475"/>
              <a:gd name="connsiteX45" fmla="*/ 2752725 w 3082925"/>
              <a:gd name="connsiteY45" fmla="*/ 146050 h 1387475"/>
              <a:gd name="connsiteX46" fmla="*/ 2787650 w 3082925"/>
              <a:gd name="connsiteY46" fmla="*/ 146050 h 1387475"/>
              <a:gd name="connsiteX47" fmla="*/ 3082925 w 3082925"/>
              <a:gd name="connsiteY47" fmla="*/ 146050 h 1387475"/>
              <a:gd name="connsiteX48" fmla="*/ 3082925 w 3082925"/>
              <a:gd name="connsiteY48" fmla="*/ 0 h 1387475"/>
              <a:gd name="connsiteX0" fmla="*/ 0 w 3082925"/>
              <a:gd name="connsiteY0" fmla="*/ 1387475 h 1387475"/>
              <a:gd name="connsiteX1" fmla="*/ 41275 w 3082925"/>
              <a:gd name="connsiteY1" fmla="*/ 1346200 h 1387475"/>
              <a:gd name="connsiteX2" fmla="*/ 73025 w 3082925"/>
              <a:gd name="connsiteY2" fmla="*/ 1346200 h 1387475"/>
              <a:gd name="connsiteX3" fmla="*/ 73025 w 3082925"/>
              <a:gd name="connsiteY3" fmla="*/ 1260475 h 1387475"/>
              <a:gd name="connsiteX4" fmla="*/ 190500 w 3082925"/>
              <a:gd name="connsiteY4" fmla="*/ 1260475 h 1387475"/>
              <a:gd name="connsiteX5" fmla="*/ 190500 w 3082925"/>
              <a:gd name="connsiteY5" fmla="*/ 1219200 h 1387475"/>
              <a:gd name="connsiteX6" fmla="*/ 190500 w 3082925"/>
              <a:gd name="connsiteY6" fmla="*/ 1219200 h 1387475"/>
              <a:gd name="connsiteX7" fmla="*/ 190500 w 3082925"/>
              <a:gd name="connsiteY7" fmla="*/ 1171575 h 1387475"/>
              <a:gd name="connsiteX8" fmla="*/ 320675 w 3082925"/>
              <a:gd name="connsiteY8" fmla="*/ 1171575 h 1387475"/>
              <a:gd name="connsiteX9" fmla="*/ 320675 w 3082925"/>
              <a:gd name="connsiteY9" fmla="*/ 1130300 h 1387475"/>
              <a:gd name="connsiteX10" fmla="*/ 384175 w 3082925"/>
              <a:gd name="connsiteY10" fmla="*/ 1130300 h 1387475"/>
              <a:gd name="connsiteX11" fmla="*/ 450850 w 3082925"/>
              <a:gd name="connsiteY11" fmla="*/ 1063625 h 1387475"/>
              <a:gd name="connsiteX12" fmla="*/ 479425 w 3082925"/>
              <a:gd name="connsiteY12" fmla="*/ 1060450 h 1387475"/>
              <a:gd name="connsiteX13" fmla="*/ 479425 w 3082925"/>
              <a:gd name="connsiteY13" fmla="*/ 1022350 h 1387475"/>
              <a:gd name="connsiteX14" fmla="*/ 542925 w 3082925"/>
              <a:gd name="connsiteY14" fmla="*/ 1022350 h 1387475"/>
              <a:gd name="connsiteX15" fmla="*/ 542925 w 3082925"/>
              <a:gd name="connsiteY15" fmla="*/ 981075 h 1387475"/>
              <a:gd name="connsiteX16" fmla="*/ 561975 w 3082925"/>
              <a:gd name="connsiteY16" fmla="*/ 981075 h 1387475"/>
              <a:gd name="connsiteX17" fmla="*/ 561975 w 3082925"/>
              <a:gd name="connsiteY17" fmla="*/ 942975 h 1387475"/>
              <a:gd name="connsiteX18" fmla="*/ 622300 w 3082925"/>
              <a:gd name="connsiteY18" fmla="*/ 942975 h 1387475"/>
              <a:gd name="connsiteX19" fmla="*/ 622300 w 3082925"/>
              <a:gd name="connsiteY19" fmla="*/ 889000 h 1387475"/>
              <a:gd name="connsiteX20" fmla="*/ 717550 w 3082925"/>
              <a:gd name="connsiteY20" fmla="*/ 889000 h 1387475"/>
              <a:gd name="connsiteX21" fmla="*/ 717550 w 3082925"/>
              <a:gd name="connsiteY21" fmla="*/ 800100 h 1387475"/>
              <a:gd name="connsiteX22" fmla="*/ 746125 w 3082925"/>
              <a:gd name="connsiteY22" fmla="*/ 803275 h 1387475"/>
              <a:gd name="connsiteX23" fmla="*/ 739775 w 3082925"/>
              <a:gd name="connsiteY23" fmla="*/ 704850 h 1387475"/>
              <a:gd name="connsiteX24" fmla="*/ 885825 w 3082925"/>
              <a:gd name="connsiteY24" fmla="*/ 711200 h 1387475"/>
              <a:gd name="connsiteX25" fmla="*/ 885825 w 3082925"/>
              <a:gd name="connsiteY25" fmla="*/ 666750 h 1387475"/>
              <a:gd name="connsiteX26" fmla="*/ 914400 w 3082925"/>
              <a:gd name="connsiteY26" fmla="*/ 666750 h 1387475"/>
              <a:gd name="connsiteX27" fmla="*/ 914400 w 3082925"/>
              <a:gd name="connsiteY27" fmla="*/ 625475 h 1387475"/>
              <a:gd name="connsiteX28" fmla="*/ 1073150 w 3082925"/>
              <a:gd name="connsiteY28" fmla="*/ 625475 h 1387475"/>
              <a:gd name="connsiteX29" fmla="*/ 1073150 w 3082925"/>
              <a:gd name="connsiteY29" fmla="*/ 574675 h 1387475"/>
              <a:gd name="connsiteX30" fmla="*/ 1381125 w 3082925"/>
              <a:gd name="connsiteY30" fmla="*/ 574675 h 1387475"/>
              <a:gd name="connsiteX31" fmla="*/ 1381125 w 3082925"/>
              <a:gd name="connsiteY31" fmla="*/ 514350 h 1387475"/>
              <a:gd name="connsiteX32" fmla="*/ 1492250 w 3082925"/>
              <a:gd name="connsiteY32" fmla="*/ 514350 h 1387475"/>
              <a:gd name="connsiteX33" fmla="*/ 1492250 w 3082925"/>
              <a:gd name="connsiteY33" fmla="*/ 479425 h 1387475"/>
              <a:gd name="connsiteX34" fmla="*/ 1536700 w 3082925"/>
              <a:gd name="connsiteY34" fmla="*/ 479425 h 1387475"/>
              <a:gd name="connsiteX35" fmla="*/ 1536700 w 3082925"/>
              <a:gd name="connsiteY35" fmla="*/ 390525 h 1387475"/>
              <a:gd name="connsiteX36" fmla="*/ 2032000 w 3082925"/>
              <a:gd name="connsiteY36" fmla="*/ 390525 h 1387475"/>
              <a:gd name="connsiteX37" fmla="*/ 2032000 w 3082925"/>
              <a:gd name="connsiteY37" fmla="*/ 336550 h 1387475"/>
              <a:gd name="connsiteX38" fmla="*/ 2181225 w 3082925"/>
              <a:gd name="connsiteY38" fmla="*/ 336550 h 1387475"/>
              <a:gd name="connsiteX39" fmla="*/ 2181225 w 3082925"/>
              <a:gd name="connsiteY39" fmla="*/ 295275 h 1387475"/>
              <a:gd name="connsiteX40" fmla="*/ 2654300 w 3082925"/>
              <a:gd name="connsiteY40" fmla="*/ 295275 h 1387475"/>
              <a:gd name="connsiteX41" fmla="*/ 2654300 w 3082925"/>
              <a:gd name="connsiteY41" fmla="*/ 244475 h 1387475"/>
              <a:gd name="connsiteX42" fmla="*/ 2686050 w 3082925"/>
              <a:gd name="connsiteY42" fmla="*/ 244475 h 1387475"/>
              <a:gd name="connsiteX43" fmla="*/ 2686050 w 3082925"/>
              <a:gd name="connsiteY43" fmla="*/ 193675 h 1387475"/>
              <a:gd name="connsiteX44" fmla="*/ 2752725 w 3082925"/>
              <a:gd name="connsiteY44" fmla="*/ 193675 h 1387475"/>
              <a:gd name="connsiteX45" fmla="*/ 2752725 w 3082925"/>
              <a:gd name="connsiteY45" fmla="*/ 146050 h 1387475"/>
              <a:gd name="connsiteX46" fmla="*/ 2787650 w 3082925"/>
              <a:gd name="connsiteY46" fmla="*/ 146050 h 1387475"/>
              <a:gd name="connsiteX47" fmla="*/ 3082925 w 3082925"/>
              <a:gd name="connsiteY47" fmla="*/ 146050 h 1387475"/>
              <a:gd name="connsiteX48" fmla="*/ 3082925 w 3082925"/>
              <a:gd name="connsiteY48" fmla="*/ 0 h 1387475"/>
              <a:gd name="connsiteX0" fmla="*/ 0 w 3082925"/>
              <a:gd name="connsiteY0" fmla="*/ 1387475 h 1387475"/>
              <a:gd name="connsiteX1" fmla="*/ 41275 w 3082925"/>
              <a:gd name="connsiteY1" fmla="*/ 1346200 h 1387475"/>
              <a:gd name="connsiteX2" fmla="*/ 73025 w 3082925"/>
              <a:gd name="connsiteY2" fmla="*/ 1346200 h 1387475"/>
              <a:gd name="connsiteX3" fmla="*/ 73025 w 3082925"/>
              <a:gd name="connsiteY3" fmla="*/ 1260475 h 1387475"/>
              <a:gd name="connsiteX4" fmla="*/ 190500 w 3082925"/>
              <a:gd name="connsiteY4" fmla="*/ 1260475 h 1387475"/>
              <a:gd name="connsiteX5" fmla="*/ 190500 w 3082925"/>
              <a:gd name="connsiteY5" fmla="*/ 1219200 h 1387475"/>
              <a:gd name="connsiteX6" fmla="*/ 190500 w 3082925"/>
              <a:gd name="connsiteY6" fmla="*/ 1219200 h 1387475"/>
              <a:gd name="connsiteX7" fmla="*/ 190500 w 3082925"/>
              <a:gd name="connsiteY7" fmla="*/ 1171575 h 1387475"/>
              <a:gd name="connsiteX8" fmla="*/ 320675 w 3082925"/>
              <a:gd name="connsiteY8" fmla="*/ 1171575 h 1387475"/>
              <a:gd name="connsiteX9" fmla="*/ 320675 w 3082925"/>
              <a:gd name="connsiteY9" fmla="*/ 1130300 h 1387475"/>
              <a:gd name="connsiteX10" fmla="*/ 384175 w 3082925"/>
              <a:gd name="connsiteY10" fmla="*/ 1130300 h 1387475"/>
              <a:gd name="connsiteX11" fmla="*/ 450850 w 3082925"/>
              <a:gd name="connsiteY11" fmla="*/ 1063625 h 1387475"/>
              <a:gd name="connsiteX12" fmla="*/ 479425 w 3082925"/>
              <a:gd name="connsiteY12" fmla="*/ 1060450 h 1387475"/>
              <a:gd name="connsiteX13" fmla="*/ 479425 w 3082925"/>
              <a:gd name="connsiteY13" fmla="*/ 1022350 h 1387475"/>
              <a:gd name="connsiteX14" fmla="*/ 542925 w 3082925"/>
              <a:gd name="connsiteY14" fmla="*/ 1022350 h 1387475"/>
              <a:gd name="connsiteX15" fmla="*/ 542925 w 3082925"/>
              <a:gd name="connsiteY15" fmla="*/ 981075 h 1387475"/>
              <a:gd name="connsiteX16" fmla="*/ 561975 w 3082925"/>
              <a:gd name="connsiteY16" fmla="*/ 981075 h 1387475"/>
              <a:gd name="connsiteX17" fmla="*/ 561975 w 3082925"/>
              <a:gd name="connsiteY17" fmla="*/ 942975 h 1387475"/>
              <a:gd name="connsiteX18" fmla="*/ 622300 w 3082925"/>
              <a:gd name="connsiteY18" fmla="*/ 942975 h 1387475"/>
              <a:gd name="connsiteX19" fmla="*/ 622300 w 3082925"/>
              <a:gd name="connsiteY19" fmla="*/ 889000 h 1387475"/>
              <a:gd name="connsiteX20" fmla="*/ 717550 w 3082925"/>
              <a:gd name="connsiteY20" fmla="*/ 889000 h 1387475"/>
              <a:gd name="connsiteX21" fmla="*/ 717550 w 3082925"/>
              <a:gd name="connsiteY21" fmla="*/ 800100 h 1387475"/>
              <a:gd name="connsiteX22" fmla="*/ 746125 w 3082925"/>
              <a:gd name="connsiteY22" fmla="*/ 790575 h 1387475"/>
              <a:gd name="connsiteX23" fmla="*/ 739775 w 3082925"/>
              <a:gd name="connsiteY23" fmla="*/ 704850 h 1387475"/>
              <a:gd name="connsiteX24" fmla="*/ 885825 w 3082925"/>
              <a:gd name="connsiteY24" fmla="*/ 711200 h 1387475"/>
              <a:gd name="connsiteX25" fmla="*/ 885825 w 3082925"/>
              <a:gd name="connsiteY25" fmla="*/ 666750 h 1387475"/>
              <a:gd name="connsiteX26" fmla="*/ 914400 w 3082925"/>
              <a:gd name="connsiteY26" fmla="*/ 666750 h 1387475"/>
              <a:gd name="connsiteX27" fmla="*/ 914400 w 3082925"/>
              <a:gd name="connsiteY27" fmla="*/ 625475 h 1387475"/>
              <a:gd name="connsiteX28" fmla="*/ 1073150 w 3082925"/>
              <a:gd name="connsiteY28" fmla="*/ 625475 h 1387475"/>
              <a:gd name="connsiteX29" fmla="*/ 1073150 w 3082925"/>
              <a:gd name="connsiteY29" fmla="*/ 574675 h 1387475"/>
              <a:gd name="connsiteX30" fmla="*/ 1381125 w 3082925"/>
              <a:gd name="connsiteY30" fmla="*/ 574675 h 1387475"/>
              <a:gd name="connsiteX31" fmla="*/ 1381125 w 3082925"/>
              <a:gd name="connsiteY31" fmla="*/ 514350 h 1387475"/>
              <a:gd name="connsiteX32" fmla="*/ 1492250 w 3082925"/>
              <a:gd name="connsiteY32" fmla="*/ 514350 h 1387475"/>
              <a:gd name="connsiteX33" fmla="*/ 1492250 w 3082925"/>
              <a:gd name="connsiteY33" fmla="*/ 479425 h 1387475"/>
              <a:gd name="connsiteX34" fmla="*/ 1536700 w 3082925"/>
              <a:gd name="connsiteY34" fmla="*/ 479425 h 1387475"/>
              <a:gd name="connsiteX35" fmla="*/ 1536700 w 3082925"/>
              <a:gd name="connsiteY35" fmla="*/ 390525 h 1387475"/>
              <a:gd name="connsiteX36" fmla="*/ 2032000 w 3082925"/>
              <a:gd name="connsiteY36" fmla="*/ 390525 h 1387475"/>
              <a:gd name="connsiteX37" fmla="*/ 2032000 w 3082925"/>
              <a:gd name="connsiteY37" fmla="*/ 336550 h 1387475"/>
              <a:gd name="connsiteX38" fmla="*/ 2181225 w 3082925"/>
              <a:gd name="connsiteY38" fmla="*/ 336550 h 1387475"/>
              <a:gd name="connsiteX39" fmla="*/ 2181225 w 3082925"/>
              <a:gd name="connsiteY39" fmla="*/ 295275 h 1387475"/>
              <a:gd name="connsiteX40" fmla="*/ 2654300 w 3082925"/>
              <a:gd name="connsiteY40" fmla="*/ 295275 h 1387475"/>
              <a:gd name="connsiteX41" fmla="*/ 2654300 w 3082925"/>
              <a:gd name="connsiteY41" fmla="*/ 244475 h 1387475"/>
              <a:gd name="connsiteX42" fmla="*/ 2686050 w 3082925"/>
              <a:gd name="connsiteY42" fmla="*/ 244475 h 1387475"/>
              <a:gd name="connsiteX43" fmla="*/ 2686050 w 3082925"/>
              <a:gd name="connsiteY43" fmla="*/ 193675 h 1387475"/>
              <a:gd name="connsiteX44" fmla="*/ 2752725 w 3082925"/>
              <a:gd name="connsiteY44" fmla="*/ 193675 h 1387475"/>
              <a:gd name="connsiteX45" fmla="*/ 2752725 w 3082925"/>
              <a:gd name="connsiteY45" fmla="*/ 146050 h 1387475"/>
              <a:gd name="connsiteX46" fmla="*/ 2787650 w 3082925"/>
              <a:gd name="connsiteY46" fmla="*/ 146050 h 1387475"/>
              <a:gd name="connsiteX47" fmla="*/ 3082925 w 3082925"/>
              <a:gd name="connsiteY47" fmla="*/ 146050 h 1387475"/>
              <a:gd name="connsiteX48" fmla="*/ 3082925 w 3082925"/>
              <a:gd name="connsiteY48" fmla="*/ 0 h 1387475"/>
              <a:gd name="connsiteX0" fmla="*/ 0 w 3082925"/>
              <a:gd name="connsiteY0" fmla="*/ 1387475 h 1387475"/>
              <a:gd name="connsiteX1" fmla="*/ 41275 w 3082925"/>
              <a:gd name="connsiteY1" fmla="*/ 1346200 h 1387475"/>
              <a:gd name="connsiteX2" fmla="*/ 73025 w 3082925"/>
              <a:gd name="connsiteY2" fmla="*/ 1346200 h 1387475"/>
              <a:gd name="connsiteX3" fmla="*/ 73025 w 3082925"/>
              <a:gd name="connsiteY3" fmla="*/ 1260475 h 1387475"/>
              <a:gd name="connsiteX4" fmla="*/ 190500 w 3082925"/>
              <a:gd name="connsiteY4" fmla="*/ 1260475 h 1387475"/>
              <a:gd name="connsiteX5" fmla="*/ 190500 w 3082925"/>
              <a:gd name="connsiteY5" fmla="*/ 1219200 h 1387475"/>
              <a:gd name="connsiteX6" fmla="*/ 190500 w 3082925"/>
              <a:gd name="connsiteY6" fmla="*/ 1219200 h 1387475"/>
              <a:gd name="connsiteX7" fmla="*/ 190500 w 3082925"/>
              <a:gd name="connsiteY7" fmla="*/ 1171575 h 1387475"/>
              <a:gd name="connsiteX8" fmla="*/ 320675 w 3082925"/>
              <a:gd name="connsiteY8" fmla="*/ 1171575 h 1387475"/>
              <a:gd name="connsiteX9" fmla="*/ 320675 w 3082925"/>
              <a:gd name="connsiteY9" fmla="*/ 1130300 h 1387475"/>
              <a:gd name="connsiteX10" fmla="*/ 384175 w 3082925"/>
              <a:gd name="connsiteY10" fmla="*/ 1130300 h 1387475"/>
              <a:gd name="connsiteX11" fmla="*/ 390525 w 3082925"/>
              <a:gd name="connsiteY11" fmla="*/ 1076325 h 1387475"/>
              <a:gd name="connsiteX12" fmla="*/ 450850 w 3082925"/>
              <a:gd name="connsiteY12" fmla="*/ 1063625 h 1387475"/>
              <a:gd name="connsiteX13" fmla="*/ 479425 w 3082925"/>
              <a:gd name="connsiteY13" fmla="*/ 1060450 h 1387475"/>
              <a:gd name="connsiteX14" fmla="*/ 479425 w 3082925"/>
              <a:gd name="connsiteY14" fmla="*/ 1022350 h 1387475"/>
              <a:gd name="connsiteX15" fmla="*/ 542925 w 3082925"/>
              <a:gd name="connsiteY15" fmla="*/ 1022350 h 1387475"/>
              <a:gd name="connsiteX16" fmla="*/ 542925 w 3082925"/>
              <a:gd name="connsiteY16" fmla="*/ 981075 h 1387475"/>
              <a:gd name="connsiteX17" fmla="*/ 561975 w 3082925"/>
              <a:gd name="connsiteY17" fmla="*/ 981075 h 1387475"/>
              <a:gd name="connsiteX18" fmla="*/ 561975 w 3082925"/>
              <a:gd name="connsiteY18" fmla="*/ 942975 h 1387475"/>
              <a:gd name="connsiteX19" fmla="*/ 622300 w 3082925"/>
              <a:gd name="connsiteY19" fmla="*/ 942975 h 1387475"/>
              <a:gd name="connsiteX20" fmla="*/ 622300 w 3082925"/>
              <a:gd name="connsiteY20" fmla="*/ 889000 h 1387475"/>
              <a:gd name="connsiteX21" fmla="*/ 717550 w 3082925"/>
              <a:gd name="connsiteY21" fmla="*/ 889000 h 1387475"/>
              <a:gd name="connsiteX22" fmla="*/ 717550 w 3082925"/>
              <a:gd name="connsiteY22" fmla="*/ 800100 h 1387475"/>
              <a:gd name="connsiteX23" fmla="*/ 746125 w 3082925"/>
              <a:gd name="connsiteY23" fmla="*/ 790575 h 1387475"/>
              <a:gd name="connsiteX24" fmla="*/ 739775 w 3082925"/>
              <a:gd name="connsiteY24" fmla="*/ 704850 h 1387475"/>
              <a:gd name="connsiteX25" fmla="*/ 885825 w 3082925"/>
              <a:gd name="connsiteY25" fmla="*/ 711200 h 1387475"/>
              <a:gd name="connsiteX26" fmla="*/ 885825 w 3082925"/>
              <a:gd name="connsiteY26" fmla="*/ 666750 h 1387475"/>
              <a:gd name="connsiteX27" fmla="*/ 914400 w 3082925"/>
              <a:gd name="connsiteY27" fmla="*/ 666750 h 1387475"/>
              <a:gd name="connsiteX28" fmla="*/ 914400 w 3082925"/>
              <a:gd name="connsiteY28" fmla="*/ 625475 h 1387475"/>
              <a:gd name="connsiteX29" fmla="*/ 1073150 w 3082925"/>
              <a:gd name="connsiteY29" fmla="*/ 625475 h 1387475"/>
              <a:gd name="connsiteX30" fmla="*/ 1073150 w 3082925"/>
              <a:gd name="connsiteY30" fmla="*/ 574675 h 1387475"/>
              <a:gd name="connsiteX31" fmla="*/ 1381125 w 3082925"/>
              <a:gd name="connsiteY31" fmla="*/ 574675 h 1387475"/>
              <a:gd name="connsiteX32" fmla="*/ 1381125 w 3082925"/>
              <a:gd name="connsiteY32" fmla="*/ 514350 h 1387475"/>
              <a:gd name="connsiteX33" fmla="*/ 1492250 w 3082925"/>
              <a:gd name="connsiteY33" fmla="*/ 514350 h 1387475"/>
              <a:gd name="connsiteX34" fmla="*/ 1492250 w 3082925"/>
              <a:gd name="connsiteY34" fmla="*/ 479425 h 1387475"/>
              <a:gd name="connsiteX35" fmla="*/ 1536700 w 3082925"/>
              <a:gd name="connsiteY35" fmla="*/ 479425 h 1387475"/>
              <a:gd name="connsiteX36" fmla="*/ 1536700 w 3082925"/>
              <a:gd name="connsiteY36" fmla="*/ 390525 h 1387475"/>
              <a:gd name="connsiteX37" fmla="*/ 2032000 w 3082925"/>
              <a:gd name="connsiteY37" fmla="*/ 390525 h 1387475"/>
              <a:gd name="connsiteX38" fmla="*/ 2032000 w 3082925"/>
              <a:gd name="connsiteY38" fmla="*/ 336550 h 1387475"/>
              <a:gd name="connsiteX39" fmla="*/ 2181225 w 3082925"/>
              <a:gd name="connsiteY39" fmla="*/ 336550 h 1387475"/>
              <a:gd name="connsiteX40" fmla="*/ 2181225 w 3082925"/>
              <a:gd name="connsiteY40" fmla="*/ 295275 h 1387475"/>
              <a:gd name="connsiteX41" fmla="*/ 2654300 w 3082925"/>
              <a:gd name="connsiteY41" fmla="*/ 295275 h 1387475"/>
              <a:gd name="connsiteX42" fmla="*/ 2654300 w 3082925"/>
              <a:gd name="connsiteY42" fmla="*/ 244475 h 1387475"/>
              <a:gd name="connsiteX43" fmla="*/ 2686050 w 3082925"/>
              <a:gd name="connsiteY43" fmla="*/ 244475 h 1387475"/>
              <a:gd name="connsiteX44" fmla="*/ 2686050 w 3082925"/>
              <a:gd name="connsiteY44" fmla="*/ 193675 h 1387475"/>
              <a:gd name="connsiteX45" fmla="*/ 2752725 w 3082925"/>
              <a:gd name="connsiteY45" fmla="*/ 193675 h 1387475"/>
              <a:gd name="connsiteX46" fmla="*/ 2752725 w 3082925"/>
              <a:gd name="connsiteY46" fmla="*/ 146050 h 1387475"/>
              <a:gd name="connsiteX47" fmla="*/ 2787650 w 3082925"/>
              <a:gd name="connsiteY47" fmla="*/ 146050 h 1387475"/>
              <a:gd name="connsiteX48" fmla="*/ 3082925 w 3082925"/>
              <a:gd name="connsiteY48" fmla="*/ 146050 h 1387475"/>
              <a:gd name="connsiteX49" fmla="*/ 3082925 w 3082925"/>
              <a:gd name="connsiteY49" fmla="*/ 0 h 13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82925" h="1387475">
                <a:moveTo>
                  <a:pt x="0" y="1387475"/>
                </a:moveTo>
                <a:lnTo>
                  <a:pt x="41275" y="1346200"/>
                </a:lnTo>
                <a:lnTo>
                  <a:pt x="73025" y="1346200"/>
                </a:lnTo>
                <a:lnTo>
                  <a:pt x="73025" y="1260475"/>
                </a:lnTo>
                <a:lnTo>
                  <a:pt x="190500" y="1260475"/>
                </a:lnTo>
                <a:lnTo>
                  <a:pt x="190500" y="1219200"/>
                </a:lnTo>
                <a:lnTo>
                  <a:pt x="190500" y="1219200"/>
                </a:lnTo>
                <a:lnTo>
                  <a:pt x="190500" y="1171575"/>
                </a:lnTo>
                <a:lnTo>
                  <a:pt x="320675" y="1171575"/>
                </a:lnTo>
                <a:lnTo>
                  <a:pt x="320675" y="1130300"/>
                </a:lnTo>
                <a:lnTo>
                  <a:pt x="384175" y="1130300"/>
                </a:lnTo>
                <a:cubicBezTo>
                  <a:pt x="395817" y="1118658"/>
                  <a:pt x="378883" y="1087967"/>
                  <a:pt x="390525" y="1076325"/>
                </a:cubicBezTo>
                <a:lnTo>
                  <a:pt x="450850" y="1063625"/>
                </a:lnTo>
                <a:lnTo>
                  <a:pt x="479425" y="1060450"/>
                </a:lnTo>
                <a:lnTo>
                  <a:pt x="479425" y="1022350"/>
                </a:lnTo>
                <a:lnTo>
                  <a:pt x="542925" y="1022350"/>
                </a:lnTo>
                <a:lnTo>
                  <a:pt x="542925" y="981075"/>
                </a:lnTo>
                <a:lnTo>
                  <a:pt x="561975" y="981075"/>
                </a:lnTo>
                <a:lnTo>
                  <a:pt x="561975" y="942975"/>
                </a:lnTo>
                <a:lnTo>
                  <a:pt x="622300" y="942975"/>
                </a:lnTo>
                <a:lnTo>
                  <a:pt x="622300" y="889000"/>
                </a:lnTo>
                <a:lnTo>
                  <a:pt x="717550" y="889000"/>
                </a:lnTo>
                <a:cubicBezTo>
                  <a:pt x="717550" y="859367"/>
                  <a:pt x="712787" y="816504"/>
                  <a:pt x="717550" y="800100"/>
                </a:cubicBezTo>
                <a:cubicBezTo>
                  <a:pt x="722313" y="783696"/>
                  <a:pt x="742421" y="806450"/>
                  <a:pt x="746125" y="790575"/>
                </a:cubicBezTo>
                <a:cubicBezTo>
                  <a:pt x="749829" y="774700"/>
                  <a:pt x="741892" y="740833"/>
                  <a:pt x="739775" y="704850"/>
                </a:cubicBezTo>
                <a:lnTo>
                  <a:pt x="885825" y="711200"/>
                </a:lnTo>
                <a:lnTo>
                  <a:pt x="885825" y="666750"/>
                </a:lnTo>
                <a:lnTo>
                  <a:pt x="914400" y="666750"/>
                </a:lnTo>
                <a:lnTo>
                  <a:pt x="914400" y="625475"/>
                </a:lnTo>
                <a:lnTo>
                  <a:pt x="1073150" y="625475"/>
                </a:lnTo>
                <a:lnTo>
                  <a:pt x="1073150" y="574675"/>
                </a:lnTo>
                <a:lnTo>
                  <a:pt x="1381125" y="574675"/>
                </a:lnTo>
                <a:lnTo>
                  <a:pt x="1381125" y="514350"/>
                </a:lnTo>
                <a:lnTo>
                  <a:pt x="1492250" y="514350"/>
                </a:lnTo>
                <a:lnTo>
                  <a:pt x="1492250" y="479425"/>
                </a:lnTo>
                <a:lnTo>
                  <a:pt x="1536700" y="479425"/>
                </a:lnTo>
                <a:lnTo>
                  <a:pt x="1536700" y="390525"/>
                </a:lnTo>
                <a:lnTo>
                  <a:pt x="2032000" y="390525"/>
                </a:lnTo>
                <a:lnTo>
                  <a:pt x="2032000" y="336550"/>
                </a:lnTo>
                <a:lnTo>
                  <a:pt x="2181225" y="336550"/>
                </a:lnTo>
                <a:lnTo>
                  <a:pt x="2181225" y="295275"/>
                </a:lnTo>
                <a:lnTo>
                  <a:pt x="2654300" y="295275"/>
                </a:lnTo>
                <a:lnTo>
                  <a:pt x="2654300" y="244475"/>
                </a:lnTo>
                <a:lnTo>
                  <a:pt x="2686050" y="244475"/>
                </a:lnTo>
                <a:lnTo>
                  <a:pt x="2686050" y="193675"/>
                </a:lnTo>
                <a:lnTo>
                  <a:pt x="2752725" y="193675"/>
                </a:lnTo>
                <a:lnTo>
                  <a:pt x="2752725" y="146050"/>
                </a:lnTo>
                <a:lnTo>
                  <a:pt x="2787650" y="146050"/>
                </a:lnTo>
                <a:lnTo>
                  <a:pt x="3082925" y="146050"/>
                </a:lnTo>
                <a:lnTo>
                  <a:pt x="3082925"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cs typeface="Arial" panose="020B0604020202020204" pitchFamily="34" charset="0"/>
            </a:endParaRPr>
          </a:p>
        </p:txBody>
      </p:sp>
      <p:sp>
        <p:nvSpPr>
          <p:cNvPr id="72" name="TextBox 71"/>
          <p:cNvSpPr txBox="1"/>
          <p:nvPr/>
        </p:nvSpPr>
        <p:spPr>
          <a:xfrm>
            <a:off x="6689677" y="4328778"/>
            <a:ext cx="669026"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Days</a:t>
            </a:r>
          </a:p>
        </p:txBody>
      </p:sp>
      <p:sp>
        <p:nvSpPr>
          <p:cNvPr id="73" name="TextBox 72"/>
          <p:cNvSpPr txBox="1"/>
          <p:nvPr/>
        </p:nvSpPr>
        <p:spPr>
          <a:xfrm>
            <a:off x="2322225" y="4371950"/>
            <a:ext cx="669026" cy="276999"/>
          </a:xfrm>
          <a:prstGeom prst="rect">
            <a:avLst/>
          </a:prstGeom>
          <a:noFill/>
        </p:spPr>
        <p:txBody>
          <a:bodyPr wrap="square" rtlCol="0">
            <a:spAutoFit/>
          </a:bodyPr>
          <a:lstStyle/>
          <a:p>
            <a:pPr algn="ctr" defTabSz="457200"/>
            <a:r>
              <a:rPr lang="en-GB" sz="1200" dirty="0">
                <a:solidFill>
                  <a:srgbClr val="5A5A5A"/>
                </a:solidFill>
                <a:cs typeface="Arial" panose="020B0604020202020204" pitchFamily="34" charset="0"/>
              </a:rPr>
              <a:t>Days</a:t>
            </a:r>
          </a:p>
        </p:txBody>
      </p:sp>
      <p:sp>
        <p:nvSpPr>
          <p:cNvPr id="74" name="TextBox 73"/>
          <p:cNvSpPr txBox="1"/>
          <p:nvPr/>
        </p:nvSpPr>
        <p:spPr>
          <a:xfrm>
            <a:off x="1528731" y="1831925"/>
            <a:ext cx="994523" cy="276999"/>
          </a:xfrm>
          <a:prstGeom prst="rect">
            <a:avLst/>
          </a:prstGeom>
          <a:noFill/>
        </p:spPr>
        <p:txBody>
          <a:bodyPr wrap="square" rtlCol="0">
            <a:spAutoFit/>
          </a:bodyPr>
          <a:lstStyle/>
          <a:p>
            <a:pPr defTabSz="457200"/>
            <a:r>
              <a:rPr lang="en-GB" sz="1200" dirty="0">
                <a:solidFill>
                  <a:srgbClr val="5A5A5A"/>
                </a:solidFill>
                <a:cs typeface="Arial" panose="020B0604020202020204" pitchFamily="34" charset="0"/>
              </a:rPr>
              <a:t>Placebo</a:t>
            </a:r>
          </a:p>
        </p:txBody>
      </p:sp>
      <p:cxnSp>
        <p:nvCxnSpPr>
          <p:cNvPr id="76" name="Straight Connector 75"/>
          <p:cNvCxnSpPr/>
          <p:nvPr/>
        </p:nvCxnSpPr>
        <p:spPr>
          <a:xfrm flipH="1" flipV="1">
            <a:off x="1301495" y="1945796"/>
            <a:ext cx="282228" cy="1"/>
          </a:xfrm>
          <a:prstGeom prst="line">
            <a:avLst/>
          </a:prstGeom>
          <a:ln w="28575">
            <a:solidFill>
              <a:srgbClr val="828282"/>
            </a:solidFill>
          </a:ln>
        </p:spPr>
        <p:style>
          <a:lnRef idx="1">
            <a:schemeClr val="accent1"/>
          </a:lnRef>
          <a:fillRef idx="0">
            <a:schemeClr val="accent1"/>
          </a:fillRef>
          <a:effectRef idx="0">
            <a:schemeClr val="accent1"/>
          </a:effectRef>
          <a:fontRef idx="minor">
            <a:schemeClr val="tx1"/>
          </a:fontRef>
        </p:style>
      </p:cxnSp>
      <p:sp>
        <p:nvSpPr>
          <p:cNvPr id="78" name="Footer Placeholder 2"/>
          <p:cNvSpPr>
            <a:spLocks noGrp="1"/>
          </p:cNvSpPr>
          <p:nvPr>
            <p:ph type="ftr" sz="quarter" idx="10"/>
          </p:nvPr>
        </p:nvSpPr>
        <p:spPr>
          <a:xfrm>
            <a:off x="468000" y="4651200"/>
            <a:ext cx="7088400" cy="363600"/>
          </a:xfrm>
        </p:spPr>
        <p:txBody>
          <a:bodyPr/>
          <a:lstStyle/>
          <a:p>
            <a:r>
              <a:rPr lang="en-GB" dirty="0">
                <a:solidFill>
                  <a:srgbClr val="5A5A5A">
                    <a:lumMod val="60000"/>
                    <a:lumOff val="40000"/>
                  </a:srgbClr>
                </a:solidFill>
              </a:rPr>
              <a:t>*Any asymptomatic event with blood glucose (BG) measurement of ≤3.9mmol/l (70 mg/dl) or symptomatic event with or without BG measurement of </a:t>
            </a:r>
            <a:br>
              <a:rPr lang="en-GB" dirty="0">
                <a:solidFill>
                  <a:srgbClr val="5A5A5A">
                    <a:lumMod val="60000"/>
                    <a:lumOff val="40000"/>
                  </a:srgbClr>
                </a:solidFill>
              </a:rPr>
            </a:br>
            <a:r>
              <a:rPr lang="en-GB" dirty="0">
                <a:solidFill>
                  <a:srgbClr val="5A5A5A">
                    <a:lumMod val="60000"/>
                    <a:lumOff val="40000"/>
                  </a:srgbClr>
                </a:solidFill>
              </a:rPr>
              <a:t>≤3.9 mmol/l; </a:t>
            </a:r>
            <a:r>
              <a:rPr lang="en-GB" b="1" baseline="30000" dirty="0">
                <a:solidFill>
                  <a:srgbClr val="5A5A5A">
                    <a:lumMod val="60000"/>
                    <a:lumOff val="40000"/>
                  </a:srgbClr>
                </a:solidFill>
                <a:cs typeface="Arial" panose="020B0604020202020204" pitchFamily="34" charset="0"/>
              </a:rPr>
              <a:t>†</a:t>
            </a:r>
            <a:r>
              <a:rPr lang="en-GB" dirty="0">
                <a:solidFill>
                  <a:srgbClr val="5A5A5A">
                    <a:lumMod val="60000"/>
                    <a:lumOff val="40000"/>
                  </a:srgbClr>
                </a:solidFill>
              </a:rPr>
              <a:t>Event with BG measurement of ≤3.9 </a:t>
            </a:r>
            <a:r>
              <a:rPr lang="en-GB" dirty="0" err="1">
                <a:solidFill>
                  <a:srgbClr val="5A5A5A">
                    <a:lumMod val="60000"/>
                    <a:lumOff val="40000"/>
                  </a:srgbClr>
                </a:solidFill>
              </a:rPr>
              <a:t>mmol</a:t>
            </a:r>
            <a:r>
              <a:rPr lang="en-GB" dirty="0">
                <a:solidFill>
                  <a:srgbClr val="5A5A5A">
                    <a:lumMod val="60000"/>
                    <a:lumOff val="40000"/>
                  </a:srgbClr>
                </a:solidFill>
              </a:rPr>
              <a:t>/l with or without symptoms. BG, blood glucose</a:t>
            </a:r>
            <a:br>
              <a:rPr lang="en-GB" dirty="0">
                <a:solidFill>
                  <a:srgbClr val="5A5A5A">
                    <a:lumMod val="60000"/>
                    <a:lumOff val="40000"/>
                  </a:srgbClr>
                </a:solidFill>
              </a:rPr>
            </a:br>
            <a:r>
              <a:rPr lang="en-GB" dirty="0">
                <a:solidFill>
                  <a:srgbClr val="5A5A5A">
                    <a:lumMod val="60000"/>
                    <a:lumOff val="40000"/>
                  </a:srgbClr>
                </a:solidFill>
              </a:rPr>
              <a:t>Inzucchi SE </a:t>
            </a:r>
            <a:r>
              <a:rPr lang="en-GB" i="1" dirty="0">
                <a:solidFill>
                  <a:srgbClr val="5A5A5A">
                    <a:lumMod val="60000"/>
                    <a:lumOff val="40000"/>
                  </a:srgbClr>
                </a:solidFill>
              </a:rPr>
              <a:t>et al. Diab Obes Metab </a:t>
            </a:r>
            <a:r>
              <a:rPr lang="en-GB" dirty="0">
                <a:solidFill>
                  <a:srgbClr val="5A5A5A">
                    <a:lumMod val="60000"/>
                    <a:lumOff val="40000"/>
                  </a:srgbClr>
                </a:solidFill>
              </a:rPr>
              <a:t>2015;17:868</a:t>
            </a:r>
          </a:p>
        </p:txBody>
      </p:sp>
      <p:sp>
        <p:nvSpPr>
          <p:cNvPr id="83" name="TextBox 82"/>
          <p:cNvSpPr txBox="1"/>
          <p:nvPr/>
        </p:nvSpPr>
        <p:spPr>
          <a:xfrm>
            <a:off x="1520769" y="2047949"/>
            <a:ext cx="1215082" cy="276999"/>
          </a:xfrm>
          <a:prstGeom prst="rect">
            <a:avLst/>
          </a:prstGeom>
          <a:noFill/>
        </p:spPr>
        <p:txBody>
          <a:bodyPr wrap="square" rtlCol="0">
            <a:spAutoFit/>
          </a:bodyPr>
          <a:lstStyle/>
          <a:p>
            <a:pPr defTabSz="457200"/>
            <a:r>
              <a:rPr lang="en-GB" sz="1200" dirty="0">
                <a:solidFill>
                  <a:srgbClr val="5A5A5A"/>
                </a:solidFill>
                <a:cs typeface="Arial" panose="020B0604020202020204" pitchFamily="34" charset="0"/>
              </a:rPr>
              <a:t>Linagliptin</a:t>
            </a:r>
          </a:p>
        </p:txBody>
      </p:sp>
      <p:cxnSp>
        <p:nvCxnSpPr>
          <p:cNvPr id="84" name="Straight Connector 83"/>
          <p:cNvCxnSpPr/>
          <p:nvPr/>
        </p:nvCxnSpPr>
        <p:spPr>
          <a:xfrm flipH="1" flipV="1">
            <a:off x="1293533" y="2185918"/>
            <a:ext cx="282228" cy="195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791325" y="1834579"/>
            <a:ext cx="994523" cy="276999"/>
          </a:xfrm>
          <a:prstGeom prst="rect">
            <a:avLst/>
          </a:prstGeom>
          <a:noFill/>
        </p:spPr>
        <p:txBody>
          <a:bodyPr wrap="square" rtlCol="0">
            <a:spAutoFit/>
          </a:bodyPr>
          <a:lstStyle/>
          <a:p>
            <a:pPr defTabSz="457200"/>
            <a:r>
              <a:rPr lang="en-GB" sz="1200" dirty="0">
                <a:solidFill>
                  <a:srgbClr val="5A5A5A"/>
                </a:solidFill>
                <a:cs typeface="Arial" panose="020B0604020202020204" pitchFamily="34" charset="0"/>
              </a:rPr>
              <a:t>Placebo</a:t>
            </a:r>
          </a:p>
        </p:txBody>
      </p:sp>
      <p:cxnSp>
        <p:nvCxnSpPr>
          <p:cNvPr id="90" name="Straight Connector 89"/>
          <p:cNvCxnSpPr/>
          <p:nvPr/>
        </p:nvCxnSpPr>
        <p:spPr>
          <a:xfrm flipH="1" flipV="1">
            <a:off x="5564089" y="1948450"/>
            <a:ext cx="282228" cy="1"/>
          </a:xfrm>
          <a:prstGeom prst="line">
            <a:avLst/>
          </a:prstGeom>
          <a:ln w="28575">
            <a:solidFill>
              <a:srgbClr val="828282"/>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783363" y="2050603"/>
            <a:ext cx="1215082" cy="276999"/>
          </a:xfrm>
          <a:prstGeom prst="rect">
            <a:avLst/>
          </a:prstGeom>
          <a:noFill/>
        </p:spPr>
        <p:txBody>
          <a:bodyPr wrap="square" rtlCol="0">
            <a:spAutoFit/>
          </a:bodyPr>
          <a:lstStyle/>
          <a:p>
            <a:pPr defTabSz="457200"/>
            <a:r>
              <a:rPr lang="en-GB" sz="1200" dirty="0">
                <a:solidFill>
                  <a:srgbClr val="5A5A5A"/>
                </a:solidFill>
                <a:cs typeface="Arial" panose="020B0604020202020204" pitchFamily="34" charset="0"/>
              </a:rPr>
              <a:t>Linagliptin</a:t>
            </a:r>
          </a:p>
        </p:txBody>
      </p:sp>
      <p:cxnSp>
        <p:nvCxnSpPr>
          <p:cNvPr id="92" name="Straight Connector 91"/>
          <p:cNvCxnSpPr/>
          <p:nvPr/>
        </p:nvCxnSpPr>
        <p:spPr>
          <a:xfrm flipH="1" flipV="1">
            <a:off x="5556127" y="2188572"/>
            <a:ext cx="282228" cy="195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52</a:t>
            </a:fld>
            <a:endParaRPr lang="en-GB" dirty="0">
              <a:solidFill>
                <a:srgbClr val="5A5A5A">
                  <a:lumMod val="60000"/>
                  <a:lumOff val="40000"/>
                </a:srgbClr>
              </a:solidFill>
            </a:endParaRPr>
          </a:p>
        </p:txBody>
      </p:sp>
    </p:spTree>
    <p:extLst>
      <p:ext uri="{BB962C8B-B14F-4D97-AF65-F5344CB8AC3E}">
        <p14:creationId xmlns:p14="http://schemas.microsoft.com/office/powerpoint/2010/main" val="7438551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solidFill>
                  <a:srgbClr val="5A5A5A">
                    <a:lumMod val="60000"/>
                    <a:lumOff val="40000"/>
                  </a:srgbClr>
                </a:solidFill>
              </a:rPr>
              <a:t>Treated set</a:t>
            </a:r>
          </a:p>
          <a:p>
            <a:r>
              <a:rPr lang="en-GB" dirty="0">
                <a:solidFill>
                  <a:srgbClr val="5A5A5A">
                    <a:lumMod val="60000"/>
                    <a:lumOff val="40000"/>
                  </a:srgbClr>
                </a:solidFill>
              </a:rPr>
              <a:t>Yki-Järvinen H </a:t>
            </a:r>
            <a:r>
              <a:rPr lang="en-GB" i="1" dirty="0">
                <a:solidFill>
                  <a:srgbClr val="5A5A5A">
                    <a:lumMod val="60000"/>
                    <a:lumOff val="40000"/>
                  </a:srgbClr>
                </a:solidFill>
              </a:rPr>
              <a:t>et al</a:t>
            </a:r>
            <a:r>
              <a:rPr lang="en-GB" dirty="0">
                <a:solidFill>
                  <a:srgbClr val="5A5A5A">
                    <a:lumMod val="60000"/>
                    <a:lumOff val="40000"/>
                  </a:srgbClr>
                </a:solidFill>
              </a:rPr>
              <a:t>. </a:t>
            </a:r>
            <a:r>
              <a:rPr lang="en-GB" i="1" dirty="0">
                <a:solidFill>
                  <a:srgbClr val="5A5A5A">
                    <a:lumMod val="60000"/>
                    <a:lumOff val="40000"/>
                  </a:srgbClr>
                </a:solidFill>
              </a:rPr>
              <a:t>Diabetes Care </a:t>
            </a:r>
            <a:r>
              <a:rPr lang="en-GB" dirty="0">
                <a:solidFill>
                  <a:srgbClr val="5A5A5A">
                    <a:lumMod val="60000"/>
                    <a:lumOff val="40000"/>
                  </a:srgbClr>
                </a:solidFill>
              </a:rPr>
              <a:t>2013;36:3875</a:t>
            </a:r>
          </a:p>
        </p:txBody>
      </p:sp>
      <p:sp>
        <p:nvSpPr>
          <p:cNvPr id="4" name="Text Placeholder 3"/>
          <p:cNvSpPr>
            <a:spLocks noGrp="1"/>
          </p:cNvSpPr>
          <p:nvPr>
            <p:ph type="body" sz="quarter" idx="11"/>
          </p:nvPr>
        </p:nvSpPr>
        <p:spPr/>
        <p:txBody>
          <a:bodyPr/>
          <a:lstStyle/>
          <a:p>
            <a:r>
              <a:rPr lang="en-GB" dirty="0"/>
              <a:t>Patients with investigator-defined hypoglycaemia</a:t>
            </a:r>
          </a:p>
          <a:p>
            <a:endParaRPr lang="en-GB" dirty="0"/>
          </a:p>
        </p:txBody>
      </p:sp>
      <p:sp>
        <p:nvSpPr>
          <p:cNvPr id="289798" name="Rectangle 5"/>
          <p:cNvSpPr>
            <a:spLocks noGrp="1"/>
          </p:cNvSpPr>
          <p:nvPr>
            <p:ph type="title"/>
            <p:custDataLst>
              <p:tags r:id="rId2"/>
            </p:custDataLst>
          </p:nvPr>
        </p:nvSpPr>
        <p:spPr/>
        <p:txBody>
          <a:bodyPr/>
          <a:lstStyle/>
          <a:p>
            <a:r>
              <a:rPr lang="en-GB" noProof="0" dirty="0"/>
              <a:t>Linagliptin is not associated with an increased risk of </a:t>
            </a:r>
            <a:r>
              <a:rPr lang="en-GB" dirty="0"/>
              <a:t>hypoglycaemia when added to insulin</a:t>
            </a:r>
            <a:endParaRPr lang="en-GB" noProof="0" dirty="0"/>
          </a:p>
        </p:txBody>
      </p:sp>
      <p:sp>
        <p:nvSpPr>
          <p:cNvPr id="6" name="Slide Number Placeholder 5"/>
          <p:cNvSpPr>
            <a:spLocks noGrp="1"/>
          </p:cNvSpPr>
          <p:nvPr>
            <p:ph type="sldNum" sz="quarter" idx="12"/>
          </p:nvPr>
        </p:nvSpPr>
        <p:spPr/>
        <p:txBody>
          <a:bodyPr/>
          <a:lstStyle/>
          <a:p>
            <a:fld id="{CEC4EF0E-246F-4140-862C-D670971C4B03}" type="slidenum">
              <a:rPr lang="fr-FR" smtClean="0">
                <a:solidFill>
                  <a:srgbClr val="5A5A5A">
                    <a:lumMod val="60000"/>
                    <a:lumOff val="40000"/>
                  </a:srgbClr>
                </a:solidFill>
              </a:rPr>
              <a:pPr/>
              <a:t>53</a:t>
            </a:fld>
            <a:endParaRPr lang="fr-FR" dirty="0">
              <a:solidFill>
                <a:srgbClr val="5A5A5A">
                  <a:lumMod val="60000"/>
                  <a:lumOff val="40000"/>
                </a:srgbClr>
              </a:solidFill>
            </a:endParaRPr>
          </a:p>
        </p:txBody>
      </p:sp>
      <p:graphicFrame>
        <p:nvGraphicFramePr>
          <p:cNvPr id="289795" name="Rectangle 2" hidden="1"/>
          <p:cNvGraphicFramePr>
            <a:graphicFrameLocks/>
          </p:cNvGraphicFramePr>
          <p:nvPr>
            <p:extLst/>
          </p:nvPr>
        </p:nvGraphicFramePr>
        <p:xfrm>
          <a:off x="1" y="0"/>
          <a:ext cx="161925" cy="121444"/>
        </p:xfrm>
        <a:graphic>
          <a:graphicData uri="http://schemas.openxmlformats.org/presentationml/2006/ole">
            <mc:AlternateContent xmlns:mc="http://schemas.openxmlformats.org/markup-compatibility/2006">
              <mc:Choice xmlns:v="urn:schemas-microsoft-com:vml" Requires="v">
                <p:oleObj spid="_x0000_s14351" name="think-cell Slide" r:id="rId8" imgW="0" imgH="0" progId="TCLayout.ActiveDocument.1">
                  <p:embed/>
                </p:oleObj>
              </mc:Choice>
              <mc:Fallback>
                <p:oleObj name="think-cell Slide"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61925" cy="121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9796" name="Rectangle 3" hidden="1"/>
          <p:cNvSpPr>
            <a:spLocks noChangeArrowheads="1"/>
          </p:cNvSpPr>
          <p:nvPr>
            <p:custDataLst>
              <p:tags r:id="rId3"/>
            </p:custDataLst>
          </p:nvPr>
        </p:nvSpPr>
        <p:spPr bwMode="gray">
          <a:xfrm>
            <a:off x="1" y="0"/>
            <a:ext cx="158750" cy="119063"/>
          </a:xfrm>
          <a:prstGeom prst="rect">
            <a:avLst/>
          </a:prstGeom>
          <a:solidFill>
            <a:srgbClr val="FFFFFF"/>
          </a:solidFill>
          <a:ln w="9525" algn="ctr">
            <a:solidFill>
              <a:schemeClr val="tx1"/>
            </a:solidFill>
            <a:miter lim="800000"/>
            <a:headEnd/>
            <a:tailEnd/>
          </a:ln>
        </p:spPr>
        <p:txBody>
          <a:bodyPr wrap="none" lIns="0" tIns="0" rIns="0" bIns="0" anchor="ctr"/>
          <a:lstStyle/>
          <a:p>
            <a:pPr defTabSz="457200" fontAlgn="base">
              <a:spcBef>
                <a:spcPct val="0"/>
              </a:spcBef>
              <a:spcAft>
                <a:spcPct val="0"/>
              </a:spcAft>
            </a:pPr>
            <a:endParaRPr lang="de-DE" sz="900" dirty="0">
              <a:solidFill>
                <a:srgbClr val="53575E"/>
              </a:solidFill>
              <a:cs typeface="Arial" charset="0"/>
            </a:endParaRPr>
          </a:p>
        </p:txBody>
      </p:sp>
      <p:graphicFrame>
        <p:nvGraphicFramePr>
          <p:cNvPr id="21" name="Chart 20"/>
          <p:cNvGraphicFramePr/>
          <p:nvPr>
            <p:extLst>
              <p:ext uri="{D42A27DB-BD31-4B8C-83A1-F6EECF244321}">
                <p14:modId xmlns:p14="http://schemas.microsoft.com/office/powerpoint/2010/main" val="3433670783"/>
              </p:ext>
            </p:extLst>
          </p:nvPr>
        </p:nvGraphicFramePr>
        <p:xfrm>
          <a:off x="575556" y="1632729"/>
          <a:ext cx="3888000" cy="209630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Chart 21"/>
          <p:cNvGraphicFramePr/>
          <p:nvPr>
            <p:extLst>
              <p:ext uri="{D42A27DB-BD31-4B8C-83A1-F6EECF244321}">
                <p14:modId xmlns:p14="http://schemas.microsoft.com/office/powerpoint/2010/main" val="2812469246"/>
              </p:ext>
            </p:extLst>
          </p:nvPr>
        </p:nvGraphicFramePr>
        <p:xfrm>
          <a:off x="4865373" y="1592270"/>
          <a:ext cx="3888000" cy="2139274"/>
        </p:xfrm>
        <a:graphic>
          <a:graphicData uri="http://schemas.openxmlformats.org/drawingml/2006/chart">
            <c:chart xmlns:c="http://schemas.openxmlformats.org/drawingml/2006/chart" xmlns:r="http://schemas.openxmlformats.org/officeDocument/2006/relationships" r:id="rId10"/>
          </a:graphicData>
        </a:graphic>
      </p:graphicFrame>
      <p:sp>
        <p:nvSpPr>
          <p:cNvPr id="16" name="Text Placeholder 2"/>
          <p:cNvSpPr txBox="1">
            <a:spLocks/>
          </p:cNvSpPr>
          <p:nvPr/>
        </p:nvSpPr>
        <p:spPr>
          <a:xfrm>
            <a:off x="5171669" y="1487673"/>
            <a:ext cx="3293935" cy="421252"/>
          </a:xfrm>
          <a:prstGeom prst="rect">
            <a:avLst/>
          </a:prstGeom>
        </p:spPr>
        <p:txBody>
          <a:bodyPr vert="horz" wrap="square" lIns="68580" tIns="34290" rIns="68580" bIns="3429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mn-lt"/>
                <a:ea typeface="+mn-ea"/>
                <a:cs typeface="+mn-cs"/>
              </a:defRPr>
            </a:lvl1pPr>
            <a:lvl2pPr marL="43200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2pPr>
            <a:lvl3pPr marL="82800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129600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4pPr>
            <a:lvl5pPr marL="165600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350" dirty="0">
                <a:solidFill>
                  <a:srgbClr val="5A5A5A"/>
                </a:solidFill>
              </a:rPr>
              <a:t>Week 52</a:t>
            </a:r>
          </a:p>
        </p:txBody>
      </p:sp>
      <p:sp>
        <p:nvSpPr>
          <p:cNvPr id="13" name="Rectangle 25"/>
          <p:cNvSpPr>
            <a:spLocks noChangeArrowheads="1"/>
          </p:cNvSpPr>
          <p:nvPr>
            <p:custDataLst>
              <p:tags r:id="rId4"/>
            </p:custDataLst>
          </p:nvPr>
        </p:nvSpPr>
        <p:spPr bwMode="gray">
          <a:xfrm rot="16200000">
            <a:off x="77039" y="2534327"/>
            <a:ext cx="11472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457200"/>
            <a:r>
              <a:rPr lang="en-GB" sz="1400" b="1" dirty="0">
                <a:solidFill>
                  <a:srgbClr val="5A5A5A"/>
                </a:solidFill>
                <a:cs typeface="Arial" pitchFamily="34" charset="0"/>
              </a:rPr>
              <a:t>Patients (%)</a:t>
            </a:r>
          </a:p>
        </p:txBody>
      </p:sp>
      <p:sp>
        <p:nvSpPr>
          <p:cNvPr id="18" name="Text Placeholder 2"/>
          <p:cNvSpPr txBox="1">
            <a:spLocks/>
          </p:cNvSpPr>
          <p:nvPr/>
        </p:nvSpPr>
        <p:spPr>
          <a:xfrm>
            <a:off x="934753" y="1487673"/>
            <a:ext cx="3744415" cy="357192"/>
          </a:xfrm>
          <a:prstGeom prst="rect">
            <a:avLst/>
          </a:prstGeom>
        </p:spPr>
        <p:txBody>
          <a:bodyPr vert="horz" wrap="square" lIns="68580" tIns="34290" rIns="68580" bIns="3429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mn-lt"/>
                <a:ea typeface="+mn-ea"/>
                <a:cs typeface="+mn-cs"/>
              </a:defRPr>
            </a:lvl1pPr>
            <a:lvl2pPr marL="432000"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2pPr>
            <a:lvl3pPr marL="82800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129600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4pPr>
            <a:lvl5pPr marL="165600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50" dirty="0">
                <a:solidFill>
                  <a:srgbClr val="5A5A5A"/>
                </a:solidFill>
              </a:rPr>
              <a:t>Week 24 </a:t>
            </a:r>
          </a:p>
        </p:txBody>
      </p:sp>
      <p:sp>
        <p:nvSpPr>
          <p:cNvPr id="23" name="TextBox 22"/>
          <p:cNvSpPr txBox="1"/>
          <p:nvPr/>
        </p:nvSpPr>
        <p:spPr>
          <a:xfrm>
            <a:off x="3059832" y="3750192"/>
            <a:ext cx="900100" cy="307777"/>
          </a:xfrm>
          <a:prstGeom prst="rect">
            <a:avLst/>
          </a:prstGeom>
          <a:noFill/>
        </p:spPr>
        <p:txBody>
          <a:bodyPr wrap="square" rtlCol="0">
            <a:spAutoFit/>
          </a:bodyPr>
          <a:lstStyle/>
          <a:p>
            <a:pPr algn="ctr" defTabSz="457200"/>
            <a:r>
              <a:rPr lang="en-GB" sz="1400" dirty="0">
                <a:solidFill>
                  <a:srgbClr val="5A5A5A"/>
                </a:solidFill>
              </a:rPr>
              <a:t>(n=631)</a:t>
            </a:r>
          </a:p>
        </p:txBody>
      </p:sp>
      <p:sp>
        <p:nvSpPr>
          <p:cNvPr id="25" name="TextBox 24"/>
          <p:cNvSpPr txBox="1"/>
          <p:nvPr/>
        </p:nvSpPr>
        <p:spPr>
          <a:xfrm>
            <a:off x="1524562" y="3741483"/>
            <a:ext cx="950475" cy="307777"/>
          </a:xfrm>
          <a:prstGeom prst="rect">
            <a:avLst/>
          </a:prstGeom>
          <a:noFill/>
        </p:spPr>
        <p:txBody>
          <a:bodyPr wrap="square" rtlCol="0">
            <a:spAutoFit/>
          </a:bodyPr>
          <a:lstStyle/>
          <a:p>
            <a:pPr algn="ctr" defTabSz="457200"/>
            <a:r>
              <a:rPr lang="en-GB" sz="1400" dirty="0">
                <a:solidFill>
                  <a:srgbClr val="5A5A5A"/>
                </a:solidFill>
              </a:rPr>
              <a:t>(n=630)</a:t>
            </a:r>
          </a:p>
        </p:txBody>
      </p:sp>
      <p:sp>
        <p:nvSpPr>
          <p:cNvPr id="27" name="TextBox 26"/>
          <p:cNvSpPr txBox="1"/>
          <p:nvPr/>
        </p:nvSpPr>
        <p:spPr>
          <a:xfrm>
            <a:off x="7344309" y="3741483"/>
            <a:ext cx="830130" cy="307777"/>
          </a:xfrm>
          <a:prstGeom prst="rect">
            <a:avLst/>
          </a:prstGeom>
          <a:noFill/>
        </p:spPr>
        <p:txBody>
          <a:bodyPr wrap="square" rtlCol="0">
            <a:spAutoFit/>
          </a:bodyPr>
          <a:lstStyle/>
          <a:p>
            <a:pPr algn="ctr" defTabSz="457200"/>
            <a:r>
              <a:rPr lang="en-GB" sz="1400" dirty="0">
                <a:solidFill>
                  <a:srgbClr val="5A5A5A"/>
                </a:solidFill>
              </a:rPr>
              <a:t>(n=631)</a:t>
            </a:r>
          </a:p>
        </p:txBody>
      </p:sp>
      <p:sp>
        <p:nvSpPr>
          <p:cNvPr id="28" name="TextBox 27"/>
          <p:cNvSpPr txBox="1"/>
          <p:nvPr/>
        </p:nvSpPr>
        <p:spPr>
          <a:xfrm>
            <a:off x="5760133" y="3750079"/>
            <a:ext cx="824608" cy="307777"/>
          </a:xfrm>
          <a:prstGeom prst="rect">
            <a:avLst/>
          </a:prstGeom>
          <a:noFill/>
        </p:spPr>
        <p:txBody>
          <a:bodyPr wrap="square" rtlCol="0">
            <a:spAutoFit/>
          </a:bodyPr>
          <a:lstStyle/>
          <a:p>
            <a:pPr algn="ctr" defTabSz="457200"/>
            <a:r>
              <a:rPr lang="en-GB" sz="1400" dirty="0">
                <a:solidFill>
                  <a:srgbClr val="5A5A5A"/>
                </a:solidFill>
              </a:rPr>
              <a:t>(n=630)</a:t>
            </a:r>
          </a:p>
        </p:txBody>
      </p:sp>
      <p:sp>
        <p:nvSpPr>
          <p:cNvPr id="19" name="Content Placeholder 12"/>
          <p:cNvSpPr>
            <a:spLocks/>
          </p:cNvSpPr>
          <p:nvPr/>
        </p:nvSpPr>
        <p:spPr bwMode="gray">
          <a:xfrm>
            <a:off x="542924" y="4177293"/>
            <a:ext cx="8143876" cy="351000"/>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lIns="54000" tIns="54000" rIns="54000" bIns="54000" anchor="ctr" anchorCtr="1"/>
          <a:lstStyle/>
          <a:p>
            <a:pPr algn="ctr" defTabSz="457200" fontAlgn="base">
              <a:spcBef>
                <a:spcPct val="0"/>
              </a:spcBef>
              <a:spcAft>
                <a:spcPct val="0"/>
              </a:spcAft>
            </a:pPr>
            <a:r>
              <a:rPr lang="en-GB" sz="1400" b="1" dirty="0">
                <a:solidFill>
                  <a:srgbClr val="FFFFFF"/>
                </a:solidFill>
                <a:cs typeface="Arial" charset="0"/>
              </a:rPr>
              <a:t>Improved glycaemic control with linagliptin does not increase the risk of hypoglycaemia</a:t>
            </a:r>
          </a:p>
        </p:txBody>
      </p:sp>
      <p:sp>
        <p:nvSpPr>
          <p:cNvPr id="20" name="Rectangle 25"/>
          <p:cNvSpPr>
            <a:spLocks noChangeArrowheads="1"/>
          </p:cNvSpPr>
          <p:nvPr>
            <p:custDataLst>
              <p:tags r:id="rId5"/>
            </p:custDataLst>
          </p:nvPr>
        </p:nvSpPr>
        <p:spPr bwMode="gray">
          <a:xfrm rot="16200000">
            <a:off x="4291766" y="2534328"/>
            <a:ext cx="11472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457200"/>
            <a:r>
              <a:rPr lang="en-GB" sz="1400" b="1" dirty="0">
                <a:solidFill>
                  <a:srgbClr val="5A5A5A"/>
                </a:solidFill>
                <a:cs typeface="Arial" pitchFamily="34" charset="0"/>
              </a:rPr>
              <a:t>Patients (%)</a:t>
            </a:r>
          </a:p>
        </p:txBody>
      </p:sp>
    </p:spTree>
    <p:extLst>
      <p:ext uri="{BB962C8B-B14F-4D97-AF65-F5344CB8AC3E}">
        <p14:creationId xmlns:p14="http://schemas.microsoft.com/office/powerpoint/2010/main" val="344261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Incidences of organ-specific AEs were similar in </a:t>
            </a:r>
            <a:r>
              <a:rPr lang="en-GB" dirty="0" err="1"/>
              <a:t>linagliptin</a:t>
            </a:r>
            <a:r>
              <a:rPr lang="en-GB" dirty="0"/>
              <a:t> </a:t>
            </a:r>
            <a:br>
              <a:rPr lang="en-GB" dirty="0"/>
            </a:br>
            <a:r>
              <a:rPr lang="en-GB" dirty="0"/>
              <a:t>and placebo treatment groups*</a:t>
            </a:r>
          </a:p>
        </p:txBody>
      </p:sp>
      <p:sp>
        <p:nvSpPr>
          <p:cNvPr id="6" name="Slide Number Placeholder 5"/>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54</a:t>
            </a:fld>
            <a:endParaRPr lang="en-GB" dirty="0">
              <a:solidFill>
                <a:srgbClr val="5A5A5A">
                  <a:lumMod val="60000"/>
                  <a:lumOff val="40000"/>
                </a:srgbClr>
              </a:solidFill>
            </a:endParaRPr>
          </a:p>
        </p:txBody>
      </p:sp>
      <p:sp>
        <p:nvSpPr>
          <p:cNvPr id="138" name="Rounded Rectangle 89"/>
          <p:cNvSpPr>
            <a:spLocks noChangeArrowheads="1"/>
          </p:cNvSpPr>
          <p:nvPr>
            <p:custDataLst>
              <p:tags r:id="rId1"/>
            </p:custDataLst>
          </p:nvPr>
        </p:nvSpPr>
        <p:spPr bwMode="gray">
          <a:xfrm>
            <a:off x="3409519" y="3082260"/>
            <a:ext cx="5338311" cy="462634"/>
          </a:xfrm>
          <a:prstGeom prst="rect">
            <a:avLst/>
          </a:prstGeom>
          <a:solidFill>
            <a:schemeClr val="bg1"/>
          </a:solidFill>
          <a:ln w="19050" algn="ctr">
            <a:solidFill>
              <a:schemeClr val="accent5"/>
            </a:solidFill>
            <a:round/>
            <a:headEnd/>
            <a:tailEnd/>
          </a:ln>
        </p:spPr>
        <p:txBody>
          <a:bodyPr anchor="ctr"/>
          <a:lstStyle/>
          <a:p>
            <a:pPr defTabSz="457200"/>
            <a:r>
              <a:rPr lang="de-DE" sz="1400" dirty="0">
                <a:solidFill>
                  <a:srgbClr val="262729"/>
                </a:solidFill>
                <a:cs typeface="Arial" pitchFamily="34" charset="0"/>
              </a:rPr>
              <a:t/>
            </a:r>
            <a:br>
              <a:rPr lang="de-DE" sz="1400" dirty="0">
                <a:solidFill>
                  <a:srgbClr val="262729"/>
                </a:solidFill>
                <a:cs typeface="Arial" pitchFamily="34" charset="0"/>
              </a:rPr>
            </a:br>
            <a:endParaRPr lang="de-DE" sz="1400" dirty="0">
              <a:solidFill>
                <a:srgbClr val="262729"/>
              </a:solidFill>
              <a:cs typeface="Arial" pitchFamily="34" charset="0"/>
            </a:endParaRPr>
          </a:p>
        </p:txBody>
      </p:sp>
      <p:sp>
        <p:nvSpPr>
          <p:cNvPr id="139" name="Rounded Rectangle 73"/>
          <p:cNvSpPr>
            <a:spLocks noChangeArrowheads="1"/>
          </p:cNvSpPr>
          <p:nvPr>
            <p:custDataLst>
              <p:tags r:id="rId2"/>
            </p:custDataLst>
          </p:nvPr>
        </p:nvSpPr>
        <p:spPr bwMode="auto">
          <a:xfrm>
            <a:off x="3419568" y="1745055"/>
            <a:ext cx="5340560" cy="488926"/>
          </a:xfrm>
          <a:prstGeom prst="rect">
            <a:avLst/>
          </a:prstGeom>
          <a:solidFill>
            <a:srgbClr val="FFFFFE"/>
          </a:solidFill>
          <a:ln w="19050" algn="ctr">
            <a:solidFill>
              <a:schemeClr val="accent1"/>
            </a:solidFill>
            <a:round/>
            <a:headEnd/>
            <a:tailEnd/>
          </a:ln>
          <a:extLst/>
        </p:spPr>
        <p:txBody>
          <a:bodyPr anchor="ctr"/>
          <a:lstStyle/>
          <a:p>
            <a:pPr defTabSz="457200"/>
            <a:endParaRPr lang="de-DE" sz="1400" dirty="0">
              <a:solidFill>
                <a:srgbClr val="262729"/>
              </a:solidFill>
              <a:cs typeface="Arial" pitchFamily="34" charset="0"/>
            </a:endParaRPr>
          </a:p>
        </p:txBody>
      </p:sp>
      <p:sp>
        <p:nvSpPr>
          <p:cNvPr id="140" name="Rounded Rectangle 85"/>
          <p:cNvSpPr>
            <a:spLocks noChangeArrowheads="1"/>
          </p:cNvSpPr>
          <p:nvPr>
            <p:custDataLst>
              <p:tags r:id="rId3"/>
            </p:custDataLst>
          </p:nvPr>
        </p:nvSpPr>
        <p:spPr bwMode="auto">
          <a:xfrm>
            <a:off x="3419568" y="4036897"/>
            <a:ext cx="5340560" cy="538007"/>
          </a:xfrm>
          <a:prstGeom prst="rect">
            <a:avLst/>
          </a:prstGeom>
          <a:solidFill>
            <a:schemeClr val="bg1"/>
          </a:solidFill>
          <a:ln w="19050" algn="ctr">
            <a:solidFill>
              <a:schemeClr val="accent4"/>
            </a:solidFill>
            <a:round/>
            <a:headEnd/>
            <a:tailEnd/>
          </a:ln>
        </p:spPr>
        <p:txBody>
          <a:bodyPr/>
          <a:lstStyle/>
          <a:p>
            <a:pPr defTabSz="457200"/>
            <a:endParaRPr lang="de-DE" sz="1400" dirty="0">
              <a:solidFill>
                <a:srgbClr val="262729"/>
              </a:solidFill>
              <a:cs typeface="Arial" pitchFamily="34" charset="0"/>
            </a:endParaRPr>
          </a:p>
        </p:txBody>
      </p:sp>
      <p:sp>
        <p:nvSpPr>
          <p:cNvPr id="141" name="Rounded Rectangle 88"/>
          <p:cNvSpPr>
            <a:spLocks noChangeArrowheads="1"/>
          </p:cNvSpPr>
          <p:nvPr>
            <p:custDataLst>
              <p:tags r:id="rId4"/>
            </p:custDataLst>
          </p:nvPr>
        </p:nvSpPr>
        <p:spPr bwMode="auto">
          <a:xfrm>
            <a:off x="3419871" y="2704802"/>
            <a:ext cx="5338312" cy="308073"/>
          </a:xfrm>
          <a:prstGeom prst="rect">
            <a:avLst/>
          </a:prstGeom>
          <a:solidFill>
            <a:schemeClr val="bg1"/>
          </a:solidFill>
          <a:ln w="19050" algn="ctr">
            <a:solidFill>
              <a:schemeClr val="accent6"/>
            </a:solidFill>
            <a:round/>
            <a:headEnd/>
            <a:tailEnd/>
          </a:ln>
        </p:spPr>
        <p:txBody>
          <a:bodyPr/>
          <a:lstStyle/>
          <a:p>
            <a:pPr defTabSz="457200"/>
            <a:endParaRPr lang="de-DE" sz="1400" dirty="0">
              <a:solidFill>
                <a:srgbClr val="262729"/>
              </a:solidFill>
              <a:cs typeface="Arial" pitchFamily="34" charset="0"/>
            </a:endParaRPr>
          </a:p>
        </p:txBody>
      </p:sp>
      <p:sp>
        <p:nvSpPr>
          <p:cNvPr id="142" name="Rounded Rectangle 87"/>
          <p:cNvSpPr>
            <a:spLocks noChangeArrowheads="1"/>
          </p:cNvSpPr>
          <p:nvPr>
            <p:custDataLst>
              <p:tags r:id="rId5"/>
            </p:custDataLst>
          </p:nvPr>
        </p:nvSpPr>
        <p:spPr bwMode="auto">
          <a:xfrm>
            <a:off x="3419871" y="3633395"/>
            <a:ext cx="5338311" cy="331455"/>
          </a:xfrm>
          <a:prstGeom prst="rect">
            <a:avLst/>
          </a:prstGeom>
          <a:solidFill>
            <a:schemeClr val="bg1"/>
          </a:solidFill>
          <a:ln w="19050" algn="ctr">
            <a:solidFill>
              <a:schemeClr val="accent3"/>
            </a:solidFill>
            <a:round/>
            <a:headEnd/>
            <a:tailEnd/>
          </a:ln>
        </p:spPr>
        <p:txBody>
          <a:bodyPr/>
          <a:lstStyle/>
          <a:p>
            <a:pPr defTabSz="457200"/>
            <a:endParaRPr lang="de-DE" sz="1400" dirty="0">
              <a:solidFill>
                <a:srgbClr val="262729"/>
              </a:solidFill>
              <a:cs typeface="Arial" pitchFamily="34" charset="0"/>
            </a:endParaRPr>
          </a:p>
        </p:txBody>
      </p:sp>
      <p:sp>
        <p:nvSpPr>
          <p:cNvPr id="143" name="Rounded Rectangle 73"/>
          <p:cNvSpPr>
            <a:spLocks noChangeArrowheads="1"/>
          </p:cNvSpPr>
          <p:nvPr>
            <p:custDataLst>
              <p:tags r:id="rId6"/>
            </p:custDataLst>
          </p:nvPr>
        </p:nvSpPr>
        <p:spPr bwMode="auto">
          <a:xfrm>
            <a:off x="3418747" y="2313339"/>
            <a:ext cx="5340560" cy="319456"/>
          </a:xfrm>
          <a:prstGeom prst="rect">
            <a:avLst/>
          </a:prstGeom>
          <a:solidFill>
            <a:srgbClr val="FFFFFE"/>
          </a:solidFill>
          <a:ln w="19050" algn="ctr">
            <a:solidFill>
              <a:schemeClr val="accent2"/>
            </a:solidFill>
            <a:round/>
            <a:headEnd/>
            <a:tailEnd/>
          </a:ln>
          <a:extLst/>
        </p:spPr>
        <p:txBody>
          <a:bodyPr anchor="ctr"/>
          <a:lstStyle/>
          <a:p>
            <a:pPr defTabSz="457200"/>
            <a:endParaRPr lang="de-DE" sz="1400" dirty="0">
              <a:solidFill>
                <a:srgbClr val="262729"/>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88121104"/>
              </p:ext>
            </p:extLst>
          </p:nvPr>
        </p:nvGraphicFramePr>
        <p:xfrm>
          <a:off x="3404250" y="1366517"/>
          <a:ext cx="5652992" cy="525780"/>
        </p:xfrm>
        <a:graphic>
          <a:graphicData uri="http://schemas.openxmlformats.org/drawingml/2006/table">
            <a:tbl>
              <a:tblPr firstRow="1" bandRow="1">
                <a:tableStyleId>{2D5ABB26-0587-4C30-8999-92F81FD0307C}</a:tableStyleId>
              </a:tblPr>
              <a:tblGrid>
                <a:gridCol w="1757183">
                  <a:extLst>
                    <a:ext uri="{9D8B030D-6E8A-4147-A177-3AD203B41FA5}">
                      <a16:colId xmlns:a16="http://schemas.microsoft.com/office/drawing/2014/main" xmlns="" val="1994595120"/>
                    </a:ext>
                  </a:extLst>
                </a:gridCol>
                <a:gridCol w="1807214">
                  <a:extLst>
                    <a:ext uri="{9D8B030D-6E8A-4147-A177-3AD203B41FA5}">
                      <a16:colId xmlns:a16="http://schemas.microsoft.com/office/drawing/2014/main" xmlns="" val="2682259112"/>
                    </a:ext>
                  </a:extLst>
                </a:gridCol>
                <a:gridCol w="2088595">
                  <a:extLst>
                    <a:ext uri="{9D8B030D-6E8A-4147-A177-3AD203B41FA5}">
                      <a16:colId xmlns:a16="http://schemas.microsoft.com/office/drawing/2014/main" xmlns="" val="1192486687"/>
                    </a:ext>
                  </a:extLst>
                </a:gridCol>
              </a:tblGrid>
              <a:tr h="525780">
                <a:tc>
                  <a:txBody>
                    <a:bodyPr/>
                    <a:lstStyle/>
                    <a:p>
                      <a:r>
                        <a:rPr lang="en-US" sz="1400" b="1" baseline="0" dirty="0"/>
                        <a:t>n (%)</a:t>
                      </a:r>
                      <a:endParaRPr lang="en-US" sz="1400" b="1" dirty="0"/>
                    </a:p>
                  </a:txBody>
                  <a:tcPr/>
                </a:tc>
                <a:tc>
                  <a:txBody>
                    <a:bodyPr/>
                    <a:lstStyle/>
                    <a:p>
                      <a:pPr algn="ctr"/>
                      <a:r>
                        <a:rPr lang="en-US" sz="1400" b="1" dirty="0"/>
                        <a:t>Placebo (n=3290)</a:t>
                      </a:r>
                    </a:p>
                  </a:txBody>
                  <a:tcPr/>
                </a:tc>
                <a:tc>
                  <a:txBody>
                    <a:bodyPr/>
                    <a:lstStyle/>
                    <a:p>
                      <a:pPr algn="ctr"/>
                      <a:r>
                        <a:rPr lang="en-US" sz="1400" b="1" dirty="0"/>
                        <a:t>Linagliptin</a:t>
                      </a:r>
                      <a:r>
                        <a:rPr lang="en-US" sz="1400" b="1" baseline="0" dirty="0"/>
                        <a:t> </a:t>
                      </a:r>
                      <a:r>
                        <a:rPr lang="en-US" sz="1400" b="1" dirty="0"/>
                        <a:t>(n=5488)</a:t>
                      </a:r>
                    </a:p>
                  </a:txBody>
                  <a:tcPr/>
                </a:tc>
                <a:extLst>
                  <a:ext uri="{0D108BD9-81ED-4DB2-BD59-A6C34878D82A}">
                    <a16:rowId xmlns:a16="http://schemas.microsoft.com/office/drawing/2014/main" xmlns="" val="816029295"/>
                  </a:ext>
                </a:extLst>
              </a:tr>
            </a:tbl>
          </a:graphicData>
        </a:graphic>
      </p:graphicFrame>
      <p:cxnSp>
        <p:nvCxnSpPr>
          <p:cNvPr id="20" name="Straight Arrow Connector 112"/>
          <p:cNvCxnSpPr>
            <a:cxnSpLocks noChangeShapeType="1"/>
            <a:endCxn id="141" idx="1"/>
          </p:cNvCxnSpPr>
          <p:nvPr>
            <p:custDataLst>
              <p:tags r:id="rId7"/>
            </p:custDataLst>
          </p:nvPr>
        </p:nvCxnSpPr>
        <p:spPr bwMode="auto">
          <a:xfrm flipV="1">
            <a:off x="2169309" y="2858839"/>
            <a:ext cx="1250562" cy="156720"/>
          </a:xfrm>
          <a:prstGeom prst="straightConnector1">
            <a:avLst/>
          </a:prstGeom>
          <a:noFill/>
          <a:ln w="19050">
            <a:solidFill>
              <a:schemeClr val="accent6"/>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cxnSp>
      <p:cxnSp>
        <p:nvCxnSpPr>
          <p:cNvPr id="21" name="Straight Arrow Connector 102"/>
          <p:cNvCxnSpPr>
            <a:cxnSpLocks noChangeShapeType="1"/>
            <a:endCxn id="142" idx="1"/>
          </p:cNvCxnSpPr>
          <p:nvPr>
            <p:custDataLst>
              <p:tags r:id="rId8"/>
            </p:custDataLst>
          </p:nvPr>
        </p:nvCxnSpPr>
        <p:spPr bwMode="auto">
          <a:xfrm>
            <a:off x="2339759" y="3684571"/>
            <a:ext cx="1080119" cy="114554"/>
          </a:xfrm>
          <a:prstGeom prst="straightConnector1">
            <a:avLst/>
          </a:prstGeom>
          <a:noFill/>
          <a:ln w="19050">
            <a:solidFill>
              <a:schemeClr val="accent3"/>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cxnSp>
      <p:cxnSp>
        <p:nvCxnSpPr>
          <p:cNvPr id="22" name="Straight Arrow Connector 105"/>
          <p:cNvCxnSpPr>
            <a:cxnSpLocks noChangeShapeType="1"/>
            <a:endCxn id="138" idx="1"/>
          </p:cNvCxnSpPr>
          <p:nvPr>
            <p:custDataLst>
              <p:tags r:id="rId9"/>
            </p:custDataLst>
          </p:nvPr>
        </p:nvCxnSpPr>
        <p:spPr bwMode="gray">
          <a:xfrm flipV="1">
            <a:off x="1740202" y="3313577"/>
            <a:ext cx="1669317" cy="92601"/>
          </a:xfrm>
          <a:prstGeom prst="straightConnector1">
            <a:avLst/>
          </a:prstGeom>
          <a:noFill/>
          <a:ln w="19050">
            <a:solidFill>
              <a:schemeClr val="accent5"/>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cxnSp>
      <p:cxnSp>
        <p:nvCxnSpPr>
          <p:cNvPr id="23" name="Straight Arrow Connector 92"/>
          <p:cNvCxnSpPr>
            <a:cxnSpLocks noChangeShapeType="1"/>
            <a:endCxn id="143" idx="1"/>
          </p:cNvCxnSpPr>
          <p:nvPr>
            <p:custDataLst>
              <p:tags r:id="rId10"/>
            </p:custDataLst>
          </p:nvPr>
        </p:nvCxnSpPr>
        <p:spPr bwMode="auto">
          <a:xfrm flipV="1">
            <a:off x="2051723" y="2473068"/>
            <a:ext cx="1367027" cy="81040"/>
          </a:xfrm>
          <a:prstGeom prst="straightConnector1">
            <a:avLst/>
          </a:prstGeom>
          <a:noFill/>
          <a:ln w="19050">
            <a:solidFill>
              <a:schemeClr val="accent2"/>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cxnSp>
      <p:grpSp>
        <p:nvGrpSpPr>
          <p:cNvPr id="24" name="Group 23"/>
          <p:cNvGrpSpPr/>
          <p:nvPr/>
        </p:nvGrpSpPr>
        <p:grpSpPr>
          <a:xfrm>
            <a:off x="343692" y="1332873"/>
            <a:ext cx="2813724" cy="3560998"/>
            <a:chOff x="145383" y="1724025"/>
            <a:chExt cx="3674850" cy="4200719"/>
          </a:xfrm>
        </p:grpSpPr>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5383" y="1812269"/>
              <a:ext cx="3674850" cy="3674848"/>
            </a:xfrm>
            <a:prstGeom prst="rect">
              <a:avLst/>
            </a:prstGeom>
          </p:spPr>
        </p:pic>
        <p:sp>
          <p:nvSpPr>
            <p:cNvPr id="26" name="Rectangle 25"/>
            <p:cNvSpPr/>
            <p:nvPr/>
          </p:nvSpPr>
          <p:spPr>
            <a:xfrm>
              <a:off x="227111" y="1724025"/>
              <a:ext cx="3478655" cy="4200719"/>
            </a:xfrm>
            <a:prstGeom prst="rect">
              <a:avLst/>
            </a:prstGeom>
            <a:solidFill>
              <a:srgbClr val="FFFFFF">
                <a:alpha val="20000"/>
              </a:srgb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solidFill>
                  <a:srgbClr val="FFFFFF"/>
                </a:solidFill>
              </a:endParaRPr>
            </a:p>
          </p:txBody>
        </p:sp>
      </p:grpSp>
      <p:cxnSp>
        <p:nvCxnSpPr>
          <p:cNvPr id="10" name="Straight Arrow Connector 9"/>
          <p:cNvCxnSpPr/>
          <p:nvPr/>
        </p:nvCxnSpPr>
        <p:spPr>
          <a:xfrm>
            <a:off x="1738020" y="1624683"/>
            <a:ext cx="1681548" cy="364834"/>
          </a:xfrm>
          <a:prstGeom prst="straightConnector1">
            <a:avLst/>
          </a:prstGeom>
          <a:noFill/>
          <a:ln w="19050">
            <a:solidFill>
              <a:schemeClr val="accent1"/>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cxnSp>
      <p:cxnSp>
        <p:nvCxnSpPr>
          <p:cNvPr id="37" name="Straight Arrow Connector 36"/>
          <p:cNvCxnSpPr/>
          <p:nvPr/>
        </p:nvCxnSpPr>
        <p:spPr>
          <a:xfrm>
            <a:off x="3069772" y="4222015"/>
            <a:ext cx="349796" cy="149936"/>
          </a:xfrm>
          <a:prstGeom prst="straightConnector1">
            <a:avLst/>
          </a:prstGeom>
          <a:noFill/>
          <a:ln w="19050">
            <a:solidFill>
              <a:schemeClr val="accent4"/>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cxnSp>
      <p:graphicFrame>
        <p:nvGraphicFramePr>
          <p:cNvPr id="39" name="Table 38"/>
          <p:cNvGraphicFramePr>
            <a:graphicFrameLocks noGrp="1"/>
          </p:cNvGraphicFramePr>
          <p:nvPr>
            <p:extLst>
              <p:ext uri="{D42A27DB-BD31-4B8C-83A1-F6EECF244321}">
                <p14:modId xmlns:p14="http://schemas.microsoft.com/office/powerpoint/2010/main" val="216573201"/>
              </p:ext>
            </p:extLst>
          </p:nvPr>
        </p:nvGraphicFramePr>
        <p:xfrm>
          <a:off x="3435189" y="1697766"/>
          <a:ext cx="5616624" cy="525780"/>
        </p:xfrm>
        <a:graphic>
          <a:graphicData uri="http://schemas.openxmlformats.org/drawingml/2006/table">
            <a:tbl>
              <a:tblPr firstRow="1" bandRow="1">
                <a:tableStyleId>{69012ECD-51FC-41F1-AA8D-1B2483CD663E}</a:tableStyleId>
              </a:tblPr>
              <a:tblGrid>
                <a:gridCol w="1872208">
                  <a:extLst>
                    <a:ext uri="{9D8B030D-6E8A-4147-A177-3AD203B41FA5}">
                      <a16:colId xmlns:a16="http://schemas.microsoft.com/office/drawing/2014/main" xmlns="" val="1474571599"/>
                    </a:ext>
                  </a:extLst>
                </a:gridCol>
                <a:gridCol w="1872208">
                  <a:extLst>
                    <a:ext uri="{9D8B030D-6E8A-4147-A177-3AD203B41FA5}">
                      <a16:colId xmlns:a16="http://schemas.microsoft.com/office/drawing/2014/main" xmlns="" val="659471357"/>
                    </a:ext>
                  </a:extLst>
                </a:gridCol>
                <a:gridCol w="1872208">
                  <a:extLst>
                    <a:ext uri="{9D8B030D-6E8A-4147-A177-3AD203B41FA5}">
                      <a16:colId xmlns:a16="http://schemas.microsoft.com/office/drawing/2014/main" xmlns="" val="257580860"/>
                    </a:ext>
                  </a:extLst>
                </a:gridCol>
              </a:tblGrid>
              <a:tr h="525780">
                <a:tc>
                  <a:txBody>
                    <a:bodyPr/>
                    <a:lstStyle/>
                    <a:p>
                      <a:pPr marL="0" algn="l" defTabSz="457200" rtl="0" eaLnBrk="1" latinLnBrk="0" hangingPunct="1"/>
                      <a:r>
                        <a:rPr lang="en-GB" sz="1400" b="0" kern="1200" dirty="0">
                          <a:solidFill>
                            <a:schemeClr val="tx1"/>
                          </a:solidFill>
                          <a:latin typeface="+mn-lt"/>
                          <a:ea typeface="+mn-ea"/>
                          <a:cs typeface="Arial" pitchFamily="34" charset="0"/>
                        </a:rPr>
                        <a:t>Nasopharyngitits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186 (5.7)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319 (5.8)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855157589"/>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3553092222"/>
              </p:ext>
            </p:extLst>
          </p:nvPr>
        </p:nvGraphicFramePr>
        <p:xfrm>
          <a:off x="3435189" y="1940679"/>
          <a:ext cx="5616624" cy="1483360"/>
        </p:xfrm>
        <a:graphic>
          <a:graphicData uri="http://schemas.openxmlformats.org/drawingml/2006/table">
            <a:tbl>
              <a:tblPr firstRow="1" bandRow="1">
                <a:tableStyleId>{69012ECD-51FC-41F1-AA8D-1B2483CD663E}</a:tableStyleId>
              </a:tblPr>
              <a:tblGrid>
                <a:gridCol w="1872208">
                  <a:extLst>
                    <a:ext uri="{9D8B030D-6E8A-4147-A177-3AD203B41FA5}">
                      <a16:colId xmlns:a16="http://schemas.microsoft.com/office/drawing/2014/main" xmlns="" val="1474571599"/>
                    </a:ext>
                  </a:extLst>
                </a:gridCol>
                <a:gridCol w="1872208">
                  <a:extLst>
                    <a:ext uri="{9D8B030D-6E8A-4147-A177-3AD203B41FA5}">
                      <a16:colId xmlns:a16="http://schemas.microsoft.com/office/drawing/2014/main" xmlns="" val="659471357"/>
                    </a:ext>
                  </a:extLst>
                </a:gridCol>
                <a:gridCol w="1872208">
                  <a:extLst>
                    <a:ext uri="{9D8B030D-6E8A-4147-A177-3AD203B41FA5}">
                      <a16:colId xmlns:a16="http://schemas.microsoft.com/office/drawing/2014/main" xmlns="" val="257580860"/>
                    </a:ext>
                  </a:extLst>
                </a:gridCol>
              </a:tblGrid>
              <a:tr h="370840">
                <a:tc>
                  <a:txBody>
                    <a:bodyPr/>
                    <a:lstStyle/>
                    <a:p>
                      <a:pPr marL="0" algn="l" defTabSz="457200" rtl="0" eaLnBrk="1" latinLnBrk="0" hangingPunct="1"/>
                      <a:r>
                        <a:rPr lang="en-GB" sz="1400" b="0" kern="1200" dirty="0">
                          <a:solidFill>
                            <a:schemeClr val="tx1"/>
                          </a:solidFill>
                          <a:latin typeface="+mn-lt"/>
                          <a:ea typeface="+mn-ea"/>
                          <a:cs typeface="Arial" pitchFamily="34" charset="0"/>
                        </a:rPr>
                        <a:t>Thyroid</a:t>
                      </a:r>
                      <a:r>
                        <a:rPr lang="en-GB" sz="1400" b="0" kern="1200" baseline="0" dirty="0">
                          <a:solidFill>
                            <a:schemeClr val="tx1"/>
                          </a:solidFill>
                          <a:latin typeface="+mn-lt"/>
                          <a:ea typeface="+mn-ea"/>
                          <a:cs typeface="Arial" pitchFamily="34" charset="0"/>
                        </a:rPr>
                        <a:t> AEs</a:t>
                      </a:r>
                      <a:endParaRPr lang="en-GB" sz="1400" b="0" kern="1200" dirty="0">
                        <a:solidFill>
                          <a:schemeClr val="tx1"/>
                        </a:solidFill>
                        <a:latin typeface="+mn-lt"/>
                        <a:ea typeface="+mn-ea"/>
                        <a:cs typeface="Arial"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4 (0.1)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855157589"/>
                  </a:ext>
                </a:extLst>
              </a:tr>
              <a:tr h="370840">
                <a:tc>
                  <a:txBody>
                    <a:bodyPr/>
                    <a:lstStyle/>
                    <a:p>
                      <a:pPr marL="0" algn="l" defTabSz="457200" rtl="0" eaLnBrk="1" latinLnBrk="0" hangingPunct="1"/>
                      <a:r>
                        <a:rPr lang="en-GB" sz="1400" b="0" kern="1200" dirty="0">
                          <a:solidFill>
                            <a:schemeClr val="tx1"/>
                          </a:solidFill>
                          <a:latin typeface="+mn-lt"/>
                          <a:ea typeface="+mn-ea"/>
                          <a:cs typeface="Arial" pitchFamily="34" charset="0"/>
                        </a:rPr>
                        <a:t>Heart failure</a:t>
                      </a:r>
                      <a:r>
                        <a:rPr lang="en-GB" sz="1800" kern="1200" baseline="30000" dirty="0">
                          <a:solidFill>
                            <a:schemeClr val="tx1"/>
                          </a:solidFill>
                          <a:effectLst/>
                          <a:latin typeface="+mn-lt"/>
                          <a:ea typeface="+mn-ea"/>
                          <a:cs typeface="+mn-cs"/>
                        </a:rPr>
                        <a:t>‡</a:t>
                      </a:r>
                      <a:endParaRPr lang="en-GB" sz="1400" b="0" kern="1200" baseline="30000" dirty="0">
                        <a:solidFill>
                          <a:schemeClr val="tx1"/>
                        </a:solidFill>
                        <a:latin typeface="+mn-lt"/>
                        <a:ea typeface="+mn-ea"/>
                        <a:cs typeface="Arial"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8 (0.2)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25 (0.5)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579974676"/>
                  </a:ext>
                </a:extLst>
              </a:tr>
              <a:tr h="370840">
                <a:tc>
                  <a:txBody>
                    <a:bodyPr/>
                    <a:lstStyle/>
                    <a:p>
                      <a:pPr marL="0" algn="l" defTabSz="457200" rtl="0" eaLnBrk="1" latinLnBrk="0" hangingPunct="1"/>
                      <a:r>
                        <a:rPr lang="en-GB" sz="1400" b="0" kern="1200" dirty="0">
                          <a:solidFill>
                            <a:schemeClr val="tx1"/>
                          </a:solidFill>
                          <a:latin typeface="+mn-lt"/>
                          <a:ea typeface="+mn-ea"/>
                          <a:cs typeface="Arial" pitchFamily="34" charset="0"/>
                        </a:rPr>
                        <a:t>Hepatic AEs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52 (1.6)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78 (1.4)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918298344"/>
                  </a:ext>
                </a:extLst>
              </a:tr>
              <a:tr h="370840">
                <a:tc>
                  <a:txBody>
                    <a:bodyPr/>
                    <a:lstStyle/>
                    <a:p>
                      <a:pPr marL="0" algn="l" defTabSz="457200" rtl="0" eaLnBrk="1" latinLnBrk="0" hangingPunct="1"/>
                      <a:r>
                        <a:rPr lang="en-GB" sz="1400" b="0" kern="1200" dirty="0">
                          <a:solidFill>
                            <a:schemeClr val="tx1"/>
                          </a:solidFill>
                          <a:latin typeface="+mn-lt"/>
                          <a:ea typeface="+mn-ea"/>
                          <a:cs typeface="Arial" pitchFamily="34" charset="0"/>
                        </a:rPr>
                        <a:t>Pancreatitis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2 (0.1)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5 (0.1)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75130752"/>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040273240"/>
              </p:ext>
            </p:extLst>
          </p:nvPr>
        </p:nvGraphicFramePr>
        <p:xfrm>
          <a:off x="3425194" y="3202139"/>
          <a:ext cx="5606270" cy="1427011"/>
        </p:xfrm>
        <a:graphic>
          <a:graphicData uri="http://schemas.openxmlformats.org/drawingml/2006/table">
            <a:tbl>
              <a:tblPr firstRow="1" bandRow="1">
                <a:tableStyleId>{69012ECD-51FC-41F1-AA8D-1B2483CD663E}</a:tableStyleId>
              </a:tblPr>
              <a:tblGrid>
                <a:gridCol w="2040854">
                  <a:extLst>
                    <a:ext uri="{9D8B030D-6E8A-4147-A177-3AD203B41FA5}">
                      <a16:colId xmlns:a16="http://schemas.microsoft.com/office/drawing/2014/main" xmlns="" val="1474571599"/>
                    </a:ext>
                  </a:extLst>
                </a:gridCol>
                <a:gridCol w="1518548">
                  <a:extLst>
                    <a:ext uri="{9D8B030D-6E8A-4147-A177-3AD203B41FA5}">
                      <a16:colId xmlns:a16="http://schemas.microsoft.com/office/drawing/2014/main" xmlns="" val="659471357"/>
                    </a:ext>
                  </a:extLst>
                </a:gridCol>
                <a:gridCol w="2046868">
                  <a:extLst>
                    <a:ext uri="{9D8B030D-6E8A-4147-A177-3AD203B41FA5}">
                      <a16:colId xmlns:a16="http://schemas.microsoft.com/office/drawing/2014/main" xmlns="" val="257580860"/>
                    </a:ext>
                  </a:extLst>
                </a:gridCol>
              </a:tblGrid>
              <a:tr h="525780">
                <a:tc>
                  <a:txBody>
                    <a:bodyPr/>
                    <a:lstStyle/>
                    <a:p>
                      <a:pPr marL="0" algn="l" defTabSz="457200" rtl="0" eaLnBrk="1" latinLnBrk="0" hangingPunct="1"/>
                      <a:r>
                        <a:rPr lang="en-GB" sz="1200" b="0" kern="1200" dirty="0">
                          <a:solidFill>
                            <a:schemeClr val="tx1"/>
                          </a:solidFill>
                          <a:latin typeface="+mn-lt"/>
                          <a:ea typeface="+mn-ea"/>
                          <a:cs typeface="Arial" pitchFamily="34" charset="0"/>
                        </a:rPr>
                        <a:t>Pancreatic</a:t>
                      </a:r>
                      <a:r>
                        <a:rPr lang="en-GB" sz="1200" b="0" kern="1200" baseline="0" dirty="0">
                          <a:solidFill>
                            <a:schemeClr val="tx1"/>
                          </a:solidFill>
                          <a:latin typeface="+mn-lt"/>
                          <a:ea typeface="+mn-ea"/>
                          <a:cs typeface="Arial" pitchFamily="34" charset="0"/>
                        </a:rPr>
                        <a:t> </a:t>
                      </a:r>
                      <a:r>
                        <a:rPr lang="en-GB" sz="1200" b="0" kern="1200" dirty="0">
                          <a:solidFill>
                            <a:schemeClr val="tx1"/>
                          </a:solidFill>
                          <a:latin typeface="+mn-lt"/>
                          <a:ea typeface="+mn-ea"/>
                          <a:cs typeface="Arial" pitchFamily="34" charset="0"/>
                        </a:rPr>
                        <a:t>cancer</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200" b="0" kern="1200" dirty="0">
                          <a:solidFill>
                            <a:schemeClr val="tx1"/>
                          </a:solidFill>
                          <a:latin typeface="+mn-lt"/>
                          <a:ea typeface="+mn-ea"/>
                          <a:cs typeface="Arial" pitchFamily="34" charset="0"/>
                        </a:rPr>
                        <a:t>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92075" indent="0" algn="ctr" defTabSz="457200" rtl="0" eaLnBrk="1" latinLnBrk="0" hangingPunct="1"/>
                      <a:r>
                        <a:rPr lang="en-GB" sz="1200" b="0" kern="1200" dirty="0">
                          <a:solidFill>
                            <a:schemeClr val="tx1"/>
                          </a:solidFill>
                          <a:latin typeface="+mn-lt"/>
                          <a:ea typeface="+mn-ea"/>
                          <a:cs typeface="Arial" pitchFamily="34" charset="0"/>
                        </a:rPr>
                        <a:t>1 (0.0)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855157589"/>
                  </a:ext>
                </a:extLst>
              </a:tr>
              <a:tr h="525780">
                <a:tc>
                  <a:txBody>
                    <a:bodyPr/>
                    <a:lstStyle/>
                    <a:p>
                      <a:pPr marL="0" algn="l" defTabSz="457200" rtl="0" eaLnBrk="1" latinLnBrk="0" hangingPunct="1"/>
                      <a:r>
                        <a:rPr lang="en-GB" sz="1200" b="0" kern="1200" dirty="0">
                          <a:solidFill>
                            <a:schemeClr val="tx1"/>
                          </a:solidFill>
                          <a:latin typeface="+mn-lt"/>
                          <a:ea typeface="+mn-ea"/>
                          <a:cs typeface="Arial" pitchFamily="34" charset="0"/>
                        </a:rPr>
                        <a:t>Acute renal failure</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200" b="0" kern="1200" dirty="0">
                          <a:solidFill>
                            <a:schemeClr val="tx1"/>
                          </a:solidFill>
                          <a:latin typeface="+mn-lt"/>
                          <a:ea typeface="+mn-ea"/>
                          <a:cs typeface="Arial" pitchFamily="34" charset="0"/>
                        </a:rPr>
                        <a:t>23 (0.7)</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92075" indent="0" algn="ctr" defTabSz="457200" rtl="0" eaLnBrk="1" latinLnBrk="0" hangingPunct="1"/>
                      <a:r>
                        <a:rPr lang="en-GB" sz="1200" b="0" kern="1200" dirty="0">
                          <a:solidFill>
                            <a:schemeClr val="tx1"/>
                          </a:solidFill>
                          <a:latin typeface="+mn-lt"/>
                          <a:ea typeface="+mn-ea"/>
                          <a:cs typeface="Arial" pitchFamily="34" charset="0"/>
                        </a:rPr>
                        <a:t> 26 (0.5)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839730931"/>
                  </a:ext>
                </a:extLst>
              </a:tr>
              <a:tr h="375451">
                <a:tc>
                  <a:txBody>
                    <a:bodyPr/>
                    <a:lstStyle/>
                    <a:p>
                      <a:pPr marL="0" algn="l" defTabSz="457200" rtl="0" eaLnBrk="1" latinLnBrk="0" hangingPunct="1"/>
                      <a:r>
                        <a:rPr lang="en-GB" sz="1200" b="0" kern="1200" dirty="0">
                          <a:solidFill>
                            <a:schemeClr val="tx1"/>
                          </a:solidFill>
                          <a:latin typeface="+mn-lt"/>
                          <a:ea typeface="+mn-ea"/>
                          <a:cs typeface="Arial" pitchFamily="34" charset="0"/>
                        </a:rPr>
                        <a:t>Cutaneous</a:t>
                      </a:r>
                      <a:r>
                        <a:rPr lang="en-GB" sz="1200" b="0" kern="1200" baseline="0" dirty="0">
                          <a:solidFill>
                            <a:schemeClr val="tx1"/>
                          </a:solidFill>
                          <a:latin typeface="+mn-lt"/>
                          <a:ea typeface="+mn-ea"/>
                          <a:cs typeface="Arial" pitchFamily="34" charset="0"/>
                        </a:rPr>
                        <a:t> AE</a:t>
                      </a:r>
                      <a:endParaRPr lang="en-GB" sz="1200" b="0" kern="1200" dirty="0">
                        <a:solidFill>
                          <a:schemeClr val="tx1"/>
                        </a:solidFill>
                        <a:latin typeface="+mn-lt"/>
                        <a:ea typeface="+mn-ea"/>
                        <a:cs typeface="Arial" pitchFamily="34" charset="0"/>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200" b="0" kern="1200" baseline="0" dirty="0">
                          <a:solidFill>
                            <a:schemeClr val="tx1"/>
                          </a:solidFill>
                          <a:latin typeface="+mn-lt"/>
                          <a:ea typeface="+mn-ea"/>
                          <a:cs typeface="Arial" pitchFamily="34" charset="0"/>
                        </a:rPr>
                        <a:t>0</a:t>
                      </a:r>
                      <a:endParaRPr lang="en-GB" sz="1200" b="0" kern="1200" dirty="0">
                        <a:solidFill>
                          <a:schemeClr val="tx1"/>
                        </a:solidFill>
                        <a:latin typeface="+mn-lt"/>
                        <a:ea typeface="+mn-ea"/>
                        <a:cs typeface="Arial" pitchFamily="34" charset="0"/>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182563" indent="0" algn="ctr" defTabSz="457200" rtl="0" eaLnBrk="1" latinLnBrk="0" hangingPunct="1"/>
                      <a:r>
                        <a:rPr lang="en-GB" sz="1200" b="0" kern="1200" dirty="0">
                          <a:solidFill>
                            <a:schemeClr val="tx1"/>
                          </a:solidFill>
                          <a:latin typeface="+mn-lt"/>
                          <a:ea typeface="+mn-ea"/>
                          <a:cs typeface="Arial" pitchFamily="34" charset="0"/>
                        </a:rPr>
                        <a:t>3 (0.1)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698337105"/>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1032415021"/>
              </p:ext>
            </p:extLst>
          </p:nvPr>
        </p:nvGraphicFramePr>
        <p:xfrm>
          <a:off x="3435827" y="4109061"/>
          <a:ext cx="5616624" cy="525780"/>
        </p:xfrm>
        <a:graphic>
          <a:graphicData uri="http://schemas.openxmlformats.org/drawingml/2006/table">
            <a:tbl>
              <a:tblPr firstRow="1" bandRow="1">
                <a:tableStyleId>{69012ECD-51FC-41F1-AA8D-1B2483CD663E}</a:tableStyleId>
              </a:tblPr>
              <a:tblGrid>
                <a:gridCol w="1872208">
                  <a:extLst>
                    <a:ext uri="{9D8B030D-6E8A-4147-A177-3AD203B41FA5}">
                      <a16:colId xmlns:a16="http://schemas.microsoft.com/office/drawing/2014/main" xmlns="" val="1474571599"/>
                    </a:ext>
                  </a:extLst>
                </a:gridCol>
                <a:gridCol w="1872208">
                  <a:extLst>
                    <a:ext uri="{9D8B030D-6E8A-4147-A177-3AD203B41FA5}">
                      <a16:colId xmlns:a16="http://schemas.microsoft.com/office/drawing/2014/main" xmlns="" val="659471357"/>
                    </a:ext>
                  </a:extLst>
                </a:gridCol>
                <a:gridCol w="1872208">
                  <a:extLst>
                    <a:ext uri="{9D8B030D-6E8A-4147-A177-3AD203B41FA5}">
                      <a16:colId xmlns:a16="http://schemas.microsoft.com/office/drawing/2014/main" xmlns="" val="257580860"/>
                    </a:ext>
                  </a:extLst>
                </a:gridCol>
              </a:tblGrid>
              <a:tr h="525780">
                <a:tc>
                  <a:txBody>
                    <a:bodyPr/>
                    <a:lstStyle/>
                    <a:p>
                      <a:pPr marL="0" algn="l" defTabSz="457200" rtl="0" eaLnBrk="1" latinLnBrk="0" hangingPunct="1"/>
                      <a:r>
                        <a:rPr lang="en-GB" sz="1400" b="0" kern="1200" dirty="0">
                          <a:solidFill>
                            <a:schemeClr val="tx1"/>
                          </a:solidFill>
                          <a:latin typeface="+mn-lt"/>
                          <a:ea typeface="+mn-ea"/>
                          <a:cs typeface="Arial" pitchFamily="34" charset="0"/>
                        </a:rPr>
                        <a:t>Hypersensitivity</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algn="ctr" defTabSz="457200" rtl="0" eaLnBrk="1" latinLnBrk="0" hangingPunct="1"/>
                      <a:r>
                        <a:rPr lang="en-GB" sz="1400" b="0" kern="1200" dirty="0">
                          <a:solidFill>
                            <a:schemeClr val="tx1"/>
                          </a:solidFill>
                          <a:latin typeface="+mn-lt"/>
                          <a:ea typeface="+mn-ea"/>
                          <a:cs typeface="Arial" pitchFamily="34" charset="0"/>
                        </a:rPr>
                        <a:t>28 (0.9)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indent="0" algn="ctr" defTabSz="457200" rtl="0" eaLnBrk="1" latinLnBrk="0" hangingPunct="1"/>
                      <a:r>
                        <a:rPr lang="en-GB" sz="1400" b="0" kern="1200" dirty="0">
                          <a:solidFill>
                            <a:schemeClr val="tx1"/>
                          </a:solidFill>
                          <a:latin typeface="+mn-lt"/>
                          <a:ea typeface="+mn-ea"/>
                          <a:cs typeface="Arial" pitchFamily="34" charset="0"/>
                        </a:rPr>
                        <a:t>43 (0.8)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855157589"/>
                  </a:ext>
                </a:extLst>
              </a:tr>
            </a:tbl>
          </a:graphicData>
        </a:graphic>
      </p:graphicFrame>
      <p:sp>
        <p:nvSpPr>
          <p:cNvPr id="4" name="Text Placeholder 3"/>
          <p:cNvSpPr>
            <a:spLocks noGrp="1"/>
          </p:cNvSpPr>
          <p:nvPr>
            <p:ph type="body" sz="quarter" idx="11"/>
          </p:nvPr>
        </p:nvSpPr>
        <p:spPr/>
        <p:txBody>
          <a:bodyPr/>
          <a:lstStyle/>
          <a:p>
            <a:r>
              <a:rPr lang="en-GB" dirty="0"/>
              <a:t>Summary of organ-specific AEs</a:t>
            </a:r>
            <a:r>
              <a:rPr lang="en-US" dirty="0"/>
              <a:t> (previously associated with the DPP-4i class</a:t>
            </a:r>
            <a:r>
              <a:rPr lang="en-US" baseline="30000" dirty="0"/>
              <a:t>†</a:t>
            </a:r>
            <a:r>
              <a:rPr lang="en-US" dirty="0"/>
              <a:t>)</a:t>
            </a:r>
            <a:endParaRPr lang="en-GB" dirty="0"/>
          </a:p>
        </p:txBody>
      </p:sp>
      <p:sp>
        <p:nvSpPr>
          <p:cNvPr id="3" name="Footer Placeholder 2"/>
          <p:cNvSpPr>
            <a:spLocks noGrp="1"/>
          </p:cNvSpPr>
          <p:nvPr>
            <p:ph type="ftr" sz="quarter" idx="10"/>
          </p:nvPr>
        </p:nvSpPr>
        <p:spPr/>
        <p:txBody>
          <a:bodyPr/>
          <a:lstStyle/>
          <a:p>
            <a:r>
              <a:rPr lang="en-US" dirty="0">
                <a:solidFill>
                  <a:srgbClr val="5A5A5A">
                    <a:lumMod val="60000"/>
                    <a:lumOff val="40000"/>
                  </a:srgbClr>
                </a:solidFill>
              </a:rPr>
              <a:t>*In a </a:t>
            </a:r>
            <a:r>
              <a:rPr lang="en-GB" dirty="0">
                <a:solidFill>
                  <a:srgbClr val="5A5A5A">
                    <a:lumMod val="60000"/>
                    <a:lumOff val="40000"/>
                  </a:srgbClr>
                </a:solidFill>
              </a:rPr>
              <a:t>pooled analysis of 23 placebo-controlled, randomised clinical trials; </a:t>
            </a:r>
            <a:r>
              <a:rPr lang="en-US" baseline="30000" dirty="0">
                <a:solidFill>
                  <a:srgbClr val="5A5A5A">
                    <a:lumMod val="60000"/>
                    <a:lumOff val="40000"/>
                  </a:srgbClr>
                </a:solidFill>
              </a:rPr>
              <a:t>†</a:t>
            </a:r>
            <a:r>
              <a:rPr lang="en-US" dirty="0">
                <a:solidFill>
                  <a:srgbClr val="5A5A5A">
                    <a:lumMod val="60000"/>
                    <a:lumOff val="40000"/>
                  </a:srgbClr>
                </a:solidFill>
              </a:rPr>
              <a:t>Categories of organ-specific AEs described if mentioned in the labels of currently marketed DPP-4 inhibitors in the USA; </a:t>
            </a:r>
            <a:r>
              <a:rPr lang="en-GB" baseline="30000" dirty="0">
                <a:solidFill>
                  <a:srgbClr val="5A5A5A">
                    <a:lumMod val="60000"/>
                    <a:lumOff val="40000"/>
                  </a:srgbClr>
                </a:solidFill>
              </a:rPr>
              <a:t>‡</a:t>
            </a:r>
            <a:r>
              <a:rPr lang="en-US" dirty="0">
                <a:solidFill>
                  <a:srgbClr val="5A5A5A">
                    <a:lumMod val="60000"/>
                    <a:lumOff val="40000"/>
                  </a:srgbClr>
                </a:solidFill>
              </a:rPr>
              <a:t>Individual patients may have had more than 1 event. DPP-4i, dipeptidyl peptidase-4 inhibitor</a:t>
            </a:r>
            <a:endParaRPr lang="en-GB" dirty="0">
              <a:solidFill>
                <a:srgbClr val="5A5A5A">
                  <a:lumMod val="60000"/>
                  <a:lumOff val="40000"/>
                </a:srgbClr>
              </a:solidFill>
            </a:endParaRPr>
          </a:p>
          <a:p>
            <a:r>
              <a:rPr lang="en-GB" dirty="0">
                <a:solidFill>
                  <a:srgbClr val="5A5A5A">
                    <a:lumMod val="60000"/>
                    <a:lumOff val="40000"/>
                  </a:srgbClr>
                </a:solidFill>
              </a:rPr>
              <a:t>Schernthaner G </a:t>
            </a:r>
            <a:r>
              <a:rPr lang="en-GB" i="1" dirty="0">
                <a:solidFill>
                  <a:srgbClr val="5A5A5A">
                    <a:lumMod val="60000"/>
                    <a:lumOff val="40000"/>
                  </a:srgbClr>
                </a:solidFill>
              </a:rPr>
              <a:t>et al. </a:t>
            </a:r>
            <a:r>
              <a:rPr lang="en-GB" dirty="0">
                <a:solidFill>
                  <a:srgbClr val="5A5A5A">
                    <a:lumMod val="60000"/>
                    <a:lumOff val="40000"/>
                  </a:srgbClr>
                </a:solidFill>
              </a:rPr>
              <a:t>EASD</a:t>
            </a:r>
            <a:r>
              <a:rPr lang="en-GB" i="1" dirty="0">
                <a:solidFill>
                  <a:srgbClr val="5A5A5A">
                    <a:lumMod val="60000"/>
                    <a:lumOff val="40000"/>
                  </a:srgbClr>
                </a:solidFill>
              </a:rPr>
              <a:t> </a:t>
            </a:r>
            <a:r>
              <a:rPr lang="en-GB" dirty="0">
                <a:solidFill>
                  <a:srgbClr val="5A5A5A">
                    <a:lumMod val="60000"/>
                    <a:lumOff val="40000"/>
                  </a:srgbClr>
                </a:solidFill>
              </a:rPr>
              <a:t>2014</a:t>
            </a:r>
            <a:r>
              <a:rPr lang="en-US" dirty="0">
                <a:solidFill>
                  <a:srgbClr val="5A5A5A">
                    <a:lumMod val="60000"/>
                    <a:lumOff val="40000"/>
                  </a:srgbClr>
                </a:solidFill>
              </a:rPr>
              <a:t>; poster P885</a:t>
            </a:r>
            <a:endParaRPr lang="en-GB" dirty="0">
              <a:solidFill>
                <a:srgbClr val="5A5A5A">
                  <a:lumMod val="60000"/>
                  <a:lumOff val="40000"/>
                </a:srgbClr>
              </a:solidFill>
            </a:endParaRPr>
          </a:p>
        </p:txBody>
      </p:sp>
    </p:spTree>
    <p:extLst>
      <p:ext uri="{BB962C8B-B14F-4D97-AF65-F5344CB8AC3E}">
        <p14:creationId xmlns:p14="http://schemas.microsoft.com/office/powerpoint/2010/main" val="121137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430776" y="2639273"/>
            <a:ext cx="8389695" cy="1032306"/>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5A5A5A"/>
              </a:solidFill>
            </a:endParaRPr>
          </a:p>
        </p:txBody>
      </p:sp>
      <p:sp>
        <p:nvSpPr>
          <p:cNvPr id="13" name="Arrow: Down 12"/>
          <p:cNvSpPr/>
          <p:nvPr/>
        </p:nvSpPr>
        <p:spPr>
          <a:xfrm>
            <a:off x="4134868" y="1879301"/>
            <a:ext cx="1018736" cy="839882"/>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5A5A5A"/>
              </a:solidFill>
            </a:endParaRPr>
          </a:p>
        </p:txBody>
      </p:sp>
      <p:sp>
        <p:nvSpPr>
          <p:cNvPr id="8" name="Rectangle 7"/>
          <p:cNvSpPr/>
          <p:nvPr/>
        </p:nvSpPr>
        <p:spPr>
          <a:xfrm>
            <a:off x="468000" y="1095494"/>
            <a:ext cx="8352472" cy="1063614"/>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5A5A5A"/>
              </a:solidFill>
            </a:endParaRPr>
          </a:p>
        </p:txBody>
      </p:sp>
      <p:sp>
        <p:nvSpPr>
          <p:cNvPr id="2" name="Footer Placeholder 1"/>
          <p:cNvSpPr>
            <a:spLocks noGrp="1"/>
          </p:cNvSpPr>
          <p:nvPr>
            <p:ph type="ftr" sz="quarter" idx="10"/>
          </p:nvPr>
        </p:nvSpPr>
        <p:spPr>
          <a:xfrm>
            <a:off x="468000" y="4651200"/>
            <a:ext cx="7088400" cy="363600"/>
          </a:xfrm>
        </p:spPr>
        <p:txBody>
          <a:bodyPr/>
          <a:lstStyle/>
          <a:p>
            <a:r>
              <a:rPr lang="en-GB" dirty="0">
                <a:solidFill>
                  <a:srgbClr val="5A5A5A">
                    <a:lumMod val="60000"/>
                    <a:lumOff val="40000"/>
                  </a:srgbClr>
                </a:solidFill>
              </a:rPr>
              <a:t>*DPP-4 inhibitors and GLP1-receptor agonists</a:t>
            </a:r>
            <a:br>
              <a:rPr lang="en-GB" dirty="0">
                <a:solidFill>
                  <a:srgbClr val="5A5A5A">
                    <a:lumMod val="60000"/>
                    <a:lumOff val="40000"/>
                  </a:srgbClr>
                </a:solidFill>
              </a:rPr>
            </a:br>
            <a:r>
              <a:rPr lang="en-GB" dirty="0">
                <a:solidFill>
                  <a:srgbClr val="5A5A5A">
                    <a:lumMod val="60000"/>
                    <a:lumOff val="40000"/>
                  </a:srgbClr>
                </a:solidFill>
              </a:rPr>
              <a:t>DPP-4, </a:t>
            </a:r>
            <a:r>
              <a:rPr lang="en-US" dirty="0">
                <a:solidFill>
                  <a:srgbClr val="5A5A5A">
                    <a:lumMod val="60000"/>
                    <a:lumOff val="40000"/>
                  </a:srgbClr>
                </a:solidFill>
              </a:rPr>
              <a:t>dipeptidyl peptidase-4; GLP-1, glucagon-like peptide-1</a:t>
            </a:r>
            <a:r>
              <a:rPr lang="en-GB" dirty="0">
                <a:solidFill>
                  <a:srgbClr val="5A5A5A">
                    <a:lumMod val="60000"/>
                    <a:lumOff val="40000"/>
                  </a:srgbClr>
                </a:solidFill>
              </a:rPr>
              <a:t/>
            </a:r>
            <a:br>
              <a:rPr lang="en-GB" dirty="0">
                <a:solidFill>
                  <a:srgbClr val="5A5A5A">
                    <a:lumMod val="60000"/>
                    <a:lumOff val="40000"/>
                  </a:srgbClr>
                </a:solidFill>
              </a:rPr>
            </a:br>
            <a:r>
              <a:rPr lang="en-GB" dirty="0">
                <a:solidFill>
                  <a:srgbClr val="5A5A5A">
                    <a:lumMod val="60000"/>
                    <a:lumOff val="40000"/>
                  </a:srgbClr>
                </a:solidFill>
              </a:rPr>
              <a:t>1. Noel RA</a:t>
            </a:r>
            <a:r>
              <a:rPr lang="en-GB" i="1" dirty="0">
                <a:solidFill>
                  <a:srgbClr val="5A5A5A">
                    <a:lumMod val="60000"/>
                    <a:lumOff val="40000"/>
                  </a:srgbClr>
                </a:solidFill>
              </a:rPr>
              <a:t> et al.</a:t>
            </a:r>
            <a:r>
              <a:rPr lang="en-GB" dirty="0">
                <a:solidFill>
                  <a:srgbClr val="5A5A5A">
                    <a:lumMod val="60000"/>
                    <a:lumOff val="40000"/>
                  </a:srgbClr>
                </a:solidFill>
              </a:rPr>
              <a:t> </a:t>
            </a:r>
            <a:r>
              <a:rPr lang="en-GB" i="1" dirty="0">
                <a:solidFill>
                  <a:srgbClr val="5A5A5A">
                    <a:lumMod val="60000"/>
                    <a:lumOff val="40000"/>
                  </a:srgbClr>
                </a:solidFill>
              </a:rPr>
              <a:t>Diabetes Care</a:t>
            </a:r>
            <a:r>
              <a:rPr lang="en-GB" dirty="0">
                <a:solidFill>
                  <a:srgbClr val="5A5A5A">
                    <a:lumMod val="60000"/>
                    <a:lumOff val="40000"/>
                  </a:srgbClr>
                </a:solidFill>
              </a:rPr>
              <a:t> 2009;32:834; 2. Jura N</a:t>
            </a:r>
            <a:r>
              <a:rPr lang="en-GB" i="1" dirty="0">
                <a:solidFill>
                  <a:srgbClr val="5A5A5A">
                    <a:lumMod val="60000"/>
                    <a:lumOff val="40000"/>
                  </a:srgbClr>
                </a:solidFill>
              </a:rPr>
              <a:t> et al. Cell Res </a:t>
            </a:r>
            <a:r>
              <a:rPr lang="en-GB" dirty="0">
                <a:solidFill>
                  <a:srgbClr val="5A5A5A">
                    <a:lumMod val="60000"/>
                    <a:lumOff val="40000"/>
                  </a:srgbClr>
                </a:solidFill>
              </a:rPr>
              <a:t>2005;15:72; 3. Egan AG </a:t>
            </a:r>
            <a:r>
              <a:rPr lang="en-GB" i="1" dirty="0">
                <a:solidFill>
                  <a:srgbClr val="5A5A5A">
                    <a:lumMod val="60000"/>
                    <a:lumOff val="40000"/>
                  </a:srgbClr>
                </a:solidFill>
              </a:rPr>
              <a:t>et al. N Engl J Med </a:t>
            </a:r>
            <a:r>
              <a:rPr lang="en-GB" dirty="0">
                <a:solidFill>
                  <a:srgbClr val="5A5A5A">
                    <a:lumMod val="60000"/>
                    <a:lumOff val="40000"/>
                  </a:srgbClr>
                </a:solidFill>
              </a:rPr>
              <a:t>2014;370:794</a:t>
            </a:r>
            <a:endParaRPr lang="en-GB" i="1" dirty="0">
              <a:solidFill>
                <a:srgbClr val="5A5A5A">
                  <a:lumMod val="60000"/>
                  <a:lumOff val="40000"/>
                </a:srgbClr>
              </a:solidFill>
            </a:endParaRPr>
          </a:p>
        </p:txBody>
      </p:sp>
      <p:sp>
        <p:nvSpPr>
          <p:cNvPr id="3" name="Title 2"/>
          <p:cNvSpPr>
            <a:spLocks noGrp="1"/>
          </p:cNvSpPr>
          <p:nvPr>
            <p:ph type="title"/>
          </p:nvPr>
        </p:nvSpPr>
        <p:spPr/>
        <p:txBody>
          <a:bodyPr/>
          <a:lstStyle/>
          <a:p>
            <a:r>
              <a:rPr lang="en-GB" dirty="0"/>
              <a:t>Diabetes is a risk factor for pancreatitis and pancreatic cancer</a:t>
            </a: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55</a:t>
            </a:fld>
            <a:endParaRPr lang="en-GB" dirty="0">
              <a:solidFill>
                <a:srgbClr val="5A5A5A">
                  <a:lumMod val="60000"/>
                  <a:lumOff val="40000"/>
                </a:srgbClr>
              </a:solidFill>
            </a:endParaRPr>
          </a:p>
        </p:txBody>
      </p:sp>
      <p:sp>
        <p:nvSpPr>
          <p:cNvPr id="5" name="Content Placeholder 4"/>
          <p:cNvSpPr txBox="1">
            <a:spLocks/>
          </p:cNvSpPr>
          <p:nvPr/>
        </p:nvSpPr>
        <p:spPr>
          <a:xfrm>
            <a:off x="2072699" y="1266572"/>
            <a:ext cx="6422219" cy="794306"/>
          </a:xfrm>
          <a:prstGeom prst="rect">
            <a:avLst/>
          </a:prstGeom>
        </p:spPr>
        <p:txBody>
          <a:bodyPr/>
          <a:lst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6482C3"/>
              </a:buClr>
              <a:buFont typeface="Arial"/>
              <a:buNone/>
            </a:pPr>
            <a:r>
              <a:rPr lang="en-GB" dirty="0">
                <a:solidFill>
                  <a:srgbClr val="5A5A5A"/>
                </a:solidFill>
              </a:rPr>
              <a:t>The risk of pancreatitis is almost </a:t>
            </a:r>
            <a:r>
              <a:rPr lang="en-GB" b="1" dirty="0">
                <a:solidFill>
                  <a:srgbClr val="F0414B"/>
                </a:solidFill>
              </a:rPr>
              <a:t>three times higher </a:t>
            </a:r>
            <a:r>
              <a:rPr lang="en-GB" dirty="0">
                <a:solidFill>
                  <a:srgbClr val="5A5A5A"/>
                </a:solidFill>
              </a:rPr>
              <a:t>for patients with T2D compared with patients without T2D</a:t>
            </a:r>
            <a:r>
              <a:rPr lang="en-GB" baseline="30000" dirty="0">
                <a:solidFill>
                  <a:srgbClr val="5A5A5A"/>
                </a:solidFill>
              </a:rPr>
              <a:t>1</a:t>
            </a:r>
          </a:p>
          <a:p>
            <a:pPr>
              <a:buClr>
                <a:srgbClr val="6482C3"/>
              </a:buClr>
            </a:pPr>
            <a:endParaRPr lang="en-GB" dirty="0">
              <a:solidFill>
                <a:srgbClr val="5A5A5A"/>
              </a:solidFill>
            </a:endParaRPr>
          </a:p>
        </p:txBody>
      </p:sp>
      <p:sp>
        <p:nvSpPr>
          <p:cNvPr id="12" name="Rectangle 11"/>
          <p:cNvSpPr/>
          <p:nvPr/>
        </p:nvSpPr>
        <p:spPr>
          <a:xfrm>
            <a:off x="2192275" y="2809805"/>
            <a:ext cx="6494525" cy="861774"/>
          </a:xfrm>
          <a:prstGeom prst="rect">
            <a:avLst/>
          </a:prstGeom>
        </p:spPr>
        <p:txBody>
          <a:bodyPr wrap="square">
            <a:spAutoFit/>
          </a:bodyPr>
          <a:lstStyle/>
          <a:p>
            <a:pPr defTabSz="457200"/>
            <a:r>
              <a:rPr lang="en-GB" dirty="0">
                <a:solidFill>
                  <a:srgbClr val="FFFFFF"/>
                </a:solidFill>
              </a:rPr>
              <a:t>Pancreatitis is a risk factor for pancreatic cancer</a:t>
            </a:r>
            <a:endParaRPr lang="en-GB" baseline="30000" dirty="0">
              <a:solidFill>
                <a:srgbClr val="FFFFFF"/>
              </a:solidFill>
            </a:endParaRPr>
          </a:p>
          <a:p>
            <a:pPr marL="342900" indent="-228600" defTabSz="457200">
              <a:buFont typeface="Arial" panose="020B0604020202020204" pitchFamily="34" charset="0"/>
              <a:buChar char="•"/>
            </a:pPr>
            <a:r>
              <a:rPr lang="en-GB" sz="1600" dirty="0">
                <a:solidFill>
                  <a:srgbClr val="FFFFFF"/>
                </a:solidFill>
              </a:rPr>
              <a:t>The risk of pancreatic cancer is </a:t>
            </a:r>
            <a:r>
              <a:rPr lang="en-GB" sz="1600" b="1" dirty="0">
                <a:solidFill>
                  <a:srgbClr val="FFFFFF"/>
                </a:solidFill>
              </a:rPr>
              <a:t>15–16 times </a:t>
            </a:r>
            <a:r>
              <a:rPr lang="en-GB" sz="1600" dirty="0">
                <a:solidFill>
                  <a:srgbClr val="FFFFFF"/>
                </a:solidFill>
              </a:rPr>
              <a:t>higher for patients with chronic pancreatitis compared with the general population</a:t>
            </a:r>
            <a:r>
              <a:rPr lang="en-GB" sz="1600" baseline="30000" dirty="0">
                <a:solidFill>
                  <a:srgbClr val="FFFFFF"/>
                </a:solidFill>
              </a:rPr>
              <a:t>2</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56" y="1010036"/>
            <a:ext cx="1203598" cy="1203598"/>
          </a:xfrm>
          <a:prstGeom prst="rect">
            <a:avLst/>
          </a:prstGeom>
        </p:spPr>
      </p:pic>
      <p:pic>
        <p:nvPicPr>
          <p:cNvPr id="18" name="Picture 1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76052" y="2553627"/>
            <a:ext cx="1203598" cy="1203598"/>
          </a:xfrm>
          <a:prstGeom prst="rect">
            <a:avLst/>
          </a:prstGeom>
        </p:spPr>
      </p:pic>
      <p:sp>
        <p:nvSpPr>
          <p:cNvPr id="15" name="Rectangle 14"/>
          <p:cNvSpPr/>
          <p:nvPr/>
        </p:nvSpPr>
        <p:spPr>
          <a:xfrm>
            <a:off x="646801" y="3996204"/>
            <a:ext cx="7920423" cy="590931"/>
          </a:xfrm>
          <a:prstGeom prst="rect">
            <a:avLst/>
          </a:prstGeom>
        </p:spPr>
        <p:txBody>
          <a:bodyPr wrap="square">
            <a:spAutoFit/>
          </a:bodyPr>
          <a:lstStyle/>
          <a:p>
            <a:pPr algn="ctr" defTabSz="457200">
              <a:lnSpc>
                <a:spcPct val="90000"/>
              </a:lnSpc>
              <a:spcAft>
                <a:spcPts val="600"/>
              </a:spcAft>
              <a:buFont typeface="Calibri" pitchFamily="34" charset="0"/>
              <a:buNone/>
            </a:pPr>
            <a:r>
              <a:rPr lang="en-GB" dirty="0">
                <a:solidFill>
                  <a:srgbClr val="5A5A5A"/>
                </a:solidFill>
                <a:cs typeface="Arial" panose="020B0604020202020204" pitchFamily="34" charset="0"/>
              </a:rPr>
              <a:t>There have been concerns regarding a potential causal association between GLP-1-based diabetes therapies* and pancreatitis or pancreatic cancer</a:t>
            </a:r>
            <a:r>
              <a:rPr lang="en-GB" baseline="30000" dirty="0">
                <a:solidFill>
                  <a:srgbClr val="5A5A5A"/>
                </a:solidFill>
                <a:cs typeface="Arial" panose="020B0604020202020204" pitchFamily="34" charset="0"/>
              </a:rPr>
              <a:t>3</a:t>
            </a:r>
            <a:endParaRPr lang="en-GB" b="1" baseline="30000" dirty="0">
              <a:solidFill>
                <a:srgbClr val="5A5A5A"/>
              </a:solidFill>
              <a:cs typeface="Arial" pitchFamily="34" charset="0"/>
            </a:endParaRPr>
          </a:p>
        </p:txBody>
      </p:sp>
    </p:spTree>
    <p:extLst>
      <p:ext uri="{BB962C8B-B14F-4D97-AF65-F5344CB8AC3E}">
        <p14:creationId xmlns:p14="http://schemas.microsoft.com/office/powerpoint/2010/main" val="20732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68000" y="4651200"/>
            <a:ext cx="7088400" cy="363600"/>
          </a:xfrm>
        </p:spPr>
        <p:txBody>
          <a:bodyPr/>
          <a:lstStyle/>
          <a:p>
            <a:r>
              <a:rPr lang="en-GB" dirty="0">
                <a:solidFill>
                  <a:srgbClr val="5A5A5A">
                    <a:lumMod val="60000"/>
                    <a:lumOff val="40000"/>
                  </a:srgbClr>
                </a:solidFill>
              </a:rPr>
              <a:t>*Patients may have had &gt;1 type of event.</a:t>
            </a:r>
            <a:r>
              <a:rPr lang="en-GB" baseline="30000" dirty="0">
                <a:solidFill>
                  <a:srgbClr val="5A5A5A">
                    <a:lumMod val="60000"/>
                    <a:lumOff val="40000"/>
                  </a:srgbClr>
                </a:solidFill>
              </a:rPr>
              <a:t> †</a:t>
            </a:r>
            <a:r>
              <a:rPr lang="en-GB" dirty="0">
                <a:solidFill>
                  <a:srgbClr val="5A5A5A">
                    <a:lumMod val="60000"/>
                    <a:lumOff val="40000"/>
                  </a:srgbClr>
                </a:solidFill>
              </a:rPr>
              <a:t>confirmed event; </a:t>
            </a:r>
            <a:r>
              <a:rPr lang="en-GB" baseline="30000" dirty="0">
                <a:solidFill>
                  <a:srgbClr val="5A5A5A">
                    <a:lumMod val="60000"/>
                    <a:lumOff val="40000"/>
                  </a:srgbClr>
                </a:solidFill>
              </a:rPr>
              <a:t>‡</a:t>
            </a:r>
            <a:r>
              <a:rPr lang="en-GB" dirty="0">
                <a:solidFill>
                  <a:srgbClr val="5A5A5A">
                    <a:lumMod val="60000"/>
                    <a:lumOff val="40000"/>
                  </a:srgbClr>
                </a:solidFill>
              </a:rPr>
              <a:t>terms included pancreatitis acute, relapsing pancreatitis and pancreatitis</a:t>
            </a:r>
          </a:p>
          <a:p>
            <a:r>
              <a:rPr lang="en-US" dirty="0">
                <a:solidFill>
                  <a:srgbClr val="5A5A5A">
                    <a:lumMod val="60000"/>
                    <a:lumOff val="40000"/>
                  </a:srgbClr>
                </a:solidFill>
              </a:rPr>
              <a:t>CVOT, cardiovascular outcome trial; DPP-4i, dipeptidyl peptidase-4 inhibitor </a:t>
            </a:r>
            <a:br>
              <a:rPr lang="en-US" dirty="0">
                <a:solidFill>
                  <a:srgbClr val="5A5A5A">
                    <a:lumMod val="60000"/>
                    <a:lumOff val="40000"/>
                  </a:srgbClr>
                </a:solidFill>
              </a:rPr>
            </a:br>
            <a:r>
              <a:rPr lang="en-GB" dirty="0">
                <a:solidFill>
                  <a:srgbClr val="5A5A5A">
                    <a:lumMod val="60000"/>
                    <a:lumOff val="40000"/>
                  </a:srgbClr>
                </a:solidFill>
              </a:rPr>
              <a:t>1. Scirica BM </a:t>
            </a:r>
            <a:r>
              <a:rPr lang="en-GB" i="1" dirty="0">
                <a:solidFill>
                  <a:srgbClr val="5A5A5A">
                    <a:lumMod val="60000"/>
                    <a:lumOff val="40000"/>
                  </a:srgbClr>
                </a:solidFill>
              </a:rPr>
              <a:t>et al. N Engl J Med </a:t>
            </a:r>
            <a:r>
              <a:rPr lang="en-GB" dirty="0">
                <a:solidFill>
                  <a:srgbClr val="5A5A5A">
                    <a:lumMod val="60000"/>
                    <a:lumOff val="40000"/>
                  </a:srgbClr>
                </a:solidFill>
              </a:rPr>
              <a:t>2013;369:1317; 2. Green JB </a:t>
            </a:r>
            <a:r>
              <a:rPr lang="en-GB" i="1" dirty="0">
                <a:solidFill>
                  <a:srgbClr val="5A5A5A">
                    <a:lumMod val="60000"/>
                    <a:lumOff val="40000"/>
                  </a:srgbClr>
                </a:solidFill>
              </a:rPr>
              <a:t>et al. N Engl J Med </a:t>
            </a:r>
            <a:r>
              <a:rPr lang="en-GB" dirty="0">
                <a:solidFill>
                  <a:srgbClr val="5A5A5A">
                    <a:lumMod val="60000"/>
                    <a:lumOff val="40000"/>
                  </a:srgbClr>
                </a:solidFill>
              </a:rPr>
              <a:t>2015;373:232 (and supplementary data); 3. White WB </a:t>
            </a:r>
            <a:r>
              <a:rPr lang="en-GB" i="1" dirty="0">
                <a:solidFill>
                  <a:srgbClr val="5A5A5A">
                    <a:lumMod val="60000"/>
                    <a:lumOff val="40000"/>
                  </a:srgbClr>
                </a:solidFill>
              </a:rPr>
              <a:t>et al. N Engl J Med</a:t>
            </a:r>
            <a:r>
              <a:rPr lang="en-GB" dirty="0">
                <a:solidFill>
                  <a:srgbClr val="5A5A5A">
                    <a:lumMod val="60000"/>
                    <a:lumOff val="40000"/>
                  </a:srgbClr>
                </a:solidFill>
              </a:rPr>
              <a:t> 2013;369:1327 (supplementary data)</a:t>
            </a:r>
          </a:p>
        </p:txBody>
      </p:sp>
      <p:sp>
        <p:nvSpPr>
          <p:cNvPr id="3" name="Title 2"/>
          <p:cNvSpPr>
            <a:spLocks noGrp="1"/>
          </p:cNvSpPr>
          <p:nvPr>
            <p:ph type="title"/>
          </p:nvPr>
        </p:nvSpPr>
        <p:spPr/>
        <p:txBody>
          <a:bodyPr/>
          <a:lstStyle/>
          <a:p>
            <a:r>
              <a:rPr lang="en-GB" sz="2200" dirty="0"/>
              <a:t>There were no significant differences in the rate of pancreatitis and pancreatic cancer versus placebo in CVOTs for DPP-4 inhibitors</a:t>
            </a: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56</a:t>
            </a:fld>
            <a:endParaRPr lang="en-GB" dirty="0">
              <a:solidFill>
                <a:srgbClr val="5A5A5A">
                  <a:lumMod val="60000"/>
                  <a:lumOff val="40000"/>
                </a:srgbClr>
              </a:solidFill>
            </a:endParaRPr>
          </a:p>
        </p:txBody>
      </p:sp>
      <p:graphicFrame>
        <p:nvGraphicFramePr>
          <p:cNvPr id="6" name="Table Placeholder 7"/>
          <p:cNvGraphicFramePr>
            <a:graphicFrameLocks/>
          </p:cNvGraphicFramePr>
          <p:nvPr>
            <p:extLst>
              <p:ext uri="{D42A27DB-BD31-4B8C-83A1-F6EECF244321}">
                <p14:modId xmlns:p14="http://schemas.microsoft.com/office/powerpoint/2010/main" val="1582026156"/>
              </p:ext>
            </p:extLst>
          </p:nvPr>
        </p:nvGraphicFramePr>
        <p:xfrm>
          <a:off x="457198" y="1131590"/>
          <a:ext cx="8229601" cy="3096343"/>
        </p:xfrm>
        <a:graphic>
          <a:graphicData uri="http://schemas.openxmlformats.org/drawingml/2006/table">
            <a:tbl>
              <a:tblPr firstRow="1">
                <a:tableStyleId>{69012ECD-51FC-41F1-AA8D-1B2483CD663E}</a:tableStyleId>
              </a:tblPr>
              <a:tblGrid>
                <a:gridCol w="3177698">
                  <a:extLst>
                    <a:ext uri="{9D8B030D-6E8A-4147-A177-3AD203B41FA5}">
                      <a16:colId xmlns="" xmlns:a16="http://schemas.microsoft.com/office/drawing/2014/main" val="20000"/>
                    </a:ext>
                  </a:extLst>
                </a:gridCol>
                <a:gridCol w="2262046">
                  <a:extLst>
                    <a:ext uri="{9D8B030D-6E8A-4147-A177-3AD203B41FA5}">
                      <a16:colId xmlns="" xmlns:a16="http://schemas.microsoft.com/office/drawing/2014/main" val="20001"/>
                    </a:ext>
                  </a:extLst>
                </a:gridCol>
                <a:gridCol w="2789857">
                  <a:extLst>
                    <a:ext uri="{9D8B030D-6E8A-4147-A177-3AD203B41FA5}">
                      <a16:colId xmlns="" xmlns:a16="http://schemas.microsoft.com/office/drawing/2014/main" val="20002"/>
                    </a:ext>
                  </a:extLst>
                </a:gridCol>
              </a:tblGrid>
              <a:tr h="288418">
                <a:tc>
                  <a:txBody>
                    <a:bodyPr/>
                    <a:lstStyle/>
                    <a:p>
                      <a:r>
                        <a:rPr lang="en-GB" sz="1200" dirty="0">
                          <a:solidFill>
                            <a:schemeClr val="bg1"/>
                          </a:solidFill>
                        </a:rPr>
                        <a:t>Patients, n (%)</a:t>
                      </a:r>
                      <a:endParaRPr lang="en-GB" sz="1200" b="1" dirty="0">
                        <a:solidFill>
                          <a:schemeClr val="bg1"/>
                        </a:solidFill>
                        <a:latin typeface="Arial" panose="020B0604020202020204" pitchFamily="34" charset="0"/>
                        <a:cs typeface="Arial" panose="020B0604020202020204" pitchFamily="34" charset="0"/>
                      </a:endParaRPr>
                    </a:p>
                  </a:txBody>
                  <a:tcPr marL="146968" marR="146968" marT="7200" marB="7200" anchor="ctr"/>
                </a:tc>
                <a:tc>
                  <a:txBody>
                    <a:bodyPr/>
                    <a:lstStyle/>
                    <a:p>
                      <a:pPr algn="ctr"/>
                      <a:r>
                        <a:rPr lang="en-GB" sz="1200" kern="1200" dirty="0">
                          <a:solidFill>
                            <a:schemeClr val="bg1"/>
                          </a:solidFill>
                        </a:rPr>
                        <a:t>Placebo</a:t>
                      </a:r>
                      <a:endParaRPr lang="en-GB" sz="1200" b="1" kern="1200" dirty="0">
                        <a:solidFill>
                          <a:schemeClr val="bg1"/>
                        </a:solidFill>
                        <a:latin typeface="Arial" panose="020B0604020202020204" pitchFamily="34" charset="0"/>
                        <a:ea typeface="+mn-ea"/>
                        <a:cs typeface="Arial" panose="020B0604020202020204" pitchFamily="34" charset="0"/>
                      </a:endParaRPr>
                    </a:p>
                  </a:txBody>
                  <a:tcPr marL="146968" marR="146968" marT="7200" marB="7200" anchor="ctr"/>
                </a:tc>
                <a:tc>
                  <a:txBody>
                    <a:bodyPr/>
                    <a:lstStyle/>
                    <a:p>
                      <a:pPr algn="ctr"/>
                      <a:r>
                        <a:rPr lang="en-GB" sz="1200" kern="1200" dirty="0">
                          <a:solidFill>
                            <a:schemeClr val="bg1"/>
                          </a:solidFill>
                        </a:rPr>
                        <a:t>DPP-4i</a:t>
                      </a:r>
                      <a:endParaRPr lang="en-GB" sz="1200" b="1" kern="1200" dirty="0">
                        <a:solidFill>
                          <a:schemeClr val="bg1"/>
                        </a:solidFill>
                        <a:latin typeface="Arial" panose="020B0604020202020204" pitchFamily="34" charset="0"/>
                        <a:ea typeface="+mn-ea"/>
                        <a:cs typeface="Arial" panose="020B0604020202020204" pitchFamily="34" charset="0"/>
                      </a:endParaRPr>
                    </a:p>
                  </a:txBody>
                  <a:tcPr marL="146968" marR="146968" marT="7200" marB="7200" anchor="ctr"/>
                </a:tc>
                <a:extLst>
                  <a:ext uri="{0D108BD9-81ED-4DB2-BD59-A6C34878D82A}">
                    <a16:rowId xmlns="" xmlns:a16="http://schemas.microsoft.com/office/drawing/2014/main" val="10000"/>
                  </a:ext>
                </a:extLst>
              </a:tr>
              <a:tr h="396413">
                <a:tc>
                  <a:txBody>
                    <a:bodyPr/>
                    <a:lstStyle/>
                    <a:p>
                      <a:pPr>
                        <a:lnSpc>
                          <a:spcPct val="95000"/>
                        </a:lnSpc>
                      </a:pPr>
                      <a:r>
                        <a:rPr lang="en-GB" sz="1200" dirty="0"/>
                        <a:t>SAVOR-TIMI 53</a:t>
                      </a:r>
                      <a:r>
                        <a:rPr lang="en-GB" sz="1200" baseline="30000" dirty="0"/>
                        <a:t>1</a:t>
                      </a:r>
                      <a:endParaRPr lang="en-GB" sz="1200" b="1" baseline="30000" dirty="0">
                        <a:solidFill>
                          <a:schemeClr val="tx1"/>
                        </a:solidFill>
                        <a:latin typeface="Arial" panose="020B0604020202020204" pitchFamily="34" charset="0"/>
                        <a:cs typeface="Arial" panose="020B0604020202020204" pitchFamily="34" charset="0"/>
                      </a:endParaRPr>
                    </a:p>
                  </a:txBody>
                  <a:tcPr marL="146968" marR="146968" marT="3600" marB="3600" anchor="ctr">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ct val="95000"/>
                        </a:lnSpc>
                      </a:pPr>
                      <a:r>
                        <a:rPr lang="en-US" sz="1200" u="none" strike="noStrike" kern="1200" baseline="0" dirty="0"/>
                        <a:t>(n=8212)</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ct val="95000"/>
                        </a:lnSpc>
                      </a:pPr>
                      <a:r>
                        <a:rPr lang="en-US" sz="1200" u="none" strike="noStrike" kern="1200" baseline="0" dirty="0"/>
                        <a:t>Saxagliptin (n=8280)</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1"/>
                  </a:ext>
                </a:extLst>
              </a:tr>
              <a:tr h="299536">
                <a:tc>
                  <a:txBody>
                    <a:bodyPr/>
                    <a:lstStyle/>
                    <a:p>
                      <a:pPr marL="180000" marR="0" lvl="0" indent="0" algn="l" defTabSz="457200" rtl="0" eaLnBrk="1" fontAlgn="base" latinLnBrk="0" hangingPunct="1">
                        <a:lnSpc>
                          <a:spcPct val="95000"/>
                        </a:lnSpc>
                        <a:spcBef>
                          <a:spcPct val="0"/>
                        </a:spcBef>
                        <a:spcAft>
                          <a:spcPct val="0"/>
                        </a:spcAft>
                        <a:buClrTx/>
                        <a:buSzTx/>
                        <a:buFontTx/>
                        <a:buNone/>
                        <a:tabLst/>
                      </a:pPr>
                      <a:r>
                        <a:rPr lang="en-GB" sz="1200" kern="1200" dirty="0"/>
                        <a:t>Pancreatitis, any*</a:t>
                      </a:r>
                      <a:endParaRPr lang="en-GB" sz="1200" kern="1200" dirty="0">
                        <a:solidFill>
                          <a:schemeClr val="dk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ct val="95000"/>
                        </a:lnSpc>
                      </a:pPr>
                      <a:r>
                        <a:rPr lang="en-US" sz="1200" u="none" strike="noStrike" kern="1200" baseline="0" dirty="0"/>
                        <a:t>21 (0.3)</a:t>
                      </a:r>
                      <a:endParaRPr lang="en-GB" sz="1200" kern="120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ct val="95000"/>
                        </a:lnSpc>
                      </a:pPr>
                      <a:r>
                        <a:rPr lang="en-US" sz="1200" u="none" strike="noStrike" kern="1200" baseline="0" dirty="0"/>
                        <a:t>24 (0.3)</a:t>
                      </a:r>
                      <a:endParaRPr lang="en-GB" sz="1200" kern="120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2"/>
                  </a:ext>
                </a:extLst>
              </a:tr>
              <a:tr h="265791">
                <a:tc>
                  <a:txBody>
                    <a:bodyPr/>
                    <a:lstStyle/>
                    <a:p>
                      <a:pPr marL="180000" marR="0" lvl="0" indent="0" algn="l" defTabSz="457200" rtl="0" eaLnBrk="1" fontAlgn="base" latinLnBrk="0" hangingPunct="1">
                        <a:lnSpc>
                          <a:spcPct val="95000"/>
                        </a:lnSpc>
                        <a:spcBef>
                          <a:spcPct val="0"/>
                        </a:spcBef>
                        <a:spcAft>
                          <a:spcPct val="0"/>
                        </a:spcAft>
                        <a:buClrTx/>
                        <a:buSzTx/>
                        <a:buFontTx/>
                        <a:buNone/>
                        <a:tabLst/>
                      </a:pPr>
                      <a:r>
                        <a:rPr lang="en-GB" sz="1200" kern="1200" dirty="0"/>
                        <a:t>Pancreatic cancer</a:t>
                      </a:r>
                      <a:endParaRPr lang="en-GB" sz="1200" kern="1200" dirty="0">
                        <a:solidFill>
                          <a:schemeClr val="dk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200" u="none" strike="noStrike" kern="1200" baseline="0" dirty="0"/>
                        <a:t>12 (0.2)</a:t>
                      </a:r>
                      <a:endParaRPr lang="en-GB" sz="1200" dirty="0">
                        <a:latin typeface="Arial" panose="020B0604020202020204" pitchFamily="34" charset="0"/>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US" sz="1200" u="none" strike="noStrike" kern="1200" baseline="0" dirty="0"/>
                        <a:t>5 (0.1)</a:t>
                      </a:r>
                      <a:endParaRPr lang="en-GB" sz="1200" dirty="0">
                        <a:latin typeface="Arial" panose="020B0604020202020204" pitchFamily="34" charset="0"/>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3"/>
                  </a:ext>
                </a:extLst>
              </a:tr>
              <a:tr h="391513">
                <a:tc>
                  <a:txBody>
                    <a:bodyPr/>
                    <a:lstStyle/>
                    <a:p>
                      <a:pPr marL="0" indent="0" algn="l" defTabSz="457200" rtl="0" eaLnBrk="1" latinLnBrk="0" hangingPunct="1">
                        <a:lnSpc>
                          <a:spcPct val="95000"/>
                        </a:lnSpc>
                      </a:pPr>
                      <a:r>
                        <a:rPr lang="en-GB" sz="1200" kern="1200" dirty="0"/>
                        <a:t>TECOS</a:t>
                      </a:r>
                      <a:r>
                        <a:rPr lang="en-GB" sz="1200" kern="1200" baseline="30000" dirty="0"/>
                        <a:t>2</a:t>
                      </a:r>
                      <a:endParaRPr lang="en-GB" sz="1200" b="1" kern="1200" baseline="3000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(n=7339)</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Sitagliptin (n=7332)</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7"/>
                  </a:ext>
                </a:extLst>
              </a:tr>
              <a:tr h="273165">
                <a:tc>
                  <a:txBody>
                    <a:bodyPr/>
                    <a:lstStyle/>
                    <a:p>
                      <a:pPr marL="180000" indent="0" algn="l">
                        <a:lnSpc>
                          <a:spcPct val="95000"/>
                        </a:lnSpc>
                      </a:pPr>
                      <a:r>
                        <a:rPr lang="en-GB" sz="1200" kern="1200" dirty="0"/>
                        <a:t>Acute pancreatitis</a:t>
                      </a:r>
                      <a:r>
                        <a:rPr lang="en-GB" sz="1200" baseline="30000" dirty="0"/>
                        <a:t>†</a:t>
                      </a:r>
                      <a:endParaRPr lang="en-GB" sz="1200" kern="120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12 (0.2)</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23 (0.3)</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8"/>
                  </a:ext>
                </a:extLst>
              </a:tr>
              <a:tr h="265791">
                <a:tc>
                  <a:txBody>
                    <a:bodyPr/>
                    <a:lstStyle/>
                    <a:p>
                      <a:pPr marL="180000" indent="0" algn="l">
                        <a:lnSpc>
                          <a:spcPct val="95000"/>
                        </a:lnSpc>
                      </a:pPr>
                      <a:r>
                        <a:rPr lang="en-GB" sz="1200" kern="1200" dirty="0"/>
                        <a:t>Pancreatic cancer</a:t>
                      </a:r>
                      <a:endParaRPr lang="en-GB" sz="1200" kern="1200" baseline="3000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10 (0.1)</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9 (0.1)</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09"/>
                  </a:ext>
                </a:extLst>
              </a:tr>
              <a:tr h="384134">
                <a:tc>
                  <a:txBody>
                    <a:bodyPr/>
                    <a:lstStyle/>
                    <a:p>
                      <a:pPr marL="0" indent="0" algn="l" defTabSz="457200" rtl="0" eaLnBrk="1" latinLnBrk="0" hangingPunct="1">
                        <a:lnSpc>
                          <a:spcPct val="95000"/>
                        </a:lnSpc>
                      </a:pPr>
                      <a:r>
                        <a:rPr lang="en-GB" sz="1200" kern="1200" dirty="0"/>
                        <a:t>EXAMINE</a:t>
                      </a:r>
                      <a:r>
                        <a:rPr lang="en-GB" sz="1200" kern="1200" baseline="30000" dirty="0"/>
                        <a:t>3</a:t>
                      </a:r>
                      <a:endParaRPr lang="en-GB" sz="1200" b="1" kern="1200" baseline="3000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(n=2679)</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Alogliptin (n=2701)</a:t>
                      </a:r>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10"/>
                  </a:ext>
                </a:extLst>
              </a:tr>
              <a:tr h="265791">
                <a:tc>
                  <a:txBody>
                    <a:bodyPr/>
                    <a:lstStyle/>
                    <a:p>
                      <a:pPr marL="180000" indent="0" algn="l">
                        <a:lnSpc>
                          <a:spcPct val="95000"/>
                        </a:lnSpc>
                      </a:pPr>
                      <a:r>
                        <a:rPr lang="en-GB" sz="1200" kern="1200" baseline="0" dirty="0"/>
                        <a:t>Pancreatitis</a:t>
                      </a:r>
                      <a:r>
                        <a:rPr lang="en-GB" sz="1200" kern="1200" baseline="30000" dirty="0">
                          <a:effectLst/>
                        </a:rPr>
                        <a:t>‡</a:t>
                      </a:r>
                      <a:r>
                        <a:rPr lang="en-GB" sz="1200" kern="1200" dirty="0"/>
                        <a:t> </a:t>
                      </a:r>
                      <a:endParaRPr lang="en-GB" sz="1200"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8 (0.3)</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95000"/>
                        </a:lnSpc>
                      </a:pPr>
                      <a:r>
                        <a:rPr lang="en-GB" sz="1200" u="none" strike="noStrike" kern="1200" baseline="0" dirty="0"/>
                        <a:t>12 (0.4)</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 xmlns:a16="http://schemas.microsoft.com/office/drawing/2014/main" val="10011"/>
                  </a:ext>
                </a:extLst>
              </a:tr>
              <a:tr h="265791">
                <a:tc>
                  <a:txBody>
                    <a:bodyPr/>
                    <a:lstStyle/>
                    <a:p>
                      <a:pPr marL="180000" indent="0" algn="l">
                        <a:lnSpc>
                          <a:spcPct val="95000"/>
                        </a:lnSpc>
                      </a:pPr>
                      <a:r>
                        <a:rPr lang="en-GB" sz="1200" kern="1200" dirty="0"/>
                        <a:t>Pancreatic</a:t>
                      </a:r>
                      <a:r>
                        <a:rPr lang="en-GB" sz="1200" kern="1200" baseline="0" dirty="0"/>
                        <a:t> cancer</a:t>
                      </a:r>
                      <a:endParaRPr lang="en-GB" sz="1200" kern="120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tcPr>
                </a:tc>
                <a:tc>
                  <a:txBody>
                    <a:bodyPr/>
                    <a:lstStyle/>
                    <a:p>
                      <a:pPr algn="ctr">
                        <a:lnSpc>
                          <a:spcPct val="95000"/>
                        </a:lnSpc>
                      </a:pPr>
                      <a:r>
                        <a:rPr lang="en-GB" sz="1200" u="none" strike="noStrike" kern="1200" baseline="0" dirty="0"/>
                        <a:t>51 (1.9)</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tcPr>
                </a:tc>
                <a:tc>
                  <a:txBody>
                    <a:bodyPr/>
                    <a:lstStyle/>
                    <a:p>
                      <a:pPr algn="ctr">
                        <a:lnSpc>
                          <a:spcPct val="95000"/>
                        </a:lnSpc>
                      </a:pPr>
                      <a:r>
                        <a:rPr lang="en-GB" sz="1200" u="none" strike="noStrike" kern="1200" baseline="0" dirty="0"/>
                        <a:t>55 (2.0)</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46968" marR="146968" marT="3600" marB="3600" anchor="ctr">
                    <a:lnT w="12700" cap="flat" cmpd="sng" algn="ctr">
                      <a:solidFill>
                        <a:schemeClr val="accent1"/>
                      </a:solidFill>
                      <a:prstDash val="solid"/>
                      <a:round/>
                      <a:headEnd type="none" w="med" len="med"/>
                      <a:tailEnd type="none" w="med" len="med"/>
                    </a:lnT>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38799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da-DK" dirty="0">
                <a:solidFill>
                  <a:srgbClr val="5A5A5A">
                    <a:lumMod val="60000"/>
                    <a:lumOff val="40000"/>
                  </a:srgbClr>
                </a:solidFill>
              </a:rPr>
              <a:t>*Five published and four unpublished randomised </a:t>
            </a:r>
            <a:r>
              <a:rPr lang="en-GB" dirty="0">
                <a:solidFill>
                  <a:srgbClr val="5A5A5A">
                    <a:lumMod val="60000"/>
                    <a:lumOff val="40000"/>
                  </a:srgbClr>
                </a:solidFill>
              </a:rPr>
              <a:t>clinical trials identified from multiple databases</a:t>
            </a:r>
            <a:r>
              <a:rPr lang="da-DK" dirty="0">
                <a:solidFill>
                  <a:srgbClr val="5A5A5A">
                    <a:lumMod val="60000"/>
                    <a:lumOff val="40000"/>
                  </a:srgbClr>
                </a:solidFill>
              </a:rPr>
              <a:t> </a:t>
            </a:r>
            <a:br>
              <a:rPr lang="da-DK" dirty="0">
                <a:solidFill>
                  <a:srgbClr val="5A5A5A">
                    <a:lumMod val="60000"/>
                    <a:lumOff val="40000"/>
                  </a:srgbClr>
                </a:solidFill>
              </a:rPr>
            </a:br>
            <a:r>
              <a:rPr lang="da-DK" dirty="0">
                <a:solidFill>
                  <a:srgbClr val="5A5A5A">
                    <a:lumMod val="60000"/>
                    <a:lumOff val="40000"/>
                  </a:srgbClr>
                </a:solidFill>
              </a:rPr>
              <a:t>IV, inverse variance; MET, metformin; RR, risk ratio, SU, sulphonylurea</a:t>
            </a:r>
            <a:br>
              <a:rPr lang="da-DK" dirty="0">
                <a:solidFill>
                  <a:srgbClr val="5A5A5A">
                    <a:lumMod val="60000"/>
                    <a:lumOff val="40000"/>
                  </a:srgbClr>
                </a:solidFill>
              </a:rPr>
            </a:br>
            <a:r>
              <a:rPr lang="da-DK" dirty="0">
                <a:solidFill>
                  <a:srgbClr val="5A5A5A">
                    <a:lumMod val="60000"/>
                    <a:lumOff val="40000"/>
                  </a:srgbClr>
                </a:solidFill>
              </a:rPr>
              <a:t>Singh-Franco D </a:t>
            </a:r>
            <a:r>
              <a:rPr lang="da-DK" i="1" dirty="0">
                <a:solidFill>
                  <a:srgbClr val="5A5A5A">
                    <a:lumMod val="60000"/>
                    <a:lumOff val="40000"/>
                  </a:srgbClr>
                </a:solidFill>
              </a:rPr>
              <a:t>et al. Diabetes Obes Metab </a:t>
            </a:r>
            <a:r>
              <a:rPr lang="da-DK" dirty="0">
                <a:solidFill>
                  <a:srgbClr val="5A5A5A">
                    <a:lumMod val="60000"/>
                    <a:lumOff val="40000"/>
                  </a:srgbClr>
                </a:solidFill>
              </a:rPr>
              <a:t>2012;14:694</a:t>
            </a:r>
            <a:endParaRPr lang="en-US" dirty="0">
              <a:solidFill>
                <a:srgbClr val="5A5A5A">
                  <a:lumMod val="60000"/>
                  <a:lumOff val="40000"/>
                </a:srgbClr>
              </a:solidFill>
            </a:endParaRPr>
          </a:p>
        </p:txBody>
      </p:sp>
      <p:sp>
        <p:nvSpPr>
          <p:cNvPr id="4" name="Text Placeholder 3"/>
          <p:cNvSpPr>
            <a:spLocks noGrp="1"/>
          </p:cNvSpPr>
          <p:nvPr>
            <p:ph type="body" sz="quarter" idx="11"/>
          </p:nvPr>
        </p:nvSpPr>
        <p:spPr/>
        <p:txBody>
          <a:bodyPr/>
          <a:lstStyle/>
          <a:p>
            <a:r>
              <a:rPr lang="en-US" dirty="0"/>
              <a:t>Effect of linagliptin on hypoglycaemia over 24 weeks</a:t>
            </a:r>
          </a:p>
          <a:p>
            <a:endParaRPr lang="en-US" dirty="0"/>
          </a:p>
        </p:txBody>
      </p:sp>
      <p:sp>
        <p:nvSpPr>
          <p:cNvPr id="2" name="Title 1"/>
          <p:cNvSpPr>
            <a:spLocks noGrp="1"/>
          </p:cNvSpPr>
          <p:nvPr>
            <p:ph type="title"/>
          </p:nvPr>
        </p:nvSpPr>
        <p:spPr>
          <a:xfrm>
            <a:off x="457200" y="122400"/>
            <a:ext cx="8712967" cy="685800"/>
          </a:xfrm>
        </p:spPr>
        <p:txBody>
          <a:bodyPr/>
          <a:lstStyle/>
          <a:p>
            <a:r>
              <a:rPr lang="en-GB" sz="2200" noProof="0" dirty="0"/>
              <a:t>A meta-analysis of nine clinical trials* shows no increase in hypoglycaemia with linagliptin treatment when used without SUs</a:t>
            </a:r>
          </a:p>
        </p:txBody>
      </p:sp>
      <p:graphicFrame>
        <p:nvGraphicFramePr>
          <p:cNvPr id="14" name="Table Placeholder 10"/>
          <p:cNvGraphicFramePr>
            <a:graphicFrameLocks/>
          </p:cNvGraphicFramePr>
          <p:nvPr>
            <p:extLst>
              <p:ext uri="{D42A27DB-BD31-4B8C-83A1-F6EECF244321}">
                <p14:modId xmlns:p14="http://schemas.microsoft.com/office/powerpoint/2010/main" val="2242738139"/>
              </p:ext>
            </p:extLst>
          </p:nvPr>
        </p:nvGraphicFramePr>
        <p:xfrm>
          <a:off x="467544" y="1562947"/>
          <a:ext cx="8159227" cy="1554479"/>
        </p:xfrm>
        <a:graphic>
          <a:graphicData uri="http://schemas.openxmlformats.org/drawingml/2006/table">
            <a:tbl>
              <a:tblPr firstRow="1" bandRow="1">
                <a:tableStyleId>{2D5ABB26-0587-4C30-8999-92F81FD0307C}</a:tableStyleId>
              </a:tblPr>
              <a:tblGrid>
                <a:gridCol w="1910496">
                  <a:extLst>
                    <a:ext uri="{9D8B030D-6E8A-4147-A177-3AD203B41FA5}">
                      <a16:colId xmlns="" xmlns:a16="http://schemas.microsoft.com/office/drawing/2014/main" val="20000"/>
                    </a:ext>
                  </a:extLst>
                </a:gridCol>
                <a:gridCol w="1941932">
                  <a:extLst>
                    <a:ext uri="{9D8B030D-6E8A-4147-A177-3AD203B41FA5}">
                      <a16:colId xmlns="" xmlns:a16="http://schemas.microsoft.com/office/drawing/2014/main" val="3058348584"/>
                    </a:ext>
                  </a:extLst>
                </a:gridCol>
                <a:gridCol w="2005137">
                  <a:extLst>
                    <a:ext uri="{9D8B030D-6E8A-4147-A177-3AD203B41FA5}">
                      <a16:colId xmlns="" xmlns:a16="http://schemas.microsoft.com/office/drawing/2014/main" val="20001"/>
                    </a:ext>
                  </a:extLst>
                </a:gridCol>
                <a:gridCol w="2301662">
                  <a:extLst>
                    <a:ext uri="{9D8B030D-6E8A-4147-A177-3AD203B41FA5}">
                      <a16:colId xmlns="" xmlns:a16="http://schemas.microsoft.com/office/drawing/2014/main" val="20003"/>
                    </a:ext>
                  </a:extLst>
                </a:gridCol>
              </a:tblGrid>
              <a:tr h="289819">
                <a:tc>
                  <a:txBody>
                    <a:bodyPr/>
                    <a:lstStyle/>
                    <a:p>
                      <a:pPr marL="0" algn="l" defTabSz="457200" rtl="0" eaLnBrk="1" latinLnBrk="0" hangingPunct="1"/>
                      <a:r>
                        <a:rPr lang="en-GB" sz="1200" b="1" kern="1200" dirty="0">
                          <a:latin typeface="+mn-lt"/>
                        </a:rPr>
                        <a:t>Linagliptin</a:t>
                      </a:r>
                      <a:r>
                        <a:rPr lang="en-GB" sz="1200" b="1" kern="1200" baseline="0" dirty="0">
                          <a:latin typeface="+mn-lt"/>
                        </a:rPr>
                        <a:t> regimen</a:t>
                      </a:r>
                      <a:endParaRPr lang="en-GB" sz="1200" b="1" kern="1200" dirty="0">
                        <a:solidFill>
                          <a:schemeClr val="bg1"/>
                        </a:solidFill>
                        <a:latin typeface="+mn-lt"/>
                        <a:ea typeface="+mn-ea"/>
                        <a:cs typeface="+mn-cs"/>
                      </a:endParaRPr>
                    </a:p>
                  </a:txBody>
                  <a:tcPr marL="91351" marR="91351" marT="34290" marB="34290" anchor="ctr">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GB" sz="1200" b="1" kern="1200" dirty="0">
                          <a:solidFill>
                            <a:schemeClr val="tx1"/>
                          </a:solidFill>
                          <a:latin typeface="+mn-lt"/>
                        </a:rPr>
                        <a:t>Comparator</a:t>
                      </a:r>
                      <a:endParaRPr lang="en-GB" sz="1200" b="1" kern="1200" dirty="0">
                        <a:solidFill>
                          <a:schemeClr val="tx1"/>
                        </a:solidFill>
                        <a:latin typeface="+mn-lt"/>
                        <a:ea typeface="+mn-ea"/>
                        <a:cs typeface="+mn-cs"/>
                      </a:endParaRPr>
                    </a:p>
                  </a:txBody>
                  <a:tcPr marL="91351" marR="91351" marT="34290" marB="34290" anchor="ctr">
                    <a:lnB w="12700" cap="flat" cmpd="sng" algn="ctr">
                      <a:solidFill>
                        <a:schemeClr val="tx1"/>
                      </a:solidFill>
                      <a:prstDash val="solid"/>
                      <a:round/>
                      <a:headEnd type="none" w="med" len="med"/>
                      <a:tailEnd type="none" w="med" len="med"/>
                    </a:lnB>
                  </a:tcPr>
                </a:tc>
                <a:tc gridSpan="2">
                  <a:txBody>
                    <a:bodyPr/>
                    <a:lstStyle/>
                    <a:p>
                      <a:pPr lvl="4" algn="l"/>
                      <a:r>
                        <a:rPr lang="en-GB" sz="1200" b="1" dirty="0">
                          <a:latin typeface="+mn-lt"/>
                        </a:rPr>
                        <a:t>RR (95% CI)</a:t>
                      </a:r>
                      <a:endParaRPr lang="en-GB" sz="1200" b="1" dirty="0">
                        <a:solidFill>
                          <a:schemeClr val="bg2"/>
                        </a:solidFill>
                        <a:latin typeface="+mn-lt"/>
                        <a:cs typeface="Arial" pitchFamily="34" charset="0"/>
                      </a:endParaRPr>
                    </a:p>
                  </a:txBody>
                  <a:tcPr marL="91351" marR="91351" marT="34290" marB="34290" anchor="ctr">
                    <a:lnB w="12700" cap="flat" cmpd="sng" algn="ctr">
                      <a:solidFill>
                        <a:schemeClr val="tx1"/>
                      </a:solidFill>
                      <a:prstDash val="solid"/>
                      <a:round/>
                      <a:headEnd type="none" w="med" len="med"/>
                      <a:tailEnd type="none" w="med" len="med"/>
                    </a:lnB>
                  </a:tcPr>
                </a:tc>
                <a:tc hMerge="1">
                  <a:txBody>
                    <a:bodyPr/>
                    <a:lstStyle/>
                    <a:p>
                      <a:pPr algn="ctr"/>
                      <a:endParaRPr lang="en-GB" sz="1400" b="1" dirty="0">
                        <a:solidFill>
                          <a:schemeClr val="bg2"/>
                        </a:solidFill>
                        <a:latin typeface="Arial" pitchFamily="34" charset="0"/>
                        <a:cs typeface="Arial" pitchFamily="34" charset="0"/>
                      </a:endParaRPr>
                    </a:p>
                  </a:txBody>
                  <a:tcPr marL="91351" marR="91351" marT="34290" marB="34290" anchor="ctr"/>
                </a:tc>
                <a:extLst>
                  <a:ext uri="{0D108BD9-81ED-4DB2-BD59-A6C34878D82A}">
                    <a16:rowId xmlns="" xmlns:a16="http://schemas.microsoft.com/office/drawing/2014/main" val="825016706"/>
                  </a:ext>
                </a:extLst>
              </a:tr>
              <a:tr h="316165">
                <a:tc>
                  <a:txBody>
                    <a:bodyPr/>
                    <a:lstStyle/>
                    <a:p>
                      <a:r>
                        <a:rPr lang="en-GB" sz="1200" dirty="0">
                          <a:latin typeface="+mn-lt"/>
                        </a:rPr>
                        <a:t>Monotherapy</a:t>
                      </a:r>
                      <a:endParaRPr lang="en-GB" sz="1200" dirty="0">
                        <a:latin typeface="+mn-lt"/>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r>
                        <a:rPr lang="en-GB" sz="1200" dirty="0">
                          <a:latin typeface="+mn-lt"/>
                        </a:rPr>
                        <a:t>Placebo</a:t>
                      </a:r>
                      <a:endParaRPr lang="en-GB" sz="1200" dirty="0">
                        <a:latin typeface="+mn-lt"/>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GB" sz="1200" dirty="0">
                          <a:solidFill>
                            <a:schemeClr val="tx1"/>
                          </a:solidFill>
                          <a:latin typeface="+mn-lt"/>
                        </a:rPr>
                        <a:t>0.50 (0.03, 7.90)</a:t>
                      </a:r>
                      <a:endParaRPr lang="en-GB" sz="1200" dirty="0">
                        <a:solidFill>
                          <a:schemeClr val="tx1"/>
                        </a:solidFill>
                        <a:latin typeface="+mn-lt"/>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GB" sz="1200" dirty="0">
                        <a:latin typeface="+mn-lt"/>
                        <a:cs typeface="Arial"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316165">
                <a:tc>
                  <a:txBody>
                    <a:bodyPr/>
                    <a:lstStyle/>
                    <a:p>
                      <a:r>
                        <a:rPr lang="en-GB" sz="1200" dirty="0">
                          <a:latin typeface="+mn-lt"/>
                        </a:rPr>
                        <a:t>+ MET + SU</a:t>
                      </a:r>
                      <a:endParaRPr lang="en-GB" sz="1200" dirty="0">
                        <a:latin typeface="+mn-lt"/>
                        <a:cs typeface="Arial" panose="020B0604020202020204" pitchFamily="34" charset="0"/>
                      </a:endParaRPr>
                    </a:p>
                  </a:txBody>
                  <a:tcPr/>
                </a:tc>
                <a:tc>
                  <a:txBody>
                    <a:bodyPr/>
                    <a:lstStyle/>
                    <a:p>
                      <a:pPr algn="l"/>
                      <a:r>
                        <a:rPr lang="en-GB" sz="1200" dirty="0">
                          <a:latin typeface="+mn-lt"/>
                        </a:rPr>
                        <a:t>Placebo + MET + SU</a:t>
                      </a:r>
                      <a:endParaRPr lang="en-GB" sz="1200" dirty="0">
                        <a:latin typeface="+mn-lt"/>
                        <a:cs typeface="Arial" panose="020B0604020202020204" pitchFamily="34" charset="0"/>
                      </a:endParaRPr>
                    </a:p>
                  </a:txBody>
                  <a:tcPr/>
                </a:tc>
                <a:tc>
                  <a:txBody>
                    <a:bodyPr/>
                    <a:lstStyle/>
                    <a:p>
                      <a:pPr algn="ctr"/>
                      <a:r>
                        <a:rPr lang="en-GB" sz="1200" dirty="0">
                          <a:solidFill>
                            <a:schemeClr val="tx1"/>
                          </a:solidFill>
                          <a:latin typeface="+mn-lt"/>
                        </a:rPr>
                        <a:t>1.53 (1.12, 2.10)</a:t>
                      </a:r>
                      <a:endParaRPr lang="en-GB" sz="1200" dirty="0">
                        <a:solidFill>
                          <a:schemeClr val="tx1"/>
                        </a:solidFill>
                        <a:latin typeface="+mn-lt"/>
                        <a:cs typeface="Arial" pitchFamily="34" charset="0"/>
                      </a:endParaRPr>
                    </a:p>
                  </a:txBody>
                  <a:tcPr/>
                </a:tc>
                <a:tc>
                  <a:txBody>
                    <a:bodyPr/>
                    <a:lstStyle/>
                    <a:p>
                      <a:pPr algn="ctr"/>
                      <a:endParaRPr lang="en-GB" sz="1200" dirty="0">
                        <a:latin typeface="+mn-lt"/>
                        <a:cs typeface="Arial" pitchFamily="34" charset="0"/>
                      </a:endParaRPr>
                    </a:p>
                  </a:txBody>
                  <a:tcPr/>
                </a:tc>
                <a:extLst>
                  <a:ext uri="{0D108BD9-81ED-4DB2-BD59-A6C34878D82A}">
                    <a16:rowId xmlns="" xmlns:a16="http://schemas.microsoft.com/office/drawing/2014/main" val="10003"/>
                  </a:ext>
                </a:extLst>
              </a:tr>
              <a:tr h="316165">
                <a:tc>
                  <a:txBody>
                    <a:bodyPr/>
                    <a:lstStyle/>
                    <a:p>
                      <a:r>
                        <a:rPr lang="en-GB" sz="1200" dirty="0">
                          <a:latin typeface="+mn-lt"/>
                        </a:rPr>
                        <a:t>+ MET</a:t>
                      </a:r>
                      <a:endParaRPr lang="en-GB" sz="1200" dirty="0">
                        <a:latin typeface="+mn-lt"/>
                        <a:cs typeface="Arial" panose="020B0604020202020204" pitchFamily="34" charset="0"/>
                      </a:endParaRPr>
                    </a:p>
                  </a:txBody>
                  <a:tcPr/>
                </a:tc>
                <a:tc>
                  <a:txBody>
                    <a:bodyPr/>
                    <a:lstStyle/>
                    <a:p>
                      <a:pPr algn="l"/>
                      <a:r>
                        <a:rPr lang="en-GB" sz="1200" dirty="0">
                          <a:latin typeface="+mn-lt"/>
                        </a:rPr>
                        <a:t>Placebo + MET</a:t>
                      </a:r>
                      <a:endParaRPr lang="en-GB" sz="1200" dirty="0">
                        <a:latin typeface="+mn-lt"/>
                        <a:cs typeface="Arial" pitchFamily="34" charset="0"/>
                      </a:endParaRPr>
                    </a:p>
                  </a:txBody>
                  <a:tcPr/>
                </a:tc>
                <a:tc>
                  <a:txBody>
                    <a:bodyPr/>
                    <a:lstStyle/>
                    <a:p>
                      <a:pPr algn="ctr"/>
                      <a:r>
                        <a:rPr lang="en-GB" sz="1200" dirty="0">
                          <a:solidFill>
                            <a:schemeClr val="tx1"/>
                          </a:solidFill>
                          <a:latin typeface="+mn-lt"/>
                        </a:rPr>
                        <a:t>0.20 (0.05, 0.84)</a:t>
                      </a:r>
                      <a:endParaRPr lang="en-GB" sz="1200" dirty="0">
                        <a:solidFill>
                          <a:schemeClr val="tx1"/>
                        </a:solidFill>
                        <a:latin typeface="+mn-lt"/>
                        <a:cs typeface="Arial" pitchFamily="34" charset="0"/>
                      </a:endParaRPr>
                    </a:p>
                  </a:txBody>
                  <a:tcPr/>
                </a:tc>
                <a:tc>
                  <a:txBody>
                    <a:bodyPr/>
                    <a:lstStyle/>
                    <a:p>
                      <a:pPr algn="ctr"/>
                      <a:endParaRPr lang="en-GB" sz="1200" dirty="0">
                        <a:latin typeface="+mn-lt"/>
                        <a:cs typeface="Arial" pitchFamily="34" charset="0"/>
                      </a:endParaRPr>
                    </a:p>
                  </a:txBody>
                  <a:tcPr/>
                </a:tc>
                <a:extLst>
                  <a:ext uri="{0D108BD9-81ED-4DB2-BD59-A6C34878D82A}">
                    <a16:rowId xmlns="" xmlns:a16="http://schemas.microsoft.com/office/drawing/2014/main" val="10004"/>
                  </a:ext>
                </a:extLst>
              </a:tr>
              <a:tr h="316165">
                <a:tc gridSpan="2">
                  <a:txBody>
                    <a:bodyPr/>
                    <a:lstStyle/>
                    <a:p>
                      <a:pPr algn="r"/>
                      <a:r>
                        <a:rPr lang="en-GB" sz="1200" b="1" dirty="0">
                          <a:latin typeface="+mn-lt"/>
                        </a:rPr>
                        <a:t> Total</a:t>
                      </a:r>
                      <a:endParaRPr lang="en-GB" sz="1200" b="1" dirty="0">
                        <a:latin typeface="+mn-lt"/>
                        <a:cs typeface="Arial" pitchFamily="34" charset="0"/>
                      </a:endParaRPr>
                    </a:p>
                  </a:txBody>
                  <a:tcPr>
                    <a:lnB w="12700" cap="flat" cmpd="sng" algn="ctr">
                      <a:solidFill>
                        <a:schemeClr val="tx1"/>
                      </a:solidFill>
                      <a:prstDash val="solid"/>
                      <a:round/>
                      <a:headEnd type="none" w="med" len="med"/>
                      <a:tailEnd type="none" w="med" len="med"/>
                    </a:lnB>
                  </a:tcPr>
                </a:tc>
                <a:tc hMerge="1">
                  <a:txBody>
                    <a:bodyPr/>
                    <a:lstStyle/>
                    <a:p>
                      <a:pPr algn="l"/>
                      <a:endParaRPr lang="en-GB" sz="1200" b="1" dirty="0">
                        <a:latin typeface="Arial" pitchFamily="34" charset="0"/>
                        <a:cs typeface="Arial" pitchFamily="34" charset="0"/>
                      </a:endParaRPr>
                    </a:p>
                  </a:txBody>
                  <a:tcPr/>
                </a:tc>
                <a:tc>
                  <a:txBody>
                    <a:bodyPr/>
                    <a:lstStyle/>
                    <a:p>
                      <a:pPr algn="ctr"/>
                      <a:r>
                        <a:rPr lang="en-GB" sz="1200" b="1" dirty="0">
                          <a:solidFill>
                            <a:schemeClr val="tx1"/>
                          </a:solidFill>
                          <a:latin typeface="+mn-lt"/>
                        </a:rPr>
                        <a:t>0.62 (0.13, 2.92)</a:t>
                      </a:r>
                      <a:endParaRPr lang="en-GB" sz="1200" b="1" dirty="0">
                        <a:solidFill>
                          <a:schemeClr val="tx1"/>
                        </a:solidFill>
                        <a:latin typeface="+mn-lt"/>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GB" sz="1200" b="1" dirty="0">
                        <a:latin typeface="+mn-lt"/>
                        <a:cs typeface="Arial"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61096506"/>
                  </a:ext>
                </a:extLst>
              </a:tr>
            </a:tbl>
          </a:graphicData>
        </a:graphic>
      </p:graphicFrame>
      <p:sp>
        <p:nvSpPr>
          <p:cNvPr id="10" name="Slide Number Placeholder 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57</a:t>
            </a:fld>
            <a:endParaRPr lang="en-GB" dirty="0">
              <a:solidFill>
                <a:srgbClr val="5A5A5A">
                  <a:lumMod val="60000"/>
                  <a:lumOff val="40000"/>
                </a:srgbClr>
              </a:solidFill>
            </a:endParaRPr>
          </a:p>
        </p:txBody>
      </p:sp>
      <p:graphicFrame>
        <p:nvGraphicFramePr>
          <p:cNvPr id="35" name="Chart 34"/>
          <p:cNvGraphicFramePr/>
          <p:nvPr>
            <p:extLst>
              <p:ext uri="{D42A27DB-BD31-4B8C-83A1-F6EECF244321}">
                <p14:modId xmlns:p14="http://schemas.microsoft.com/office/powerpoint/2010/main" val="4008520457"/>
              </p:ext>
            </p:extLst>
          </p:nvPr>
        </p:nvGraphicFramePr>
        <p:xfrm>
          <a:off x="5826616" y="1674403"/>
          <a:ext cx="3533916" cy="1829374"/>
        </p:xfrm>
        <a:graphic>
          <a:graphicData uri="http://schemas.openxmlformats.org/drawingml/2006/chart">
            <c:chart xmlns:c="http://schemas.openxmlformats.org/drawingml/2006/chart" xmlns:r="http://schemas.openxmlformats.org/officeDocument/2006/relationships" r:id="rId3"/>
          </a:graphicData>
        </a:graphic>
      </p:graphicFrame>
      <p:grpSp>
        <p:nvGrpSpPr>
          <p:cNvPr id="41" name="Group 40"/>
          <p:cNvGrpSpPr/>
          <p:nvPr/>
        </p:nvGrpSpPr>
        <p:grpSpPr>
          <a:xfrm>
            <a:off x="6532625" y="3436535"/>
            <a:ext cx="2080070" cy="436576"/>
            <a:chOff x="7530969" y="5078215"/>
            <a:chExt cx="1292545" cy="694384"/>
          </a:xfrm>
        </p:grpSpPr>
        <p:sp>
          <p:nvSpPr>
            <p:cNvPr id="42" name="TextBox 41"/>
            <p:cNvSpPr txBox="1"/>
            <p:nvPr/>
          </p:nvSpPr>
          <p:spPr>
            <a:xfrm>
              <a:off x="7530969" y="5185168"/>
              <a:ext cx="683795" cy="587431"/>
            </a:xfrm>
            <a:prstGeom prst="rect">
              <a:avLst/>
            </a:prstGeom>
            <a:noFill/>
          </p:spPr>
          <p:txBody>
            <a:bodyPr wrap="square" lIns="0" tIns="0" rIns="0" bIns="0" rtlCol="0">
              <a:spAutoFit/>
            </a:bodyPr>
            <a:lstStyle/>
            <a:p>
              <a:pPr algn="r" defTabSz="457200"/>
              <a:r>
                <a:rPr lang="en-GB" sz="1200" dirty="0">
                  <a:solidFill>
                    <a:srgbClr val="5A5A5A"/>
                  </a:solidFill>
                </a:rPr>
                <a:t>Favours</a:t>
              </a:r>
              <a:br>
                <a:rPr lang="en-GB" sz="1200" dirty="0">
                  <a:solidFill>
                    <a:srgbClr val="5A5A5A"/>
                  </a:solidFill>
                </a:rPr>
              </a:br>
              <a:r>
                <a:rPr lang="en-GB" sz="1200" dirty="0">
                  <a:solidFill>
                    <a:srgbClr val="5A5A5A"/>
                  </a:solidFill>
                </a:rPr>
                <a:t>linagliptin</a:t>
              </a:r>
            </a:p>
          </p:txBody>
        </p:sp>
        <p:sp>
          <p:nvSpPr>
            <p:cNvPr id="43" name="TextBox 42"/>
            <p:cNvSpPr txBox="1"/>
            <p:nvPr/>
          </p:nvSpPr>
          <p:spPr>
            <a:xfrm>
              <a:off x="8314014" y="5185168"/>
              <a:ext cx="509500" cy="587431"/>
            </a:xfrm>
            <a:prstGeom prst="rect">
              <a:avLst/>
            </a:prstGeom>
            <a:noFill/>
          </p:spPr>
          <p:txBody>
            <a:bodyPr wrap="square" lIns="0" tIns="0" rIns="0" bIns="0" rtlCol="0">
              <a:spAutoFit/>
            </a:bodyPr>
            <a:lstStyle/>
            <a:p>
              <a:pPr defTabSz="457200"/>
              <a:r>
                <a:rPr lang="en-GB" sz="1200" dirty="0">
                  <a:solidFill>
                    <a:srgbClr val="5A5A5A"/>
                  </a:solidFill>
                </a:rPr>
                <a:t>Favours placebo</a:t>
              </a:r>
            </a:p>
          </p:txBody>
        </p:sp>
        <p:cxnSp>
          <p:nvCxnSpPr>
            <p:cNvPr id="44" name="Straight Arrow Connector 43"/>
            <p:cNvCxnSpPr/>
            <p:nvPr/>
          </p:nvCxnSpPr>
          <p:spPr>
            <a:xfrm>
              <a:off x="8314015" y="5078215"/>
              <a:ext cx="509499"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13" name="Straight Arrow Connector 12">
            <a:extLst>
              <a:ext uri="{FF2B5EF4-FFF2-40B4-BE49-F238E27FC236}">
                <a16:creationId xmlns="" xmlns:a16="http://schemas.microsoft.com/office/drawing/2014/main" id="{6F7B0787-4187-45A8-97EF-E1E2FC19F8C3}"/>
              </a:ext>
            </a:extLst>
          </p:cNvPr>
          <p:cNvCxnSpPr>
            <a:cxnSpLocks/>
          </p:cNvCxnSpPr>
          <p:nvPr/>
        </p:nvCxnSpPr>
        <p:spPr>
          <a:xfrm rot="10800000">
            <a:off x="6736472" y="3436535"/>
            <a:ext cx="819928"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23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5A5A5A">
                    <a:lumMod val="60000"/>
                    <a:lumOff val="40000"/>
                  </a:srgbClr>
                </a:solidFill>
              </a:rPr>
              <a:t>Treated set, </a:t>
            </a:r>
            <a:br>
              <a:rPr lang="en-GB" dirty="0">
                <a:solidFill>
                  <a:srgbClr val="5A5A5A">
                    <a:lumMod val="60000"/>
                    <a:lumOff val="40000"/>
                  </a:srgbClr>
                </a:solidFill>
              </a:rPr>
            </a:br>
            <a:r>
              <a:rPr lang="en-GB" dirty="0">
                <a:solidFill>
                  <a:srgbClr val="5A5A5A">
                    <a:lumMod val="60000"/>
                    <a:lumOff val="40000"/>
                  </a:srgbClr>
                </a:solidFill>
              </a:rPr>
              <a:t>*As defined in ADA </a:t>
            </a:r>
            <a:r>
              <a:rPr lang="en-GB" i="1" dirty="0">
                <a:solidFill>
                  <a:srgbClr val="5A5A5A">
                    <a:lumMod val="60000"/>
                    <a:lumOff val="40000"/>
                  </a:srgbClr>
                </a:solidFill>
              </a:rPr>
              <a:t>Diabetes Care </a:t>
            </a:r>
            <a:r>
              <a:rPr lang="en-GB" dirty="0">
                <a:solidFill>
                  <a:srgbClr val="5A5A5A">
                    <a:lumMod val="60000"/>
                    <a:lumOff val="40000"/>
                  </a:srgbClr>
                </a:solidFill>
              </a:rPr>
              <a:t>2005;5:1245</a:t>
            </a:r>
            <a:br>
              <a:rPr lang="en-GB" dirty="0">
                <a:solidFill>
                  <a:srgbClr val="5A5A5A">
                    <a:lumMod val="60000"/>
                    <a:lumOff val="40000"/>
                  </a:srgbClr>
                </a:solidFill>
              </a:rPr>
            </a:br>
            <a:r>
              <a:rPr lang="en-GB" dirty="0">
                <a:solidFill>
                  <a:srgbClr val="5A5A5A">
                    <a:lumMod val="60000"/>
                    <a:lumOff val="40000"/>
                  </a:srgbClr>
                </a:solidFill>
              </a:rPr>
              <a:t>Gallwitz B </a:t>
            </a:r>
            <a:r>
              <a:rPr lang="en-GB" i="1" dirty="0">
                <a:solidFill>
                  <a:srgbClr val="5A5A5A">
                    <a:lumMod val="60000"/>
                    <a:lumOff val="40000"/>
                  </a:srgbClr>
                </a:solidFill>
              </a:rPr>
              <a:t>et al. Lancet </a:t>
            </a:r>
            <a:r>
              <a:rPr lang="en-GB" dirty="0">
                <a:solidFill>
                  <a:srgbClr val="5A5A5A">
                    <a:lumMod val="60000"/>
                    <a:lumOff val="40000"/>
                  </a:srgbClr>
                </a:solidFill>
              </a:rPr>
              <a:t>2012;380:475 (supplementary data)</a:t>
            </a:r>
          </a:p>
        </p:txBody>
      </p:sp>
      <p:sp>
        <p:nvSpPr>
          <p:cNvPr id="4" name="Title 3"/>
          <p:cNvSpPr>
            <a:spLocks noGrp="1"/>
          </p:cNvSpPr>
          <p:nvPr>
            <p:ph type="title"/>
          </p:nvPr>
        </p:nvSpPr>
        <p:spPr/>
        <p:txBody>
          <a:bodyPr/>
          <a:lstStyle/>
          <a:p>
            <a:r>
              <a:rPr lang="en-GB" dirty="0"/>
              <a:t>Linagliptin is associated with significantly lower incidence of hypoglycaemia compared with glimepiride</a:t>
            </a:r>
            <a:endParaRPr lang="en-GB" b="1"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58</a:t>
            </a:fld>
            <a:endParaRPr lang="en-GB" dirty="0">
              <a:solidFill>
                <a:srgbClr val="5A5A5A">
                  <a:lumMod val="60000"/>
                  <a:lumOff val="40000"/>
                </a:srgbClr>
              </a:solidFill>
            </a:endParaRPr>
          </a:p>
        </p:txBody>
      </p:sp>
      <p:graphicFrame>
        <p:nvGraphicFramePr>
          <p:cNvPr id="6" name="Object 2"/>
          <p:cNvGraphicFramePr>
            <a:graphicFrameLocks/>
          </p:cNvGraphicFramePr>
          <p:nvPr>
            <p:custDataLst>
              <p:tags r:id="rId1"/>
            </p:custDataLst>
            <p:extLst>
              <p:ext uri="{D42A27DB-BD31-4B8C-83A1-F6EECF244321}">
                <p14:modId xmlns:p14="http://schemas.microsoft.com/office/powerpoint/2010/main" val="2625872842"/>
              </p:ext>
            </p:extLst>
          </p:nvPr>
        </p:nvGraphicFramePr>
        <p:xfrm>
          <a:off x="251520" y="1111625"/>
          <a:ext cx="3959984" cy="3260326"/>
        </p:xfrm>
        <a:graphic>
          <a:graphicData uri="http://schemas.openxmlformats.org/drawingml/2006/chart">
            <c:chart xmlns:c="http://schemas.openxmlformats.org/drawingml/2006/chart" xmlns:r="http://schemas.openxmlformats.org/officeDocument/2006/relationships" r:id="rId13"/>
          </a:graphicData>
        </a:graphic>
      </p:graphicFrame>
      <p:sp>
        <p:nvSpPr>
          <p:cNvPr id="27" name="AutoShape 15"/>
          <p:cNvSpPr>
            <a:spLocks noChangeArrowheads="1"/>
          </p:cNvSpPr>
          <p:nvPr>
            <p:custDataLst>
              <p:tags r:id="rId2"/>
            </p:custDataLst>
          </p:nvPr>
        </p:nvSpPr>
        <p:spPr bwMode="gray">
          <a:xfrm>
            <a:off x="913755" y="973104"/>
            <a:ext cx="3570351" cy="49244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ctr" defTabSz="457200"/>
            <a:r>
              <a:rPr lang="en-US" sz="1600" b="1" dirty="0">
                <a:solidFill>
                  <a:srgbClr val="5A5A5A"/>
                </a:solidFill>
                <a:cs typeface="Arial" pitchFamily="34" charset="0"/>
              </a:rPr>
              <a:t>Incidence of hypoglycaemia*</a:t>
            </a:r>
          </a:p>
          <a:p>
            <a:pPr algn="ctr" defTabSz="457200"/>
            <a:r>
              <a:rPr lang="en-US" sz="1600" b="1" dirty="0">
                <a:solidFill>
                  <a:srgbClr val="5A5A5A"/>
                </a:solidFill>
                <a:cs typeface="Arial" pitchFamily="34" charset="0"/>
              </a:rPr>
              <a:t>over 2 years</a:t>
            </a:r>
          </a:p>
        </p:txBody>
      </p:sp>
      <p:cxnSp>
        <p:nvCxnSpPr>
          <p:cNvPr id="29" name="Straight Connector 28"/>
          <p:cNvCxnSpPr/>
          <p:nvPr>
            <p:custDataLst>
              <p:tags r:id="rId3"/>
            </p:custDataLst>
          </p:nvPr>
        </p:nvCxnSpPr>
        <p:spPr bwMode="gray">
          <a:xfrm flipH="1">
            <a:off x="2216984" y="2047146"/>
            <a:ext cx="4030" cy="1596671"/>
          </a:xfrm>
          <a:prstGeom prst="line">
            <a:avLst/>
          </a:prstGeom>
          <a:ln w="19050">
            <a:solidFill>
              <a:schemeClr val="tx1"/>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
            </p:custDataLst>
          </p:nvPr>
        </p:nvCxnSpPr>
        <p:spPr bwMode="auto">
          <a:xfrm>
            <a:off x="2226648" y="2047146"/>
            <a:ext cx="914400" cy="0"/>
          </a:xfrm>
          <a:prstGeom prst="line">
            <a:avLst/>
          </a:prstGeom>
          <a:ln w="19050">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31" name="Textplatzhalter 2"/>
          <p:cNvSpPr>
            <a:spLocks/>
          </p:cNvSpPr>
          <p:nvPr>
            <p:custDataLst>
              <p:tags r:id="rId5"/>
            </p:custDataLst>
          </p:nvPr>
        </p:nvSpPr>
        <p:spPr bwMode="gray">
          <a:xfrm>
            <a:off x="1907248" y="1779662"/>
            <a:ext cx="2066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defTabSz="895350">
              <a:buClr>
                <a:srgbClr val="5A5A5A"/>
              </a:buClr>
            </a:pPr>
            <a:r>
              <a:rPr lang="en-US" sz="1400" b="1" dirty="0">
                <a:solidFill>
                  <a:srgbClr val="5A5A5A"/>
                </a:solidFill>
                <a:cs typeface="Arial" pitchFamily="34" charset="0"/>
              </a:rPr>
              <a:t>4.8 × lower (</a:t>
            </a:r>
            <a:r>
              <a:rPr lang="en-US" sz="1400" b="1" i="1" dirty="0">
                <a:solidFill>
                  <a:srgbClr val="5A5A5A"/>
                </a:solidFill>
                <a:cs typeface="Arial" pitchFamily="34" charset="0"/>
              </a:rPr>
              <a:t>p</a:t>
            </a:r>
            <a:r>
              <a:rPr lang="en-US" sz="1400" b="1" dirty="0">
                <a:solidFill>
                  <a:srgbClr val="5A5A5A"/>
                </a:solidFill>
                <a:cs typeface="Arial" pitchFamily="34" charset="0"/>
              </a:rPr>
              <a:t>&lt;0.0001)</a:t>
            </a:r>
          </a:p>
        </p:txBody>
      </p:sp>
      <p:sp>
        <p:nvSpPr>
          <p:cNvPr id="11" name="AutoShape 15"/>
          <p:cNvSpPr>
            <a:spLocks noChangeArrowheads="1"/>
          </p:cNvSpPr>
          <p:nvPr>
            <p:custDataLst>
              <p:tags r:id="rId6"/>
            </p:custDataLst>
          </p:nvPr>
        </p:nvSpPr>
        <p:spPr bwMode="gray">
          <a:xfrm>
            <a:off x="5169668" y="973104"/>
            <a:ext cx="3570351" cy="49244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ctr" defTabSz="457200"/>
            <a:r>
              <a:rPr lang="en-US" sz="1600" b="1" dirty="0">
                <a:solidFill>
                  <a:srgbClr val="5A5A5A"/>
                </a:solidFill>
                <a:cs typeface="Arial" pitchFamily="34" charset="0"/>
              </a:rPr>
              <a:t>Incidence of severe hypoglycaemia</a:t>
            </a:r>
            <a:r>
              <a:rPr lang="en-US" sz="1600" b="1" baseline="30000" dirty="0">
                <a:solidFill>
                  <a:srgbClr val="5A5A5A"/>
                </a:solidFill>
                <a:cs typeface="Arial" pitchFamily="34" charset="0"/>
              </a:rPr>
              <a:t>*</a:t>
            </a:r>
            <a:endParaRPr lang="en-US" sz="1600" b="1" dirty="0">
              <a:solidFill>
                <a:srgbClr val="5A5A5A"/>
              </a:solidFill>
              <a:cs typeface="Arial" pitchFamily="34" charset="0"/>
            </a:endParaRPr>
          </a:p>
          <a:p>
            <a:pPr algn="ctr" defTabSz="457200"/>
            <a:r>
              <a:rPr lang="en-US" sz="1600" b="1" dirty="0">
                <a:solidFill>
                  <a:srgbClr val="5A5A5A"/>
                </a:solidFill>
                <a:cs typeface="Arial" pitchFamily="34" charset="0"/>
              </a:rPr>
              <a:t>over 2 years</a:t>
            </a:r>
          </a:p>
        </p:txBody>
      </p:sp>
      <p:graphicFrame>
        <p:nvGraphicFramePr>
          <p:cNvPr id="12" name="Object 2"/>
          <p:cNvGraphicFramePr>
            <a:graphicFrameLocks/>
          </p:cNvGraphicFramePr>
          <p:nvPr>
            <p:custDataLst>
              <p:tags r:id="rId7"/>
            </p:custDataLst>
            <p:extLst>
              <p:ext uri="{D42A27DB-BD31-4B8C-83A1-F6EECF244321}">
                <p14:modId xmlns:p14="http://schemas.microsoft.com/office/powerpoint/2010/main" val="613558246"/>
              </p:ext>
            </p:extLst>
          </p:nvPr>
        </p:nvGraphicFramePr>
        <p:xfrm>
          <a:off x="4458706" y="1159264"/>
          <a:ext cx="3959984" cy="3237986"/>
        </p:xfrm>
        <a:graphic>
          <a:graphicData uri="http://schemas.openxmlformats.org/drawingml/2006/chart">
            <c:chart xmlns:c="http://schemas.openxmlformats.org/drawingml/2006/chart" xmlns:r="http://schemas.openxmlformats.org/officeDocument/2006/relationships" r:id="rId14"/>
          </a:graphicData>
        </a:graphic>
      </p:graphicFrame>
      <p:cxnSp>
        <p:nvCxnSpPr>
          <p:cNvPr id="13" name="Straight Connector 12"/>
          <p:cNvCxnSpPr/>
          <p:nvPr>
            <p:custDataLst>
              <p:tags r:id="rId8"/>
            </p:custDataLst>
          </p:nvPr>
        </p:nvCxnSpPr>
        <p:spPr bwMode="gray">
          <a:xfrm>
            <a:off x="6453699" y="2074582"/>
            <a:ext cx="0" cy="1229179"/>
          </a:xfrm>
          <a:prstGeom prst="line">
            <a:avLst/>
          </a:prstGeom>
          <a:ln w="19050">
            <a:solidFill>
              <a:schemeClr val="tx1"/>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9"/>
            </p:custDataLst>
          </p:nvPr>
        </p:nvCxnSpPr>
        <p:spPr bwMode="auto">
          <a:xfrm>
            <a:off x="6444208" y="2067694"/>
            <a:ext cx="914400" cy="0"/>
          </a:xfrm>
          <a:prstGeom prst="line">
            <a:avLst/>
          </a:prstGeom>
          <a:ln w="19050">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86052" y="4441622"/>
            <a:ext cx="2376264" cy="2183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400" dirty="0">
                <a:solidFill>
                  <a:srgbClr val="FFFFFF"/>
                </a:solidFill>
              </a:rPr>
              <a:t>+ Metformin</a:t>
            </a:r>
          </a:p>
        </p:txBody>
      </p:sp>
      <p:sp>
        <p:nvSpPr>
          <p:cNvPr id="22" name="Rectangle 21"/>
          <p:cNvSpPr/>
          <p:nvPr/>
        </p:nvSpPr>
        <p:spPr>
          <a:xfrm>
            <a:off x="5766711" y="4436990"/>
            <a:ext cx="2376264" cy="2183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400" dirty="0">
                <a:solidFill>
                  <a:srgbClr val="FFFFFF"/>
                </a:solidFill>
              </a:rPr>
              <a:t>+ Metformin</a:t>
            </a:r>
          </a:p>
        </p:txBody>
      </p:sp>
      <p:sp>
        <p:nvSpPr>
          <p:cNvPr id="23" name="Textplatzhalter 2"/>
          <p:cNvSpPr>
            <a:spLocks/>
          </p:cNvSpPr>
          <p:nvPr>
            <p:custDataLst>
              <p:tags r:id="rId10"/>
            </p:custDataLst>
          </p:nvPr>
        </p:nvSpPr>
        <p:spPr bwMode="gray">
          <a:xfrm>
            <a:off x="5961400" y="1779662"/>
            <a:ext cx="20665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895350">
              <a:buClr>
                <a:srgbClr val="5A5A5A"/>
              </a:buClr>
            </a:pPr>
            <a:r>
              <a:rPr lang="en-US" sz="1400" b="1" dirty="0">
                <a:solidFill>
                  <a:srgbClr val="5A5A5A"/>
                </a:solidFill>
                <a:cs typeface="Arial" pitchFamily="34" charset="0"/>
              </a:rPr>
              <a:t>2.5 × lower</a:t>
            </a:r>
          </a:p>
        </p:txBody>
      </p:sp>
      <p:sp>
        <p:nvSpPr>
          <p:cNvPr id="2" name="Rectangle 1">
            <a:extLst>
              <a:ext uri="{FF2B5EF4-FFF2-40B4-BE49-F238E27FC236}">
                <a16:creationId xmlns="" xmlns:a16="http://schemas.microsoft.com/office/drawing/2014/main" id="{4B0FD17E-83A9-494F-9951-4D8675157247}"/>
              </a:ext>
            </a:extLst>
          </p:cNvPr>
          <p:cNvSpPr/>
          <p:nvPr/>
        </p:nvSpPr>
        <p:spPr>
          <a:xfrm>
            <a:off x="5749320" y="3486522"/>
            <a:ext cx="606330" cy="3613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FF"/>
                </a:solidFill>
              </a:rPr>
              <a:t>1.7</a:t>
            </a:r>
          </a:p>
        </p:txBody>
      </p:sp>
      <p:sp>
        <p:nvSpPr>
          <p:cNvPr id="18" name="Rectangle 17">
            <a:extLst>
              <a:ext uri="{FF2B5EF4-FFF2-40B4-BE49-F238E27FC236}">
                <a16:creationId xmlns="" xmlns:a16="http://schemas.microsoft.com/office/drawing/2014/main" id="{8E70EE9B-D787-4FD2-BADD-14AFAF2F82BF}"/>
              </a:ext>
            </a:extLst>
          </p:cNvPr>
          <p:cNvSpPr/>
          <p:nvPr/>
        </p:nvSpPr>
        <p:spPr>
          <a:xfrm>
            <a:off x="7358608" y="2810736"/>
            <a:ext cx="504056" cy="2880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FF"/>
                </a:solidFill>
              </a:rPr>
              <a:t>4.3</a:t>
            </a:r>
          </a:p>
        </p:txBody>
      </p:sp>
    </p:spTree>
    <p:extLst>
      <p:ext uri="{BB962C8B-B14F-4D97-AF65-F5344CB8AC3E}">
        <p14:creationId xmlns:p14="http://schemas.microsoft.com/office/powerpoint/2010/main" val="257913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24200" y="4774168"/>
            <a:ext cx="2589329" cy="369332"/>
          </a:xfrm>
          <a:prstGeom prst="rect">
            <a:avLst/>
          </a:prstGeom>
          <a:solidFill>
            <a:schemeClr val="bg1"/>
          </a:solidFill>
        </p:spPr>
        <p:txBody>
          <a:bodyPr wrap="square" rtlCol="0">
            <a:spAutoFit/>
          </a:bodyPr>
          <a:lstStyle/>
          <a:p>
            <a:endParaRPr lang="en-US" dirty="0">
              <a:solidFill>
                <a:srgbClr val="5A5A5A"/>
              </a:solidFill>
            </a:endParaRPr>
          </a:p>
        </p:txBody>
      </p:sp>
      <p:sp>
        <p:nvSpPr>
          <p:cNvPr id="2" name="Title 1"/>
          <p:cNvSpPr>
            <a:spLocks noGrp="1"/>
          </p:cNvSpPr>
          <p:nvPr>
            <p:ph type="title"/>
          </p:nvPr>
        </p:nvSpPr>
        <p:spPr>
          <a:xfrm>
            <a:off x="355609" y="85725"/>
            <a:ext cx="8435975" cy="685800"/>
          </a:xfrm>
        </p:spPr>
        <p:txBody>
          <a:bodyPr/>
          <a:lstStyle/>
          <a:p>
            <a:r>
              <a:rPr lang="en-GB" dirty="0"/>
              <a:t>Module content</a:t>
            </a:r>
          </a:p>
        </p:txBody>
      </p:sp>
      <p:sp>
        <p:nvSpPr>
          <p:cNvPr id="18" name="Rectangle 17"/>
          <p:cNvSpPr/>
          <p:nvPr/>
        </p:nvSpPr>
        <p:spPr>
          <a:xfrm>
            <a:off x="326598" y="2445555"/>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What makes linagliptin different from other DPP-4 inhibitors? No dose adjustment</a:t>
            </a:r>
          </a:p>
        </p:txBody>
      </p:sp>
      <p:sp>
        <p:nvSpPr>
          <p:cNvPr id="21" name="Rectangle 20"/>
          <p:cNvSpPr/>
          <p:nvPr/>
        </p:nvSpPr>
        <p:spPr>
          <a:xfrm>
            <a:off x="326598" y="1073715"/>
            <a:ext cx="8458628" cy="366556"/>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Introduction: Diabetes unmet needs </a:t>
            </a:r>
          </a:p>
        </p:txBody>
      </p:sp>
      <p:sp>
        <p:nvSpPr>
          <p:cNvPr id="14" name="Rectangle 13"/>
          <p:cNvSpPr/>
          <p:nvPr/>
        </p:nvSpPr>
        <p:spPr>
          <a:xfrm>
            <a:off x="326598" y="1790847"/>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Key pharmacological characteristics of Linagliptin </a:t>
            </a:r>
          </a:p>
        </p:txBody>
      </p:sp>
      <p:sp>
        <p:nvSpPr>
          <p:cNvPr id="12" name="Footer Placeholder 2"/>
          <p:cNvSpPr>
            <a:spLocks noGrp="1"/>
          </p:cNvSpPr>
          <p:nvPr>
            <p:ph type="ftr" sz="quarter" idx="10"/>
          </p:nvPr>
        </p:nvSpPr>
        <p:spPr>
          <a:xfrm>
            <a:off x="468000" y="4569664"/>
            <a:ext cx="7088400" cy="363600"/>
          </a:xfrm>
        </p:spPr>
        <p:txBody>
          <a:bodyPr/>
          <a:lstStyle/>
          <a:p>
            <a:r>
              <a:rPr lang="en-GB" dirty="0" smtClean="0">
                <a:solidFill>
                  <a:srgbClr val="5A5A5A"/>
                </a:solidFill>
              </a:rPr>
              <a:t>DPP-4, dipeptidyl peptidase-4; GLP-1, glucagon-like peptide-1</a:t>
            </a:r>
            <a:endParaRPr lang="en-GB" dirty="0">
              <a:solidFill>
                <a:srgbClr val="5A5A5A"/>
              </a:solidFill>
            </a:endParaRPr>
          </a:p>
        </p:txBody>
      </p:sp>
      <p:sp>
        <p:nvSpPr>
          <p:cNvPr id="15" name="Rectangle 14"/>
          <p:cNvSpPr/>
          <p:nvPr/>
        </p:nvSpPr>
        <p:spPr>
          <a:xfrm>
            <a:off x="1146981" y="293945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Efficacy</a:t>
            </a:r>
          </a:p>
        </p:txBody>
      </p:sp>
      <p:sp>
        <p:nvSpPr>
          <p:cNvPr id="19" name="Rectangle 18"/>
          <p:cNvSpPr/>
          <p:nvPr/>
        </p:nvSpPr>
        <p:spPr>
          <a:xfrm>
            <a:off x="1146981" y="3343540"/>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Safety  </a:t>
            </a:r>
            <a:endParaRPr lang="en-GB" sz="1400" b="1" dirty="0">
              <a:solidFill>
                <a:srgbClr val="FFFFFF"/>
              </a:solidFill>
            </a:endParaRPr>
          </a:p>
        </p:txBody>
      </p:sp>
      <p:sp>
        <p:nvSpPr>
          <p:cNvPr id="22" name="Rectangle 21"/>
          <p:cNvSpPr/>
          <p:nvPr/>
        </p:nvSpPr>
        <p:spPr>
          <a:xfrm>
            <a:off x="1146981" y="3791613"/>
            <a:ext cx="7197090" cy="366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CVOTs  </a:t>
            </a:r>
          </a:p>
        </p:txBody>
      </p:sp>
      <p:sp>
        <p:nvSpPr>
          <p:cNvPr id="23" name="Rectangle 22"/>
          <p:cNvSpPr/>
          <p:nvPr/>
        </p:nvSpPr>
        <p:spPr>
          <a:xfrm>
            <a:off x="1146981" y="424402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Summary  </a:t>
            </a:r>
            <a:endParaRPr lang="en-GB" sz="1400" b="1" dirty="0">
              <a:solidFill>
                <a:srgbClr val="FFFFFF"/>
              </a:solidFill>
            </a:endParaRPr>
          </a:p>
        </p:txBody>
      </p:sp>
    </p:spTree>
    <p:extLst>
      <p:ext uri="{BB962C8B-B14F-4D97-AF65-F5344CB8AC3E}">
        <p14:creationId xmlns:p14="http://schemas.microsoft.com/office/powerpoint/2010/main" val="76097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Line 10"/>
          <p:cNvSpPr>
            <a:spLocks noChangeShapeType="1"/>
          </p:cNvSpPr>
          <p:nvPr/>
        </p:nvSpPr>
        <p:spPr bwMode="auto">
          <a:xfrm>
            <a:off x="2453350" y="1722443"/>
            <a:ext cx="0" cy="2628834"/>
          </a:xfrm>
          <a:prstGeom prst="line">
            <a:avLst/>
          </a:prstGeom>
          <a:noFill/>
          <a:ln w="19050" cap="rnd">
            <a:solidFill>
              <a:schemeClr val="tx1"/>
            </a:solidFill>
            <a:prstDash val="sysDot"/>
            <a:round/>
            <a:headEnd/>
            <a:tailEnd/>
          </a:ln>
          <a:effectLst/>
        </p:spPr>
        <p:txBody>
          <a:bodyPr lIns="68573" tIns="34289" rIns="68573" bIns="34289">
            <a:prstTxWarp prst="textNoShape">
              <a:avLst/>
            </a:prstTxWarp>
          </a:bodyPr>
          <a:lstStyle/>
          <a:p>
            <a:pPr defTabSz="457200"/>
            <a:endParaRPr lang="en-US" sz="1100" b="1" dirty="0">
              <a:solidFill>
                <a:srgbClr val="FFFFFF"/>
              </a:solidFill>
            </a:endParaRPr>
          </a:p>
        </p:txBody>
      </p:sp>
      <p:sp>
        <p:nvSpPr>
          <p:cNvPr id="2" name="Title 1"/>
          <p:cNvSpPr>
            <a:spLocks noGrp="1"/>
          </p:cNvSpPr>
          <p:nvPr>
            <p:ph type="title"/>
          </p:nvPr>
        </p:nvSpPr>
        <p:spPr>
          <a:xfrm>
            <a:off x="457199" y="122400"/>
            <a:ext cx="8077201" cy="685800"/>
          </a:xfrm>
        </p:spPr>
        <p:txBody>
          <a:bodyPr/>
          <a:lstStyle/>
          <a:p>
            <a:r>
              <a:rPr lang="en-GB" noProof="0" dirty="0"/>
              <a:t>Timely glucose control is crucial because vascular complications in T2D can develop early</a:t>
            </a:r>
          </a:p>
        </p:txBody>
      </p:sp>
      <p:sp>
        <p:nvSpPr>
          <p:cNvPr id="44" name="Freeform 43"/>
          <p:cNvSpPr>
            <a:spLocks/>
          </p:cNvSpPr>
          <p:nvPr/>
        </p:nvSpPr>
        <p:spPr bwMode="black">
          <a:xfrm>
            <a:off x="1340409" y="3108985"/>
            <a:ext cx="5357720" cy="611078"/>
          </a:xfrm>
          <a:custGeom>
            <a:avLst/>
            <a:gdLst/>
            <a:ahLst/>
            <a:cxnLst>
              <a:cxn ang="0">
                <a:pos x="0" y="613"/>
              </a:cxn>
              <a:cxn ang="0">
                <a:pos x="660" y="589"/>
              </a:cxn>
              <a:cxn ang="0">
                <a:pos x="2248" y="394"/>
              </a:cxn>
              <a:cxn ang="0">
                <a:pos x="3983" y="0"/>
              </a:cxn>
            </a:cxnLst>
            <a:rect l="0" t="0" r="r" b="b"/>
            <a:pathLst>
              <a:path w="3983" h="626">
                <a:moveTo>
                  <a:pt x="0" y="613"/>
                </a:moveTo>
                <a:cubicBezTo>
                  <a:pt x="417" y="607"/>
                  <a:pt x="285" y="626"/>
                  <a:pt x="660" y="589"/>
                </a:cubicBezTo>
                <a:cubicBezTo>
                  <a:pt x="1035" y="552"/>
                  <a:pt x="1694" y="492"/>
                  <a:pt x="2248" y="394"/>
                </a:cubicBezTo>
                <a:cubicBezTo>
                  <a:pt x="2802" y="296"/>
                  <a:pt x="3622" y="82"/>
                  <a:pt x="3983" y="0"/>
                </a:cubicBezTo>
              </a:path>
            </a:pathLst>
          </a:custGeom>
          <a:noFill/>
          <a:ln w="38100" cap="rnd" cmpd="sng">
            <a:solidFill>
              <a:schemeClr val="accent2">
                <a:lumMod val="60000"/>
                <a:lumOff val="40000"/>
              </a:schemeClr>
            </a:solidFill>
            <a:prstDash val="solid"/>
            <a:round/>
            <a:headEnd type="none" w="med" len="med"/>
            <a:tailEnd type="none" w="med" len="med"/>
          </a:ln>
          <a:effectLst/>
        </p:spPr>
        <p:txBody>
          <a:bodyPr lIns="68573" tIns="34289" rIns="68573" bIns="34289">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
        <p:nvSpPr>
          <p:cNvPr id="10" name="Line 6"/>
          <p:cNvSpPr>
            <a:spLocks noChangeShapeType="1"/>
          </p:cNvSpPr>
          <p:nvPr/>
        </p:nvSpPr>
        <p:spPr bwMode="auto">
          <a:xfrm>
            <a:off x="1331102" y="1722444"/>
            <a:ext cx="0" cy="2628835"/>
          </a:xfrm>
          <a:prstGeom prst="line">
            <a:avLst/>
          </a:prstGeom>
          <a:noFill/>
          <a:ln w="19050" cap="rnd">
            <a:solidFill>
              <a:schemeClr val="tx1"/>
            </a:solidFill>
            <a:prstDash val="sysDot"/>
            <a:round/>
            <a:headEnd/>
            <a:tailEnd/>
          </a:ln>
          <a:effectLst/>
        </p:spPr>
        <p:txBody>
          <a:bodyPr lIns="68573" tIns="34289" rIns="68573" bIns="34289">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
        <p:nvSpPr>
          <p:cNvPr id="11" name="Line 7"/>
          <p:cNvSpPr>
            <a:spLocks noChangeShapeType="1"/>
          </p:cNvSpPr>
          <p:nvPr/>
        </p:nvSpPr>
        <p:spPr bwMode="auto">
          <a:xfrm>
            <a:off x="4563458" y="1722446"/>
            <a:ext cx="0" cy="2628835"/>
          </a:xfrm>
          <a:prstGeom prst="line">
            <a:avLst/>
          </a:prstGeom>
          <a:noFill/>
          <a:ln w="19050" cap="rnd">
            <a:solidFill>
              <a:schemeClr val="tx1"/>
            </a:solidFill>
            <a:prstDash val="sysDot"/>
            <a:round/>
            <a:headEnd/>
            <a:tailEnd/>
          </a:ln>
          <a:effectLst/>
        </p:spPr>
        <p:txBody>
          <a:bodyPr lIns="68573" tIns="34289" rIns="68573" bIns="34289">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
        <p:nvSpPr>
          <p:cNvPr id="12" name="Line 8"/>
          <p:cNvSpPr>
            <a:spLocks noChangeShapeType="1"/>
          </p:cNvSpPr>
          <p:nvPr/>
        </p:nvSpPr>
        <p:spPr bwMode="auto">
          <a:xfrm flipH="1">
            <a:off x="5670883" y="1722447"/>
            <a:ext cx="0" cy="2628833"/>
          </a:xfrm>
          <a:prstGeom prst="line">
            <a:avLst/>
          </a:prstGeom>
          <a:noFill/>
          <a:ln w="19050" cap="rnd">
            <a:solidFill>
              <a:schemeClr val="tx1"/>
            </a:solidFill>
            <a:prstDash val="sysDot"/>
            <a:round/>
            <a:headEnd/>
            <a:tailEnd/>
          </a:ln>
          <a:effectLst/>
        </p:spPr>
        <p:txBody>
          <a:bodyPr lIns="68573" tIns="34289" rIns="68573" bIns="34289">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
        <p:nvSpPr>
          <p:cNvPr id="13" name="Line 9"/>
          <p:cNvSpPr>
            <a:spLocks noChangeShapeType="1"/>
          </p:cNvSpPr>
          <p:nvPr/>
        </p:nvSpPr>
        <p:spPr bwMode="auto">
          <a:xfrm>
            <a:off x="6706658" y="1722447"/>
            <a:ext cx="0" cy="2628832"/>
          </a:xfrm>
          <a:prstGeom prst="line">
            <a:avLst/>
          </a:prstGeom>
          <a:noFill/>
          <a:ln w="19050" cap="rnd">
            <a:solidFill>
              <a:schemeClr val="tx1"/>
            </a:solidFill>
            <a:prstDash val="sysDot"/>
            <a:round/>
            <a:headEnd/>
            <a:tailEnd/>
          </a:ln>
          <a:effectLst/>
        </p:spPr>
        <p:txBody>
          <a:bodyPr lIns="68573" tIns="34289" rIns="68573" bIns="34289">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
        <p:nvSpPr>
          <p:cNvPr id="14" name="Line 10"/>
          <p:cNvSpPr>
            <a:spLocks noChangeShapeType="1"/>
          </p:cNvSpPr>
          <p:nvPr/>
        </p:nvSpPr>
        <p:spPr bwMode="auto">
          <a:xfrm>
            <a:off x="3554370" y="1722445"/>
            <a:ext cx="0" cy="2628833"/>
          </a:xfrm>
          <a:prstGeom prst="line">
            <a:avLst/>
          </a:prstGeom>
          <a:noFill/>
          <a:ln w="19050" cap="rnd">
            <a:solidFill>
              <a:schemeClr val="tx1"/>
            </a:solidFill>
            <a:prstDash val="sysDot"/>
            <a:round/>
            <a:headEnd/>
            <a:tailEnd/>
          </a:ln>
          <a:effectLst/>
        </p:spPr>
        <p:txBody>
          <a:bodyPr lIns="68573" tIns="34289" rIns="68573" bIns="34289">
            <a:prstTxWarp prst="textNoShape">
              <a:avLst/>
            </a:prstTxWarp>
          </a:bodyPr>
          <a:lstStyle/>
          <a:p>
            <a:pPr defTabSz="457200"/>
            <a:endParaRPr lang="en-US" sz="1100" b="1" dirty="0">
              <a:solidFill>
                <a:srgbClr val="FFFFFF"/>
              </a:solidFill>
            </a:endParaRPr>
          </a:p>
        </p:txBody>
      </p:sp>
      <p:sp>
        <p:nvSpPr>
          <p:cNvPr id="16" name="Text Box 12"/>
          <p:cNvSpPr txBox="1">
            <a:spLocks noChangeArrowheads="1"/>
          </p:cNvSpPr>
          <p:nvPr/>
        </p:nvSpPr>
        <p:spPr bwMode="auto">
          <a:xfrm>
            <a:off x="1325907" y="1072028"/>
            <a:ext cx="5380753" cy="288538"/>
          </a:xfrm>
          <a:prstGeom prst="rect">
            <a:avLst/>
          </a:prstGeom>
          <a:noFill/>
          <a:ln w="9525">
            <a:noFill/>
            <a:miter lim="800000"/>
            <a:headEnd/>
            <a:tailEnd/>
          </a:ln>
        </p:spPr>
        <p:txBody>
          <a:bodyPr wrap="square" lIns="68573" tIns="34289" rIns="68573" bIns="34289" anchor="ct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srgbClr val="5A5A5A"/>
                </a:solidFill>
                <a:ea typeface="Arial" charset="0"/>
                <a:cs typeface="Arial" charset="0"/>
              </a:rPr>
              <a:t>Time since diagnosis (years)</a:t>
            </a:r>
          </a:p>
        </p:txBody>
      </p:sp>
      <p:sp>
        <p:nvSpPr>
          <p:cNvPr id="17" name="Text Box 13"/>
          <p:cNvSpPr txBox="1">
            <a:spLocks noChangeArrowheads="1"/>
          </p:cNvSpPr>
          <p:nvPr/>
        </p:nvSpPr>
        <p:spPr bwMode="auto">
          <a:xfrm>
            <a:off x="3404149" y="1420871"/>
            <a:ext cx="308627" cy="253914"/>
          </a:xfrm>
          <a:prstGeom prst="rect">
            <a:avLst/>
          </a:prstGeom>
          <a:noFill/>
          <a:ln w="9525">
            <a:noFill/>
            <a:miter lim="800000"/>
            <a:headEnd/>
            <a:tailEnd/>
          </a:ln>
        </p:spPr>
        <p:txBody>
          <a:bodyPr lIns="68573" tIns="34289" rIns="68573" bIns="34289" anchor="ct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rgbClr val="5A5A5A"/>
                </a:solidFill>
                <a:ea typeface="Arial" charset="0"/>
                <a:cs typeface="Arial" charset="0"/>
              </a:rPr>
              <a:t>0</a:t>
            </a:r>
          </a:p>
        </p:txBody>
      </p:sp>
      <p:sp>
        <p:nvSpPr>
          <p:cNvPr id="18" name="Text Box 14"/>
          <p:cNvSpPr txBox="1">
            <a:spLocks noChangeArrowheads="1"/>
          </p:cNvSpPr>
          <p:nvPr/>
        </p:nvSpPr>
        <p:spPr bwMode="auto">
          <a:xfrm>
            <a:off x="4421998" y="1420871"/>
            <a:ext cx="296524" cy="253914"/>
          </a:xfrm>
          <a:prstGeom prst="rect">
            <a:avLst/>
          </a:prstGeom>
          <a:noFill/>
          <a:ln w="9525">
            <a:noFill/>
            <a:miter lim="800000"/>
            <a:headEnd/>
            <a:tailEnd/>
          </a:ln>
        </p:spPr>
        <p:txBody>
          <a:bodyPr lIns="68573" tIns="34289" rIns="68573" bIns="34289" anchor="ct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rgbClr val="5A5A5A"/>
                </a:solidFill>
                <a:ea typeface="Arial" charset="0"/>
                <a:cs typeface="Arial" charset="0"/>
              </a:rPr>
              <a:t>5</a:t>
            </a:r>
          </a:p>
        </p:txBody>
      </p:sp>
      <p:sp>
        <p:nvSpPr>
          <p:cNvPr id="19" name="Text Box 15"/>
          <p:cNvSpPr txBox="1">
            <a:spLocks noChangeArrowheads="1"/>
          </p:cNvSpPr>
          <p:nvPr/>
        </p:nvSpPr>
        <p:spPr bwMode="auto">
          <a:xfrm>
            <a:off x="1038961" y="1420871"/>
            <a:ext cx="582068" cy="253914"/>
          </a:xfrm>
          <a:prstGeom prst="rect">
            <a:avLst/>
          </a:prstGeom>
          <a:noFill/>
          <a:ln w="9525">
            <a:noFill/>
            <a:miter lim="800000"/>
            <a:headEnd/>
            <a:tailEnd/>
          </a:ln>
        </p:spPr>
        <p:txBody>
          <a:bodyPr wrap="square" lIns="68573" tIns="34289" rIns="68573" bIns="34289" anchor="ct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rgbClr val="5A5A5A"/>
                </a:solidFill>
                <a:ea typeface="Arial" charset="0"/>
                <a:cs typeface="Arial" charset="0"/>
              </a:rPr>
              <a:t>-10</a:t>
            </a:r>
          </a:p>
        </p:txBody>
      </p:sp>
      <p:sp>
        <p:nvSpPr>
          <p:cNvPr id="20" name="Text Box 16"/>
          <p:cNvSpPr txBox="1">
            <a:spLocks noChangeArrowheads="1"/>
          </p:cNvSpPr>
          <p:nvPr/>
        </p:nvSpPr>
        <p:spPr bwMode="auto">
          <a:xfrm>
            <a:off x="2200956" y="1420871"/>
            <a:ext cx="514938" cy="253914"/>
          </a:xfrm>
          <a:prstGeom prst="rect">
            <a:avLst/>
          </a:prstGeom>
          <a:noFill/>
          <a:ln w="9525">
            <a:noFill/>
            <a:miter lim="800000"/>
            <a:headEnd/>
            <a:tailEnd/>
          </a:ln>
        </p:spPr>
        <p:txBody>
          <a:bodyPr wrap="square" lIns="68573" tIns="34289" rIns="68573" bIns="34289" anchor="ct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rgbClr val="5A5A5A"/>
                </a:solidFill>
                <a:ea typeface="Arial" charset="0"/>
                <a:cs typeface="Arial" charset="0"/>
              </a:rPr>
              <a:t>-5</a:t>
            </a:r>
          </a:p>
        </p:txBody>
      </p:sp>
      <p:sp>
        <p:nvSpPr>
          <p:cNvPr id="21" name="Text Box 17"/>
          <p:cNvSpPr txBox="1">
            <a:spLocks noChangeArrowheads="1"/>
          </p:cNvSpPr>
          <p:nvPr/>
        </p:nvSpPr>
        <p:spPr bwMode="auto">
          <a:xfrm>
            <a:off x="5415535" y="1420871"/>
            <a:ext cx="512475" cy="253914"/>
          </a:xfrm>
          <a:prstGeom prst="rect">
            <a:avLst/>
          </a:prstGeom>
          <a:noFill/>
          <a:ln w="9525">
            <a:noFill/>
            <a:miter lim="800000"/>
            <a:headEnd/>
            <a:tailEnd/>
          </a:ln>
        </p:spPr>
        <p:txBody>
          <a:bodyPr wrap="square" lIns="68573" tIns="34289" rIns="68573" bIns="34289" anchor="ct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rgbClr val="5A5A5A"/>
                </a:solidFill>
                <a:ea typeface="Arial" charset="0"/>
                <a:cs typeface="Arial" charset="0"/>
              </a:rPr>
              <a:t>10</a:t>
            </a:r>
          </a:p>
        </p:txBody>
      </p:sp>
      <p:sp>
        <p:nvSpPr>
          <p:cNvPr id="22" name="Text Box 18"/>
          <p:cNvSpPr txBox="1">
            <a:spLocks noChangeArrowheads="1"/>
          </p:cNvSpPr>
          <p:nvPr/>
        </p:nvSpPr>
        <p:spPr bwMode="auto">
          <a:xfrm>
            <a:off x="6449195" y="1420871"/>
            <a:ext cx="519052" cy="253914"/>
          </a:xfrm>
          <a:prstGeom prst="rect">
            <a:avLst/>
          </a:prstGeom>
          <a:noFill/>
          <a:ln w="9525">
            <a:noFill/>
            <a:miter lim="800000"/>
            <a:headEnd/>
            <a:tailEnd/>
          </a:ln>
        </p:spPr>
        <p:txBody>
          <a:bodyPr wrap="square" lIns="68573" tIns="34289" rIns="68573" bIns="34289" anchor="ct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rgbClr val="5A5A5A"/>
                </a:solidFill>
                <a:ea typeface="Arial" charset="0"/>
                <a:cs typeface="Arial" charset="0"/>
              </a:rPr>
              <a:t>15</a:t>
            </a:r>
          </a:p>
        </p:txBody>
      </p:sp>
      <p:sp>
        <p:nvSpPr>
          <p:cNvPr id="15" name="Text Box 11"/>
          <p:cNvSpPr txBox="1">
            <a:spLocks noChangeArrowheads="1"/>
          </p:cNvSpPr>
          <p:nvPr/>
        </p:nvSpPr>
        <p:spPr bwMode="invGray">
          <a:xfrm>
            <a:off x="2451487" y="4230094"/>
            <a:ext cx="5138581" cy="242372"/>
          </a:xfrm>
          <a:prstGeom prst="rect">
            <a:avLst/>
          </a:prstGeom>
          <a:gradFill>
            <a:gsLst>
              <a:gs pos="0">
                <a:schemeClr val="accent1"/>
              </a:gs>
              <a:gs pos="83000">
                <a:schemeClr val="accent1"/>
              </a:gs>
              <a:gs pos="92000">
                <a:schemeClr val="bg1"/>
              </a:gs>
            </a:gsLst>
            <a:lin ang="0" scaled="0"/>
          </a:gra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68573" tIns="34289" rIns="68573" bIns="34289" anchor="ctr" anchorCtr="0">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dirty="0">
                <a:solidFill>
                  <a:srgbClr val="FFFFFF"/>
                </a:solidFill>
                <a:ea typeface="Arial" charset="0"/>
                <a:cs typeface="Arial" charset="0"/>
              </a:rPr>
              <a:t>T2D</a:t>
            </a:r>
          </a:p>
        </p:txBody>
      </p:sp>
      <p:sp>
        <p:nvSpPr>
          <p:cNvPr id="23" name="Text Box 19"/>
          <p:cNvSpPr txBox="1">
            <a:spLocks noChangeArrowheads="1"/>
          </p:cNvSpPr>
          <p:nvPr/>
        </p:nvSpPr>
        <p:spPr bwMode="invGray">
          <a:xfrm>
            <a:off x="433311" y="4230094"/>
            <a:ext cx="2018177" cy="242372"/>
          </a:xfrm>
          <a:prstGeom prst="rect">
            <a:avLst/>
          </a:prstGeom>
          <a:solidFill>
            <a:schemeClr val="accent4"/>
          </a:solidFill>
          <a:ln>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73" tIns="34289" rIns="68573" bIns="34289" anchor="ctr" anchorCtr="0">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b="1" dirty="0">
                <a:solidFill>
                  <a:srgbClr val="FFFFFF"/>
                </a:solidFill>
                <a:ea typeface="Arial" charset="0"/>
                <a:cs typeface="Arial" charset="0"/>
              </a:rPr>
              <a:t>Prediabetes</a:t>
            </a:r>
          </a:p>
        </p:txBody>
      </p:sp>
      <p:sp>
        <p:nvSpPr>
          <p:cNvPr id="24" name="Text Box 20"/>
          <p:cNvSpPr txBox="1">
            <a:spLocks noChangeArrowheads="1"/>
          </p:cNvSpPr>
          <p:nvPr/>
        </p:nvSpPr>
        <p:spPr bwMode="auto">
          <a:xfrm>
            <a:off x="1987030" y="1682812"/>
            <a:ext cx="953112" cy="253914"/>
          </a:xfrm>
          <a:prstGeom prst="rect">
            <a:avLst/>
          </a:prstGeom>
          <a:solidFill>
            <a:schemeClr val="bg1"/>
          </a:solidFill>
          <a:ln w="9525">
            <a:noFill/>
            <a:miter lim="800000"/>
            <a:headEnd/>
            <a:tailEnd/>
          </a:ln>
        </p:spPr>
        <p:txBody>
          <a:bodyPr lIns="68573" tIns="34289" rIns="68573" bIns="34289">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rgbClr val="5A5A5A"/>
                </a:solidFill>
                <a:ea typeface="Arial" charset="0"/>
                <a:cs typeface="Arial" charset="0"/>
              </a:rPr>
              <a:t>Onset</a:t>
            </a:r>
          </a:p>
        </p:txBody>
      </p:sp>
      <p:sp>
        <p:nvSpPr>
          <p:cNvPr id="25" name="Text Box 21"/>
          <p:cNvSpPr txBox="1">
            <a:spLocks noChangeArrowheads="1"/>
          </p:cNvSpPr>
          <p:nvPr/>
        </p:nvSpPr>
        <p:spPr bwMode="auto">
          <a:xfrm>
            <a:off x="2899411" y="1682812"/>
            <a:ext cx="1332843" cy="253914"/>
          </a:xfrm>
          <a:prstGeom prst="rect">
            <a:avLst/>
          </a:prstGeom>
          <a:solidFill>
            <a:schemeClr val="bg1"/>
          </a:solidFill>
          <a:ln w="9525">
            <a:noFill/>
            <a:miter lim="800000"/>
            <a:headEnd/>
            <a:tailEnd/>
          </a:ln>
        </p:spPr>
        <p:txBody>
          <a:bodyPr lIns="68573" tIns="34289" rIns="68573" bIns="34289">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rgbClr val="5A5A5A"/>
                </a:solidFill>
                <a:ea typeface="Arial" charset="0"/>
                <a:cs typeface="Arial" charset="0"/>
              </a:rPr>
              <a:t>Diagnosis</a:t>
            </a:r>
          </a:p>
        </p:txBody>
      </p:sp>
      <p:sp>
        <p:nvSpPr>
          <p:cNvPr id="39" name="Text Box 26"/>
          <p:cNvSpPr txBox="1">
            <a:spLocks noChangeArrowheads="1"/>
          </p:cNvSpPr>
          <p:nvPr/>
        </p:nvSpPr>
        <p:spPr bwMode="gray">
          <a:xfrm>
            <a:off x="1415167" y="3973865"/>
            <a:ext cx="6119585" cy="228423"/>
          </a:xfrm>
          <a:prstGeom prst="rect">
            <a:avLst/>
          </a:prstGeom>
          <a:gradFill>
            <a:gsLst>
              <a:gs pos="0">
                <a:schemeClr val="accent2"/>
              </a:gs>
              <a:gs pos="86000">
                <a:schemeClr val="accent2"/>
              </a:gs>
              <a:gs pos="93000">
                <a:schemeClr val="bg1"/>
              </a:gs>
            </a:gsLst>
            <a:lin ang="0" scaled="0"/>
          </a:gradFill>
          <a:ln>
            <a:noFill/>
            <a:headEnd/>
            <a:tailEnd/>
          </a:ln>
          <a:effectLst/>
        </p:spPr>
        <p:style>
          <a:lnRef idx="1">
            <a:schemeClr val="accent2"/>
          </a:lnRef>
          <a:fillRef idx="3">
            <a:schemeClr val="accent2"/>
          </a:fillRef>
          <a:effectRef idx="2">
            <a:schemeClr val="accent2"/>
          </a:effectRef>
          <a:fontRef idx="minor">
            <a:schemeClr val="lt1"/>
          </a:fontRef>
        </p:style>
        <p:txBody>
          <a:bodyPr lIns="68573" tIns="34289" rIns="68573" bIns="34289" anchor="ctr" anchorCtr="0">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spcBef>
                <a:spcPct val="50000"/>
              </a:spcBef>
            </a:pPr>
            <a:r>
              <a:rPr lang="en-US" sz="1400" b="1" dirty="0">
                <a:solidFill>
                  <a:prstClr val="white"/>
                </a:solidFill>
                <a:ea typeface="Arial" charset="0"/>
                <a:cs typeface="Arial" charset="0"/>
              </a:rPr>
              <a:t>Macrovascular complications</a:t>
            </a:r>
          </a:p>
        </p:txBody>
      </p:sp>
      <p:sp>
        <p:nvSpPr>
          <p:cNvPr id="28" name="Text Box 30"/>
          <p:cNvSpPr txBox="1">
            <a:spLocks noChangeArrowheads="1"/>
          </p:cNvSpPr>
          <p:nvPr/>
        </p:nvSpPr>
        <p:spPr bwMode="gray">
          <a:xfrm>
            <a:off x="2558899" y="3716160"/>
            <a:ext cx="4954969" cy="230833"/>
          </a:xfrm>
          <a:prstGeom prst="rect">
            <a:avLst/>
          </a:prstGeom>
          <a:gradFill>
            <a:gsLst>
              <a:gs pos="0">
                <a:schemeClr val="accent2"/>
              </a:gs>
              <a:gs pos="82000">
                <a:schemeClr val="accent2"/>
              </a:gs>
              <a:gs pos="92000">
                <a:schemeClr val="bg1"/>
              </a:gs>
            </a:gsLst>
            <a:lin ang="0" scaled="0"/>
          </a:gradFill>
          <a:ln>
            <a:noFill/>
            <a:headEnd/>
            <a:tailEnd/>
          </a:ln>
          <a:effectLst/>
        </p:spPr>
        <p:style>
          <a:lnRef idx="1">
            <a:schemeClr val="accent2"/>
          </a:lnRef>
          <a:fillRef idx="3">
            <a:schemeClr val="accent2"/>
          </a:fillRef>
          <a:effectRef idx="2">
            <a:schemeClr val="accent2"/>
          </a:effectRef>
          <a:fontRef idx="minor">
            <a:schemeClr val="lt1"/>
          </a:fontRef>
        </p:style>
        <p:txBody>
          <a:bodyPr lIns="68573" tIns="34289" rIns="68573" bIns="34289" anchor="ctr" anchorCtr="0">
            <a:prstTxWarp prst="textNoShape">
              <a:avLst/>
            </a:prstTxWarp>
          </a:bodyPr>
          <a:lstStyle>
            <a:defPPr>
              <a:defRPr lang="fr-FR"/>
            </a:defPPr>
            <a:lvl1pPr algn="ctr" defTabSz="457200">
              <a:defRPr sz="1400" b="1">
                <a:solidFill>
                  <a:schemeClr val="bg1"/>
                </a:solidFill>
                <a:ea typeface="Arial" charset="0"/>
                <a:cs typeface="Arial" charset="0"/>
              </a:defRPr>
            </a:lvl1pPr>
            <a:lvl2pPr defTabSz="457200">
              <a:defRPr>
                <a:solidFill>
                  <a:schemeClr val="lt1"/>
                </a:solidFill>
              </a:defRPr>
            </a:lvl2pPr>
            <a:lvl3pPr defTabSz="457200">
              <a:defRPr>
                <a:solidFill>
                  <a:schemeClr val="lt1"/>
                </a:solidFill>
              </a:defRPr>
            </a:lvl3pPr>
            <a:lvl4pPr defTabSz="457200">
              <a:defRPr>
                <a:solidFill>
                  <a:schemeClr val="lt1"/>
                </a:solidFill>
              </a:defRPr>
            </a:lvl4pPr>
            <a:lvl5pPr defTabSz="457200">
              <a:defRPr>
                <a:solidFill>
                  <a:schemeClr val="lt1"/>
                </a:solidFill>
              </a:defRPr>
            </a:lvl5pPr>
            <a:lvl6pPr defTabSz="457200">
              <a:defRPr>
                <a:solidFill>
                  <a:schemeClr val="lt1"/>
                </a:solidFill>
              </a:defRPr>
            </a:lvl6pPr>
            <a:lvl7pPr defTabSz="457200">
              <a:defRPr>
                <a:solidFill>
                  <a:schemeClr val="lt1"/>
                </a:solidFill>
              </a:defRPr>
            </a:lvl7pPr>
            <a:lvl8pPr defTabSz="457200">
              <a:defRPr>
                <a:solidFill>
                  <a:schemeClr val="lt1"/>
                </a:solidFill>
              </a:defRPr>
            </a:lvl8pPr>
            <a:lvl9pPr defTabSz="457200">
              <a:defRPr>
                <a:solidFill>
                  <a:schemeClr val="lt1"/>
                </a:solidFill>
              </a:defRPr>
            </a:lvl9pPr>
          </a:lstStyle>
          <a:p>
            <a:r>
              <a:rPr lang="en-US" noProof="1">
                <a:solidFill>
                  <a:prstClr val="white"/>
                </a:solidFill>
              </a:rPr>
              <a:t>Microvascular complications</a:t>
            </a:r>
          </a:p>
        </p:txBody>
      </p:sp>
      <p:sp>
        <p:nvSpPr>
          <p:cNvPr id="37" name="Freeform 36"/>
          <p:cNvSpPr>
            <a:spLocks/>
          </p:cNvSpPr>
          <p:nvPr/>
        </p:nvSpPr>
        <p:spPr bwMode="black">
          <a:xfrm>
            <a:off x="1331439" y="2177725"/>
            <a:ext cx="5377283" cy="591554"/>
          </a:xfrm>
          <a:custGeom>
            <a:avLst/>
            <a:gdLst/>
            <a:ahLst/>
            <a:cxnLst>
              <a:cxn ang="0">
                <a:pos x="0" y="608"/>
              </a:cxn>
              <a:cxn ang="0">
                <a:pos x="847" y="287"/>
              </a:cxn>
              <a:cxn ang="0">
                <a:pos x="1530" y="73"/>
              </a:cxn>
              <a:cxn ang="0">
                <a:pos x="2419" y="7"/>
              </a:cxn>
              <a:cxn ang="0">
                <a:pos x="3999" y="32"/>
              </a:cxn>
            </a:cxnLst>
            <a:rect l="0" t="0" r="r" b="b"/>
            <a:pathLst>
              <a:path w="3999" h="608">
                <a:moveTo>
                  <a:pt x="0" y="608"/>
                </a:moveTo>
                <a:cubicBezTo>
                  <a:pt x="296" y="492"/>
                  <a:pt x="592" y="376"/>
                  <a:pt x="847" y="287"/>
                </a:cubicBezTo>
                <a:cubicBezTo>
                  <a:pt x="1102" y="198"/>
                  <a:pt x="1268" y="120"/>
                  <a:pt x="1530" y="73"/>
                </a:cubicBezTo>
                <a:cubicBezTo>
                  <a:pt x="1792" y="26"/>
                  <a:pt x="2008" y="14"/>
                  <a:pt x="2419" y="7"/>
                </a:cubicBezTo>
                <a:cubicBezTo>
                  <a:pt x="2830" y="0"/>
                  <a:pt x="3736" y="28"/>
                  <a:pt x="3999" y="32"/>
                </a:cubicBezTo>
              </a:path>
            </a:pathLst>
          </a:custGeom>
          <a:noFill/>
          <a:ln w="38100" cap="rnd" cmpd="sng">
            <a:solidFill>
              <a:schemeClr val="accent1"/>
            </a:solidFill>
            <a:prstDash val="solid"/>
            <a:round/>
            <a:headEnd type="none" w="med" len="med"/>
            <a:tailEnd type="none" w="med" len="med"/>
          </a:ln>
          <a:effectLst/>
        </p:spPr>
        <p:txBody>
          <a:bodyPr wrap="none" lIns="68573" tIns="34289" rIns="68573" bIns="34289"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
        <p:nvSpPr>
          <p:cNvPr id="35" name="Freeform 34"/>
          <p:cNvSpPr>
            <a:spLocks/>
          </p:cNvSpPr>
          <p:nvPr/>
        </p:nvSpPr>
        <p:spPr bwMode="black">
          <a:xfrm>
            <a:off x="1331397" y="2388574"/>
            <a:ext cx="5387910" cy="608150"/>
          </a:xfrm>
          <a:custGeom>
            <a:avLst/>
            <a:gdLst/>
            <a:ahLst/>
            <a:cxnLst>
              <a:cxn ang="0">
                <a:pos x="0" y="417"/>
              </a:cxn>
              <a:cxn ang="0">
                <a:pos x="444" y="260"/>
              </a:cxn>
              <a:cxn ang="0">
                <a:pos x="1209" y="38"/>
              </a:cxn>
              <a:cxn ang="0">
                <a:pos x="1538" y="30"/>
              </a:cxn>
              <a:cxn ang="0">
                <a:pos x="2040" y="170"/>
              </a:cxn>
              <a:cxn ang="0">
                <a:pos x="4007" y="623"/>
              </a:cxn>
            </a:cxnLst>
            <a:rect l="0" t="0" r="r" b="b"/>
            <a:pathLst>
              <a:path w="4007" h="623">
                <a:moveTo>
                  <a:pt x="0" y="417"/>
                </a:moveTo>
                <a:cubicBezTo>
                  <a:pt x="121" y="370"/>
                  <a:pt x="243" y="323"/>
                  <a:pt x="444" y="260"/>
                </a:cubicBezTo>
                <a:cubicBezTo>
                  <a:pt x="645" y="197"/>
                  <a:pt x="1027" y="76"/>
                  <a:pt x="1209" y="38"/>
                </a:cubicBezTo>
                <a:cubicBezTo>
                  <a:pt x="1391" y="0"/>
                  <a:pt x="1400" y="8"/>
                  <a:pt x="1538" y="30"/>
                </a:cubicBezTo>
                <a:cubicBezTo>
                  <a:pt x="1676" y="52"/>
                  <a:pt x="1629" y="71"/>
                  <a:pt x="2040" y="170"/>
                </a:cubicBezTo>
                <a:cubicBezTo>
                  <a:pt x="2451" y="269"/>
                  <a:pt x="3679" y="548"/>
                  <a:pt x="4007" y="623"/>
                </a:cubicBezTo>
              </a:path>
            </a:pathLst>
          </a:custGeom>
          <a:noFill/>
          <a:ln w="38100" cap="rnd" cmpd="sng">
            <a:solidFill>
              <a:schemeClr val="accent3"/>
            </a:solidFill>
            <a:prstDash val="solid"/>
            <a:round/>
            <a:headEnd type="none" w="med" len="med"/>
            <a:tailEnd type="none" w="med" len="med"/>
          </a:ln>
          <a:effectLst/>
        </p:spPr>
        <p:txBody>
          <a:bodyPr wrap="none" lIns="68573" tIns="34289" rIns="68573" bIns="34289"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
        <p:nvSpPr>
          <p:cNvPr id="33" name="Line 41"/>
          <p:cNvSpPr>
            <a:spLocks noChangeShapeType="1"/>
          </p:cNvSpPr>
          <p:nvPr/>
        </p:nvSpPr>
        <p:spPr bwMode="black">
          <a:xfrm>
            <a:off x="1319437" y="2178964"/>
            <a:ext cx="5375669" cy="898352"/>
          </a:xfrm>
          <a:prstGeom prst="line">
            <a:avLst/>
          </a:prstGeom>
          <a:noFill/>
          <a:ln w="38100" cap="rnd" cmpd="sng">
            <a:solidFill>
              <a:schemeClr val="accent4">
                <a:lumMod val="60000"/>
                <a:lumOff val="40000"/>
              </a:schemeClr>
            </a:solidFill>
            <a:prstDash val="solid"/>
            <a:round/>
            <a:headEnd type="none" w="med" len="med"/>
            <a:tailEnd type="none" w="med" len="med"/>
          </a:ln>
          <a:effectLst/>
        </p:spPr>
        <p:txBody>
          <a:bodyPr lIns="68573" tIns="34289" rIns="68573" bIns="34289">
            <a:prstTxWarp prst="textNoShape">
              <a:avLst/>
            </a:prstTxWarp>
          </a:bodyPr>
          <a:lstStyle/>
          <a:p>
            <a:pPr defTabSz="457200"/>
            <a:endParaRPr lang="en-US" sz="1100" b="1" dirty="0">
              <a:solidFill>
                <a:srgbClr val="FFFFFF"/>
              </a:solidFill>
            </a:endParaRPr>
          </a:p>
        </p:txBody>
      </p:sp>
      <p:sp>
        <p:nvSpPr>
          <p:cNvPr id="45" name="Line 41"/>
          <p:cNvSpPr>
            <a:spLocks noChangeShapeType="1"/>
          </p:cNvSpPr>
          <p:nvPr/>
        </p:nvSpPr>
        <p:spPr bwMode="black">
          <a:xfrm>
            <a:off x="1328962" y="2008519"/>
            <a:ext cx="5375669" cy="898352"/>
          </a:xfrm>
          <a:prstGeom prst="line">
            <a:avLst/>
          </a:prstGeom>
          <a:noFill/>
          <a:ln w="38100" cap="rnd">
            <a:solidFill>
              <a:schemeClr val="accent5"/>
            </a:solidFill>
            <a:round/>
            <a:headEnd/>
            <a:tailEnd/>
          </a:ln>
          <a:effectLst/>
        </p:spPr>
        <p:txBody>
          <a:bodyPr lIns="68573" tIns="34289" rIns="68573" bIns="34289">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
        <p:nvSpPr>
          <p:cNvPr id="3" name="Footer Placeholder 2"/>
          <p:cNvSpPr>
            <a:spLocks noGrp="1"/>
          </p:cNvSpPr>
          <p:nvPr>
            <p:ph type="ftr" sz="quarter" idx="10"/>
          </p:nvPr>
        </p:nvSpPr>
        <p:spPr>
          <a:xfrm>
            <a:off x="468000" y="4651200"/>
            <a:ext cx="7344360" cy="363600"/>
          </a:xfrm>
        </p:spPr>
        <p:txBody>
          <a:bodyPr/>
          <a:lstStyle/>
          <a:p>
            <a:r>
              <a:rPr lang="en-GB" dirty="0">
                <a:solidFill>
                  <a:srgbClr val="5A5A5A">
                    <a:lumMod val="60000"/>
                    <a:lumOff val="40000"/>
                  </a:srgbClr>
                </a:solidFill>
              </a:rPr>
              <a:t>T2D, type 2 diabetes</a:t>
            </a:r>
            <a:br>
              <a:rPr lang="en-GB" dirty="0">
                <a:solidFill>
                  <a:srgbClr val="5A5A5A">
                    <a:lumMod val="60000"/>
                    <a:lumOff val="40000"/>
                  </a:srgbClr>
                </a:solidFill>
              </a:rPr>
            </a:br>
            <a:r>
              <a:rPr lang="en-GB" dirty="0">
                <a:solidFill>
                  <a:srgbClr val="5A5A5A">
                    <a:lumMod val="60000"/>
                    <a:lumOff val="40000"/>
                  </a:srgbClr>
                </a:solidFill>
              </a:rPr>
              <a:t>Adapted from: AACE Diabetes Resource Center. http://outpatient.aace.com/type-2-diabetes/clinical-presentation-of-type-2-diabetes-mellitus (accessed July 2017)</a:t>
            </a:r>
          </a:p>
        </p:txBody>
      </p:sp>
      <p:grpSp>
        <p:nvGrpSpPr>
          <p:cNvPr id="54" name="Group 53"/>
          <p:cNvGrpSpPr/>
          <p:nvPr/>
        </p:nvGrpSpPr>
        <p:grpSpPr>
          <a:xfrm>
            <a:off x="7016497" y="1438478"/>
            <a:ext cx="2444965" cy="1583215"/>
            <a:chOff x="7198395" y="885931"/>
            <a:chExt cx="2444965" cy="1074572"/>
          </a:xfrm>
        </p:grpSpPr>
        <p:sp>
          <p:nvSpPr>
            <p:cNvPr id="38" name="Text Box 35"/>
            <p:cNvSpPr txBox="1">
              <a:spLocks noChangeArrowheads="1"/>
            </p:cNvSpPr>
            <p:nvPr/>
          </p:nvSpPr>
          <p:spPr bwMode="black">
            <a:xfrm>
              <a:off x="7488975" y="885931"/>
              <a:ext cx="2015641" cy="172338"/>
            </a:xfrm>
            <a:prstGeom prst="rect">
              <a:avLst/>
            </a:prstGeom>
            <a:noFill/>
            <a:ln w="12700">
              <a:noFill/>
              <a:miter lim="800000"/>
              <a:headEnd/>
              <a:tailEnd/>
            </a:ln>
          </p:spPr>
          <p:txBody>
            <a:bodyPr lIns="68577" tIns="34289" rIns="68577" bIns="34289">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sz="1200" dirty="0">
                  <a:solidFill>
                    <a:srgbClr val="5A5A5A"/>
                  </a:solidFill>
                  <a:ea typeface="Arial" charset="0"/>
                  <a:cs typeface="Arial" charset="0"/>
                </a:rPr>
                <a:t>Insulin resistance</a:t>
              </a:r>
            </a:p>
          </p:txBody>
        </p:sp>
        <p:cxnSp>
          <p:nvCxnSpPr>
            <p:cNvPr id="7" name="Straight Connector 6"/>
            <p:cNvCxnSpPr/>
            <p:nvPr/>
          </p:nvCxnSpPr>
          <p:spPr>
            <a:xfrm>
              <a:off x="7198395" y="976692"/>
              <a:ext cx="3026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a:spLocks noChangeArrowheads="1"/>
            </p:cNvSpPr>
            <p:nvPr/>
          </p:nvSpPr>
          <p:spPr bwMode="black">
            <a:xfrm>
              <a:off x="7488975" y="1066380"/>
              <a:ext cx="1687045" cy="172338"/>
            </a:xfrm>
            <a:prstGeom prst="rect">
              <a:avLst/>
            </a:prstGeom>
            <a:noFill/>
            <a:ln w="12700">
              <a:noFill/>
              <a:miter lim="800000"/>
              <a:headEnd/>
              <a:tailEnd/>
            </a:ln>
          </p:spPr>
          <p:txBody>
            <a:bodyPr lIns="68577" tIns="34289" rIns="68577" bIns="34289">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5A5A5A"/>
                  </a:solidFill>
                  <a:ea typeface="Arial" charset="0"/>
                  <a:cs typeface="Arial" charset="0"/>
                  <a:sym typeface="Symbol" charset="2"/>
                </a:rPr>
                <a:t>-cell function</a:t>
              </a:r>
            </a:p>
          </p:txBody>
        </p:sp>
        <p:cxnSp>
          <p:nvCxnSpPr>
            <p:cNvPr id="48" name="Straight Connector 47"/>
            <p:cNvCxnSpPr/>
            <p:nvPr/>
          </p:nvCxnSpPr>
          <p:spPr>
            <a:xfrm>
              <a:off x="7198395" y="1156255"/>
              <a:ext cx="302600" cy="0"/>
            </a:xfrm>
            <a:prstGeom prst="line">
              <a:avLst/>
            </a:prstGeom>
            <a:noFill/>
            <a:ln w="25400" cap="rnd" cmpd="sng">
              <a:solidFill>
                <a:schemeClr val="accent4">
                  <a:lumMod val="60000"/>
                  <a:lumOff val="40000"/>
                </a:schemeClr>
              </a:solidFill>
              <a:prstDash val="solid"/>
              <a:round/>
              <a:headEnd type="none" w="med" len="med"/>
              <a:tailEnd type="none" w="med" len="med"/>
            </a:ln>
            <a:effectLst/>
          </p:spPr>
        </p:cxnSp>
        <p:sp>
          <p:nvSpPr>
            <p:cNvPr id="36" name="Text Box 39"/>
            <p:cNvSpPr txBox="1">
              <a:spLocks noChangeArrowheads="1"/>
            </p:cNvSpPr>
            <p:nvPr/>
          </p:nvSpPr>
          <p:spPr bwMode="black">
            <a:xfrm>
              <a:off x="7488975" y="1246830"/>
              <a:ext cx="1906677" cy="172338"/>
            </a:xfrm>
            <a:prstGeom prst="rect">
              <a:avLst/>
            </a:prstGeom>
            <a:noFill/>
            <a:ln w="12700">
              <a:noFill/>
              <a:miter lim="800000"/>
              <a:headEnd/>
              <a:tailEnd/>
            </a:ln>
          </p:spPr>
          <p:txBody>
            <a:bodyPr lIns="68577" tIns="34289" rIns="68577" bIns="34289">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50000"/>
                </a:spcBef>
              </a:pPr>
              <a:r>
                <a:rPr lang="en-US" sz="1200" dirty="0">
                  <a:solidFill>
                    <a:srgbClr val="5A5A5A"/>
                  </a:solidFill>
                  <a:ea typeface="Arial" charset="0"/>
                  <a:cs typeface="Arial" charset="0"/>
                </a:rPr>
                <a:t>Insulin secretion</a:t>
              </a:r>
            </a:p>
          </p:txBody>
        </p:sp>
        <p:cxnSp>
          <p:nvCxnSpPr>
            <p:cNvPr id="49" name="Straight Connector 48"/>
            <p:cNvCxnSpPr/>
            <p:nvPr/>
          </p:nvCxnSpPr>
          <p:spPr>
            <a:xfrm>
              <a:off x="7198395" y="1335818"/>
              <a:ext cx="3026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7" name="Text Box 23"/>
            <p:cNvSpPr txBox="1">
              <a:spLocks noChangeArrowheads="1"/>
            </p:cNvSpPr>
            <p:nvPr/>
          </p:nvSpPr>
          <p:spPr bwMode="gray">
            <a:xfrm>
              <a:off x="7488975" y="1427279"/>
              <a:ext cx="1567555" cy="172334"/>
            </a:xfrm>
            <a:prstGeom prst="rect">
              <a:avLst/>
            </a:prstGeom>
            <a:noFill/>
            <a:ln w="12700">
              <a:noFill/>
              <a:miter lim="800000"/>
              <a:headEnd/>
              <a:tailEnd/>
            </a:ln>
            <a:effectLst/>
          </p:spPr>
          <p:txBody>
            <a:bodyPr wrap="square" lIns="68570" tIns="34286" rIns="68570" bIns="34286">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100000"/>
                </a:spcBef>
              </a:pPr>
              <a:r>
                <a:rPr lang="en-US" sz="1200" dirty="0">
                  <a:solidFill>
                    <a:srgbClr val="5A5A5A"/>
                  </a:solidFill>
                  <a:ea typeface="Arial" charset="0"/>
                  <a:cs typeface="Arial" charset="0"/>
                </a:rPr>
                <a:t>Incretin effect</a:t>
              </a:r>
              <a:endParaRPr lang="en-US" sz="1200" dirty="0">
                <a:solidFill>
                  <a:srgbClr val="5A5A5A"/>
                </a:solidFill>
                <a:effectLst>
                  <a:outerShdw blurRad="38100" dist="38100" dir="2700000" algn="tl">
                    <a:srgbClr val="DDDDDD"/>
                  </a:outerShdw>
                </a:effectLst>
                <a:ea typeface="Arial" charset="0"/>
                <a:cs typeface="Arial" charset="0"/>
              </a:endParaRPr>
            </a:p>
          </p:txBody>
        </p:sp>
        <p:cxnSp>
          <p:nvCxnSpPr>
            <p:cNvPr id="50" name="Straight Connector 49"/>
            <p:cNvCxnSpPr/>
            <p:nvPr/>
          </p:nvCxnSpPr>
          <p:spPr>
            <a:xfrm>
              <a:off x="7198395" y="1515378"/>
              <a:ext cx="30260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1" name="Text Box 23"/>
            <p:cNvSpPr txBox="1">
              <a:spLocks noChangeArrowheads="1"/>
            </p:cNvSpPr>
            <p:nvPr/>
          </p:nvSpPr>
          <p:spPr bwMode="gray">
            <a:xfrm>
              <a:off x="7488975" y="1607724"/>
              <a:ext cx="1567555" cy="172334"/>
            </a:xfrm>
            <a:prstGeom prst="rect">
              <a:avLst/>
            </a:prstGeom>
            <a:noFill/>
            <a:ln w="12700">
              <a:noFill/>
              <a:miter lim="800000"/>
              <a:headEnd/>
              <a:tailEnd/>
            </a:ln>
            <a:effectLst/>
          </p:spPr>
          <p:txBody>
            <a:bodyPr wrap="square" lIns="68570" tIns="34286" rIns="68570" bIns="34286">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100000"/>
                </a:spcBef>
              </a:pPr>
              <a:r>
                <a:rPr lang="en-US" sz="1200" dirty="0">
                  <a:solidFill>
                    <a:srgbClr val="5A5A5A"/>
                  </a:solidFill>
                  <a:ea typeface="Arial" charset="0"/>
                  <a:cs typeface="Arial" charset="0"/>
                </a:rPr>
                <a:t>Postprandial glucose</a:t>
              </a:r>
              <a:endParaRPr lang="en-US" sz="1200" dirty="0">
                <a:solidFill>
                  <a:srgbClr val="5A5A5A"/>
                </a:solidFill>
                <a:effectLst>
                  <a:outerShdw blurRad="38100" dist="38100" dir="2700000" algn="tl">
                    <a:srgbClr val="DDDDDD"/>
                  </a:outerShdw>
                </a:effectLst>
                <a:ea typeface="Arial" charset="0"/>
                <a:cs typeface="Arial" charset="0"/>
              </a:endParaRPr>
            </a:p>
          </p:txBody>
        </p:sp>
        <p:cxnSp>
          <p:nvCxnSpPr>
            <p:cNvPr id="51" name="Straight Connector 50"/>
            <p:cNvCxnSpPr/>
            <p:nvPr/>
          </p:nvCxnSpPr>
          <p:spPr>
            <a:xfrm>
              <a:off x="7198395" y="1694934"/>
              <a:ext cx="3026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3" name="Text Box 3"/>
            <p:cNvSpPr txBox="1">
              <a:spLocks noChangeArrowheads="1"/>
            </p:cNvSpPr>
            <p:nvPr/>
          </p:nvSpPr>
          <p:spPr bwMode="black">
            <a:xfrm>
              <a:off x="7488975" y="1788169"/>
              <a:ext cx="2154385" cy="172334"/>
            </a:xfrm>
            <a:prstGeom prst="rect">
              <a:avLst/>
            </a:prstGeom>
            <a:noFill/>
            <a:ln w="12700">
              <a:noFill/>
              <a:miter lim="800000"/>
              <a:headEnd/>
              <a:tailEnd/>
            </a:ln>
          </p:spPr>
          <p:txBody>
            <a:bodyPr lIns="68570" tIns="34286" rIns="68570" bIns="34286">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100000"/>
                </a:spcBef>
              </a:pPr>
              <a:r>
                <a:rPr lang="en-US" sz="1200" dirty="0">
                  <a:solidFill>
                    <a:srgbClr val="5A5A5A"/>
                  </a:solidFill>
                  <a:ea typeface="Arial" charset="0"/>
                  <a:cs typeface="Arial" charset="0"/>
                </a:rPr>
                <a:t>Fasting glucose</a:t>
              </a:r>
            </a:p>
          </p:txBody>
        </p:sp>
        <p:cxnSp>
          <p:nvCxnSpPr>
            <p:cNvPr id="52" name="Straight Connector 51"/>
            <p:cNvCxnSpPr/>
            <p:nvPr/>
          </p:nvCxnSpPr>
          <p:spPr>
            <a:xfrm>
              <a:off x="7198395" y="1874488"/>
              <a:ext cx="302600" cy="0"/>
            </a:xfrm>
            <a:prstGeom prst="line">
              <a:avLst/>
            </a:prstGeom>
            <a:ln>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55" name="Slide Number Placeholder 54"/>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6</a:t>
            </a:fld>
            <a:endParaRPr lang="en-GB" dirty="0">
              <a:solidFill>
                <a:srgbClr val="5A5A5A">
                  <a:lumMod val="60000"/>
                  <a:lumOff val="40000"/>
                </a:srgbClr>
              </a:solidFill>
            </a:endParaRPr>
          </a:p>
        </p:txBody>
      </p:sp>
      <p:sp>
        <p:nvSpPr>
          <p:cNvPr id="42" name="Freeform 41"/>
          <p:cNvSpPr>
            <a:spLocks/>
          </p:cNvSpPr>
          <p:nvPr/>
        </p:nvSpPr>
        <p:spPr bwMode="gray">
          <a:xfrm>
            <a:off x="1348851" y="2209936"/>
            <a:ext cx="5329865" cy="1428126"/>
          </a:xfrm>
          <a:custGeom>
            <a:avLst/>
            <a:gdLst/>
            <a:ahLst/>
            <a:cxnLst>
              <a:cxn ang="0">
                <a:pos x="0" y="1056"/>
              </a:cxn>
              <a:cxn ang="0">
                <a:pos x="624" y="1008"/>
              </a:cxn>
              <a:cxn ang="0">
                <a:pos x="1584" y="672"/>
              </a:cxn>
              <a:cxn ang="0">
                <a:pos x="3024" y="0"/>
              </a:cxn>
            </a:cxnLst>
            <a:rect l="0" t="0" r="r" b="b"/>
            <a:pathLst>
              <a:path w="3024" h="1072">
                <a:moveTo>
                  <a:pt x="0" y="1056"/>
                </a:moveTo>
                <a:cubicBezTo>
                  <a:pt x="180" y="1064"/>
                  <a:pt x="360" y="1072"/>
                  <a:pt x="624" y="1008"/>
                </a:cubicBezTo>
                <a:cubicBezTo>
                  <a:pt x="888" y="944"/>
                  <a:pt x="1184" y="840"/>
                  <a:pt x="1584" y="672"/>
                </a:cubicBezTo>
                <a:cubicBezTo>
                  <a:pt x="1984" y="504"/>
                  <a:pt x="2784" y="112"/>
                  <a:pt x="3024" y="0"/>
                </a:cubicBezTo>
              </a:path>
            </a:pathLst>
          </a:custGeom>
          <a:noFill/>
          <a:ln w="38100" cap="rnd" cmpd="sng">
            <a:solidFill>
              <a:schemeClr val="accent2"/>
            </a:solidFill>
            <a:prstDash val="solid"/>
            <a:round/>
            <a:headEnd type="none" w="med" len="med"/>
            <a:tailEnd type="none" w="med" len="med"/>
          </a:ln>
          <a:effectLst/>
        </p:spPr>
        <p:txBody>
          <a:bodyPr lIns="68573" tIns="34289" rIns="68573" bIns="34289">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100" b="1" dirty="0">
              <a:solidFill>
                <a:srgbClr val="FFFFFF"/>
              </a:solidFill>
            </a:endParaRPr>
          </a:p>
        </p:txBody>
      </p:sp>
    </p:spTree>
    <p:extLst>
      <p:ext uri="{BB962C8B-B14F-4D97-AF65-F5344CB8AC3E}">
        <p14:creationId xmlns:p14="http://schemas.microsoft.com/office/powerpoint/2010/main" val="11297550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Content Placeholder 64"/>
          <p:cNvGraphicFramePr>
            <a:graphicFrameLocks noGrp="1"/>
          </p:cNvGraphicFramePr>
          <p:nvPr>
            <p:ph sz="quarter" idx="11"/>
            <p:extLst>
              <p:ext uri="{D42A27DB-BD31-4B8C-83A1-F6EECF244321}">
                <p14:modId xmlns:p14="http://schemas.microsoft.com/office/powerpoint/2010/main" val="602045397"/>
              </p:ext>
            </p:extLst>
          </p:nvPr>
        </p:nvGraphicFramePr>
        <p:xfrm>
          <a:off x="228601" y="895350"/>
          <a:ext cx="8686799" cy="3598460"/>
        </p:xfrm>
        <a:graphic>
          <a:graphicData uri="http://schemas.openxmlformats.org/drawingml/2006/table">
            <a:tbl>
              <a:tblPr firstRow="1" bandRow="1">
                <a:tableStyleId>{69012ECD-51FC-41F1-AA8D-1B2483CD663E}</a:tableStyleId>
              </a:tblPr>
              <a:tblGrid>
                <a:gridCol w="1357029">
                  <a:extLst>
                    <a:ext uri="{9D8B030D-6E8A-4147-A177-3AD203B41FA5}">
                      <a16:colId xmlns:a16="http://schemas.microsoft.com/office/drawing/2014/main" xmlns="" val="20000"/>
                    </a:ext>
                  </a:extLst>
                </a:gridCol>
                <a:gridCol w="1465954">
                  <a:extLst>
                    <a:ext uri="{9D8B030D-6E8A-4147-A177-3AD203B41FA5}">
                      <a16:colId xmlns:a16="http://schemas.microsoft.com/office/drawing/2014/main" xmlns="" val="20001"/>
                    </a:ext>
                  </a:extLst>
                </a:gridCol>
                <a:gridCol w="1465954">
                  <a:extLst>
                    <a:ext uri="{9D8B030D-6E8A-4147-A177-3AD203B41FA5}">
                      <a16:colId xmlns:a16="http://schemas.microsoft.com/office/drawing/2014/main" xmlns="" val="20002"/>
                    </a:ext>
                  </a:extLst>
                </a:gridCol>
                <a:gridCol w="1465954">
                  <a:extLst>
                    <a:ext uri="{9D8B030D-6E8A-4147-A177-3AD203B41FA5}">
                      <a16:colId xmlns:a16="http://schemas.microsoft.com/office/drawing/2014/main" xmlns="" val="20003"/>
                    </a:ext>
                  </a:extLst>
                </a:gridCol>
                <a:gridCol w="1465954">
                  <a:extLst>
                    <a:ext uri="{9D8B030D-6E8A-4147-A177-3AD203B41FA5}">
                      <a16:colId xmlns:a16="http://schemas.microsoft.com/office/drawing/2014/main" xmlns="" val="20004"/>
                    </a:ext>
                  </a:extLst>
                </a:gridCol>
                <a:gridCol w="1465954">
                  <a:extLst>
                    <a:ext uri="{9D8B030D-6E8A-4147-A177-3AD203B41FA5}">
                      <a16:colId xmlns:a16="http://schemas.microsoft.com/office/drawing/2014/main" xmlns="" val="20005"/>
                    </a:ext>
                  </a:extLst>
                </a:gridCol>
              </a:tblGrid>
              <a:tr h="424617">
                <a:tc>
                  <a:txBody>
                    <a:bodyPr/>
                    <a:lstStyle/>
                    <a:p>
                      <a:pPr marL="0" algn="ctr" defTabSz="457200" rtl="0" eaLnBrk="1" latinLnBrk="0" hangingPunct="1"/>
                      <a:endParaRPr lang="en-GB" sz="1100" kern="1200" dirty="0">
                        <a:solidFill>
                          <a:schemeClr val="tx1"/>
                        </a:solidFill>
                        <a:latin typeface="+mn-lt"/>
                        <a:ea typeface="+mn-ea"/>
                        <a:cs typeface="+mn-cs"/>
                      </a:endParaRPr>
                    </a:p>
                  </a:txBody>
                  <a:tcPr/>
                </a:tc>
                <a:tc>
                  <a:txBody>
                    <a:bodyPr/>
                    <a:lstStyle/>
                    <a:p>
                      <a:pPr marL="0" algn="ctr" defTabSz="457200" rtl="0" eaLnBrk="1" latinLnBrk="0" hangingPunct="1"/>
                      <a:r>
                        <a:rPr lang="en-GB" sz="1100" kern="1200" dirty="0">
                          <a:solidFill>
                            <a:schemeClr val="bg2"/>
                          </a:solidFill>
                          <a:latin typeface="+mn-lt"/>
                          <a:ea typeface="+mn-ea"/>
                          <a:cs typeface="+mn-cs"/>
                        </a:rPr>
                        <a:t>TECOS</a:t>
                      </a:r>
                      <a:r>
                        <a:rPr lang="en-GB" sz="1100" kern="1200" baseline="30000" dirty="0">
                          <a:solidFill>
                            <a:schemeClr val="bg2"/>
                          </a:solidFill>
                          <a:latin typeface="+mn-lt"/>
                          <a:ea typeface="+mn-ea"/>
                          <a:cs typeface="+mn-cs"/>
                        </a:rPr>
                        <a:t>1,2</a:t>
                      </a:r>
                    </a:p>
                  </a:txBody>
                  <a:tcPr anchor="ctr"/>
                </a:tc>
                <a:tc>
                  <a:txBody>
                    <a:bodyPr/>
                    <a:lstStyle/>
                    <a:p>
                      <a:pPr marL="0" algn="ctr" defTabSz="457200" rtl="0" eaLnBrk="1" latinLnBrk="0" hangingPunct="1"/>
                      <a:r>
                        <a:rPr lang="en-GB" sz="1100" kern="1200" dirty="0">
                          <a:solidFill>
                            <a:schemeClr val="bg2"/>
                          </a:solidFill>
                          <a:latin typeface="+mn-lt"/>
                          <a:ea typeface="+mn-ea"/>
                          <a:cs typeface="+mn-cs"/>
                        </a:rPr>
                        <a:t>SAVOR-TIMI 53</a:t>
                      </a:r>
                      <a:r>
                        <a:rPr lang="en-GB" sz="1100" kern="1200" baseline="30000" dirty="0">
                          <a:solidFill>
                            <a:schemeClr val="bg2"/>
                          </a:solidFill>
                          <a:latin typeface="+mn-lt"/>
                          <a:ea typeface="+mn-ea"/>
                          <a:cs typeface="+mn-cs"/>
                        </a:rPr>
                        <a:t>3,4</a:t>
                      </a:r>
                    </a:p>
                  </a:txBody>
                  <a:tcPr anchor="ctr"/>
                </a:tc>
                <a:tc>
                  <a:txBody>
                    <a:bodyPr/>
                    <a:lstStyle/>
                    <a:p>
                      <a:pPr marL="0" algn="ctr" defTabSz="457200" rtl="0" eaLnBrk="1" latinLnBrk="0" hangingPunct="1"/>
                      <a:r>
                        <a:rPr lang="en-GB" sz="1100" kern="1200" dirty="0">
                          <a:solidFill>
                            <a:schemeClr val="bg2"/>
                          </a:solidFill>
                          <a:latin typeface="+mn-lt"/>
                          <a:ea typeface="+mn-ea"/>
                          <a:cs typeface="+mn-cs"/>
                        </a:rPr>
                        <a:t>EXAMINE</a:t>
                      </a:r>
                      <a:r>
                        <a:rPr lang="en-GB" sz="1100" kern="1200" baseline="30000" dirty="0">
                          <a:solidFill>
                            <a:schemeClr val="bg2"/>
                          </a:solidFill>
                          <a:latin typeface="+mn-lt"/>
                          <a:ea typeface="+mn-ea"/>
                          <a:cs typeface="+mn-cs"/>
                        </a:rPr>
                        <a:t>5,6</a:t>
                      </a:r>
                    </a:p>
                  </a:txBody>
                  <a:tcPr anchor="ctr"/>
                </a:tc>
                <a:tc>
                  <a:txBody>
                    <a:bodyPr/>
                    <a:lstStyle/>
                    <a:p>
                      <a:pPr marL="0" algn="ctr" defTabSz="457200" rtl="0" eaLnBrk="1" latinLnBrk="0" hangingPunct="1"/>
                      <a:r>
                        <a:rPr lang="en-GB" sz="1100" kern="1200" dirty="0">
                          <a:solidFill>
                            <a:schemeClr val="bg2"/>
                          </a:solidFill>
                          <a:latin typeface="+mn-lt"/>
                          <a:ea typeface="+mn-ea"/>
                          <a:cs typeface="+mn-cs"/>
                        </a:rPr>
                        <a:t>CARMELINA</a:t>
                      </a:r>
                      <a:r>
                        <a:rPr lang="en-GB" sz="1100" kern="1200" baseline="30000" dirty="0">
                          <a:solidFill>
                            <a:schemeClr val="bg2"/>
                          </a:solidFill>
                          <a:latin typeface="+mn-lt"/>
                          <a:ea typeface="+mn-ea"/>
                          <a:cs typeface="+mn-cs"/>
                        </a:rPr>
                        <a:t>®7,8</a:t>
                      </a:r>
                    </a:p>
                  </a:txBody>
                  <a:tcPr anchor="ctr">
                    <a:solidFill>
                      <a:srgbClr val="8F3089"/>
                    </a:solidFill>
                  </a:tcPr>
                </a:tc>
                <a:tc>
                  <a:txBody>
                    <a:bodyPr/>
                    <a:lstStyle/>
                    <a:p>
                      <a:pPr marL="0" algn="ctr" defTabSz="457200" rtl="0" eaLnBrk="1" latinLnBrk="0" hangingPunct="1"/>
                      <a:r>
                        <a:rPr lang="en-GB" sz="1100" kern="1200" dirty="0">
                          <a:solidFill>
                            <a:schemeClr val="bg2"/>
                          </a:solidFill>
                          <a:latin typeface="+mn-lt"/>
                          <a:ea typeface="+mn-ea"/>
                          <a:cs typeface="+mn-cs"/>
                        </a:rPr>
                        <a:t>CAROLINA</a:t>
                      </a:r>
                      <a:r>
                        <a:rPr lang="en-GB" sz="1100" kern="1200" baseline="30000" dirty="0">
                          <a:solidFill>
                            <a:schemeClr val="bg2"/>
                          </a:solidFill>
                          <a:latin typeface="+mn-lt"/>
                          <a:ea typeface="+mn-ea"/>
                          <a:cs typeface="+mn-cs"/>
                        </a:rPr>
                        <a:t>®9,10</a:t>
                      </a:r>
                    </a:p>
                  </a:txBody>
                  <a:tcPr anchor="ctr">
                    <a:solidFill>
                      <a:schemeClr val="accent2"/>
                    </a:solidFill>
                  </a:tcPr>
                </a:tc>
                <a:extLst>
                  <a:ext uri="{0D108BD9-81ED-4DB2-BD59-A6C34878D82A}">
                    <a16:rowId xmlns:a16="http://schemas.microsoft.com/office/drawing/2014/main" xmlns="" val="10000"/>
                  </a:ext>
                </a:extLst>
              </a:tr>
              <a:tr h="424617">
                <a:tc>
                  <a:txBody>
                    <a:bodyPr/>
                    <a:lstStyle/>
                    <a:p>
                      <a:pPr marL="0" algn="l" defTabSz="457200" rtl="0" eaLnBrk="1" latinLnBrk="0" hangingPunct="1"/>
                      <a:r>
                        <a:rPr lang="en-GB" sz="1100" kern="1200" dirty="0">
                          <a:solidFill>
                            <a:schemeClr val="tx1"/>
                          </a:solidFill>
                          <a:latin typeface="+mn-lt"/>
                          <a:ea typeface="+mn-ea"/>
                          <a:cs typeface="+mn-cs"/>
                        </a:rPr>
                        <a:t>DPP-4 inhibitor </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Sitagliptin</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Saxagliptin</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Alogliptin</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Linagliptin</a:t>
                      </a:r>
                    </a:p>
                  </a:txBody>
                  <a:tcPr anchor="ctr">
                    <a:solidFill>
                      <a:srgbClr val="8F3089">
                        <a:alpha val="14902"/>
                      </a:srgbClr>
                    </a:solidFill>
                  </a:tcPr>
                </a:tc>
                <a:tc>
                  <a:txBody>
                    <a:bodyPr/>
                    <a:lstStyle/>
                    <a:p>
                      <a:pPr marL="0" algn="ctr" defTabSz="457200" rtl="0" eaLnBrk="1" latinLnBrk="0" hangingPunct="1"/>
                      <a:r>
                        <a:rPr lang="en-GB" sz="1100" kern="1200" dirty="0">
                          <a:solidFill>
                            <a:schemeClr val="tx1"/>
                          </a:solidFill>
                          <a:latin typeface="+mn-lt"/>
                          <a:ea typeface="+mn-ea"/>
                          <a:cs typeface="+mn-cs"/>
                        </a:rPr>
                        <a:t>Linagliptin</a:t>
                      </a:r>
                    </a:p>
                  </a:txBody>
                  <a:tcPr anchor="ctr">
                    <a:solidFill>
                      <a:schemeClr val="accent2">
                        <a:lumMod val="40000"/>
                        <a:lumOff val="60000"/>
                        <a:alpha val="14902"/>
                      </a:schemeClr>
                    </a:solidFill>
                  </a:tcPr>
                </a:tc>
                <a:extLst>
                  <a:ext uri="{0D108BD9-81ED-4DB2-BD59-A6C34878D82A}">
                    <a16:rowId xmlns:a16="http://schemas.microsoft.com/office/drawing/2014/main" xmlns="" val="10001"/>
                  </a:ext>
                </a:extLst>
              </a:tr>
              <a:tr h="566156">
                <a:tc>
                  <a:txBody>
                    <a:bodyPr/>
                    <a:lstStyle/>
                    <a:p>
                      <a:pPr marL="0" algn="l" defTabSz="457200" rtl="0" eaLnBrk="1" latinLnBrk="0" hangingPunct="1"/>
                      <a:r>
                        <a:rPr lang="en-GB" sz="1100" kern="1200" dirty="0">
                          <a:solidFill>
                            <a:schemeClr val="tx1"/>
                          </a:solidFill>
                          <a:latin typeface="+mn-lt"/>
                          <a:ea typeface="+mn-ea"/>
                          <a:cs typeface="+mn-cs"/>
                        </a:rPr>
                        <a:t>Comparator</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Placebo</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Placebo</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Placebo</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Placebo</a:t>
                      </a:r>
                    </a:p>
                  </a:txBody>
                  <a:tcPr anchor="ctr">
                    <a:solidFill>
                      <a:srgbClr val="8F3089">
                        <a:alpha val="14902"/>
                      </a:srgbClr>
                    </a:solidFill>
                  </a:tcPr>
                </a:tc>
                <a:tc>
                  <a:txBody>
                    <a:bodyPr/>
                    <a:lstStyle/>
                    <a:p>
                      <a:pPr marL="0" algn="ctr" defTabSz="457200" rtl="0" eaLnBrk="1" latinLnBrk="0" hangingPunct="1"/>
                      <a:r>
                        <a:rPr lang="en-GB" sz="1100" kern="1200" dirty="0">
                          <a:solidFill>
                            <a:schemeClr val="tx1"/>
                          </a:solidFill>
                          <a:latin typeface="+mn-lt"/>
                          <a:ea typeface="+mn-ea"/>
                          <a:cs typeface="+mn-cs"/>
                        </a:rPr>
                        <a:t>SU glimepiride</a:t>
                      </a:r>
                      <a:br>
                        <a:rPr lang="en-GB" sz="1100" kern="1200" dirty="0">
                          <a:solidFill>
                            <a:schemeClr val="tx1"/>
                          </a:solidFill>
                          <a:latin typeface="+mn-lt"/>
                          <a:ea typeface="+mn-ea"/>
                          <a:cs typeface="+mn-cs"/>
                        </a:rPr>
                      </a:br>
                      <a:r>
                        <a:rPr lang="en-GB" sz="1100" kern="1200" dirty="0">
                          <a:solidFill>
                            <a:schemeClr val="tx1"/>
                          </a:solidFill>
                          <a:latin typeface="+mn-lt"/>
                          <a:ea typeface="+mn-ea"/>
                          <a:cs typeface="+mn-cs"/>
                        </a:rPr>
                        <a:t>(active comparator)</a:t>
                      </a:r>
                    </a:p>
                  </a:txBody>
                  <a:tcPr anchor="ctr">
                    <a:solidFill>
                      <a:schemeClr val="accent2">
                        <a:lumMod val="40000"/>
                        <a:lumOff val="60000"/>
                        <a:alpha val="14902"/>
                      </a:schemeClr>
                    </a:solidFill>
                  </a:tcPr>
                </a:tc>
                <a:extLst>
                  <a:ext uri="{0D108BD9-81ED-4DB2-BD59-A6C34878D82A}">
                    <a16:rowId xmlns:a16="http://schemas.microsoft.com/office/drawing/2014/main" xmlns="" val="10002"/>
                  </a:ext>
                </a:extLst>
              </a:tr>
              <a:tr h="282869">
                <a:tc>
                  <a:txBody>
                    <a:bodyPr/>
                    <a:lstStyle/>
                    <a:p>
                      <a:pPr marL="0" algn="l" defTabSz="457200" rtl="0" eaLnBrk="1" latinLnBrk="0" hangingPunct="1"/>
                      <a:r>
                        <a:rPr lang="en-GB" sz="1100" kern="1200" dirty="0">
                          <a:solidFill>
                            <a:schemeClr val="tx1"/>
                          </a:solidFill>
                          <a:latin typeface="+mn-lt"/>
                          <a:ea typeface="+mn-ea"/>
                          <a:cs typeface="+mn-cs"/>
                        </a:rPr>
                        <a:t>Patients, n</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14,671</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16,492</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5380</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6980</a:t>
                      </a:r>
                    </a:p>
                  </a:txBody>
                  <a:tcPr anchor="ctr">
                    <a:solidFill>
                      <a:srgbClr val="8F3089">
                        <a:alpha val="14902"/>
                      </a:srgbClr>
                    </a:solidFill>
                  </a:tcPr>
                </a:tc>
                <a:tc>
                  <a:txBody>
                    <a:bodyPr/>
                    <a:lstStyle/>
                    <a:p>
                      <a:pPr marL="0" algn="ctr" defTabSz="457200" rtl="0" eaLnBrk="1" latinLnBrk="0" hangingPunct="1"/>
                      <a:r>
                        <a:rPr lang="en-GB" sz="1100" kern="1200" dirty="0">
                          <a:solidFill>
                            <a:schemeClr val="tx1"/>
                          </a:solidFill>
                          <a:latin typeface="+mn-lt"/>
                          <a:ea typeface="+mn-ea"/>
                          <a:cs typeface="+mn-cs"/>
                        </a:rPr>
                        <a:t>6041</a:t>
                      </a:r>
                    </a:p>
                  </a:txBody>
                  <a:tcPr anchor="ctr">
                    <a:solidFill>
                      <a:schemeClr val="accent2">
                        <a:lumMod val="40000"/>
                        <a:lumOff val="60000"/>
                        <a:alpha val="14902"/>
                      </a:schemeClr>
                    </a:solidFill>
                  </a:tcPr>
                </a:tc>
                <a:extLst>
                  <a:ext uri="{0D108BD9-81ED-4DB2-BD59-A6C34878D82A}">
                    <a16:rowId xmlns:a16="http://schemas.microsoft.com/office/drawing/2014/main" xmlns="" val="10003"/>
                  </a:ext>
                </a:extLst>
              </a:tr>
              <a:tr h="282869">
                <a:tc>
                  <a:txBody>
                    <a:bodyPr/>
                    <a:lstStyle/>
                    <a:p>
                      <a:pPr marL="0" algn="l" defTabSz="457200" rtl="0" eaLnBrk="1" latinLnBrk="0" hangingPunct="1"/>
                      <a:r>
                        <a:rPr lang="en-GB" sz="1100" kern="1200" dirty="0">
                          <a:solidFill>
                            <a:schemeClr val="tx1"/>
                          </a:solidFill>
                          <a:latin typeface="+mn-lt"/>
                          <a:ea typeface="+mn-ea"/>
                          <a:cs typeface="+mn-cs"/>
                        </a:rPr>
                        <a:t>Start date</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Dec 2008</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May 2010</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Sept 2009</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Jul 2013</a:t>
                      </a:r>
                    </a:p>
                  </a:txBody>
                  <a:tcPr anchor="ctr">
                    <a:solidFill>
                      <a:srgbClr val="8F3089">
                        <a:alpha val="14902"/>
                      </a:srgbClr>
                    </a:solidFill>
                  </a:tcPr>
                </a:tc>
                <a:tc>
                  <a:txBody>
                    <a:bodyPr/>
                    <a:lstStyle/>
                    <a:p>
                      <a:pPr marL="0" algn="ctr" defTabSz="457200" rtl="0" eaLnBrk="1" latinLnBrk="0" hangingPunct="1"/>
                      <a:r>
                        <a:rPr lang="en-GB" sz="1100" kern="1200" dirty="0">
                          <a:solidFill>
                            <a:schemeClr val="tx1"/>
                          </a:solidFill>
                          <a:latin typeface="+mn-lt"/>
                          <a:ea typeface="+mn-ea"/>
                          <a:cs typeface="+mn-cs"/>
                        </a:rPr>
                        <a:t>Oct 2010</a:t>
                      </a:r>
                    </a:p>
                  </a:txBody>
                  <a:tcPr anchor="ctr">
                    <a:solidFill>
                      <a:schemeClr val="accent2">
                        <a:lumMod val="40000"/>
                        <a:lumOff val="60000"/>
                        <a:alpha val="14902"/>
                      </a:schemeClr>
                    </a:solidFill>
                  </a:tcPr>
                </a:tc>
                <a:extLst>
                  <a:ext uri="{0D108BD9-81ED-4DB2-BD59-A6C34878D82A}">
                    <a16:rowId xmlns:a16="http://schemas.microsoft.com/office/drawing/2014/main" xmlns="" val="10004"/>
                  </a:ext>
                </a:extLst>
              </a:tr>
              <a:tr h="744942">
                <a:tc>
                  <a:txBody>
                    <a:bodyPr/>
                    <a:lstStyle/>
                    <a:p>
                      <a:pPr marL="0" algn="l" defTabSz="457200" rtl="0" eaLnBrk="1" latinLnBrk="0" hangingPunct="1"/>
                      <a:r>
                        <a:rPr lang="en-GB" sz="1100" kern="1200" dirty="0">
                          <a:solidFill>
                            <a:schemeClr val="tx1"/>
                          </a:solidFill>
                          <a:latin typeface="+mn-lt"/>
                          <a:ea typeface="+mn-ea"/>
                          <a:cs typeface="+mn-cs"/>
                        </a:rPr>
                        <a:t>Baseline treatment according to protocol</a:t>
                      </a:r>
                    </a:p>
                  </a:txBody>
                  <a:tcPr marL="90000" marR="36000" anchor="ctr"/>
                </a:tc>
                <a:tc>
                  <a:txBody>
                    <a:bodyPr/>
                    <a:lstStyle/>
                    <a:p>
                      <a:pPr marL="0" algn="ctr" defTabSz="457200" rtl="0" eaLnBrk="1" latinLnBrk="0" hangingPunct="1"/>
                      <a:r>
                        <a:rPr lang="es-AR" sz="1100" kern="1200" dirty="0">
                          <a:solidFill>
                            <a:schemeClr val="tx1"/>
                          </a:solidFill>
                          <a:latin typeface="+mn-lt"/>
                          <a:ea typeface="+mn-ea"/>
                          <a:cs typeface="+mn-cs"/>
                        </a:rPr>
                        <a:t>No GLP-1 analogues,</a:t>
                      </a:r>
                      <a:br>
                        <a:rPr lang="es-AR" sz="1100" kern="1200" dirty="0">
                          <a:solidFill>
                            <a:schemeClr val="tx1"/>
                          </a:solidFill>
                          <a:latin typeface="+mn-lt"/>
                          <a:ea typeface="+mn-ea"/>
                          <a:cs typeface="+mn-cs"/>
                        </a:rPr>
                      </a:br>
                      <a:r>
                        <a:rPr lang="es-AR" sz="1100" kern="1200" dirty="0">
                          <a:solidFill>
                            <a:schemeClr val="tx1"/>
                          </a:solidFill>
                          <a:latin typeface="+mn-lt"/>
                          <a:ea typeface="+mn-ea"/>
                          <a:cs typeface="+mn-cs"/>
                        </a:rPr>
                        <a:t>DPP-4 </a:t>
                      </a:r>
                      <a:r>
                        <a:rPr lang="es-AR" sz="1100" kern="1200" dirty="0" err="1">
                          <a:solidFill>
                            <a:schemeClr val="tx1"/>
                          </a:solidFill>
                          <a:latin typeface="+mn-lt"/>
                          <a:ea typeface="+mn-ea"/>
                          <a:cs typeface="+mn-cs"/>
                        </a:rPr>
                        <a:t>inhibitors</a:t>
                      </a:r>
                      <a:r>
                        <a:rPr lang="es-AR" sz="1100" kern="1200" dirty="0">
                          <a:solidFill>
                            <a:schemeClr val="tx1"/>
                          </a:solidFill>
                          <a:latin typeface="+mn-lt"/>
                          <a:ea typeface="+mn-ea"/>
                          <a:cs typeface="+mn-cs"/>
                        </a:rPr>
                        <a:t> </a:t>
                      </a:r>
                      <a:br>
                        <a:rPr lang="es-AR" sz="1100" kern="1200" dirty="0">
                          <a:solidFill>
                            <a:schemeClr val="tx1"/>
                          </a:solidFill>
                          <a:latin typeface="+mn-lt"/>
                          <a:ea typeface="+mn-ea"/>
                          <a:cs typeface="+mn-cs"/>
                        </a:rPr>
                      </a:br>
                      <a:r>
                        <a:rPr lang="es-AR" sz="1100" kern="1200" dirty="0" err="1">
                          <a:solidFill>
                            <a:schemeClr val="tx1"/>
                          </a:solidFill>
                          <a:latin typeface="+mn-lt"/>
                          <a:ea typeface="+mn-ea"/>
                          <a:cs typeface="+mn-cs"/>
                        </a:rPr>
                        <a:t>or</a:t>
                      </a:r>
                      <a:r>
                        <a:rPr lang="es-AR" sz="1100" kern="1200" dirty="0">
                          <a:solidFill>
                            <a:schemeClr val="tx1"/>
                          </a:solidFill>
                          <a:latin typeface="+mn-lt"/>
                          <a:ea typeface="+mn-ea"/>
                          <a:cs typeface="+mn-cs"/>
                        </a:rPr>
                        <a:t> TZD*</a:t>
                      </a:r>
                      <a:endParaRPr lang="en-GB" sz="1100" kern="1200" dirty="0">
                        <a:solidFill>
                          <a:schemeClr val="tx1"/>
                        </a:solidFill>
                        <a:latin typeface="+mn-lt"/>
                        <a:ea typeface="+mn-ea"/>
                        <a:cs typeface="+mn-cs"/>
                      </a:endParaRPr>
                    </a:p>
                  </a:txBody>
                  <a:tcPr marL="36000" marR="36000" anchor="ctr"/>
                </a:tc>
                <a:tc>
                  <a:txBody>
                    <a:bodyPr/>
                    <a:lstStyle/>
                    <a:p>
                      <a:pPr marL="0" algn="ctr" defTabSz="457200" rtl="0" eaLnBrk="1" latinLnBrk="0" hangingPunct="1"/>
                      <a:r>
                        <a:rPr lang="es-AR" sz="1100" kern="1200" dirty="0">
                          <a:solidFill>
                            <a:schemeClr val="tx1"/>
                          </a:solidFill>
                          <a:latin typeface="+mn-lt"/>
                          <a:ea typeface="+mn-ea"/>
                          <a:cs typeface="+mn-cs"/>
                        </a:rPr>
                        <a:t>No GLP-1 analogues </a:t>
                      </a:r>
                      <a:r>
                        <a:rPr lang="es-AR" sz="1100" kern="1200" dirty="0" err="1">
                          <a:solidFill>
                            <a:schemeClr val="tx1"/>
                          </a:solidFill>
                          <a:latin typeface="+mn-lt"/>
                          <a:ea typeface="+mn-ea"/>
                          <a:cs typeface="+mn-cs"/>
                        </a:rPr>
                        <a:t>or</a:t>
                      </a:r>
                      <a:r>
                        <a:rPr lang="es-AR" sz="1100" kern="1200" dirty="0">
                          <a:solidFill>
                            <a:schemeClr val="tx1"/>
                          </a:solidFill>
                          <a:latin typeface="+mn-lt"/>
                          <a:ea typeface="+mn-ea"/>
                          <a:cs typeface="+mn-cs"/>
                        </a:rPr>
                        <a:t> </a:t>
                      </a:r>
                      <a:br>
                        <a:rPr lang="es-AR" sz="1100" kern="1200" dirty="0">
                          <a:solidFill>
                            <a:schemeClr val="tx1"/>
                          </a:solidFill>
                          <a:latin typeface="+mn-lt"/>
                          <a:ea typeface="+mn-ea"/>
                          <a:cs typeface="+mn-cs"/>
                        </a:rPr>
                      </a:br>
                      <a:r>
                        <a:rPr lang="es-AR" sz="1100" kern="1200" dirty="0">
                          <a:solidFill>
                            <a:schemeClr val="tx1"/>
                          </a:solidFill>
                          <a:latin typeface="+mn-lt"/>
                          <a:ea typeface="+mn-ea"/>
                          <a:cs typeface="+mn-cs"/>
                        </a:rPr>
                        <a:t>DPP-4 inhibitors</a:t>
                      </a:r>
                      <a:endParaRPr lang="en-GB" sz="1100" kern="1200" dirty="0">
                        <a:solidFill>
                          <a:schemeClr val="tx1"/>
                        </a:solidFill>
                        <a:latin typeface="+mn-lt"/>
                        <a:ea typeface="+mn-ea"/>
                        <a:cs typeface="+mn-cs"/>
                      </a:endParaRPr>
                    </a:p>
                  </a:txBody>
                  <a:tcPr anchor="ctr"/>
                </a:tc>
                <a:tc>
                  <a:txBody>
                    <a:bodyPr/>
                    <a:lstStyle/>
                    <a:p>
                      <a:pPr marL="0" algn="ctr" defTabSz="457200" rtl="0" eaLnBrk="1" latinLnBrk="0" hangingPunct="1"/>
                      <a:r>
                        <a:rPr lang="es-AR" sz="1100" kern="1200" dirty="0">
                          <a:solidFill>
                            <a:schemeClr val="tx1"/>
                          </a:solidFill>
                          <a:latin typeface="+mn-lt"/>
                          <a:ea typeface="+mn-ea"/>
                          <a:cs typeface="+mn-cs"/>
                        </a:rPr>
                        <a:t>No GLP-1 analogues or DPP-4 inhibitors</a:t>
                      </a:r>
                      <a:endParaRPr lang="en-GB" sz="1100" kern="1200" dirty="0">
                        <a:solidFill>
                          <a:schemeClr val="tx1"/>
                        </a:solidFill>
                        <a:latin typeface="+mn-lt"/>
                        <a:ea typeface="+mn-ea"/>
                        <a:cs typeface="+mn-cs"/>
                      </a:endParaRPr>
                    </a:p>
                  </a:txBody>
                  <a:tcPr marL="0" marR="0" anchor="ctr"/>
                </a:tc>
                <a:tc>
                  <a:txBody>
                    <a:bodyPr/>
                    <a:lstStyle/>
                    <a:p>
                      <a:pPr marL="0" algn="ctr" defTabSz="457200" rtl="0" eaLnBrk="1" latinLnBrk="0" hangingPunct="1"/>
                      <a:r>
                        <a:rPr lang="es-AR" sz="1100" kern="1200" dirty="0">
                          <a:solidFill>
                            <a:schemeClr val="tx1"/>
                          </a:solidFill>
                          <a:latin typeface="+mn-lt"/>
                          <a:ea typeface="+mn-ea"/>
                          <a:cs typeface="+mn-cs"/>
                        </a:rPr>
                        <a:t>No GLP-1</a:t>
                      </a:r>
                      <a:r>
                        <a:rPr lang="es-AR" sz="1100" kern="1200" baseline="0" dirty="0">
                          <a:solidFill>
                            <a:schemeClr val="tx1"/>
                          </a:solidFill>
                          <a:latin typeface="+mn-lt"/>
                          <a:ea typeface="+mn-ea"/>
                          <a:cs typeface="+mn-cs"/>
                        </a:rPr>
                        <a:t> </a:t>
                      </a:r>
                      <a:r>
                        <a:rPr lang="es-AR" sz="1100" kern="1200" baseline="0" dirty="0" err="1">
                          <a:solidFill>
                            <a:schemeClr val="tx1"/>
                          </a:solidFill>
                          <a:latin typeface="+mn-lt"/>
                          <a:ea typeface="+mn-ea"/>
                          <a:cs typeface="+mn-cs"/>
                        </a:rPr>
                        <a:t>analogues</a:t>
                      </a:r>
                      <a:r>
                        <a:rPr lang="es-AR" sz="1100" kern="1200" baseline="0" dirty="0">
                          <a:solidFill>
                            <a:schemeClr val="tx1"/>
                          </a:solidFill>
                          <a:latin typeface="+mn-lt"/>
                          <a:ea typeface="+mn-ea"/>
                          <a:cs typeface="+mn-cs"/>
                        </a:rPr>
                        <a:t>, other DPP-4 inhibitors or SGLT2 inhibitors</a:t>
                      </a:r>
                      <a:endParaRPr lang="en-GB" sz="1100" kern="1200" dirty="0">
                        <a:solidFill>
                          <a:schemeClr val="tx1"/>
                        </a:solidFill>
                        <a:latin typeface="+mn-lt"/>
                        <a:ea typeface="+mn-ea"/>
                        <a:cs typeface="+mn-cs"/>
                      </a:endParaRPr>
                    </a:p>
                  </a:txBody>
                  <a:tcPr anchor="ctr">
                    <a:solidFill>
                      <a:srgbClr val="8F3089">
                        <a:alpha val="14902"/>
                      </a:srgbClr>
                    </a:solidFill>
                  </a:tcPr>
                </a:tc>
                <a:tc>
                  <a:txBody>
                    <a:bodyPr/>
                    <a:lstStyle/>
                    <a:p>
                      <a:pPr marL="0" algn="ctr" defTabSz="457200" rtl="0" eaLnBrk="1" latinLnBrk="0" hangingPunct="1"/>
                      <a:r>
                        <a:rPr lang="en-GB" sz="1100" kern="1200" dirty="0">
                          <a:solidFill>
                            <a:schemeClr val="tx1"/>
                          </a:solidFill>
                          <a:latin typeface="+mn-lt"/>
                          <a:ea typeface="+mn-ea"/>
                          <a:cs typeface="+mn-cs"/>
                        </a:rPr>
                        <a:t>No insulin or other glucose-lowering</a:t>
                      </a:r>
                      <a:r>
                        <a:rPr lang="en-GB" sz="1100" kern="1200" baseline="0" dirty="0">
                          <a:solidFill>
                            <a:schemeClr val="tx1"/>
                          </a:solidFill>
                          <a:latin typeface="+mn-lt"/>
                          <a:ea typeface="+mn-ea"/>
                          <a:cs typeface="+mn-cs"/>
                        </a:rPr>
                        <a:t> therapies</a:t>
                      </a:r>
                      <a:endParaRPr lang="en-GB" sz="1100" kern="1200" dirty="0">
                        <a:solidFill>
                          <a:schemeClr val="tx1"/>
                        </a:solidFill>
                        <a:latin typeface="+mn-lt"/>
                        <a:ea typeface="+mn-ea"/>
                        <a:cs typeface="+mn-cs"/>
                      </a:endParaRPr>
                    </a:p>
                  </a:txBody>
                  <a:tcPr anchor="ctr">
                    <a:solidFill>
                      <a:schemeClr val="accent2">
                        <a:lumMod val="40000"/>
                        <a:lumOff val="60000"/>
                        <a:alpha val="14902"/>
                      </a:schemeClr>
                    </a:solidFill>
                  </a:tcPr>
                </a:tc>
                <a:extLst>
                  <a:ext uri="{0D108BD9-81ED-4DB2-BD59-A6C34878D82A}">
                    <a16:rowId xmlns:a16="http://schemas.microsoft.com/office/drawing/2014/main" xmlns="" val="10005"/>
                  </a:ext>
                </a:extLst>
              </a:tr>
              <a:tr h="855332">
                <a:tc>
                  <a:txBody>
                    <a:bodyPr/>
                    <a:lstStyle/>
                    <a:p>
                      <a:pPr marL="0" algn="l" defTabSz="457200" rtl="0" eaLnBrk="1" latinLnBrk="0" hangingPunct="1"/>
                      <a:r>
                        <a:rPr lang="en-GB" sz="1100" kern="1200" smtClean="0">
                          <a:solidFill>
                            <a:schemeClr val="tx1"/>
                          </a:solidFill>
                          <a:latin typeface="+mn-lt"/>
                          <a:ea typeface="+mn-ea"/>
                          <a:cs typeface="+mn-cs"/>
                        </a:rPr>
                        <a:t>Key </a:t>
                      </a:r>
                      <a:r>
                        <a:rPr lang="en-GB" sz="1100" kern="1200" dirty="0">
                          <a:solidFill>
                            <a:schemeClr val="tx1"/>
                          </a:solidFill>
                          <a:latin typeface="+mn-lt"/>
                          <a:ea typeface="+mn-ea"/>
                          <a:cs typeface="+mn-cs"/>
                        </a:rPr>
                        <a:t>inclusion criteria</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Pre-existing CV disease</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High risk of CV events</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History of </a:t>
                      </a:r>
                    </a:p>
                    <a:p>
                      <a:pPr marL="0" algn="ctr" defTabSz="457200" rtl="0" eaLnBrk="1" latinLnBrk="0" hangingPunct="1"/>
                      <a:r>
                        <a:rPr lang="en-GB" sz="1100" kern="1200" dirty="0">
                          <a:solidFill>
                            <a:schemeClr val="tx1"/>
                          </a:solidFill>
                          <a:latin typeface="+mn-lt"/>
                          <a:ea typeface="+mn-ea"/>
                          <a:cs typeface="+mn-cs"/>
                        </a:rPr>
                        <a:t>ACS</a:t>
                      </a:r>
                    </a:p>
                  </a:txBody>
                  <a:tcPr anchor="ctr"/>
                </a:tc>
                <a:tc>
                  <a:txBody>
                    <a:bodyPr/>
                    <a:lstStyle/>
                    <a:p>
                      <a:pPr marL="0" algn="ctr" defTabSz="457200" rtl="0" eaLnBrk="1" latinLnBrk="0" hangingPunct="1"/>
                      <a:r>
                        <a:rPr lang="en-GB" sz="1100" kern="1200" dirty="0">
                          <a:solidFill>
                            <a:schemeClr val="tx1"/>
                          </a:solidFill>
                          <a:latin typeface="+mn-lt"/>
                          <a:ea typeface="+mn-ea"/>
                          <a:cs typeface="+mn-cs"/>
                        </a:rPr>
                        <a:t>High CV risk (established CV disease and/or CKD)</a:t>
                      </a:r>
                    </a:p>
                  </a:txBody>
                  <a:tcPr marL="72000" marR="72000" marT="72000" marB="72000" anchor="ctr">
                    <a:solidFill>
                      <a:srgbClr val="8F3089">
                        <a:alpha val="14902"/>
                      </a:srgbClr>
                    </a:solidFill>
                  </a:tcPr>
                </a:tc>
                <a:tc>
                  <a:txBody>
                    <a:bodyPr/>
                    <a:lstStyle/>
                    <a:p>
                      <a:pPr marL="0" algn="ctr" defTabSz="457200" rtl="0" eaLnBrk="1" latinLnBrk="0" hangingPunct="1"/>
                      <a:r>
                        <a:rPr lang="en-GB" sz="1100" kern="1200" dirty="0">
                          <a:solidFill>
                            <a:schemeClr val="tx1"/>
                          </a:solidFill>
                          <a:latin typeface="+mn-lt"/>
                          <a:ea typeface="+mn-ea"/>
                          <a:cs typeface="+mn-cs"/>
                        </a:rPr>
                        <a:t>Pre-existing CVD or CV risk factors</a:t>
                      </a:r>
                    </a:p>
                  </a:txBody>
                  <a:tcPr marL="72000" marR="72000" marT="72000" marB="72000" anchor="ctr">
                    <a:solidFill>
                      <a:schemeClr val="accent2">
                        <a:lumMod val="40000"/>
                        <a:lumOff val="60000"/>
                        <a:alpha val="14902"/>
                      </a:schemeClr>
                    </a:solidFill>
                  </a:tcPr>
                </a:tc>
                <a:extLst>
                  <a:ext uri="{0D108BD9-81ED-4DB2-BD59-A6C34878D82A}">
                    <a16:rowId xmlns:a16="http://schemas.microsoft.com/office/drawing/2014/main" xmlns="" val="10006"/>
                  </a:ext>
                </a:extLst>
              </a:tr>
            </a:tbl>
          </a:graphicData>
        </a:graphic>
      </p:graphicFrame>
      <p:sp>
        <p:nvSpPr>
          <p:cNvPr id="60" name="Text Placeholder 47"/>
          <p:cNvSpPr>
            <a:spLocks noGrp="1"/>
          </p:cNvSpPr>
          <p:nvPr>
            <p:ph type="ftr" sz="quarter" idx="10"/>
          </p:nvPr>
        </p:nvSpPr>
        <p:spPr>
          <a:xfrm>
            <a:off x="457200" y="4476750"/>
            <a:ext cx="8136161" cy="1029021"/>
          </a:xfrm>
        </p:spPr>
        <p:txBody>
          <a:bodyPr/>
          <a:lstStyle/>
          <a:p>
            <a:r>
              <a:rPr lang="es-AR" dirty="0">
                <a:solidFill>
                  <a:srgbClr val="5A5A5A">
                    <a:lumMod val="60000"/>
                    <a:lumOff val="40000"/>
                  </a:srgbClr>
                </a:solidFill>
              </a:rPr>
              <a:t>*Other than pioglitazone. ACS, acute coronary syndrome; CV, cardiovascular; CVD, cardiovascular </a:t>
            </a:r>
            <a:r>
              <a:rPr lang="es-AR" dirty="0" err="1">
                <a:solidFill>
                  <a:srgbClr val="5A5A5A">
                    <a:lumMod val="60000"/>
                    <a:lumOff val="40000"/>
                  </a:srgbClr>
                </a:solidFill>
              </a:rPr>
              <a:t>death</a:t>
            </a:r>
            <a:r>
              <a:rPr lang="es-AR" dirty="0">
                <a:solidFill>
                  <a:srgbClr val="5A5A5A">
                    <a:lumMod val="60000"/>
                    <a:lumOff val="40000"/>
                  </a:srgbClr>
                </a:solidFill>
              </a:rPr>
              <a:t>; DPP-4, </a:t>
            </a:r>
            <a:r>
              <a:rPr lang="es-AR" dirty="0" err="1">
                <a:solidFill>
                  <a:srgbClr val="5A5A5A">
                    <a:lumMod val="60000"/>
                    <a:lumOff val="40000"/>
                  </a:srgbClr>
                </a:solidFill>
              </a:rPr>
              <a:t>dipeptidyl</a:t>
            </a:r>
            <a:r>
              <a:rPr lang="es-AR" dirty="0">
                <a:solidFill>
                  <a:srgbClr val="5A5A5A">
                    <a:lumMod val="60000"/>
                    <a:lumOff val="40000"/>
                  </a:srgbClr>
                </a:solidFill>
              </a:rPr>
              <a:t> peptidase-4; GLP-1, </a:t>
            </a:r>
            <a:r>
              <a:rPr lang="en-GB" dirty="0">
                <a:solidFill>
                  <a:srgbClr val="5A5A5A">
                    <a:lumMod val="60000"/>
                    <a:lumOff val="40000"/>
                  </a:srgbClr>
                </a:solidFill>
              </a:rPr>
              <a:t>glucagon-like peptide-1;</a:t>
            </a:r>
            <a:r>
              <a:rPr lang="es-AR" dirty="0">
                <a:solidFill>
                  <a:srgbClr val="5A5A5A">
                    <a:lumMod val="60000"/>
                    <a:lumOff val="40000"/>
                  </a:srgbClr>
                </a:solidFill>
              </a:rPr>
              <a:t> MI, myocardial infarction; SGLT2, </a:t>
            </a:r>
            <a:r>
              <a:rPr lang="en-GB" dirty="0">
                <a:solidFill>
                  <a:srgbClr val="5A5A5A">
                    <a:lumMod val="60000"/>
                    <a:lumOff val="40000"/>
                  </a:srgbClr>
                </a:solidFill>
              </a:rPr>
              <a:t>sodium-glucose co-transporter-2</a:t>
            </a:r>
            <a:r>
              <a:rPr lang="es-AR" dirty="0">
                <a:solidFill>
                  <a:srgbClr val="5A5A5A">
                    <a:lumMod val="60000"/>
                    <a:lumOff val="40000"/>
                  </a:srgbClr>
                </a:solidFill>
              </a:rPr>
              <a:t>; SU, </a:t>
            </a:r>
            <a:r>
              <a:rPr lang="es-AR" dirty="0" err="1">
                <a:solidFill>
                  <a:srgbClr val="5A5A5A">
                    <a:lumMod val="60000"/>
                    <a:lumOff val="40000"/>
                  </a:srgbClr>
                </a:solidFill>
              </a:rPr>
              <a:t>sulphonylurea</a:t>
            </a:r>
            <a:r>
              <a:rPr lang="es-AR" dirty="0">
                <a:solidFill>
                  <a:srgbClr val="5A5A5A">
                    <a:lumMod val="60000"/>
                    <a:lumOff val="40000"/>
                  </a:srgbClr>
                </a:solidFill>
              </a:rPr>
              <a:t>; TZD, </a:t>
            </a:r>
            <a:r>
              <a:rPr lang="en-GB" dirty="0">
                <a:solidFill>
                  <a:srgbClr val="5A5A5A">
                    <a:lumMod val="60000"/>
                    <a:lumOff val="40000"/>
                  </a:srgbClr>
                </a:solidFill>
              </a:rPr>
              <a:t>thiazolidinedione</a:t>
            </a:r>
            <a:r>
              <a:rPr lang="es-AR" dirty="0">
                <a:solidFill>
                  <a:srgbClr val="5A5A5A">
                    <a:lumMod val="60000"/>
                    <a:lumOff val="40000"/>
                  </a:srgbClr>
                </a:solidFill>
              </a:rPr>
              <a:t>. </a:t>
            </a:r>
            <a:r>
              <a:rPr lang="es-AR" dirty="0" err="1">
                <a:solidFill>
                  <a:srgbClr val="5A5A5A">
                    <a:lumMod val="60000"/>
                    <a:lumOff val="40000"/>
                  </a:srgbClr>
                </a:solidFill>
              </a:rPr>
              <a:t>Primary</a:t>
            </a:r>
            <a:r>
              <a:rPr lang="es-AR" dirty="0">
                <a:solidFill>
                  <a:srgbClr val="5A5A5A">
                    <a:lumMod val="60000"/>
                    <a:lumOff val="40000"/>
                  </a:srgbClr>
                </a:solidFill>
              </a:rPr>
              <a:t> endpoints: 1: 4P-MACE (CV death, non-fatal MI, non-fatal stroke, hospitalisation for unstable angina); 3-8: 3P-MACE (CV death, non-fatal MI, non-fatal </a:t>
            </a:r>
            <a:r>
              <a:rPr lang="es-AR" dirty="0" err="1">
                <a:solidFill>
                  <a:srgbClr val="5A5A5A">
                    <a:lumMod val="60000"/>
                    <a:lumOff val="40000"/>
                  </a:srgbClr>
                </a:solidFill>
              </a:rPr>
              <a:t>stroke</a:t>
            </a:r>
            <a:r>
              <a:rPr lang="es-AR" dirty="0">
                <a:solidFill>
                  <a:srgbClr val="5A5A5A">
                    <a:lumMod val="60000"/>
                    <a:lumOff val="40000"/>
                  </a:srgbClr>
                </a:solidFill>
              </a:rPr>
              <a:t>). 1. </a:t>
            </a:r>
            <a:r>
              <a:rPr lang="en-GB" dirty="0">
                <a:solidFill>
                  <a:srgbClr val="5A5A5A">
                    <a:lumMod val="60000"/>
                    <a:lumOff val="40000"/>
                  </a:srgbClr>
                </a:solidFill>
              </a:rPr>
              <a:t>Clinicaltrials.gov </a:t>
            </a:r>
            <a:r>
              <a:rPr lang="es-AR" dirty="0" smtClean="0">
                <a:solidFill>
                  <a:srgbClr val="5A5A5A">
                    <a:lumMod val="60000"/>
                    <a:lumOff val="40000"/>
                  </a:srgbClr>
                </a:solidFill>
              </a:rPr>
              <a:t>NC</a:t>
            </a:r>
            <a:r>
              <a:rPr lang="en-GB" b="1" dirty="0">
                <a:solidFill>
                  <a:srgbClr val="5A5A5A"/>
                </a:solidFill>
              </a:rPr>
              <a:t>Key inclusion criteria</a:t>
            </a:r>
            <a:endParaRPr lang="en-US" dirty="0"/>
          </a:p>
          <a:p>
            <a:r>
              <a:rPr lang="es-AR" dirty="0" smtClean="0">
                <a:solidFill>
                  <a:srgbClr val="5A5A5A">
                    <a:lumMod val="60000"/>
                    <a:lumOff val="40000"/>
                  </a:srgbClr>
                </a:solidFill>
              </a:rPr>
              <a:t>T00790205 </a:t>
            </a:r>
            <a:r>
              <a:rPr lang="es-AR" dirty="0">
                <a:solidFill>
                  <a:srgbClr val="5A5A5A">
                    <a:lumMod val="60000"/>
                    <a:lumOff val="40000"/>
                  </a:srgbClr>
                </a:solidFill>
              </a:rPr>
              <a:t>(all accessed Aug 2017); 2. </a:t>
            </a:r>
            <a:r>
              <a:rPr lang="en-GB" dirty="0">
                <a:solidFill>
                  <a:srgbClr val="5A5A5A">
                    <a:lumMod val="60000"/>
                    <a:lumOff val="40000"/>
                  </a:srgbClr>
                </a:solidFill>
              </a:rPr>
              <a:t>Green JB </a:t>
            </a:r>
            <a:r>
              <a:rPr lang="en-GB" i="1" dirty="0">
                <a:solidFill>
                  <a:srgbClr val="5A5A5A">
                    <a:lumMod val="60000"/>
                    <a:lumOff val="40000"/>
                  </a:srgbClr>
                </a:solidFill>
              </a:rPr>
              <a:t>et al. N Engl J Med </a:t>
            </a:r>
            <a:r>
              <a:rPr lang="en-GB" dirty="0">
                <a:solidFill>
                  <a:srgbClr val="5A5A5A">
                    <a:lumMod val="60000"/>
                    <a:lumOff val="40000"/>
                  </a:srgbClr>
                </a:solidFill>
              </a:rPr>
              <a:t>2015;373:232 </a:t>
            </a:r>
            <a:r>
              <a:rPr lang="es-AR" dirty="0">
                <a:solidFill>
                  <a:srgbClr val="5A5A5A">
                    <a:lumMod val="60000"/>
                    <a:lumOff val="40000"/>
                  </a:srgbClr>
                </a:solidFill>
              </a:rPr>
              <a:t>3. </a:t>
            </a:r>
            <a:r>
              <a:rPr lang="en-GB" dirty="0">
                <a:solidFill>
                  <a:srgbClr val="5A5A5A">
                    <a:lumMod val="60000"/>
                    <a:lumOff val="40000"/>
                  </a:srgbClr>
                </a:solidFill>
              </a:rPr>
              <a:t>Clinicaltrials.gov </a:t>
            </a:r>
            <a:r>
              <a:rPr lang="es-AR" dirty="0">
                <a:solidFill>
                  <a:srgbClr val="5A5A5A">
                    <a:lumMod val="60000"/>
                    <a:lumOff val="40000"/>
                  </a:srgbClr>
                </a:solidFill>
              </a:rPr>
              <a:t>NCT01107886;  4. Scirica BM </a:t>
            </a:r>
            <a:r>
              <a:rPr lang="es-AR" i="1" dirty="0">
                <a:solidFill>
                  <a:srgbClr val="5A5A5A">
                    <a:lumMod val="60000"/>
                    <a:lumOff val="40000"/>
                  </a:srgbClr>
                </a:solidFill>
              </a:rPr>
              <a:t>et al. N Engl J Med</a:t>
            </a:r>
            <a:r>
              <a:rPr lang="es-AR" dirty="0">
                <a:solidFill>
                  <a:srgbClr val="5A5A5A">
                    <a:lumMod val="60000"/>
                    <a:lumOff val="40000"/>
                  </a:srgbClr>
                </a:solidFill>
              </a:rPr>
              <a:t> 2013;369:1317; 5. </a:t>
            </a:r>
            <a:r>
              <a:rPr lang="en-GB" dirty="0">
                <a:solidFill>
                  <a:srgbClr val="5A5A5A">
                    <a:lumMod val="60000"/>
                    <a:lumOff val="40000"/>
                  </a:srgbClr>
                </a:solidFill>
              </a:rPr>
              <a:t>Clinicaltrials.gov </a:t>
            </a:r>
            <a:r>
              <a:rPr lang="es-AR" dirty="0">
                <a:solidFill>
                  <a:srgbClr val="5A5A5A">
                    <a:lumMod val="60000"/>
                    <a:lumOff val="40000"/>
                  </a:srgbClr>
                </a:solidFill>
              </a:rPr>
              <a:t>NCT00968708; 6. White WB </a:t>
            </a:r>
            <a:r>
              <a:rPr lang="es-AR" i="1" dirty="0">
                <a:solidFill>
                  <a:srgbClr val="5A5A5A">
                    <a:lumMod val="60000"/>
                    <a:lumOff val="40000"/>
                  </a:srgbClr>
                </a:solidFill>
              </a:rPr>
              <a:t>et al. N Engl J Med </a:t>
            </a:r>
            <a:r>
              <a:rPr lang="es-AR" dirty="0">
                <a:solidFill>
                  <a:srgbClr val="5A5A5A">
                    <a:lumMod val="60000"/>
                    <a:lumOff val="40000"/>
                  </a:srgbClr>
                </a:solidFill>
              </a:rPr>
              <a:t>2013;369:1327; 7. </a:t>
            </a:r>
            <a:r>
              <a:rPr lang="en-GB" dirty="0">
                <a:solidFill>
                  <a:srgbClr val="5A5A5A">
                    <a:lumMod val="60000"/>
                    <a:lumOff val="40000"/>
                  </a:srgbClr>
                </a:solidFill>
              </a:rPr>
              <a:t>Clinicaltrials.gov </a:t>
            </a:r>
            <a:r>
              <a:rPr lang="es-AR" dirty="0">
                <a:solidFill>
                  <a:srgbClr val="5A5A5A">
                    <a:lumMod val="60000"/>
                    <a:lumOff val="40000"/>
                  </a:srgbClr>
                </a:solidFill>
              </a:rPr>
              <a:t>NCT01897532;</a:t>
            </a:r>
            <a:r>
              <a:rPr lang="en-GB" dirty="0">
                <a:solidFill>
                  <a:srgbClr val="5A5A5A">
                    <a:lumMod val="60000"/>
                    <a:lumOff val="40000"/>
                  </a:srgbClr>
                </a:solidFill>
              </a:rPr>
              <a:t> 8. Rosenstock J </a:t>
            </a:r>
            <a:r>
              <a:rPr lang="en-GB" i="1" dirty="0">
                <a:solidFill>
                  <a:srgbClr val="5A5A5A">
                    <a:lumMod val="60000"/>
                    <a:lumOff val="40000"/>
                  </a:srgbClr>
                </a:solidFill>
              </a:rPr>
              <a:t>et al. </a:t>
            </a:r>
            <a:r>
              <a:rPr lang="en-GB" dirty="0">
                <a:solidFill>
                  <a:srgbClr val="5A5A5A">
                    <a:lumMod val="60000"/>
                    <a:lumOff val="40000"/>
                  </a:srgbClr>
                </a:solidFill>
              </a:rPr>
              <a:t>ADA</a:t>
            </a:r>
            <a:r>
              <a:rPr lang="en-GB" i="1" dirty="0">
                <a:solidFill>
                  <a:srgbClr val="5A5A5A">
                    <a:lumMod val="60000"/>
                    <a:lumOff val="40000"/>
                  </a:srgbClr>
                </a:solidFill>
              </a:rPr>
              <a:t> </a:t>
            </a:r>
            <a:r>
              <a:rPr lang="en-GB" dirty="0">
                <a:solidFill>
                  <a:srgbClr val="5A5A5A">
                    <a:lumMod val="60000"/>
                    <a:lumOff val="40000"/>
                  </a:srgbClr>
                </a:solidFill>
              </a:rPr>
              <a:t>2017; poster P-1284</a:t>
            </a:r>
            <a:r>
              <a:rPr lang="pt-BR" noProof="1">
                <a:solidFill>
                  <a:srgbClr val="5A5A5A">
                    <a:lumMod val="60000"/>
                    <a:lumOff val="40000"/>
                  </a:srgbClr>
                </a:solidFill>
              </a:rPr>
              <a:t>; </a:t>
            </a:r>
            <a:r>
              <a:rPr lang="es-AR" dirty="0">
                <a:solidFill>
                  <a:srgbClr val="5A5A5A">
                    <a:lumMod val="60000"/>
                    <a:lumOff val="40000"/>
                  </a:srgbClr>
                </a:solidFill>
              </a:rPr>
              <a:t>9. Marx N </a:t>
            </a:r>
            <a:r>
              <a:rPr lang="es-AR" i="1" dirty="0">
                <a:solidFill>
                  <a:srgbClr val="5A5A5A">
                    <a:lumMod val="60000"/>
                    <a:lumOff val="40000"/>
                  </a:srgbClr>
                </a:solidFill>
              </a:rPr>
              <a:t>et al. Diab Vasc Dis Res </a:t>
            </a:r>
            <a:r>
              <a:rPr lang="es-AR" dirty="0">
                <a:solidFill>
                  <a:srgbClr val="5A5A5A">
                    <a:lumMod val="60000"/>
                    <a:lumOff val="40000"/>
                  </a:srgbClr>
                </a:solidFill>
              </a:rPr>
              <a:t>2015;12:164; </a:t>
            </a:r>
            <a:br>
              <a:rPr lang="es-AR" dirty="0">
                <a:solidFill>
                  <a:srgbClr val="5A5A5A">
                    <a:lumMod val="60000"/>
                    <a:lumOff val="40000"/>
                  </a:srgbClr>
                </a:solidFill>
              </a:rPr>
            </a:br>
            <a:r>
              <a:rPr lang="es-AR" dirty="0">
                <a:solidFill>
                  <a:srgbClr val="5A5A5A">
                    <a:lumMod val="60000"/>
                    <a:lumOff val="40000"/>
                  </a:srgbClr>
                </a:solidFill>
              </a:rPr>
              <a:t>10. </a:t>
            </a:r>
            <a:r>
              <a:rPr lang="en-GB" dirty="0">
                <a:solidFill>
                  <a:srgbClr val="5A5A5A">
                    <a:lumMod val="60000"/>
                    <a:lumOff val="40000"/>
                  </a:srgbClr>
                </a:solidFill>
              </a:rPr>
              <a:t>Clinicaltrials.gov NCT01243424</a:t>
            </a:r>
          </a:p>
          <a:p>
            <a:endParaRPr lang="es-AR" dirty="0">
              <a:solidFill>
                <a:srgbClr val="5A5A5A">
                  <a:lumMod val="60000"/>
                  <a:lumOff val="40000"/>
                </a:srgbClr>
              </a:solidFill>
            </a:endParaRPr>
          </a:p>
        </p:txBody>
      </p:sp>
      <p:sp>
        <p:nvSpPr>
          <p:cNvPr id="4" name="Title 3"/>
          <p:cNvSpPr>
            <a:spLocks noGrp="1"/>
          </p:cNvSpPr>
          <p:nvPr>
            <p:ph type="title"/>
          </p:nvPr>
        </p:nvSpPr>
        <p:spPr>
          <a:xfrm>
            <a:off x="228600" y="57150"/>
            <a:ext cx="8435975" cy="685800"/>
          </a:xfrm>
        </p:spPr>
        <p:txBody>
          <a:bodyPr/>
          <a:lstStyle/>
          <a:p>
            <a:r>
              <a:rPr lang="en-GB" sz="2000" dirty="0"/>
              <a:t>Linagliptin is the only DPP-4 inhibitor agent with an ongoing CV outcomes trial programme</a:t>
            </a:r>
            <a:endParaRPr lang="en-GB" sz="2000" noProof="0" dirty="0"/>
          </a:p>
        </p:txBody>
      </p:sp>
      <p:sp>
        <p:nvSpPr>
          <p:cNvPr id="50" name="Slide Number Placeholder 4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60</a:t>
            </a:fld>
            <a:endParaRPr lang="en-GB" dirty="0">
              <a:solidFill>
                <a:srgbClr val="5A5A5A">
                  <a:lumMod val="60000"/>
                  <a:lumOff val="40000"/>
                </a:srgbClr>
              </a:solidFill>
            </a:endParaRPr>
          </a:p>
        </p:txBody>
      </p:sp>
    </p:spTree>
    <p:extLst>
      <p:ext uri="{BB962C8B-B14F-4D97-AF65-F5344CB8AC3E}">
        <p14:creationId xmlns:p14="http://schemas.microsoft.com/office/powerpoint/2010/main" val="3768275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68000" y="4651200"/>
            <a:ext cx="7452372" cy="363600"/>
          </a:xfrm>
        </p:spPr>
        <p:txBody>
          <a:bodyPr/>
          <a:lstStyle/>
          <a:p>
            <a:r>
              <a:rPr lang="en-GB" dirty="0">
                <a:solidFill>
                  <a:srgbClr val="5A5A5A">
                    <a:lumMod val="60000"/>
                    <a:lumOff val="40000"/>
                  </a:srgbClr>
                </a:solidFill>
              </a:rPr>
              <a:t>CV, cardiovascular; </a:t>
            </a:r>
            <a:r>
              <a:rPr lang="es-AR" dirty="0">
                <a:solidFill>
                  <a:srgbClr val="5A5A5A">
                    <a:lumMod val="60000"/>
                    <a:lumOff val="40000"/>
                  </a:srgbClr>
                </a:solidFill>
              </a:rPr>
              <a:t>DPP-4, dipeptidyl peptidase-4; eGFR, estimated glomerular filtration rate; ESRD, end stage renal disease; </a:t>
            </a:r>
            <a:r>
              <a:rPr lang="en-GB" dirty="0">
                <a:solidFill>
                  <a:srgbClr val="5A5A5A">
                    <a:lumMod val="60000"/>
                    <a:lumOff val="40000"/>
                  </a:srgbClr>
                </a:solidFill>
              </a:rPr>
              <a:t>HHF, hospitalisation for heart failure; MI, myocardial infarction; 3- or 4P-MACE, 3- or 4- point major adverse cardiovascular event. 1. Rosenstock J </a:t>
            </a:r>
            <a:r>
              <a:rPr lang="en-GB" i="1" dirty="0">
                <a:solidFill>
                  <a:srgbClr val="5A5A5A">
                    <a:lumMod val="60000"/>
                    <a:lumOff val="40000"/>
                  </a:srgbClr>
                </a:solidFill>
              </a:rPr>
              <a:t>et al</a:t>
            </a:r>
            <a:r>
              <a:rPr lang="en-GB" dirty="0">
                <a:solidFill>
                  <a:srgbClr val="5A5A5A">
                    <a:lumMod val="60000"/>
                    <a:lumOff val="40000"/>
                  </a:srgbClr>
                </a:solidFill>
              </a:rPr>
              <a:t>. ADA 2017; poster 1284-P; 2. clinicaltrials.gov. NCT01897532 (accessed Aug 2017); 3. </a:t>
            </a:r>
            <a:r>
              <a:rPr lang="fr-FR" dirty="0">
                <a:solidFill>
                  <a:srgbClr val="5A5A5A">
                    <a:lumMod val="60000"/>
                    <a:lumOff val="40000"/>
                  </a:srgbClr>
                </a:solidFill>
              </a:rPr>
              <a:t>Marx N </a:t>
            </a:r>
            <a:r>
              <a:rPr lang="fr-FR" i="1" dirty="0">
                <a:solidFill>
                  <a:srgbClr val="5A5A5A">
                    <a:lumMod val="60000"/>
                    <a:lumOff val="40000"/>
                  </a:srgbClr>
                </a:solidFill>
              </a:rPr>
              <a:t>et al. Diab Vasc Dis Res</a:t>
            </a:r>
            <a:r>
              <a:rPr lang="fr-FR" dirty="0">
                <a:solidFill>
                  <a:srgbClr val="5A5A5A">
                    <a:lumMod val="60000"/>
                    <a:lumOff val="40000"/>
                  </a:srgbClr>
                </a:solidFill>
              </a:rPr>
              <a:t> 2015;12:164; 4. </a:t>
            </a:r>
            <a:r>
              <a:rPr lang="en-GB" dirty="0">
                <a:solidFill>
                  <a:srgbClr val="5A5A5A">
                    <a:lumMod val="60000"/>
                    <a:lumOff val="40000"/>
                  </a:srgbClr>
                </a:solidFill>
              </a:rPr>
              <a:t>clinicaltrials.gov. NCT01243424 (accessed Aug 2017)</a:t>
            </a:r>
          </a:p>
        </p:txBody>
      </p:sp>
      <p:sp>
        <p:nvSpPr>
          <p:cNvPr id="3" name="Title 2"/>
          <p:cNvSpPr>
            <a:spLocks noGrp="1"/>
          </p:cNvSpPr>
          <p:nvPr>
            <p:ph type="title"/>
          </p:nvPr>
        </p:nvSpPr>
        <p:spPr/>
        <p:txBody>
          <a:bodyPr/>
          <a:lstStyle/>
          <a:p>
            <a:r>
              <a:rPr lang="en-GB" dirty="0"/>
              <a:t>CARMELINA</a:t>
            </a:r>
            <a:r>
              <a:rPr lang="en-GB" baseline="30000" dirty="0"/>
              <a:t>®</a:t>
            </a:r>
            <a:r>
              <a:rPr lang="en-GB" dirty="0"/>
              <a:t> and CAROLINA</a:t>
            </a:r>
            <a:r>
              <a:rPr lang="en-GB" baseline="30000" dirty="0"/>
              <a:t>®</a:t>
            </a:r>
            <a:r>
              <a:rPr lang="en-GB" dirty="0"/>
              <a:t> will add evidence to the </a:t>
            </a:r>
            <a:br>
              <a:rPr lang="en-GB" dirty="0"/>
            </a:br>
            <a:r>
              <a:rPr lang="en-GB" dirty="0"/>
              <a:t>long-term CV safety of linagliptin</a:t>
            </a:r>
          </a:p>
        </p:txBody>
      </p:sp>
      <p:sp>
        <p:nvSpPr>
          <p:cNvPr id="4" name="Slide Number Placeholder 3"/>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61</a:t>
            </a:fld>
            <a:endParaRPr lang="en-GB" dirty="0">
              <a:solidFill>
                <a:srgbClr val="5A5A5A">
                  <a:lumMod val="60000"/>
                  <a:lumOff val="40000"/>
                </a:srgbClr>
              </a:solidFill>
            </a:endParaRPr>
          </a:p>
        </p:txBody>
      </p:sp>
      <p:grpSp>
        <p:nvGrpSpPr>
          <p:cNvPr id="11" name="Group 10"/>
          <p:cNvGrpSpPr/>
          <p:nvPr/>
        </p:nvGrpSpPr>
        <p:grpSpPr>
          <a:xfrm>
            <a:off x="323528" y="2956803"/>
            <a:ext cx="8363272" cy="1477391"/>
            <a:chOff x="296721" y="2956785"/>
            <a:chExt cx="8363272" cy="1477391"/>
          </a:xfrm>
        </p:grpSpPr>
        <p:grpSp>
          <p:nvGrpSpPr>
            <p:cNvPr id="10" name="Group 9"/>
            <p:cNvGrpSpPr/>
            <p:nvPr/>
          </p:nvGrpSpPr>
          <p:grpSpPr>
            <a:xfrm>
              <a:off x="755576" y="3616177"/>
              <a:ext cx="7691129" cy="755591"/>
              <a:chOff x="684213" y="1105996"/>
              <a:chExt cx="8742977" cy="755591"/>
            </a:xfrm>
          </p:grpSpPr>
          <p:sp>
            <p:nvSpPr>
              <p:cNvPr id="6" name="Rectangle 5"/>
              <p:cNvSpPr/>
              <p:nvPr/>
            </p:nvSpPr>
            <p:spPr>
              <a:xfrm>
                <a:off x="684213" y="1105996"/>
                <a:ext cx="4471600" cy="75559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288000" bIns="288000" rtlCol="0" anchor="ctr"/>
              <a:lstStyle/>
              <a:p>
                <a:pPr marL="358775" algn="ctr" defTabSz="457200"/>
                <a:r>
                  <a:rPr lang="en-GB" sz="1600" b="1" dirty="0">
                    <a:solidFill>
                      <a:srgbClr val="5A5A5A"/>
                    </a:solidFill>
                  </a:rPr>
                  <a:t>Primary endpoint: 3P-MACE</a:t>
                </a:r>
                <a:br>
                  <a:rPr lang="en-GB" sz="1600" b="1" dirty="0">
                    <a:solidFill>
                      <a:srgbClr val="5A5A5A"/>
                    </a:solidFill>
                  </a:rPr>
                </a:br>
                <a:r>
                  <a:rPr lang="en-GB" sz="1400" dirty="0">
                    <a:solidFill>
                      <a:srgbClr val="5A5A5A"/>
                    </a:solidFill>
                  </a:rPr>
                  <a:t>Time to first CV death, non-fatal MI </a:t>
                </a:r>
                <a:br>
                  <a:rPr lang="en-GB" sz="1400" dirty="0">
                    <a:solidFill>
                      <a:srgbClr val="5A5A5A"/>
                    </a:solidFill>
                  </a:rPr>
                </a:br>
                <a:r>
                  <a:rPr lang="en-GB" sz="1400" dirty="0">
                    <a:solidFill>
                      <a:srgbClr val="5A5A5A"/>
                    </a:solidFill>
                  </a:rPr>
                  <a:t>or non-fatal stroke</a:t>
                </a:r>
              </a:p>
            </p:txBody>
          </p:sp>
          <p:sp>
            <p:nvSpPr>
              <p:cNvPr id="8" name="Rectangle 7"/>
              <p:cNvSpPr/>
              <p:nvPr/>
            </p:nvSpPr>
            <p:spPr>
              <a:xfrm>
                <a:off x="5155813" y="1105996"/>
                <a:ext cx="4271377" cy="75559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pPr marL="3175" algn="ctr" defTabSz="457200"/>
                <a:r>
                  <a:rPr lang="en-GB" sz="1600" b="1" dirty="0">
                    <a:solidFill>
                      <a:srgbClr val="5A5A5A"/>
                    </a:solidFill>
                  </a:rPr>
                  <a:t>Secondary endpoint: 4P-MACE</a:t>
                </a:r>
                <a:br>
                  <a:rPr lang="en-GB" sz="1600" b="1" dirty="0">
                    <a:solidFill>
                      <a:srgbClr val="5A5A5A"/>
                    </a:solidFill>
                  </a:rPr>
                </a:br>
                <a:r>
                  <a:rPr lang="en-GB" sz="1400" dirty="0">
                    <a:solidFill>
                      <a:srgbClr val="5A5A5A"/>
                    </a:solidFill>
                  </a:rPr>
                  <a:t>Time to first CV death, non-fatal MI, non-fatal stroke or</a:t>
                </a:r>
                <a:r>
                  <a:rPr lang="en-GB" sz="1400" b="1" i="1" dirty="0">
                    <a:solidFill>
                      <a:srgbClr val="5A5A5A"/>
                    </a:solidFill>
                  </a:rPr>
                  <a:t> </a:t>
                </a:r>
                <a:r>
                  <a:rPr lang="en-GB" sz="1400" dirty="0">
                    <a:solidFill>
                      <a:srgbClr val="5A5A5A"/>
                    </a:solidFill>
                  </a:rPr>
                  <a:t>hospitalisation for unstable angina</a:t>
                </a:r>
              </a:p>
            </p:txBody>
          </p:sp>
        </p:grpSp>
        <p:sp>
          <p:nvSpPr>
            <p:cNvPr id="19" name="TextBox 18"/>
            <p:cNvSpPr txBox="1"/>
            <p:nvPr/>
          </p:nvSpPr>
          <p:spPr>
            <a:xfrm>
              <a:off x="296721" y="2956785"/>
              <a:ext cx="2890665" cy="369332"/>
            </a:xfrm>
            <a:prstGeom prst="rect">
              <a:avLst/>
            </a:prstGeom>
            <a:noFill/>
          </p:spPr>
          <p:txBody>
            <a:bodyPr wrap="square" rtlCol="0">
              <a:spAutoFit/>
            </a:bodyPr>
            <a:lstStyle/>
            <a:p>
              <a:pPr defTabSz="457200"/>
              <a:r>
                <a:rPr lang="en-GB" dirty="0">
                  <a:solidFill>
                    <a:srgbClr val="F0414B"/>
                  </a:solidFill>
                </a:rPr>
                <a:t>CAROLINA</a:t>
              </a:r>
              <a:r>
                <a:rPr lang="en-GB" baseline="30000" dirty="0">
                  <a:solidFill>
                    <a:srgbClr val="F0414B"/>
                  </a:solidFill>
                </a:rPr>
                <a:t>®</a:t>
              </a:r>
              <a:endParaRPr lang="en-GB" dirty="0">
                <a:solidFill>
                  <a:srgbClr val="F0414B"/>
                </a:solidFill>
              </a:endParaRPr>
            </a:p>
          </p:txBody>
        </p:sp>
        <p:sp>
          <p:nvSpPr>
            <p:cNvPr id="31" name="Oval 30"/>
            <p:cNvSpPr/>
            <p:nvPr/>
          </p:nvSpPr>
          <p:spPr>
            <a:xfrm>
              <a:off x="357499" y="3543140"/>
              <a:ext cx="891036" cy="891036"/>
            </a:xfrm>
            <a:prstGeom prst="ellipse">
              <a:avLst/>
            </a:pr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38" name="Picture 2"/>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930" y="3638002"/>
              <a:ext cx="604174" cy="69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1641259" y="2994345"/>
              <a:ext cx="7018734" cy="523220"/>
            </a:xfrm>
            <a:prstGeom prst="rect">
              <a:avLst/>
            </a:prstGeom>
            <a:noFill/>
          </p:spPr>
          <p:txBody>
            <a:bodyPr wrap="square" rtlCol="0">
              <a:spAutoFit/>
            </a:bodyPr>
            <a:lstStyle/>
            <a:p>
              <a:pPr defTabSz="457200"/>
              <a:r>
                <a:rPr lang="en-GB" sz="1400" dirty="0">
                  <a:solidFill>
                    <a:srgbClr val="5A5A5A"/>
                  </a:solidFill>
                </a:rPr>
                <a:t>will assess CV outcomes in patients with elevated CV risk and is the first DPP-4 inhibitor, active-comparator CV outcomes trial (vs glimepiride)</a:t>
              </a:r>
              <a:r>
                <a:rPr lang="en-GB" sz="1400" baseline="30000" dirty="0">
                  <a:solidFill>
                    <a:srgbClr val="5A5A5A"/>
                  </a:solidFill>
                </a:rPr>
                <a:t>3,4</a:t>
              </a:r>
              <a:endParaRPr lang="en-GB" sz="1400" dirty="0">
                <a:solidFill>
                  <a:srgbClr val="5A5A5A"/>
                </a:solidFill>
              </a:endParaRPr>
            </a:p>
          </p:txBody>
        </p:sp>
      </p:grpSp>
      <p:grpSp>
        <p:nvGrpSpPr>
          <p:cNvPr id="9" name="Group 8"/>
          <p:cNvGrpSpPr/>
          <p:nvPr/>
        </p:nvGrpSpPr>
        <p:grpSpPr>
          <a:xfrm>
            <a:off x="323528" y="1109800"/>
            <a:ext cx="8149985" cy="1441923"/>
            <a:chOff x="327734" y="1121831"/>
            <a:chExt cx="8149985" cy="1441923"/>
          </a:xfrm>
        </p:grpSpPr>
        <p:sp>
          <p:nvSpPr>
            <p:cNvPr id="21" name="TextBox 20"/>
            <p:cNvSpPr txBox="1"/>
            <p:nvPr/>
          </p:nvSpPr>
          <p:spPr>
            <a:xfrm>
              <a:off x="327734" y="1121831"/>
              <a:ext cx="2890665" cy="369332"/>
            </a:xfrm>
            <a:prstGeom prst="rect">
              <a:avLst/>
            </a:prstGeom>
            <a:noFill/>
          </p:spPr>
          <p:txBody>
            <a:bodyPr wrap="square" rtlCol="0">
              <a:spAutoFit/>
            </a:bodyPr>
            <a:lstStyle/>
            <a:p>
              <a:pPr defTabSz="457200"/>
              <a:r>
                <a:rPr lang="en-GB" dirty="0">
                  <a:solidFill>
                    <a:srgbClr val="8F3089"/>
                  </a:solidFill>
                </a:rPr>
                <a:t>CARMELINA</a:t>
              </a:r>
              <a:r>
                <a:rPr lang="en-GB" baseline="30000" dirty="0">
                  <a:solidFill>
                    <a:srgbClr val="8F3089"/>
                  </a:solidFill>
                </a:rPr>
                <a:t>®</a:t>
              </a:r>
              <a:endParaRPr lang="en-GB" dirty="0">
                <a:solidFill>
                  <a:srgbClr val="8F3089"/>
                </a:solidFill>
              </a:endParaRPr>
            </a:p>
          </p:txBody>
        </p:sp>
        <p:grpSp>
          <p:nvGrpSpPr>
            <p:cNvPr id="22" name="Group 21"/>
            <p:cNvGrpSpPr/>
            <p:nvPr/>
          </p:nvGrpSpPr>
          <p:grpSpPr>
            <a:xfrm>
              <a:off x="769392" y="1734390"/>
              <a:ext cx="7708327" cy="755593"/>
              <a:chOff x="684213" y="1105995"/>
              <a:chExt cx="8762527" cy="755593"/>
            </a:xfrm>
          </p:grpSpPr>
          <p:sp>
            <p:nvSpPr>
              <p:cNvPr id="23" name="Rectangle 22"/>
              <p:cNvSpPr/>
              <p:nvPr/>
            </p:nvSpPr>
            <p:spPr>
              <a:xfrm>
                <a:off x="684213" y="1105996"/>
                <a:ext cx="4491150" cy="75559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288000" bIns="288000" rtlCol="0" anchor="ctr"/>
              <a:lstStyle/>
              <a:p>
                <a:pPr marL="358775" algn="ctr" defTabSz="457200"/>
                <a:r>
                  <a:rPr lang="en-GB" sz="1600" b="1" dirty="0">
                    <a:solidFill>
                      <a:srgbClr val="5A5A5A"/>
                    </a:solidFill>
                  </a:rPr>
                  <a:t>Primary endpoint: 3P-MACE</a:t>
                </a:r>
                <a:br>
                  <a:rPr lang="en-GB" sz="1600" b="1" dirty="0">
                    <a:solidFill>
                      <a:srgbClr val="5A5A5A"/>
                    </a:solidFill>
                  </a:rPr>
                </a:br>
                <a:r>
                  <a:rPr lang="en-GB" sz="1400" dirty="0">
                    <a:solidFill>
                      <a:srgbClr val="5A5A5A"/>
                    </a:solidFill>
                  </a:rPr>
                  <a:t>Time to first CV death, non-fatal MI </a:t>
                </a:r>
                <a:br>
                  <a:rPr lang="en-GB" sz="1400" dirty="0">
                    <a:solidFill>
                      <a:srgbClr val="5A5A5A"/>
                    </a:solidFill>
                  </a:rPr>
                </a:br>
                <a:r>
                  <a:rPr lang="en-GB" sz="1400" dirty="0">
                    <a:solidFill>
                      <a:srgbClr val="5A5A5A"/>
                    </a:solidFill>
                  </a:rPr>
                  <a:t>or</a:t>
                </a:r>
                <a:r>
                  <a:rPr lang="en-GB" sz="1400" i="1" dirty="0">
                    <a:solidFill>
                      <a:srgbClr val="5A5A5A"/>
                    </a:solidFill>
                  </a:rPr>
                  <a:t> </a:t>
                </a:r>
                <a:r>
                  <a:rPr lang="en-GB" sz="1400" dirty="0">
                    <a:solidFill>
                      <a:srgbClr val="5A5A5A"/>
                    </a:solidFill>
                  </a:rPr>
                  <a:t>non-fatal stroke</a:t>
                </a:r>
              </a:p>
            </p:txBody>
          </p:sp>
          <p:sp>
            <p:nvSpPr>
              <p:cNvPr id="24" name="Rectangle 23"/>
              <p:cNvSpPr/>
              <p:nvPr/>
            </p:nvSpPr>
            <p:spPr>
              <a:xfrm>
                <a:off x="5175363" y="1105995"/>
                <a:ext cx="4271377" cy="75559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pPr algn="ctr" defTabSz="457200"/>
                <a:r>
                  <a:rPr lang="en-GB" sz="1600" b="1" dirty="0">
                    <a:solidFill>
                      <a:srgbClr val="5A5A5A"/>
                    </a:solidFill>
                  </a:rPr>
                  <a:t> Key secondary endpoint: </a:t>
                </a:r>
              </a:p>
              <a:p>
                <a:pPr algn="ctr" defTabSz="457200"/>
                <a:r>
                  <a:rPr lang="en-US" sz="1400" dirty="0">
                    <a:solidFill>
                      <a:srgbClr val="5A5A5A"/>
                    </a:solidFill>
                  </a:rPr>
                  <a:t>Time to first renal death, sustained ESRD or sustained decrease of ≥40% in eGFR</a:t>
                </a:r>
                <a:endParaRPr lang="en-GB" sz="1400" dirty="0">
                  <a:solidFill>
                    <a:srgbClr val="5A5A5A"/>
                  </a:solidFill>
                </a:endParaRPr>
              </a:p>
            </p:txBody>
          </p:sp>
        </p:grpSp>
        <p:sp>
          <p:nvSpPr>
            <p:cNvPr id="25" name="Oval 24"/>
            <p:cNvSpPr/>
            <p:nvPr/>
          </p:nvSpPr>
          <p:spPr>
            <a:xfrm>
              <a:off x="369540" y="1672718"/>
              <a:ext cx="891036" cy="891036"/>
            </a:xfrm>
            <a:prstGeom prst="ellipse">
              <a:avLst/>
            </a:prstGeom>
            <a:solidFill>
              <a:srgbClr val="FFFFFF"/>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FFFFFF"/>
                </a:solidFill>
              </a:endParaRPr>
            </a:p>
          </p:txBody>
        </p:sp>
        <p:pic>
          <p:nvPicPr>
            <p:cNvPr id="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971" y="1756202"/>
              <a:ext cx="604174" cy="69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857674" y="1143107"/>
              <a:ext cx="6620044" cy="523220"/>
            </a:xfrm>
            <a:prstGeom prst="rect">
              <a:avLst/>
            </a:prstGeom>
            <a:noFill/>
          </p:spPr>
          <p:txBody>
            <a:bodyPr wrap="square" rtlCol="0">
              <a:spAutoFit/>
            </a:bodyPr>
            <a:lstStyle/>
            <a:p>
              <a:pPr defTabSz="457200"/>
              <a:r>
                <a:rPr lang="en-GB" sz="1400" dirty="0">
                  <a:solidFill>
                    <a:srgbClr val="5A5A5A"/>
                  </a:solidFill>
                </a:rPr>
                <a:t>will assess CV outcomes in patients </a:t>
              </a:r>
              <a:r>
                <a:rPr lang="en-US" sz="1400" dirty="0">
                  <a:solidFill>
                    <a:srgbClr val="5A5A5A"/>
                  </a:solidFill>
                </a:rPr>
                <a:t>at advanced stages of kidney disease</a:t>
              </a:r>
              <a:r>
                <a:rPr lang="en-GB" sz="1400" dirty="0">
                  <a:solidFill>
                    <a:srgbClr val="5A5A5A"/>
                  </a:solidFill>
                </a:rPr>
                <a:t> and is the first DPP-4 inhibitor CV outcomes trial that will also assess renal outcomes</a:t>
              </a:r>
              <a:r>
                <a:rPr lang="en-GB" sz="1400" baseline="30000" dirty="0">
                  <a:solidFill>
                    <a:srgbClr val="5A5A5A"/>
                  </a:solidFill>
                </a:rPr>
                <a:t>1,2</a:t>
              </a:r>
              <a:endParaRPr lang="en-GB" sz="1400" dirty="0">
                <a:solidFill>
                  <a:srgbClr val="5A5A5A"/>
                </a:solidFill>
              </a:endParaRPr>
            </a:p>
          </p:txBody>
        </p:sp>
      </p:grpSp>
    </p:spTree>
    <p:extLst>
      <p:ext uri="{BB962C8B-B14F-4D97-AF65-F5344CB8AC3E}">
        <p14:creationId xmlns:p14="http://schemas.microsoft.com/office/powerpoint/2010/main" val="3466235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68000" y="4651200"/>
            <a:ext cx="7488376" cy="363600"/>
          </a:xfrm>
        </p:spPr>
        <p:txBody>
          <a:bodyPr/>
          <a:lstStyle/>
          <a:p>
            <a:r>
              <a:rPr lang="en-GB" dirty="0">
                <a:solidFill>
                  <a:srgbClr val="5A5A5A">
                    <a:lumMod val="60000"/>
                    <a:lumOff val="40000"/>
                  </a:srgbClr>
                </a:solidFill>
              </a:rPr>
              <a:t>All prespecified endpoint events will be confirmed by central adjudication</a:t>
            </a:r>
          </a:p>
          <a:p>
            <a:r>
              <a:rPr lang="en-GB" dirty="0">
                <a:solidFill>
                  <a:srgbClr val="5A5A5A">
                    <a:lumMod val="60000"/>
                    <a:lumOff val="40000"/>
                  </a:srgbClr>
                </a:solidFill>
              </a:rPr>
              <a:t>3P-MACE, 3-point major adverse cardiovascular events; 4P-MACE, 4-point major adverse cardiovascular events; CKD, chronic kidney disease; CV, cardiovascular; CVD, cardiovascular disease; eGFR, estimated glomerular filtration rate; ESRD, end-stage renal disease</a:t>
            </a:r>
          </a:p>
          <a:p>
            <a:r>
              <a:rPr lang="en-GB" dirty="0">
                <a:solidFill>
                  <a:srgbClr val="5A5A5A">
                    <a:lumMod val="60000"/>
                    <a:lumOff val="40000"/>
                  </a:srgbClr>
                </a:solidFill>
              </a:rPr>
              <a:t>1. Rosenstock J </a:t>
            </a:r>
            <a:r>
              <a:rPr lang="en-GB" i="1" dirty="0">
                <a:solidFill>
                  <a:srgbClr val="5A5A5A">
                    <a:lumMod val="60000"/>
                    <a:lumOff val="40000"/>
                  </a:srgbClr>
                </a:solidFill>
              </a:rPr>
              <a:t>et al. ADA </a:t>
            </a:r>
            <a:r>
              <a:rPr lang="en-GB" dirty="0">
                <a:solidFill>
                  <a:srgbClr val="5A5A5A">
                    <a:lumMod val="60000"/>
                    <a:lumOff val="40000"/>
                  </a:srgbClr>
                </a:solidFill>
              </a:rPr>
              <a:t>2017; poster P-1284</a:t>
            </a:r>
            <a:r>
              <a:rPr lang="pt-BR" noProof="1">
                <a:solidFill>
                  <a:srgbClr val="5A5A5A">
                    <a:lumMod val="60000"/>
                    <a:lumOff val="40000"/>
                  </a:srgbClr>
                </a:solidFill>
              </a:rPr>
              <a:t>; 2</a:t>
            </a:r>
            <a:r>
              <a:rPr lang="en-GB" dirty="0">
                <a:solidFill>
                  <a:srgbClr val="5A5A5A">
                    <a:lumMod val="60000"/>
                    <a:lumOff val="40000"/>
                  </a:srgbClr>
                </a:solidFill>
              </a:rPr>
              <a:t>. </a:t>
            </a:r>
            <a:r>
              <a:rPr lang="pt-BR" noProof="1">
                <a:solidFill>
                  <a:srgbClr val="5A5A5A">
                    <a:lumMod val="60000"/>
                    <a:lumOff val="40000"/>
                  </a:srgbClr>
                </a:solidFill>
              </a:rPr>
              <a:t>Marx N </a:t>
            </a:r>
            <a:r>
              <a:rPr lang="pt-BR" i="1" noProof="1">
                <a:solidFill>
                  <a:srgbClr val="5A5A5A">
                    <a:lumMod val="60000"/>
                    <a:lumOff val="40000"/>
                  </a:srgbClr>
                </a:solidFill>
              </a:rPr>
              <a:t>et al. </a:t>
            </a:r>
            <a:r>
              <a:rPr lang="en-US" i="1" noProof="1">
                <a:solidFill>
                  <a:srgbClr val="5A5A5A">
                    <a:lumMod val="60000"/>
                    <a:lumOff val="40000"/>
                  </a:srgbClr>
                </a:solidFill>
              </a:rPr>
              <a:t>Diab Vasc Dis Res </a:t>
            </a:r>
            <a:r>
              <a:rPr lang="en-US" noProof="1">
                <a:solidFill>
                  <a:srgbClr val="5A5A5A">
                    <a:lumMod val="60000"/>
                    <a:lumOff val="40000"/>
                  </a:srgbClr>
                </a:solidFill>
              </a:rPr>
              <a:t>2015;12:164; 3. </a:t>
            </a:r>
            <a:r>
              <a:rPr lang="en-GB" noProof="1">
                <a:solidFill>
                  <a:srgbClr val="5A5A5A">
                    <a:lumMod val="60000"/>
                    <a:lumOff val="40000"/>
                  </a:srgbClr>
                </a:solidFill>
              </a:rPr>
              <a:t>C</a:t>
            </a:r>
            <a:r>
              <a:rPr lang="en-GB" dirty="0">
                <a:solidFill>
                  <a:srgbClr val="5A5A5A">
                    <a:lumMod val="60000"/>
                    <a:lumOff val="40000"/>
                  </a:srgbClr>
                </a:solidFill>
              </a:rPr>
              <a:t>linicalTrials.gov NCT01243424 (accessed July 2017)</a:t>
            </a:r>
            <a:endParaRPr lang="en-US" noProof="1">
              <a:solidFill>
                <a:srgbClr val="5A5A5A">
                  <a:lumMod val="60000"/>
                  <a:lumOff val="40000"/>
                </a:srgbClr>
              </a:solidFill>
            </a:endParaRPr>
          </a:p>
        </p:txBody>
      </p:sp>
      <p:sp>
        <p:nvSpPr>
          <p:cNvPr id="3" name="Title 2"/>
          <p:cNvSpPr>
            <a:spLocks noGrp="1"/>
          </p:cNvSpPr>
          <p:nvPr>
            <p:ph type="title"/>
          </p:nvPr>
        </p:nvSpPr>
        <p:spPr/>
        <p:txBody>
          <a:bodyPr/>
          <a:lstStyle/>
          <a:p>
            <a:r>
              <a:rPr lang="en-GB" noProof="0" dirty="0"/>
              <a:t>Two unique CV outcomes trials will add evidence to the long‑term CV and renal safety of linagliptin</a:t>
            </a: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62</a:t>
            </a:fld>
            <a:endParaRPr lang="en-GB" dirty="0">
              <a:solidFill>
                <a:srgbClr val="5A5A5A">
                  <a:lumMod val="60000"/>
                  <a:lumOff val="4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55028284"/>
              </p:ext>
            </p:extLst>
          </p:nvPr>
        </p:nvGraphicFramePr>
        <p:xfrm>
          <a:off x="569145" y="1054764"/>
          <a:ext cx="7920880" cy="3313128"/>
        </p:xfrm>
        <a:graphic>
          <a:graphicData uri="http://schemas.openxmlformats.org/drawingml/2006/table">
            <a:tbl>
              <a:tblPr firstRow="1" firstCol="1" bandRow="1">
                <a:tableStyleId>{6E25E649-3F16-4E02-A733-19D2CDBF48F0}</a:tableStyleId>
              </a:tblPr>
              <a:tblGrid>
                <a:gridCol w="1626592">
                  <a:extLst>
                    <a:ext uri="{9D8B030D-6E8A-4147-A177-3AD203B41FA5}">
                      <a16:colId xmlns="" xmlns:a16="http://schemas.microsoft.com/office/drawing/2014/main" val="20000"/>
                    </a:ext>
                  </a:extLst>
                </a:gridCol>
                <a:gridCol w="3147144">
                  <a:extLst>
                    <a:ext uri="{9D8B030D-6E8A-4147-A177-3AD203B41FA5}">
                      <a16:colId xmlns="" xmlns:a16="http://schemas.microsoft.com/office/drawing/2014/main" val="20001"/>
                    </a:ext>
                  </a:extLst>
                </a:gridCol>
                <a:gridCol w="3147144">
                  <a:extLst>
                    <a:ext uri="{9D8B030D-6E8A-4147-A177-3AD203B41FA5}">
                      <a16:colId xmlns="" xmlns:a16="http://schemas.microsoft.com/office/drawing/2014/main" val="20002"/>
                    </a:ext>
                  </a:extLst>
                </a:gridCol>
              </a:tblGrid>
              <a:tr h="325682">
                <a:tc>
                  <a:txBody>
                    <a:bodyPr/>
                    <a:lstStyle/>
                    <a:p>
                      <a:endParaRPr lang="en-GB" sz="1500" noProof="0" dirty="0">
                        <a:solidFill>
                          <a:schemeClr val="bg1"/>
                        </a:solidFill>
                        <a:latin typeface="+mn-lt"/>
                      </a:endParaRPr>
                    </a:p>
                  </a:txBody>
                  <a:tcPr marL="90000" marR="90000" marT="35100" marB="351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aseline="0" noProof="0" dirty="0">
                          <a:effectLst/>
                          <a:latin typeface="+mn-lt"/>
                        </a:rPr>
                        <a:t>CARMELINA</a:t>
                      </a:r>
                      <a:r>
                        <a:rPr lang="en-GB" sz="1500" baseline="30000" noProof="0" dirty="0">
                          <a:latin typeface="+mn-lt"/>
                        </a:rPr>
                        <a:t>®1</a:t>
                      </a:r>
                      <a:endParaRPr lang="en-GB" sz="1500" b="1" baseline="30000" noProof="0" dirty="0">
                        <a:solidFill>
                          <a:schemeClr val="bg1"/>
                        </a:solidFill>
                        <a:effectLst/>
                        <a:latin typeface="+mn-lt"/>
                        <a:ea typeface="Calibri"/>
                        <a:cs typeface="Arial" pitchFamily="34" charset="0"/>
                      </a:endParaRPr>
                    </a:p>
                  </a:txBody>
                  <a:tcPr marL="90000" marR="90000" marT="35100" marB="3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aseline="0" noProof="0" dirty="0">
                          <a:solidFill>
                            <a:schemeClr val="bg1"/>
                          </a:solidFill>
                          <a:effectLst/>
                          <a:latin typeface="+mn-lt"/>
                        </a:rPr>
                        <a:t>CAROLINA</a:t>
                      </a:r>
                      <a:r>
                        <a:rPr lang="en-GB" sz="1500" baseline="30000" noProof="0" dirty="0">
                          <a:solidFill>
                            <a:schemeClr val="bg1"/>
                          </a:solidFill>
                          <a:effectLst/>
                          <a:latin typeface="+mn-lt"/>
                        </a:rPr>
                        <a:t>®2,3</a:t>
                      </a:r>
                      <a:endParaRPr lang="en-GB" sz="1500" b="1" i="0" baseline="30000" noProof="0" dirty="0">
                        <a:solidFill>
                          <a:schemeClr val="bg1"/>
                        </a:solidFill>
                        <a:effectLst/>
                        <a:latin typeface="+mn-lt"/>
                        <a:ea typeface="Calibri"/>
                        <a:cs typeface="Arial" pitchFamily="34" charset="0"/>
                      </a:endParaRPr>
                    </a:p>
                  </a:txBody>
                  <a:tcPr marL="90000" marR="90000" marT="35100" marB="35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0"/>
                  </a:ext>
                </a:extLst>
              </a:tr>
              <a:tr h="327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noProof="0" dirty="0">
                          <a:solidFill>
                            <a:schemeClr val="tx1"/>
                          </a:solidFill>
                          <a:latin typeface="+mn-lt"/>
                        </a:rPr>
                        <a:t>Intervention</a:t>
                      </a:r>
                      <a:endParaRPr lang="en-GB" sz="1500" b="1" noProof="0" dirty="0">
                        <a:solidFill>
                          <a:schemeClr val="tx1"/>
                        </a:solidFill>
                        <a:latin typeface="+mn-lt"/>
                        <a:cs typeface="Arial" pitchFamily="34" charset="0"/>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kern="1200" noProof="0" dirty="0">
                          <a:latin typeface="+mn-lt"/>
                        </a:rPr>
                        <a:t>Linagliptin </a:t>
                      </a:r>
                      <a:r>
                        <a:rPr lang="en-GB" sz="1500" kern="1200" baseline="0" noProof="0" dirty="0">
                          <a:latin typeface="+mn-lt"/>
                        </a:rPr>
                        <a:t>vs placebo</a:t>
                      </a:r>
                      <a:endParaRPr lang="en-GB" sz="1500" kern="1200" noProof="0" dirty="0">
                        <a:solidFill>
                          <a:srgbClr val="000000"/>
                        </a:solidFill>
                        <a:latin typeface="+mn-lt"/>
                        <a:ea typeface="+mn-ea"/>
                        <a:cs typeface="+mn-cs"/>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kern="1200" noProof="0" dirty="0">
                          <a:latin typeface="+mn-lt"/>
                        </a:rPr>
                        <a:t>Linagliptin </a:t>
                      </a:r>
                      <a:r>
                        <a:rPr lang="en-GB" sz="1500" kern="1200" baseline="0" noProof="0" dirty="0">
                          <a:latin typeface="+mn-lt"/>
                        </a:rPr>
                        <a:t>vs glimepiride</a:t>
                      </a:r>
                      <a:endParaRPr lang="en-GB" sz="1500" b="1" kern="1200" baseline="0" noProof="0" dirty="0">
                        <a:solidFill>
                          <a:srgbClr val="000000"/>
                        </a:solidFill>
                        <a:latin typeface="+mn-lt"/>
                        <a:ea typeface="+mn-ea"/>
                        <a:cs typeface="+mn-cs"/>
                      </a:endParaRPr>
                    </a:p>
                  </a:txBody>
                  <a:tcPr marL="68977" marR="68977"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27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noProof="0" dirty="0">
                          <a:solidFill>
                            <a:schemeClr val="tx1"/>
                          </a:solidFill>
                          <a:latin typeface="+mn-lt"/>
                        </a:rPr>
                        <a:t>No. of patients</a:t>
                      </a:r>
                      <a:endParaRPr lang="en-GB" sz="1500" b="1" kern="1200" noProof="0" dirty="0">
                        <a:solidFill>
                          <a:schemeClr val="tx1"/>
                        </a:solidFill>
                        <a:latin typeface="+mn-lt"/>
                        <a:ea typeface="+mn-ea"/>
                        <a:cs typeface="Arial" pitchFamily="34" charset="0"/>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kern="1200" noProof="0" dirty="0">
                          <a:latin typeface="+mn-lt"/>
                        </a:rPr>
                        <a:t>6980</a:t>
                      </a:r>
                      <a:endParaRPr lang="en-GB" sz="1500" kern="1200" noProof="0" dirty="0">
                        <a:solidFill>
                          <a:srgbClr val="000000"/>
                        </a:solidFill>
                        <a:latin typeface="+mn-lt"/>
                        <a:ea typeface="+mn-ea"/>
                        <a:cs typeface="Arial" pitchFamily="34" charset="0"/>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kern="1200" noProof="0" dirty="0">
                          <a:latin typeface="+mn-lt"/>
                        </a:rPr>
                        <a:t>6041</a:t>
                      </a:r>
                      <a:endParaRPr lang="en-GB" sz="1500" kern="1200" noProof="0" dirty="0">
                        <a:solidFill>
                          <a:srgbClr val="000000"/>
                        </a:solidFill>
                        <a:latin typeface="+mn-lt"/>
                        <a:ea typeface="+mn-ea"/>
                        <a:cs typeface="Arial" pitchFamily="34" charset="0"/>
                      </a:endParaRPr>
                    </a:p>
                  </a:txBody>
                  <a:tcPr marL="68977" marR="68977"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713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noProof="0" dirty="0">
                          <a:solidFill>
                            <a:schemeClr val="tx1"/>
                          </a:solidFill>
                          <a:latin typeface="+mn-lt"/>
                        </a:rPr>
                        <a:t>Main inclusion</a:t>
                      </a:r>
                      <a:br>
                        <a:rPr lang="en-GB" sz="1500" kern="1200" noProof="0" dirty="0">
                          <a:solidFill>
                            <a:schemeClr val="tx1"/>
                          </a:solidFill>
                          <a:latin typeface="+mn-lt"/>
                        </a:rPr>
                      </a:br>
                      <a:r>
                        <a:rPr lang="en-GB" sz="1500" kern="1200" noProof="0" dirty="0">
                          <a:solidFill>
                            <a:schemeClr val="tx1"/>
                          </a:solidFill>
                          <a:latin typeface="+mn-lt"/>
                        </a:rPr>
                        <a:t>criteria</a:t>
                      </a:r>
                      <a:endParaRPr lang="en-GB" sz="1500" b="1" kern="1200" noProof="0" dirty="0">
                        <a:solidFill>
                          <a:schemeClr val="tx1"/>
                        </a:solidFill>
                        <a:latin typeface="+mn-lt"/>
                        <a:ea typeface="+mn-ea"/>
                        <a:cs typeface="Arial" pitchFamily="34" charset="0"/>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kern="1200" noProof="0" dirty="0">
                          <a:latin typeface="+mn-lt"/>
                        </a:rPr>
                        <a:t>High</a:t>
                      </a:r>
                      <a:r>
                        <a:rPr lang="en-GB" sz="1500" kern="1200" baseline="0" noProof="0" dirty="0">
                          <a:latin typeface="+mn-lt"/>
                        </a:rPr>
                        <a:t> CV risk</a:t>
                      </a:r>
                      <a:r>
                        <a:rPr lang="en-GB" sz="1500" kern="1200" noProof="0" dirty="0">
                          <a:latin typeface="+mn-lt"/>
                        </a:rPr>
                        <a:t> </a:t>
                      </a:r>
                      <a:br>
                        <a:rPr lang="en-GB" sz="1500" kern="1200" noProof="0" dirty="0">
                          <a:latin typeface="+mn-lt"/>
                        </a:rPr>
                      </a:br>
                      <a:r>
                        <a:rPr lang="en-GB" sz="1500" kern="1200" noProof="0" dirty="0">
                          <a:latin typeface="+mn-lt"/>
                        </a:rPr>
                        <a:t>(established</a:t>
                      </a:r>
                      <a:r>
                        <a:rPr lang="en-GB" sz="1500" kern="1200" baseline="0" noProof="0" dirty="0">
                          <a:latin typeface="+mn-lt"/>
                        </a:rPr>
                        <a:t> CVD and/or CKD)</a:t>
                      </a:r>
                      <a:endParaRPr lang="en-GB" sz="1500" kern="1200" noProof="0" dirty="0">
                        <a:latin typeface="+mn-lt"/>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kern="1200" noProof="0" dirty="0">
                          <a:latin typeface="+mn-lt"/>
                        </a:rPr>
                        <a:t>Pre-existing CVD or CV risk factors </a:t>
                      </a:r>
                      <a:endParaRPr lang="en-GB" sz="1500" kern="1200" noProof="0" dirty="0">
                        <a:solidFill>
                          <a:srgbClr val="000000"/>
                        </a:solidFill>
                        <a:latin typeface="+mn-lt"/>
                        <a:ea typeface="+mn-ea"/>
                        <a:cs typeface="Arial" pitchFamily="34" charset="0"/>
                      </a:endParaRPr>
                    </a:p>
                  </a:txBody>
                  <a:tcPr marL="68977" marR="68977"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76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kern="1200" noProof="0" dirty="0">
                          <a:solidFill>
                            <a:schemeClr val="tx1"/>
                          </a:solidFill>
                          <a:latin typeface="+mn-lt"/>
                          <a:ea typeface="+mn-ea"/>
                          <a:cs typeface="+mn-cs"/>
                        </a:rPr>
                        <a:t>Primary outcome</a:t>
                      </a:r>
                      <a:endParaRPr lang="en-GB" sz="1500" b="1" kern="1200" baseline="30000" noProof="0" dirty="0">
                        <a:solidFill>
                          <a:schemeClr val="tx1"/>
                        </a:solidFill>
                        <a:latin typeface="+mn-lt"/>
                        <a:ea typeface="+mn-ea"/>
                        <a:cs typeface="+mn-cs"/>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kern="1200" noProof="0" dirty="0">
                          <a:latin typeface="+mn-lt"/>
                        </a:rPr>
                        <a:t>3P-MACE</a:t>
                      </a:r>
                      <a:endParaRPr lang="en-GB" sz="1500" kern="1200" noProof="0" dirty="0">
                        <a:solidFill>
                          <a:srgbClr val="000000"/>
                        </a:solidFill>
                        <a:latin typeface="+mn-lt"/>
                        <a:ea typeface="+mn-ea"/>
                        <a:cs typeface="Arial" pitchFamily="34" charset="0"/>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kern="1200" noProof="0" dirty="0">
                          <a:latin typeface="+mn-lt"/>
                        </a:rPr>
                        <a:t>3P-MACE</a:t>
                      </a:r>
                      <a:endParaRPr lang="en-GB" sz="1500" kern="1200" noProof="0" dirty="0">
                        <a:solidFill>
                          <a:srgbClr val="000000"/>
                        </a:solidFill>
                        <a:latin typeface="+mn-lt"/>
                        <a:ea typeface="+mn-ea"/>
                        <a:cs typeface="Arial" pitchFamily="34" charset="0"/>
                      </a:endParaRPr>
                    </a:p>
                  </a:txBody>
                  <a:tcPr marL="68977" marR="68977"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713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kern="1200" noProof="0" dirty="0">
                          <a:solidFill>
                            <a:schemeClr val="tx1"/>
                          </a:solidFill>
                          <a:latin typeface="+mn-lt"/>
                          <a:ea typeface="+mn-ea"/>
                          <a:cs typeface="+mn-cs"/>
                        </a:rPr>
                        <a:t>Key secondary outcome</a:t>
                      </a: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b="0" i="0" noProof="0" dirty="0">
                          <a:solidFill>
                            <a:schemeClr val="tx1"/>
                          </a:solidFill>
                          <a:effectLst/>
                          <a:latin typeface="+mn-lt"/>
                        </a:rPr>
                        <a:t>Composite renal endpoint: </a:t>
                      </a:r>
                      <a:br>
                        <a:rPr lang="en-GB" sz="1500" b="0" i="0" noProof="0" dirty="0">
                          <a:solidFill>
                            <a:schemeClr val="tx1"/>
                          </a:solidFill>
                          <a:effectLst/>
                          <a:latin typeface="+mn-lt"/>
                        </a:rPr>
                      </a:br>
                      <a:r>
                        <a:rPr lang="en-GB" sz="1500" b="0" i="0" noProof="0" dirty="0">
                          <a:solidFill>
                            <a:schemeClr val="tx1"/>
                          </a:solidFill>
                          <a:effectLst/>
                          <a:latin typeface="+mn-lt"/>
                        </a:rPr>
                        <a:t>renal death, ESRD or sustained decrease of ≥40% in eGFR</a:t>
                      </a:r>
                      <a:endParaRPr lang="en-GB" sz="1500" kern="1200" noProof="0" dirty="0">
                        <a:solidFill>
                          <a:schemeClr val="tx1"/>
                        </a:solidFill>
                        <a:latin typeface="+mn-lt"/>
                        <a:ea typeface="+mn-ea"/>
                        <a:cs typeface="Arial" pitchFamily="34" charset="0"/>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500" b="0" i="0" u="none" strike="noStrike" kern="1200" cap="none" spc="0" normalizeH="0" baseline="0" noProof="0" dirty="0">
                          <a:ln>
                            <a:noFill/>
                          </a:ln>
                          <a:solidFill>
                            <a:schemeClr val="tx1"/>
                          </a:solidFill>
                          <a:effectLst/>
                          <a:uLnTx/>
                          <a:uFillTx/>
                          <a:latin typeface="+mn-lt"/>
                          <a:ea typeface="+mn-ea"/>
                          <a:cs typeface="+mn-cs"/>
                        </a:rPr>
                        <a:t>4P-MACE</a:t>
                      </a:r>
                      <a:endParaRPr kumimoji="0" lang="en-GB" sz="1500" b="0" i="0" u="none" strike="noStrike" kern="0" cap="none" spc="0" normalizeH="0" baseline="0" noProof="0" dirty="0">
                        <a:ln>
                          <a:noFill/>
                        </a:ln>
                        <a:solidFill>
                          <a:schemeClr val="tx1"/>
                        </a:solidFill>
                        <a:effectLst/>
                        <a:uLnTx/>
                        <a:uFillTx/>
                        <a:latin typeface="+mn-lt"/>
                        <a:ea typeface="+mn-ea"/>
                        <a:cs typeface="Arial" pitchFamily="34" charset="0"/>
                      </a:endParaRPr>
                    </a:p>
                  </a:txBody>
                  <a:tcPr marL="68977" marR="68977"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27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1" kern="1200" noProof="0" dirty="0">
                          <a:solidFill>
                            <a:schemeClr val="tx1"/>
                          </a:solidFill>
                          <a:latin typeface="+mn-lt"/>
                          <a:ea typeface="+mn-ea"/>
                          <a:cs typeface="+mn-cs"/>
                        </a:rPr>
                        <a:t>Follow-up time</a:t>
                      </a: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b="0" i="0" kern="1200" noProof="0" dirty="0">
                          <a:solidFill>
                            <a:schemeClr val="tx1"/>
                          </a:solidFill>
                          <a:effectLst/>
                          <a:latin typeface="+mn-lt"/>
                          <a:ea typeface="+mn-ea"/>
                          <a:cs typeface="+mn-cs"/>
                        </a:rPr>
                        <a:t>~2–3 years</a:t>
                      </a: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5000"/>
                        </a:lnSpc>
                        <a:spcBef>
                          <a:spcPts val="0"/>
                        </a:spcBef>
                        <a:spcAft>
                          <a:spcPts val="0"/>
                        </a:spcAft>
                        <a:buClrTx/>
                        <a:buSzTx/>
                        <a:buFontTx/>
                        <a:buNone/>
                        <a:tabLst/>
                        <a:defRPr/>
                      </a:pPr>
                      <a:r>
                        <a:rPr lang="en-GB" sz="1500" b="0" i="0" kern="1200" noProof="0" dirty="0">
                          <a:solidFill>
                            <a:schemeClr val="tx1"/>
                          </a:solidFill>
                          <a:effectLst/>
                          <a:latin typeface="+mn-lt"/>
                          <a:ea typeface="+mn-ea"/>
                          <a:cs typeface="+mn-cs"/>
                        </a:rPr>
                        <a:t>6−7 years</a:t>
                      </a:r>
                    </a:p>
                  </a:txBody>
                  <a:tcPr marL="68977" marR="68977"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18483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Box 12"/>
          <p:cNvSpPr txBox="1"/>
          <p:nvPr/>
        </p:nvSpPr>
        <p:spPr>
          <a:xfrm>
            <a:off x="3124200" y="4774168"/>
            <a:ext cx="2589329" cy="369332"/>
          </a:xfrm>
          <a:prstGeom prst="rect">
            <a:avLst/>
          </a:prstGeom>
          <a:solidFill>
            <a:schemeClr val="bg1"/>
          </a:solidFill>
        </p:spPr>
        <p:txBody>
          <a:bodyPr wrap="square" rtlCol="0">
            <a:spAutoFit/>
          </a:bodyPr>
          <a:lstStyle/>
          <a:p>
            <a:endParaRPr lang="en-US" dirty="0">
              <a:solidFill>
                <a:srgbClr val="5A5A5A"/>
              </a:solidFill>
            </a:endParaRPr>
          </a:p>
        </p:txBody>
      </p:sp>
      <p:sp>
        <p:nvSpPr>
          <p:cNvPr id="2" name="Title 1"/>
          <p:cNvSpPr>
            <a:spLocks noGrp="1"/>
          </p:cNvSpPr>
          <p:nvPr>
            <p:ph type="title"/>
          </p:nvPr>
        </p:nvSpPr>
        <p:spPr>
          <a:xfrm>
            <a:off x="355609" y="85725"/>
            <a:ext cx="8435975" cy="685800"/>
          </a:xfrm>
        </p:spPr>
        <p:txBody>
          <a:bodyPr/>
          <a:lstStyle/>
          <a:p>
            <a:r>
              <a:rPr lang="en-GB" dirty="0"/>
              <a:t>Module content</a:t>
            </a:r>
          </a:p>
        </p:txBody>
      </p:sp>
      <p:sp>
        <p:nvSpPr>
          <p:cNvPr id="18" name="Rectangle 17"/>
          <p:cNvSpPr/>
          <p:nvPr/>
        </p:nvSpPr>
        <p:spPr>
          <a:xfrm>
            <a:off x="326598" y="2445555"/>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What makes linagliptin different from other DPP-4 inhibitors? No dose adjustment</a:t>
            </a:r>
          </a:p>
        </p:txBody>
      </p:sp>
      <p:sp>
        <p:nvSpPr>
          <p:cNvPr id="21" name="Rectangle 20"/>
          <p:cNvSpPr/>
          <p:nvPr/>
        </p:nvSpPr>
        <p:spPr>
          <a:xfrm>
            <a:off x="326598" y="1073715"/>
            <a:ext cx="8458628" cy="366556"/>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Introduction: Diabetes unmet needs </a:t>
            </a:r>
          </a:p>
        </p:txBody>
      </p:sp>
      <p:sp>
        <p:nvSpPr>
          <p:cNvPr id="14" name="Rectangle 13"/>
          <p:cNvSpPr/>
          <p:nvPr/>
        </p:nvSpPr>
        <p:spPr>
          <a:xfrm>
            <a:off x="326598" y="1790847"/>
            <a:ext cx="8458628" cy="366557"/>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Key pharmacological characteristics of Linagliptin </a:t>
            </a:r>
          </a:p>
        </p:txBody>
      </p:sp>
      <p:sp>
        <p:nvSpPr>
          <p:cNvPr id="12" name="Footer Placeholder 2"/>
          <p:cNvSpPr>
            <a:spLocks noGrp="1"/>
          </p:cNvSpPr>
          <p:nvPr>
            <p:ph type="ftr" sz="quarter" idx="10"/>
          </p:nvPr>
        </p:nvSpPr>
        <p:spPr>
          <a:xfrm>
            <a:off x="468000" y="4569664"/>
            <a:ext cx="7088400" cy="363600"/>
          </a:xfrm>
        </p:spPr>
        <p:txBody>
          <a:bodyPr/>
          <a:lstStyle/>
          <a:p>
            <a:r>
              <a:rPr lang="en-GB" dirty="0" smtClean="0">
                <a:solidFill>
                  <a:srgbClr val="5A5A5A"/>
                </a:solidFill>
              </a:rPr>
              <a:t>DPP-4, dipeptidyl peptidase-4; GLP-1, glucagon-like peptide-1</a:t>
            </a:r>
            <a:endParaRPr lang="en-GB" dirty="0">
              <a:solidFill>
                <a:srgbClr val="5A5A5A"/>
              </a:solidFill>
            </a:endParaRPr>
          </a:p>
        </p:txBody>
      </p:sp>
      <p:sp>
        <p:nvSpPr>
          <p:cNvPr id="15" name="Rectangle 14"/>
          <p:cNvSpPr/>
          <p:nvPr/>
        </p:nvSpPr>
        <p:spPr>
          <a:xfrm>
            <a:off x="1146981" y="293945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Efficacy</a:t>
            </a:r>
          </a:p>
        </p:txBody>
      </p:sp>
      <p:sp>
        <p:nvSpPr>
          <p:cNvPr id="19" name="Rectangle 18"/>
          <p:cNvSpPr/>
          <p:nvPr/>
        </p:nvSpPr>
        <p:spPr>
          <a:xfrm>
            <a:off x="1146981" y="3343540"/>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Safety  </a:t>
            </a:r>
            <a:endParaRPr lang="en-GB" sz="1400" b="1" dirty="0">
              <a:solidFill>
                <a:srgbClr val="FFFFFF"/>
              </a:solidFill>
            </a:endParaRPr>
          </a:p>
        </p:txBody>
      </p:sp>
      <p:sp>
        <p:nvSpPr>
          <p:cNvPr id="22" name="Rectangle 21"/>
          <p:cNvSpPr/>
          <p:nvPr/>
        </p:nvSpPr>
        <p:spPr>
          <a:xfrm>
            <a:off x="1146981" y="3791613"/>
            <a:ext cx="7197090" cy="366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pPr>
            <a:r>
              <a:rPr lang="en-GB" sz="1400" b="1" dirty="0">
                <a:solidFill>
                  <a:srgbClr val="FFFFFF"/>
                </a:solidFill>
              </a:rPr>
              <a:t>CVOTs  </a:t>
            </a:r>
          </a:p>
        </p:txBody>
      </p:sp>
      <p:sp>
        <p:nvSpPr>
          <p:cNvPr id="23" name="Rectangle 22"/>
          <p:cNvSpPr/>
          <p:nvPr/>
        </p:nvSpPr>
        <p:spPr>
          <a:xfrm>
            <a:off x="1146981" y="4244029"/>
            <a:ext cx="7197090" cy="36655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9000">
              <a:lnSpc>
                <a:spcPct val="90000"/>
              </a:lnSpc>
              <a:spcBef>
                <a:spcPct val="0"/>
              </a:spcBef>
              <a:spcAft>
                <a:spcPct val="35000"/>
              </a:spcAft>
              <a:defRPr/>
            </a:pPr>
            <a:r>
              <a:rPr lang="en-GB" sz="1400" b="1" dirty="0" smtClean="0">
                <a:solidFill>
                  <a:srgbClr val="FFFFFF"/>
                </a:solidFill>
              </a:rPr>
              <a:t>Summary  </a:t>
            </a:r>
            <a:endParaRPr lang="en-GB" sz="1400" b="1" dirty="0">
              <a:solidFill>
                <a:srgbClr val="FFFFFF"/>
              </a:solidFill>
            </a:endParaRPr>
          </a:p>
        </p:txBody>
      </p:sp>
    </p:spTree>
    <p:extLst>
      <p:ext uri="{BB962C8B-B14F-4D97-AF65-F5344CB8AC3E}">
        <p14:creationId xmlns:p14="http://schemas.microsoft.com/office/powerpoint/2010/main" val="266920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5A5A5A">
                    <a:lumMod val="60000"/>
                    <a:lumOff val="40000"/>
                  </a:srgbClr>
                </a:solidFill>
              </a:rPr>
              <a:t>T2D, type 2 diabetes</a:t>
            </a:r>
          </a:p>
        </p:txBody>
      </p:sp>
      <p:sp>
        <p:nvSpPr>
          <p:cNvPr id="4" name="Title 3"/>
          <p:cNvSpPr>
            <a:spLocks noGrp="1"/>
          </p:cNvSpPr>
          <p:nvPr>
            <p:ph type="title"/>
          </p:nvPr>
        </p:nvSpPr>
        <p:spPr/>
        <p:txBody>
          <a:bodyPr/>
          <a:lstStyle/>
          <a:p>
            <a:r>
              <a:rPr lang="en-GB" noProof="0" dirty="0"/>
              <a:t>Summary: Linagliptin for the management of T2D</a:t>
            </a:r>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64</a:t>
            </a:fld>
            <a:endParaRPr lang="en-GB" dirty="0">
              <a:solidFill>
                <a:srgbClr val="5A5A5A">
                  <a:lumMod val="60000"/>
                  <a:lumOff val="40000"/>
                </a:srgbClr>
              </a:solidFill>
            </a:endParaRPr>
          </a:p>
        </p:txBody>
      </p:sp>
      <p:grpSp>
        <p:nvGrpSpPr>
          <p:cNvPr id="2" name="Group 1"/>
          <p:cNvGrpSpPr/>
          <p:nvPr/>
        </p:nvGrpSpPr>
        <p:grpSpPr>
          <a:xfrm>
            <a:off x="347586" y="2787774"/>
            <a:ext cx="2729990" cy="1561515"/>
            <a:chOff x="414261" y="2787774"/>
            <a:chExt cx="2729990" cy="1561515"/>
          </a:xfrm>
        </p:grpSpPr>
        <p:sp>
          <p:nvSpPr>
            <p:cNvPr id="6" name="Rectangle 5"/>
            <p:cNvSpPr/>
            <p:nvPr/>
          </p:nvSpPr>
          <p:spPr>
            <a:xfrm>
              <a:off x="480251" y="2787775"/>
              <a:ext cx="2664000" cy="1561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45720" rIns="3600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457200">
                <a:spcBef>
                  <a:spcPts val="0"/>
                </a:spcBef>
              </a:pPr>
              <a:r>
                <a:rPr lang="en-GB" sz="1600" dirty="0">
                  <a:solidFill>
                    <a:srgbClr val="5A5A5A"/>
                  </a:solidFill>
                </a:rPr>
                <a:t>Effective glucose lowering with favourable safety profile and low risk of hypoglycaemia across different patient populations</a:t>
              </a:r>
            </a:p>
          </p:txBody>
        </p:sp>
        <p:sp>
          <p:nvSpPr>
            <p:cNvPr id="8" name="Rectangle 7"/>
            <p:cNvSpPr/>
            <p:nvPr/>
          </p:nvSpPr>
          <p:spPr>
            <a:xfrm>
              <a:off x="414261" y="2787774"/>
              <a:ext cx="76200" cy="15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457200">
                <a:spcBef>
                  <a:spcPts val="200"/>
                </a:spcBef>
              </a:pPr>
              <a:endParaRPr lang="en-GB" sz="1400" dirty="0">
                <a:solidFill>
                  <a:prstClr val="white"/>
                </a:solidFill>
              </a:endParaRPr>
            </a:p>
          </p:txBody>
        </p:sp>
      </p:grpSp>
      <p:grpSp>
        <p:nvGrpSpPr>
          <p:cNvPr id="7" name="Group 6"/>
          <p:cNvGrpSpPr/>
          <p:nvPr/>
        </p:nvGrpSpPr>
        <p:grpSpPr>
          <a:xfrm>
            <a:off x="3212333" y="2787774"/>
            <a:ext cx="2734956" cy="1561515"/>
            <a:chOff x="3311157" y="2787774"/>
            <a:chExt cx="2734956" cy="1561515"/>
          </a:xfrm>
        </p:grpSpPr>
        <p:sp>
          <p:nvSpPr>
            <p:cNvPr id="9" name="Rectangle 8"/>
            <p:cNvSpPr/>
            <p:nvPr/>
          </p:nvSpPr>
          <p:spPr>
            <a:xfrm>
              <a:off x="3382113" y="2787775"/>
              <a:ext cx="2664000" cy="1561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45720" rIns="3600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457200">
                <a:spcBef>
                  <a:spcPts val="0"/>
                </a:spcBef>
              </a:pPr>
              <a:r>
                <a:rPr lang="en-GB" sz="1600" dirty="0">
                  <a:solidFill>
                    <a:srgbClr val="5A5A5A"/>
                  </a:solidFill>
                </a:rPr>
                <a:t>Simple dosing regime </a:t>
              </a:r>
              <a:br>
                <a:rPr lang="en-GB" sz="1600" dirty="0">
                  <a:solidFill>
                    <a:srgbClr val="5A5A5A"/>
                  </a:solidFill>
                </a:rPr>
              </a:br>
              <a:r>
                <a:rPr lang="en-GB" sz="1600" dirty="0">
                  <a:solidFill>
                    <a:srgbClr val="5A5A5A"/>
                  </a:solidFill>
                </a:rPr>
                <a:t>with no requirement for dose adjustment </a:t>
              </a:r>
            </a:p>
          </p:txBody>
        </p:sp>
        <p:sp>
          <p:nvSpPr>
            <p:cNvPr id="10" name="Rectangle 9"/>
            <p:cNvSpPr/>
            <p:nvPr/>
          </p:nvSpPr>
          <p:spPr>
            <a:xfrm>
              <a:off x="3311157" y="2787774"/>
              <a:ext cx="76200" cy="15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457200">
                <a:spcBef>
                  <a:spcPts val="200"/>
                </a:spcBef>
              </a:pPr>
              <a:endParaRPr lang="en-GB" sz="1400" dirty="0">
                <a:solidFill>
                  <a:prstClr val="white"/>
                </a:solidFill>
              </a:endParaRPr>
            </a:p>
          </p:txBody>
        </p:sp>
      </p:grpSp>
      <p:grpSp>
        <p:nvGrpSpPr>
          <p:cNvPr id="13" name="Group 12"/>
          <p:cNvGrpSpPr/>
          <p:nvPr/>
        </p:nvGrpSpPr>
        <p:grpSpPr>
          <a:xfrm>
            <a:off x="6082046" y="2787774"/>
            <a:ext cx="2732580" cy="1561515"/>
            <a:chOff x="6148721" y="2787774"/>
            <a:chExt cx="2732580" cy="1561515"/>
          </a:xfrm>
        </p:grpSpPr>
        <p:sp>
          <p:nvSpPr>
            <p:cNvPr id="11" name="Rectangle 10"/>
            <p:cNvSpPr/>
            <p:nvPr/>
          </p:nvSpPr>
          <p:spPr>
            <a:xfrm>
              <a:off x="6217301" y="2787775"/>
              <a:ext cx="2664000" cy="1561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45720" rIns="3600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457200">
                <a:spcBef>
                  <a:spcPts val="0"/>
                </a:spcBef>
              </a:pPr>
              <a:r>
                <a:rPr lang="en-GB" sz="1600" dirty="0">
                  <a:solidFill>
                    <a:srgbClr val="5A5A5A"/>
                  </a:solidFill>
                </a:rPr>
                <a:t>Also available in single‑pill, fixed-dose combinations </a:t>
              </a:r>
              <a:br>
                <a:rPr lang="en-GB" sz="1600" dirty="0">
                  <a:solidFill>
                    <a:srgbClr val="5A5A5A"/>
                  </a:solidFill>
                </a:rPr>
              </a:br>
              <a:r>
                <a:rPr lang="en-GB" sz="1600" dirty="0">
                  <a:solidFill>
                    <a:srgbClr val="5A5A5A"/>
                  </a:solidFill>
                </a:rPr>
                <a:t>with metformin and empagliflozin</a:t>
              </a:r>
              <a:endParaRPr lang="en-GB" sz="1400" dirty="0">
                <a:solidFill>
                  <a:srgbClr val="5A5A5A"/>
                </a:solidFill>
              </a:endParaRPr>
            </a:p>
          </p:txBody>
        </p:sp>
        <p:sp>
          <p:nvSpPr>
            <p:cNvPr id="12" name="Rectangle 11"/>
            <p:cNvSpPr/>
            <p:nvPr/>
          </p:nvSpPr>
          <p:spPr>
            <a:xfrm>
              <a:off x="6148721" y="2787774"/>
              <a:ext cx="76200" cy="15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457200">
                <a:spcBef>
                  <a:spcPts val="200"/>
                </a:spcBef>
              </a:pPr>
              <a:endParaRPr lang="en-GB" sz="1400" dirty="0">
                <a:solidFill>
                  <a:prstClr val="white"/>
                </a:solidFill>
              </a:endParaRPr>
            </a:p>
          </p:txBody>
        </p:sp>
      </p:grpSp>
      <p:sp>
        <p:nvSpPr>
          <p:cNvPr id="18" name="Rectangle 17"/>
          <p:cNvSpPr/>
          <p:nvPr/>
        </p:nvSpPr>
        <p:spPr>
          <a:xfrm>
            <a:off x="414258" y="1948061"/>
            <a:ext cx="8352564" cy="5760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defRPr/>
            </a:pPr>
            <a:r>
              <a:rPr lang="en-US" sz="2400" dirty="0">
                <a:solidFill>
                  <a:srgbClr val="5A5A5A"/>
                </a:solidFill>
              </a:rPr>
              <a:t>Linagliptin can simplify T2D management</a:t>
            </a:r>
            <a:endParaRPr lang="en-GB" sz="2400" dirty="0">
              <a:solidFill>
                <a:srgbClr val="5A5A5A"/>
              </a:solidFill>
            </a:endParaRPr>
          </a:p>
        </p:txBody>
      </p:sp>
      <p:sp>
        <p:nvSpPr>
          <p:cNvPr id="19" name="Rectangle 18"/>
          <p:cNvSpPr/>
          <p:nvPr/>
        </p:nvSpPr>
        <p:spPr>
          <a:xfrm rot="16200000">
            <a:off x="4552440" y="-2266324"/>
            <a:ext cx="76200" cy="835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457200">
              <a:spcBef>
                <a:spcPts val="200"/>
              </a:spcBef>
            </a:pPr>
            <a:endParaRPr lang="en-GB" sz="1400" dirty="0">
              <a:solidFill>
                <a:prstClr val="white"/>
              </a:solidFill>
            </a:endParaRPr>
          </a:p>
        </p:txBody>
      </p:sp>
      <p:sp>
        <p:nvSpPr>
          <p:cNvPr id="20" name="Rectangle 19"/>
          <p:cNvSpPr/>
          <p:nvPr/>
        </p:nvSpPr>
        <p:spPr>
          <a:xfrm>
            <a:off x="713771" y="1101874"/>
            <a:ext cx="7716459" cy="584775"/>
          </a:xfrm>
          <a:prstGeom prst="rect">
            <a:avLst/>
          </a:prstGeom>
        </p:spPr>
        <p:txBody>
          <a:bodyPr wrap="square">
            <a:spAutoFit/>
          </a:bodyPr>
          <a:lstStyle/>
          <a:p>
            <a:pPr defTabSz="457200"/>
            <a:r>
              <a:rPr lang="en-GB" sz="1600" dirty="0">
                <a:solidFill>
                  <a:srgbClr val="5A5A5A"/>
                </a:solidFill>
              </a:rPr>
              <a:t>Effective glucose control is crucial to improve long-term outcomes in T2D; however, management is complex, with numerous factors affecting optimal glucose control</a:t>
            </a:r>
          </a:p>
        </p:txBody>
      </p:sp>
    </p:spTree>
    <p:extLst>
      <p:ext uri="{BB962C8B-B14F-4D97-AF65-F5344CB8AC3E}">
        <p14:creationId xmlns:p14="http://schemas.microsoft.com/office/powerpoint/2010/main" val="28558080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95550"/>
            <a:ext cx="8435975" cy="685800"/>
          </a:xfrm>
        </p:spPr>
        <p:txBody>
          <a:bodyPr/>
          <a:lstStyle/>
          <a:p>
            <a:pPr algn="ctr"/>
            <a:r>
              <a:rPr lang="en-US" dirty="0" smtClean="0"/>
              <a:t>Thank you </a:t>
            </a:r>
            <a:endParaRPr lang="en-US" dirty="0"/>
          </a:p>
        </p:txBody>
      </p:sp>
      <p:sp>
        <p:nvSpPr>
          <p:cNvPr id="5" name="Slide Number Placeholder 4"/>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65</a:t>
            </a:fld>
            <a:endParaRPr lang="en-GB" dirty="0">
              <a:solidFill>
                <a:srgbClr val="5A5A5A">
                  <a:lumMod val="60000"/>
                  <a:lumOff val="40000"/>
                </a:srgbClr>
              </a:solidFill>
            </a:endParaRPr>
          </a:p>
        </p:txBody>
      </p:sp>
    </p:spTree>
    <p:extLst>
      <p:ext uri="{BB962C8B-B14F-4D97-AF65-F5344CB8AC3E}">
        <p14:creationId xmlns:p14="http://schemas.microsoft.com/office/powerpoint/2010/main" val="1919711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Footer Placeholder 13"/>
          <p:cNvSpPr>
            <a:spLocks noGrp="1"/>
          </p:cNvSpPr>
          <p:nvPr>
            <p:ph type="ftr" sz="quarter" idx="10"/>
          </p:nvPr>
        </p:nvSpPr>
        <p:spPr/>
        <p:txBody>
          <a:bodyPr vert="horz" lIns="0" tIns="0" rIns="0" bIns="0" rtlCol="0" anchor="b" anchorCtr="0"/>
          <a:lstStyle/>
          <a:p>
            <a:r>
              <a:rPr lang="en-US" dirty="0">
                <a:solidFill>
                  <a:srgbClr val="5A5A5A">
                    <a:lumMod val="60000"/>
                    <a:lumOff val="40000"/>
                  </a:srgbClr>
                </a:solidFill>
              </a:rPr>
              <a:t>M–H, Metropolis–Hastings; N/A, not applicable; </a:t>
            </a:r>
            <a:r>
              <a:rPr lang="en-GB" dirty="0">
                <a:solidFill>
                  <a:srgbClr val="5A5A5A">
                    <a:lumMod val="60000"/>
                    <a:lumOff val="40000"/>
                  </a:srgbClr>
                </a:solidFill>
              </a:rPr>
              <a:t>T2D, type 2 diabetes</a:t>
            </a:r>
            <a:r>
              <a:rPr lang="en-US" dirty="0">
                <a:solidFill>
                  <a:srgbClr val="5A5A5A">
                    <a:lumMod val="60000"/>
                    <a:lumOff val="40000"/>
                  </a:srgbClr>
                </a:solidFill>
              </a:rPr>
              <a:t> </a:t>
            </a:r>
          </a:p>
          <a:p>
            <a:r>
              <a:rPr lang="en-US" dirty="0">
                <a:solidFill>
                  <a:srgbClr val="5A5A5A">
                    <a:lumMod val="60000"/>
                    <a:lumOff val="40000"/>
                  </a:srgbClr>
                </a:solidFill>
              </a:rPr>
              <a:t>Coca SG </a:t>
            </a:r>
            <a:r>
              <a:rPr lang="en-US" i="1" dirty="0">
                <a:solidFill>
                  <a:srgbClr val="5A5A5A">
                    <a:lumMod val="60000"/>
                    <a:lumOff val="40000"/>
                  </a:srgbClr>
                </a:solidFill>
              </a:rPr>
              <a:t>et al. Arch Intern Med </a:t>
            </a:r>
            <a:r>
              <a:rPr lang="en-US" dirty="0">
                <a:solidFill>
                  <a:srgbClr val="5A5A5A">
                    <a:lumMod val="60000"/>
                    <a:lumOff val="40000"/>
                  </a:srgbClr>
                </a:solidFill>
              </a:rPr>
              <a:t>2012;172:761</a:t>
            </a:r>
          </a:p>
        </p:txBody>
      </p:sp>
      <p:sp>
        <p:nvSpPr>
          <p:cNvPr id="5" name="Text Placeholder 4"/>
          <p:cNvSpPr>
            <a:spLocks noGrp="1"/>
          </p:cNvSpPr>
          <p:nvPr>
            <p:ph type="body" sz="quarter" idx="11"/>
          </p:nvPr>
        </p:nvSpPr>
        <p:spPr/>
        <p:txBody>
          <a:bodyPr/>
          <a:lstStyle/>
          <a:p>
            <a:r>
              <a:rPr lang="en-GB" sz="1600" noProof="0" dirty="0"/>
              <a:t>The benefits of intensive glycaemic control for microvascular complications of T2D were confirmed in a meta-analysis of seven randomised trials (N=28,065)</a:t>
            </a:r>
          </a:p>
        </p:txBody>
      </p:sp>
      <p:sp>
        <p:nvSpPr>
          <p:cNvPr id="12" name="Title 11"/>
          <p:cNvSpPr>
            <a:spLocks noGrp="1"/>
          </p:cNvSpPr>
          <p:nvPr>
            <p:ph type="title"/>
          </p:nvPr>
        </p:nvSpPr>
        <p:spPr/>
        <p:txBody>
          <a:bodyPr/>
          <a:lstStyle/>
          <a:p>
            <a:r>
              <a:rPr lang="en-GB" noProof="0" dirty="0"/>
              <a:t>Effective glucose control reduces the risk of microvascular complications in T2D</a:t>
            </a:r>
          </a:p>
        </p:txBody>
      </p:sp>
      <p:sp>
        <p:nvSpPr>
          <p:cNvPr id="2" name="Slide Number Placeholder 1"/>
          <p:cNvSpPr>
            <a:spLocks noGrp="1"/>
          </p:cNvSpPr>
          <p:nvPr>
            <p:ph type="sldNum" sz="quarter" idx="12"/>
          </p:nvPr>
        </p:nvSpPr>
        <p:spPr/>
        <p:txBody>
          <a:bodyPr/>
          <a:lstStyle/>
          <a:p>
            <a:fld id="{1E3D6C54-B124-AC41-90C1-F7EEF34AAC27}" type="slidenum">
              <a:rPr lang="en-US">
                <a:solidFill>
                  <a:srgbClr val="5A5A5A">
                    <a:lumMod val="60000"/>
                    <a:lumOff val="40000"/>
                  </a:srgbClr>
                </a:solidFill>
              </a:rPr>
              <a:pPr/>
              <a:t>7</a:t>
            </a:fld>
            <a:endParaRPr lang="en-US" dirty="0">
              <a:solidFill>
                <a:srgbClr val="5A5A5A">
                  <a:lumMod val="60000"/>
                  <a:lumOff val="40000"/>
                </a:srgbClr>
              </a:solidFill>
            </a:endParaRPr>
          </a:p>
        </p:txBody>
      </p:sp>
      <p:grpSp>
        <p:nvGrpSpPr>
          <p:cNvPr id="59" name="Group 16"/>
          <p:cNvGrpSpPr/>
          <p:nvPr/>
        </p:nvGrpSpPr>
        <p:grpSpPr>
          <a:xfrm>
            <a:off x="1364461" y="4320585"/>
            <a:ext cx="3008311" cy="231385"/>
            <a:chOff x="6509259" y="5078215"/>
            <a:chExt cx="2683626" cy="528338"/>
          </a:xfrm>
        </p:grpSpPr>
        <p:sp>
          <p:nvSpPr>
            <p:cNvPr id="61" name="TextBox 60"/>
            <p:cNvSpPr txBox="1"/>
            <p:nvPr/>
          </p:nvSpPr>
          <p:spPr>
            <a:xfrm>
              <a:off x="6509259" y="5184890"/>
              <a:ext cx="1264845" cy="421661"/>
            </a:xfrm>
            <a:prstGeom prst="rect">
              <a:avLst/>
            </a:prstGeom>
            <a:noFill/>
          </p:spPr>
          <p:txBody>
            <a:bodyPr wrap="square" lIns="0" tIns="0" rIns="0" bIns="0" rtlCol="0">
              <a:spAutoFit/>
            </a:bodyPr>
            <a:lstStyle/>
            <a:p>
              <a:pPr algn="r" defTabSz="457200"/>
              <a:r>
                <a:rPr lang="en-GB" sz="1200" dirty="0">
                  <a:solidFill>
                    <a:srgbClr val="5A5A5A"/>
                  </a:solidFill>
                </a:rPr>
                <a:t>Favours intensive</a:t>
              </a:r>
            </a:p>
          </p:txBody>
        </p:sp>
        <p:sp>
          <p:nvSpPr>
            <p:cNvPr id="62" name="TextBox 61"/>
            <p:cNvSpPr txBox="1"/>
            <p:nvPr/>
          </p:nvSpPr>
          <p:spPr>
            <a:xfrm>
              <a:off x="8000554" y="5184892"/>
              <a:ext cx="1192331" cy="421661"/>
            </a:xfrm>
            <a:prstGeom prst="rect">
              <a:avLst/>
            </a:prstGeom>
            <a:noFill/>
          </p:spPr>
          <p:txBody>
            <a:bodyPr wrap="square" lIns="0" tIns="0" rIns="0" bIns="0" rtlCol="0">
              <a:spAutoFit/>
            </a:bodyPr>
            <a:lstStyle/>
            <a:p>
              <a:pPr defTabSz="457200"/>
              <a:r>
                <a:rPr lang="en-GB" sz="1200" dirty="0">
                  <a:solidFill>
                    <a:srgbClr val="5A5A5A"/>
                  </a:solidFill>
                </a:rPr>
                <a:t>Favours standard</a:t>
              </a:r>
            </a:p>
          </p:txBody>
        </p:sp>
        <p:cxnSp>
          <p:nvCxnSpPr>
            <p:cNvPr id="63" name="Straight Arrow Connector 62"/>
            <p:cNvCxnSpPr/>
            <p:nvPr/>
          </p:nvCxnSpPr>
          <p:spPr>
            <a:xfrm>
              <a:off x="8000554" y="5078215"/>
              <a:ext cx="82296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6951143" y="5078215"/>
              <a:ext cx="82296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3" name="Group 16"/>
          <p:cNvGrpSpPr/>
          <p:nvPr/>
        </p:nvGrpSpPr>
        <p:grpSpPr>
          <a:xfrm>
            <a:off x="5059425" y="4320585"/>
            <a:ext cx="3008311" cy="231385"/>
            <a:chOff x="6509259" y="5078215"/>
            <a:chExt cx="2683626" cy="528338"/>
          </a:xfrm>
        </p:grpSpPr>
        <p:sp>
          <p:nvSpPr>
            <p:cNvPr id="184" name="TextBox 183"/>
            <p:cNvSpPr txBox="1"/>
            <p:nvPr/>
          </p:nvSpPr>
          <p:spPr>
            <a:xfrm>
              <a:off x="6509259" y="5184890"/>
              <a:ext cx="1264845" cy="421661"/>
            </a:xfrm>
            <a:prstGeom prst="rect">
              <a:avLst/>
            </a:prstGeom>
            <a:noFill/>
          </p:spPr>
          <p:txBody>
            <a:bodyPr wrap="square" lIns="0" tIns="0" rIns="0" bIns="0" rtlCol="0">
              <a:spAutoFit/>
            </a:bodyPr>
            <a:lstStyle/>
            <a:p>
              <a:pPr algn="r" defTabSz="457200"/>
              <a:r>
                <a:rPr lang="en-GB" sz="1200" dirty="0">
                  <a:solidFill>
                    <a:srgbClr val="5A5A5A"/>
                  </a:solidFill>
                </a:rPr>
                <a:t>Favours intensive</a:t>
              </a:r>
            </a:p>
          </p:txBody>
        </p:sp>
        <p:sp>
          <p:nvSpPr>
            <p:cNvPr id="185" name="TextBox 184"/>
            <p:cNvSpPr txBox="1"/>
            <p:nvPr/>
          </p:nvSpPr>
          <p:spPr>
            <a:xfrm>
              <a:off x="8000554" y="5184892"/>
              <a:ext cx="1192331" cy="421661"/>
            </a:xfrm>
            <a:prstGeom prst="rect">
              <a:avLst/>
            </a:prstGeom>
            <a:noFill/>
          </p:spPr>
          <p:txBody>
            <a:bodyPr wrap="square" lIns="0" tIns="0" rIns="0" bIns="0" rtlCol="0">
              <a:spAutoFit/>
            </a:bodyPr>
            <a:lstStyle/>
            <a:p>
              <a:pPr defTabSz="457200"/>
              <a:r>
                <a:rPr lang="en-GB" sz="1200" dirty="0">
                  <a:solidFill>
                    <a:srgbClr val="5A5A5A"/>
                  </a:solidFill>
                </a:rPr>
                <a:t>Favours standard</a:t>
              </a:r>
            </a:p>
          </p:txBody>
        </p:sp>
        <p:cxnSp>
          <p:nvCxnSpPr>
            <p:cNvPr id="186" name="Straight Arrow Connector 185"/>
            <p:cNvCxnSpPr/>
            <p:nvPr/>
          </p:nvCxnSpPr>
          <p:spPr>
            <a:xfrm>
              <a:off x="8000554" y="5078215"/>
              <a:ext cx="82296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H="1">
              <a:off x="6951143" y="5078215"/>
              <a:ext cx="822960"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57" name="Group 132"/>
          <p:cNvGraphicFramePr>
            <a:graphicFrameLocks/>
          </p:cNvGraphicFramePr>
          <p:nvPr>
            <p:extLst>
              <p:ext uri="{D42A27DB-BD31-4B8C-83A1-F6EECF244321}">
                <p14:modId xmlns:p14="http://schemas.microsoft.com/office/powerpoint/2010/main" val="1808801830"/>
              </p:ext>
            </p:extLst>
          </p:nvPr>
        </p:nvGraphicFramePr>
        <p:xfrm>
          <a:off x="260607" y="1567966"/>
          <a:ext cx="8622786" cy="2404800"/>
        </p:xfrm>
        <a:graphic>
          <a:graphicData uri="http://schemas.openxmlformats.org/drawingml/2006/table">
            <a:tbl>
              <a:tblPr/>
              <a:tblGrid>
                <a:gridCol w="1548000">
                  <a:extLst>
                    <a:ext uri="{9D8B030D-6E8A-4147-A177-3AD203B41FA5}">
                      <a16:colId xmlns="" xmlns:a16="http://schemas.microsoft.com/office/drawing/2014/main" val="20000"/>
                    </a:ext>
                  </a:extLst>
                </a:gridCol>
                <a:gridCol w="2124236">
                  <a:extLst>
                    <a:ext uri="{9D8B030D-6E8A-4147-A177-3AD203B41FA5}">
                      <a16:colId xmlns="" xmlns:a16="http://schemas.microsoft.com/office/drawing/2014/main" val="20001"/>
                    </a:ext>
                  </a:extLst>
                </a:gridCol>
                <a:gridCol w="1188132">
                  <a:extLst>
                    <a:ext uri="{9D8B030D-6E8A-4147-A177-3AD203B41FA5}">
                      <a16:colId xmlns="" xmlns:a16="http://schemas.microsoft.com/office/drawing/2014/main" val="20002"/>
                    </a:ext>
                  </a:extLst>
                </a:gridCol>
                <a:gridCol w="2376264">
                  <a:extLst>
                    <a:ext uri="{9D8B030D-6E8A-4147-A177-3AD203B41FA5}">
                      <a16:colId xmlns="" xmlns:a16="http://schemas.microsoft.com/office/drawing/2014/main" val="20003"/>
                    </a:ext>
                  </a:extLst>
                </a:gridCol>
                <a:gridCol w="1386154">
                  <a:extLst>
                    <a:ext uri="{9D8B030D-6E8A-4147-A177-3AD203B41FA5}">
                      <a16:colId xmlns="" xmlns:a16="http://schemas.microsoft.com/office/drawing/2014/main" val="20004"/>
                    </a:ext>
                  </a:extLst>
                </a:gridCol>
              </a:tblGrid>
              <a:tr h="237569">
                <a:tc rowSpan="2">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1" i="0" u="none" strike="noStrike" cap="none" normalizeH="0" baseline="0" dirty="0">
                          <a:ln>
                            <a:noFill/>
                          </a:ln>
                          <a:solidFill>
                            <a:schemeClr val="tx1"/>
                          </a:solidFill>
                          <a:effectLst/>
                          <a:latin typeface="+mn-lt"/>
                          <a:cs typeface="Arial" panose="020B0604020202020204" pitchFamily="34" charset="0"/>
                        </a:rPr>
                        <a:t>Study or subgroup</a:t>
                      </a:r>
                    </a:p>
                  </a:txBody>
                  <a:tcPr marL="45720" marR="45720" marT="28800" marB="288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1" u="none" strike="noStrike" kern="1200" cap="none" normalizeH="0" baseline="0" dirty="0">
                          <a:ln>
                            <a:noFill/>
                          </a:ln>
                          <a:solidFill>
                            <a:schemeClr val="tx1"/>
                          </a:solidFill>
                          <a:effectLst/>
                          <a:latin typeface="Arial"/>
                          <a:ea typeface="+mn-ea"/>
                          <a:cs typeface="Arial" panose="020B0604020202020204" pitchFamily="34" charset="0"/>
                        </a:rPr>
                        <a:t>Risk ratio for microalbuminuria</a:t>
                      </a:r>
                    </a:p>
                  </a:txBody>
                  <a:tcPr marL="36000" marR="36000" marT="28800" marB="288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1" u="none" strike="noStrike" cap="none" normalizeH="0" baseline="0" dirty="0">
                        <a:ln>
                          <a:noFill/>
                        </a:ln>
                        <a:solidFill>
                          <a:schemeClr val="accent1"/>
                        </a:solidFill>
                        <a:effectLst/>
                        <a:latin typeface="+mn-lt"/>
                        <a:cs typeface="Arial" panose="020B0604020202020204" pitchFamily="34" charset="0"/>
                      </a:endParaRPr>
                    </a:p>
                  </a:txBody>
                  <a:tcPr marL="48000" marR="48000" marT="38400" marB="384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1" u="none" strike="noStrike" kern="1200" cap="none" normalizeH="0" baseline="0" dirty="0">
                          <a:ln>
                            <a:noFill/>
                          </a:ln>
                          <a:solidFill>
                            <a:schemeClr val="tx1"/>
                          </a:solidFill>
                          <a:effectLst/>
                          <a:latin typeface="Arial"/>
                          <a:ea typeface="+mn-ea"/>
                          <a:cs typeface="Arial" panose="020B0604020202020204" pitchFamily="34" charset="0"/>
                        </a:rPr>
                        <a:t>Risk ratio for macroalbuminuria</a:t>
                      </a:r>
                    </a:p>
                  </a:txBody>
                  <a:tcPr marL="36000" marR="36000" marT="28800" marB="288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1" u="none" strike="noStrike" cap="none" normalizeH="0" baseline="0" dirty="0">
                        <a:ln>
                          <a:noFill/>
                        </a:ln>
                        <a:solidFill>
                          <a:schemeClr val="accent1"/>
                        </a:solidFill>
                        <a:effectLst/>
                        <a:latin typeface="+mn-lt"/>
                        <a:cs typeface="Arial" panose="020B0604020202020204" pitchFamily="34" charset="0"/>
                      </a:endParaRPr>
                    </a:p>
                  </a:txBody>
                  <a:tcPr marL="48000" marR="48000" marT="38400" marB="38400" anchor="b"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EC008C"/>
                      </a:solidFill>
                      <a:prstDash val="solid"/>
                      <a:round/>
                      <a:headEnd type="none" w="med" len="med"/>
                      <a:tailEnd type="none" w="med" len="med"/>
                    </a:lnT>
                    <a:lnB w="12700" cap="flat" cmpd="sng" algn="ctr">
                      <a:solidFill>
                        <a:srgbClr val="EC008C"/>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37569">
                <a:tc vMerge="1">
                  <a:txBody>
                    <a:bodyPr/>
                    <a:lstStyle/>
                    <a:p>
                      <a:endParaRPr lang="en-GB"/>
                    </a:p>
                  </a:txBody>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1" u="none" strike="noStrike" kern="1200" cap="none" normalizeH="0" baseline="0" dirty="0">
                          <a:ln>
                            <a:noFill/>
                          </a:ln>
                          <a:solidFill>
                            <a:schemeClr val="tx1"/>
                          </a:solidFill>
                          <a:effectLst/>
                          <a:latin typeface="Arial"/>
                          <a:ea typeface="+mn-ea"/>
                          <a:cs typeface="Arial" panose="020B0604020202020204" pitchFamily="34" charset="0"/>
                        </a:rPr>
                        <a:t>M–H, random (95% CI)</a:t>
                      </a:r>
                    </a:p>
                  </a:txBody>
                  <a:tcPr marL="36000" marR="36000" marT="28800" marB="288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1" u="none" strike="noStrike" kern="1200" cap="none" normalizeH="0" baseline="0" dirty="0">
                        <a:ln>
                          <a:noFill/>
                        </a:ln>
                        <a:solidFill>
                          <a:schemeClr val="accent1"/>
                        </a:solidFill>
                        <a:effectLst/>
                        <a:latin typeface="Arial"/>
                        <a:ea typeface="+mn-ea"/>
                        <a:cs typeface="Arial" panose="020B0604020202020204" pitchFamily="34" charset="0"/>
                      </a:endParaRPr>
                    </a:p>
                  </a:txBody>
                  <a:tcPr marL="48000" marR="48000" marT="38400" marB="384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1" u="none" strike="noStrike" kern="1200" cap="none" normalizeH="0" baseline="0" dirty="0">
                          <a:ln>
                            <a:noFill/>
                          </a:ln>
                          <a:solidFill>
                            <a:schemeClr val="tx1"/>
                          </a:solidFill>
                          <a:effectLst/>
                          <a:latin typeface="Arial"/>
                          <a:ea typeface="+mn-ea"/>
                          <a:cs typeface="Arial" panose="020B0604020202020204" pitchFamily="34" charset="0"/>
                        </a:rPr>
                        <a:t>M–H, random (95% CI)</a:t>
                      </a:r>
                    </a:p>
                  </a:txBody>
                  <a:tcPr marL="36000" marR="36000" marT="28800" marB="288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1" u="none" strike="noStrike" kern="1200" cap="none" normalizeH="0" baseline="0" dirty="0">
                        <a:ln>
                          <a:noFill/>
                        </a:ln>
                        <a:solidFill>
                          <a:schemeClr val="accent1"/>
                        </a:solidFill>
                        <a:effectLst/>
                        <a:latin typeface="Arial"/>
                        <a:ea typeface="+mn-ea"/>
                        <a:cs typeface="Arial" panose="020B0604020202020204" pitchFamily="34" charset="0"/>
                      </a:endParaRPr>
                    </a:p>
                  </a:txBody>
                  <a:tcPr marL="48000" marR="48000" marT="38400" marB="38400" anchor="b" horzOverflow="overflow"/>
                </a:tc>
                <a:extLst>
                  <a:ext uri="{0D108BD9-81ED-4DB2-BD59-A6C34878D82A}">
                    <a16:rowId xmlns="" xmlns:a16="http://schemas.microsoft.com/office/drawing/2014/main" val="10001"/>
                  </a:ext>
                </a:extLst>
              </a:tr>
              <a:tr h="237569">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kern="1200" cap="none" normalizeH="0" baseline="0" dirty="0">
                          <a:ln>
                            <a:noFill/>
                          </a:ln>
                          <a:solidFill>
                            <a:schemeClr val="tx1"/>
                          </a:solidFill>
                          <a:effectLst/>
                          <a:latin typeface="+mn-lt"/>
                          <a:ea typeface="+mn-ea"/>
                          <a:cs typeface="Arial" panose="020B0604020202020204" pitchFamily="34" charset="0"/>
                        </a:rPr>
                        <a:t>ACCORD</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0.88 (0.80, 0.96)</a:t>
                      </a: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0.72 (0.60, 0.86)</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37569">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kern="1200" cap="none" normalizeH="0" baseline="0" dirty="0">
                          <a:ln>
                            <a:noFill/>
                          </a:ln>
                          <a:solidFill>
                            <a:schemeClr val="tx1"/>
                          </a:solidFill>
                          <a:effectLst/>
                          <a:latin typeface="+mn-lt"/>
                          <a:ea typeface="+mn-ea"/>
                          <a:cs typeface="Arial" panose="020B0604020202020204" pitchFamily="34" charset="0"/>
                        </a:rPr>
                        <a:t>ADVANCE</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0.92 (0.86, 0.98)</a:t>
                      </a: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0.79 (0.67, 0.93)</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37569">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1588"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Kumamoto</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kern="1200" cap="none" normalizeH="0" baseline="0" dirty="0">
                        <a:ln>
                          <a:noFill/>
                        </a:ln>
                        <a:solidFill>
                          <a:schemeClr val="tx1"/>
                        </a:solidFill>
                        <a:effectLst/>
                        <a:latin typeface="+mn-lt"/>
                        <a:ea typeface="+mn-ea"/>
                        <a:cs typeface="Arial" panose="020B0604020202020204" pitchFamily="34" charset="0"/>
                      </a:endParaRP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fontAlgn="b" latinLnBrk="0" hangingPunct="1">
                        <a:spcBef>
                          <a:spcPct val="20000"/>
                        </a:spcBef>
                        <a:spcAft>
                          <a:spcPct val="20000"/>
                        </a:spcAft>
                        <a:buClr>
                          <a:schemeClr val="bg2"/>
                        </a:buClr>
                        <a:buFont typeface="Wingdings 2" pitchFamily="18" charset="2"/>
                        <a:defRPr sz="1800" kern="1200">
                          <a:solidFill>
                            <a:schemeClr val="tx1"/>
                          </a:solidFill>
                          <a:latin typeface="Arial"/>
                        </a:defRPr>
                      </a:lvl1pPr>
                      <a:lvl2pPr marL="457200" indent="-285750" algn="l" defTabSz="457200" rtl="0" eaLnBrk="1" fontAlgn="b" latinLnBrk="0" hangingPunct="1">
                        <a:spcBef>
                          <a:spcPct val="10000"/>
                        </a:spcBef>
                        <a:spcAft>
                          <a:spcPct val="10000"/>
                        </a:spcAft>
                        <a:buClr>
                          <a:schemeClr val="bg2"/>
                        </a:buClr>
                        <a:buFont typeface="Symbol" pitchFamily="18" charset="2"/>
                        <a:defRPr sz="1800" kern="1200">
                          <a:solidFill>
                            <a:schemeClr val="tx1"/>
                          </a:solidFill>
                          <a:latin typeface="Arial"/>
                        </a:defRPr>
                      </a:lvl2pPr>
                      <a:lvl3pPr marL="914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3pPr>
                      <a:lvl4pPr marL="1371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4pPr>
                      <a:lvl5pPr marL="18288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5pPr>
                      <a:lvl6pPr marL="22860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6pPr>
                      <a:lvl7pPr marL="27432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7pPr>
                      <a:lvl8pPr marL="32004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8pPr>
                      <a:lvl9pPr marL="3657600" indent="-228600" algn="l" defTabSz="457200" rtl="0" eaLnBrk="1" fontAlgn="b" latinLnBrk="0" hangingPunct="1">
                        <a:spcBef>
                          <a:spcPct val="10000"/>
                        </a:spcBef>
                        <a:spcAft>
                          <a:spcPct val="10000"/>
                        </a:spcAft>
                        <a:buClr>
                          <a:schemeClr val="bg2"/>
                        </a:buClr>
                        <a:buFont typeface="Arial" charset="0"/>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200" b="0" i="0" u="none" strike="noStrike" kern="1200" cap="none" normalizeH="0" baseline="0" dirty="0">
                          <a:ln>
                            <a:noFill/>
                          </a:ln>
                          <a:solidFill>
                            <a:schemeClr val="tx1"/>
                          </a:solidFill>
                          <a:effectLst/>
                          <a:latin typeface="+mn-lt"/>
                          <a:ea typeface="+mn-ea"/>
                          <a:cs typeface="Arial" panose="020B0604020202020204" pitchFamily="34" charset="0"/>
                        </a:rPr>
                        <a:t>0.44 (0.16, 1.17)</a:t>
                      </a: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0.11 (0.01, 1.94)</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37569">
                <a:tc>
                  <a:txBody>
                    <a:bodyPr/>
                    <a:lstStyle/>
                    <a:p>
                      <a:pPr marL="1588"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200" b="0" i="0" u="none" strike="noStrike" cap="none" normalizeH="0" baseline="0" dirty="0">
                          <a:ln>
                            <a:noFill/>
                          </a:ln>
                          <a:solidFill>
                            <a:schemeClr val="tx1"/>
                          </a:solidFill>
                          <a:effectLst/>
                          <a:latin typeface="+mn-lt"/>
                          <a:cs typeface="Arial" panose="020B0604020202020204" pitchFamily="34" charset="0"/>
                        </a:rPr>
                        <a:t>UKPDS 33</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200" b="0" i="0" u="none" strike="noStrike" cap="none" normalizeH="0" baseline="0" dirty="0">
                          <a:ln>
                            <a:noFill/>
                          </a:ln>
                          <a:solidFill>
                            <a:schemeClr val="tx1"/>
                          </a:solidFill>
                          <a:effectLst/>
                          <a:latin typeface="+mn-lt"/>
                          <a:cs typeface="Arial" panose="020B0604020202020204" pitchFamily="34" charset="0"/>
                        </a:rPr>
                        <a:t>0.88 (0.75, 1.04)</a:t>
                      </a: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0.90 (0.60, 1.35)</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37569">
                <a:tc>
                  <a:txBody>
                    <a:bodyPr/>
                    <a:lstStyle/>
                    <a:p>
                      <a:pPr marL="1588"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UKPDS 34</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200" b="0" i="0" u="none" strike="noStrike" cap="none" normalizeH="0" baseline="0" dirty="0">
                          <a:ln>
                            <a:noFill/>
                          </a:ln>
                          <a:solidFill>
                            <a:schemeClr val="tx1"/>
                          </a:solidFill>
                          <a:effectLst/>
                          <a:latin typeface="+mn-lt"/>
                          <a:cs typeface="Arial" panose="020B0604020202020204" pitchFamily="34" charset="0"/>
                        </a:rPr>
                        <a:t>1.00 (0.77, 1.30)</a:t>
                      </a: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N/A</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37569">
                <a:tc>
                  <a:txBody>
                    <a:bodyPr/>
                    <a:lstStyle/>
                    <a:p>
                      <a:pPr marL="1588"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VADT</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200" b="0" i="0" u="none" strike="noStrike" cap="none" normalizeH="0" baseline="0" dirty="0">
                          <a:ln>
                            <a:noFill/>
                          </a:ln>
                          <a:solidFill>
                            <a:schemeClr val="tx1"/>
                          </a:solidFill>
                          <a:effectLst/>
                          <a:latin typeface="+mn-lt"/>
                          <a:cs typeface="Arial" panose="020B0604020202020204" pitchFamily="34" charset="0"/>
                        </a:rPr>
                        <a:t>0.74 (0.51, 1.07)</a:t>
                      </a: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0.56 (0.33, 0.96)</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37569">
                <a:tc>
                  <a:txBody>
                    <a:bodyPr/>
                    <a:lstStyle/>
                    <a:p>
                      <a:pPr marL="1588"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VADT Feasibility Trial</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200" b="0" i="0" u="none" strike="noStrike" cap="none" normalizeH="0" baseline="0" dirty="0">
                          <a:ln>
                            <a:noFill/>
                          </a:ln>
                          <a:solidFill>
                            <a:schemeClr val="tx1"/>
                          </a:solidFill>
                          <a:effectLst/>
                          <a:latin typeface="+mn-lt"/>
                          <a:cs typeface="Arial" panose="020B0604020202020204" pitchFamily="34" charset="0"/>
                        </a:rPr>
                        <a:t>0.26 (0.13, 0.52)</a:t>
                      </a: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tx1"/>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0.35 (0.11, 1.13)</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37569">
                <a:tc>
                  <a:txBody>
                    <a:bodyPr/>
                    <a:lstStyle/>
                    <a:p>
                      <a:pPr marL="1588" marR="0" lvl="0" indent="-1588" algn="l"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200" b="1" i="0" u="none" strike="noStrike" cap="none" normalizeH="0" baseline="0" dirty="0">
                          <a:ln>
                            <a:noFill/>
                          </a:ln>
                          <a:solidFill>
                            <a:schemeClr val="accent2"/>
                          </a:solidFill>
                          <a:effectLst/>
                          <a:latin typeface="+mn-lt"/>
                          <a:cs typeface="Arial" panose="020B0604020202020204" pitchFamily="34" charset="0"/>
                        </a:rPr>
                        <a:t>Total</a:t>
                      </a: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endParaRPr kumimoji="0" lang="en-GB" altLang="en-US" sz="1200" b="1" i="0" u="none" strike="noStrike" cap="none" normalizeH="0" baseline="0" dirty="0">
                        <a:ln>
                          <a:noFill/>
                        </a:ln>
                        <a:solidFill>
                          <a:schemeClr val="accent2"/>
                        </a:solidFill>
                        <a:effectLst/>
                        <a:latin typeface="+mn-lt"/>
                        <a:cs typeface="Arial" panose="020B0604020202020204" pitchFamily="34" charset="0"/>
                      </a:endParaRP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200" b="1" i="0" u="none" strike="noStrike" cap="none" normalizeH="0" baseline="0" dirty="0">
                          <a:ln>
                            <a:noFill/>
                          </a:ln>
                          <a:solidFill>
                            <a:schemeClr val="accent2"/>
                          </a:solidFill>
                          <a:effectLst/>
                          <a:latin typeface="+mn-lt"/>
                          <a:cs typeface="Arial" panose="020B0604020202020204" pitchFamily="34" charset="0"/>
                        </a:rPr>
                        <a:t>0.86 (0.76, 0.96)</a:t>
                      </a:r>
                    </a:p>
                  </a:txBody>
                  <a:tcPr marL="36000" marR="3600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200" b="0" i="0" u="none" strike="noStrike" cap="none" normalizeH="0" baseline="0" dirty="0">
                        <a:ln>
                          <a:noFill/>
                        </a:ln>
                        <a:solidFill>
                          <a:schemeClr val="accent2"/>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200" b="1" i="0" u="none" strike="noStrike" cap="none" normalizeH="0" baseline="0" dirty="0">
                          <a:ln>
                            <a:noFill/>
                          </a:ln>
                          <a:solidFill>
                            <a:schemeClr val="accent2"/>
                          </a:solidFill>
                          <a:effectLst/>
                          <a:latin typeface="+mn-lt"/>
                          <a:cs typeface="Arial" panose="020B0604020202020204" pitchFamily="34" charset="0"/>
                        </a:rPr>
                        <a:t>0.74 (0.65, 0.85)</a:t>
                      </a:r>
                      <a:endParaRPr kumimoji="0" lang="en-GB" altLang="en-US" sz="1200" b="1" i="0" u="none" strike="noStrike" cap="none" normalizeH="0" baseline="30000" dirty="0">
                        <a:ln>
                          <a:noFill/>
                        </a:ln>
                        <a:solidFill>
                          <a:schemeClr val="accent2"/>
                        </a:solidFill>
                        <a:effectLst/>
                        <a:latin typeface="+mn-lt"/>
                        <a:cs typeface="Arial" panose="020B0604020202020204" pitchFamily="34" charset="0"/>
                      </a:endParaRPr>
                    </a:p>
                  </a:txBody>
                  <a:tcPr marL="45720" marR="45720" marT="2880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bl>
          </a:graphicData>
        </a:graphic>
      </p:graphicFrame>
      <p:graphicFrame>
        <p:nvGraphicFramePr>
          <p:cNvPr id="58" name="Chart 57"/>
          <p:cNvGraphicFramePr/>
          <p:nvPr>
            <p:extLst>
              <p:ext uri="{D42A27DB-BD31-4B8C-83A1-F6EECF244321}">
                <p14:modId xmlns:p14="http://schemas.microsoft.com/office/powerpoint/2010/main" val="1299618868"/>
              </p:ext>
            </p:extLst>
          </p:nvPr>
        </p:nvGraphicFramePr>
        <p:xfrm>
          <a:off x="1500865" y="1911660"/>
          <a:ext cx="2831111" cy="2375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2" name="Chart 181"/>
          <p:cNvGraphicFramePr/>
          <p:nvPr>
            <p:extLst>
              <p:ext uri="{D42A27DB-BD31-4B8C-83A1-F6EECF244321}">
                <p14:modId xmlns:p14="http://schemas.microsoft.com/office/powerpoint/2010/main" val="1090941337"/>
              </p:ext>
            </p:extLst>
          </p:nvPr>
        </p:nvGraphicFramePr>
        <p:xfrm>
          <a:off x="5187406" y="1911660"/>
          <a:ext cx="2831111" cy="23756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36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 name="Group 73"/>
          <p:cNvGraphicFramePr>
            <a:graphicFrameLocks noGrp="1"/>
          </p:cNvGraphicFramePr>
          <p:nvPr>
            <p:ph sz="quarter" idx="11"/>
            <p:extLst>
              <p:ext uri="{D42A27DB-BD31-4B8C-83A1-F6EECF244321}">
                <p14:modId xmlns:p14="http://schemas.microsoft.com/office/powerpoint/2010/main" val="3325389306"/>
              </p:ext>
            </p:extLst>
          </p:nvPr>
        </p:nvGraphicFramePr>
        <p:xfrm>
          <a:off x="457200" y="1030288"/>
          <a:ext cx="8229917" cy="2919198"/>
        </p:xfrm>
        <a:graphic>
          <a:graphicData uri="http://schemas.openxmlformats.org/drawingml/2006/table">
            <a:tbl>
              <a:tblPr firstRow="1" bandRow="1">
                <a:tableStyleId>{69012ECD-51FC-41F1-AA8D-1B2483CD663E}</a:tableStyleId>
              </a:tblPr>
              <a:tblGrid>
                <a:gridCol w="1321392">
                  <a:extLst>
                    <a:ext uri="{9D8B030D-6E8A-4147-A177-3AD203B41FA5}">
                      <a16:colId xmlns="" xmlns:a16="http://schemas.microsoft.com/office/drawing/2014/main" val="20000"/>
                    </a:ext>
                  </a:extLst>
                </a:gridCol>
                <a:gridCol w="1939759">
                  <a:extLst>
                    <a:ext uri="{9D8B030D-6E8A-4147-A177-3AD203B41FA5}">
                      <a16:colId xmlns="" xmlns:a16="http://schemas.microsoft.com/office/drawing/2014/main" val="20002"/>
                    </a:ext>
                  </a:extLst>
                </a:gridCol>
                <a:gridCol w="1578105">
                  <a:extLst>
                    <a:ext uri="{9D8B030D-6E8A-4147-A177-3AD203B41FA5}">
                      <a16:colId xmlns="" xmlns:a16="http://schemas.microsoft.com/office/drawing/2014/main" val="20003"/>
                    </a:ext>
                  </a:extLst>
                </a:gridCol>
                <a:gridCol w="1522484">
                  <a:extLst>
                    <a:ext uri="{9D8B030D-6E8A-4147-A177-3AD203B41FA5}">
                      <a16:colId xmlns="" xmlns:a16="http://schemas.microsoft.com/office/drawing/2014/main" val="20004"/>
                    </a:ext>
                  </a:extLst>
                </a:gridCol>
                <a:gridCol w="832515">
                  <a:extLst>
                    <a:ext uri="{9D8B030D-6E8A-4147-A177-3AD203B41FA5}">
                      <a16:colId xmlns="" xmlns:a16="http://schemas.microsoft.com/office/drawing/2014/main" val="20005"/>
                    </a:ext>
                  </a:extLst>
                </a:gridCol>
                <a:gridCol w="1035662">
                  <a:extLst>
                    <a:ext uri="{9D8B030D-6E8A-4147-A177-3AD203B41FA5}">
                      <a16:colId xmlns="" xmlns:a16="http://schemas.microsoft.com/office/drawing/2014/main" val="20006"/>
                    </a:ext>
                  </a:extLst>
                </a:gridCol>
              </a:tblGrid>
              <a:tr h="640106">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1" u="none" strike="noStrike" cap="none" normalizeH="0" baseline="0" dirty="0">
                          <a:ln>
                            <a:noFill/>
                          </a:ln>
                          <a:effectLst/>
                          <a:latin typeface="+mn-lt"/>
                        </a:rPr>
                        <a:t>Study</a:t>
                      </a:r>
                      <a:r>
                        <a:rPr kumimoji="0" lang="en-US" altLang="en-US" sz="1200" b="1" u="none" strike="noStrike" cap="none" normalizeH="0" baseline="30000" dirty="0">
                          <a:ln>
                            <a:noFill/>
                          </a:ln>
                          <a:effectLst/>
                          <a:latin typeface="+mn-lt"/>
                        </a:rPr>
                        <a:t>1</a:t>
                      </a:r>
                      <a:endParaRPr kumimoji="0" lang="en-US" altLang="en-US" sz="1200" b="1" i="0" u="none" strike="noStrike" cap="none" normalizeH="0" baseline="0" dirty="0">
                        <a:ln>
                          <a:noFill/>
                        </a:ln>
                        <a:solidFill>
                          <a:schemeClr val="bg1"/>
                        </a:solidFill>
                        <a:effectLst/>
                        <a:latin typeface="+mn-lt"/>
                        <a:ea typeface="ＭＳ Ｐゴシック" pitchFamily="34" charset="-128"/>
                        <a:cs typeface="Arial" pitchFamily="34" charset="0"/>
                      </a:endParaRPr>
                    </a:p>
                  </a:txBody>
                  <a:tcPr marL="73733" marR="73733" marT="45733" marB="45733" horzOverflow="overflow"/>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1" u="none" strike="noStrike" cap="none" normalizeH="0" baseline="0" dirty="0">
                          <a:ln>
                            <a:noFill/>
                          </a:ln>
                          <a:solidFill>
                            <a:schemeClr val="bg1"/>
                          </a:solidFill>
                          <a:effectLst/>
                          <a:latin typeface="+mn-lt"/>
                        </a:rPr>
                        <a:t>HbA1c: baseline </a:t>
                      </a:r>
                      <a:r>
                        <a:rPr kumimoji="0" lang="en-US" altLang="en-US" sz="1200" b="0" u="none" strike="noStrike" kern="1200" cap="none" normalizeH="0" baseline="0" dirty="0">
                          <a:ln>
                            <a:noFill/>
                          </a:ln>
                          <a:solidFill>
                            <a:schemeClr val="bg1"/>
                          </a:solidFill>
                          <a:effectLst/>
                          <a:latin typeface="Times New Roman" pitchFamily="18" charset="0"/>
                          <a:ea typeface="+mn-ea"/>
                          <a:cs typeface="+mn-cs"/>
                          <a:sym typeface="Symbol"/>
                        </a:rPr>
                        <a:t> </a:t>
                      </a:r>
                      <a:r>
                        <a:rPr kumimoji="0" lang="en-US" altLang="en-US" sz="1200" b="1" u="none" strike="noStrike" kern="1200" cap="none" normalizeH="0" baseline="0" dirty="0">
                          <a:ln>
                            <a:noFill/>
                          </a:ln>
                          <a:solidFill>
                            <a:schemeClr val="bg1"/>
                          </a:solidFill>
                          <a:effectLst/>
                          <a:latin typeface="+mn-lt"/>
                          <a:ea typeface="+mn-ea"/>
                          <a:cs typeface="+mn-cs"/>
                          <a:sym typeface="Symbol"/>
                        </a:rPr>
                        <a:t>final  (</a:t>
                      </a:r>
                      <a:r>
                        <a:rPr kumimoji="0" lang="en-US" altLang="en-US" sz="1200" b="1" u="none" strike="noStrike" cap="none" normalizeH="0" baseline="0" dirty="0">
                          <a:ln>
                            <a:noFill/>
                          </a:ln>
                          <a:solidFill>
                            <a:schemeClr val="bg1"/>
                          </a:solidFill>
                          <a:effectLst/>
                          <a:latin typeface="+mn-lt"/>
                        </a:rPr>
                        <a:t>control vs intensive)</a:t>
                      </a:r>
                      <a:endParaRPr kumimoji="0" lang="en-US" altLang="en-US" sz="1200" b="1" i="0" u="none" strike="noStrike" cap="none" normalizeH="0" baseline="0" dirty="0">
                        <a:ln>
                          <a:noFill/>
                        </a:ln>
                        <a:solidFill>
                          <a:schemeClr val="bg1"/>
                        </a:solidFill>
                        <a:effectLst/>
                        <a:latin typeface="+mn-lt"/>
                        <a:ea typeface="ＭＳ Ｐゴシック" pitchFamily="34" charset="-128"/>
                        <a:cs typeface="Arial" pitchFamily="34" charset="0"/>
                      </a:endParaRPr>
                    </a:p>
                  </a:txBody>
                  <a:tcPr marL="73733" marR="73733" marT="45733" marB="45733"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GB" sz="1200" b="1" u="none" strike="noStrike" kern="1200" cap="none" normalizeH="0" baseline="0" dirty="0">
                          <a:ln>
                            <a:noFill/>
                          </a:ln>
                          <a:effectLst/>
                          <a:latin typeface="+mn-lt"/>
                        </a:rPr>
                        <a:t>Mean duration of diabetes at baseline, years</a:t>
                      </a:r>
                      <a:endParaRPr kumimoji="0" lang="en-GB" sz="1200" b="1" u="none" strike="noStrike" kern="1200" cap="none" normalizeH="0" baseline="0" dirty="0">
                        <a:ln>
                          <a:noFill/>
                        </a:ln>
                        <a:solidFill>
                          <a:schemeClr val="bg1"/>
                        </a:solidFill>
                        <a:effectLst/>
                        <a:latin typeface="+mn-lt"/>
                        <a:ea typeface="+mn-ea"/>
                        <a:cs typeface="Arial" pitchFamily="34" charset="0"/>
                      </a:endParaRPr>
                    </a:p>
                  </a:txBody>
                  <a:tcPr marL="73733" marR="73733" marT="45733" marB="45733" horzOverflow="overflow"/>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1" u="none" strike="noStrike" cap="none" normalizeH="0" baseline="0" dirty="0">
                          <a:ln>
                            <a:noFill/>
                          </a:ln>
                          <a:effectLst/>
                          <a:latin typeface="+mn-lt"/>
                        </a:rPr>
                        <a:t>Microvascular events</a:t>
                      </a:r>
                      <a:endParaRPr kumimoji="0" lang="en-US" altLang="en-US" sz="1200" b="1" i="0" u="none" strike="noStrike" cap="none" normalizeH="0" baseline="0" dirty="0">
                        <a:ln>
                          <a:noFill/>
                        </a:ln>
                        <a:solidFill>
                          <a:schemeClr val="bg1"/>
                        </a:solidFill>
                        <a:effectLst/>
                        <a:latin typeface="+mn-lt"/>
                        <a:ea typeface="ＭＳ Ｐゴシック" pitchFamily="34" charset="-128"/>
                        <a:cs typeface="Arial" pitchFamily="34" charset="0"/>
                      </a:endParaRPr>
                    </a:p>
                  </a:txBody>
                  <a:tcPr marL="73733" marR="73733" marT="45733" marB="45733" horzOverflow="overflow"/>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1" u="none" strike="noStrike" cap="none" normalizeH="0" baseline="0" dirty="0">
                          <a:ln>
                            <a:noFill/>
                          </a:ln>
                          <a:effectLst/>
                          <a:latin typeface="+mn-lt"/>
                        </a:rPr>
                        <a:t>CVD</a:t>
                      </a:r>
                      <a:endParaRPr kumimoji="0" lang="en-US" altLang="en-US" sz="1200" b="1" i="0" u="none" strike="noStrike" cap="none" normalizeH="0" baseline="0" dirty="0">
                        <a:ln>
                          <a:noFill/>
                        </a:ln>
                        <a:solidFill>
                          <a:schemeClr val="bg1"/>
                        </a:solidFill>
                        <a:effectLst/>
                        <a:latin typeface="+mn-lt"/>
                        <a:ea typeface="ＭＳ Ｐゴシック" pitchFamily="34" charset="-128"/>
                        <a:cs typeface="Arial" pitchFamily="34" charset="0"/>
                      </a:endParaRPr>
                    </a:p>
                  </a:txBody>
                  <a:tcPr marL="73733" marR="73733" marT="45733" marB="45733" horzOverflow="overflow"/>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1" u="none" strike="noStrike" cap="none" normalizeH="0" baseline="0" dirty="0">
                          <a:ln>
                            <a:noFill/>
                          </a:ln>
                          <a:effectLst/>
                          <a:latin typeface="+mn-lt"/>
                        </a:rPr>
                        <a:t>Mortality</a:t>
                      </a:r>
                      <a:endParaRPr kumimoji="0" lang="en-US" altLang="en-US" sz="1200" b="1" i="0" u="none" strike="noStrike" cap="none" normalizeH="0" baseline="0" dirty="0">
                        <a:ln>
                          <a:noFill/>
                        </a:ln>
                        <a:solidFill>
                          <a:schemeClr val="bg1"/>
                        </a:solidFill>
                        <a:effectLst/>
                        <a:latin typeface="+mn-lt"/>
                        <a:ea typeface="ＭＳ Ｐゴシック" pitchFamily="34" charset="-128"/>
                        <a:cs typeface="Arial" pitchFamily="34" charset="0"/>
                      </a:endParaRPr>
                    </a:p>
                  </a:txBody>
                  <a:tcPr marL="73733" marR="73733" marT="45733" marB="45733" horzOverflow="overflow"/>
                </a:tc>
                <a:extLst>
                  <a:ext uri="{0D108BD9-81ED-4DB2-BD59-A6C34878D82A}">
                    <a16:rowId xmlns="" xmlns:a16="http://schemas.microsoft.com/office/drawing/2014/main" val="10000"/>
                  </a:ext>
                </a:extLst>
              </a:tr>
              <a:tr h="569773">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cap="none" normalizeH="0" baseline="0" dirty="0">
                          <a:ln>
                            <a:noFill/>
                          </a:ln>
                          <a:solidFill>
                            <a:schemeClr val="tx1"/>
                          </a:solidFill>
                          <a:effectLst/>
                          <a:latin typeface="+mn-lt"/>
                        </a:rPr>
                        <a:t>UKPDS</a:t>
                      </a:r>
                      <a:r>
                        <a:rPr kumimoji="0" lang="en-US" altLang="en-US" sz="1200" b="0" u="none" strike="noStrike" cap="none" normalizeH="0" baseline="30000" dirty="0">
                          <a:ln>
                            <a:noFill/>
                          </a:ln>
                          <a:solidFill>
                            <a:schemeClr val="tx1"/>
                          </a:solidFill>
                          <a:effectLst/>
                          <a:latin typeface="+mn-lt"/>
                        </a:rPr>
                        <a:t>2</a:t>
                      </a:r>
                      <a:endParaRPr kumimoji="0" lang="en-US" altLang="en-US" sz="12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73733" marR="73733" marT="45733" marB="45733" anchor="ctr" horzOverflow="overflow"/>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cap="none" normalizeH="0" baseline="0" dirty="0">
                          <a:ln>
                            <a:noFill/>
                          </a:ln>
                          <a:solidFill>
                            <a:srgbClr val="FF0000"/>
                          </a:solidFill>
                          <a:effectLst/>
                          <a:latin typeface="+mn-lt"/>
                        </a:rPr>
                        <a:t> </a:t>
                      </a:r>
                      <a:r>
                        <a:rPr kumimoji="0" lang="en-US" altLang="en-US" sz="1200" b="0" u="none" strike="noStrike" cap="none" normalizeH="0" baseline="0" dirty="0">
                          <a:ln>
                            <a:noFill/>
                          </a:ln>
                          <a:solidFill>
                            <a:schemeClr val="tx1"/>
                          </a:solidFill>
                          <a:effectLst/>
                          <a:latin typeface="+mn-lt"/>
                        </a:rPr>
                        <a:t>7.9–8.4% </a:t>
                      </a:r>
                      <a:r>
                        <a:rPr kumimoji="0" lang="en-US" altLang="en-US" sz="1200" b="0" u="none" strike="noStrike" cap="none" normalizeH="0" baseline="0" dirty="0">
                          <a:ln>
                            <a:noFill/>
                          </a:ln>
                          <a:solidFill>
                            <a:schemeClr val="tx1"/>
                          </a:solidFill>
                          <a:effectLst/>
                          <a:latin typeface="+mn-lt"/>
                          <a:sym typeface="Symbol"/>
                        </a:rPr>
                        <a:t></a:t>
                      </a:r>
                      <a:r>
                        <a:rPr kumimoji="0" lang="en-US" altLang="en-US" sz="1200" b="0" u="none" strike="noStrike" cap="none" normalizeH="0" baseline="0" dirty="0">
                          <a:ln>
                            <a:noFill/>
                          </a:ln>
                          <a:solidFill>
                            <a:schemeClr val="tx1"/>
                          </a:solidFill>
                          <a:effectLst/>
                          <a:latin typeface="+mn-lt"/>
                        </a:rPr>
                        <a:t> </a:t>
                      </a:r>
                      <a:br>
                        <a:rPr kumimoji="0" lang="en-US" altLang="en-US" sz="1200" b="0" u="none" strike="noStrike" cap="none" normalizeH="0" baseline="0" dirty="0">
                          <a:ln>
                            <a:noFill/>
                          </a:ln>
                          <a:solidFill>
                            <a:schemeClr val="tx1"/>
                          </a:solidFill>
                          <a:effectLst/>
                          <a:latin typeface="+mn-lt"/>
                        </a:rPr>
                      </a:br>
                      <a:r>
                        <a:rPr kumimoji="0" lang="en-US" altLang="en-US" sz="1200" b="0" u="none" strike="noStrike" cap="none" normalizeH="0" baseline="0" dirty="0">
                          <a:ln>
                            <a:noFill/>
                          </a:ln>
                          <a:solidFill>
                            <a:schemeClr val="tx1"/>
                          </a:solidFill>
                          <a:effectLst/>
                          <a:latin typeface="+mn-lt"/>
                        </a:rPr>
                        <a:t>NR</a:t>
                      </a:r>
                      <a:endParaRPr kumimoji="0" lang="en-US" altLang="en-US" sz="12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73740" marR="73740" marT="45733" marB="45733"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kern="1200" cap="none" normalizeH="0" baseline="0" dirty="0">
                          <a:ln>
                            <a:noFill/>
                          </a:ln>
                          <a:solidFill>
                            <a:schemeClr val="tx1"/>
                          </a:solidFill>
                          <a:effectLst/>
                          <a:latin typeface="+mn-lt"/>
                        </a:rPr>
                        <a:t>Newly diagnosed</a:t>
                      </a:r>
                      <a:endParaRPr kumimoji="0" lang="en-US" altLang="en-US" sz="1200" b="0" u="none" strike="noStrike" kern="1200" cap="none" normalizeH="0" baseline="30000" dirty="0">
                        <a:ln>
                          <a:noFill/>
                        </a:ln>
                        <a:solidFill>
                          <a:schemeClr val="tx1"/>
                        </a:solidFill>
                        <a:effectLst/>
                        <a:latin typeface="+mn-lt"/>
                        <a:ea typeface="+mn-ea"/>
                        <a:cs typeface="Arial" pitchFamily="34" charset="0"/>
                      </a:endParaRPr>
                    </a:p>
                  </a:txBody>
                  <a:tcPr marL="73733" marR="73733" marT="45733" marB="45733"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accent3"/>
                          </a:solidFill>
                          <a:effectLst/>
                          <a:latin typeface="+mn-lt"/>
                          <a:ea typeface="+mn-ea"/>
                          <a:cs typeface="+mn-cs"/>
                        </a:rPr>
                        <a:t>↓</a:t>
                      </a:r>
                    </a:p>
                  </a:txBody>
                  <a:tcPr marL="89982" marR="89982" anchor="ct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accent3"/>
                          </a:solidFill>
                          <a:effectLst/>
                          <a:latin typeface="+mn-lt"/>
                          <a:ea typeface="+mn-ea"/>
                          <a:cs typeface="+mn-cs"/>
                        </a:rPr>
                        <a:t>↓</a:t>
                      </a:r>
                      <a:endParaRPr kumimoji="0" lang="en-GB" sz="2800" b="0" u="none" strike="noStrike" kern="1200" cap="none" normalizeH="0" baseline="0" dirty="0">
                        <a:ln>
                          <a:noFill/>
                        </a:ln>
                        <a:solidFill>
                          <a:schemeClr val="accent3"/>
                        </a:solidFill>
                        <a:effectLst/>
                        <a:latin typeface="+mn-lt"/>
                        <a:ea typeface="+mn-ea"/>
                        <a:cs typeface="+mn-cs"/>
                      </a:endParaRPr>
                    </a:p>
                  </a:txBody>
                  <a:tcPr marL="89982" marR="89982" anchor="ct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accent3"/>
                          </a:solidFill>
                          <a:effectLst/>
                          <a:latin typeface="+mn-lt"/>
                          <a:ea typeface="+mn-ea"/>
                          <a:cs typeface="+mn-cs"/>
                        </a:rPr>
                        <a:t>↓</a:t>
                      </a:r>
                      <a:endParaRPr kumimoji="0" lang="en-GB" sz="2800" b="0" u="none" strike="noStrike" kern="1200" cap="none" normalizeH="0" baseline="0" dirty="0">
                        <a:ln>
                          <a:noFill/>
                        </a:ln>
                        <a:solidFill>
                          <a:schemeClr val="accent3"/>
                        </a:solidFill>
                        <a:effectLst/>
                        <a:latin typeface="+mn-lt"/>
                        <a:ea typeface="+mn-ea"/>
                        <a:cs typeface="+mn-cs"/>
                      </a:endParaRPr>
                    </a:p>
                  </a:txBody>
                  <a:tcPr marL="89982" marR="89982" anchor="ctr"/>
                </a:tc>
                <a:extLst>
                  <a:ext uri="{0D108BD9-81ED-4DB2-BD59-A6C34878D82A}">
                    <a16:rowId xmlns="" xmlns:a16="http://schemas.microsoft.com/office/drawing/2014/main" val="10001"/>
                  </a:ext>
                </a:extLst>
              </a:tr>
              <a:tr h="569773">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cap="none" normalizeH="0" baseline="0" dirty="0">
                          <a:ln>
                            <a:noFill/>
                          </a:ln>
                          <a:solidFill>
                            <a:schemeClr val="tx1"/>
                          </a:solidFill>
                          <a:effectLst/>
                          <a:latin typeface="+mn-lt"/>
                        </a:rPr>
                        <a:t>ACCORD</a:t>
                      </a:r>
                      <a:r>
                        <a:rPr kumimoji="0" lang="en-US" altLang="en-US" sz="1200" b="0" u="none" strike="noStrike" cap="none" normalizeH="0" baseline="30000" dirty="0">
                          <a:ln>
                            <a:noFill/>
                          </a:ln>
                          <a:solidFill>
                            <a:schemeClr val="tx1"/>
                          </a:solidFill>
                          <a:effectLst/>
                          <a:latin typeface="+mn-lt"/>
                        </a:rPr>
                        <a:t>3</a:t>
                      </a:r>
                      <a:endParaRPr kumimoji="0" lang="en-US" altLang="en-US" sz="12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73733" marR="73733" marT="45733" marB="45733" anchor="ctr" horzOverflow="overflow"/>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cap="none" normalizeH="0" baseline="0" dirty="0">
                          <a:ln>
                            <a:noFill/>
                          </a:ln>
                          <a:solidFill>
                            <a:schemeClr val="tx1"/>
                          </a:solidFill>
                          <a:effectLst/>
                          <a:latin typeface="+mn-lt"/>
                        </a:rPr>
                        <a:t>8.1% </a:t>
                      </a:r>
                      <a:r>
                        <a:rPr kumimoji="0" lang="en-US" altLang="en-US" sz="1200" b="0" u="none" strike="noStrike" cap="none" normalizeH="0" baseline="0" dirty="0">
                          <a:ln>
                            <a:noFill/>
                          </a:ln>
                          <a:solidFill>
                            <a:schemeClr val="tx1"/>
                          </a:solidFill>
                          <a:effectLst/>
                          <a:latin typeface="+mn-lt"/>
                          <a:sym typeface="Symbol"/>
                        </a:rPr>
                        <a:t> </a:t>
                      </a:r>
                      <a:br>
                        <a:rPr kumimoji="0" lang="en-US" altLang="en-US" sz="1200" b="0" u="none" strike="noStrike" cap="none" normalizeH="0" baseline="0" dirty="0">
                          <a:ln>
                            <a:noFill/>
                          </a:ln>
                          <a:solidFill>
                            <a:schemeClr val="tx1"/>
                          </a:solidFill>
                          <a:effectLst/>
                          <a:latin typeface="+mn-lt"/>
                          <a:sym typeface="Symbol"/>
                        </a:rPr>
                      </a:br>
                      <a:r>
                        <a:rPr kumimoji="0" lang="en-US" altLang="en-US" sz="1200" b="0" u="none" strike="noStrike" cap="none" normalizeH="0" baseline="0" dirty="0">
                          <a:ln>
                            <a:noFill/>
                          </a:ln>
                          <a:solidFill>
                            <a:schemeClr val="tx1"/>
                          </a:solidFill>
                          <a:effectLst/>
                          <a:latin typeface="+mn-lt"/>
                        </a:rPr>
                        <a:t>7.6% vs 6.3%</a:t>
                      </a:r>
                      <a:endParaRPr kumimoji="0" lang="en-US" altLang="en-US" sz="12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73740" marR="73740" marT="45733" marB="45733" anchor="ctr" horzOverflow="overflow"/>
                </a:tc>
                <a:tc>
                  <a:txBody>
                    <a:bodyPr/>
                    <a:lstStyle/>
                    <a:p>
                      <a:pPr marL="0" marR="0" lvl="0" indent="0" algn="ctr" defTabSz="914400" rtl="0" eaLnBrk="1" fontAlgn="base" latinLnBrk="0" hangingPunct="1">
                        <a:lnSpc>
                          <a:spcPct val="100000"/>
                        </a:lnSpc>
                        <a:spcBef>
                          <a:spcPct val="50000"/>
                        </a:spcBef>
                        <a:spcAft>
                          <a:spcPct val="0"/>
                        </a:spcAft>
                        <a:buClr>
                          <a:srgbClr val="FFFFFF"/>
                        </a:buClr>
                        <a:buSzTx/>
                        <a:buFontTx/>
                        <a:buNone/>
                        <a:tabLst/>
                        <a:defRPr/>
                      </a:pPr>
                      <a:r>
                        <a:rPr lang="en-GB" sz="1200" b="0" kern="1200" dirty="0">
                          <a:solidFill>
                            <a:schemeClr val="tx1"/>
                          </a:solidFill>
                          <a:latin typeface="+mn-lt"/>
                        </a:rPr>
                        <a:t>10.0</a:t>
                      </a:r>
                      <a:endParaRPr lang="en-GB" sz="1200" b="0" kern="1200" baseline="30000" dirty="0">
                        <a:solidFill>
                          <a:schemeClr val="tx1"/>
                        </a:solidFill>
                        <a:latin typeface="+mn-lt"/>
                        <a:ea typeface="+mn-ea"/>
                        <a:cs typeface="+mn-cs"/>
                      </a:endParaRPr>
                    </a:p>
                  </a:txBody>
                  <a:tcPr marL="73733" marR="73733" marT="45733" marB="45733"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noProof="0" dirty="0">
                          <a:ln>
                            <a:noFill/>
                          </a:ln>
                          <a:solidFill>
                            <a:schemeClr val="accent3"/>
                          </a:solidFill>
                          <a:effectLst/>
                          <a:latin typeface="+mn-lt"/>
                          <a:ea typeface="+mn-ea"/>
                          <a:cs typeface="+mn-cs"/>
                        </a:rPr>
                        <a:t> ↓</a:t>
                      </a:r>
                      <a:r>
                        <a:rPr kumimoji="0" lang="en-US" altLang="en-US" sz="2800" b="0" u="none" strike="noStrike" kern="1200" cap="none" normalizeH="0" baseline="30000" noProof="0" dirty="0">
                          <a:ln>
                            <a:noFill/>
                          </a:ln>
                          <a:solidFill>
                            <a:schemeClr val="tx1"/>
                          </a:solidFill>
                          <a:effectLst/>
                          <a:latin typeface="+mn-lt"/>
                          <a:ea typeface="+mn-ea"/>
                          <a:cs typeface="+mn-cs"/>
                        </a:rPr>
                        <a:t>*</a:t>
                      </a:r>
                    </a:p>
                  </a:txBody>
                  <a:tcPr marL="89982" marR="89982" anchor="ct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800" b="0" u="none" strike="noStrike" kern="1200" cap="none" normalizeH="0" baseline="0" dirty="0">
                          <a:ln>
                            <a:noFill/>
                          </a:ln>
                          <a:solidFill>
                            <a:schemeClr val="tx2"/>
                          </a:solidFill>
                          <a:effectLst/>
                          <a:latin typeface="+mn-lt"/>
                          <a:ea typeface="+mn-ea"/>
                          <a:cs typeface="+mn-cs"/>
                        </a:rPr>
                        <a:t>↔</a:t>
                      </a:r>
                    </a:p>
                  </a:txBody>
                  <a:tcPr marL="89982" marR="89982" anchor="ct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accent2"/>
                          </a:solidFill>
                          <a:effectLst/>
                          <a:latin typeface="+mn-lt"/>
                          <a:ea typeface="+mn-ea"/>
                          <a:cs typeface="+mn-cs"/>
                        </a:rPr>
                        <a:t>↑</a:t>
                      </a:r>
                      <a:endParaRPr kumimoji="0" lang="en-GB" sz="2800" b="0" u="none" strike="noStrike" kern="1200" cap="none" normalizeH="0" baseline="0" dirty="0">
                        <a:ln>
                          <a:noFill/>
                        </a:ln>
                        <a:solidFill>
                          <a:schemeClr val="accent2"/>
                        </a:solidFill>
                        <a:effectLst/>
                        <a:latin typeface="+mn-lt"/>
                        <a:ea typeface="+mn-ea"/>
                        <a:cs typeface="+mn-cs"/>
                      </a:endParaRPr>
                    </a:p>
                  </a:txBody>
                  <a:tcPr marL="89982" marR="89982" anchor="ctr"/>
                </a:tc>
                <a:extLst>
                  <a:ext uri="{0D108BD9-81ED-4DB2-BD59-A6C34878D82A}">
                    <a16:rowId xmlns="" xmlns:a16="http://schemas.microsoft.com/office/drawing/2014/main" val="10002"/>
                  </a:ext>
                </a:extLst>
              </a:tr>
              <a:tr h="569773">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cap="none" normalizeH="0" baseline="0" dirty="0">
                          <a:ln>
                            <a:noFill/>
                          </a:ln>
                          <a:solidFill>
                            <a:schemeClr val="tx1"/>
                          </a:solidFill>
                          <a:effectLst/>
                          <a:latin typeface="+mn-lt"/>
                        </a:rPr>
                        <a:t>ADVANCE</a:t>
                      </a:r>
                      <a:r>
                        <a:rPr kumimoji="0" lang="en-US" altLang="en-US" sz="1200" b="0" u="none" strike="noStrike" cap="none" normalizeH="0" baseline="30000" dirty="0">
                          <a:ln>
                            <a:noFill/>
                          </a:ln>
                          <a:solidFill>
                            <a:schemeClr val="tx1"/>
                          </a:solidFill>
                          <a:effectLst/>
                          <a:latin typeface="+mn-lt"/>
                        </a:rPr>
                        <a:t>4,5</a:t>
                      </a:r>
                      <a:endParaRPr kumimoji="0" lang="en-US" altLang="en-US" sz="12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73733" marR="73733" marT="45733" marB="45733" anchor="ctr" horzOverflow="overflow"/>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cap="none" normalizeH="0" baseline="0" dirty="0">
                          <a:ln>
                            <a:noFill/>
                          </a:ln>
                          <a:solidFill>
                            <a:schemeClr val="tx1"/>
                          </a:solidFill>
                          <a:effectLst/>
                          <a:latin typeface="+mn-lt"/>
                        </a:rPr>
                        <a:t>7.5% </a:t>
                      </a:r>
                      <a:r>
                        <a:rPr kumimoji="0" lang="en-US" altLang="en-US" sz="1200" b="0" u="none" strike="noStrike" cap="none" normalizeH="0" baseline="0" dirty="0">
                          <a:ln>
                            <a:noFill/>
                          </a:ln>
                          <a:solidFill>
                            <a:schemeClr val="tx1"/>
                          </a:solidFill>
                          <a:effectLst/>
                          <a:latin typeface="+mn-lt"/>
                          <a:sym typeface="Symbol"/>
                        </a:rPr>
                        <a:t></a:t>
                      </a:r>
                      <a:r>
                        <a:rPr kumimoji="0" lang="en-US" altLang="en-US" sz="1200" b="0" u="none" strike="noStrike" cap="none" normalizeH="0" baseline="0" dirty="0">
                          <a:ln>
                            <a:noFill/>
                          </a:ln>
                          <a:solidFill>
                            <a:schemeClr val="tx1"/>
                          </a:solidFill>
                          <a:effectLst/>
                          <a:latin typeface="+mn-lt"/>
                        </a:rPr>
                        <a:t> </a:t>
                      </a:r>
                      <a:br>
                        <a:rPr kumimoji="0" lang="en-US" altLang="en-US" sz="1200" b="0" u="none" strike="noStrike" cap="none" normalizeH="0" baseline="0" dirty="0">
                          <a:ln>
                            <a:noFill/>
                          </a:ln>
                          <a:solidFill>
                            <a:schemeClr val="tx1"/>
                          </a:solidFill>
                          <a:effectLst/>
                          <a:latin typeface="+mn-lt"/>
                        </a:rPr>
                      </a:br>
                      <a:r>
                        <a:rPr kumimoji="0" lang="en-US" altLang="en-US" sz="1200" b="0" u="none" strike="noStrike" cap="none" normalizeH="0" baseline="0" dirty="0">
                          <a:ln>
                            <a:noFill/>
                          </a:ln>
                          <a:solidFill>
                            <a:schemeClr val="tx1"/>
                          </a:solidFill>
                          <a:effectLst/>
                          <a:latin typeface="+mn-lt"/>
                        </a:rPr>
                        <a:t>7.3% vs 6.5%</a:t>
                      </a:r>
                      <a:endParaRPr kumimoji="0" lang="en-US" altLang="en-US" sz="12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73740" marR="73740" marT="45733" marB="45733"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lang="en-GB" sz="1200" b="0" kern="1200" dirty="0">
                          <a:solidFill>
                            <a:schemeClr val="tx1"/>
                          </a:solidFill>
                          <a:latin typeface="+mn-lt"/>
                        </a:rPr>
                        <a:t>8.0</a:t>
                      </a:r>
                      <a:endParaRPr lang="en-GB" sz="1200" b="0" kern="1200" baseline="30000" dirty="0">
                        <a:solidFill>
                          <a:schemeClr val="tx1"/>
                        </a:solidFill>
                        <a:latin typeface="+mn-lt"/>
                        <a:ea typeface="+mn-ea"/>
                        <a:cs typeface="+mn-cs"/>
                      </a:endParaRPr>
                    </a:p>
                  </a:txBody>
                  <a:tcPr marL="73733" marR="73733" marT="45733" marB="45733"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accent5"/>
                          </a:solidFill>
                          <a:effectLst/>
                          <a:latin typeface="+mn-lt"/>
                          <a:ea typeface="+mn-ea"/>
                          <a:cs typeface="+mn-cs"/>
                        </a:rPr>
                        <a:t> </a:t>
                      </a:r>
                      <a:r>
                        <a:rPr kumimoji="0" lang="en-US" altLang="en-US" sz="2800" b="0" u="none" strike="noStrike" kern="1200" cap="none" normalizeH="0" baseline="0" dirty="0">
                          <a:ln>
                            <a:noFill/>
                          </a:ln>
                          <a:solidFill>
                            <a:schemeClr val="tx2"/>
                          </a:solidFill>
                          <a:effectLst/>
                          <a:latin typeface="+mn-lt"/>
                          <a:ea typeface="+mn-ea"/>
                          <a:cs typeface="+mn-cs"/>
                        </a:rPr>
                        <a:t>↔</a:t>
                      </a:r>
                      <a:r>
                        <a:rPr kumimoji="0" lang="en-US" altLang="en-US" sz="1600" b="0" u="none" strike="noStrike" kern="1200" cap="none" normalizeH="0" baseline="30000" dirty="0">
                          <a:ln>
                            <a:noFill/>
                          </a:ln>
                          <a:solidFill>
                            <a:schemeClr val="tx2"/>
                          </a:solidFill>
                          <a:effectLst/>
                          <a:latin typeface="+mn-lt"/>
                          <a:ea typeface="+mn-ea"/>
                          <a:cs typeface="+mn-cs"/>
                        </a:rPr>
                        <a:t>†</a:t>
                      </a:r>
                    </a:p>
                  </a:txBody>
                  <a:tcPr marL="89982" marR="89982" anchor="ct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tx2"/>
                          </a:solidFill>
                          <a:effectLst/>
                          <a:latin typeface="+mn-lt"/>
                          <a:ea typeface="+mn-ea"/>
                          <a:cs typeface="+mn-cs"/>
                        </a:rPr>
                        <a:t>↔</a:t>
                      </a:r>
                      <a:endParaRPr kumimoji="0" lang="en-GB" sz="2800" b="0" u="none" strike="noStrike" kern="1200" cap="none" normalizeH="0" baseline="0" dirty="0">
                        <a:ln>
                          <a:noFill/>
                        </a:ln>
                        <a:solidFill>
                          <a:schemeClr val="tx2"/>
                        </a:solidFill>
                        <a:effectLst/>
                        <a:latin typeface="+mn-lt"/>
                        <a:ea typeface="+mn-ea"/>
                        <a:cs typeface="+mn-cs"/>
                      </a:endParaRPr>
                    </a:p>
                  </a:txBody>
                  <a:tcPr marL="89982" marR="89982" anchor="ct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tx2"/>
                          </a:solidFill>
                          <a:effectLst/>
                          <a:latin typeface="+mn-lt"/>
                          <a:ea typeface="+mn-ea"/>
                          <a:cs typeface="+mn-cs"/>
                        </a:rPr>
                        <a:t>↔</a:t>
                      </a:r>
                      <a:endParaRPr kumimoji="0" lang="en-GB" sz="2800" b="0" u="none" strike="noStrike" kern="1200" cap="none" normalizeH="0" baseline="0" dirty="0">
                        <a:ln>
                          <a:noFill/>
                        </a:ln>
                        <a:solidFill>
                          <a:schemeClr val="tx2"/>
                        </a:solidFill>
                        <a:effectLst/>
                        <a:latin typeface="+mn-lt"/>
                        <a:ea typeface="+mn-ea"/>
                        <a:cs typeface="+mn-cs"/>
                      </a:endParaRPr>
                    </a:p>
                  </a:txBody>
                  <a:tcPr marL="89982" marR="89982" anchor="ctr"/>
                </a:tc>
                <a:extLst>
                  <a:ext uri="{0D108BD9-81ED-4DB2-BD59-A6C34878D82A}">
                    <a16:rowId xmlns="" xmlns:a16="http://schemas.microsoft.com/office/drawing/2014/main" val="10003"/>
                  </a:ext>
                </a:extLst>
              </a:tr>
              <a:tr h="569773">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cap="none" normalizeH="0" baseline="0" dirty="0">
                          <a:ln>
                            <a:noFill/>
                          </a:ln>
                          <a:solidFill>
                            <a:schemeClr val="tx1"/>
                          </a:solidFill>
                          <a:effectLst/>
                          <a:latin typeface="+mn-lt"/>
                        </a:rPr>
                        <a:t>VADT</a:t>
                      </a:r>
                      <a:r>
                        <a:rPr kumimoji="0" lang="en-US" altLang="en-US" sz="1200" b="0" u="none" strike="noStrike" cap="none" normalizeH="0" baseline="30000" dirty="0">
                          <a:ln>
                            <a:noFill/>
                          </a:ln>
                          <a:solidFill>
                            <a:schemeClr val="tx1"/>
                          </a:solidFill>
                          <a:effectLst/>
                          <a:latin typeface="+mn-lt"/>
                        </a:rPr>
                        <a:t>6</a:t>
                      </a:r>
                      <a:endParaRPr kumimoji="0" lang="en-US" altLang="en-US" sz="12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73733" marR="73733" marT="45733" marB="45733" anchor="ctr" horzOverflow="overflow"/>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200" b="0" u="none" strike="noStrike" cap="none" normalizeH="0" baseline="0" dirty="0">
                          <a:ln>
                            <a:noFill/>
                          </a:ln>
                          <a:solidFill>
                            <a:schemeClr val="tx1"/>
                          </a:solidFill>
                          <a:effectLst/>
                          <a:latin typeface="+mn-lt"/>
                        </a:rPr>
                        <a:t>9.4% </a:t>
                      </a:r>
                      <a:r>
                        <a:rPr kumimoji="0" lang="en-US" altLang="en-US" sz="1200" b="0" u="none" strike="noStrike" cap="none" normalizeH="0" baseline="0" dirty="0">
                          <a:ln>
                            <a:noFill/>
                          </a:ln>
                          <a:solidFill>
                            <a:schemeClr val="tx1"/>
                          </a:solidFill>
                          <a:effectLst/>
                          <a:latin typeface="+mn-lt"/>
                          <a:sym typeface="Symbol"/>
                        </a:rPr>
                        <a:t></a:t>
                      </a:r>
                      <a:r>
                        <a:rPr kumimoji="0" lang="en-US" altLang="en-US" sz="1200" b="0" u="none" strike="noStrike" cap="none" normalizeH="0" baseline="0" dirty="0">
                          <a:ln>
                            <a:noFill/>
                          </a:ln>
                          <a:solidFill>
                            <a:schemeClr val="tx1"/>
                          </a:solidFill>
                          <a:effectLst/>
                          <a:latin typeface="+mn-lt"/>
                        </a:rPr>
                        <a:t> </a:t>
                      </a:r>
                      <a:br>
                        <a:rPr kumimoji="0" lang="en-US" altLang="en-US" sz="1200" b="0" u="none" strike="noStrike" cap="none" normalizeH="0" baseline="0" dirty="0">
                          <a:ln>
                            <a:noFill/>
                          </a:ln>
                          <a:solidFill>
                            <a:schemeClr val="tx1"/>
                          </a:solidFill>
                          <a:effectLst/>
                          <a:latin typeface="+mn-lt"/>
                        </a:rPr>
                      </a:br>
                      <a:r>
                        <a:rPr kumimoji="0" lang="en-US" altLang="en-US" sz="1200" b="0" u="none" strike="noStrike" cap="none" normalizeH="0" baseline="0" dirty="0">
                          <a:ln>
                            <a:noFill/>
                          </a:ln>
                          <a:solidFill>
                            <a:schemeClr val="tx1"/>
                          </a:solidFill>
                          <a:effectLst/>
                          <a:latin typeface="+mn-lt"/>
                        </a:rPr>
                        <a:t>8.4% vs 6.9%</a:t>
                      </a:r>
                      <a:endParaRPr kumimoji="0" lang="en-US" altLang="en-US" sz="1200" b="0" i="0" u="none" strike="noStrike" cap="none" normalizeH="0" baseline="0" dirty="0">
                        <a:ln>
                          <a:noFill/>
                        </a:ln>
                        <a:solidFill>
                          <a:schemeClr val="tx1"/>
                        </a:solidFill>
                        <a:effectLst/>
                        <a:latin typeface="+mn-lt"/>
                        <a:ea typeface="ＭＳ Ｐゴシック" pitchFamily="34" charset="-128"/>
                        <a:cs typeface="Arial" pitchFamily="34" charset="0"/>
                      </a:endParaRPr>
                    </a:p>
                  </a:txBody>
                  <a:tcPr marL="73740" marR="73740" marT="45733" marB="45733"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lang="en-GB" sz="1200" b="0" kern="1200" dirty="0">
                          <a:solidFill>
                            <a:schemeClr val="tx1"/>
                          </a:solidFill>
                          <a:latin typeface="+mn-lt"/>
                        </a:rPr>
                        <a:t>11.5</a:t>
                      </a:r>
                      <a:endParaRPr lang="en-GB" sz="1200" b="0" kern="1200" dirty="0">
                        <a:solidFill>
                          <a:schemeClr val="tx1"/>
                        </a:solidFill>
                        <a:latin typeface="+mn-lt"/>
                        <a:ea typeface="+mn-ea"/>
                        <a:cs typeface="+mn-cs"/>
                      </a:endParaRPr>
                    </a:p>
                  </a:txBody>
                  <a:tcPr marL="73733" marR="73733" marT="45733" marB="45733"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tx1"/>
                          </a:solidFill>
                          <a:effectLst/>
                          <a:latin typeface="+mn-lt"/>
                          <a:ea typeface="+mn-ea"/>
                          <a:cs typeface="+mn-cs"/>
                        </a:rPr>
                        <a:t>?</a:t>
                      </a:r>
                    </a:p>
                  </a:txBody>
                  <a:tcPr marL="89982" marR="89982" anchor="ct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accent3"/>
                          </a:solidFill>
                          <a:effectLst/>
                          <a:latin typeface="+mn-lt"/>
                          <a:ea typeface="+mn-ea"/>
                          <a:cs typeface="+mn-cs"/>
                        </a:rPr>
                        <a:t>↓</a:t>
                      </a:r>
                      <a:endParaRPr kumimoji="0" lang="en-GB" sz="2800" b="0" u="none" strike="noStrike" kern="1200" cap="none" normalizeH="0" baseline="0" dirty="0">
                        <a:ln>
                          <a:noFill/>
                        </a:ln>
                        <a:solidFill>
                          <a:schemeClr val="accent3"/>
                        </a:solidFill>
                        <a:effectLst/>
                        <a:latin typeface="+mn-lt"/>
                        <a:ea typeface="+mn-ea"/>
                        <a:cs typeface="+mn-cs"/>
                      </a:endParaRPr>
                    </a:p>
                  </a:txBody>
                  <a:tcPr marL="89982" marR="89982" anchor="ct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US" altLang="en-US" sz="2800" b="0" u="none" strike="noStrike" kern="1200" cap="none" normalizeH="0" baseline="0" dirty="0">
                          <a:ln>
                            <a:noFill/>
                          </a:ln>
                          <a:solidFill>
                            <a:schemeClr val="tx2"/>
                          </a:solidFill>
                          <a:effectLst/>
                          <a:latin typeface="+mn-lt"/>
                          <a:ea typeface="+mn-ea"/>
                          <a:cs typeface="+mn-cs"/>
                        </a:rPr>
                        <a:t>↔</a:t>
                      </a:r>
                      <a:endParaRPr kumimoji="0" lang="en-GB" sz="2800" b="0" u="none" strike="noStrike" kern="1200" cap="none" normalizeH="0" baseline="0" dirty="0">
                        <a:ln>
                          <a:noFill/>
                        </a:ln>
                        <a:solidFill>
                          <a:schemeClr val="tx2"/>
                        </a:solidFill>
                        <a:effectLst/>
                        <a:latin typeface="+mn-lt"/>
                        <a:ea typeface="+mn-ea"/>
                        <a:cs typeface="+mn-cs"/>
                      </a:endParaRPr>
                    </a:p>
                  </a:txBody>
                  <a:tcPr marL="89982" marR="89982" anchor="ctr"/>
                </a:tc>
                <a:extLst>
                  <a:ext uri="{0D108BD9-81ED-4DB2-BD59-A6C34878D82A}">
                    <a16:rowId xmlns="" xmlns:a16="http://schemas.microsoft.com/office/drawing/2014/main" val="10004"/>
                  </a:ext>
                </a:extLst>
              </a:tr>
            </a:tbl>
          </a:graphicData>
        </a:graphic>
      </p:graphicFrame>
      <p:sp>
        <p:nvSpPr>
          <p:cNvPr id="23" name="Footer Placeholder 22"/>
          <p:cNvSpPr>
            <a:spLocks noGrp="1"/>
          </p:cNvSpPr>
          <p:nvPr>
            <p:ph type="ftr" sz="quarter" idx="10"/>
          </p:nvPr>
        </p:nvSpPr>
        <p:spPr>
          <a:xfrm>
            <a:off x="468000" y="4651200"/>
            <a:ext cx="7655464" cy="363600"/>
          </a:xfrm>
        </p:spPr>
        <p:txBody>
          <a:bodyPr/>
          <a:lstStyle/>
          <a:p>
            <a:r>
              <a:rPr lang="en-US" altLang="en-US" dirty="0">
                <a:solidFill>
                  <a:srgbClr val="5A5A5A">
                    <a:lumMod val="60000"/>
                    <a:lumOff val="40000"/>
                  </a:srgbClr>
                </a:solidFill>
              </a:rPr>
              <a:t>*No change in primary microvascular composite, but significant decreases in microalbuminuria and macroalbuminuria</a:t>
            </a:r>
            <a:r>
              <a:rPr lang="en-US" altLang="en-US" baseline="30000" dirty="0">
                <a:solidFill>
                  <a:srgbClr val="5A5A5A">
                    <a:lumMod val="60000"/>
                    <a:lumOff val="40000"/>
                  </a:srgbClr>
                </a:solidFill>
              </a:rPr>
              <a:t>3</a:t>
            </a:r>
            <a:endParaRPr lang="en-US" altLang="en-US" dirty="0">
              <a:solidFill>
                <a:srgbClr val="5A5A5A">
                  <a:lumMod val="60000"/>
                  <a:lumOff val="40000"/>
                </a:srgbClr>
              </a:solidFill>
            </a:endParaRPr>
          </a:p>
          <a:p>
            <a:r>
              <a:rPr lang="en-US" altLang="en-US" baseline="30000" dirty="0">
                <a:solidFill>
                  <a:srgbClr val="5A5A5A">
                    <a:lumMod val="60000"/>
                    <a:lumOff val="40000"/>
                  </a:srgbClr>
                </a:solidFill>
              </a:rPr>
              <a:t>†</a:t>
            </a:r>
            <a:r>
              <a:rPr lang="en-US" altLang="en-US" dirty="0">
                <a:solidFill>
                  <a:srgbClr val="5A5A5A">
                    <a:lumMod val="60000"/>
                    <a:lumOff val="40000"/>
                  </a:srgbClr>
                </a:solidFill>
              </a:rPr>
              <a:t>No change in major clinical microvascular events, but significant reduction in ESRD (</a:t>
            </a:r>
            <a:r>
              <a:rPr lang="en-US" altLang="en-US" i="1" dirty="0">
                <a:solidFill>
                  <a:srgbClr val="5A5A5A">
                    <a:lumMod val="60000"/>
                    <a:lumOff val="40000"/>
                  </a:srgbClr>
                </a:solidFill>
              </a:rPr>
              <a:t>p</a:t>
            </a:r>
            <a:r>
              <a:rPr lang="en-US" altLang="en-US" dirty="0">
                <a:solidFill>
                  <a:srgbClr val="5A5A5A">
                    <a:lumMod val="60000"/>
                    <a:lumOff val="40000"/>
                  </a:srgbClr>
                </a:solidFill>
              </a:rPr>
              <a:t>=0.007)</a:t>
            </a:r>
            <a:r>
              <a:rPr lang="en-US" altLang="en-US" baseline="30000" dirty="0">
                <a:solidFill>
                  <a:srgbClr val="5A5A5A">
                    <a:lumMod val="60000"/>
                    <a:lumOff val="40000"/>
                  </a:srgbClr>
                </a:solidFill>
              </a:rPr>
              <a:t>4</a:t>
            </a:r>
            <a:endParaRPr lang="en-US" altLang="en-US" dirty="0">
              <a:solidFill>
                <a:srgbClr val="5A5A5A">
                  <a:lumMod val="60000"/>
                  <a:lumOff val="40000"/>
                </a:srgbClr>
              </a:solidFill>
            </a:endParaRPr>
          </a:p>
          <a:p>
            <a:r>
              <a:rPr lang="en-GB" dirty="0">
                <a:solidFill>
                  <a:srgbClr val="5A5A5A">
                    <a:lumMod val="60000"/>
                    <a:lumOff val="40000"/>
                  </a:srgbClr>
                </a:solidFill>
              </a:rPr>
              <a:t>CVD, cardiovascular disease; ESRD, end-stage renal disease; HbA1c, glycated haemoglobin; NR, not reported</a:t>
            </a:r>
            <a:endParaRPr lang="en-US" altLang="en-US" dirty="0">
              <a:solidFill>
                <a:srgbClr val="5A5A5A">
                  <a:lumMod val="60000"/>
                  <a:lumOff val="40000"/>
                </a:srgbClr>
              </a:solidFill>
            </a:endParaRPr>
          </a:p>
          <a:p>
            <a:r>
              <a:rPr lang="en-US" altLang="en-US" dirty="0">
                <a:solidFill>
                  <a:srgbClr val="5A5A5A">
                    <a:lumMod val="60000"/>
                    <a:lumOff val="40000"/>
                  </a:srgbClr>
                </a:solidFill>
              </a:rPr>
              <a:t>1. Table adapted from Bergenstal RM </a:t>
            </a:r>
            <a:r>
              <a:rPr lang="en-US" altLang="en-US" i="1" dirty="0">
                <a:solidFill>
                  <a:srgbClr val="5A5A5A">
                    <a:lumMod val="60000"/>
                    <a:lumOff val="40000"/>
                  </a:srgbClr>
                </a:solidFill>
              </a:rPr>
              <a:t>et al. Am J Med</a:t>
            </a:r>
            <a:r>
              <a:rPr lang="en-US" altLang="en-US" dirty="0">
                <a:solidFill>
                  <a:srgbClr val="5A5A5A">
                    <a:lumMod val="60000"/>
                    <a:lumOff val="40000"/>
                  </a:srgbClr>
                </a:solidFill>
              </a:rPr>
              <a:t> 2010;123:374.e9; 2. Holman RR </a:t>
            </a:r>
            <a:r>
              <a:rPr lang="en-US" altLang="en-US" i="1" dirty="0">
                <a:solidFill>
                  <a:srgbClr val="5A5A5A">
                    <a:lumMod val="60000"/>
                    <a:lumOff val="40000"/>
                  </a:srgbClr>
                </a:solidFill>
              </a:rPr>
              <a:t>et al. N Engl J Med</a:t>
            </a:r>
            <a:r>
              <a:rPr lang="en-US" altLang="en-US" dirty="0">
                <a:solidFill>
                  <a:srgbClr val="5A5A5A">
                    <a:lumMod val="60000"/>
                    <a:lumOff val="40000"/>
                  </a:srgbClr>
                </a:solidFill>
              </a:rPr>
              <a:t> 2008;359:1577</a:t>
            </a:r>
            <a:r>
              <a:rPr lang="it-IT" altLang="en-US" dirty="0">
                <a:solidFill>
                  <a:srgbClr val="5A5A5A">
                    <a:lumMod val="60000"/>
                    <a:lumOff val="40000"/>
                  </a:srgbClr>
                </a:solidFill>
              </a:rPr>
              <a:t>; 3. Ismail-Beigi F </a:t>
            </a:r>
            <a:r>
              <a:rPr lang="it-IT" altLang="en-US" i="1" dirty="0">
                <a:solidFill>
                  <a:srgbClr val="5A5A5A">
                    <a:lumMod val="60000"/>
                    <a:lumOff val="40000"/>
                  </a:srgbClr>
                </a:solidFill>
              </a:rPr>
              <a:t>et al. Lancet</a:t>
            </a:r>
            <a:r>
              <a:rPr lang="it-IT" altLang="en-US" dirty="0">
                <a:solidFill>
                  <a:srgbClr val="5A5A5A">
                    <a:lumMod val="60000"/>
                    <a:lumOff val="40000"/>
                  </a:srgbClr>
                </a:solidFill>
              </a:rPr>
              <a:t> 2010;376:419; 4</a:t>
            </a:r>
            <a:r>
              <a:rPr lang="en-GB" dirty="0">
                <a:solidFill>
                  <a:srgbClr val="5A5A5A">
                    <a:lumMod val="60000"/>
                    <a:lumOff val="40000"/>
                  </a:srgbClr>
                </a:solidFill>
              </a:rPr>
              <a:t>. Zoungas S </a:t>
            </a:r>
            <a:r>
              <a:rPr lang="en-GB" i="1" dirty="0">
                <a:solidFill>
                  <a:srgbClr val="5A5A5A">
                    <a:lumMod val="60000"/>
                    <a:lumOff val="40000"/>
                  </a:srgbClr>
                </a:solidFill>
              </a:rPr>
              <a:t>et al. N Engl J Med</a:t>
            </a:r>
            <a:r>
              <a:rPr lang="en-GB" dirty="0">
                <a:solidFill>
                  <a:srgbClr val="5A5A5A">
                    <a:lumMod val="60000"/>
                    <a:lumOff val="40000"/>
                  </a:srgbClr>
                </a:solidFill>
              </a:rPr>
              <a:t> 2014;371:1392; 5. Patel A </a:t>
            </a:r>
            <a:r>
              <a:rPr lang="en-GB" i="1" dirty="0">
                <a:solidFill>
                  <a:srgbClr val="5A5A5A">
                    <a:lumMod val="60000"/>
                    <a:lumOff val="40000"/>
                  </a:srgbClr>
                </a:solidFill>
              </a:rPr>
              <a:t>et al. </a:t>
            </a:r>
            <a:r>
              <a:rPr lang="en-US" i="1" dirty="0">
                <a:solidFill>
                  <a:srgbClr val="5A5A5A">
                    <a:lumMod val="60000"/>
                    <a:lumOff val="40000"/>
                  </a:srgbClr>
                </a:solidFill>
              </a:rPr>
              <a:t>N Engl J Med</a:t>
            </a:r>
            <a:r>
              <a:rPr lang="en-US" dirty="0">
                <a:solidFill>
                  <a:srgbClr val="5A5A5A">
                    <a:lumMod val="60000"/>
                    <a:lumOff val="40000"/>
                  </a:srgbClr>
                </a:solidFill>
              </a:rPr>
              <a:t> 2008;358:2560</a:t>
            </a:r>
            <a:r>
              <a:rPr lang="en-GB" dirty="0">
                <a:solidFill>
                  <a:srgbClr val="5A5A5A">
                    <a:lumMod val="60000"/>
                    <a:lumOff val="40000"/>
                  </a:srgbClr>
                </a:solidFill>
              </a:rPr>
              <a:t>; 6. Hayward RA </a:t>
            </a:r>
            <a:r>
              <a:rPr lang="en-GB" i="1" dirty="0">
                <a:solidFill>
                  <a:srgbClr val="5A5A5A">
                    <a:lumMod val="60000"/>
                    <a:lumOff val="40000"/>
                  </a:srgbClr>
                </a:solidFill>
              </a:rPr>
              <a:t>et al. N Engl J Med</a:t>
            </a:r>
            <a:r>
              <a:rPr lang="en-GB" dirty="0">
                <a:solidFill>
                  <a:srgbClr val="5A5A5A">
                    <a:lumMod val="60000"/>
                    <a:lumOff val="40000"/>
                  </a:srgbClr>
                </a:solidFill>
              </a:rPr>
              <a:t> 2015;372:2197</a:t>
            </a:r>
          </a:p>
        </p:txBody>
      </p:sp>
      <p:sp>
        <p:nvSpPr>
          <p:cNvPr id="2" name="Title 1"/>
          <p:cNvSpPr>
            <a:spLocks noGrp="1"/>
          </p:cNvSpPr>
          <p:nvPr>
            <p:ph type="title"/>
          </p:nvPr>
        </p:nvSpPr>
        <p:spPr/>
        <p:txBody>
          <a:bodyPr/>
          <a:lstStyle/>
          <a:p>
            <a:r>
              <a:rPr lang="en-GB" noProof="0" dirty="0"/>
              <a:t>Long-term glucose control may have some benefits for macrovascular risk</a:t>
            </a:r>
          </a:p>
        </p:txBody>
      </p:sp>
      <p:sp>
        <p:nvSpPr>
          <p:cNvPr id="5" name="Slide Number Placeholder 4"/>
          <p:cNvSpPr>
            <a:spLocks noGrp="1"/>
          </p:cNvSpPr>
          <p:nvPr>
            <p:ph type="sldNum" sz="quarter" idx="12"/>
          </p:nvPr>
        </p:nvSpPr>
        <p:spPr/>
        <p:txBody>
          <a:bodyPr/>
          <a:lstStyle/>
          <a:p>
            <a:fld id="{1E3D6C54-B124-AC41-90C1-F7EEF34AAC27}" type="slidenum">
              <a:rPr lang="en-US">
                <a:solidFill>
                  <a:srgbClr val="5A5A5A">
                    <a:lumMod val="60000"/>
                    <a:lumOff val="40000"/>
                  </a:srgbClr>
                </a:solidFill>
              </a:rPr>
              <a:pPr/>
              <a:t>8</a:t>
            </a:fld>
            <a:endParaRPr lang="en-US" dirty="0">
              <a:solidFill>
                <a:srgbClr val="5A5A5A">
                  <a:lumMod val="60000"/>
                  <a:lumOff val="40000"/>
                </a:srgbClr>
              </a:solidFill>
            </a:endParaRPr>
          </a:p>
        </p:txBody>
      </p:sp>
    </p:spTree>
    <p:extLst>
      <p:ext uri="{BB962C8B-B14F-4D97-AF65-F5344CB8AC3E}">
        <p14:creationId xmlns:p14="http://schemas.microsoft.com/office/powerpoint/2010/main" val="10361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dirty="0"/>
              <a:t>However, there are numerous challenges to achieving </a:t>
            </a:r>
            <a:br>
              <a:rPr lang="en-GB" noProof="0" dirty="0"/>
            </a:br>
            <a:r>
              <a:rPr lang="en-GB" noProof="0" dirty="0"/>
              <a:t>optimal glucose control in T2D…</a:t>
            </a:r>
          </a:p>
        </p:txBody>
      </p:sp>
      <p:cxnSp>
        <p:nvCxnSpPr>
          <p:cNvPr id="50" name="Straight Connector 49"/>
          <p:cNvCxnSpPr/>
          <p:nvPr/>
        </p:nvCxnSpPr>
        <p:spPr>
          <a:xfrm>
            <a:off x="4429417" y="1455626"/>
            <a:ext cx="0" cy="2826612"/>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52" name="Rounded Rectangle 51"/>
          <p:cNvSpPr/>
          <p:nvPr/>
        </p:nvSpPr>
        <p:spPr>
          <a:xfrm>
            <a:off x="3643644" y="4216926"/>
            <a:ext cx="1571545"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Comorbidities</a:t>
            </a:r>
          </a:p>
        </p:txBody>
      </p:sp>
      <p:cxnSp>
        <p:nvCxnSpPr>
          <p:cNvPr id="53" name="Straight Connector 52"/>
          <p:cNvCxnSpPr/>
          <p:nvPr/>
        </p:nvCxnSpPr>
        <p:spPr>
          <a:xfrm flipV="1">
            <a:off x="3274932" y="1806516"/>
            <a:ext cx="2341063" cy="2178540"/>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a:xfrm>
            <a:off x="2646592" y="2526596"/>
            <a:ext cx="3381663" cy="738380"/>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55" name="Rounded Rectangle 54"/>
          <p:cNvSpPr/>
          <p:nvPr/>
        </p:nvSpPr>
        <p:spPr>
          <a:xfrm>
            <a:off x="1042026" y="2319722"/>
            <a:ext cx="1604566"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Sustainability</a:t>
            </a:r>
          </a:p>
        </p:txBody>
      </p:sp>
      <p:sp>
        <p:nvSpPr>
          <p:cNvPr id="56" name="Rounded Rectangle 55"/>
          <p:cNvSpPr/>
          <p:nvPr/>
        </p:nvSpPr>
        <p:spPr>
          <a:xfrm>
            <a:off x="6060527" y="2319722"/>
            <a:ext cx="1617075"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Weight</a:t>
            </a:r>
          </a:p>
        </p:txBody>
      </p:sp>
      <p:sp>
        <p:nvSpPr>
          <p:cNvPr id="57" name="Rounded Rectangle 56"/>
          <p:cNvSpPr/>
          <p:nvPr/>
        </p:nvSpPr>
        <p:spPr>
          <a:xfrm>
            <a:off x="6028255" y="3058102"/>
            <a:ext cx="1631866"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GB" sz="1600" dirty="0">
                <a:solidFill>
                  <a:srgbClr val="5A5A5A"/>
                </a:solidFill>
                <a:cs typeface="Avenir Book"/>
              </a:rPr>
              <a:t>Hypoglycaemia</a:t>
            </a:r>
          </a:p>
        </p:txBody>
      </p:sp>
      <p:sp>
        <p:nvSpPr>
          <p:cNvPr id="58" name="Rounded Rectangle 57"/>
          <p:cNvSpPr/>
          <p:nvPr/>
        </p:nvSpPr>
        <p:spPr>
          <a:xfrm>
            <a:off x="5615995" y="1599642"/>
            <a:ext cx="1599765"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HbA1c levels</a:t>
            </a:r>
          </a:p>
        </p:txBody>
      </p:sp>
      <p:cxnSp>
        <p:nvCxnSpPr>
          <p:cNvPr id="59" name="Straight Connector 58"/>
          <p:cNvCxnSpPr/>
          <p:nvPr/>
        </p:nvCxnSpPr>
        <p:spPr>
          <a:xfrm flipV="1">
            <a:off x="2677790" y="2526596"/>
            <a:ext cx="3382737" cy="738380"/>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3270666" y="1806516"/>
            <a:ext cx="2385206" cy="2178540"/>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61" name="Rounded Rectangle 60"/>
          <p:cNvSpPr/>
          <p:nvPr/>
        </p:nvSpPr>
        <p:spPr>
          <a:xfrm>
            <a:off x="1043510" y="3058102"/>
            <a:ext cx="1634280"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Costs</a:t>
            </a:r>
          </a:p>
        </p:txBody>
      </p:sp>
      <p:sp>
        <p:nvSpPr>
          <p:cNvPr id="62" name="Rounded Rectangle 61"/>
          <p:cNvSpPr/>
          <p:nvPr/>
        </p:nvSpPr>
        <p:spPr>
          <a:xfrm>
            <a:off x="1699121" y="1599642"/>
            <a:ext cx="1571545"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Compliance</a:t>
            </a:r>
          </a:p>
        </p:txBody>
      </p:sp>
      <p:sp>
        <p:nvSpPr>
          <p:cNvPr id="63" name="Rounded Rectangle 62"/>
          <p:cNvSpPr/>
          <p:nvPr/>
        </p:nvSpPr>
        <p:spPr>
          <a:xfrm>
            <a:off x="1703387" y="3761854"/>
            <a:ext cx="1571545"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Tolerability</a:t>
            </a:r>
          </a:p>
        </p:txBody>
      </p:sp>
      <p:sp>
        <p:nvSpPr>
          <p:cNvPr id="64" name="Rounded Rectangle 63"/>
          <p:cNvSpPr/>
          <p:nvPr/>
        </p:nvSpPr>
        <p:spPr>
          <a:xfrm>
            <a:off x="5655872" y="3761854"/>
            <a:ext cx="1571545"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Renal function</a:t>
            </a:r>
          </a:p>
        </p:txBody>
      </p:sp>
      <p:sp>
        <p:nvSpPr>
          <p:cNvPr id="66" name="Rounded Rectangle 65"/>
          <p:cNvSpPr/>
          <p:nvPr/>
        </p:nvSpPr>
        <p:spPr>
          <a:xfrm>
            <a:off x="3629534" y="1041878"/>
            <a:ext cx="1599765" cy="413748"/>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defTabSz="457200"/>
            <a:r>
              <a:rPr lang="en-US" sz="1600" dirty="0">
                <a:solidFill>
                  <a:srgbClr val="5A5A5A"/>
                </a:solidFill>
                <a:cs typeface="Avenir Book"/>
              </a:rPr>
              <a:t>Age</a:t>
            </a:r>
          </a:p>
        </p:txBody>
      </p:sp>
      <p:sp>
        <p:nvSpPr>
          <p:cNvPr id="68" name="Oval 67"/>
          <p:cNvSpPr/>
          <p:nvPr/>
        </p:nvSpPr>
        <p:spPr>
          <a:xfrm>
            <a:off x="3679023" y="1995670"/>
            <a:ext cx="1500787" cy="1500787"/>
          </a:xfrm>
          <a:prstGeom prst="ellipse">
            <a:avLst/>
          </a:prstGeom>
          <a:solidFill>
            <a:schemeClr val="accent1"/>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sz="2400" b="1" dirty="0">
              <a:solidFill>
                <a:srgbClr val="FFFFFF"/>
              </a:solidFill>
            </a:endParaRPr>
          </a:p>
        </p:txBody>
      </p:sp>
      <p:grpSp>
        <p:nvGrpSpPr>
          <p:cNvPr id="88" name="Group 87"/>
          <p:cNvGrpSpPr/>
          <p:nvPr/>
        </p:nvGrpSpPr>
        <p:grpSpPr>
          <a:xfrm>
            <a:off x="3934491" y="2175315"/>
            <a:ext cx="1045819" cy="1125131"/>
            <a:chOff x="3926429" y="2139690"/>
            <a:chExt cx="1045819" cy="1125131"/>
          </a:xfrm>
        </p:grpSpPr>
        <p:pic>
          <p:nvPicPr>
            <p:cNvPr id="3076" name="Picture 4" descr="C:\Users\CHIARA~1.HEA\AppData\Local\Temp\water-dro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6429" y="2139690"/>
              <a:ext cx="981111" cy="981111"/>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4439098" y="2731672"/>
              <a:ext cx="533150" cy="533149"/>
            </a:xfrm>
            <a:prstGeom prst="ellipse">
              <a:avLst/>
            </a:prstGeom>
            <a:solidFill>
              <a:schemeClr val="accent2"/>
            </a:solidFill>
            <a:ln w="28575">
              <a:solidFill>
                <a:schemeClr val="bg1"/>
              </a:solidFill>
            </a:ln>
          </p:spPr>
          <p:txBody>
            <a:bodyPr wrap="none" lIns="0" tIns="0" rIns="0" bIns="0" rtlCol="0" anchor="ctr" anchorCtr="0">
              <a:noAutofit/>
            </a:bodyPr>
            <a:lstStyle/>
            <a:p>
              <a:pPr algn="ctr" defTabSz="457200">
                <a:lnSpc>
                  <a:spcPts val="2400"/>
                </a:lnSpc>
              </a:pPr>
              <a:r>
                <a:rPr lang="en-GB" sz="3200" b="1" dirty="0">
                  <a:ln w="19050">
                    <a:solidFill>
                      <a:srgbClr val="FFFFFF"/>
                    </a:solidFill>
                  </a:ln>
                  <a:solidFill>
                    <a:srgbClr val="FFFFFF"/>
                  </a:solidFill>
                </a:rPr>
                <a:t>↓</a:t>
              </a:r>
            </a:p>
          </p:txBody>
        </p:sp>
      </p:grpSp>
      <p:sp>
        <p:nvSpPr>
          <p:cNvPr id="2" name="Footer Placeholder 1"/>
          <p:cNvSpPr>
            <a:spLocks noGrp="1"/>
          </p:cNvSpPr>
          <p:nvPr>
            <p:ph type="ftr" sz="quarter" idx="10"/>
          </p:nvPr>
        </p:nvSpPr>
        <p:spPr/>
        <p:txBody>
          <a:bodyPr/>
          <a:lstStyle/>
          <a:p>
            <a:r>
              <a:rPr lang="en-GB" dirty="0">
                <a:solidFill>
                  <a:srgbClr val="5A5A5A">
                    <a:lumMod val="60000"/>
                    <a:lumOff val="40000"/>
                  </a:srgbClr>
                </a:solidFill>
              </a:rPr>
              <a:t>HbA1c, glycated haemoglobin; T2D, type 2 diabetes</a:t>
            </a:r>
          </a:p>
          <a:p>
            <a:r>
              <a:rPr lang="en-GB" dirty="0">
                <a:solidFill>
                  <a:srgbClr val="5A5A5A">
                    <a:lumMod val="60000"/>
                    <a:lumOff val="40000"/>
                  </a:srgbClr>
                </a:solidFill>
              </a:rPr>
              <a:t>Inzucchi SE </a:t>
            </a:r>
            <a:r>
              <a:rPr lang="en-GB" i="1" dirty="0">
                <a:solidFill>
                  <a:srgbClr val="5A5A5A">
                    <a:lumMod val="60000"/>
                    <a:lumOff val="40000"/>
                  </a:srgbClr>
                </a:solidFill>
              </a:rPr>
              <a:t>et al. Diabetes Care </a:t>
            </a:r>
            <a:r>
              <a:rPr lang="en-GB" dirty="0">
                <a:solidFill>
                  <a:srgbClr val="5A5A5A">
                    <a:lumMod val="60000"/>
                    <a:lumOff val="40000"/>
                  </a:srgbClr>
                </a:solidFill>
              </a:rPr>
              <a:t>2015;38:140; </a:t>
            </a:r>
            <a:r>
              <a:rPr lang="en-US" dirty="0">
                <a:solidFill>
                  <a:srgbClr val="5A5A5A">
                    <a:lumMod val="60000"/>
                    <a:lumOff val="40000"/>
                  </a:srgbClr>
                </a:solidFill>
              </a:rPr>
              <a:t>Cavaiola TS &amp; Pettus JH. In </a:t>
            </a:r>
            <a:r>
              <a:rPr lang="en-US" i="1" dirty="0">
                <a:solidFill>
                  <a:srgbClr val="5A5A5A">
                    <a:lumMod val="60000"/>
                    <a:lumOff val="40000"/>
                  </a:srgbClr>
                </a:solidFill>
              </a:rPr>
              <a:t>Endotext</a:t>
            </a:r>
            <a:r>
              <a:rPr lang="en-US" dirty="0">
                <a:solidFill>
                  <a:srgbClr val="5A5A5A">
                    <a:lumMod val="60000"/>
                    <a:lumOff val="40000"/>
                  </a:srgbClr>
                </a:solidFill>
              </a:rPr>
              <a:t>. 2017. www.endotext.org/chapter/diabetes-treatment-strategies/management-of-type-2-diabetes-selecting-amongst-available-pharmacological-agents (accessed July 2017) </a:t>
            </a:r>
          </a:p>
        </p:txBody>
      </p:sp>
      <p:sp>
        <p:nvSpPr>
          <p:cNvPr id="3" name="Slide Number Placeholder 2"/>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9</a:t>
            </a:fld>
            <a:endParaRPr lang="en-GB" dirty="0">
              <a:solidFill>
                <a:srgbClr val="5A5A5A">
                  <a:lumMod val="60000"/>
                  <a:lumOff val="40000"/>
                </a:srgbClr>
              </a:solidFill>
            </a:endParaRPr>
          </a:p>
        </p:txBody>
      </p:sp>
    </p:spTree>
    <p:extLst>
      <p:ext uri="{BB962C8B-B14F-4D97-AF65-F5344CB8AC3E}">
        <p14:creationId xmlns:p14="http://schemas.microsoft.com/office/powerpoint/2010/main" val="3094539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RESIZE" val="Ye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_c2Me6fw7Uq.s22vbXDZS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U24VTBHr_Uy7OOFhrU1NU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hDXc6hOlu02xRJuB8GlBk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Avbl62bEFEe05eQGI33RV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33n5Fg5mokuV0HFTTIMfj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z6_sOwlghUqlVt.OlRh00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TKwws8DoVkySns_xeCGTV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XM8z3ugUHkq.XoyIVyzpP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NdLEpnQlB0OL0Qyj2oEKk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OnUlvj5VfUywGH9LoP_ac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H.AkdiVsE6mMjjmYAI9g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c.k.dSHX_0WaMn.HbQcKz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CU2KH8aRsUS4pvfAVgSwP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mRjUX3FkXUuzdr642EQ9u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eYNXuq.pk24Lxq3v9NMf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Dm9xgU6fk6fbGIqMSug4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e.t0h95wk20lPKkTGxkv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j800kstdkyQyLidC7y6u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QWkBcTpT0WYeO0aPcNfo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nLJ2BaJZWkyMZF3lg2DTe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yvxoPpG7D0WQYeyeBypmc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TmTnHyJ506aN_3OVu2c9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QAE1k4Bi0qR2ieZ.SLevg"/>
</p:tagLst>
</file>

<file path=ppt/tags/tag121.xml><?xml version="1.0" encoding="utf-8"?>
<p:tagLst xmlns:a="http://schemas.openxmlformats.org/drawingml/2006/main" xmlns:r="http://schemas.openxmlformats.org/officeDocument/2006/relationships" xmlns:p="http://schemas.openxmlformats.org/presentationml/2006/main">
  <p:tag name="NAME" val="RoundedRectangleShap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UVMJBtu3kiCqAg68e02x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ORVGpkERg0K35F4g2p2Aj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mWUNOcHVkSZpISrcMWe8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COkNMbaoEWrzIP2f657x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CA3iiqBc50GoL4nFgB480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UTEAOJR3EqsaVKOR1g30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0kts7L1EUKhMG2QxmcVb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Q7t_1PIYkWqDiPEVmum_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CA3iiqBc50GoL4nFgB480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CA3iiqBc50GoL4nFgB480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q7Blyq7cIE.Wtl1bk8TKQ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q7Blyq7cIE.Wtl1bk8TKQ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q7Blyq7cIE.Wtl1bk8TKQ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q7Blyq7cIE.Wtl1bk8TKQ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q7Blyq7cIE.Wtl1bk8TKQg"/>
</p:tagLst>
</file>

<file path=ppt/tags/tag139.xml><?xml version="1.0" encoding="utf-8"?>
<p:tagLst xmlns:a="http://schemas.openxmlformats.org/drawingml/2006/main" xmlns:r="http://schemas.openxmlformats.org/officeDocument/2006/relationships" xmlns:p="http://schemas.openxmlformats.org/presentationml/2006/main">
  <p:tag name="RESIZE" val="Yes"/>
  <p:tag name="THINKCELLSHAPEDONOTDELETE" val="pWX2CWUPX_0ayNw7ewVxM3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yx4sluzNkK33vGBFpN6M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d_FzGa6xtkCEetoT5XOZq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UWnfJr5fEGvGkV3oSWG3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a56uUlYRs0ek2IGA9Gnk8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cxvd1J_WeE.OA6xY1RXEq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NCLi7FoFkyRT7ZADTmGS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AToZpsHEakiXLl0QeA6s4w"/>
</p:tagLst>
</file>

<file path=ppt/tags/tag146.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p6gg0dggukeGKdVT2txDlQ"/>
</p:tagLst>
</file>

<file path=ppt/tags/tag147.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CdWEpFSk0U6vFGRIEeh9Q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wrqJK7TQEUCLdDTcrDIcD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h5UphHp9EOwnluKWEgg.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5VkvKPZbE29ztZ7zLYU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jSM6B8Bl029eAoyBohpr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EgRDw_NJaUC0tAm5anW1R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45r78dDPzk2x1brGsLXu8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GkU9QRQyNUKQ9gwG3jhe2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i3iSv0syEKHpp7xT9qHV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qQHtyQWfukm.VgCuzCR7S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x99x0nsb0ka8YUEIOPlk2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1qH7N.E5k0akrfiXXzg1J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GpgcJdNfAE.gPE1Kicm9i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KMaUjWfRB0.cdVKH87z01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NENtnjCt0Wwo4k.uss7M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mTUam5RWVEqXhOQjt6z55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04oAIvap6E6doawAdrvjP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bZd_aeBEdEeOmROmhAVz7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ttppgHtjxUmYI7ToyJojq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B3m1tOi1f0OsE98UNyCDe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MJUvp6NEfE.fgyqQx452B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TvSzyHpW70GwBUwNf4F86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crBNN15lD0GwE3emXAi0q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1MPpV_S0Q0azVRFGCs0Gv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gDZX.LHT0Ue_h3clu4OL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avUAP5HnkGysPkg86CLH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_ihz0UOtrkKXxdikaQxmL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8OXx7LD8GUWyNhwIOVskKg"/>
</p:tagLst>
</file>

<file path=ppt/tags/tag172.xml><?xml version="1.0" encoding="utf-8"?>
<p:tagLst xmlns:a="http://schemas.openxmlformats.org/drawingml/2006/main" xmlns:r="http://schemas.openxmlformats.org/officeDocument/2006/relationships" xmlns:p="http://schemas.openxmlformats.org/presentationml/2006/main">
  <p:tag name="RESIZE" val="Yes"/>
  <p:tag name="THINKCELLSHAPEDONOTDELETE" val="tIVbESEqtXk.lsSf_U0iRPw"/>
</p:tagLst>
</file>

<file path=ppt/tags/tag173.xml><?xml version="1.0" encoding="utf-8"?>
<p:tagLst xmlns:a="http://schemas.openxmlformats.org/drawingml/2006/main" xmlns:r="http://schemas.openxmlformats.org/officeDocument/2006/relationships" xmlns:p="http://schemas.openxmlformats.org/presentationml/2006/main">
  <p:tag name="RESIZE" val="Yes"/>
  <p:tag name="THINKCELLSHAPEDONOTDELETE" val="ti3j90Duv1U2coDFiJxJ8lw"/>
</p:tagLst>
</file>

<file path=ppt/tags/tag174.xml><?xml version="1.0" encoding="utf-8"?>
<p:tagLst xmlns:a="http://schemas.openxmlformats.org/drawingml/2006/main" xmlns:r="http://schemas.openxmlformats.org/officeDocument/2006/relationships" xmlns:p="http://schemas.openxmlformats.org/presentationml/2006/main">
  <p:tag name="RESIZE" val="Yes"/>
  <p:tag name="THINKCELLSHAPEDONOTDELETE" val="txpjAwKowzUewOprry60lnQ"/>
</p:tagLst>
</file>

<file path=ppt/tags/tag175.xml><?xml version="1.0" encoding="utf-8"?>
<p:tagLst xmlns:a="http://schemas.openxmlformats.org/drawingml/2006/main" xmlns:r="http://schemas.openxmlformats.org/officeDocument/2006/relationships" xmlns:p="http://schemas.openxmlformats.org/presentationml/2006/main">
  <p:tag name="RESIZE" val="Yes"/>
  <p:tag name="THINKCELLSHAPEDONOTDELETE" val="tYCEShuXIO0qdVu7BR3Dlh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V7snDfjm4kWnCcahMCLg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UscOQyzGpU26Ty9aVlyeI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J7BFGcbGmUuuBmAetucTN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da8M9BgqUkOnr4yyFDVadw"/>
</p:tagLst>
</file>

<file path=ppt/tags/tag18.xml><?xml version="1.0" encoding="utf-8"?>
<p:tagLst xmlns:a="http://schemas.openxmlformats.org/drawingml/2006/main" xmlns:r="http://schemas.openxmlformats.org/officeDocument/2006/relationships" xmlns:p="http://schemas.openxmlformats.org/presentationml/2006/main">
  <p:tag name="RESIZE" val="Yes"/>
  <p:tag name="THINKCELLSHAPEDONOTDELETE" val="pGTCcb1HRsUeYYbV7r1e3v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b4OK1EUCQUm8gbtkwf28K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x56QkRlA806gnZFP.yGAr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8xX3RsuIQkWUWqazo_1_f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jYCIIlNcwUmVqh6pM57g.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YW.K.BQ7OEe0vBs_Pl1nI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uKkt4omsjkidaqXHqM37W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wWLX..FAB0.CA.g7FW2n5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_VJZHf3fPkaS4rcBFubf6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7Go6QKycdEOpF2bKNkROq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bWTIF9p3.kSil_fSUrWR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eYx_6BTakSjTQAw9hqNl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mjGz052s2EuZrx3n4oqXD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Gg0TI.ybh0Gd07RPka7ZxQ"/>
</p:tagLst>
</file>

<file path=ppt/tags/tag192.xml><?xml version="1.0" encoding="utf-8"?>
<p:tagLst xmlns:a="http://schemas.openxmlformats.org/drawingml/2006/main" xmlns:r="http://schemas.openxmlformats.org/officeDocument/2006/relationships" xmlns:p="http://schemas.openxmlformats.org/presentationml/2006/main">
  <p:tag name="RESIZE" val="Yes"/>
  <p:tag name="THINKCELLSHAPEDONOTDELETE" val="trypJjHj8MkGZ2A_acMcfBQ"/>
</p:tagLst>
</file>

<file path=ppt/tags/tag193.xml><?xml version="1.0" encoding="utf-8"?>
<p:tagLst xmlns:a="http://schemas.openxmlformats.org/drawingml/2006/main" xmlns:r="http://schemas.openxmlformats.org/officeDocument/2006/relationships" xmlns:p="http://schemas.openxmlformats.org/presentationml/2006/main">
  <p:tag name="RESIZE" val="Yes"/>
  <p:tag name="THINKCELLSHAPEDONOTDELETE" val="twc1P3PretEuORHE87c2H2g"/>
</p:tagLst>
</file>

<file path=ppt/tags/tag194.xml><?xml version="1.0" encoding="utf-8"?>
<p:tagLst xmlns:a="http://schemas.openxmlformats.org/drawingml/2006/main" xmlns:r="http://schemas.openxmlformats.org/officeDocument/2006/relationships" xmlns:p="http://schemas.openxmlformats.org/presentationml/2006/main">
  <p:tag name="RESIZE" val="Yes"/>
  <p:tag name="THINKCELLSHAPEDONOTDELETE" val="tIss1o8BsXE29pFDQVVMruQ"/>
</p:tagLst>
</file>

<file path=ppt/tags/tag195.xml><?xml version="1.0" encoding="utf-8"?>
<p:tagLst xmlns:a="http://schemas.openxmlformats.org/drawingml/2006/main" xmlns:r="http://schemas.openxmlformats.org/officeDocument/2006/relationships" xmlns:p="http://schemas.openxmlformats.org/presentationml/2006/main">
  <p:tag name="RESIZE" val="Yes"/>
  <p:tag name="THINKCELLSHAPEDONOTDELETE" val="tJmPSjnAjnEOMKXxjoVWRf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Nc3KJeas40a.qF8MDFY02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gknUg76KEKZos_sQ.ARG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5XLhU4lWU065hgkAIOVqs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BJpiATLXtUaMthr7sNEg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zLt7KtBhUW8c6sI8wlwZ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WN.ulih80SJdg2w4hopr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h3JZmsQAnke3c.ghBCFMO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yiaVRY0iPUyuIPnTsXK9v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TK8BW1JNu0WmRkwsm4206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kR20N7XpNkudpJYc.neUP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6yDX.uSMGUGYYHYRb0WbC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xveVSxNj5EqsZ3vZ07EKg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cT8AdR4CkKgkWqEzqb_V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m56vtEzAx0Se_vl30uDYB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GwPAN8975E.AjUcKbqnA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X7T3lWnOD0yxV0K_3yaj_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3_yHLF1_kCKyWiscstR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QGK8u2pyz0.sPxtm3ADNh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1sCJtYBZEuEV7RYxbVcag"/>
</p:tagLst>
</file>

<file path=ppt/tags/tag212.xml><?xml version="1.0" encoding="utf-8"?>
<p:tagLst xmlns:a="http://schemas.openxmlformats.org/drawingml/2006/main" xmlns:r="http://schemas.openxmlformats.org/officeDocument/2006/relationships" xmlns:p="http://schemas.openxmlformats.org/presentationml/2006/main">
  <p:tag name="RESIZE" val="Yes"/>
  <p:tag name="THINKCELLSHAPEDONOTDELETE" val="tLlOwna8unU2SAgt2LDV3eg"/>
</p:tagLst>
</file>

<file path=ppt/tags/tag213.xml><?xml version="1.0" encoding="utf-8"?>
<p:tagLst xmlns:a="http://schemas.openxmlformats.org/drawingml/2006/main" xmlns:r="http://schemas.openxmlformats.org/officeDocument/2006/relationships" xmlns:p="http://schemas.openxmlformats.org/presentationml/2006/main">
  <p:tag name="RESIZE" val="Yes"/>
  <p:tag name="THINKCELLSHAPEDONOTDELETE" val="tpEgYfMQde0qxkqbcU.BDSQ"/>
</p:tagLst>
</file>

<file path=ppt/tags/tag214.xml><?xml version="1.0" encoding="utf-8"?>
<p:tagLst xmlns:a="http://schemas.openxmlformats.org/drawingml/2006/main" xmlns:r="http://schemas.openxmlformats.org/officeDocument/2006/relationships" xmlns:p="http://schemas.openxmlformats.org/presentationml/2006/main">
  <p:tag name="RESIZE" val="Yes"/>
  <p:tag name="THINKCELLSHAPEDONOTDELETE" val="t9eLRo_5.dkWEF.Tqbi9FSg"/>
</p:tagLst>
</file>

<file path=ppt/tags/tag215.xml><?xml version="1.0" encoding="utf-8"?>
<p:tagLst xmlns:a="http://schemas.openxmlformats.org/drawingml/2006/main" xmlns:r="http://schemas.openxmlformats.org/officeDocument/2006/relationships" xmlns:p="http://schemas.openxmlformats.org/presentationml/2006/main">
  <p:tag name="RESIZE" val="Yes"/>
  <p:tag name="THINKCELLSHAPEDONOTDELETE" val="t4M7zx9J6lkyyDiidNz5Kp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w_qY5Hh1MEKuWwgO74A8K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j19vmwByx0OWeFqFQZCvV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amZOovtvakCaDyFSIQHdm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DMPt9Kjz3kaqJ4Xw7Ebz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6kQRuGGUUGx15vgDEONEg"/>
</p:tagLst>
</file>

<file path=ppt/tags/tag220.xml><?xml version="1.0" encoding="utf-8"?>
<p:tagLst xmlns:a="http://schemas.openxmlformats.org/drawingml/2006/main" xmlns:r="http://schemas.openxmlformats.org/officeDocument/2006/relationships" xmlns:p="http://schemas.openxmlformats.org/presentationml/2006/main">
  <p:tag name="RESIZE" val="Yes"/>
  <p:tag name="THINKCELLSHAPEDONOTDELETE" val="t2UmIFvtym0mSAgBg5SkawA"/>
</p:tagLst>
</file>

<file path=ppt/tags/tag221.xml><?xml version="1.0" encoding="utf-8"?>
<p:tagLst xmlns:a="http://schemas.openxmlformats.org/drawingml/2006/main" xmlns:r="http://schemas.openxmlformats.org/officeDocument/2006/relationships" xmlns:p="http://schemas.openxmlformats.org/presentationml/2006/main">
  <p:tag name="RESIZE" val="Yes"/>
  <p:tag name="THINKCELLSHAPEDONOTDELETE" val="togiL38vfAkGcuSZT6vmIgA"/>
</p:tagLst>
</file>

<file path=ppt/tags/tag222.xml><?xml version="1.0" encoding="utf-8"?>
<p:tagLst xmlns:a="http://schemas.openxmlformats.org/drawingml/2006/main" xmlns:r="http://schemas.openxmlformats.org/officeDocument/2006/relationships" xmlns:p="http://schemas.openxmlformats.org/presentationml/2006/main">
  <p:tag name="RESIZE" val="Yes"/>
  <p:tag name="THINKCELLSHAPEDONOTDELETE" val="tkkMUN.KA70WgERw2t6B8Jg"/>
</p:tagLst>
</file>

<file path=ppt/tags/tag223.xml><?xml version="1.0" encoding="utf-8"?>
<p:tagLst xmlns:a="http://schemas.openxmlformats.org/drawingml/2006/main" xmlns:r="http://schemas.openxmlformats.org/officeDocument/2006/relationships" xmlns:p="http://schemas.openxmlformats.org/presentationml/2006/main">
  <p:tag name="RESIZE" val="Yes"/>
  <p:tag name="THINKCELLSHAPEDONOTDELETE" val="t2DGIDXfx1EOo.b.l185s0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jCO.zG4Kv02EcuPRqlpG7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7oz1swr6EKz38MmzbyFk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22WmYTkUGU.OzLUguULuZ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Aqw5m62sQES5BlkTB44Ys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2AdREGjlIEut0XsoXzqPA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CtsYgOA10.YdMHLBgMku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Y2tLmeVB_USNheO1q.nls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vpftUpejvEyIa10.Hallx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YKxLORACRUKTUVOhdtWV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GaMnQErrN0aPmFIXcv0Fl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AGO9yEuCE6yP_Fl3WFKH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O1X1UHY9kUCo1DqTHlJ73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psF13RIlIkObl70ElpVKi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026Mx2MCjECDp3OGN2hw5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Zqrpl8FiDkCziag0qF7rk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A71F17ic02q1qY.U9Mr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jsiaMGNf0.EUOocOuaUj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aFY9SsH55EKUyeSr07O_2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sSooMzKZzkCSBQbiuNFMA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OjlgPKdUaEy9F8REaglZY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qMd68FD4UOiHdFOnOU1R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7FVOO_3sykeKUItpHpVXt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ubdhJir5z0enZN9pjp_el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cIlvBGkEXEmFkZEMspY8M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KXAl2G5e0CXCCaPjnpIk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Fy2AUILmM0OS67h1Ayby0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xwWUi9j5Kkazot_i0af1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auY9WWe5GEy42Ybx45RNU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JISZROrv1kK8wuNFyf7nd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f8TnMnqOEmt9O2_ACQAC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YextvM4ask6VOMNJ5lL9V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h783cWX4HUOQ33_24wS3Y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r2MZ0dMoK0mLI9kQY1Pti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TYhASwGDFk678CK2j3HWzg"/>
</p:tagLst>
</file>

<file path=ppt/tags/tag277.xml><?xml version="1.0" encoding="utf-8"?>
<p:tagLst xmlns:a="http://schemas.openxmlformats.org/drawingml/2006/main" xmlns:r="http://schemas.openxmlformats.org/officeDocument/2006/relationships" xmlns:p="http://schemas.openxmlformats.org/presentationml/2006/main">
  <p:tag name="RESIZE" val="Yes"/>
  <p:tag name="THINKCELLSHAPEDONOTDELETE" val="pTUhLw0Ra80ql0iDC2u3bU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q7Blyq7cIE.Wtl1bk8TKQ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CsRTo7K450aH50rLrSBf2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7MNJItdIikiSbDSacica0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JBZs5jgA.kSH2Zzn.AOBU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1clHZ2ih5EKhE7C9q9yDa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wMuPDsgq7kWd2S5hwqj.Z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Y_vjYlymV0ysdwmuNxh15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5R.OSoY_R0axbNDXXNIV.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dOHCYtJDbE2zkCdXYgpmF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OPtDjpxSxEqA46WbU_VHr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_O7et92SXU2feqAH9Prny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g0oGAaszHEimoUvAe0c2Q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e3qOpffh3kiRtud66Qwbd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Shq5dhh0k.xYF1nCImAe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fzkXNr5N_EucSBVBJr8oV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WDQmbrz8fkGbbG.BSyzpS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z_CSEyInZUKG.yiTEYexI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scA4_m7O00ezdwSOO9umX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TaGyuNrRF0WLzffmU904.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Z5U56wQeVEOJso_1xfN.H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KifYk6Nh70G2ZGT.FGMa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Kwv4S51qD0.KM6VlVVnVp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HpZyoJ6iyEKm_.cNSc8Jm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Xo3SqXmGbEmMxtC8T0Q_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hzK4hcDOQkihSQIhwS0u8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KnMckAzBsEiWyeOTSpzSg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hRS9Ok3DUm4pBqxRY9lG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JAlJbw4G0kus4u8xF7AkT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09rrj3FWvE.saKJ8eSr4X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5PNYOcoxE2Vuor_9uZgI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JBZs5jgA.kSH2Zzn.AOBU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1clHZ2ih5EKhE7C9q9yDa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wMuPDsgq7kWd2S5hwqj.Z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HpZyoJ6iyEKm_.cNSc8Jm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1clHZ2ih5EKhE7C9q9yDa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RNDEowz2kiZetMRENXqR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5R.OSoY_R0axbNDXXNIV.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dOHCYtJDbE2zkCdXYgpmF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OPtDjpxSxEqA46WbU_VHr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_O7et92SXU2feqAH9Prny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g0oGAaszHEimoUvAe0c2Q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WDQmbrz8fkGbbG.BSyzpS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z_CSEyInZUKG.yiTEYexI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scA4_m7O00ezdwSOO9umX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TaGyuNrRF0WLzffmU904.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Z5U56wQeVEOJso_1xfN.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IoghkNTuEaPoDicCvqyJ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KifYk6Nh70G2ZGT.FGMag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Kwv4S51qD0.KM6VlVVnVp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5R.OSoY_R0axbNDXXNIV.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g0oGAaszHEimoUvAe0c2Q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WDQmbrz8fkGbbG.BSyzpS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TaGyuNrRF0WLzffmU904.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HpZyoJ6iyEKm_.cNSc8Jm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fzkXNr5N_EucSBVBJr8oV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Y_vjYlymV0ysdwmuNxh15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e3qOpffh3kiRtud66Qwb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KLWHwBSwFUGqFZCEZxQ.D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Xo3SqXmGbEmMxtC8T0Q_c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KnMckAzBsEiWyeOTSpzSg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hRS9Ok3DUm4pBqxRY9lG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JAlJbw4G0kus4u8xF7AkT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09rrj3FWvE.saKJ8eSr4X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5PNYOcoxE2Vuor_9uZgI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5D_PcDSCS06zMLPCiGSJw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SAYiFtXhkW4UfTZVySqa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vI6Tj4YAPUynShPIDvf8K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ArnqaaG0ok.LQ4_fguAb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B6gCYrWOUG.JsZQcuthq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Rq4U4gtCU0y7_._rpMeCV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Y_vjYlymV0ysdwmuNxh15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09rrj3FWvE.saKJ8eSr4X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5PNYOcoxE2Vuor_9uZgI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NWzkg889cUyINzqYlXb0G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NWzkg889cUyINzqYlXb0G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WUgr.rbZ50u1eFAjt_PXe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qhPI5ZokCr2u4tsrpMb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uiywQ4Eqc0qwSRUA80D2j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L3F8FHfQAUOH128OVsaDb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s97v2DdskGkwINmJr_vO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u_q_KN0A3k2myCvCpXj6e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UpfINVmcQk.lYq3r_RK0l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zyc8bxNZ0kSxtjJxBh97W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gZ3uNzqvYEKUS48dJOobh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Xa4znP9zxUqHk2TFTm7Cd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vWfXGdSkO0avTti.qloUB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DYMapxAdN0mWO6_A_RkRx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NWzkg889cUyINzqYlXb0G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OSUYsLnbkqVC66dRzIgc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UokUJ__Yw0Oz_ToUWmSeF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Wa1mlNy1GkCw9T15wjkhy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NWzkg889cUyINzqYlXb0G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wzeXVgzzLkmAjDBmBM.iA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0IG4EE..IESLCQ3qKBL5RA"/>
</p:tagLst>
</file>

<file path=ppt/tags/tag363.xml><?xml version="1.0" encoding="utf-8"?>
<p:tagLst xmlns:a="http://schemas.openxmlformats.org/drawingml/2006/main" xmlns:r="http://schemas.openxmlformats.org/officeDocument/2006/relationships" xmlns:p="http://schemas.openxmlformats.org/presentationml/2006/main">
  <p:tag name="RESIZE" val="Yes"/>
  <p:tag name="THINKCELLSHAPEDONOTDELETE" val="pSqbegYHsHUOWXrm6iGZ2R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xdDd.LkYRUymIyTgZL78W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2H1XNZgvk0yop3mxSVeLF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K5x4jYO1iE602tqUDZV7x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BnO5hyotGkSnnQFe4nam.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XdeJiUkMtkKpp0s2dod2R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Uzn_mQA6TEe2MN5PUMgj9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4QMakHGFkOxM_9.svegh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zl.NDO2p0i9BB8ne3zyC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jmvOHPd1f0Cw5HhAiKcnN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ofiP1B_igUOjIF9YiqwXm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qqKVV9wOZUCU9qOW9.nvU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WEgy.agCU0.WXV0kndZYU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oXF0dKA8VUW6fuj4NURJP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z7XKoHA._k2DHRHsrDpmN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syvXyfgOM0KDUbccszy04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wzeXVgzzLkmAjDBmBM.iA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wzeXVgzzLkmAjDBmBM.iA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aZC75E4RkeAZ5yAo9Y8T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3wNiaOR60a_KRkraeAz1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7kEb_PZWaE25.7m9nuL5v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dCRCDZeWEiPTySAdhg72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JMNDP8fxJ0WmQx1JhIqEpQ"/>
</p:tagLst>
</file>

<file path=ppt/tags/tag38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gQd7hN12YkWMl_iX3avCT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gxaEGvL5SUe3pcRb3N9E8A"/>
</p:tagLst>
</file>

<file path=ppt/tags/tag38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3Kqb3j4_Ikiuu5gt9XdoR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4gsYVkhwDUi.owoEYzOzO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nLxrc2cEt0a7STdQYdCt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9pW7MCPdqEC8vjm_Qh4wk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PYQcTMgMQ0SfQ8JxmGOgV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GWhI6mqFfEuvSIpeTWAVo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LnFLwY41YUS8mt4_crAlX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cT.57dO5nUm6b_Lcsbwf8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PYQcTMgMQ0SfQ8JxmGOgV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nLxrc2cEt0a7STdQYdCtR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GWhI6mqFfEuvSIpeTWAVo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LnFLwY41YUS8mt4_crAlX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cT.57dO5nUm6b_Lcsbwf8g"/>
</p:tagLst>
</file>

<file path=ppt/tags/tag399.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zLt7KtBhUW8c6sI8wlwZ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x0zivImir0GV85D2nM.OC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dxKX73ODQ0OcbePChrtgp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LvAahQgzCU.s.kGgV9AmL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LvAahQgzCU.s.kGgV9AmL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pGQeiPshp0qqp.CSulIhz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2fIRtUvydEqW79JVz.YMF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eTZr0aTui06XWVu0QwoBw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5WzHa2w8ekOKldAi6zns6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JrDaIx_4lkqTFVYVfrOSG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2fIRtUvydEqW79JVz.YMF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IdlrSeCbKUiZzWLsE9XaF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m96Hq0xXX0uGSloQfuFAE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fotiukdVKU.ekylYDklam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1WUYHcRTVkuf8hoXiCaDu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HnfT3mxsw0aYOtDQCKYFI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nLxrc2cEt0a7STdQYdCtR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PYQcTMgMQ0SfQ8JxmGOgV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GWhI6mqFfEuvSIpeTWAVo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LnFLwY41YUS8mt4_crAlX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cT.57dO5nUm6b_Lcsbwf8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PYQcTMgMQ0SfQ8JxmGOgV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nLxrc2cEt0a7STdQYdCtR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Lo7huHWN0WnyoFQpKxux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GWhI6mqFfEuvSIpeTWAVo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LnFLwY41YUS8mt4_crAlX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cT.57dO5nUm6b_Lcsbwf8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RcDGCy24EWRbiy9TcOFY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yvPW9K2a9kmDn1SOWlXp2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AScIJklcka3NXweDXYxI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QCFjOAleEGBtTI89feh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omILHM7nEeS_LHTHAfi7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4jsfSL7Vi0CjpzwRg8YjE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AaMPIDppmkGZpfVcsKSpB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bKFPhZKj0iX4E19m2IhE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CvnTUMsUE65w994QRLi.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kh0.V.Dw0G9xnICtslBI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oDNSmzvH5UeNO.lzzCc3m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ht9EvMpECqntK2rZwBW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f2guskYtEyKygktgAI0Q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KiZyNbcXIk28IvACiAgic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6eLc.GAemU2t7CrH5sZit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5yTvQpzbr0S.RkZekdMNO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fqNS41BB0.Hr3JTjHdN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zLt7KtBhUW8c6sI8wl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WSnu4koPkyvLSL_YUsv.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rnLf9cZVUKSy8Xlqvcha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9E1lLkIWkUSAuCcYlEgts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WC.XSItecUa3jA5J0outf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5gh6wyMzLUqacy_6NUaOJ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TjXmzdF4kSDiryLJrNG6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EgtaJa25UqJv76KlLxCI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tC62DC76uEK1WG3zuBVpY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GSTlsDYJUa5aB_xKGrwL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fnvEz6EqUO1rr3kMhdC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njIkkerBcEqPVVQyu.FTu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wvD3eCQ_D0GgAss_Ht.rM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0HkJpCAQWUCgtA5ByWYE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MQqz_ZEE0im8EAVyAH1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h4iNF16wykyEw7LnRSSJF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8fWILSQC0yZit7hckQS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chCUlH6Iv0eTBQ8sZBy4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sEbMXbTNkeye5mtaJbH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oiSpQ2rFEC4iYRZA8125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s_34H4gGB02xWguBltzh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zLt7KtBhUW8c6sI8wlwZ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jkwvAUw.nUGZDA8sSezCH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mCaIwTfUN0eAd6aH9Y82K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HJ4Zv43EN0W1VGTnVB5lh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zJcFPbTIqUaY2nM7b2z0M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ozSiagWhrEO.QhRHt.Jz8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uxYMERaA5kSX43k1zRgKf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b6e.z6KtPUWyNMLcqVX42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iYJ9w5C8Zk.jsgPwsABnz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N.nvoODrU2Cu.7bcpNum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A4vad7vXRE6XmoZf5hcO0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nbbshKGCUy6q8wNax.C8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04oH8eguf0eiRScIhWxLL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MBLc1W7.YECqEZorqRgeu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h_VVAMPuUe7J93iq2_vY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ozdSWcincUSTLJ2jXbKb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6GpSy.0BfEyuVH_69o4SB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MOj4Osztaka6v5UPO.jEs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pPCXp9g_l0yv7xpzovsWr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xy72wtJ6EkWiOwvcKMs5g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aYO_OpLOoE2hwf3W7YC2b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o8jojPp2kWe6CzfrHzBuQ"/>
</p:tagLst>
</file>

<file path=ppt/theme/theme1.xml><?xml version="1.0" encoding="utf-8"?>
<a:theme xmlns:a="http://schemas.openxmlformats.org/drawingml/2006/main" name="160318 ACROSS T2D template widescreen 1e">
  <a:themeElements>
    <a:clrScheme name="Correct">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6" id="{03AB1274-5B9A-5F45-A437-7E41E99D8614}" vid="{38C7085A-7B24-424E-A8DF-758716A027F9}"/>
    </a:ext>
  </a:extLst>
</a:theme>
</file>

<file path=ppt/theme/theme10.xml><?xml version="1.0" encoding="utf-8"?>
<a:theme xmlns:a="http://schemas.openxmlformats.org/drawingml/2006/main" name="2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11.xml><?xml version="1.0" encoding="utf-8"?>
<a:theme xmlns:a="http://schemas.openxmlformats.org/drawingml/2006/main" name="8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12.xml><?xml version="1.0" encoding="utf-8"?>
<a:theme xmlns:a="http://schemas.openxmlformats.org/drawingml/2006/main" name="9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13.xml><?xml version="1.0" encoding="utf-8"?>
<a:theme xmlns:a="http://schemas.openxmlformats.org/drawingml/2006/main" name="6_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14.xml><?xml version="1.0" encoding="utf-8"?>
<a:theme xmlns:a="http://schemas.openxmlformats.org/drawingml/2006/main" name="10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15.xml><?xml version="1.0" encoding="utf-8"?>
<a:theme xmlns:a="http://schemas.openxmlformats.org/drawingml/2006/main" name="3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16.xml><?xml version="1.0" encoding="utf-8"?>
<a:theme xmlns:a="http://schemas.openxmlformats.org/drawingml/2006/main" name="11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17.xml><?xml version="1.0" encoding="utf-8"?>
<a:theme xmlns:a="http://schemas.openxmlformats.org/drawingml/2006/main" name="4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18.xml><?xml version="1.0" encoding="utf-8"?>
<a:theme xmlns:a="http://schemas.openxmlformats.org/drawingml/2006/main" name="12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19.xml><?xml version="1.0" encoding="utf-8"?>
<a:theme xmlns:a="http://schemas.openxmlformats.org/drawingml/2006/main" name="13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2.xml><?xml version="1.0" encoding="utf-8"?>
<a:theme xmlns:a="http://schemas.openxmlformats.org/drawingml/2006/main" name="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20.xml><?xml version="1.0" encoding="utf-8"?>
<a:theme xmlns:a="http://schemas.openxmlformats.org/drawingml/2006/main" name="5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21.xml><?xml version="1.0" encoding="utf-8"?>
<a:theme xmlns:a="http://schemas.openxmlformats.org/drawingml/2006/main" name="14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22.xml><?xml version="1.0" encoding="utf-8"?>
<a:theme xmlns:a="http://schemas.openxmlformats.org/drawingml/2006/main" name="7_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23.xml><?xml version="1.0" encoding="utf-8"?>
<a:theme xmlns:a="http://schemas.openxmlformats.org/drawingml/2006/main" name="6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24.xml><?xml version="1.0" encoding="utf-8"?>
<a:theme xmlns:a="http://schemas.openxmlformats.org/drawingml/2006/main" name="15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25.xml><?xml version="1.0" encoding="utf-8"?>
<a:theme xmlns:a="http://schemas.openxmlformats.org/drawingml/2006/main" name="7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26.xml><?xml version="1.0" encoding="utf-8"?>
<a:theme xmlns:a="http://schemas.openxmlformats.org/drawingml/2006/main" name="16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27.xml><?xml version="1.0" encoding="utf-8"?>
<a:theme xmlns:a="http://schemas.openxmlformats.org/drawingml/2006/main" name="17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28.xml><?xml version="1.0" encoding="utf-8"?>
<a:theme xmlns:a="http://schemas.openxmlformats.org/drawingml/2006/main" name="8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29.xml><?xml version="1.0" encoding="utf-8"?>
<a:theme xmlns:a="http://schemas.openxmlformats.org/drawingml/2006/main" name="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3.xml><?xml version="1.0" encoding="utf-8"?>
<a:theme xmlns:a="http://schemas.openxmlformats.org/drawingml/2006/main" name="2_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30.xml><?xml version="1.0" encoding="utf-8"?>
<a:theme xmlns:a="http://schemas.openxmlformats.org/drawingml/2006/main" name="1_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31.xml><?xml version="1.0" encoding="utf-8"?>
<a:theme xmlns:a="http://schemas.openxmlformats.org/drawingml/2006/main" name="3_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32.xml><?xml version="1.0" encoding="utf-8"?>
<a:theme xmlns:a="http://schemas.openxmlformats.org/drawingml/2006/main" name="9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33.xml><?xml version="1.0" encoding="utf-8"?>
<a:theme xmlns:a="http://schemas.openxmlformats.org/drawingml/2006/main" name="10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34.xml><?xml version="1.0" encoding="utf-8"?>
<a:theme xmlns:a="http://schemas.openxmlformats.org/drawingml/2006/main" name="11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35.xml><?xml version="1.0" encoding="utf-8"?>
<a:theme xmlns:a="http://schemas.openxmlformats.org/drawingml/2006/main" name="12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36.xml><?xml version="1.0" encoding="utf-8"?>
<a:theme xmlns:a="http://schemas.openxmlformats.org/drawingml/2006/main" name="8_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37.xml><?xml version="1.0" encoding="utf-8"?>
<a:theme xmlns:a="http://schemas.openxmlformats.org/drawingml/2006/main" name="9_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38.xml><?xml version="1.0" encoding="utf-8"?>
<a:theme xmlns:a="http://schemas.openxmlformats.org/drawingml/2006/main" name="10_170316_medical branding_widescreen_draft 3b">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316_medical branding_widescreen_draft 3d (internal)" id="{E733BF60-2A78-4F45-9933-31EB22240A6C}" vid="{38CA2DED-FA90-427E-81EF-8B7A957FA231}"/>
    </a:ext>
  </a:ext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6.xml><?xml version="1.0" encoding="utf-8"?>
<a:theme xmlns:a="http://schemas.openxmlformats.org/drawingml/2006/main" name="5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7.xml><?xml version="1.0" encoding="utf-8"?>
<a:theme xmlns:a="http://schemas.openxmlformats.org/drawingml/2006/main" name="1_170806 medical branding 16x9 template_draft4">
  <a:themeElements>
    <a:clrScheme name="BI-Lilly harmonization palette 1703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FF9933"/>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70806 medical branding 16x9 template_draft4(external)" id="{D390C6C4-DC9B-4754-B6F1-6DA0879FFE95}" vid="{47392999-759D-4EE6-B49A-2BAE723F8EA0}"/>
    </a:ext>
  </a:extLst>
</a:theme>
</file>

<file path=ppt/theme/theme8.xml><?xml version="1.0" encoding="utf-8"?>
<a:theme xmlns:a="http://schemas.openxmlformats.org/drawingml/2006/main" name="6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9.xml><?xml version="1.0" encoding="utf-8"?>
<a:theme xmlns:a="http://schemas.openxmlformats.org/drawingml/2006/main" name="7_Thème1">
  <a:themeElements>
    <a:clrScheme name="Trajenta">
      <a:dk1>
        <a:srgbClr val="262729"/>
      </a:dk1>
      <a:lt1>
        <a:sysClr val="window" lastClr="FFFFFF"/>
      </a:lt1>
      <a:dk2>
        <a:srgbClr val="00A4E4"/>
      </a:dk2>
      <a:lt2>
        <a:srgbClr val="FAA634"/>
      </a:lt2>
      <a:accent1>
        <a:srgbClr val="332A86"/>
      </a:accent1>
      <a:accent2>
        <a:srgbClr val="A30050"/>
      </a:accent2>
      <a:accent3>
        <a:srgbClr val="8E908F"/>
      </a:accent3>
      <a:accent4>
        <a:srgbClr val="008542"/>
      </a:accent4>
      <a:accent5>
        <a:srgbClr val="FF6E00"/>
      </a:accent5>
      <a:accent6>
        <a:srgbClr val="4D4F53"/>
      </a:accent6>
      <a:hlink>
        <a:srgbClr val="00A4E4"/>
      </a:hlink>
      <a:folHlink>
        <a:srgbClr val="FAA634"/>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ème1" id="{FF9E6DB7-F8B9-4349-BB2D-83FED34CFF90}" vid="{3BF15B84-4EA6-4AC8-BC3A-E3993CE6244C}"/>
    </a:ext>
  </a:extLst>
</a:theme>
</file>

<file path=ppt/theme/themeOverride1.xml><?xml version="1.0" encoding="utf-8"?>
<a:themeOverride xmlns:a="http://schemas.openxmlformats.org/drawingml/2006/main">
  <a:clrScheme name="ACROSS T2D 01622016">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EB9932"/>
    </a:accent5>
    <a:accent6>
      <a:srgbClr val="D2D2D2"/>
    </a:accent6>
    <a:hlink>
      <a:srgbClr val="007FFF"/>
    </a:hlink>
    <a:folHlink>
      <a:srgbClr val="007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oehringer Lilly_CF_SG0342 1">
    <a:dk1>
      <a:srgbClr val="53575E"/>
    </a:dk1>
    <a:lt1>
      <a:srgbClr val="FFFFFF"/>
    </a:lt1>
    <a:dk2>
      <a:srgbClr val="53575E"/>
    </a:dk2>
    <a:lt2>
      <a:srgbClr val="EEECE1"/>
    </a:lt2>
    <a:accent1>
      <a:srgbClr val="BCBFC7"/>
    </a:accent1>
    <a:accent2>
      <a:srgbClr val="F2E500"/>
    </a:accent2>
    <a:accent3>
      <a:srgbClr val="FFFFFF"/>
    </a:accent3>
    <a:accent4>
      <a:srgbClr val="46494F"/>
    </a:accent4>
    <a:accent5>
      <a:srgbClr val="DADCE0"/>
    </a:accent5>
    <a:accent6>
      <a:srgbClr val="DBCF00"/>
    </a:accent6>
    <a:hlink>
      <a:srgbClr val="53575E"/>
    </a:hlink>
    <a:folHlink>
      <a:srgbClr val="E5007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I-Lilly Alliance updated">
    <a:dk1>
      <a:srgbClr val="3C3C3C"/>
    </a:dk1>
    <a:lt1>
      <a:srgbClr val="AEB3BA"/>
    </a:lt1>
    <a:dk2>
      <a:srgbClr val="3C3C3C"/>
    </a:dk2>
    <a:lt2>
      <a:srgbClr val="FFFFFF"/>
    </a:lt2>
    <a:accent1>
      <a:srgbClr val="E50071"/>
    </a:accent1>
    <a:accent2>
      <a:srgbClr val="AEB3BA"/>
    </a:accent2>
    <a:accent3>
      <a:srgbClr val="F2E500"/>
    </a:accent3>
    <a:accent4>
      <a:srgbClr val="003366"/>
    </a:accent4>
    <a:accent5>
      <a:srgbClr val="CC0000"/>
    </a:accent5>
    <a:accent6>
      <a:srgbClr val="3C3C3C"/>
    </a:accent6>
    <a:hlink>
      <a:srgbClr val="E50071"/>
    </a:hlink>
    <a:folHlink>
      <a:srgbClr val="AEB3B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6114</TotalTime>
  <Words>7299</Words>
  <Application>Microsoft Office PowerPoint</Application>
  <PresentationFormat>On-screen Show (16:9)</PresentationFormat>
  <Paragraphs>1452</Paragraphs>
  <Slides>65</Slides>
  <Notes>62</Notes>
  <HiddenSlides>29</HiddenSlides>
  <MMClips>0</MMClips>
  <ScaleCrop>false</ScaleCrop>
  <HeadingPairs>
    <vt:vector size="6" baseType="variant">
      <vt:variant>
        <vt:lpstr>Theme</vt:lpstr>
      </vt:variant>
      <vt:variant>
        <vt:i4>38</vt:i4>
      </vt:variant>
      <vt:variant>
        <vt:lpstr>Embedded OLE Servers</vt:lpstr>
      </vt:variant>
      <vt:variant>
        <vt:i4>2</vt:i4>
      </vt:variant>
      <vt:variant>
        <vt:lpstr>Slide Titles</vt:lpstr>
      </vt:variant>
      <vt:variant>
        <vt:i4>65</vt:i4>
      </vt:variant>
    </vt:vector>
  </HeadingPairs>
  <TitlesOfParts>
    <vt:vector size="105" baseType="lpstr">
      <vt:lpstr>160318 ACROSS T2D template widescreen 1e</vt:lpstr>
      <vt:lpstr>170806 medical branding 16x9 template_draft4</vt:lpstr>
      <vt:lpstr>2_170316_medical branding_widescreen_draft 3b</vt:lpstr>
      <vt:lpstr>3_Thème1</vt:lpstr>
      <vt:lpstr>4_Thème1</vt:lpstr>
      <vt:lpstr>5_Thème1</vt:lpstr>
      <vt:lpstr>1_170806 medical branding 16x9 template_draft4</vt:lpstr>
      <vt:lpstr>6_Thème1</vt:lpstr>
      <vt:lpstr>7_Thème1</vt:lpstr>
      <vt:lpstr>2_170806 medical branding 16x9 template_draft4</vt:lpstr>
      <vt:lpstr>8_Thème1</vt:lpstr>
      <vt:lpstr>9_Thème1</vt:lpstr>
      <vt:lpstr>6_170316_medical branding_widescreen_draft 3b</vt:lpstr>
      <vt:lpstr>10_Thème1</vt:lpstr>
      <vt:lpstr>3_170806 medical branding 16x9 template_draft4</vt:lpstr>
      <vt:lpstr>11_Thème1</vt:lpstr>
      <vt:lpstr>4_170806 medical branding 16x9 template_draft4</vt:lpstr>
      <vt:lpstr>12_Thème1</vt:lpstr>
      <vt:lpstr>13_Thème1</vt:lpstr>
      <vt:lpstr>5_170806 medical branding 16x9 template_draft4</vt:lpstr>
      <vt:lpstr>14_Thème1</vt:lpstr>
      <vt:lpstr>7_170316_medical branding_widescreen_draft 3b</vt:lpstr>
      <vt:lpstr>6_170806 medical branding 16x9 template_draft4</vt:lpstr>
      <vt:lpstr>15_Thème1</vt:lpstr>
      <vt:lpstr>7_170806 medical branding 16x9 template_draft4</vt:lpstr>
      <vt:lpstr>16_Thème1</vt:lpstr>
      <vt:lpstr>17_Thème1</vt:lpstr>
      <vt:lpstr>8_170806 medical branding 16x9 template_draft4</vt:lpstr>
      <vt:lpstr>170316_medical branding_widescreen_draft 3b</vt:lpstr>
      <vt:lpstr>1_170316_medical branding_widescreen_draft 3b</vt:lpstr>
      <vt:lpstr>3_170316_medical branding_widescreen_draft 3b</vt:lpstr>
      <vt:lpstr>9_170806 medical branding 16x9 template_draft4</vt:lpstr>
      <vt:lpstr>10_170806 medical branding 16x9 template_draft4</vt:lpstr>
      <vt:lpstr>11_170806 medical branding 16x9 template_draft4</vt:lpstr>
      <vt:lpstr>12_170806 medical branding 16x9 template_draft4</vt:lpstr>
      <vt:lpstr>8_170316_medical branding_widescreen_draft 3b</vt:lpstr>
      <vt:lpstr>9_170316_medical branding_widescreen_draft 3b</vt:lpstr>
      <vt:lpstr>10_170316_medical branding_widescreen_draft 3b</vt:lpstr>
      <vt:lpstr>think-cell Slide</vt:lpstr>
      <vt:lpstr>Diapositiva de think-cell</vt:lpstr>
      <vt:lpstr>Latest clinical updates on DPP4is ;  Introduction to Linagliptin   </vt:lpstr>
      <vt:lpstr>Disclosure</vt:lpstr>
      <vt:lpstr>Module content</vt:lpstr>
      <vt:lpstr>Worldwide, 1 in 11 adults has diabetes</vt:lpstr>
      <vt:lpstr>T2D is a complex metabolic disease, with vascular complications affecting multiple organ systems</vt:lpstr>
      <vt:lpstr>Timely glucose control is crucial because vascular complications in T2D can develop early</vt:lpstr>
      <vt:lpstr>Effective glucose control reduces the risk of microvascular complications in T2D</vt:lpstr>
      <vt:lpstr>Long-term glucose control may have some benefits for macrovascular risk</vt:lpstr>
      <vt:lpstr>However, there are numerous challenges to achieving  optimal glucose control in T2D…</vt:lpstr>
      <vt:lpstr>…And choosing between T2D treatments can be complex  </vt:lpstr>
      <vt:lpstr>Module content</vt:lpstr>
      <vt:lpstr>Linagliptin is a DPP-4 inhibitor indicated to improve glycaemic control in T2D</vt:lpstr>
      <vt:lpstr>Introduction:  Why the pharmacology of linagliptin is important for patients</vt:lpstr>
      <vt:lpstr>The ‘key–lock’ principle supports linagliptin’s high affinity to the DPP-4 enzyme</vt:lpstr>
      <vt:lpstr>Linagliptin has the highest potency to inhibit DPP-4 activity in direct comparison to other DPP-4 inhibitors</vt:lpstr>
      <vt:lpstr>Linagliptin provides long-lasting DPP-4 inhibition in patients with T2D</vt:lpstr>
      <vt:lpstr>Linagliptin has leading selectivity in class for DPP-4 compared with QPP/DPP-2, DPP-8 and DPP-9</vt:lpstr>
      <vt:lpstr>Linagliptin has the lowest free drug concentration within  its class</vt:lpstr>
      <vt:lpstr>Module content</vt:lpstr>
      <vt:lpstr>Owing to their glucose-dependent mode of action, linagliptin and other DPP-4 inhibitors have a low risk of hypoglycaemia1,2</vt:lpstr>
      <vt:lpstr>Linagliptin is not associated with an increased renal risk</vt:lpstr>
      <vt:lpstr>Linagliptin is the only globally available DPP-4 inhibitor that is primarily excreted by the gut and biliary system</vt:lpstr>
      <vt:lpstr>With its unique mode of elimination, linagliptin is the only available DPP-4 inhibitor that does not require dose adjustment for any stage of renal impairment </vt:lpstr>
      <vt:lpstr>Renal impairment has only a minor effect on the exposure  of linagliptin…</vt:lpstr>
      <vt:lpstr>Linagliptin doesn’t need dose adjustment in patients with hepatic impairment</vt:lpstr>
      <vt:lpstr>Linagliptin can be used without dose adjustment in various patient populations</vt:lpstr>
      <vt:lpstr>Linagliptin drug–drug interactions</vt:lpstr>
      <vt:lpstr>Module content</vt:lpstr>
      <vt:lpstr>There is extensive experience with linagliptin in clinical trials and in clinical practice</vt:lpstr>
      <vt:lpstr>The extensive linagliptin clinical trial programme provides a robust evidence base across a broad range of T2D patients* </vt:lpstr>
      <vt:lpstr>Linagliptin significantly reduces HbA1c when used as monotherapy, and as add-on to other oral glucose-lowering agents</vt:lpstr>
      <vt:lpstr>Linagliptin significantly reduces HbA1c, even in patients  with poorly controlled T2D*</vt:lpstr>
      <vt:lpstr>Efficacy is sustained over 102 weeks with linagliptin,  as monotherapy or as add-on to other oral agents</vt:lpstr>
      <vt:lpstr>Linagliptin provides consistent HbA1c reduction in combination with basal insulins</vt:lpstr>
      <vt:lpstr>Linagliptin significantly reduces HbA1c in patients  with a long history of T2D (&gt;10 years)</vt:lpstr>
      <vt:lpstr>Linagliptin provides effective glucose control in  adult patients of any age</vt:lpstr>
      <vt:lpstr>Linagliptin provides glucose-lowering efficacy,  regardless of renal function</vt:lpstr>
      <vt:lpstr>The MARLINA-T2D™ study investigated the effects of linagliptin  in patients with T2D and early stages of kidney disease</vt:lpstr>
      <vt:lpstr>In patients with early kidney disease, linagliptin  significantly reduced HbA1c compared with placebo</vt:lpstr>
      <vt:lpstr>HbA1c reductions were consistently lower with linagliptin than  placebo across patient subgroups</vt:lpstr>
      <vt:lpstr>Significantly more patients with early kidney disease achieved HbA1c &lt;7% at Week 24 with linagliptin compared with placebo</vt:lpstr>
      <vt:lpstr>Linagliptin did not result in significant change in UACR versus placebo over 24 weeks in patients with early kidney disease</vt:lpstr>
      <vt:lpstr>In patients with moderate to severe renal impairment, linagliptin significantly lowered HbA1c</vt:lpstr>
      <vt:lpstr>HbA1c reductions were sustained over 52 weeks in  patients with moderate to severe renal impairment</vt:lpstr>
      <vt:lpstr>In patients with severe renal impairment, reduction in  HbA1c with linagliptin is maintained over 52 weeks</vt:lpstr>
      <vt:lpstr>Linagliptin shows comparable efficacy compared with  other DPP-4 inhibitors </vt:lpstr>
      <vt:lpstr>Linagliptin efficacy is comparable to glimepiride up to Year 2</vt:lpstr>
      <vt:lpstr>Linagliptin has demonstrated consistent glucose-lowering efficacy across a broad range of patient populations</vt:lpstr>
      <vt:lpstr>Module content</vt:lpstr>
      <vt:lpstr>Contraindications to linagliptin include hypersensitivity to the active ingredient or any of the excipients1–3</vt:lpstr>
      <vt:lpstr>Linagliptin is associated with significantly lower incidence of hypoglycaemia compared with glimepiride</vt:lpstr>
      <vt:lpstr>In patients &gt;70 years old, linagliptin is associated with reduced overall and confirmed hypoglycaemia compared with placebo</vt:lpstr>
      <vt:lpstr>Linagliptin is not associated with an increased risk of hypoglycaemia when added to insulin</vt:lpstr>
      <vt:lpstr>Incidences of organ-specific AEs were similar in linagliptin  and placebo treatment groups*</vt:lpstr>
      <vt:lpstr>Diabetes is a risk factor for pancreatitis and pancreatic cancer</vt:lpstr>
      <vt:lpstr>There were no significant differences in the rate of pancreatitis and pancreatic cancer versus placebo in CVOTs for DPP-4 inhibitors</vt:lpstr>
      <vt:lpstr>A meta-analysis of nine clinical trials* shows no increase in hypoglycaemia with linagliptin treatment when used without SUs</vt:lpstr>
      <vt:lpstr>Linagliptin is associated with significantly lower incidence of hypoglycaemia compared with glimepiride</vt:lpstr>
      <vt:lpstr>Module content</vt:lpstr>
      <vt:lpstr>Linagliptin is the only DPP-4 inhibitor agent with an ongoing CV outcomes trial programme</vt:lpstr>
      <vt:lpstr>CARMELINA® and CAROLINA® will add evidence to the  long-term CV safety of linagliptin</vt:lpstr>
      <vt:lpstr>Two unique CV outcomes trials will add evidence to the long‑term CV and renal safety of linagliptin</vt:lpstr>
      <vt:lpstr>Module content</vt:lpstr>
      <vt:lpstr>Summary: Linagliptin for the management of T2D</vt:lpstr>
      <vt:lpstr>Thank you </vt:lpstr>
    </vt:vector>
  </TitlesOfParts>
  <Company>Boehringer Ingelheim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Linagliptin:</dc:title>
  <dc:creator>zxDXB Hebesh,Engy  EXTERNAL</dc:creator>
  <cp:lastModifiedBy>Art</cp:lastModifiedBy>
  <cp:revision>39</cp:revision>
  <cp:lastPrinted>2018-04-19T08:06:22Z</cp:lastPrinted>
  <dcterms:created xsi:type="dcterms:W3CDTF">2018-04-18T18:19:20Z</dcterms:created>
  <dcterms:modified xsi:type="dcterms:W3CDTF">2019-04-23T07:17:46Z</dcterms:modified>
</cp:coreProperties>
</file>