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1" r:id="rId3"/>
    <p:sldId id="264" r:id="rId4"/>
    <p:sldId id="265" r:id="rId5"/>
    <p:sldId id="266" r:id="rId6"/>
    <p:sldId id="267"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138" y="36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98AF98-777E-4EA9-BFAB-78C94CF906B2}" type="datetimeFigureOut">
              <a:rPr lang="en-US" smtClean="0"/>
              <a:t>11/28/2019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3863752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98AF98-777E-4EA9-BFAB-78C94CF906B2}" type="datetimeFigureOut">
              <a:rPr lang="en-US" smtClean="0"/>
              <a:t>11/28/2019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167065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98AF98-777E-4EA9-BFAB-78C94CF906B2}" type="datetimeFigureOut">
              <a:rPr lang="en-US" smtClean="0"/>
              <a:t>11/28/2019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DD6171-D809-4196-8DBE-3E342D1DBBB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7892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498AF98-777E-4EA9-BFAB-78C94CF906B2}" type="datetimeFigureOut">
              <a:rPr lang="en-US" smtClean="0"/>
              <a:t>11/28/2019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3589345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498AF98-777E-4EA9-BFAB-78C94CF906B2}" type="datetimeFigureOut">
              <a:rPr lang="en-US" smtClean="0"/>
              <a:t>11/28/2019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DD6171-D809-4196-8DBE-3E342D1DBBB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662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498AF98-777E-4EA9-BFAB-78C94CF906B2}" type="datetimeFigureOut">
              <a:rPr lang="en-US" smtClean="0"/>
              <a:t>11/28/2019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148805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98AF98-777E-4EA9-BFAB-78C94CF906B2}" type="datetimeFigureOut">
              <a:rPr lang="en-US" smtClean="0"/>
              <a:t>11/28/2019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4039651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98AF98-777E-4EA9-BFAB-78C94CF906B2}" type="datetimeFigureOut">
              <a:rPr lang="en-US" smtClean="0"/>
              <a:t>11/28/2019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15341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98AF98-777E-4EA9-BFAB-78C94CF906B2}" type="datetimeFigureOut">
              <a:rPr lang="en-US" smtClean="0"/>
              <a:t>11/28/2019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74841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98AF98-777E-4EA9-BFAB-78C94CF906B2}" type="datetimeFigureOut">
              <a:rPr lang="en-US" smtClean="0"/>
              <a:t>11/28/2019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39015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98AF98-777E-4EA9-BFAB-78C94CF906B2}" type="datetimeFigureOut">
              <a:rPr lang="en-US" smtClean="0"/>
              <a:t>11/28/2019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3905118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98AF98-777E-4EA9-BFAB-78C94CF906B2}" type="datetimeFigureOut">
              <a:rPr lang="en-US" smtClean="0"/>
              <a:t>11/28/2019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4294750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98AF98-777E-4EA9-BFAB-78C94CF906B2}" type="datetimeFigureOut">
              <a:rPr lang="en-US" smtClean="0"/>
              <a:t>11/28/2019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1759576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8AF98-777E-4EA9-BFAB-78C94CF906B2}" type="datetimeFigureOut">
              <a:rPr lang="en-US" smtClean="0"/>
              <a:t>11/28/2019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2939907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8AF98-777E-4EA9-BFAB-78C94CF906B2}" type="datetimeFigureOut">
              <a:rPr lang="en-US" smtClean="0"/>
              <a:t>11/28/2019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217513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8AF98-777E-4EA9-BFAB-78C94CF906B2}" type="datetimeFigureOut">
              <a:rPr lang="en-US" smtClean="0"/>
              <a:t>11/28/2019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DD6171-D809-4196-8DBE-3E342D1DBBB6}" type="slidenum">
              <a:rPr lang="en-US" smtClean="0"/>
              <a:t>‹#›</a:t>
            </a:fld>
            <a:endParaRPr lang="en-US"/>
          </a:p>
        </p:txBody>
      </p:sp>
    </p:spTree>
    <p:extLst>
      <p:ext uri="{BB962C8B-B14F-4D97-AF65-F5344CB8AC3E}">
        <p14:creationId xmlns:p14="http://schemas.microsoft.com/office/powerpoint/2010/main" val="152364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498AF98-777E-4EA9-BFAB-78C94CF906B2}" type="datetimeFigureOut">
              <a:rPr lang="en-US" smtClean="0"/>
              <a:t>11/28/2019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3DD6171-D809-4196-8DBE-3E342D1DBBB6}" type="slidenum">
              <a:rPr lang="en-US" smtClean="0"/>
              <a:t>‹#›</a:t>
            </a:fld>
            <a:endParaRPr lang="en-US"/>
          </a:p>
        </p:txBody>
      </p:sp>
    </p:spTree>
    <p:extLst>
      <p:ext uri="{BB962C8B-B14F-4D97-AF65-F5344CB8AC3E}">
        <p14:creationId xmlns:p14="http://schemas.microsoft.com/office/powerpoint/2010/main" val="354368268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991761"/>
            <a:ext cx="12191999" cy="1083567"/>
          </a:xfrm>
        </p:spPr>
        <p:txBody>
          <a:bodyPr>
            <a:noAutofit/>
          </a:bodyPr>
          <a:lstStyle/>
          <a:p>
            <a:pPr algn="ctr"/>
            <a:r>
              <a:rPr lang="fa-IR" sz="4500" b="1" dirty="0">
                <a:cs typeface="B Nazanin" panose="00000400000000000000" pitchFamily="2" charset="-78"/>
              </a:rPr>
              <a:t>مشکلات تغذیه‌ای، روانی و استخوانی </a:t>
            </a:r>
            <a:r>
              <a:rPr lang="fa-IR" sz="4500" b="1" dirty="0" smtClean="0">
                <a:cs typeface="B Nazanin" panose="00000400000000000000" pitchFamily="2" charset="-78"/>
              </a:rPr>
              <a:t/>
            </a:r>
            <a:br>
              <a:rPr lang="fa-IR" sz="4500" b="1" dirty="0" smtClean="0">
                <a:cs typeface="B Nazanin" panose="00000400000000000000" pitchFamily="2" charset="-78"/>
              </a:rPr>
            </a:br>
            <a:r>
              <a:rPr lang="fa-IR" sz="4500" b="1" dirty="0" smtClean="0">
                <a:cs typeface="B Nazanin" panose="00000400000000000000" pitchFamily="2" charset="-78"/>
              </a:rPr>
              <a:t>بعد </a:t>
            </a:r>
            <a:r>
              <a:rPr lang="fa-IR" sz="4500" b="1" dirty="0">
                <a:cs typeface="B Nazanin" panose="00000400000000000000" pitchFamily="2" charset="-78"/>
              </a:rPr>
              <a:t>از جراحی چاقی و متابولیک </a:t>
            </a:r>
            <a:r>
              <a:rPr lang="fa-IR" sz="4500" b="1" dirty="0" smtClean="0">
                <a:cs typeface="B Nazanin" panose="00000400000000000000" pitchFamily="2" charset="-78"/>
              </a:rPr>
              <a:t/>
            </a:r>
            <a:br>
              <a:rPr lang="fa-IR" sz="4500" b="1" dirty="0" smtClean="0">
                <a:cs typeface="B Nazanin" panose="00000400000000000000" pitchFamily="2" charset="-78"/>
              </a:rPr>
            </a:br>
            <a:r>
              <a:rPr lang="fa-IR" sz="4500" b="1" dirty="0" smtClean="0">
                <a:cs typeface="B Nazanin" panose="00000400000000000000" pitchFamily="2" charset="-78"/>
              </a:rPr>
              <a:t>و </a:t>
            </a:r>
            <a:r>
              <a:rPr lang="fa-IR" sz="4500" b="1" dirty="0">
                <a:cs typeface="B Nazanin" panose="00000400000000000000" pitchFamily="2" charset="-78"/>
              </a:rPr>
              <a:t>روش‌های پیشگیری و درمان آنها</a:t>
            </a:r>
            <a:endParaRPr lang="en-US" sz="4500" b="1" dirty="0">
              <a:cs typeface="B Nazanin" panose="00000400000000000000" pitchFamily="2" charset="-78"/>
            </a:endParaRPr>
          </a:p>
        </p:txBody>
      </p:sp>
      <p:sp>
        <p:nvSpPr>
          <p:cNvPr id="4" name="Title 1"/>
          <p:cNvSpPr txBox="1">
            <a:spLocks/>
          </p:cNvSpPr>
          <p:nvPr/>
        </p:nvSpPr>
        <p:spPr>
          <a:xfrm>
            <a:off x="0" y="5007226"/>
            <a:ext cx="12191999" cy="108356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a-IR" sz="2800" b="1" dirty="0" smtClean="0">
                <a:cs typeface="B Nazanin" panose="00000400000000000000" pitchFamily="2" charset="-78"/>
              </a:rPr>
              <a:t>اعضای </a:t>
            </a:r>
            <a:r>
              <a:rPr lang="fa-IR" sz="2800" b="1" dirty="0" smtClean="0">
                <a:cs typeface="B Nazanin" panose="00000400000000000000" pitchFamily="2" charset="-78"/>
              </a:rPr>
              <a:t>پانل</a:t>
            </a:r>
            <a:r>
              <a:rPr lang="fa-IR" sz="2800" b="1" dirty="0" smtClean="0">
                <a:cs typeface="B Nazanin" panose="00000400000000000000" pitchFamily="2" charset="-78"/>
              </a:rPr>
              <a:t>:</a:t>
            </a:r>
          </a:p>
          <a:p>
            <a:pPr algn="ctr"/>
            <a:r>
              <a:rPr lang="fa-IR" sz="2800" b="1" dirty="0" smtClean="0">
                <a:cs typeface="B Nazanin" panose="00000400000000000000" pitchFamily="2" charset="-78"/>
              </a:rPr>
              <a:t>دکتر علیرضا خلج</a:t>
            </a:r>
          </a:p>
          <a:p>
            <a:pPr algn="ctr"/>
            <a:r>
              <a:rPr lang="fa-IR" sz="2800" b="1" dirty="0" smtClean="0">
                <a:cs typeface="B Nazanin" panose="00000400000000000000" pitchFamily="2" charset="-78"/>
              </a:rPr>
              <a:t>دکتر عاطفه قنبری</a:t>
            </a:r>
          </a:p>
          <a:p>
            <a:pPr algn="ctr"/>
            <a:r>
              <a:rPr lang="fa-IR" sz="2800" b="1" dirty="0" smtClean="0">
                <a:cs typeface="B Nazanin" panose="00000400000000000000" pitchFamily="2" charset="-78"/>
              </a:rPr>
              <a:t>دکتر سید محمد طباطبائی </a:t>
            </a:r>
          </a:p>
          <a:p>
            <a:pPr algn="ctr"/>
            <a:r>
              <a:rPr lang="fa-IR" sz="2800" b="1" dirty="0" smtClean="0">
                <a:cs typeface="B Nazanin" panose="00000400000000000000" pitchFamily="2" charset="-78"/>
              </a:rPr>
              <a:t>دکتر شمسا شریعت پناهی</a:t>
            </a:r>
            <a:endParaRPr lang="en-US" sz="2800" b="1" dirty="0">
              <a:cs typeface="B Nazanin" panose="00000400000000000000" pitchFamily="2" charset="-78"/>
            </a:endParaRPr>
          </a:p>
        </p:txBody>
      </p:sp>
    </p:spTree>
    <p:extLst>
      <p:ext uri="{BB962C8B-B14F-4D97-AF65-F5344CB8AC3E}">
        <p14:creationId xmlns:p14="http://schemas.microsoft.com/office/powerpoint/2010/main" val="1644248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9312" y="5460108"/>
            <a:ext cx="9397496" cy="1083567"/>
          </a:xfrm>
        </p:spPr>
        <p:txBody>
          <a:bodyPr>
            <a:noAutofit/>
          </a:bodyPr>
          <a:lstStyle/>
          <a:p>
            <a:pPr algn="r" rtl="1"/>
            <a:r>
              <a:rPr lang="fa-IR" sz="2700" b="1" dirty="0" smtClean="0">
                <a:cs typeface="B Nazanin" panose="00000400000000000000" pitchFamily="2" charset="-78"/>
              </a:rPr>
              <a:t/>
            </a:r>
            <a:br>
              <a:rPr lang="fa-IR" sz="2700" b="1" dirty="0" smtClean="0">
                <a:cs typeface="B Nazanin" panose="00000400000000000000" pitchFamily="2" charset="-78"/>
              </a:rPr>
            </a:br>
            <a:r>
              <a:rPr lang="fa-IR" sz="2700" b="1" dirty="0">
                <a:cs typeface="B Nazanin" panose="00000400000000000000" pitchFamily="2" charset="-78"/>
              </a:rPr>
              <a:t/>
            </a:r>
            <a:br>
              <a:rPr lang="fa-IR" sz="2700" b="1" dirty="0">
                <a:cs typeface="B Nazanin" panose="00000400000000000000" pitchFamily="2" charset="-78"/>
              </a:rPr>
            </a:br>
            <a:endParaRPr lang="fa-IR" sz="2700" b="1" dirty="0">
              <a:cs typeface="B Nazanin" panose="00000400000000000000" pitchFamily="2" charset="-78"/>
            </a:endParaRPr>
          </a:p>
        </p:txBody>
      </p:sp>
      <p:sp>
        <p:nvSpPr>
          <p:cNvPr id="3" name="Rectangle 2"/>
          <p:cNvSpPr/>
          <p:nvPr/>
        </p:nvSpPr>
        <p:spPr>
          <a:xfrm>
            <a:off x="2529312" y="2069850"/>
            <a:ext cx="9397496" cy="2400657"/>
          </a:xfrm>
          <a:prstGeom prst="rect">
            <a:avLst/>
          </a:prstGeom>
        </p:spPr>
        <p:txBody>
          <a:bodyPr wrap="square">
            <a:spAutoFit/>
          </a:bodyPr>
          <a:lstStyle/>
          <a:p>
            <a:pPr algn="just" rtl="1"/>
            <a:r>
              <a:rPr lang="fa-IR" sz="3000" b="1" dirty="0">
                <a:cs typeface="B Nazanin" panose="00000400000000000000" pitchFamily="2" charset="-78"/>
              </a:rPr>
              <a:t>بیمار خانم 25 ساله با وزن 134 کیلو و قد 167 سانتی متر و </a:t>
            </a:r>
            <a:r>
              <a:rPr lang="en-US" sz="3000" b="1" dirty="0">
                <a:cs typeface="B Nazanin" panose="00000400000000000000" pitchFamily="2" charset="-78"/>
              </a:rPr>
              <a:t>BMI=48 </a:t>
            </a:r>
            <a:r>
              <a:rPr lang="fa-IR" sz="3000" b="1" dirty="0">
                <a:cs typeface="B Nazanin" panose="00000400000000000000" pitchFamily="2" charset="-78"/>
              </a:rPr>
              <a:t> با سابقه تالاسمی مینور و کبد چرب گرید دو و بدون مشکل دیگری تحت عمل جراحی اسلیو گاسترکتومی قرار می‌گیرد. آزمایشات روتین انجام شده که نرمال بود، ولی آزمایشات مربوط به ویتامین‌ها  کنترل نشده است. مشاوره تغذیه و روان‌شناسی قبل از  عمل انجام نشده است. </a:t>
            </a:r>
            <a:endParaRPr lang="en-US" sz="3000" dirty="0"/>
          </a:p>
        </p:txBody>
      </p:sp>
      <p:sp>
        <p:nvSpPr>
          <p:cNvPr id="5" name="Rectangle 4"/>
          <p:cNvSpPr/>
          <p:nvPr/>
        </p:nvSpPr>
        <p:spPr>
          <a:xfrm>
            <a:off x="0" y="186622"/>
            <a:ext cx="12192000" cy="646331"/>
          </a:xfrm>
          <a:prstGeom prst="rect">
            <a:avLst/>
          </a:prstGeom>
        </p:spPr>
        <p:txBody>
          <a:bodyPr wrap="square">
            <a:spAutoFit/>
          </a:bodyPr>
          <a:lstStyle/>
          <a:p>
            <a:pPr algn="ctr" rtl="1"/>
            <a:r>
              <a:rPr lang="fa-IR" sz="3600" b="1" dirty="0" smtClean="0">
                <a:solidFill>
                  <a:srgbClr val="C00000"/>
                </a:solidFill>
                <a:cs typeface="B Nazanin" panose="00000400000000000000" pitchFamily="2" charset="-78"/>
              </a:rPr>
              <a:t>بیمار شماره 1</a:t>
            </a:r>
            <a:endParaRPr lang="en-US" sz="3600" dirty="0">
              <a:solidFill>
                <a:srgbClr val="C00000"/>
              </a:solidFill>
            </a:endParaRPr>
          </a:p>
        </p:txBody>
      </p:sp>
    </p:spTree>
    <p:extLst>
      <p:ext uri="{BB962C8B-B14F-4D97-AF65-F5344CB8AC3E}">
        <p14:creationId xmlns:p14="http://schemas.microsoft.com/office/powerpoint/2010/main" val="2571268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9312" y="5460108"/>
            <a:ext cx="9397496" cy="1083567"/>
          </a:xfrm>
        </p:spPr>
        <p:txBody>
          <a:bodyPr>
            <a:noAutofit/>
          </a:bodyPr>
          <a:lstStyle/>
          <a:p>
            <a:pPr algn="r" rtl="1"/>
            <a:r>
              <a:rPr lang="fa-IR" sz="2700" b="1" dirty="0" smtClean="0">
                <a:cs typeface="B Nazanin" panose="00000400000000000000" pitchFamily="2" charset="-78"/>
              </a:rPr>
              <a:t/>
            </a:r>
            <a:br>
              <a:rPr lang="fa-IR" sz="2700" b="1" dirty="0" smtClean="0">
                <a:cs typeface="B Nazanin" panose="00000400000000000000" pitchFamily="2" charset="-78"/>
              </a:rPr>
            </a:br>
            <a:r>
              <a:rPr lang="fa-IR" sz="2700" b="1" dirty="0">
                <a:cs typeface="B Nazanin" panose="00000400000000000000" pitchFamily="2" charset="-78"/>
              </a:rPr>
              <a:t/>
            </a:r>
            <a:br>
              <a:rPr lang="fa-IR" sz="2700" b="1" dirty="0">
                <a:cs typeface="B Nazanin" panose="00000400000000000000" pitchFamily="2" charset="-78"/>
              </a:rPr>
            </a:br>
            <a:endParaRPr lang="fa-IR" sz="2700" b="1" dirty="0">
              <a:cs typeface="B Nazanin" panose="00000400000000000000" pitchFamily="2" charset="-78"/>
            </a:endParaRPr>
          </a:p>
        </p:txBody>
      </p:sp>
      <p:sp>
        <p:nvSpPr>
          <p:cNvPr id="3" name="Rectangle 2"/>
          <p:cNvSpPr/>
          <p:nvPr/>
        </p:nvSpPr>
        <p:spPr>
          <a:xfrm>
            <a:off x="2529312" y="1042775"/>
            <a:ext cx="9397496" cy="4832092"/>
          </a:xfrm>
          <a:prstGeom prst="rect">
            <a:avLst/>
          </a:prstGeom>
        </p:spPr>
        <p:txBody>
          <a:bodyPr wrap="square">
            <a:spAutoFit/>
          </a:bodyPr>
          <a:lstStyle/>
          <a:p>
            <a:pPr algn="just" rtl="1"/>
            <a:r>
              <a:rPr lang="fa-IR" sz="2800" b="1" dirty="0">
                <a:cs typeface="B Nazanin" panose="00000400000000000000" pitchFamily="2" charset="-78"/>
              </a:rPr>
              <a:t>4 روز پس از عمل بیمار دچار تب و درد شکم می‌شود و با تشخیص نشت محل برش، تحت عمل جراحی لاپاراتومی قرار می‌گیرد و در </a:t>
            </a:r>
            <a:r>
              <a:rPr lang="en-US" sz="2800" b="1" dirty="0">
                <a:cs typeface="B Nazanin" panose="00000400000000000000" pitchFamily="2" charset="-78"/>
              </a:rPr>
              <a:t>ICU</a:t>
            </a:r>
            <a:r>
              <a:rPr lang="fa-IR" sz="2800" b="1" dirty="0">
                <a:cs typeface="B Nazanin" panose="00000400000000000000" pitchFamily="2" charset="-78"/>
              </a:rPr>
              <a:t> بستری می‌شود. چندین بار به علت ادامه نشت و عفونت شکم تحت عمل قرار می‌گیرد و پس از یک ماه از</a:t>
            </a:r>
            <a:r>
              <a:rPr lang="en-US" sz="2800" b="1" dirty="0">
                <a:cs typeface="B Nazanin" panose="00000400000000000000" pitchFamily="2" charset="-78"/>
              </a:rPr>
              <a:t>ICU </a:t>
            </a:r>
            <a:r>
              <a:rPr lang="fa-IR" sz="2800" b="1" dirty="0">
                <a:cs typeface="B Nazanin" panose="00000400000000000000" pitchFamily="2" charset="-78"/>
              </a:rPr>
              <a:t> با کنترل عفونت به بخش منتقل می‌شود.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یک هفته بعد از عمل لاپاراتومی و در </a:t>
            </a:r>
            <a:r>
              <a:rPr lang="en-US" sz="2800" b="1" dirty="0">
                <a:cs typeface="B Nazanin" panose="00000400000000000000" pitchFamily="2" charset="-78"/>
              </a:rPr>
              <a:t>ICU</a:t>
            </a:r>
            <a:r>
              <a:rPr lang="fa-IR" sz="2800" b="1" dirty="0">
                <a:cs typeface="B Nazanin" panose="00000400000000000000" pitchFamily="2" charset="-78"/>
              </a:rPr>
              <a:t>، بیمار از پاراستزی اندام تحتانی شکایت داشته است که درمان خاصی انجام نشده است و پس از خروج از</a:t>
            </a:r>
            <a:r>
              <a:rPr lang="en-US" sz="2800" b="1" dirty="0">
                <a:cs typeface="B Nazanin" panose="00000400000000000000" pitchFamily="2" charset="-78"/>
              </a:rPr>
              <a:t>ICU </a:t>
            </a:r>
            <a:r>
              <a:rPr lang="fa-IR" sz="2800" b="1" dirty="0">
                <a:cs typeface="B Nazanin" panose="00000400000000000000" pitchFamily="2" charset="-78"/>
              </a:rPr>
              <a:t> مشکل ضعف پای راست و سپس چپ بیشتر شده است و پس از دو هفته از ضعف عضلات گردن و تنه نیز شکایت داشته به طوریکه قادر به راه رفتن نبوده است. سپس بیمار با این مشکلات به مرکز دیگری ارجاع شده است. </a:t>
            </a:r>
            <a:endParaRPr lang="en-US" sz="2800" dirty="0"/>
          </a:p>
        </p:txBody>
      </p:sp>
    </p:spTree>
    <p:extLst>
      <p:ext uri="{BB962C8B-B14F-4D97-AF65-F5344CB8AC3E}">
        <p14:creationId xmlns:p14="http://schemas.microsoft.com/office/powerpoint/2010/main" val="475831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9312" y="5460108"/>
            <a:ext cx="9397496" cy="1083567"/>
          </a:xfrm>
        </p:spPr>
        <p:txBody>
          <a:bodyPr>
            <a:noAutofit/>
          </a:bodyPr>
          <a:lstStyle/>
          <a:p>
            <a:pPr algn="r" rtl="1"/>
            <a:r>
              <a:rPr lang="fa-IR" sz="2700" b="1" dirty="0" smtClean="0">
                <a:cs typeface="B Nazanin" panose="00000400000000000000" pitchFamily="2" charset="-78"/>
              </a:rPr>
              <a:t/>
            </a:r>
            <a:br>
              <a:rPr lang="fa-IR" sz="2700" b="1" dirty="0" smtClean="0">
                <a:cs typeface="B Nazanin" panose="00000400000000000000" pitchFamily="2" charset="-78"/>
              </a:rPr>
            </a:br>
            <a:r>
              <a:rPr lang="fa-IR" sz="2700" b="1" dirty="0">
                <a:cs typeface="B Nazanin" panose="00000400000000000000" pitchFamily="2" charset="-78"/>
              </a:rPr>
              <a:t/>
            </a:r>
            <a:br>
              <a:rPr lang="fa-IR" sz="2700" b="1" dirty="0">
                <a:cs typeface="B Nazanin" panose="00000400000000000000" pitchFamily="2" charset="-78"/>
              </a:rPr>
            </a:br>
            <a:endParaRPr lang="fa-IR" sz="2700" b="1" dirty="0">
              <a:cs typeface="B Nazanin" panose="00000400000000000000" pitchFamily="2" charset="-78"/>
            </a:endParaRPr>
          </a:p>
        </p:txBody>
      </p:sp>
      <p:sp>
        <p:nvSpPr>
          <p:cNvPr id="3" name="Rectangle 2"/>
          <p:cNvSpPr/>
          <p:nvPr/>
        </p:nvSpPr>
        <p:spPr>
          <a:xfrm>
            <a:off x="1632857" y="1164134"/>
            <a:ext cx="10293951" cy="5693866"/>
          </a:xfrm>
          <a:prstGeom prst="rect">
            <a:avLst/>
          </a:prstGeom>
        </p:spPr>
        <p:txBody>
          <a:bodyPr wrap="square">
            <a:spAutoFit/>
          </a:bodyPr>
          <a:lstStyle/>
          <a:p>
            <a:pPr algn="r" rtl="1"/>
            <a:r>
              <a:rPr lang="fa-IR" sz="2600" b="1" dirty="0">
                <a:cs typeface="B Nazanin" panose="00000400000000000000" pitchFamily="2" charset="-78"/>
              </a:rPr>
              <a:t>بیمار خانم 57 ساله‌ای است که به اورژانس مراجعه کرده است. ایشان اظهار می‌دارد که در هنگام راه رفتن دچار سرگیجه شده و به زمین خورده است. سابقه عمل جراحی بای‌پس معده را در سه سال قبل می‌دهد. </a:t>
            </a:r>
            <a:endParaRPr lang="fa-IR" sz="2600" b="1" dirty="0" smtClean="0">
              <a:cs typeface="B Nazanin" panose="00000400000000000000" pitchFamily="2" charset="-78"/>
            </a:endParaRPr>
          </a:p>
          <a:p>
            <a:pPr algn="r" rtl="1"/>
            <a:r>
              <a:rPr lang="fa-IR" sz="2600" b="1" dirty="0">
                <a:cs typeface="B Nazanin" panose="00000400000000000000" pitchFamily="2" charset="-78"/>
              </a:rPr>
              <a:t/>
            </a:r>
            <a:br>
              <a:rPr lang="fa-IR" sz="2600" b="1" dirty="0">
                <a:cs typeface="B Nazanin" panose="00000400000000000000" pitchFamily="2" charset="-78"/>
              </a:rPr>
            </a:br>
            <a:r>
              <a:rPr lang="fa-IR" sz="2600" b="1" dirty="0">
                <a:cs typeface="B Nazanin" panose="00000400000000000000" pitchFamily="2" charset="-78"/>
              </a:rPr>
              <a:t>در معاینه </a:t>
            </a:r>
            <a:r>
              <a:rPr lang="en-US" sz="2600" b="1" dirty="0" smtClean="0">
                <a:cs typeface="B Nazanin" panose="00000400000000000000" pitchFamily="2" charset="-78"/>
              </a:rPr>
              <a:t>PALE </a:t>
            </a:r>
            <a:r>
              <a:rPr lang="fa-IR" sz="2600" b="1" dirty="0" smtClean="0">
                <a:cs typeface="B Nazanin" panose="00000400000000000000" pitchFamily="2" charset="-78"/>
              </a:rPr>
              <a:t> است</a:t>
            </a:r>
            <a:r>
              <a:rPr lang="fa-IR" sz="2600" b="1" dirty="0">
                <a:cs typeface="B Nazanin" panose="00000400000000000000" pitchFamily="2" charset="-78"/>
              </a:rPr>
              <a:t>. مشکل دیگری در معاینه ندارد. فقط مچ دست چپ و آرنج راست متورم است و در گرافی شکستگی مچ دست چپ و آرنج </a:t>
            </a:r>
            <a:r>
              <a:rPr lang="fa-IR" sz="2600" b="1" dirty="0" smtClean="0">
                <a:cs typeface="B Nazanin" panose="00000400000000000000" pitchFamily="2" charset="-78"/>
              </a:rPr>
              <a:t>راست دارد</a:t>
            </a:r>
            <a:r>
              <a:rPr lang="fa-IR" sz="2600" b="1" dirty="0">
                <a:cs typeface="B Nazanin" panose="00000400000000000000" pitchFamily="2" charset="-78"/>
              </a:rPr>
              <a:t>. </a:t>
            </a:r>
            <a:endParaRPr lang="fa-IR" sz="2600" b="1" dirty="0" smtClean="0">
              <a:cs typeface="B Nazanin" panose="00000400000000000000" pitchFamily="2" charset="-78"/>
            </a:endParaRPr>
          </a:p>
          <a:p>
            <a:pPr algn="r" rtl="1"/>
            <a:r>
              <a:rPr lang="fa-IR" sz="2600" b="1" dirty="0">
                <a:cs typeface="B Nazanin" panose="00000400000000000000" pitchFamily="2" charset="-78"/>
              </a:rPr>
              <a:t/>
            </a:r>
            <a:br>
              <a:rPr lang="fa-IR" sz="2600" b="1" dirty="0">
                <a:cs typeface="B Nazanin" panose="00000400000000000000" pitchFamily="2" charset="-78"/>
              </a:rPr>
            </a:br>
            <a:r>
              <a:rPr lang="fa-IR" sz="2600" b="1" dirty="0">
                <a:cs typeface="B Nazanin" panose="00000400000000000000" pitchFamily="2" charset="-78"/>
              </a:rPr>
              <a:t>در آزمایشات </a:t>
            </a:r>
            <a:r>
              <a:rPr lang="en-US" sz="2600" b="1" dirty="0" err="1">
                <a:cs typeface="B Nazanin" panose="00000400000000000000" pitchFamily="2" charset="-78"/>
              </a:rPr>
              <a:t>Hb</a:t>
            </a:r>
            <a:r>
              <a:rPr lang="en-US" sz="2600" b="1" dirty="0">
                <a:cs typeface="B Nazanin" panose="00000400000000000000" pitchFamily="2" charset="-78"/>
              </a:rPr>
              <a:t>= 6.7، Albumin= 2، </a:t>
            </a:r>
            <a:r>
              <a:rPr lang="en-US" sz="2600" b="1" dirty="0" err="1">
                <a:cs typeface="B Nazanin" panose="00000400000000000000" pitchFamily="2" charset="-78"/>
              </a:rPr>
              <a:t>Vit</a:t>
            </a:r>
            <a:r>
              <a:rPr lang="en-US" sz="2600" b="1" dirty="0">
                <a:cs typeface="B Nazanin" panose="00000400000000000000" pitchFamily="2" charset="-78"/>
              </a:rPr>
              <a:t> D3= 37، P= 3.8، </a:t>
            </a:r>
            <a:r>
              <a:rPr lang="en-US" sz="2600" b="1" dirty="0" err="1">
                <a:cs typeface="B Nazanin" panose="00000400000000000000" pitchFamily="2" charset="-78"/>
              </a:rPr>
              <a:t>Ca</a:t>
            </a:r>
            <a:r>
              <a:rPr lang="en-US" sz="2600" b="1" dirty="0">
                <a:cs typeface="B Nazanin" panose="00000400000000000000" pitchFamily="2" charset="-78"/>
              </a:rPr>
              <a:t>= 9.4 </a:t>
            </a:r>
            <a:r>
              <a:rPr lang="fa-IR" sz="2600" b="1" dirty="0" smtClean="0">
                <a:cs typeface="B Nazanin" panose="00000400000000000000" pitchFamily="2" charset="-78"/>
              </a:rPr>
              <a:t> است</a:t>
            </a:r>
            <a:r>
              <a:rPr lang="fa-IR" sz="2600" b="1" dirty="0">
                <a:cs typeface="B Nazanin" panose="00000400000000000000" pitchFamily="2" charset="-78"/>
              </a:rPr>
              <a:t>. </a:t>
            </a:r>
            <a:br>
              <a:rPr lang="fa-IR" sz="2600" b="1" dirty="0">
                <a:cs typeface="B Nazanin" panose="00000400000000000000" pitchFamily="2" charset="-78"/>
              </a:rPr>
            </a:br>
            <a:r>
              <a:rPr lang="fa-IR" sz="2600" b="1" dirty="0">
                <a:cs typeface="B Nazanin" panose="00000400000000000000" pitchFamily="2" charset="-78"/>
              </a:rPr>
              <a:t>دربررسی پرونده قبل از بای‌پس مشخص است که ایشان با </a:t>
            </a:r>
            <a:r>
              <a:rPr lang="en-US" sz="2600" b="1" dirty="0">
                <a:cs typeface="B Nazanin" panose="00000400000000000000" pitchFamily="2" charset="-78"/>
              </a:rPr>
              <a:t>BMI=58 </a:t>
            </a:r>
            <a:r>
              <a:rPr lang="fa-IR" sz="2600" b="1" dirty="0" smtClean="0">
                <a:cs typeface="B Nazanin" panose="00000400000000000000" pitchFamily="2" charset="-78"/>
              </a:rPr>
              <a:t> و </a:t>
            </a:r>
            <a:r>
              <a:rPr lang="fa-IR" sz="2600" b="1" dirty="0">
                <a:cs typeface="B Nazanin" panose="00000400000000000000" pitchFamily="2" charset="-78"/>
              </a:rPr>
              <a:t>سابقه دیابت و کم‌کاری تیروئید و فقر آهن، با </a:t>
            </a:r>
            <a:r>
              <a:rPr lang="en-US" sz="2600" b="1" dirty="0" err="1">
                <a:cs typeface="B Nazanin" panose="00000400000000000000" pitchFamily="2" charset="-78"/>
              </a:rPr>
              <a:t>Hb</a:t>
            </a:r>
            <a:r>
              <a:rPr lang="en-US" sz="2600" b="1" dirty="0">
                <a:cs typeface="B Nazanin" panose="00000400000000000000" pitchFamily="2" charset="-78"/>
              </a:rPr>
              <a:t>= 10.5 </a:t>
            </a:r>
            <a:r>
              <a:rPr lang="fa-IR" sz="2600" b="1" dirty="0" smtClean="0">
                <a:cs typeface="B Nazanin" panose="00000400000000000000" pitchFamily="2" charset="-78"/>
              </a:rPr>
              <a:t> و</a:t>
            </a:r>
            <a:r>
              <a:rPr lang="en-US" sz="2600" b="1" dirty="0" smtClean="0">
                <a:cs typeface="B Nazanin" panose="00000400000000000000" pitchFamily="2" charset="-78"/>
              </a:rPr>
              <a:t>Albumin=3.7 </a:t>
            </a:r>
            <a:r>
              <a:rPr lang="fa-IR" sz="2600" b="1" dirty="0" smtClean="0">
                <a:cs typeface="B Nazanin" panose="00000400000000000000" pitchFamily="2" charset="-78"/>
              </a:rPr>
              <a:t> تحت </a:t>
            </a:r>
            <a:r>
              <a:rPr lang="fa-IR" sz="2600" b="1" dirty="0">
                <a:cs typeface="B Nazanin" panose="00000400000000000000" pitchFamily="2" charset="-78"/>
              </a:rPr>
              <a:t>عمل جراحی بای پس معده به روش </a:t>
            </a:r>
            <a:r>
              <a:rPr lang="en-US" sz="2600" b="1" dirty="0">
                <a:cs typeface="B Nazanin" panose="00000400000000000000" pitchFamily="2" charset="-78"/>
              </a:rPr>
              <a:t>MGB-OAGB </a:t>
            </a:r>
            <a:r>
              <a:rPr lang="fa-IR" sz="2600" b="1" dirty="0" smtClean="0">
                <a:cs typeface="B Nazanin" panose="00000400000000000000" pitchFamily="2" charset="-78"/>
              </a:rPr>
              <a:t> قرار </a:t>
            </a:r>
            <a:r>
              <a:rPr lang="fa-IR" sz="2600" b="1" dirty="0">
                <a:cs typeface="B Nazanin" panose="00000400000000000000" pitchFamily="2" charset="-78"/>
              </a:rPr>
              <a:t>گرفته است. </a:t>
            </a:r>
            <a:endParaRPr lang="fa-IR" sz="2600" b="1" dirty="0" smtClean="0">
              <a:cs typeface="B Nazanin" panose="00000400000000000000" pitchFamily="2" charset="-78"/>
            </a:endParaRPr>
          </a:p>
          <a:p>
            <a:pPr algn="r" rtl="1"/>
            <a:r>
              <a:rPr lang="fa-IR" sz="2600" b="1" dirty="0">
                <a:cs typeface="B Nazanin" panose="00000400000000000000" pitchFamily="2" charset="-78"/>
              </a:rPr>
              <a:t/>
            </a:r>
            <a:br>
              <a:rPr lang="fa-IR" sz="2600" b="1" dirty="0">
                <a:cs typeface="B Nazanin" panose="00000400000000000000" pitchFamily="2" charset="-78"/>
              </a:rPr>
            </a:br>
            <a:r>
              <a:rPr lang="fa-IR" sz="2600" b="1" dirty="0">
                <a:cs typeface="B Nazanin" panose="00000400000000000000" pitchFamily="2" charset="-78"/>
              </a:rPr>
              <a:t>سال اول به خوبی جهت پیگیری مراجعه کرده و پس از آن مراجعه مرتبی به مرکز مربوطه نداشته است. </a:t>
            </a:r>
            <a:endParaRPr lang="en-US" sz="2600" dirty="0"/>
          </a:p>
        </p:txBody>
      </p:sp>
      <p:sp>
        <p:nvSpPr>
          <p:cNvPr id="5" name="Rectangle 4"/>
          <p:cNvSpPr/>
          <p:nvPr/>
        </p:nvSpPr>
        <p:spPr>
          <a:xfrm>
            <a:off x="0" y="181707"/>
            <a:ext cx="12192000" cy="646331"/>
          </a:xfrm>
          <a:prstGeom prst="rect">
            <a:avLst/>
          </a:prstGeom>
        </p:spPr>
        <p:txBody>
          <a:bodyPr wrap="square">
            <a:spAutoFit/>
          </a:bodyPr>
          <a:lstStyle/>
          <a:p>
            <a:pPr algn="ctr" rtl="1"/>
            <a:r>
              <a:rPr lang="fa-IR" sz="3600" b="1" dirty="0" smtClean="0">
                <a:solidFill>
                  <a:srgbClr val="C00000"/>
                </a:solidFill>
                <a:cs typeface="B Nazanin" panose="00000400000000000000" pitchFamily="2" charset="-78"/>
              </a:rPr>
              <a:t>بیمار شماره 2</a:t>
            </a:r>
            <a:endParaRPr lang="en-US" sz="3600" dirty="0">
              <a:solidFill>
                <a:srgbClr val="C00000"/>
              </a:solidFill>
            </a:endParaRPr>
          </a:p>
        </p:txBody>
      </p:sp>
    </p:spTree>
    <p:extLst>
      <p:ext uri="{BB962C8B-B14F-4D97-AF65-F5344CB8AC3E}">
        <p14:creationId xmlns:p14="http://schemas.microsoft.com/office/powerpoint/2010/main" val="3911307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9312" y="5460108"/>
            <a:ext cx="9397496" cy="1083567"/>
          </a:xfrm>
        </p:spPr>
        <p:txBody>
          <a:bodyPr>
            <a:noAutofit/>
          </a:bodyPr>
          <a:lstStyle/>
          <a:p>
            <a:pPr algn="r" rtl="1"/>
            <a:r>
              <a:rPr lang="fa-IR" sz="2700" b="1" dirty="0" smtClean="0">
                <a:cs typeface="B Nazanin" panose="00000400000000000000" pitchFamily="2" charset="-78"/>
              </a:rPr>
              <a:t/>
            </a:r>
            <a:br>
              <a:rPr lang="fa-IR" sz="2700" b="1" dirty="0" smtClean="0">
                <a:cs typeface="B Nazanin" panose="00000400000000000000" pitchFamily="2" charset="-78"/>
              </a:rPr>
            </a:br>
            <a:r>
              <a:rPr lang="fa-IR" sz="2700" b="1" dirty="0">
                <a:cs typeface="B Nazanin" panose="00000400000000000000" pitchFamily="2" charset="-78"/>
              </a:rPr>
              <a:t/>
            </a:r>
            <a:br>
              <a:rPr lang="fa-IR" sz="2700" b="1" dirty="0">
                <a:cs typeface="B Nazanin" panose="00000400000000000000" pitchFamily="2" charset="-78"/>
              </a:rPr>
            </a:br>
            <a:endParaRPr lang="fa-IR" sz="2700" b="1" dirty="0">
              <a:cs typeface="B Nazanin" panose="00000400000000000000" pitchFamily="2" charset="-78"/>
            </a:endParaRPr>
          </a:p>
        </p:txBody>
      </p:sp>
      <p:sp>
        <p:nvSpPr>
          <p:cNvPr id="3" name="Rectangle 2"/>
          <p:cNvSpPr/>
          <p:nvPr/>
        </p:nvSpPr>
        <p:spPr>
          <a:xfrm>
            <a:off x="1632857" y="1164134"/>
            <a:ext cx="10293951" cy="5693866"/>
          </a:xfrm>
          <a:prstGeom prst="rect">
            <a:avLst/>
          </a:prstGeom>
        </p:spPr>
        <p:txBody>
          <a:bodyPr wrap="square">
            <a:spAutoFit/>
          </a:bodyPr>
          <a:lstStyle/>
          <a:p>
            <a:pPr algn="r" rtl="1"/>
            <a:r>
              <a:rPr lang="fa-IR" sz="2800" b="1" dirty="0">
                <a:cs typeface="B Nazanin" panose="00000400000000000000" pitchFamily="2" charset="-78"/>
              </a:rPr>
              <a:t>بیمار دختر خانم 17 ساله با </a:t>
            </a:r>
            <a:r>
              <a:rPr lang="en-US" sz="2800" b="1" dirty="0">
                <a:cs typeface="B Nazanin" panose="00000400000000000000" pitchFamily="2" charset="-78"/>
              </a:rPr>
              <a:t>BMI 42.7 </a:t>
            </a:r>
            <a:r>
              <a:rPr lang="fa-IR" sz="2800" b="1" dirty="0">
                <a:cs typeface="B Nazanin" panose="00000400000000000000" pitchFamily="2" charset="-78"/>
              </a:rPr>
              <a:t> و بدون مشکل خاصی به همراه والدین جهت درمان چاقی مراجعه کرده است.</a:t>
            </a:r>
            <a:br>
              <a:rPr lang="fa-IR" sz="2800" b="1" dirty="0">
                <a:cs typeface="B Nazanin" panose="00000400000000000000" pitchFamily="2" charset="-78"/>
              </a:rPr>
            </a:br>
            <a:r>
              <a:rPr lang="fa-IR" sz="2800" b="1" dirty="0">
                <a:cs typeface="B Nazanin" panose="00000400000000000000" pitchFamily="2" charset="-78"/>
              </a:rPr>
              <a:t> </a:t>
            </a:r>
            <a:br>
              <a:rPr lang="fa-IR" sz="2800" b="1" dirty="0">
                <a:cs typeface="B Nazanin" panose="00000400000000000000" pitchFamily="2" charset="-78"/>
              </a:rPr>
            </a:br>
            <a:r>
              <a:rPr lang="fa-IR" sz="2800" b="1" dirty="0">
                <a:cs typeface="B Nazanin" panose="00000400000000000000" pitchFamily="2" charset="-78"/>
              </a:rPr>
              <a:t>چندین بار جهت درمان چاقی به همکاران تغذیه مراجعه کرده، ولی دستورات را به درستی پیگیری نکرده است. نگرانی زیادی از چاقی خود ندارد، ولی با توجه به پیگیری والدین، تحت عمل جراحی بای‌پس معده قرار می‌گیرد.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شش ماه پس از عمل، </a:t>
            </a:r>
            <a:r>
              <a:rPr lang="en-US" sz="2800" b="1" dirty="0">
                <a:cs typeface="B Nazanin" panose="00000400000000000000" pitchFamily="2" charset="-78"/>
              </a:rPr>
              <a:t>BMI </a:t>
            </a:r>
            <a:r>
              <a:rPr lang="fa-IR" sz="2800" b="1" dirty="0">
                <a:cs typeface="B Nazanin" panose="00000400000000000000" pitchFamily="2" charset="-78"/>
              </a:rPr>
              <a:t> به 32 تقلیل می‌یابد (</a:t>
            </a:r>
            <a:r>
              <a:rPr lang="en-US" sz="2800" b="1" dirty="0">
                <a:cs typeface="B Nazanin" panose="00000400000000000000" pitchFamily="2" charset="-78"/>
              </a:rPr>
              <a:t>EWL=60%</a:t>
            </a:r>
            <a:r>
              <a:rPr lang="fa-IR" sz="2800" b="1" dirty="0">
                <a:cs typeface="B Nazanin" panose="00000400000000000000" pitchFamily="2" charset="-78"/>
              </a:rPr>
              <a:t>) آزمایشات و سونوگرافی نرمال است.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والدین اظهار می‌دارند که او به شدت پرخاشگر شده و گاهی دست به خودآزاری می‌زند و دارای افکار خودکشی است. مشاوره روان‌پزشکی درخواست می‌شود. </a:t>
            </a:r>
            <a:br>
              <a:rPr lang="fa-IR" sz="2800" b="1" dirty="0">
                <a:cs typeface="B Nazanin" panose="00000400000000000000" pitchFamily="2" charset="-78"/>
              </a:rPr>
            </a:br>
            <a:endParaRPr lang="en-US" sz="2800" dirty="0"/>
          </a:p>
        </p:txBody>
      </p:sp>
      <p:sp>
        <p:nvSpPr>
          <p:cNvPr id="5" name="Rectangle 4"/>
          <p:cNvSpPr/>
          <p:nvPr/>
        </p:nvSpPr>
        <p:spPr>
          <a:xfrm>
            <a:off x="0" y="181707"/>
            <a:ext cx="12192000" cy="646331"/>
          </a:xfrm>
          <a:prstGeom prst="rect">
            <a:avLst/>
          </a:prstGeom>
        </p:spPr>
        <p:txBody>
          <a:bodyPr wrap="square">
            <a:spAutoFit/>
          </a:bodyPr>
          <a:lstStyle/>
          <a:p>
            <a:pPr algn="ctr" rtl="1"/>
            <a:r>
              <a:rPr lang="fa-IR" sz="3600" b="1" dirty="0" smtClean="0">
                <a:solidFill>
                  <a:srgbClr val="C00000"/>
                </a:solidFill>
                <a:cs typeface="B Nazanin" panose="00000400000000000000" pitchFamily="2" charset="-78"/>
              </a:rPr>
              <a:t>بیمار شماره 3</a:t>
            </a:r>
            <a:endParaRPr lang="en-US" sz="3600" dirty="0">
              <a:solidFill>
                <a:srgbClr val="C00000"/>
              </a:solidFill>
            </a:endParaRPr>
          </a:p>
        </p:txBody>
      </p:sp>
    </p:spTree>
    <p:extLst>
      <p:ext uri="{BB962C8B-B14F-4D97-AF65-F5344CB8AC3E}">
        <p14:creationId xmlns:p14="http://schemas.microsoft.com/office/powerpoint/2010/main" val="3523040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9312" y="5460108"/>
            <a:ext cx="9397496" cy="1083567"/>
          </a:xfrm>
        </p:spPr>
        <p:txBody>
          <a:bodyPr>
            <a:noAutofit/>
          </a:bodyPr>
          <a:lstStyle/>
          <a:p>
            <a:pPr algn="r" rtl="1"/>
            <a:r>
              <a:rPr lang="fa-IR" sz="2700" b="1" dirty="0" smtClean="0">
                <a:cs typeface="B Nazanin" panose="00000400000000000000" pitchFamily="2" charset="-78"/>
              </a:rPr>
              <a:t/>
            </a:r>
            <a:br>
              <a:rPr lang="fa-IR" sz="2700" b="1" dirty="0" smtClean="0">
                <a:cs typeface="B Nazanin" panose="00000400000000000000" pitchFamily="2" charset="-78"/>
              </a:rPr>
            </a:br>
            <a:r>
              <a:rPr lang="fa-IR" sz="2700" b="1" dirty="0">
                <a:cs typeface="B Nazanin" panose="00000400000000000000" pitchFamily="2" charset="-78"/>
              </a:rPr>
              <a:t/>
            </a:r>
            <a:br>
              <a:rPr lang="fa-IR" sz="2700" b="1" dirty="0">
                <a:cs typeface="B Nazanin" panose="00000400000000000000" pitchFamily="2" charset="-78"/>
              </a:rPr>
            </a:br>
            <a:endParaRPr lang="fa-IR" sz="2700" b="1" dirty="0">
              <a:cs typeface="B Nazanin" panose="00000400000000000000" pitchFamily="2" charset="-78"/>
            </a:endParaRPr>
          </a:p>
        </p:txBody>
      </p:sp>
      <p:sp>
        <p:nvSpPr>
          <p:cNvPr id="3" name="Rectangle 2"/>
          <p:cNvSpPr/>
          <p:nvPr/>
        </p:nvSpPr>
        <p:spPr>
          <a:xfrm>
            <a:off x="2612571" y="1164134"/>
            <a:ext cx="9314237" cy="5262979"/>
          </a:xfrm>
          <a:prstGeom prst="rect">
            <a:avLst/>
          </a:prstGeom>
        </p:spPr>
        <p:txBody>
          <a:bodyPr wrap="square">
            <a:spAutoFit/>
          </a:bodyPr>
          <a:lstStyle/>
          <a:p>
            <a:pPr algn="r" rtl="1"/>
            <a:r>
              <a:rPr lang="fa-IR" sz="2800" b="1" dirty="0">
                <a:cs typeface="B Nazanin" panose="00000400000000000000" pitchFamily="2" charset="-78"/>
              </a:rPr>
              <a:t>خانم 57 ساله، 24 ماه پس از جراحی چاقی بای‌پس معده با </a:t>
            </a:r>
            <a:r>
              <a:rPr lang="en-US" sz="2800" b="1" dirty="0">
                <a:cs typeface="B Nazanin" panose="00000400000000000000" pitchFamily="2" charset="-78"/>
              </a:rPr>
              <a:t>BMI=28 </a:t>
            </a:r>
            <a:r>
              <a:rPr lang="fa-IR" sz="2800" b="1" dirty="0">
                <a:cs typeface="B Nazanin" panose="00000400000000000000" pitchFamily="2" charset="-78"/>
              </a:rPr>
              <a:t> مراجعه نموده است. </a:t>
            </a:r>
            <a:r>
              <a:rPr lang="en-US" sz="2800" b="1" dirty="0">
                <a:cs typeface="B Nazanin" panose="00000400000000000000" pitchFamily="2" charset="-78"/>
              </a:rPr>
              <a:t>BMI</a:t>
            </a:r>
            <a:r>
              <a:rPr lang="fa-IR" sz="2800" b="1" dirty="0">
                <a:cs typeface="B Nazanin" panose="00000400000000000000" pitchFamily="2" charset="-78"/>
              </a:rPr>
              <a:t> قبل از عمل 43 بوده است.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ایشان از دردهای مفاصل بزرگ شانه و زانو که اخیراً ایجاد شده است، شاکی است. پیگیری‌های پس از عمل را به خوبی انجام داده و اکنون آزمایشات در حد نرمال است.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endParaRPr lang="fa-IR" sz="2800" b="1" dirty="0" smtClean="0">
              <a:cs typeface="B Nazanin" panose="00000400000000000000" pitchFamily="2" charset="-78"/>
            </a:endParaRPr>
          </a:p>
          <a:p>
            <a:pPr algn="r" rtl="1"/>
            <a:endParaRPr lang="fa-IR" sz="2800" b="1" dirty="0">
              <a:cs typeface="B Nazanin" panose="00000400000000000000" pitchFamily="2" charset="-78"/>
            </a:endParaRPr>
          </a:p>
          <a:p>
            <a:pPr algn="r" rtl="1"/>
            <a:r>
              <a:rPr lang="fa-IR" sz="2800" b="1" dirty="0" smtClean="0">
                <a:cs typeface="B Nazanin" panose="00000400000000000000" pitchFamily="2" charset="-78"/>
              </a:rPr>
              <a:t>مشاوره </a:t>
            </a:r>
            <a:r>
              <a:rPr lang="fa-IR" sz="2800" b="1" dirty="0">
                <a:cs typeface="B Nazanin" panose="00000400000000000000" pitchFamily="2" charset="-78"/>
              </a:rPr>
              <a:t>روماتولوژی درخواست می‌شود.</a:t>
            </a:r>
            <a:endParaRPr lang="en-US" sz="2800" dirty="0"/>
          </a:p>
        </p:txBody>
      </p:sp>
      <p:sp>
        <p:nvSpPr>
          <p:cNvPr id="5" name="Rectangle 4"/>
          <p:cNvSpPr/>
          <p:nvPr/>
        </p:nvSpPr>
        <p:spPr>
          <a:xfrm>
            <a:off x="0" y="181707"/>
            <a:ext cx="12192000" cy="646331"/>
          </a:xfrm>
          <a:prstGeom prst="rect">
            <a:avLst/>
          </a:prstGeom>
        </p:spPr>
        <p:txBody>
          <a:bodyPr wrap="square">
            <a:spAutoFit/>
          </a:bodyPr>
          <a:lstStyle/>
          <a:p>
            <a:pPr algn="ctr" rtl="1"/>
            <a:r>
              <a:rPr lang="fa-IR" sz="3600" b="1" dirty="0" smtClean="0">
                <a:solidFill>
                  <a:srgbClr val="C00000"/>
                </a:solidFill>
                <a:cs typeface="B Nazanin" panose="00000400000000000000" pitchFamily="2" charset="-78"/>
              </a:rPr>
              <a:t>بیمار شماره 4</a:t>
            </a:r>
            <a:endParaRPr lang="en-US" sz="3600" dirty="0">
              <a:solidFill>
                <a:srgbClr val="C00000"/>
              </a:solidFill>
            </a:endParaRPr>
          </a:p>
        </p:txBody>
      </p:sp>
      <p:sp>
        <p:nvSpPr>
          <p:cNvPr id="6" name="Rectangle 5"/>
          <p:cNvSpPr/>
          <p:nvPr/>
        </p:nvSpPr>
        <p:spPr>
          <a:xfrm>
            <a:off x="2152906" y="3576906"/>
            <a:ext cx="6096000" cy="1938992"/>
          </a:xfrm>
          <a:prstGeom prst="rect">
            <a:avLst/>
          </a:prstGeom>
        </p:spPr>
        <p:txBody>
          <a:bodyPr>
            <a:spAutoFit/>
          </a:bodyPr>
          <a:lstStyle/>
          <a:p>
            <a:r>
              <a:rPr lang="nn-NO" sz="3000" b="1" dirty="0">
                <a:solidFill>
                  <a:schemeClr val="tx1">
                    <a:lumMod val="85000"/>
                    <a:lumOff val="15000"/>
                  </a:schemeClr>
                </a:solidFill>
                <a:latin typeface="+mj-lt"/>
                <a:ea typeface="+mj-ea"/>
                <a:cs typeface="B Nazanin" panose="00000400000000000000" pitchFamily="2" charset="-78"/>
              </a:rPr>
              <a:t>Ca= 9.1</a:t>
            </a:r>
            <a:br>
              <a:rPr lang="nn-NO" sz="3000" b="1" dirty="0">
                <a:solidFill>
                  <a:schemeClr val="tx1">
                    <a:lumMod val="85000"/>
                    <a:lumOff val="15000"/>
                  </a:schemeClr>
                </a:solidFill>
                <a:latin typeface="+mj-lt"/>
                <a:ea typeface="+mj-ea"/>
                <a:cs typeface="B Nazanin" panose="00000400000000000000" pitchFamily="2" charset="-78"/>
              </a:rPr>
            </a:br>
            <a:r>
              <a:rPr lang="nn-NO" sz="3000" b="1" dirty="0">
                <a:solidFill>
                  <a:schemeClr val="tx1">
                    <a:lumMod val="85000"/>
                    <a:lumOff val="15000"/>
                  </a:schemeClr>
                </a:solidFill>
                <a:latin typeface="+mj-lt"/>
                <a:ea typeface="+mj-ea"/>
                <a:cs typeface="B Nazanin" panose="00000400000000000000" pitchFamily="2" charset="-78"/>
              </a:rPr>
              <a:t>P= 3.2</a:t>
            </a:r>
            <a:br>
              <a:rPr lang="nn-NO" sz="3000" b="1" dirty="0">
                <a:solidFill>
                  <a:schemeClr val="tx1">
                    <a:lumMod val="85000"/>
                    <a:lumOff val="15000"/>
                  </a:schemeClr>
                </a:solidFill>
                <a:latin typeface="+mj-lt"/>
                <a:ea typeface="+mj-ea"/>
                <a:cs typeface="B Nazanin" panose="00000400000000000000" pitchFamily="2" charset="-78"/>
              </a:rPr>
            </a:br>
            <a:r>
              <a:rPr lang="nn-NO" sz="3000" b="1" dirty="0">
                <a:solidFill>
                  <a:schemeClr val="tx1">
                    <a:lumMod val="85000"/>
                    <a:lumOff val="15000"/>
                  </a:schemeClr>
                </a:solidFill>
                <a:latin typeface="+mj-lt"/>
                <a:ea typeface="+mj-ea"/>
                <a:cs typeface="B Nazanin" panose="00000400000000000000" pitchFamily="2" charset="-78"/>
              </a:rPr>
              <a:t>Vit D3= 31</a:t>
            </a:r>
            <a:br>
              <a:rPr lang="nn-NO" sz="3000" b="1" dirty="0">
                <a:solidFill>
                  <a:schemeClr val="tx1">
                    <a:lumMod val="85000"/>
                    <a:lumOff val="15000"/>
                  </a:schemeClr>
                </a:solidFill>
                <a:latin typeface="+mj-lt"/>
                <a:ea typeface="+mj-ea"/>
                <a:cs typeface="B Nazanin" panose="00000400000000000000" pitchFamily="2" charset="-78"/>
              </a:rPr>
            </a:br>
            <a:r>
              <a:rPr lang="nn-NO" sz="3000" b="1" dirty="0">
                <a:solidFill>
                  <a:schemeClr val="tx1">
                    <a:lumMod val="85000"/>
                    <a:lumOff val="15000"/>
                  </a:schemeClr>
                </a:solidFill>
                <a:latin typeface="+mj-lt"/>
                <a:ea typeface="+mj-ea"/>
                <a:cs typeface="B Nazanin" panose="00000400000000000000" pitchFamily="2" charset="-78"/>
              </a:rPr>
              <a:t>PTH: NORMAL</a:t>
            </a:r>
            <a:endParaRPr lang="en-US" sz="3000" b="1" dirty="0">
              <a:solidFill>
                <a:schemeClr val="tx1">
                  <a:lumMod val="85000"/>
                  <a:lumOff val="15000"/>
                </a:schemeClr>
              </a:solidFill>
              <a:latin typeface="+mj-lt"/>
              <a:ea typeface="+mj-ea"/>
              <a:cs typeface="B Nazanin" panose="00000400000000000000" pitchFamily="2" charset="-78"/>
            </a:endParaRPr>
          </a:p>
        </p:txBody>
      </p:sp>
    </p:spTree>
    <p:extLst>
      <p:ext uri="{BB962C8B-B14F-4D97-AF65-F5344CB8AC3E}">
        <p14:creationId xmlns:p14="http://schemas.microsoft.com/office/powerpoint/2010/main" val="773529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9312" y="5460108"/>
            <a:ext cx="9397496" cy="1083567"/>
          </a:xfrm>
        </p:spPr>
        <p:txBody>
          <a:bodyPr>
            <a:noAutofit/>
          </a:bodyPr>
          <a:lstStyle/>
          <a:p>
            <a:pPr algn="r" rtl="1"/>
            <a:r>
              <a:rPr lang="fa-IR" sz="2700" b="1" dirty="0" smtClean="0">
                <a:cs typeface="B Nazanin" panose="00000400000000000000" pitchFamily="2" charset="-78"/>
              </a:rPr>
              <a:t/>
            </a:r>
            <a:br>
              <a:rPr lang="fa-IR" sz="2700" b="1" dirty="0" smtClean="0">
                <a:cs typeface="B Nazanin" panose="00000400000000000000" pitchFamily="2" charset="-78"/>
              </a:rPr>
            </a:br>
            <a:r>
              <a:rPr lang="fa-IR" sz="2700" b="1" dirty="0">
                <a:cs typeface="B Nazanin" panose="00000400000000000000" pitchFamily="2" charset="-78"/>
              </a:rPr>
              <a:t/>
            </a:r>
            <a:br>
              <a:rPr lang="fa-IR" sz="2700" b="1" dirty="0">
                <a:cs typeface="B Nazanin" panose="00000400000000000000" pitchFamily="2" charset="-78"/>
              </a:rPr>
            </a:br>
            <a:endParaRPr lang="fa-IR" sz="2700" b="1" dirty="0">
              <a:cs typeface="B Nazanin" panose="00000400000000000000" pitchFamily="2" charset="-78"/>
            </a:endParaRPr>
          </a:p>
        </p:txBody>
      </p:sp>
      <p:sp>
        <p:nvSpPr>
          <p:cNvPr id="3" name="Rectangle 2"/>
          <p:cNvSpPr/>
          <p:nvPr/>
        </p:nvSpPr>
        <p:spPr>
          <a:xfrm>
            <a:off x="2612571" y="1164134"/>
            <a:ext cx="9314237" cy="5262979"/>
          </a:xfrm>
          <a:prstGeom prst="rect">
            <a:avLst/>
          </a:prstGeom>
        </p:spPr>
        <p:txBody>
          <a:bodyPr wrap="square">
            <a:spAutoFit/>
          </a:bodyPr>
          <a:lstStyle/>
          <a:p>
            <a:pPr algn="r" rtl="1"/>
            <a:r>
              <a:rPr lang="fa-IR" sz="2800" b="1" dirty="0">
                <a:cs typeface="B Nazanin" panose="00000400000000000000" pitchFamily="2" charset="-78"/>
              </a:rPr>
              <a:t>خانم 39 ساله، مبتلا به دیابت (</a:t>
            </a:r>
            <a:r>
              <a:rPr lang="en-US" sz="2800" b="1" dirty="0">
                <a:cs typeface="B Nazanin" panose="00000400000000000000" pitchFamily="2" charset="-78"/>
              </a:rPr>
              <a:t>HbA1C= 8</a:t>
            </a:r>
            <a:r>
              <a:rPr lang="fa-IR" sz="2800" b="1" dirty="0">
                <a:cs typeface="B Nazanin" panose="00000400000000000000" pitchFamily="2" charset="-78"/>
              </a:rPr>
              <a:t>)</a:t>
            </a:r>
            <a:r>
              <a:rPr lang="en-US" sz="2800" b="1" dirty="0">
                <a:cs typeface="B Nazanin" panose="00000400000000000000" pitchFamily="2" charset="-78"/>
              </a:rPr>
              <a:t>، </a:t>
            </a:r>
            <a:r>
              <a:rPr lang="fa-IR" sz="2800" b="1" dirty="0">
                <a:cs typeface="B Nazanin" panose="00000400000000000000" pitchFamily="2" charset="-78"/>
              </a:rPr>
              <a:t>با </a:t>
            </a:r>
            <a:r>
              <a:rPr lang="en-US" sz="2800" b="1" dirty="0">
                <a:cs typeface="B Nazanin" panose="00000400000000000000" pitchFamily="2" charset="-78"/>
              </a:rPr>
              <a:t>BMI= 39.7، </a:t>
            </a:r>
            <a:r>
              <a:rPr lang="fa-IR" sz="2800" b="1" dirty="0">
                <a:cs typeface="B Nazanin" panose="00000400000000000000" pitchFamily="2" charset="-78"/>
              </a:rPr>
              <a:t>تحت عمل جراحی اسلیو گاسترکتومی قرار گرفته است</a:t>
            </a:r>
            <a:r>
              <a:rPr lang="fa-IR" sz="2800" b="1">
                <a:cs typeface="B Nazanin" panose="00000400000000000000" pitchFamily="2" charset="-78"/>
              </a:rPr>
              <a:t>. </a:t>
            </a:r>
            <a:r>
              <a:rPr lang="fa-IR" sz="2800" b="1" smtClean="0">
                <a:cs typeface="B Nazanin" panose="00000400000000000000" pitchFamily="2" charset="-78"/>
              </a:rPr>
              <a:t>ایشان </a:t>
            </a:r>
            <a:r>
              <a:rPr lang="fa-IR" sz="2800" b="1" dirty="0">
                <a:cs typeface="B Nazanin" panose="00000400000000000000" pitchFamily="2" charset="-78"/>
              </a:rPr>
              <a:t>300 واحد انسولین دریافت می‌کرده است.</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9 ماه پس از جراحی با </a:t>
            </a:r>
            <a:r>
              <a:rPr lang="en-US" sz="2800" b="1" dirty="0">
                <a:cs typeface="B Nazanin" panose="00000400000000000000" pitchFamily="2" charset="-78"/>
              </a:rPr>
              <a:t>BMI= 29.4، FBS= 104 </a:t>
            </a:r>
            <a:r>
              <a:rPr lang="fa-IR" sz="2800" b="1" dirty="0" smtClean="0">
                <a:cs typeface="B Nazanin" panose="00000400000000000000" pitchFamily="2" charset="-78"/>
              </a:rPr>
              <a:t> و </a:t>
            </a:r>
            <a:r>
              <a:rPr lang="en-US" sz="2800" b="1" dirty="0">
                <a:cs typeface="B Nazanin" panose="00000400000000000000" pitchFamily="2" charset="-78"/>
              </a:rPr>
              <a:t>HbA1C= 6.7 </a:t>
            </a:r>
            <a:r>
              <a:rPr lang="fa-IR" sz="2800" b="1" dirty="0">
                <a:cs typeface="B Nazanin" panose="00000400000000000000" pitchFamily="2" charset="-78"/>
              </a:rPr>
              <a:t> با مصرف </a:t>
            </a:r>
            <a:r>
              <a:rPr lang="en-US" sz="2800" b="1" dirty="0">
                <a:cs typeface="B Nazanin" panose="00000400000000000000" pitchFamily="2" charset="-78"/>
              </a:rPr>
              <a:t>mg</a:t>
            </a:r>
            <a:r>
              <a:rPr lang="fa-IR" sz="2800" b="1" dirty="0">
                <a:cs typeface="B Nazanin" panose="00000400000000000000" pitchFamily="2" charset="-78"/>
              </a:rPr>
              <a:t> </a:t>
            </a:r>
            <a:r>
              <a:rPr lang="en-US" sz="2800" b="1" dirty="0">
                <a:cs typeface="B Nazanin" panose="00000400000000000000" pitchFamily="2" charset="-78"/>
              </a:rPr>
              <a:t>500</a:t>
            </a:r>
            <a:r>
              <a:rPr lang="fa-IR" sz="2800" b="1" dirty="0">
                <a:cs typeface="B Nazanin" panose="00000400000000000000" pitchFamily="2" charset="-78"/>
              </a:rPr>
              <a:t> متفورمین مراجعه کرده است و از ضعف شدید بدن شکایت دارد.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تمایل به مصرف مواد پروتئینی خصوصاً گوشت ندارد و دچار تهوع می‌شود، ولی مواد قندی و نان را می‌تواند مصرف کند. </a:t>
            </a:r>
            <a:br>
              <a:rPr lang="fa-IR" sz="2800" b="1" dirty="0">
                <a:cs typeface="B Nazanin" panose="00000400000000000000" pitchFamily="2" charset="-78"/>
              </a:rPr>
            </a:br>
            <a:r>
              <a:rPr lang="fa-IR" sz="2800" b="1" dirty="0">
                <a:cs typeface="B Nazanin" panose="00000400000000000000" pitchFamily="2" charset="-78"/>
              </a:rPr>
              <a:t/>
            </a:r>
            <a:br>
              <a:rPr lang="fa-IR" sz="2800" b="1" dirty="0">
                <a:cs typeface="B Nazanin" panose="00000400000000000000" pitchFamily="2" charset="-78"/>
              </a:rPr>
            </a:br>
            <a:r>
              <a:rPr lang="fa-IR" sz="2800" b="1" dirty="0">
                <a:cs typeface="B Nazanin" panose="00000400000000000000" pitchFamily="2" charset="-78"/>
              </a:rPr>
              <a:t>چه اقدامی را برای بیمار انجام می‌دهید؟ </a:t>
            </a:r>
            <a:endParaRPr lang="en-US" sz="2800" dirty="0"/>
          </a:p>
        </p:txBody>
      </p:sp>
      <p:sp>
        <p:nvSpPr>
          <p:cNvPr id="5" name="Rectangle 4"/>
          <p:cNvSpPr/>
          <p:nvPr/>
        </p:nvSpPr>
        <p:spPr>
          <a:xfrm>
            <a:off x="0" y="181707"/>
            <a:ext cx="12192000" cy="646331"/>
          </a:xfrm>
          <a:prstGeom prst="rect">
            <a:avLst/>
          </a:prstGeom>
        </p:spPr>
        <p:txBody>
          <a:bodyPr wrap="square">
            <a:spAutoFit/>
          </a:bodyPr>
          <a:lstStyle/>
          <a:p>
            <a:pPr algn="ctr" rtl="1"/>
            <a:r>
              <a:rPr lang="fa-IR" sz="3600" b="1" dirty="0" smtClean="0">
                <a:solidFill>
                  <a:srgbClr val="C00000"/>
                </a:solidFill>
                <a:cs typeface="B Nazanin" panose="00000400000000000000" pitchFamily="2" charset="-78"/>
              </a:rPr>
              <a:t>بیمار شماره 5</a:t>
            </a:r>
            <a:endParaRPr lang="en-US" sz="3600" dirty="0">
              <a:solidFill>
                <a:srgbClr val="C00000"/>
              </a:solidFill>
            </a:endParaRPr>
          </a:p>
        </p:txBody>
      </p:sp>
    </p:spTree>
    <p:extLst>
      <p:ext uri="{BB962C8B-B14F-4D97-AF65-F5344CB8AC3E}">
        <p14:creationId xmlns:p14="http://schemas.microsoft.com/office/powerpoint/2010/main" val="3921804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TotalTime>
  <Words>288</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 Nazanin</vt:lpstr>
      <vt:lpstr>Century Gothic</vt:lpstr>
      <vt:lpstr>Wingdings 3</vt:lpstr>
      <vt:lpstr>Wisp</vt:lpstr>
      <vt:lpstr>مشکلات تغذیه‌ای، روانی و استخوانی  بعد از جراحی چاقی و متابولیک  و روش‌های پیشگیری و درمان آنها</vt:lpstr>
      <vt:lpstr>  </vt:lpstr>
      <vt:lpstr>  </vt:lpstr>
      <vt:lpstr>  </vt:lpstr>
      <vt:lpstr>  </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مشکلات تغذیه‌ای، روانی و استخوانی  بعد از جراحی چاقی و متابولیک  و روش‌های پیشگیری و درمان آنها</dc:title>
  <dc:creator>Windows User</dc:creator>
  <cp:lastModifiedBy>Windows User</cp:lastModifiedBy>
  <cp:revision>20</cp:revision>
  <dcterms:created xsi:type="dcterms:W3CDTF">2019-11-28T16:04:39Z</dcterms:created>
  <dcterms:modified xsi:type="dcterms:W3CDTF">2019-11-28T17:10:17Z</dcterms:modified>
</cp:coreProperties>
</file>