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73" r:id="rId16"/>
    <p:sldId id="274" r:id="rId17"/>
    <p:sldId id="275" r:id="rId18"/>
    <p:sldId id="270" r:id="rId19"/>
    <p:sldId id="268" r:id="rId20"/>
    <p:sldId id="269"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F2EE1-0B84-4CB6-B9FB-EFE7917B60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F2EE1-0B84-4CB6-B9FB-EFE7917B606E}"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F2EE1-0B84-4CB6-B9FB-EFE7917B606E}"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F2EE1-0B84-4CB6-B9FB-EFE7917B606E}"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F2EE1-0B84-4CB6-B9FB-EFE7917B606E}" type="slidenum">
              <a:rPr lang="en-US" smtClean="0"/>
              <a:pPr/>
              <a:t>‹#›</a:t>
            </a:fld>
            <a:endParaRPr lang="en-US"/>
          </a:p>
        </p:txBody>
      </p:sp>
      <p:pic>
        <p:nvPicPr>
          <p:cNvPr id="9" name="Picture 8"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F2EE1-0B84-4CB6-B9FB-EFE7917B606E}"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BF2EE1-0B84-4CB6-B9FB-EFE7917B606E}"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BF2EE1-0B84-4CB6-B9FB-EFE7917B606E}"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BF2EE1-0B84-4CB6-B9FB-EFE7917B606E}" type="slidenum">
              <a:rPr lang="en-US" smtClean="0"/>
              <a:pPr/>
              <a:t>‹#›</a:t>
            </a:fld>
            <a:endParaRPr lang="en-US"/>
          </a:p>
        </p:txBody>
      </p:sp>
      <p:pic>
        <p:nvPicPr>
          <p:cNvPr id="5" name="Picture 4"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F2EE1-0B84-4CB6-B9FB-EFE7917B606E}"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AB958C7-702E-4F00-8A59-274D2324E74A}"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F2EE1-0B84-4CB6-B9FB-EFE7917B606E}"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2AB958C7-702E-4F00-8A59-274D2324E74A}" type="datetimeFigureOut">
              <a:rPr lang="en-US" smtClean="0"/>
              <a:pPr/>
              <a:t>11/16/2018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BEBF2EE1-0B84-4CB6-B9FB-EFE7917B606E}" type="slidenum">
              <a:rPr lang="en-US" smtClean="0"/>
              <a:pPr/>
              <a:t>‹#›</a:t>
            </a:fld>
            <a:endParaRPr lang="en-US"/>
          </a:p>
        </p:txBody>
      </p:sp>
      <p:pic>
        <p:nvPicPr>
          <p:cNvPr id="8" name="Picture 7" descr="dandelion.png"/>
          <p:cNvPicPr>
            <a:picLocks noChangeAspect="1"/>
          </p:cNvPicPr>
          <p:nvPr/>
        </p:nvPicPr>
        <p:blipFill>
          <a:blip r:embed="rId13"/>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transition>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8915400" cy="2193831"/>
          </a:xfrm>
        </p:spPr>
        <p:txBody>
          <a:bodyPr/>
          <a:lstStyle/>
          <a:p>
            <a:r>
              <a:rPr lang="en-US" dirty="0" smtClean="0">
                <a:latin typeface="Times New Roman" pitchFamily="18" charset="0"/>
                <a:cs typeface="Times New Roman" pitchFamily="18" charset="0"/>
              </a:rPr>
              <a:t>PET-CT in Adrenal Tumors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4404618"/>
            <a:ext cx="7086600" cy="1691382"/>
          </a:xfrm>
        </p:spPr>
        <p:txBody>
          <a:bodyPr/>
          <a:lstStyle/>
          <a:p>
            <a:r>
              <a:rPr lang="en-US" dirty="0" err="1" smtClean="0">
                <a:latin typeface="Times New Roman" pitchFamily="18" charset="0"/>
                <a:cs typeface="Times New Roman" pitchFamily="18" charset="0"/>
              </a:rPr>
              <a:t>Arman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Hassanzadeh-Rad</a:t>
            </a:r>
            <a:r>
              <a:rPr lang="en-US" dirty="0" smtClean="0">
                <a:latin typeface="Times New Roman" pitchFamily="18" charset="0"/>
                <a:cs typeface="Times New Roman" pitchFamily="18" charset="0"/>
              </a:rPr>
              <a:t>, MD</a:t>
            </a:r>
          </a:p>
          <a:p>
            <a:r>
              <a:rPr lang="en-US" dirty="0" smtClean="0">
                <a:latin typeface="Times New Roman" pitchFamily="18" charset="0"/>
                <a:cs typeface="Times New Roman" pitchFamily="18" charset="0"/>
              </a:rPr>
              <a:t>Nuclear Medicine Physician, Research Center for Nuclear Medicine,</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Shariati</a:t>
            </a:r>
            <a:r>
              <a:rPr lang="en-US" dirty="0" smtClean="0">
                <a:latin typeface="Times New Roman" pitchFamily="18" charset="0"/>
                <a:cs typeface="Times New Roman" pitchFamily="18" charset="0"/>
              </a:rPr>
              <a:t> Hospital, Tehran </a:t>
            </a:r>
            <a:r>
              <a:rPr lang="en-US" dirty="0" smtClean="0">
                <a:latin typeface="Times New Roman" pitchFamily="18" charset="0"/>
                <a:cs typeface="Times New Roman" pitchFamily="18" charset="0"/>
              </a:rPr>
              <a:t>University of Medical </a:t>
            </a:r>
            <a:r>
              <a:rPr lang="en-US" dirty="0" smtClean="0">
                <a:latin typeface="Times New Roman" pitchFamily="18" charset="0"/>
                <a:cs typeface="Times New Roman" pitchFamily="18" charset="0"/>
              </a:rPr>
              <a:t>Sciences</a:t>
            </a:r>
          </a:p>
          <a:p>
            <a:endParaRPr lang="en-US" dirty="0"/>
          </a:p>
        </p:txBody>
      </p:sp>
      <p:pic>
        <p:nvPicPr>
          <p:cNvPr id="4" name="Picture 3" descr="C:\Users\Main\Desktop\Logo Center.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81000"/>
            <a:ext cx="771525" cy="8191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52400" y="1295400"/>
            <a:ext cx="17526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Research Center for Nuclear Medicine</a:t>
            </a:r>
            <a:endParaRPr lang="en-US" sz="1400" dirty="0"/>
          </a:p>
        </p:txBody>
      </p:sp>
      <p:pic>
        <p:nvPicPr>
          <p:cNvPr id="6" name="Picture 2" descr="C:\Users\Main\Desktop\tum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43800" y="381000"/>
            <a:ext cx="952500" cy="8382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7270173" y="1295400"/>
            <a:ext cx="16002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t>Tehran University of Medical Sciences</a:t>
            </a:r>
            <a:endParaRPr lang="en-US"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SUV</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latin typeface="Times New Roman" pitchFamily="18" charset="0"/>
                <a:cs typeface="Times New Roman" pitchFamily="18" charset="0"/>
              </a:rPr>
              <a:t>Severel</a:t>
            </a:r>
            <a:r>
              <a:rPr lang="en-US" dirty="0" smtClean="0">
                <a:latin typeface="Times New Roman" pitchFamily="18" charset="0"/>
                <a:cs typeface="Times New Roman" pitchFamily="18" charset="0"/>
              </a:rPr>
              <a:t> methods to express SUV:</a:t>
            </a:r>
          </a:p>
          <a:p>
            <a:pPr>
              <a:buFontTx/>
              <a:buChar char="-"/>
            </a:pPr>
            <a:r>
              <a:rPr lang="en-US" dirty="0" smtClean="0">
                <a:latin typeface="Times New Roman" pitchFamily="18" charset="0"/>
                <a:cs typeface="Times New Roman" pitchFamily="18" charset="0"/>
              </a:rPr>
              <a:t>SUV max: pixel with maximum SUV throughout the whole Region of Interest (ROI)</a:t>
            </a:r>
          </a:p>
          <a:p>
            <a:pPr>
              <a:buFontTx/>
              <a:buChar char="-"/>
            </a:pPr>
            <a:r>
              <a:rPr lang="en-US" dirty="0" smtClean="0">
                <a:latin typeface="Times New Roman" pitchFamily="18" charset="0"/>
                <a:cs typeface="Times New Roman" pitchFamily="18" charset="0"/>
              </a:rPr>
              <a:t>SUV mean: average of SUV in the hottest 4 * 4 pixels</a:t>
            </a:r>
          </a:p>
          <a:p>
            <a:pPr>
              <a:buFontTx/>
              <a:buChar char="-"/>
            </a:pPr>
            <a:r>
              <a:rPr lang="en-US" dirty="0" smtClean="0">
                <a:latin typeface="Times New Roman" pitchFamily="18" charset="0"/>
                <a:cs typeface="Times New Roman" pitchFamily="18" charset="0"/>
              </a:rPr>
              <a:t>SUV adjusted to lean body mass (SUL)</a:t>
            </a:r>
          </a:p>
          <a:p>
            <a:pPr>
              <a:buFontTx/>
              <a:buChar char="-"/>
            </a:pPr>
            <a:r>
              <a:rPr lang="en-US" dirty="0" smtClean="0">
                <a:latin typeface="Times New Roman" pitchFamily="18" charset="0"/>
                <a:cs typeface="Times New Roman" pitchFamily="18" charset="0"/>
              </a:rPr>
              <a:t>SUV adjusted to body surface area (</a:t>
            </a:r>
            <a:r>
              <a:rPr lang="en-US" dirty="0" err="1" smtClean="0">
                <a:latin typeface="Times New Roman" pitchFamily="18" charset="0"/>
                <a:cs typeface="Times New Roman" pitchFamily="18" charset="0"/>
              </a:rPr>
              <a:t>SUVbsa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SUV</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295400" y="1219200"/>
            <a:ext cx="6781800" cy="4603377"/>
          </a:xfrm>
        </p:spPr>
        <p:txBody>
          <a:bodyPr>
            <a:normAutofit lnSpcReduction="10000"/>
          </a:bodyPr>
          <a:lstStyle/>
          <a:p>
            <a:r>
              <a:rPr lang="en-US" dirty="0" smtClean="0">
                <a:latin typeface="Times New Roman" pitchFamily="18" charset="0"/>
                <a:cs typeface="Times New Roman" pitchFamily="18" charset="0"/>
              </a:rPr>
              <a:t>Most researches have been performed and data are collected according to SUV max  (adjusted by total body weight).</a:t>
            </a:r>
          </a:p>
          <a:p>
            <a:r>
              <a:rPr lang="en-US" dirty="0" smtClean="0">
                <a:latin typeface="Times New Roman" pitchFamily="18" charset="0"/>
                <a:cs typeface="Times New Roman" pitchFamily="18" charset="0"/>
              </a:rPr>
              <a:t>SUV max is the easiest and most repeatable method for SUV measurement.</a:t>
            </a:r>
          </a:p>
          <a:p>
            <a:r>
              <a:rPr lang="en-US" dirty="0" smtClean="0">
                <a:latin typeface="Times New Roman" pitchFamily="18" charset="0"/>
                <a:cs typeface="Times New Roman" pitchFamily="18" charset="0"/>
              </a:rPr>
              <a:t>There is no single SUV max cut-off to distinguish benign from malignant lesions.</a:t>
            </a:r>
          </a:p>
          <a:p>
            <a:r>
              <a:rPr lang="en-US" dirty="0" smtClean="0">
                <a:latin typeface="Times New Roman" pitchFamily="18" charset="0"/>
                <a:cs typeface="Times New Roman" pitchFamily="18" charset="0"/>
              </a:rPr>
              <a:t>Benign inflammatory and infectious lesions (TB </a:t>
            </a:r>
            <a:r>
              <a:rPr lang="en-US" dirty="0" err="1" smtClean="0">
                <a:latin typeface="Times New Roman" pitchFamily="18" charset="0"/>
                <a:cs typeface="Times New Roman" pitchFamily="18" charset="0"/>
              </a:rPr>
              <a:t>osteomyelitis</a:t>
            </a:r>
            <a:r>
              <a:rPr lang="en-US" dirty="0" smtClean="0">
                <a:latin typeface="Times New Roman" pitchFamily="18" charset="0"/>
                <a:cs typeface="Times New Roman" pitchFamily="18" charset="0"/>
              </a:rPr>
              <a:t>, brucellosis, inflammatory inguinal lymph </a:t>
            </a:r>
            <a:r>
              <a:rPr lang="en-US" dirty="0" err="1" smtClean="0">
                <a:latin typeface="Times New Roman" pitchFamily="18" charset="0"/>
                <a:cs typeface="Times New Roman" pitchFamily="18" charset="0"/>
              </a:rPr>
              <a:t>nodes,etc</a:t>
            </a:r>
            <a:r>
              <a:rPr lang="en-US" dirty="0" smtClean="0">
                <a:latin typeface="Times New Roman" pitchFamily="18" charset="0"/>
                <a:cs typeface="Times New Roman" pitchFamily="18" charset="0"/>
              </a:rPr>
              <a:t>) may have SUV max up to20!</a:t>
            </a:r>
          </a:p>
          <a:p>
            <a:r>
              <a:rPr lang="en-US" dirty="0" smtClean="0">
                <a:latin typeface="Times New Roman" pitchFamily="18" charset="0"/>
                <a:cs typeface="Times New Roman" pitchFamily="18" charset="0"/>
              </a:rPr>
              <a:t>Malignant lesions with </a:t>
            </a:r>
            <a:r>
              <a:rPr lang="en-US" dirty="0" err="1" smtClean="0">
                <a:latin typeface="Times New Roman" pitchFamily="18" charset="0"/>
                <a:cs typeface="Times New Roman" pitchFamily="18" charset="0"/>
              </a:rPr>
              <a:t>muscinous</a:t>
            </a:r>
            <a:r>
              <a:rPr lang="en-US" dirty="0" smtClean="0">
                <a:latin typeface="Times New Roman" pitchFamily="18" charset="0"/>
                <a:cs typeface="Times New Roman" pitchFamily="18" charset="0"/>
              </a:rPr>
              <a:t> compartment or slow-proliferating malignant lesions like </a:t>
            </a:r>
            <a:r>
              <a:rPr lang="en-US" dirty="0" err="1" smtClean="0">
                <a:latin typeface="Times New Roman" pitchFamily="18" charset="0"/>
                <a:cs typeface="Times New Roman" pitchFamily="18" charset="0"/>
              </a:rPr>
              <a:t>bronchoalveolar</a:t>
            </a:r>
            <a:r>
              <a:rPr lang="en-US" dirty="0" smtClean="0">
                <a:latin typeface="Times New Roman" pitchFamily="18" charset="0"/>
                <a:cs typeface="Times New Roman" pitchFamily="18" charset="0"/>
              </a:rPr>
              <a:t> carcinoma, renal cell </a:t>
            </a:r>
            <a:r>
              <a:rPr lang="en-US" dirty="0" err="1" smtClean="0">
                <a:latin typeface="Times New Roman" pitchFamily="18" charset="0"/>
                <a:cs typeface="Times New Roman" pitchFamily="18" charset="0"/>
              </a:rPr>
              <a:t>carcinoma,etc</a:t>
            </a:r>
            <a:r>
              <a:rPr lang="en-US" dirty="0" smtClean="0">
                <a:latin typeface="Times New Roman" pitchFamily="18" charset="0"/>
                <a:cs typeface="Times New Roman" pitchFamily="18" charset="0"/>
              </a:rPr>
              <a:t>) may have SUV max less than 2.5</a:t>
            </a:r>
            <a:endParaRPr lang="en-US"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Times New Roman" pitchFamily="18" charset="0"/>
                <a:cs typeface="Times New Roman" pitchFamily="18" charset="0"/>
              </a:rPr>
              <a:t>Adrenocortical</a:t>
            </a:r>
            <a:r>
              <a:rPr lang="en-US" dirty="0" smtClean="0">
                <a:latin typeface="Times New Roman" pitchFamily="18" charset="0"/>
                <a:cs typeface="Times New Roman" pitchFamily="18" charset="0"/>
              </a:rPr>
              <a:t> Tumors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(Benign or Malignant?)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These tumors are categorized based on their sizes, densities (Hounsfield Units), absolute intensity of FDG uptake (visually and by </a:t>
            </a:r>
            <a:r>
              <a:rPr lang="en-US" dirty="0" err="1" smtClean="0">
                <a:latin typeface="Times New Roman" pitchFamily="18" charset="0"/>
                <a:cs typeface="Times New Roman" pitchFamily="18" charset="0"/>
              </a:rPr>
              <a:t>SUVmax</a:t>
            </a:r>
            <a:r>
              <a:rPr lang="en-US" dirty="0" smtClean="0">
                <a:latin typeface="Times New Roman" pitchFamily="18" charset="0"/>
                <a:cs typeface="Times New Roman" pitchFamily="18" charset="0"/>
              </a:rPr>
              <a:t> calculation) and relative intensity of FDG uptake as compared to the liver (internal reference);</a:t>
            </a:r>
          </a:p>
          <a:p>
            <a:r>
              <a:rPr lang="en-US" dirty="0" smtClean="0">
                <a:latin typeface="Times New Roman" pitchFamily="18" charset="0"/>
                <a:cs typeface="Times New Roman" pitchFamily="18" charset="0"/>
              </a:rPr>
              <a:t>Grade 0- No FDG uptake</a:t>
            </a:r>
          </a:p>
          <a:p>
            <a:r>
              <a:rPr lang="en-US" dirty="0" smtClean="0">
                <a:latin typeface="Times New Roman" pitchFamily="18" charset="0"/>
                <a:cs typeface="Times New Roman" pitchFamily="18" charset="0"/>
              </a:rPr>
              <a:t>Grade 1-Mild FDG uptake (Uptake less than that of the liver)</a:t>
            </a:r>
          </a:p>
          <a:p>
            <a:r>
              <a:rPr lang="en-US" dirty="0" smtClean="0">
                <a:latin typeface="Times New Roman" pitchFamily="18" charset="0"/>
                <a:cs typeface="Times New Roman" pitchFamily="18" charset="0"/>
              </a:rPr>
              <a:t>Grade 2-Moderate FDG uptake (Uptake equal to the liver)</a:t>
            </a:r>
          </a:p>
          <a:p>
            <a:r>
              <a:rPr lang="en-US" dirty="0" smtClean="0">
                <a:latin typeface="Times New Roman" pitchFamily="18" charset="0"/>
                <a:cs typeface="Times New Roman" pitchFamily="18" charset="0"/>
              </a:rPr>
              <a:t>Grade 3: Severe FDG uptake (Uptake greater than that of the liver)</a:t>
            </a:r>
          </a:p>
          <a:p>
            <a:r>
              <a:rPr lang="en-US" dirty="0" smtClean="0">
                <a:latin typeface="Times New Roman" pitchFamily="18" charset="0"/>
                <a:cs typeface="Times New Roman" pitchFamily="18" charset="0"/>
              </a:rPr>
              <a:t>Tumor </a:t>
            </a:r>
            <a:r>
              <a:rPr lang="en-US" dirty="0" err="1" smtClean="0">
                <a:latin typeface="Times New Roman" pitchFamily="18" charset="0"/>
                <a:cs typeface="Times New Roman" pitchFamily="18" charset="0"/>
              </a:rPr>
              <a:t>SUVmax</a:t>
            </a:r>
            <a:r>
              <a:rPr lang="en-US" dirty="0" smtClean="0">
                <a:latin typeface="Times New Roman" pitchFamily="18" charset="0"/>
                <a:cs typeface="Times New Roman" pitchFamily="18" charset="0"/>
              </a:rPr>
              <a:t>/ Liver </a:t>
            </a:r>
            <a:r>
              <a:rPr lang="en-US" dirty="0" err="1" smtClean="0">
                <a:latin typeface="Times New Roman" pitchFamily="18" charset="0"/>
                <a:cs typeface="Times New Roman" pitchFamily="18" charset="0"/>
              </a:rPr>
              <a:t>SUVmax</a:t>
            </a:r>
            <a:r>
              <a:rPr lang="en-US" dirty="0" smtClean="0">
                <a:latin typeface="Times New Roman" pitchFamily="18" charset="0"/>
                <a:cs typeface="Times New Roman" pitchFamily="18" charset="0"/>
              </a:rPr>
              <a:t> &gt; 1.5 is highly indicative of a malignant lesion.</a:t>
            </a:r>
            <a:endParaRPr lang="en-US"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eiat Elmi\Bakhshnamehaa va mavarede mohem\Mohemmmmmmmmmmmmm\ScreenShot092.bmp"/>
          <p:cNvPicPr>
            <a:picLocks noGrp="1" noChangeAspect="1" noChangeArrowheads="1"/>
          </p:cNvPicPr>
          <p:nvPr>
            <p:ph idx="1"/>
          </p:nvPr>
        </p:nvPicPr>
        <p:blipFill>
          <a:blip r:embed="rId2"/>
          <a:srcRect/>
          <a:stretch>
            <a:fillRect/>
          </a:stretch>
        </p:blipFill>
        <p:spPr bwMode="auto">
          <a:xfrm>
            <a:off x="914400" y="609600"/>
            <a:ext cx="7293336" cy="5661195"/>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eiat Elmi\Bakhshnamehaa va mavarede mohem\Mohemmmmmmmmmmmmm\ScreenShot093.bmp"/>
          <p:cNvPicPr>
            <a:picLocks noGrp="1" noChangeAspect="1" noChangeArrowheads="1"/>
          </p:cNvPicPr>
          <p:nvPr>
            <p:ph idx="1"/>
          </p:nvPr>
        </p:nvPicPr>
        <p:blipFill>
          <a:blip r:embed="rId2"/>
          <a:srcRect/>
          <a:stretch>
            <a:fillRect/>
          </a:stretch>
        </p:blipFill>
        <p:spPr bwMode="auto">
          <a:xfrm>
            <a:off x="914400" y="1295400"/>
            <a:ext cx="7391291" cy="3685117"/>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eiat Elmi\Bakhshnamehaa va mavarede mohem\Mohemmmmmmmmmmmmm\ScreenShot094.bmp"/>
          <p:cNvPicPr>
            <a:picLocks noGrp="1" noChangeAspect="1" noChangeArrowheads="1"/>
          </p:cNvPicPr>
          <p:nvPr>
            <p:ph idx="1"/>
          </p:nvPr>
        </p:nvPicPr>
        <p:blipFill>
          <a:blip r:embed="rId2"/>
          <a:srcRect/>
          <a:stretch>
            <a:fillRect/>
          </a:stretch>
        </p:blipFill>
        <p:spPr bwMode="auto">
          <a:xfrm>
            <a:off x="1684096" y="1524000"/>
            <a:ext cx="5836151" cy="429895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Times New Roman" pitchFamily="18" charset="0"/>
                <a:cs typeface="Times New Roman" pitchFamily="18" charset="0"/>
              </a:rPr>
              <a:t>Adrenocortical</a:t>
            </a:r>
            <a:r>
              <a:rPr lang="en-US" dirty="0" smtClean="0">
                <a:latin typeface="Times New Roman" pitchFamily="18" charset="0"/>
                <a:cs typeface="Times New Roman" pitchFamily="18" charset="0"/>
              </a:rPr>
              <a:t> Tumors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(Benign or Malignant?)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None/>
            </a:pPr>
            <a:r>
              <a:rPr lang="en-US" dirty="0" smtClean="0"/>
              <a:t>Results of Palatino et.al study:</a:t>
            </a:r>
          </a:p>
          <a:p>
            <a:r>
              <a:rPr lang="en-US" dirty="0" smtClean="0">
                <a:latin typeface="Times New Roman" pitchFamily="18" charset="0"/>
                <a:cs typeface="Times New Roman" pitchFamily="18" charset="0"/>
              </a:rPr>
              <a:t>There was no significant difference in </a:t>
            </a:r>
            <a:r>
              <a:rPr lang="en-US" dirty="0" err="1" smtClean="0">
                <a:latin typeface="Times New Roman" pitchFamily="18" charset="0"/>
                <a:cs typeface="Times New Roman" pitchFamily="18" charset="0"/>
              </a:rPr>
              <a:t>Tmx:Lmx</a:t>
            </a:r>
            <a:r>
              <a:rPr lang="en-US" dirty="0" smtClean="0">
                <a:latin typeface="Times New Roman" pitchFamily="18" charset="0"/>
                <a:cs typeface="Times New Roman" pitchFamily="18" charset="0"/>
              </a:rPr>
              <a:t> between the SA and NSA (median of 1.26 for NSA and 1.23 for SA , p=0.948, Mann-Whitney U test</a:t>
            </a:r>
          </a:p>
          <a:p>
            <a:r>
              <a:rPr lang="en-US" dirty="0" smtClean="0">
                <a:latin typeface="Times New Roman" pitchFamily="18" charset="0"/>
                <a:cs typeface="Times New Roman" pitchFamily="18" charset="0"/>
              </a:rPr>
              <a:t>On subgroup analysis, the median ratio of benign non-secreting tumors (BNSA) was 1.2 with no difference when compared with benign secreting tumors (BSA): median ratio 1.17 (p=0.901).</a:t>
            </a:r>
          </a:p>
          <a:p>
            <a:r>
              <a:rPr lang="en-US" dirty="0" smtClean="0">
                <a:latin typeface="Times New Roman" pitchFamily="18" charset="0"/>
                <a:cs typeface="Times New Roman" pitchFamily="18" charset="0"/>
              </a:rPr>
              <a:t>The median ratio was 2.7 for both malignant subgroups (p=0.945): 4 malignant NSA (MNSA) and of 10 malignant SA (MSA) (range 5.4 - 1.65).</a:t>
            </a:r>
            <a:endParaRPr lang="en-US"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Times New Roman" pitchFamily="18" charset="0"/>
                <a:cs typeface="Times New Roman" pitchFamily="18" charset="0"/>
              </a:rPr>
              <a:t>Adrenocortical</a:t>
            </a:r>
            <a:r>
              <a:rPr lang="en-US" dirty="0" smtClean="0">
                <a:latin typeface="Times New Roman" pitchFamily="18" charset="0"/>
                <a:cs typeface="Times New Roman" pitchFamily="18" charset="0"/>
              </a:rPr>
              <a:t> Tumors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(Benign or Malignant?)</a:t>
            </a:r>
            <a:endParaRPr lang="en-US" dirty="0"/>
          </a:p>
        </p:txBody>
      </p:sp>
      <p:sp>
        <p:nvSpPr>
          <p:cNvPr id="3" name="Content Placeholder 2"/>
          <p:cNvSpPr>
            <a:spLocks noGrp="1"/>
          </p:cNvSpPr>
          <p:nvPr>
            <p:ph idx="1"/>
          </p:nvPr>
        </p:nvSpPr>
        <p:spPr>
          <a:xfrm>
            <a:off x="1371600" y="1600200"/>
            <a:ext cx="6172200" cy="4222377"/>
          </a:xfrm>
        </p:spPr>
        <p:txBody>
          <a:bodyPr>
            <a:normAutofit fontScale="92500"/>
          </a:bodyPr>
          <a:lstStyle/>
          <a:p>
            <a:pPr>
              <a:buNone/>
            </a:pPr>
            <a:r>
              <a:rPr lang="en-US" dirty="0" smtClean="0"/>
              <a:t>Results of Palatino et.al study:</a:t>
            </a:r>
          </a:p>
          <a:p>
            <a:r>
              <a:rPr lang="en-US" dirty="0" smtClean="0">
                <a:latin typeface="Times New Roman"/>
              </a:rPr>
              <a:t>The correlation between </a:t>
            </a:r>
            <a:r>
              <a:rPr lang="en-US" dirty="0" err="1" smtClean="0">
                <a:latin typeface="Times New Roman"/>
              </a:rPr>
              <a:t>Tmx</a:t>
            </a:r>
            <a:r>
              <a:rPr lang="en-US" dirty="0" smtClean="0">
                <a:latin typeface="Times New Roman"/>
              </a:rPr>
              <a:t> in benign </a:t>
            </a:r>
            <a:r>
              <a:rPr lang="en-US" dirty="0" err="1" smtClean="0">
                <a:latin typeface="Times New Roman"/>
              </a:rPr>
              <a:t>vs</a:t>
            </a:r>
            <a:r>
              <a:rPr lang="en-US" dirty="0" smtClean="0">
                <a:latin typeface="Times New Roman"/>
              </a:rPr>
              <a:t> malignant tumors (median of 3.06 </a:t>
            </a:r>
            <a:r>
              <a:rPr lang="en-US" dirty="0" err="1" smtClean="0">
                <a:latin typeface="Times New Roman"/>
              </a:rPr>
              <a:t>vs</a:t>
            </a:r>
            <a:r>
              <a:rPr lang="en-US" dirty="0" smtClean="0">
                <a:latin typeface="Times New Roman"/>
              </a:rPr>
              <a:t> 7.75) and </a:t>
            </a:r>
            <a:r>
              <a:rPr lang="en-US" dirty="0" err="1" smtClean="0">
                <a:latin typeface="Times New Roman"/>
              </a:rPr>
              <a:t>Tmx:Lmx</a:t>
            </a:r>
            <a:r>
              <a:rPr lang="en-US" dirty="0" smtClean="0">
                <a:latin typeface="Times New Roman"/>
              </a:rPr>
              <a:t> of this group (1.17 </a:t>
            </a:r>
            <a:r>
              <a:rPr lang="en-US" dirty="0" err="1" smtClean="0">
                <a:latin typeface="Times New Roman"/>
              </a:rPr>
              <a:t>vs</a:t>
            </a:r>
            <a:r>
              <a:rPr lang="en-US" dirty="0" smtClean="0">
                <a:latin typeface="Times New Roman"/>
              </a:rPr>
              <a:t> 2.7) were strongly significant (p&lt;0.001).</a:t>
            </a:r>
          </a:p>
          <a:p>
            <a:r>
              <a:rPr lang="en-US" dirty="0" smtClean="0">
                <a:latin typeface="Times New Roman" pitchFamily="18" charset="0"/>
                <a:cs typeface="Times New Roman" pitchFamily="18" charset="0"/>
              </a:rPr>
              <a:t>There was a significant positive correlation between </a:t>
            </a:r>
            <a:r>
              <a:rPr lang="en-US" dirty="0" err="1" smtClean="0">
                <a:latin typeface="Times New Roman" pitchFamily="18" charset="0"/>
                <a:cs typeface="Times New Roman" pitchFamily="18" charset="0"/>
              </a:rPr>
              <a:t>Tmx:Lmx</a:t>
            </a:r>
            <a:r>
              <a:rPr lang="en-US" dirty="0" smtClean="0">
                <a:latin typeface="Times New Roman" pitchFamily="18" charset="0"/>
                <a:cs typeface="Times New Roman" pitchFamily="18" charset="0"/>
              </a:rPr>
              <a:t> and Weiss score (correlation coefficient: 0.6; p&lt;0.001).</a:t>
            </a:r>
          </a:p>
          <a:p>
            <a:r>
              <a:rPr lang="en-US" dirty="0" smtClean="0">
                <a:latin typeface="Times New Roman" pitchFamily="18" charset="0"/>
                <a:cs typeface="Times New Roman" pitchFamily="18" charset="0"/>
              </a:rPr>
              <a:t>There were no significant correlations between </a:t>
            </a:r>
            <a:r>
              <a:rPr lang="en-US" dirty="0" err="1" smtClean="0">
                <a:latin typeface="Times New Roman" pitchFamily="18" charset="0"/>
                <a:cs typeface="Times New Roman" pitchFamily="18" charset="0"/>
              </a:rPr>
              <a:t>Tmx:Lmx</a:t>
            </a:r>
            <a:r>
              <a:rPr lang="en-US" dirty="0" smtClean="0">
                <a:latin typeface="Times New Roman" pitchFamily="18" charset="0"/>
                <a:cs typeface="Times New Roman" pitchFamily="18" charset="0"/>
              </a:rPr>
              <a:t> and tumor diameter  and free urinary </a:t>
            </a:r>
            <a:r>
              <a:rPr lang="en-US" dirty="0" err="1" smtClean="0">
                <a:latin typeface="Times New Roman" pitchFamily="18" charset="0"/>
                <a:cs typeface="Times New Roman" pitchFamily="18" charset="0"/>
              </a:rPr>
              <a:t>cortisol</a:t>
            </a:r>
            <a:r>
              <a:rPr lang="en-US" dirty="0" smtClean="0">
                <a:latin typeface="Times New Roman" pitchFamily="18" charset="0"/>
                <a:cs typeface="Times New Roman" pitchFamily="18" charset="0"/>
              </a:rPr>
              <a:t>/24h as well as no significant difference between </a:t>
            </a:r>
            <a:r>
              <a:rPr lang="en-US" dirty="0" err="1" smtClean="0">
                <a:latin typeface="Times New Roman" pitchFamily="18" charset="0"/>
                <a:cs typeface="Times New Roman" pitchFamily="18" charset="0"/>
              </a:rPr>
              <a:t>Tmx</a:t>
            </a:r>
            <a:r>
              <a:rPr lang="en-US" dirty="0" smtClean="0">
                <a:latin typeface="Times New Roman" pitchFamily="18" charset="0"/>
                <a:cs typeface="Times New Roman" pitchFamily="18" charset="0"/>
              </a:rPr>
              <a:t> of SA and NSA (median 3.3 for SA and 3.98 for NSA; p 0.514, Mann-Whitney test).</a:t>
            </a:r>
          </a:p>
          <a:p>
            <a:pPr>
              <a:buFont typeface="Wingdings" pitchFamily="2" charset="2"/>
              <a:buChar char="v"/>
            </a:pPr>
            <a:endParaRPr lang="en-US" dirty="0" smtClean="0"/>
          </a:p>
          <a:p>
            <a:pPr>
              <a:buFont typeface="Arial" pitchFamily="34" charset="0"/>
              <a:buChar char="•"/>
            </a:pPr>
            <a:endParaRPr lang="en-US" dirty="0"/>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Metastatic Adrenal Lesions</a:t>
            </a:r>
            <a:endParaRPr lang="en-US" dirty="0"/>
          </a:p>
        </p:txBody>
      </p:sp>
      <p:sp>
        <p:nvSpPr>
          <p:cNvPr id="3" name="Content Placeholder 2"/>
          <p:cNvSpPr>
            <a:spLocks noGrp="1"/>
          </p:cNvSpPr>
          <p:nvPr>
            <p:ph idx="1"/>
          </p:nvPr>
        </p:nvSpPr>
        <p:spPr/>
        <p:txBody>
          <a:bodyPr>
            <a:normAutofit fontScale="85000" lnSpcReduction="10000"/>
          </a:bodyPr>
          <a:lstStyle/>
          <a:p>
            <a:pPr>
              <a:lnSpc>
                <a:spcPct val="200000"/>
              </a:lnSpc>
            </a:pPr>
            <a:r>
              <a:rPr lang="en-US" dirty="0" err="1" smtClean="0">
                <a:latin typeface="Times New Roman" pitchFamily="18" charset="0"/>
                <a:cs typeface="Times New Roman" pitchFamily="18" charset="0"/>
              </a:rPr>
              <a:t>SUVmax</a:t>
            </a:r>
            <a:r>
              <a:rPr lang="en-US" dirty="0" smtClean="0">
                <a:latin typeface="Times New Roman" pitchFamily="18" charset="0"/>
                <a:cs typeface="Times New Roman" pitchFamily="18" charset="0"/>
              </a:rPr>
              <a:t> greater than 3.1 in FDG PET/ CT scan=&gt; sensitivity, specificity, PPV and NPV all above 90 % for detecting metastatic adrenal lesions.</a:t>
            </a:r>
          </a:p>
          <a:p>
            <a:pPr>
              <a:lnSpc>
                <a:spcPct val="200000"/>
              </a:lnSpc>
            </a:pPr>
            <a:r>
              <a:rPr lang="en-US" dirty="0" smtClean="0">
                <a:latin typeface="Times New Roman" pitchFamily="18" charset="0"/>
                <a:cs typeface="Times New Roman" pitchFamily="18" charset="0"/>
              </a:rPr>
              <a:t>On the other hand, </a:t>
            </a:r>
            <a:r>
              <a:rPr lang="en-US" dirty="0" err="1" smtClean="0">
                <a:latin typeface="Times New Roman" pitchFamily="18" charset="0"/>
                <a:cs typeface="Times New Roman" pitchFamily="18" charset="0"/>
              </a:rPr>
              <a:t>SUVmax</a:t>
            </a:r>
            <a:r>
              <a:rPr lang="en-US" dirty="0" smtClean="0">
                <a:latin typeface="Times New Roman" pitchFamily="18" charset="0"/>
                <a:cs typeface="Times New Roman" pitchFamily="18" charset="0"/>
              </a:rPr>
              <a:t> below 3.1 with any HU leads to sensitivity, specificity, PPV and NPV all above 95 % for detecting benign adenoma (either lipid-rich or lipid-poor).</a:t>
            </a:r>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dirty="0" smtClean="0">
                <a:latin typeface="Times New Roman" pitchFamily="18" charset="0"/>
                <a:cs typeface="Times New Roman" pitchFamily="18" charset="0"/>
              </a:rPr>
              <a:t>Metastatic lesions in the Adrenal gland: </a:t>
            </a:r>
            <a:r>
              <a:rPr lang="en-US" sz="1800" dirty="0" err="1" smtClean="0">
                <a:latin typeface="Times New Roman" pitchFamily="18" charset="0"/>
                <a:cs typeface="Times New Roman" pitchFamily="18" charset="0"/>
              </a:rPr>
              <a:t>Bronchongenic</a:t>
            </a:r>
            <a:r>
              <a:rPr lang="en-US" sz="1800" dirty="0" smtClean="0">
                <a:latin typeface="Times New Roman" pitchFamily="18" charset="0"/>
                <a:cs typeface="Times New Roman" pitchFamily="18" charset="0"/>
              </a:rPr>
              <a:t> cancer with metastases to the medial limb of the left adrenal gland (</a:t>
            </a:r>
            <a:r>
              <a:rPr lang="en-US" sz="1800" dirty="0" err="1" smtClean="0">
                <a:latin typeface="Times New Roman" pitchFamily="18" charset="0"/>
                <a:cs typeface="Times New Roman" pitchFamily="18" charset="0"/>
              </a:rPr>
              <a:t>SUVmax</a:t>
            </a:r>
            <a:r>
              <a:rPr lang="en-US" sz="1800" dirty="0" smtClean="0">
                <a:latin typeface="Times New Roman" pitchFamily="18" charset="0"/>
                <a:cs typeface="Times New Roman" pitchFamily="18" charset="0"/>
              </a:rPr>
              <a:t>=16.8, MTD=6mm, HU=+36) and left kidney</a:t>
            </a:r>
            <a:endParaRPr lang="en-US" sz="1800" dirty="0">
              <a:latin typeface="Times New Roman" pitchFamily="18" charset="0"/>
              <a:cs typeface="Times New Roman" pitchFamily="18" charset="0"/>
            </a:endParaRPr>
          </a:p>
        </p:txBody>
      </p:sp>
      <p:pic>
        <p:nvPicPr>
          <p:cNvPr id="1027" name="Picture 3" descr="C:\Heiat Elmi\Bakhshnamehaa va mavarede mohem\Mohemmmmmmmmmmmmm\ScreenShot090.bmp"/>
          <p:cNvPicPr>
            <a:picLocks noGrp="1" noChangeAspect="1" noChangeArrowheads="1"/>
          </p:cNvPicPr>
          <p:nvPr>
            <p:ph idx="1"/>
          </p:nvPr>
        </p:nvPicPr>
        <p:blipFill>
          <a:blip r:embed="rId2"/>
          <a:srcRect/>
          <a:stretch>
            <a:fillRect/>
          </a:stretch>
        </p:blipFill>
        <p:spPr bwMode="auto">
          <a:xfrm>
            <a:off x="275167" y="2202180"/>
            <a:ext cx="8564033" cy="256921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PET Principles</a:t>
            </a:r>
            <a:endParaRPr lang="en-US" dirty="0">
              <a:latin typeface="Times New Roman" pitchFamily="18" charset="0"/>
              <a:cs typeface="Times New Roman" pitchFamily="18" charset="0"/>
            </a:endParaRPr>
          </a:p>
        </p:txBody>
      </p:sp>
      <p:pic>
        <p:nvPicPr>
          <p:cNvPr id="1026" name="Picture 2" descr="C:\Heiat Elmi\PET in Oncology\pet.gif"/>
          <p:cNvPicPr>
            <a:picLocks noGrp="1" noChangeAspect="1" noChangeArrowheads="1"/>
          </p:cNvPicPr>
          <p:nvPr>
            <p:ph idx="1"/>
          </p:nvPr>
        </p:nvPicPr>
        <p:blipFill>
          <a:blip r:embed="rId2"/>
          <a:srcRect/>
          <a:stretch>
            <a:fillRect/>
          </a:stretch>
        </p:blipFill>
        <p:spPr bwMode="auto">
          <a:xfrm>
            <a:off x="1447800" y="1552541"/>
            <a:ext cx="6400800" cy="4468923"/>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latin typeface="Times New Roman" pitchFamily="18" charset="0"/>
                <a:cs typeface="Times New Roman" pitchFamily="18" charset="0"/>
              </a:rPr>
              <a:t>Hypermetabolic</a:t>
            </a:r>
            <a:r>
              <a:rPr lang="en-US" dirty="0" smtClean="0">
                <a:latin typeface="Times New Roman" pitchFamily="18" charset="0"/>
                <a:cs typeface="Times New Roman" pitchFamily="18" charset="0"/>
              </a:rPr>
              <a:t> metastatic lesions in bilateral adrenal glands in a patient with NSCLC</a:t>
            </a:r>
            <a:endParaRPr lang="en-US" dirty="0">
              <a:latin typeface="Times New Roman" pitchFamily="18" charset="0"/>
              <a:cs typeface="Times New Roman" pitchFamily="18" charset="0"/>
            </a:endParaRPr>
          </a:p>
        </p:txBody>
      </p:sp>
      <p:pic>
        <p:nvPicPr>
          <p:cNvPr id="2050" name="Picture 2" descr="C:\Heiat Elmi\Bakhshnamehaa va mavarede mohem\Mohemmmmmmmmmmmmm\ScreenShot091.bmp"/>
          <p:cNvPicPr>
            <a:picLocks noGrp="1" noChangeAspect="1" noChangeArrowheads="1"/>
          </p:cNvPicPr>
          <p:nvPr>
            <p:ph idx="1"/>
          </p:nvPr>
        </p:nvPicPr>
        <p:blipFill>
          <a:blip r:embed="rId2"/>
          <a:srcRect/>
          <a:stretch>
            <a:fillRect/>
          </a:stretch>
        </p:blipFill>
        <p:spPr bwMode="auto">
          <a:xfrm>
            <a:off x="304800" y="2438400"/>
            <a:ext cx="8496300" cy="198247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19400"/>
            <a:ext cx="6781800" cy="1413475"/>
          </a:xfrm>
        </p:spPr>
        <p:txBody>
          <a:bodyPr>
            <a:normAutofit/>
          </a:bodyPr>
          <a:lstStyle/>
          <a:p>
            <a:pPr algn="ctr"/>
            <a:r>
              <a:rPr lang="en-US" sz="3600" dirty="0" smtClean="0">
                <a:latin typeface="Comic Sans MS" pitchFamily="66" charset="0"/>
                <a:cs typeface="Times New Roman" pitchFamily="18" charset="0"/>
              </a:rPr>
              <a:t>Thanks for your attention!</a:t>
            </a:r>
            <a:endParaRPr lang="en-US" sz="3600" dirty="0">
              <a:latin typeface="Comic Sans MS" pitchFamily="66"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PET Principles</a:t>
            </a:r>
            <a:endParaRPr lang="en-US" dirty="0">
              <a:latin typeface="Times New Roman" pitchFamily="18" charset="0"/>
              <a:cs typeface="Times New Roman" pitchFamily="18" charset="0"/>
            </a:endParaRPr>
          </a:p>
        </p:txBody>
      </p:sp>
      <p:pic>
        <p:nvPicPr>
          <p:cNvPr id="2050" name="Picture 2" descr="C:\Heiat Elmi\PET in Oncology\PET-Camera_img_assist_custom-415x311.jpg"/>
          <p:cNvPicPr>
            <a:picLocks noGrp="1" noChangeAspect="1" noChangeArrowheads="1"/>
          </p:cNvPicPr>
          <p:nvPr>
            <p:ph idx="1"/>
          </p:nvPr>
        </p:nvPicPr>
        <p:blipFill>
          <a:blip r:embed="rId2"/>
          <a:srcRect/>
          <a:stretch>
            <a:fillRect/>
          </a:stretch>
        </p:blipFill>
        <p:spPr bwMode="auto">
          <a:xfrm>
            <a:off x="1676400" y="1447800"/>
            <a:ext cx="6238594" cy="4675187"/>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Hybrid Imaging: PET-CT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In hybrid PET-CT imaging ,CT is used for two different purposes:</a:t>
            </a:r>
          </a:p>
          <a:p>
            <a:pPr>
              <a:buNone/>
            </a:pPr>
            <a:r>
              <a:rPr lang="en-US" dirty="0" smtClean="0">
                <a:latin typeface="Times New Roman" pitchFamily="18" charset="0"/>
                <a:cs typeface="Times New Roman" pitchFamily="18" charset="0"/>
              </a:rPr>
              <a:t>1- Attenuation Correction: Each 511 </a:t>
            </a:r>
            <a:r>
              <a:rPr lang="en-US" dirty="0" err="1" smtClean="0">
                <a:latin typeface="Times New Roman" pitchFamily="18" charset="0"/>
                <a:cs typeface="Times New Roman" pitchFamily="18" charset="0"/>
              </a:rPr>
              <a:t>KeV</a:t>
            </a:r>
            <a:r>
              <a:rPr lang="en-US" dirty="0" smtClean="0">
                <a:latin typeface="Times New Roman" pitchFamily="18" charset="0"/>
                <a:cs typeface="Times New Roman" pitchFamily="18" charset="0"/>
              </a:rPr>
              <a:t> photon passes through tissues with variable tissue densities (from bone , to soft tissues and lung). This interaction of photon with material (through Compton scattering and photoelectric processes) decreases photon intensity. CT gives attenuation coefficients of different tissues (and an attenuation map) and corrects the amount of intensity which has been decreased because of the attenuation (initial photon intensity is more than non-attenuation corrected photon intensity)</a:t>
            </a:r>
            <a:endParaRPr lang="en-US"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Hybrid Imaging: PET-CT</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buNone/>
            </a:pPr>
            <a:r>
              <a:rPr lang="en-US" dirty="0" smtClean="0">
                <a:latin typeface="Times New Roman" pitchFamily="18" charset="0"/>
                <a:cs typeface="Times New Roman" pitchFamily="18" charset="0"/>
              </a:rPr>
              <a:t>2-CT is used for anatomical localization: although CT applied in PET-CT is non-diagnostic low-dose CT( tube current= 30 </a:t>
            </a:r>
            <a:r>
              <a:rPr lang="en-US" dirty="0" err="1" smtClean="0">
                <a:latin typeface="Times New Roman" pitchFamily="18" charset="0"/>
                <a:cs typeface="Times New Roman" pitchFamily="18" charset="0"/>
              </a:rPr>
              <a:t>mA</a:t>
            </a:r>
            <a:r>
              <a:rPr lang="en-US" dirty="0" smtClean="0">
                <a:latin typeface="Times New Roman" pitchFamily="18" charset="0"/>
                <a:cs typeface="Times New Roman" pitchFamily="18" charset="0"/>
              </a:rPr>
              <a:t>),it still can be used to roughly find out anatomical locations in neck, chest, abdomen, pelvis and extremities. However; the interpreter should examine “Registration” of PET images with CT images.(</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bladder activity should be precisely matched with anatomical location of bladder). In most instances, PET and CT images are automatically fused. If not, one should manually shift organ’s activity (in this case bladder) to match anatomical location of that organ. Usually by precise fusion of one organ’s PET and CT images, other regions will be matched simultaneously.</a:t>
            </a:r>
            <a:endParaRPr lang="en-US"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F-18 FDG</a:t>
            </a:r>
            <a:endParaRPr lang="en-US" dirty="0">
              <a:latin typeface="Times New Roman" pitchFamily="18" charset="0"/>
              <a:cs typeface="Times New Roman" pitchFamily="18" charset="0"/>
            </a:endParaRPr>
          </a:p>
        </p:txBody>
      </p:sp>
      <p:pic>
        <p:nvPicPr>
          <p:cNvPr id="3074" name="Picture 2" descr="C:\Heiat Elmi\PET in Oncology\imagesCAMJKMLW.jpg"/>
          <p:cNvPicPr>
            <a:picLocks noGrp="1" noChangeAspect="1" noChangeArrowheads="1"/>
          </p:cNvPicPr>
          <p:nvPr>
            <p:ph idx="1"/>
          </p:nvPr>
        </p:nvPicPr>
        <p:blipFill>
          <a:blip r:embed="rId2"/>
          <a:srcRect/>
          <a:stretch>
            <a:fillRect/>
          </a:stretch>
        </p:blipFill>
        <p:spPr bwMode="auto">
          <a:xfrm>
            <a:off x="1828800" y="2057400"/>
            <a:ext cx="5644328" cy="3241675"/>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PET in a nutshell</a:t>
            </a:r>
            <a:endParaRPr lang="en-US" dirty="0">
              <a:latin typeface="Times New Roman" pitchFamily="18" charset="0"/>
              <a:cs typeface="Times New Roman" pitchFamily="18" charset="0"/>
            </a:endParaRPr>
          </a:p>
        </p:txBody>
      </p:sp>
      <p:pic>
        <p:nvPicPr>
          <p:cNvPr id="4" name="Content Placeholder 3"/>
          <p:cNvPicPr>
            <a:picLocks noGrp="1" noChangeAspect="1" noChangeArrowheads="1"/>
          </p:cNvPicPr>
          <p:nvPr>
            <p:ph idx="1"/>
          </p:nvPr>
        </p:nvPicPr>
        <p:blipFill>
          <a:blip r:embed="rId2"/>
          <a:srcRect/>
          <a:stretch>
            <a:fillRect/>
          </a:stretch>
        </p:blipFill>
        <p:spPr bwMode="auto">
          <a:xfrm>
            <a:off x="762000" y="1524000"/>
            <a:ext cx="7462323" cy="4908550"/>
          </a:xfrm>
          <a:prstGeom prst="rect">
            <a:avLst/>
          </a:prstGeom>
          <a:noFill/>
          <a:ln w="9525">
            <a:noFill/>
            <a:round/>
            <a:headEnd/>
            <a:tailEnd/>
          </a:ln>
          <a:effec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Normal FDG PET</a:t>
            </a:r>
            <a:endParaRPr lang="en-US" dirty="0">
              <a:latin typeface="Times New Roman" pitchFamily="18" charset="0"/>
              <a:cs typeface="Times New Roman" pitchFamily="18" charset="0"/>
            </a:endParaRPr>
          </a:p>
        </p:txBody>
      </p:sp>
      <p:pic>
        <p:nvPicPr>
          <p:cNvPr id="7" name="Picture 3"/>
          <p:cNvPicPr>
            <a:picLocks noGrp="1" noChangeAspect="1" noChangeArrowheads="1"/>
          </p:cNvPicPr>
          <p:nvPr>
            <p:ph idx="1"/>
          </p:nvPr>
        </p:nvPicPr>
        <p:blipFill>
          <a:blip r:embed="rId2"/>
          <a:srcRect/>
          <a:stretch>
            <a:fillRect/>
          </a:stretch>
        </p:blipFill>
        <p:spPr bwMode="auto">
          <a:xfrm>
            <a:off x="2286000" y="1752600"/>
            <a:ext cx="4419600" cy="4711002"/>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Standardized Uptake Value (SUV)</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447800" y="1936376"/>
            <a:ext cx="6096000" cy="4083423"/>
          </a:xfrm>
        </p:spPr>
        <p:txBody>
          <a:bodyPr/>
          <a:lstStyle/>
          <a:p>
            <a:r>
              <a:rPr lang="en-US" dirty="0" smtClean="0">
                <a:latin typeface="Times New Roman" pitchFamily="18" charset="0"/>
                <a:cs typeface="Times New Roman" pitchFamily="18" charset="0"/>
              </a:rPr>
              <a:t>SUV is a semi-quantitative parameter to measure amount of uptake in a region.</a:t>
            </a:r>
          </a:p>
          <a:p>
            <a:r>
              <a:rPr lang="en-US" dirty="0" smtClean="0">
                <a:latin typeface="Times New Roman" pitchFamily="18" charset="0"/>
                <a:cs typeface="Times New Roman" pitchFamily="18" charset="0"/>
              </a:rPr>
              <a:t>SUV is defined as:[</a:t>
            </a:r>
            <a:r>
              <a:rPr lang="en-US" dirty="0" err="1" smtClean="0">
                <a:latin typeface="Times New Roman" pitchFamily="18" charset="0"/>
                <a:cs typeface="Times New Roman" pitchFamily="18" charset="0"/>
              </a:rPr>
              <a:t>mCi</a:t>
            </a:r>
            <a:r>
              <a:rPr lang="en-US" dirty="0" smtClean="0">
                <a:latin typeface="Times New Roman" pitchFamily="18" charset="0"/>
                <a:cs typeface="Times New Roman" pitchFamily="18" charset="0"/>
              </a:rPr>
              <a:t>/ml(decay corrected) in tissue] /</a:t>
            </a:r>
            <a:r>
              <a:rPr lang="en-US" dirty="0" err="1" smtClean="0">
                <a:latin typeface="Times New Roman" pitchFamily="18" charset="0"/>
                <a:cs typeface="Times New Roman" pitchFamily="18" charset="0"/>
              </a:rPr>
              <a:t>mCi</a:t>
            </a:r>
            <a:r>
              <a:rPr lang="en-US" dirty="0" smtClean="0">
                <a:latin typeface="Times New Roman" pitchFamily="18" charset="0"/>
                <a:cs typeface="Times New Roman" pitchFamily="18" charset="0"/>
              </a:rPr>
              <a:t> injected/body weight in grams</a:t>
            </a:r>
          </a:p>
          <a:p>
            <a:r>
              <a:rPr lang="en-US" dirty="0" smtClean="0">
                <a:latin typeface="Times New Roman" pitchFamily="18" charset="0"/>
                <a:cs typeface="Times New Roman" pitchFamily="18" charset="0"/>
              </a:rPr>
              <a:t>If tissue density is assumed 1 </a:t>
            </a:r>
            <a:r>
              <a:rPr lang="en-US" dirty="0" err="1" smtClean="0">
                <a:latin typeface="Times New Roman" pitchFamily="18" charset="0"/>
                <a:cs typeface="Times New Roman" pitchFamily="18" charset="0"/>
              </a:rPr>
              <a:t>gr</a:t>
            </a:r>
            <a:r>
              <a:rPr lang="en-US" dirty="0" smtClean="0">
                <a:latin typeface="Times New Roman" pitchFamily="18" charset="0"/>
                <a:cs typeface="Times New Roman" pitchFamily="18" charset="0"/>
              </a:rPr>
              <a:t>/ml, SUV will be dimensionless.</a:t>
            </a:r>
          </a:p>
          <a:p>
            <a:pPr>
              <a:buNone/>
            </a:pPr>
            <a:endParaRPr lang="en-US" dirty="0"/>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Template>
  <TotalTime>474</TotalTime>
  <Words>899</Words>
  <Application>Microsoft Office PowerPoint</Application>
  <PresentationFormat>On-screen Show (4:3)</PresentationFormat>
  <Paragraphs>55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Air</vt:lpstr>
      <vt:lpstr>PET-CT in Adrenal Tumors</vt:lpstr>
      <vt:lpstr>PET Principles</vt:lpstr>
      <vt:lpstr>PET Principles</vt:lpstr>
      <vt:lpstr>Hybrid Imaging: PET-CT</vt:lpstr>
      <vt:lpstr>Hybrid Imaging: PET-CT</vt:lpstr>
      <vt:lpstr>F-18 FDG</vt:lpstr>
      <vt:lpstr>PET in a nutshell</vt:lpstr>
      <vt:lpstr>Normal FDG PET</vt:lpstr>
      <vt:lpstr>Standardized Uptake Value (SUV)</vt:lpstr>
      <vt:lpstr>SUV</vt:lpstr>
      <vt:lpstr>SUV</vt:lpstr>
      <vt:lpstr>Adrenocortical Tumors  (Benign or Malignant?)</vt:lpstr>
      <vt:lpstr>Slide 13</vt:lpstr>
      <vt:lpstr>Slide 14</vt:lpstr>
      <vt:lpstr>Slide 15</vt:lpstr>
      <vt:lpstr>Adrenocortical Tumors  (Benign or Malignant?)</vt:lpstr>
      <vt:lpstr>Adrenocortical Tumors  (Benign or Malignant?)</vt:lpstr>
      <vt:lpstr>Metastatic Adrenal Lesions</vt:lpstr>
      <vt:lpstr>Metastatic lesions in the Adrenal gland: Bronchongenic cancer with metastases to the medial limb of the left adrenal gland (SUVmax=16.8, MTD=6mm, HU=+36) and left kidney</vt:lpstr>
      <vt:lpstr>Hypermetabolic metastatic lesions in bilateral adrenal glands in a patient with NSCLC</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PET-CT in Adrenal Tumors</dc:title>
  <dc:creator>Arman</dc:creator>
  <cp:lastModifiedBy>Arman</cp:lastModifiedBy>
  <cp:revision>24</cp:revision>
  <dcterms:created xsi:type="dcterms:W3CDTF">2018-11-15T14:45:59Z</dcterms:created>
  <dcterms:modified xsi:type="dcterms:W3CDTF">2018-11-15T23:01:41Z</dcterms:modified>
</cp:coreProperties>
</file>