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358" r:id="rId3"/>
    <p:sldId id="340" r:id="rId4"/>
    <p:sldId id="344" r:id="rId5"/>
    <p:sldId id="345" r:id="rId6"/>
    <p:sldId id="258" r:id="rId7"/>
    <p:sldId id="259" r:id="rId8"/>
    <p:sldId id="260" r:id="rId9"/>
    <p:sldId id="361" r:id="rId10"/>
    <p:sldId id="263" r:id="rId11"/>
    <p:sldId id="264" r:id="rId12"/>
    <p:sldId id="265" r:id="rId13"/>
    <p:sldId id="346" r:id="rId14"/>
    <p:sldId id="347" r:id="rId15"/>
    <p:sldId id="348" r:id="rId16"/>
    <p:sldId id="349" r:id="rId17"/>
    <p:sldId id="266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62" r:id="rId27"/>
    <p:sldId id="360" r:id="rId28"/>
    <p:sldId id="267" r:id="rId29"/>
    <p:sldId id="268" r:id="rId30"/>
    <p:sldId id="270" r:id="rId31"/>
    <p:sldId id="366" r:id="rId32"/>
    <p:sldId id="365" r:id="rId33"/>
    <p:sldId id="363" r:id="rId34"/>
    <p:sldId id="271" r:id="rId35"/>
    <p:sldId id="273" r:id="rId36"/>
    <p:sldId id="274" r:id="rId37"/>
    <p:sldId id="277" r:id="rId38"/>
    <p:sldId id="284" r:id="rId39"/>
    <p:sldId id="285" r:id="rId40"/>
    <p:sldId id="286" r:id="rId41"/>
    <p:sldId id="339" r:id="rId42"/>
  </p:sldIdLst>
  <p:sldSz cx="9144000" cy="6858000" type="screen4x3"/>
  <p:notesSz cx="6648450" cy="97805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0995" cy="489029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917" y="1"/>
            <a:ext cx="2880995" cy="489029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r">
              <a:defRPr sz="1200"/>
            </a:lvl1pPr>
          </a:lstStyle>
          <a:p>
            <a:fld id="{31003E35-BC6C-4549-948D-42DEC527AB84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9862"/>
            <a:ext cx="2880995" cy="489029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917" y="9289862"/>
            <a:ext cx="2880995" cy="489029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r">
              <a:defRPr sz="1200"/>
            </a:lvl1pPr>
          </a:lstStyle>
          <a:p>
            <a:fld id="{D3196BB5-7A1B-448E-92A2-814B6AC631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0995" cy="489029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7" y="1"/>
            <a:ext cx="2880995" cy="489029"/>
          </a:xfrm>
          <a:prstGeom prst="rect">
            <a:avLst/>
          </a:prstGeom>
        </p:spPr>
        <p:txBody>
          <a:bodyPr vert="horz" lIns="90507" tIns="45254" rIns="90507" bIns="45254" rtlCol="0"/>
          <a:lstStyle>
            <a:lvl1pPr algn="r">
              <a:defRPr sz="1200"/>
            </a:lvl1pPr>
          </a:lstStyle>
          <a:p>
            <a:fld id="{7A84092D-6E02-4B1E-8A33-1BF298FBE001}" type="datetimeFigureOut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07" tIns="45254" rIns="90507" bIns="452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45780"/>
            <a:ext cx="5318760" cy="4401264"/>
          </a:xfrm>
          <a:prstGeom prst="rect">
            <a:avLst/>
          </a:prstGeom>
        </p:spPr>
        <p:txBody>
          <a:bodyPr vert="horz" lIns="90507" tIns="45254" rIns="90507" bIns="452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9862"/>
            <a:ext cx="2880995" cy="489029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7" y="9289862"/>
            <a:ext cx="2880995" cy="489029"/>
          </a:xfrm>
          <a:prstGeom prst="rect">
            <a:avLst/>
          </a:prstGeom>
        </p:spPr>
        <p:txBody>
          <a:bodyPr vert="horz" lIns="90507" tIns="45254" rIns="90507" bIns="45254" rtlCol="0" anchor="b"/>
          <a:lstStyle>
            <a:lvl1pPr algn="r">
              <a:defRPr sz="1200"/>
            </a:lvl1pPr>
          </a:lstStyle>
          <a:p>
            <a:fld id="{5BF91651-E09D-4BB8-8670-5E0AE99233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3A9B7-357D-4265-B6A3-86D13306B64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D2BBA-7C30-4EA3-810C-96DBB113570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9F09BD-056B-4BAC-8D02-7534E3EDE35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A6DC1-BD09-46CF-BC76-F856EEF3637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6A8CB-F69C-4326-BB08-7F42D3756E07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E56C3-0DD7-45E0-B09B-8B6294074CB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21C2D-99AD-4D83-8983-8054D967CDA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01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102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328D4D-C040-423B-A4C1-C590F1F88EE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11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102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E3CBE-9685-418E-86B9-5C37BC620C3C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E56C3-0DD7-45E0-B09B-8B6294074CB2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91651-E09D-4BB8-8670-5E0AE992330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EEC3C-77C1-4160-8815-F59424E3E705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96EC1-8704-4707-9D80-DDECFC70C74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20C6-C653-4941-BB75-6574451E3E5A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5903-00B8-4ED8-A81E-B4BE6666E837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2C93-91B4-4AAC-B00A-A53EB1737FF7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3DCC-46AD-4553-823F-CCC72025CAE7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82D9-6642-49F3-870F-271EA4618065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474D-2C1C-49A6-A774-8CF985597B98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12E33-D2DD-45E2-B3B8-97363D026709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CDAC-8C35-4D5E-BFEA-A96B090E7C64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7DEFE-54D3-4B11-9169-F61946D087D6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7DD6-BACD-4F93-B900-EF745FF5A507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15FF-8091-4B7E-9FD4-6EC0D001DCAD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 introduction to 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D02B8-D9A2-42D1-AF76-E1EB653256B3}" type="datetime1">
              <a:rPr lang="en-US" smtClean="0"/>
              <a:pPr/>
              <a:t>11/11/2012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 introduction to 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0E525-8187-4DE8-AACB-23B0CCDBA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an.r-project.org/bin/windows/base/R-3.0.1-win.exe" TargetMode="External"/><Relationship Id="rId2" Type="http://schemas.openxmlformats.org/officeDocument/2006/relationships/hyperlink" Target="http://www.r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cran.r-project.org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475656" y="1447800"/>
            <a:ext cx="5544616" cy="1524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de-CH" b="1" dirty="0" smtClean="0">
                <a:latin typeface="Book Antiqua" pitchFamily="18" charset="0"/>
              </a:rPr>
              <a:t>An introduction to</a:t>
            </a:r>
            <a:br>
              <a:rPr lang="de-CH" b="1" dirty="0" smtClean="0">
                <a:latin typeface="Book Antiqua" pitchFamily="18" charset="0"/>
              </a:rPr>
            </a:br>
            <a:r>
              <a:rPr lang="de-CH" b="1" dirty="0" smtClean="0">
                <a:latin typeface="Book Antiqua" pitchFamily="18" charset="0"/>
              </a:rPr>
              <a:t>R </a:t>
            </a:r>
            <a:endParaRPr lang="en-US" b="1" dirty="0" smtClean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3200400"/>
            <a:ext cx="4191000" cy="2519363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>
              <a:solidFill>
                <a:schemeClr val="tx2"/>
              </a:solidFill>
              <a:latin typeface="Times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>
                <a:solidFill>
                  <a:schemeClr val="tx2"/>
                </a:solidFill>
                <a:latin typeface="Times" pitchFamily="18" charset="0"/>
              </a:rPr>
              <a:t>by: </a:t>
            </a:r>
            <a:r>
              <a:rPr lang="en-US" sz="3600" b="1" dirty="0">
                <a:solidFill>
                  <a:schemeClr val="tx2"/>
                </a:solidFill>
                <a:latin typeface="Times" pitchFamily="18" charset="0"/>
              </a:rPr>
              <a:t>Samaneh Asgari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2"/>
              </a:solidFill>
              <a:latin typeface="Times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tx2"/>
              </a:solidFill>
              <a:latin typeface="Perpetua" pitchFamily="18" charset="0"/>
              <a:ea typeface="+mj-ea"/>
              <a:cs typeface="+mj-cs"/>
            </a:endParaRPr>
          </a:p>
        </p:txBody>
      </p:sp>
      <p:pic>
        <p:nvPicPr>
          <p:cNvPr id="3078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295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6" name="Picture 2" descr="http://t2.gstatic.com/images?q=tbn:ANd9GcQWigLiJR8NOuiHZMJ17N1-F6nUg5kdxC5vWcx5n6BaNB98Ci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285728"/>
            <a:ext cx="1905000" cy="1143001"/>
          </a:xfrm>
          <a:prstGeom prst="rect">
            <a:avLst/>
          </a:prstGeom>
          <a:noFill/>
        </p:spPr>
      </p:pic>
      <p:pic>
        <p:nvPicPr>
          <p:cNvPr id="118790" name="Picture 6" descr="http://endocrine.ac.ir/images/header_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429264"/>
            <a:ext cx="2505075" cy="86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3733800" cy="9525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Getting Started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343400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600" dirty="0" smtClean="0">
                <a:latin typeface="Calisto MT" pitchFamily="18" charset="0"/>
              </a:rPr>
              <a:t>Where to get R?</a:t>
            </a:r>
          </a:p>
          <a:p>
            <a:pPr eaLnBrk="1" hangingPunct="1">
              <a:spcBef>
                <a:spcPts val="1200"/>
              </a:spcBef>
            </a:pPr>
            <a:r>
              <a:rPr lang="en-US" sz="2600" dirty="0" smtClean="0">
                <a:latin typeface="Calisto MT" pitchFamily="18" charset="0"/>
              </a:rPr>
              <a:t>Go to </a:t>
            </a:r>
            <a:r>
              <a:rPr lang="en-US" sz="2600" dirty="0" smtClean="0">
                <a:latin typeface="Calisto MT" pitchFamily="18" charset="0"/>
                <a:hlinkClick r:id="rId2"/>
              </a:rPr>
              <a:t>www.r-project.org</a:t>
            </a:r>
            <a:endParaRPr lang="en-US" sz="2600" dirty="0" smtClean="0">
              <a:latin typeface="Calisto MT" pitchFamily="18" charset="0"/>
            </a:endParaRPr>
          </a:p>
          <a:p>
            <a:pPr eaLnBrk="1" hangingPunct="1">
              <a:spcBef>
                <a:spcPts val="800"/>
              </a:spcBef>
            </a:pPr>
            <a:r>
              <a:rPr lang="en-US" sz="2600" dirty="0" smtClean="0">
                <a:latin typeface="Calisto MT" pitchFamily="18" charset="0"/>
              </a:rPr>
              <a:t>Downloads: CRAN</a:t>
            </a:r>
          </a:p>
          <a:p>
            <a:pPr eaLnBrk="1" hangingPunct="1">
              <a:spcBef>
                <a:spcPts val="1000"/>
              </a:spcBef>
            </a:pPr>
            <a:r>
              <a:rPr lang="en-US" sz="2600" dirty="0" smtClean="0">
                <a:latin typeface="Calisto MT" pitchFamily="18" charset="0"/>
              </a:rPr>
              <a:t>Set your Mirror: Anyone in the USA is fine.</a:t>
            </a:r>
          </a:p>
          <a:p>
            <a:pPr eaLnBrk="1" hangingPunct="1">
              <a:spcBef>
                <a:spcPts val="1200"/>
              </a:spcBef>
            </a:pPr>
            <a:r>
              <a:rPr lang="en-US" sz="2600" dirty="0" smtClean="0">
                <a:latin typeface="Calisto MT" pitchFamily="18" charset="0"/>
              </a:rPr>
              <a:t>Select Windows 95 or later.</a:t>
            </a:r>
          </a:p>
          <a:p>
            <a:pPr eaLnBrk="1" hangingPunct="1">
              <a:spcBef>
                <a:spcPts val="1200"/>
              </a:spcBef>
            </a:pPr>
            <a:r>
              <a:rPr lang="en-US" sz="2600" dirty="0" smtClean="0">
                <a:latin typeface="Calisto MT" pitchFamily="18" charset="0"/>
              </a:rPr>
              <a:t>Select base.</a:t>
            </a:r>
          </a:p>
          <a:p>
            <a:r>
              <a:rPr lang="en-US" sz="2600" dirty="0" smtClean="0">
                <a:latin typeface="Calisto MT" pitchFamily="18" charset="0"/>
              </a:rPr>
              <a:t>Select </a:t>
            </a:r>
            <a:r>
              <a:rPr lang="en-US" sz="2600" dirty="0" smtClean="0">
                <a:latin typeface="Calisto MT" pitchFamily="18" charset="0"/>
                <a:hlinkClick r:id="rId3" action="ppaction://hlinkfile"/>
              </a:rPr>
              <a:t>Download R 3.0.1 for Windows</a:t>
            </a:r>
            <a:r>
              <a:rPr lang="en-US" sz="2600" dirty="0" smtClean="0">
                <a:latin typeface="Calisto MT" pitchFamily="18" charset="0"/>
                <a:hlinkClick r:id="rId2"/>
              </a:rPr>
              <a:t> </a:t>
            </a:r>
            <a:r>
              <a:rPr lang="en-US" sz="1900" dirty="0" smtClean="0">
                <a:latin typeface="Calisto MT" pitchFamily="18" charset="0"/>
              </a:rPr>
              <a:t>(52 megabytes, 32/64 bit) </a:t>
            </a:r>
            <a:endParaRPr lang="en-US" sz="2200" dirty="0" smtClean="0">
              <a:latin typeface="Calisto MT" pitchFamily="18" charset="0"/>
            </a:endParaRPr>
          </a:p>
          <a:p>
            <a:pPr lvl="1" eaLnBrk="1" hangingPunct="1">
              <a:spcBef>
                <a:spcPts val="1200"/>
              </a:spcBef>
            </a:pPr>
            <a:r>
              <a:rPr lang="en-US" sz="2200" dirty="0" smtClean="0">
                <a:latin typeface="Calisto MT" pitchFamily="18" charset="0"/>
              </a:rPr>
              <a:t>The others are if you are a developer and wish to change the source code.</a:t>
            </a:r>
          </a:p>
          <a:p>
            <a:pPr lvl="1" eaLnBrk="1" hangingPunct="1">
              <a:spcBef>
                <a:spcPts val="1200"/>
              </a:spcBef>
            </a:pPr>
            <a:endParaRPr lang="en-US" sz="2200" dirty="0" smtClean="0">
              <a:latin typeface="Calisto MT" pitchFamily="18" charset="0"/>
            </a:endParaRPr>
          </a:p>
          <a:p>
            <a:pPr eaLnBrk="1" hangingPunct="1">
              <a:spcBef>
                <a:spcPts val="1200"/>
              </a:spcBef>
            </a:pPr>
            <a:endParaRPr lang="en-US" sz="2600" dirty="0" smtClean="0">
              <a:latin typeface="Calisto MT" pitchFamily="18" charset="0"/>
            </a:endParaRPr>
          </a:p>
        </p:txBody>
      </p:sp>
      <p:pic>
        <p:nvPicPr>
          <p:cNvPr id="9220" name="Picture 3" descr="download (1).jpg"/>
          <p:cNvPicPr>
            <a:picLocks noChangeAspect="1"/>
          </p:cNvPicPr>
          <p:nvPr/>
        </p:nvPicPr>
        <p:blipFill>
          <a:blip r:embed="rId4" cstate="print"/>
          <a:srcRect r="18253"/>
          <a:stretch>
            <a:fillRect/>
          </a:stretch>
        </p:blipFill>
        <p:spPr bwMode="auto">
          <a:xfrm>
            <a:off x="5867400" y="228600"/>
            <a:ext cx="2730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32766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R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7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38862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Getting Started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591" y="1428736"/>
            <a:ext cx="337215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00694" y="1225689"/>
            <a:ext cx="30003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منوی </a:t>
            </a:r>
            <a:r>
              <a:rPr lang="en-US" b="1" dirty="0" smtClean="0"/>
              <a:t>File</a:t>
            </a:r>
            <a:r>
              <a:rPr lang="fa-IR" dirty="0" smtClean="0"/>
              <a:t> :</a:t>
            </a:r>
          </a:p>
          <a:p>
            <a:pPr algn="r" rtl="1"/>
            <a:endParaRPr lang="fa-IR" dirty="0" smtClean="0"/>
          </a:p>
          <a:p>
            <a:pPr algn="r" rtl="1"/>
            <a:r>
              <a:rPr lang="en-US" sz="1600" dirty="0" smtClean="0"/>
              <a:t>New script &amp; Open script </a:t>
            </a:r>
            <a:r>
              <a:rPr lang="fa-IR" sz="1600" dirty="0" smtClean="0"/>
              <a:t>: باز کردن فایل جدید و فایل ذخیره شده قبلی برای وارد کردن دستورات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 Display file(s)</a:t>
            </a:r>
            <a:r>
              <a:rPr lang="fa-IR" sz="1600" dirty="0" smtClean="0"/>
              <a:t>: نمایش فایل های قابل شناسایی در نرم افزار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Load workspace &amp; save workspace</a:t>
            </a:r>
            <a:r>
              <a:rPr lang="fa-IR" sz="1600" dirty="0" smtClean="0"/>
              <a:t>: فراخوانی و ذخیره صفحه کاری 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Load history &amp; save History</a:t>
            </a:r>
            <a:r>
              <a:rPr lang="fa-IR" sz="1600" dirty="0" smtClean="0"/>
              <a:t>: فراخوانی و ذخیره تاریخچه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Change dir</a:t>
            </a:r>
            <a:r>
              <a:rPr lang="fa-IR" sz="1600" dirty="0" smtClean="0"/>
              <a:t>: تغییر دایرکتوری کاری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Save file</a:t>
            </a:r>
            <a:r>
              <a:rPr lang="fa-IR" sz="1600" dirty="0" smtClean="0"/>
              <a:t>: ذخیره دستورات و خروجی به صورت فایل متنی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38862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Getting Started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8" y="1714488"/>
            <a:ext cx="30003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منوی </a:t>
            </a:r>
            <a:r>
              <a:rPr lang="en-US" b="1" dirty="0" smtClean="0"/>
              <a:t>Edit</a:t>
            </a:r>
            <a:r>
              <a:rPr lang="fa-IR" dirty="0" smtClean="0"/>
              <a:t> :</a:t>
            </a:r>
          </a:p>
          <a:p>
            <a:pPr algn="r" rtl="1"/>
            <a:endParaRPr lang="en-US" sz="1600" dirty="0" smtClean="0"/>
          </a:p>
          <a:p>
            <a:pPr algn="r" rtl="1"/>
            <a:r>
              <a:rPr lang="en-US" sz="1600" dirty="0" smtClean="0"/>
              <a:t>Paste commands only</a:t>
            </a:r>
            <a:r>
              <a:rPr lang="fa-IR" sz="1600" dirty="0" smtClean="0"/>
              <a:t>: فقط چسباندن دستورات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Clear console</a:t>
            </a:r>
            <a:r>
              <a:rPr lang="fa-IR" sz="1600" dirty="0" smtClean="0"/>
              <a:t>: پاک کردن صفحه دستورات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Data Editor</a:t>
            </a:r>
            <a:r>
              <a:rPr lang="fa-IR" sz="1600" dirty="0" smtClean="0"/>
              <a:t>: ویرایش داده ها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GUI preferences</a:t>
            </a:r>
            <a:r>
              <a:rPr lang="fa-IR" sz="1600" dirty="0" smtClean="0"/>
              <a:t>: تنظیم پیش فرض ها</a:t>
            </a:r>
            <a:endParaRPr lang="en-US" sz="1600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40042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38862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Getting Started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8" y="1714488"/>
            <a:ext cx="30003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منوی </a:t>
            </a:r>
            <a:r>
              <a:rPr lang="en-US" b="1" dirty="0" smtClean="0"/>
              <a:t>Misc</a:t>
            </a:r>
            <a:r>
              <a:rPr lang="fa-IR" dirty="0" smtClean="0"/>
              <a:t> :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r>
              <a:rPr lang="en-US" dirty="0" smtClean="0"/>
              <a:t>Stop</a:t>
            </a:r>
            <a:r>
              <a:rPr lang="fa-IR" sz="1600" dirty="0" smtClean="0"/>
              <a:t>: توقف محاسبات فعلی یا کل محاسبات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List object</a:t>
            </a:r>
            <a:r>
              <a:rPr lang="fa-IR" sz="1600" dirty="0" smtClean="0"/>
              <a:t>: نمایش اشیاء </a:t>
            </a:r>
            <a:r>
              <a:rPr lang="en-US" sz="1600" dirty="0" smtClean="0"/>
              <a:t>R</a:t>
            </a:r>
          </a:p>
          <a:p>
            <a:pPr algn="r" rtl="1"/>
            <a:endParaRPr lang="en-US" sz="1600" dirty="0" smtClean="0"/>
          </a:p>
          <a:p>
            <a:pPr algn="r" rtl="1"/>
            <a:r>
              <a:rPr lang="en-US" sz="1600" dirty="0" smtClean="0"/>
              <a:t>Remove all objects</a:t>
            </a:r>
            <a:r>
              <a:rPr lang="fa-IR" sz="1600" dirty="0" smtClean="0"/>
              <a:t>: حذف تمام اشیاء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List search path</a:t>
            </a:r>
            <a:r>
              <a:rPr lang="fa-IR" sz="1600" dirty="0" smtClean="0"/>
              <a:t>: نمایش پکیج های در حال استفاده</a:t>
            </a:r>
          </a:p>
          <a:p>
            <a:pPr algn="r" rtl="1"/>
            <a:endParaRPr lang="en-US" sz="1600" dirty="0" smtClean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14340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38862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Getting Started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4942" y="1714488"/>
            <a:ext cx="350046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منوی </a:t>
            </a:r>
            <a:r>
              <a:rPr lang="en-US" b="1" dirty="0" smtClean="0"/>
              <a:t>packages</a:t>
            </a:r>
            <a:r>
              <a:rPr lang="en-US" dirty="0" smtClean="0"/>
              <a:t> </a:t>
            </a:r>
            <a:r>
              <a:rPr lang="fa-IR" dirty="0" smtClean="0"/>
              <a:t>: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r>
              <a:rPr lang="en-US" dirty="0" smtClean="0"/>
              <a:t>Load packages</a:t>
            </a:r>
            <a:r>
              <a:rPr lang="fa-IR" dirty="0" smtClean="0"/>
              <a:t>: </a:t>
            </a:r>
            <a:r>
              <a:rPr lang="fa-IR" sz="1600" dirty="0" smtClean="0"/>
              <a:t>فراخوانی پکیج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  Set CRAN mirror</a:t>
            </a:r>
            <a:r>
              <a:rPr lang="fa-IR" sz="1600" dirty="0" smtClean="0"/>
              <a:t>: تنظیم سرور پیش فرض (مثلا سرور ایران واقع در دانشگاه فردوسی مشهد)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Install package(s)</a:t>
            </a:r>
            <a:r>
              <a:rPr lang="fa-IR" sz="1600" dirty="0" smtClean="0"/>
              <a:t>: نصب آنلاین پکیج (ها)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Update packages</a:t>
            </a:r>
            <a:r>
              <a:rPr lang="fa-IR" sz="1600" dirty="0" smtClean="0"/>
              <a:t>: بروز رسانی پکیج ها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Install package(s) from local zip files</a:t>
            </a:r>
            <a:r>
              <a:rPr lang="fa-IR" sz="1600" dirty="0" smtClean="0"/>
              <a:t>: نصب آفلاین پکیج (ها) </a:t>
            </a:r>
            <a:endParaRPr lang="en-US" sz="1600" dirty="0" smtClean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5148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38862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Getting Started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14810" y="1000108"/>
            <a:ext cx="45005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/>
              <a:t>منوی </a:t>
            </a:r>
            <a:r>
              <a:rPr lang="en-US" sz="1600" b="1" dirty="0" smtClean="0"/>
              <a:t>Help</a:t>
            </a:r>
            <a:r>
              <a:rPr lang="fa-IR" sz="1600" dirty="0" smtClean="0"/>
              <a:t>:</a:t>
            </a:r>
            <a:endParaRPr lang="en-US" sz="1600" dirty="0" smtClean="0"/>
          </a:p>
          <a:p>
            <a:pPr algn="r" rtl="1"/>
            <a:endParaRPr lang="en-US" sz="1600" dirty="0" smtClean="0"/>
          </a:p>
          <a:p>
            <a:pPr algn="r" rtl="1"/>
            <a:r>
              <a:rPr lang="en-US" sz="1600" dirty="0" smtClean="0"/>
              <a:t>Console</a:t>
            </a:r>
            <a:r>
              <a:rPr lang="fa-IR" sz="1600" dirty="0" smtClean="0"/>
              <a:t>: راهنمای کلیدهای میانبر در صفحه </a:t>
            </a:r>
            <a:r>
              <a:rPr lang="en-US" sz="1600" dirty="0" smtClean="0"/>
              <a:t>console</a:t>
            </a:r>
          </a:p>
          <a:p>
            <a:pPr algn="r" rtl="1"/>
            <a:endParaRPr lang="en-US" sz="1600" dirty="0" smtClean="0"/>
          </a:p>
          <a:p>
            <a:pPr algn="r" rtl="1"/>
            <a:r>
              <a:rPr lang="en-US" sz="1600" dirty="0" smtClean="0"/>
              <a:t>FAQ on R</a:t>
            </a:r>
            <a:r>
              <a:rPr lang="fa-IR" sz="1600" dirty="0" smtClean="0"/>
              <a:t>: بیشترین سوالات کاربران 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Manuals</a:t>
            </a:r>
            <a:r>
              <a:rPr lang="fa-IR" sz="1600" dirty="0" smtClean="0"/>
              <a:t>: چند فایل راهنما بصورت </a:t>
            </a:r>
            <a:r>
              <a:rPr lang="en-US" sz="1600" dirty="0" smtClean="0"/>
              <a:t>PDF</a:t>
            </a:r>
            <a:endParaRPr lang="fa-IR" sz="1600" dirty="0" smtClean="0"/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R functions</a:t>
            </a:r>
            <a:r>
              <a:rPr lang="fa-IR" sz="1600" dirty="0" smtClean="0"/>
              <a:t>: راهنمای توابع </a:t>
            </a:r>
            <a:r>
              <a:rPr lang="en-US" sz="1600" dirty="0" smtClean="0"/>
              <a:t>R</a:t>
            </a:r>
          </a:p>
          <a:p>
            <a:pPr algn="r" rtl="1"/>
            <a:endParaRPr lang="en-US" sz="1600" dirty="0" smtClean="0"/>
          </a:p>
          <a:p>
            <a:pPr algn="r" rtl="1"/>
            <a:r>
              <a:rPr lang="en-US" sz="1600" dirty="0" smtClean="0"/>
              <a:t>Html help</a:t>
            </a:r>
            <a:r>
              <a:rPr lang="fa-IR" sz="1600" dirty="0" smtClean="0"/>
              <a:t>: راهنمای کامل نرم افزار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Search help</a:t>
            </a:r>
            <a:r>
              <a:rPr lang="fa-IR" sz="1600" dirty="0" smtClean="0"/>
              <a:t>: جستجوی موضوعی در نام یا توضیحات توابع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Search.r-project.org</a:t>
            </a:r>
            <a:r>
              <a:rPr lang="fa-IR" sz="1600" dirty="0" smtClean="0"/>
              <a:t>: جستجو در سایت نرم افزار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Apropos </a:t>
            </a:r>
            <a:r>
              <a:rPr lang="fa-IR" sz="1600" dirty="0" smtClean="0"/>
              <a:t>: جستجوی تطبیقی در نام توابع ( نمایش توابعی که شامل کلمه مورد جستجو هستند)</a:t>
            </a:r>
          </a:p>
          <a:p>
            <a:pPr algn="r" rtl="1"/>
            <a:endParaRPr lang="fa-IR" sz="1600" dirty="0" smtClean="0"/>
          </a:p>
          <a:p>
            <a:pPr algn="r" rtl="1"/>
            <a:r>
              <a:rPr lang="en-US" sz="1600" dirty="0" smtClean="0"/>
              <a:t>R Project home page</a:t>
            </a:r>
            <a:r>
              <a:rPr lang="fa-IR" sz="1600" dirty="0" smtClean="0"/>
              <a:t>: لینک به سایت اصلی </a:t>
            </a:r>
            <a:r>
              <a:rPr lang="en-US" sz="1600" dirty="0" smtClean="0"/>
              <a:t>R </a:t>
            </a:r>
          </a:p>
          <a:p>
            <a:pPr algn="r" rtl="1"/>
            <a:endParaRPr lang="en-US" sz="1600" dirty="0" smtClean="0"/>
          </a:p>
          <a:p>
            <a:pPr algn="r" rtl="1"/>
            <a:r>
              <a:rPr lang="en-US" sz="1600" dirty="0" smtClean="0"/>
              <a:t>CRAN home page</a:t>
            </a:r>
            <a:r>
              <a:rPr lang="fa-IR" sz="1600" dirty="0" smtClean="0"/>
              <a:t>: لینک به سایت آرشیو </a:t>
            </a:r>
            <a:r>
              <a:rPr lang="en-US" sz="1600" dirty="0" smtClean="0"/>
              <a:t>R</a:t>
            </a:r>
            <a:r>
              <a:rPr lang="fa-IR" sz="1600" dirty="0" smtClean="0"/>
              <a:t> جهت دانلود پکیج</a:t>
            </a:r>
            <a:endParaRPr lang="en-US" sz="1600" dirty="0" smtClean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385765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29718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R Packages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685800"/>
            <a:ext cx="2590800" cy="5715000"/>
          </a:xfr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09600" y="1905000"/>
            <a:ext cx="51054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Calisto MT" pitchFamily="18" charset="0"/>
              </a:rPr>
              <a:t>  There are many contributed packages that can be used to extend R.</a:t>
            </a:r>
          </a:p>
          <a:p>
            <a:pPr>
              <a:buFont typeface="Arial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Calisto MT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Calisto MT" pitchFamily="18" charset="0"/>
              </a:rPr>
              <a:t>  These libraries are created and maintained by the authors.</a:t>
            </a:r>
          </a:p>
          <a:p>
            <a:pPr>
              <a:defRPr/>
            </a:pPr>
            <a:endParaRPr lang="en-US" sz="2000" dirty="0">
              <a:latin typeface="Calisto MT" pitchFamily="18" charset="0"/>
            </a:endParaRPr>
          </a:p>
        </p:txBody>
      </p:sp>
      <p:pic>
        <p:nvPicPr>
          <p:cNvPr id="12293" name="Picture 4" descr="download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81000"/>
            <a:ext cx="17049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1538" y="2285992"/>
            <a:ext cx="73581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/>
              <a:t>روش اول: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به طور پیش فرض برای بسیاری از کارهای آماری دستوراتی در نظر گرفته شده اما برای بعضی دیگر از آنالیزهای آماری باید پکیج مربوطه از اینترنت دانلود و نصب نمود.</a:t>
            </a:r>
            <a:endParaRPr lang="en-US" dirty="0" smtClean="0"/>
          </a:p>
          <a:p>
            <a:pPr algn="r" rtl="1"/>
            <a:endParaRPr lang="en-US" dirty="0" smtClean="0"/>
          </a:p>
          <a:p>
            <a:pPr algn="r" rtl="1">
              <a:buFont typeface="Arial" charset="0"/>
              <a:buChar char="•"/>
            </a:pPr>
            <a:r>
              <a:rPr lang="fa-IR" dirty="0" smtClean="0"/>
              <a:t>نصب پکیج </a:t>
            </a:r>
            <a:r>
              <a:rPr lang="en-US" dirty="0" smtClean="0"/>
              <a:t>ICSNP</a:t>
            </a:r>
            <a:endParaRPr lang="fa-IR" dirty="0" smtClean="0"/>
          </a:p>
          <a:p>
            <a:pPr algn="r" rtl="1">
              <a:buFont typeface="Arial" charset="0"/>
              <a:buChar char="•"/>
            </a:pPr>
            <a:endParaRPr lang="fa-IR" dirty="0" smtClean="0"/>
          </a:p>
          <a:p>
            <a:pPr algn="r" rtl="1">
              <a:buFont typeface="Arial" charset="0"/>
              <a:buChar char="•"/>
            </a:pPr>
            <a:r>
              <a:rPr lang="fa-IR" dirty="0" smtClean="0"/>
              <a:t>در محیط </a:t>
            </a:r>
            <a:r>
              <a:rPr lang="en-US" dirty="0" smtClean="0"/>
              <a:t>R</a:t>
            </a:r>
            <a:r>
              <a:rPr lang="fa-IR" dirty="0" smtClean="0"/>
              <a:t> از مسیر زیر وارد شوید :</a:t>
            </a:r>
          </a:p>
          <a:p>
            <a:pPr rtl="1"/>
            <a:r>
              <a:rPr lang="en-US" dirty="0" smtClean="0"/>
              <a:t>Help/ CRAN home page</a:t>
            </a:r>
          </a:p>
          <a:p>
            <a:pPr rtl="1"/>
            <a:endParaRPr lang="fa-IR" dirty="0" smtClean="0"/>
          </a:p>
          <a:p>
            <a:pPr algn="r" rtl="1"/>
            <a:r>
              <a:rPr lang="fa-IR" dirty="0" smtClean="0"/>
              <a:t>یا در مرورگر اینترنت به این سایت بروید:</a:t>
            </a:r>
          </a:p>
          <a:p>
            <a:pPr rtl="1"/>
            <a:r>
              <a:rPr lang="en-US" dirty="0" smtClean="0">
                <a:hlinkClick r:id="rId2"/>
              </a:rPr>
              <a:t>http://cran.r-project.org/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819802" cy="159557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  <a:latin typeface="Calisto MT" pitchFamily="18" charset="0"/>
              </a:rPr>
              <a:t>Download and installation of R Packages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00430" y="64291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وارد صفحه زیر میشوید: </a:t>
            </a:r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001056" cy="555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71472" y="571480"/>
            <a:ext cx="4164494" cy="3261320"/>
          </a:xfrm>
          <a:noFill/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Calisto MT" pitchFamily="18" charset="0"/>
              </a:rPr>
              <a:t>Chapter </a:t>
            </a:r>
            <a:r>
              <a:rPr lang="fa-IR" sz="3600" dirty="0" smtClean="0">
                <a:latin typeface="Calisto MT" pitchFamily="18" charset="0"/>
              </a:rPr>
              <a:t>1</a:t>
            </a:r>
            <a:r>
              <a:rPr lang="en-US" dirty="0" smtClean="0">
                <a:latin typeface="Calisto MT" pitchFamily="18" charset="0"/>
              </a:rPr>
              <a:t/>
            </a:r>
            <a:br>
              <a:rPr lang="en-US" dirty="0" smtClean="0">
                <a:latin typeface="Calisto MT" pitchFamily="18" charset="0"/>
              </a:rPr>
            </a:br>
            <a:r>
              <a:rPr lang="en-US" dirty="0" smtClean="0">
                <a:latin typeface="Calisto MT" pitchFamily="18" charset="0"/>
              </a:rPr>
              <a:t/>
            </a:r>
            <a:br>
              <a:rPr lang="en-US" dirty="0" smtClean="0">
                <a:latin typeface="Calisto MT" pitchFamily="18" charset="0"/>
              </a:rPr>
            </a:br>
            <a:r>
              <a:rPr lang="en-US" dirty="0" smtClean="0">
                <a:latin typeface="Calisto MT" pitchFamily="18" charset="0"/>
              </a:rPr>
              <a:t> what is R ?</a:t>
            </a:r>
          </a:p>
        </p:txBody>
      </p:sp>
      <p:pic>
        <p:nvPicPr>
          <p:cNvPr id="5" name="Picture 3" descr="images (1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3966592" cy="558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5918" y="71435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سمت چپ در قسمت </a:t>
            </a:r>
            <a:r>
              <a:rPr lang="en-US" dirty="0" smtClean="0"/>
              <a:t>task view</a:t>
            </a:r>
            <a:r>
              <a:rPr lang="fa-IR" dirty="0" smtClean="0"/>
              <a:t> گزینه </a:t>
            </a:r>
            <a:r>
              <a:rPr lang="en-US" dirty="0" smtClean="0"/>
              <a:t>packages </a:t>
            </a:r>
            <a:r>
              <a:rPr lang="fa-IR" dirty="0" smtClean="0"/>
              <a:t> را انتخاب کنید.با این کار وارد صفحه ای میشوید که فهرست الفبایی پکیج ها در دسترس است.</a:t>
            </a:r>
            <a:endParaRPr lang="en-US" dirty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15370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5852" y="500042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برای مثال لینک </a:t>
            </a:r>
            <a:r>
              <a:rPr lang="en-US" dirty="0" smtClean="0"/>
              <a:t>ICSNP</a:t>
            </a:r>
            <a:r>
              <a:rPr lang="fa-IR" dirty="0" smtClean="0"/>
              <a:t> را انتخاب کرده و بنا بر نوع برنامه کامپیوتر (برای ویندوز فایل </a:t>
            </a:r>
            <a:r>
              <a:rPr lang="en-US" dirty="0" smtClean="0"/>
              <a:t>zip</a:t>
            </a:r>
            <a:r>
              <a:rPr lang="fa-IR" dirty="0" smtClean="0"/>
              <a:t> رادانلود کنید.فایل </a:t>
            </a:r>
            <a:r>
              <a:rPr lang="en-US" dirty="0" err="1" smtClean="0"/>
              <a:t>Pdf</a:t>
            </a:r>
            <a:r>
              <a:rPr lang="en-US" dirty="0" smtClean="0"/>
              <a:t> </a:t>
            </a:r>
            <a:r>
              <a:rPr lang="fa-IR" dirty="0" smtClean="0"/>
              <a:t> نیز راهنمای پکیچ را شامل میشود)</a:t>
            </a:r>
            <a:endParaRPr lang="en-US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546879" cy="466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3042" y="928670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پس از دانلود پکیج مربوطه باید نصب شود. برای این منظور از محیط </a:t>
            </a:r>
            <a:r>
              <a:rPr lang="en-US" dirty="0" smtClean="0"/>
              <a:t>R </a:t>
            </a:r>
            <a:r>
              <a:rPr lang="fa-IR" dirty="0" smtClean="0"/>
              <a:t> :</a:t>
            </a:r>
          </a:p>
          <a:p>
            <a:pPr algn="r" rtl="1"/>
            <a:endParaRPr lang="fa-IR" dirty="0" smtClean="0"/>
          </a:p>
          <a:p>
            <a:pPr rtl="1"/>
            <a:r>
              <a:rPr lang="en-US" dirty="0" smtClean="0"/>
              <a:t>Packages/ install </a:t>
            </a:r>
            <a:r>
              <a:rPr lang="en-US" dirty="0" err="1" smtClean="0"/>
              <a:t>packag</a:t>
            </a:r>
            <a:r>
              <a:rPr lang="en-US" dirty="0" smtClean="0"/>
              <a:t>(s) from local zip files</a:t>
            </a:r>
          </a:p>
          <a:p>
            <a:pPr algn="r" rtl="1"/>
            <a:r>
              <a:rPr lang="fa-IR" dirty="0" smtClean="0"/>
              <a:t> </a:t>
            </a:r>
          </a:p>
          <a:p>
            <a:pPr algn="r" rtl="1"/>
            <a:r>
              <a:rPr lang="fa-IR" dirty="0" smtClean="0"/>
              <a:t>فایل </a:t>
            </a:r>
            <a:r>
              <a:rPr lang="en-US" dirty="0" smtClean="0"/>
              <a:t>zip</a:t>
            </a:r>
            <a:r>
              <a:rPr lang="fa-IR" dirty="0" smtClean="0"/>
              <a:t> را از مکان ذخیره پیدا و نصب کنید.</a:t>
            </a:r>
          </a:p>
          <a:p>
            <a:pPr algn="r" rtl="1"/>
            <a:endParaRPr lang="en-US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00306"/>
            <a:ext cx="592935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28860" y="1071546"/>
            <a:ext cx="48577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/>
              <a:t>پس از نصب این پکیج به نرم افزار اضافه میشود. حال باید پکیج مورد نظر را فراخوانی کنید.به دو روش میتوان این کار را انجام داد:</a:t>
            </a:r>
          </a:p>
          <a:p>
            <a:pPr algn="r"/>
            <a:endParaRPr lang="fa-IR" dirty="0" smtClean="0"/>
          </a:p>
          <a:p>
            <a:pPr algn="r"/>
            <a:r>
              <a:rPr lang="fa-IR" dirty="0" smtClean="0"/>
              <a:t>روش اول:</a:t>
            </a:r>
            <a:endParaRPr lang="en-US" dirty="0" smtClean="0"/>
          </a:p>
          <a:p>
            <a:r>
              <a:rPr lang="en-US" dirty="0" smtClean="0"/>
              <a:t>Packages/ load package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روش دوم :</a:t>
            </a:r>
          </a:p>
          <a:p>
            <a:r>
              <a:rPr lang="en-US" dirty="0" smtClean="0"/>
              <a:t>Library (</a:t>
            </a:r>
            <a:r>
              <a:rPr lang="fa-IR" dirty="0" smtClean="0"/>
              <a:t>نام پکیج</a:t>
            </a:r>
            <a:r>
              <a:rPr lang="en-US" dirty="0" smtClean="0"/>
              <a:t>)</a:t>
            </a:r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203315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00760" y="785794"/>
            <a:ext cx="2067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/>
              <a:t>روش دوم: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48" y="1714488"/>
            <a:ext cx="3500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از محیط </a:t>
            </a:r>
            <a:r>
              <a:rPr lang="en-US" dirty="0" smtClean="0"/>
              <a:t>R </a:t>
            </a:r>
            <a:r>
              <a:rPr lang="fa-IR" dirty="0" smtClean="0"/>
              <a:t> وارد مسیر زیر شوید:</a:t>
            </a:r>
          </a:p>
          <a:p>
            <a:pPr algn="r" rtl="1"/>
            <a:endParaRPr lang="fa-IR" dirty="0" smtClean="0"/>
          </a:p>
          <a:p>
            <a:pPr algn="l"/>
            <a:r>
              <a:rPr lang="en-US" dirty="0" smtClean="0"/>
              <a:t>Packages / install package(s)</a:t>
            </a:r>
          </a:p>
          <a:p>
            <a:pPr algn="l"/>
            <a:endParaRPr lang="en-US" dirty="0" smtClean="0"/>
          </a:p>
          <a:p>
            <a:pPr algn="r" rtl="1"/>
            <a:r>
              <a:rPr lang="fa-IR" dirty="0" smtClean="0"/>
              <a:t>لیستی از کشورها باز میشود که شما با انتخاب یکی از این کشورها وارد محیط دانلود میشوید.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40"/>
          <a:stretch/>
        </p:blipFill>
        <p:spPr bwMode="auto">
          <a:xfrm>
            <a:off x="928662" y="714356"/>
            <a:ext cx="2357454" cy="55007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86248" y="1714488"/>
            <a:ext cx="3500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پس از انتخاب کشور مورد نظر ، لیست الفبایی پکیج باز میشود که پس از انتخاب پکیج مورد نظر دانلود به طور خودکار انجام میشود.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پس از نصب پکیج باید آن را لود کرد که به یکی از دو روش گفته شده این کار انجام میشود.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2500330" cy="583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00760" y="785794"/>
            <a:ext cx="2067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800" b="1" dirty="0" smtClean="0"/>
              <a:t>روش سوم: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00" y="1714488"/>
            <a:ext cx="6786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در محیط </a:t>
            </a:r>
            <a:r>
              <a:rPr lang="en-US" dirty="0" smtClean="0"/>
              <a:t>R </a:t>
            </a:r>
            <a:r>
              <a:rPr lang="fa-IR" dirty="0" smtClean="0"/>
              <a:t> تایپ کنید:</a:t>
            </a:r>
          </a:p>
          <a:p>
            <a:pPr algn="r" rtl="1"/>
            <a:endParaRPr lang="fa-IR" dirty="0" smtClean="0"/>
          </a:p>
          <a:p>
            <a:pPr rtl="1"/>
            <a:r>
              <a:rPr lang="en-US" dirty="0" err="1" smtClean="0"/>
              <a:t>Install.packages</a:t>
            </a:r>
            <a:r>
              <a:rPr lang="en-US" dirty="0" smtClean="0"/>
              <a:t> (“</a:t>
            </a:r>
            <a:r>
              <a:rPr lang="en-US" dirty="0" smtClean="0">
                <a:solidFill>
                  <a:srgbClr val="FF0000"/>
                </a:solidFill>
              </a:rPr>
              <a:t>package name</a:t>
            </a:r>
            <a:r>
              <a:rPr lang="en-US" dirty="0" smtClean="0"/>
              <a:t>”)</a:t>
            </a:r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8794" y="1714488"/>
            <a:ext cx="58579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اگر پکیجی پس از نصب شدن فراخوانی نگردد، تابع آماری مربوط به آن شناسایی نمیشود و پیام عدم پیدا کردن تابع را میدهد.</a:t>
            </a:r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rtl="1"/>
            <a:r>
              <a:rPr lang="en-US" dirty="0" smtClean="0">
                <a:solidFill>
                  <a:srgbClr val="FF0000"/>
                </a:solidFill>
              </a:rPr>
              <a:t>Error: could not find function “</a:t>
            </a:r>
            <a:r>
              <a:rPr lang="en-US" dirty="0" err="1" smtClean="0">
                <a:solidFill>
                  <a:srgbClr val="FF0000"/>
                </a:solidFill>
              </a:rPr>
              <a:t>ggplot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</a:p>
          <a:p>
            <a:pPr rtl="1"/>
            <a:endParaRPr lang="en-US" dirty="0" smtClean="0">
              <a:solidFill>
                <a:srgbClr val="FF0000"/>
              </a:solidFill>
            </a:endParaRPr>
          </a:p>
          <a:p>
            <a:pPr algn="r" rtl="1"/>
            <a:r>
              <a:rPr lang="fa-IR" dirty="0" smtClean="0"/>
              <a:t>اگر تابعی را برای انجام عملیاتی میشناسید ولی پکیج مورد نیاز آن را نمیدانید با یک جستجوی ساده در اینترنت به آن دست میابید.</a:t>
            </a:r>
          </a:p>
          <a:p>
            <a:pPr algn="r" rtl="1"/>
            <a:r>
              <a:rPr lang="fa-IR" dirty="0" smtClean="0"/>
              <a:t>به طور مثال برای انجام </a:t>
            </a:r>
            <a:r>
              <a:rPr lang="en-US" dirty="0" smtClean="0"/>
              <a:t>survival </a:t>
            </a:r>
            <a:r>
              <a:rPr lang="fa-IR" dirty="0" smtClean="0"/>
              <a:t> در </a:t>
            </a:r>
            <a:r>
              <a:rPr lang="en-US" dirty="0" smtClean="0"/>
              <a:t>R</a:t>
            </a:r>
            <a:r>
              <a:rPr lang="fa-IR" dirty="0" smtClean="0"/>
              <a:t>: </a:t>
            </a:r>
          </a:p>
          <a:p>
            <a:pPr algn="r" rtl="1"/>
            <a:endParaRPr lang="fa-IR" dirty="0" smtClean="0">
              <a:solidFill>
                <a:srgbClr val="FF0000"/>
              </a:solidFill>
            </a:endParaRPr>
          </a:p>
          <a:p>
            <a:pPr rtl="1"/>
            <a:r>
              <a:rPr lang="en-US" dirty="0" err="1" smtClean="0">
                <a:solidFill>
                  <a:srgbClr val="FF0000"/>
                </a:solidFill>
              </a:rPr>
              <a:t>Surv</a:t>
            </a:r>
            <a:r>
              <a:rPr lang="en-US" dirty="0" smtClean="0">
                <a:solidFill>
                  <a:srgbClr val="FF0000"/>
                </a:solidFill>
              </a:rPr>
              <a:t>{survival}</a:t>
            </a:r>
          </a:p>
          <a:p>
            <a:pPr algn="r" rtl="1"/>
            <a:r>
              <a:rPr lang="fa-IR" dirty="0" smtClean="0"/>
              <a:t>عبارت داخل کروشه معرف پکیج مورد نیاز این تابع میباشد.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3504" y="85723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b="1" dirty="0" smtClean="0"/>
              <a:t>توجه :</a:t>
            </a:r>
            <a:endParaRPr lang="en-US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/>
          </p:cNvSpPr>
          <p:nvPr/>
        </p:nvSpPr>
        <p:spPr bwMode="auto">
          <a:xfrm>
            <a:off x="4470400" y="1211263"/>
            <a:ext cx="46736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</a:pPr>
            <a:endParaRPr lang="fr-FR" sz="2000">
              <a:cs typeface="Arial" pitchFamily="34" charset="0"/>
            </a:endParaRPr>
          </a:p>
        </p:txBody>
      </p:sp>
      <p:sp>
        <p:nvSpPr>
          <p:cNvPr id="10243" name="Rectangle 3"/>
          <p:cNvSpPr>
            <a:spLocks/>
          </p:cNvSpPr>
          <p:nvPr/>
        </p:nvSpPr>
        <p:spPr bwMode="auto">
          <a:xfrm>
            <a:off x="914400" y="1600200"/>
            <a:ext cx="7391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  <a:latin typeface="Calisto MT" pitchFamily="18" charset="0"/>
              </a:rPr>
              <a:t>Fast and free.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  <a:latin typeface="Calisto MT" pitchFamily="18" charset="0"/>
              </a:rPr>
              <a:t>State of the art: Statistical researchers provide their methods as R packages. SPSS and SAS are   years behind R!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defRPr/>
            </a:pPr>
            <a:endParaRPr lang="en-US" sz="2000" dirty="0">
              <a:solidFill>
                <a:schemeClr val="tx2"/>
              </a:solidFill>
              <a:latin typeface="Calisto MT" pitchFamily="18" charset="0"/>
            </a:endParaRP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r>
              <a:rPr lang="en-US" sz="2000" dirty="0" err="1">
                <a:solidFill>
                  <a:schemeClr val="tx2"/>
                </a:solidFill>
                <a:latin typeface="Calisto MT" pitchFamily="18" charset="0"/>
              </a:rPr>
              <a:t>Mx</a:t>
            </a:r>
            <a:r>
              <a:rPr lang="en-US" sz="2000" dirty="0">
                <a:solidFill>
                  <a:schemeClr val="tx2"/>
                </a:solidFill>
                <a:latin typeface="Calisto MT" pitchFamily="18" charset="0"/>
              </a:rPr>
              <a:t>, </a:t>
            </a:r>
            <a:r>
              <a:rPr lang="en-US" sz="2000" dirty="0" err="1">
                <a:solidFill>
                  <a:schemeClr val="tx2"/>
                </a:solidFill>
                <a:latin typeface="Calisto MT" pitchFamily="18" charset="0"/>
              </a:rPr>
              <a:t>WinBugs</a:t>
            </a:r>
            <a:r>
              <a:rPr lang="en-US" sz="2000" dirty="0">
                <a:solidFill>
                  <a:schemeClr val="tx2"/>
                </a:solidFill>
                <a:latin typeface="Calisto MT" pitchFamily="18" charset="0"/>
              </a:rPr>
              <a:t>, and other programs use or will use R</a:t>
            </a:r>
            <a:r>
              <a:rPr lang="en-US" sz="2000" dirty="0" smtClean="0">
                <a:solidFill>
                  <a:schemeClr val="tx2"/>
                </a:solidFill>
                <a:latin typeface="Calisto MT" pitchFamily="18" charset="0"/>
              </a:rPr>
              <a:t>.</a:t>
            </a:r>
            <a:endParaRPr lang="fa-IR" sz="2000" dirty="0" smtClean="0">
              <a:solidFill>
                <a:schemeClr val="tx2"/>
              </a:solidFill>
              <a:latin typeface="Calisto MT" pitchFamily="18" charset="0"/>
            </a:endParaRP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defRPr/>
            </a:pPr>
            <a:endParaRPr lang="en-US" sz="2000" dirty="0">
              <a:solidFill>
                <a:schemeClr val="tx2"/>
              </a:solidFill>
              <a:latin typeface="Calisto MT" pitchFamily="18" charset="0"/>
            </a:endParaRP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  <a:latin typeface="Calisto MT" pitchFamily="18" charset="0"/>
              </a:rPr>
              <a:t>Active user community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endParaRPr lang="en-US" sz="2000" dirty="0">
              <a:solidFill>
                <a:schemeClr val="tx2"/>
              </a:solidFill>
              <a:latin typeface="Calisto MT" pitchFamily="18" charset="0"/>
            </a:endParaRP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  <a:latin typeface="Calisto MT" pitchFamily="18" charset="0"/>
              </a:rPr>
              <a:t>Excellent for simulation, programming, computer intensive analyses, etc.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  <a:latin typeface="Calisto MT" pitchFamily="18" charset="0"/>
              </a:rPr>
              <a:t>Forces you to think about your analysis.</a:t>
            </a:r>
          </a:p>
          <a:p>
            <a:pPr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r>
              <a:rPr lang="en-US" sz="2000" dirty="0">
                <a:solidFill>
                  <a:schemeClr val="tx2"/>
                </a:solidFill>
                <a:latin typeface="Calisto MT" pitchFamily="18" charset="0"/>
              </a:rPr>
              <a:t>Interfaces with database storage software (SQL)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7800" y="457200"/>
            <a:ext cx="36576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R  Advantages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7" name="Picture 5" descr="images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79722">
            <a:off x="6588125" y="387350"/>
            <a:ext cx="2466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3744416" cy="129614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 R Disadvantages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24000" y="2132856"/>
            <a:ext cx="7391400" cy="3963144"/>
          </a:xfrm>
          <a:noFill/>
        </p:spPr>
        <p:txBody>
          <a:bodyPr>
            <a:normAutofit fontScale="55000" lnSpcReduction="20000"/>
          </a:bodyPr>
          <a:lstStyle/>
          <a:p>
            <a:pPr eaLnBrk="1" hangingPunct="1"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r>
              <a:rPr lang="en-US" dirty="0" smtClean="0">
                <a:latin typeface="Calisto MT" pitchFamily="18" charset="0"/>
              </a:rPr>
              <a:t>Not user friendly @ start -  steep learning curve, minimal GUI.</a:t>
            </a:r>
            <a:endParaRPr lang="fa-IR" dirty="0" smtClean="0">
              <a:latin typeface="Calisto MT" pitchFamily="18" charset="0"/>
            </a:endParaRPr>
          </a:p>
          <a:p>
            <a:pPr eaLnBrk="1" hangingPunct="1"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endParaRPr lang="en-US" dirty="0" smtClean="0">
              <a:latin typeface="Calisto MT" pitchFamily="18" charset="0"/>
            </a:endParaRPr>
          </a:p>
          <a:p>
            <a:pPr eaLnBrk="1" hangingPunct="1"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r>
              <a:rPr lang="en-US" dirty="0" smtClean="0">
                <a:latin typeface="Calisto MT" pitchFamily="18" charset="0"/>
              </a:rPr>
              <a:t>No commercial support; figuring out correct methods or how to use a function on your own can be frustrating.</a:t>
            </a:r>
            <a:endParaRPr lang="fa-IR" dirty="0" smtClean="0">
              <a:latin typeface="Calisto MT" pitchFamily="18" charset="0"/>
            </a:endParaRPr>
          </a:p>
          <a:p>
            <a:pPr eaLnBrk="1" hangingPunct="1"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endParaRPr lang="en-US" dirty="0" smtClean="0">
              <a:latin typeface="Calisto MT" pitchFamily="18" charset="0"/>
            </a:endParaRPr>
          </a:p>
          <a:p>
            <a:pPr eaLnBrk="1" hangingPunct="1"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r>
              <a:rPr lang="en-US" dirty="0" smtClean="0">
                <a:latin typeface="Calisto MT" pitchFamily="18" charset="0"/>
              </a:rPr>
              <a:t>Easy to make mistakes and not know. </a:t>
            </a:r>
            <a:endParaRPr lang="fa-IR" dirty="0" smtClean="0">
              <a:latin typeface="Calisto MT" pitchFamily="18" charset="0"/>
            </a:endParaRPr>
          </a:p>
          <a:p>
            <a:pPr eaLnBrk="1" hangingPunct="1"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endParaRPr lang="en-US" dirty="0" smtClean="0">
              <a:latin typeface="Calisto MT" pitchFamily="18" charset="0"/>
            </a:endParaRPr>
          </a:p>
          <a:p>
            <a:pPr eaLnBrk="1" hangingPunct="1"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r>
              <a:rPr lang="en-US" dirty="0" smtClean="0">
                <a:latin typeface="Calisto MT" pitchFamily="18" charset="0"/>
              </a:rPr>
              <a:t>Working with large datasets is limited by RAM</a:t>
            </a:r>
          </a:p>
          <a:p>
            <a:pPr eaLnBrk="1" hangingPunct="1"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endParaRPr lang="en-US" dirty="0" smtClean="0">
              <a:latin typeface="Calisto MT" pitchFamily="18" charset="0"/>
            </a:endParaRPr>
          </a:p>
          <a:p>
            <a:pPr eaLnBrk="1" hangingPunct="1"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r>
              <a:rPr lang="en-US" dirty="0" smtClean="0">
                <a:latin typeface="Calisto MT" pitchFamily="18" charset="0"/>
              </a:rPr>
              <a:t>Data prep &amp; cleaning can be messier &amp; more mistake prone in R vs. SPSS or SAS</a:t>
            </a:r>
          </a:p>
          <a:p>
            <a:pPr eaLnBrk="1" hangingPunct="1"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endParaRPr lang="en-US" dirty="0" smtClean="0">
              <a:latin typeface="Calisto MT" pitchFamily="18" charset="0"/>
            </a:endParaRPr>
          </a:p>
          <a:p>
            <a:pPr eaLnBrk="1" hangingPunct="1">
              <a:spcBef>
                <a:spcPts val="688"/>
              </a:spcBef>
              <a:buClr>
                <a:srgbClr val="F90A12"/>
              </a:buClr>
              <a:buSzPct val="100000"/>
              <a:buFont typeface="Arial" pitchFamily="34" charset="0"/>
              <a:buChar char="o"/>
              <a:defRPr/>
            </a:pPr>
            <a:r>
              <a:rPr lang="en-US" dirty="0" smtClean="0">
                <a:latin typeface="Calisto MT" pitchFamily="18" charset="0"/>
              </a:rPr>
              <a:t>Some users complain about hostility on the R list serve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>
                <a:latin typeface="Calisto MT" pitchFamily="18" charset="0"/>
                <a:ea typeface="+mn-ea"/>
                <a:cs typeface="+mn-cs"/>
              </a:rPr>
              <a:t>Overview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Times" pitchFamily="18" charset="0"/>
              </a:rPr>
              <a:t>1</a:t>
            </a:r>
            <a:r>
              <a:rPr lang="en-US" dirty="0" smtClean="0">
                <a:latin typeface="Times" pitchFamily="18" charset="0"/>
              </a:rPr>
              <a:t>. What is R?</a:t>
            </a:r>
          </a:p>
          <a:p>
            <a:pPr>
              <a:buNone/>
            </a:pPr>
            <a:r>
              <a:rPr lang="en-US" dirty="0" smtClean="0">
                <a:latin typeface="Times" pitchFamily="18" charset="0"/>
              </a:rPr>
              <a:t>2. Fundamentals </a:t>
            </a:r>
            <a:r>
              <a:rPr lang="en-US" dirty="0">
                <a:latin typeface="Times" pitchFamily="18" charset="0"/>
              </a:rPr>
              <a:t>of the R language </a:t>
            </a:r>
            <a:endParaRPr lang="en-US" dirty="0" smtClean="0">
              <a:latin typeface="Times" pitchFamily="18" charset="0"/>
            </a:endParaRPr>
          </a:p>
          <a:p>
            <a:pPr>
              <a:buNone/>
            </a:pPr>
            <a:r>
              <a:rPr lang="en-US" dirty="0" smtClean="0">
                <a:latin typeface="Times" pitchFamily="18" charset="0"/>
              </a:rPr>
              <a:t>3.Basic </a:t>
            </a:r>
            <a:endParaRPr lang="en-US" dirty="0">
              <a:latin typeface="Times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Users\samaneh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052736"/>
            <a:ext cx="2565019" cy="502595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07704" y="548680"/>
            <a:ext cx="6477000" cy="3261320"/>
          </a:xfr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Calisto MT" pitchFamily="18" charset="0"/>
              </a:rPr>
              <a:t>Chapter 2</a:t>
            </a:r>
            <a:br>
              <a:rPr lang="en-US" dirty="0" smtClean="0">
                <a:latin typeface="Calisto MT" pitchFamily="18" charset="0"/>
              </a:rPr>
            </a:br>
            <a:r>
              <a:rPr lang="en-US" dirty="0" smtClean="0">
                <a:latin typeface="Calisto MT" pitchFamily="18" charset="0"/>
              </a:rPr>
              <a:t/>
            </a:r>
            <a:br>
              <a:rPr lang="en-US" dirty="0" smtClean="0">
                <a:latin typeface="Calisto MT" pitchFamily="18" charset="0"/>
              </a:rPr>
            </a:br>
            <a:r>
              <a:rPr lang="en-US" dirty="0" smtClean="0">
                <a:latin typeface="Calisto MT" pitchFamily="18" charset="0"/>
              </a:rPr>
              <a:t>Fundamentals of the R language</a:t>
            </a:r>
          </a:p>
        </p:txBody>
      </p:sp>
      <p:pic>
        <p:nvPicPr>
          <p:cNvPr id="16387" name="Picture 2" descr="download (3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86200"/>
            <a:ext cx="3429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980728"/>
            <a:ext cx="4267200" cy="122106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Working with data.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780928"/>
            <a:ext cx="7391400" cy="2719774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latin typeface="Calisto MT" pitchFamily="18" charset="0"/>
              </a:rPr>
              <a:t>Use a logical operator to do this.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latin typeface="Calisto MT" pitchFamily="18" charset="0"/>
              </a:rPr>
              <a:t>==, &gt;, &lt;, &lt;=, &gt;=, &lt;&gt; </a:t>
            </a:r>
            <a:r>
              <a:rPr lang="en-US" sz="2400" dirty="0" smtClean="0">
                <a:latin typeface="Calisto MT" pitchFamily="18" charset="0"/>
              </a:rPr>
              <a:t>are all logical operators.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alisto MT" pitchFamily="18" charset="0"/>
              </a:rPr>
              <a:t>Note that the “equals” logical operator is two = signs.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latin typeface="Calisto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92696"/>
            <a:ext cx="6629400" cy="9525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Assigning Values to variables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60848"/>
            <a:ext cx="6781800" cy="3888432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latin typeface="Calisto MT" pitchFamily="18" charset="0"/>
              </a:rPr>
              <a:t>Variables are assigned using ‘</a:t>
            </a:r>
            <a:r>
              <a:rPr lang="en-US" sz="1800" b="1" dirty="0" smtClean="0">
                <a:latin typeface="Calisto MT" pitchFamily="18" charset="0"/>
              </a:rPr>
              <a:t>&lt;-</a:t>
            </a:r>
            <a:r>
              <a:rPr lang="en-US" sz="2400" dirty="0" smtClean="0">
                <a:latin typeface="Calisto MT" pitchFamily="18" charset="0"/>
              </a:rPr>
              <a:t>’: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alisto MT" pitchFamily="18" charset="0"/>
              </a:rPr>
              <a:t>&gt; x&lt;-12.6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alisto MT" pitchFamily="18" charset="0"/>
              </a:rPr>
              <a:t>&gt; x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alisto MT" pitchFamily="18" charset="0"/>
              </a:rPr>
              <a:t>[1] 12.6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0000"/>
              </a:solidFill>
              <a:latin typeface="Calisto MT" pitchFamily="18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Calisto MT" pitchFamily="18" charset="0"/>
              </a:rPr>
              <a:t>Variables that contains many values (vectors), e.g. with the </a:t>
            </a:r>
            <a:r>
              <a:rPr lang="en-US" sz="1800" b="1" dirty="0" smtClean="0">
                <a:solidFill>
                  <a:srgbClr val="FF0000"/>
                </a:solidFill>
                <a:latin typeface="Calisto MT" pitchFamily="18" charset="0"/>
              </a:rPr>
              <a:t>concatenate</a:t>
            </a:r>
            <a:r>
              <a:rPr lang="en-US" sz="2400" dirty="0" smtClean="0">
                <a:latin typeface="Calisto MT" pitchFamily="18" charset="0"/>
              </a:rPr>
              <a:t> function: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alisto MT" pitchFamily="18" charset="0"/>
              </a:rPr>
              <a:t>&gt; y&lt;-c(3,7,9,11)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1800" b="1" dirty="0" smtClean="0">
                <a:solidFill>
                  <a:srgbClr val="FF0000"/>
                </a:solidFill>
                <a:latin typeface="Calisto MT" pitchFamily="18" charset="0"/>
              </a:rPr>
              <a:t>&gt; 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s-ES" sz="1800" b="1" dirty="0" smtClean="0">
                <a:solidFill>
                  <a:srgbClr val="FF0000"/>
                </a:solidFill>
                <a:latin typeface="Calisto MT" pitchFamily="18" charset="0"/>
              </a:rPr>
              <a:t>[1]  3  7  9 11</a:t>
            </a:r>
            <a:endParaRPr lang="en-US" sz="1800" b="1" dirty="0" smtClean="0">
              <a:solidFill>
                <a:srgbClr val="FF0000"/>
              </a:solidFill>
              <a:latin typeface="Calisto MT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0000"/>
              </a:solidFill>
              <a:latin typeface="Calisto MT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0000"/>
              </a:solidFill>
              <a:latin typeface="Calisto MT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47664" y="2060848"/>
            <a:ext cx="6768752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7664" y="3789040"/>
            <a:ext cx="6768752" cy="21602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857488" y="2071678"/>
            <a:ext cx="2295524" cy="4525963"/>
          </a:xfrm>
          <a:noFill/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kern="1200" dirty="0" smtClean="0"/>
              <a:t>&gt; 2+2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kern="1200" dirty="0" smtClean="0"/>
              <a:t>[1] 4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kern="1200" dirty="0" smtClean="0"/>
              <a:t>&gt; 2+2^2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kern="1200" dirty="0" smtClean="0"/>
              <a:t>[1] 6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kern="1200" dirty="0" smtClean="0"/>
              <a:t>&gt; (2+2)^2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kern="1200" dirty="0" smtClean="0"/>
              <a:t>[1] 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57488" y="2071678"/>
            <a:ext cx="2304256" cy="4536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44196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de-CH" dirty="0" smtClean="0">
                <a:solidFill>
                  <a:schemeClr val="bg1"/>
                </a:solidFill>
                <a:latin typeface="Calisto MT" pitchFamily="18" charset="0"/>
              </a:rPr>
              <a:t>R as a </a:t>
            </a: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calculator</a:t>
            </a:r>
          </a:p>
        </p:txBody>
      </p:sp>
      <p:pic>
        <p:nvPicPr>
          <p:cNvPr id="10" name="Picture 3" descr="images (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0574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28596" y="1785926"/>
            <a:ext cx="2357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/>
              <a:t>Simple calculation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44196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de-CH" dirty="0" smtClean="0">
                <a:solidFill>
                  <a:schemeClr val="bg1"/>
                </a:solidFill>
                <a:latin typeface="Calisto MT" pitchFamily="18" charset="0"/>
              </a:rPr>
              <a:t>R as a </a:t>
            </a: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calculator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057400"/>
            <a:ext cx="4343400" cy="3962400"/>
          </a:xfrm>
          <a:noFill/>
        </p:spPr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+, -, /, *, ^, log, exp, …: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&gt; (17*0.35)^(1/3)</a:t>
            </a:r>
            <a:b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</a:br>
            <a:endParaRPr lang="en-US" sz="1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&gt; log(10)</a:t>
            </a:r>
            <a:b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</a:br>
            <a:endParaRPr lang="en-US" sz="1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&gt; exp(1)</a:t>
            </a:r>
            <a:b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</a:br>
            <a:endParaRPr lang="en-US" sz="1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buFont typeface="Wingdings"/>
              <a:buChar char="Ø"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Courier New" pitchFamily="49" charset="0"/>
              </a:rPr>
              <a:t>3^-1</a:t>
            </a:r>
          </a:p>
          <a:p>
            <a:pPr lvl="1" eaLnBrk="1" hangingPunct="1">
              <a:buNone/>
              <a:defRPr/>
            </a:pPr>
            <a:endParaRPr lang="en-US" sz="18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1800" b="1" dirty="0" smtClean="0">
              <a:latin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5656" y="2060848"/>
            <a:ext cx="4392488" cy="3960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3636" y="1428736"/>
            <a:ext cx="2304256" cy="4536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43636" y="1428736"/>
            <a:ext cx="2371724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rgbClr val="FF0000"/>
                </a:solidFill>
                <a:latin typeface="+mn-lt"/>
              </a:rPr>
              <a:t>sqrt</a:t>
            </a:r>
            <a:r>
              <a:rPr lang="pl-PL" sz="2400" dirty="0">
                <a:solidFill>
                  <a:schemeClr val="tx2"/>
                </a:solidFill>
                <a:latin typeface="+mn-lt"/>
              </a:rPr>
              <a:t>(2)</a:t>
            </a:r>
            <a:endParaRPr lang="fr-BE" sz="2400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endParaRPr lang="pl-PL" sz="24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pl-PL" sz="2400" dirty="0">
                <a:solidFill>
                  <a:schemeClr val="tx2"/>
                </a:solidFill>
                <a:latin typeface="+mn-lt"/>
              </a:rPr>
              <a:t>[1] 1.414214</a:t>
            </a:r>
            <a:endParaRPr lang="fr-BE" sz="24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pl-PL" sz="24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pl-PL" sz="2400" dirty="0">
                <a:solidFill>
                  <a:schemeClr val="tx2"/>
                </a:solidFill>
                <a:latin typeface="+mn-lt"/>
              </a:rPr>
              <a:t>&gt; </a:t>
            </a:r>
            <a:r>
              <a:rPr lang="pl-PL" sz="2400" dirty="0">
                <a:solidFill>
                  <a:srgbClr val="FF0000"/>
                </a:solidFill>
                <a:latin typeface="+mn-lt"/>
              </a:rPr>
              <a:t>log(2</a:t>
            </a:r>
            <a:r>
              <a:rPr lang="pl-PL" sz="2400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>
              <a:defRPr/>
            </a:pPr>
            <a:r>
              <a:rPr lang="pl-PL" sz="2400" dirty="0">
                <a:solidFill>
                  <a:schemeClr val="tx2"/>
                </a:solidFill>
                <a:latin typeface="+mn-lt"/>
              </a:rPr>
              <a:t>[1] 0.6931472</a:t>
            </a:r>
            <a:endParaRPr lang="fr-BE" sz="24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endParaRPr lang="pl-PL" sz="2400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chemeClr val="tx2"/>
                </a:solidFill>
                <a:latin typeface="+mn-lt"/>
              </a:rPr>
              <a:t>x = 5</a:t>
            </a:r>
          </a:p>
          <a:p>
            <a:pPr>
              <a:defRPr/>
            </a:pPr>
            <a:r>
              <a:rPr lang="pl-PL" sz="2400" dirty="0">
                <a:solidFill>
                  <a:schemeClr val="tx2"/>
                </a:solidFill>
                <a:latin typeface="+mn-lt"/>
              </a:rPr>
              <a:t>&gt; y = 10</a:t>
            </a:r>
          </a:p>
          <a:p>
            <a:pPr>
              <a:defRPr/>
            </a:pPr>
            <a:r>
              <a:rPr lang="pl-PL" sz="2400" dirty="0">
                <a:solidFill>
                  <a:schemeClr val="tx2"/>
                </a:solidFill>
                <a:latin typeface="+mn-lt"/>
              </a:rPr>
              <a:t>&gt; z &lt;- x+y</a:t>
            </a:r>
          </a:p>
          <a:p>
            <a:pPr>
              <a:defRPr/>
            </a:pPr>
            <a:r>
              <a:rPr lang="pl-PL" sz="2400" dirty="0">
                <a:solidFill>
                  <a:schemeClr val="tx2"/>
                </a:solidFill>
                <a:latin typeface="+mn-lt"/>
              </a:rPr>
              <a:t>&gt; z</a:t>
            </a:r>
          </a:p>
          <a:p>
            <a:pPr>
              <a:defRPr/>
            </a:pPr>
            <a:r>
              <a:rPr lang="pl-PL" sz="2400" dirty="0">
                <a:solidFill>
                  <a:schemeClr val="tx2"/>
                </a:solidFill>
                <a:latin typeface="+mn-lt"/>
              </a:rPr>
              <a:t>[1] 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37338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Vectors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5191140" cy="4800600"/>
          </a:xfrm>
          <a:noFill/>
        </p:spPr>
        <p:txBody>
          <a:bodyPr>
            <a:normAutofit fontScale="77500" lnSpcReduction="20000"/>
          </a:bodyPr>
          <a:lstStyle/>
          <a:p>
            <a:pPr algn="r" rtl="1" eaLnBrk="1" hangingPunct="1">
              <a:buFont typeface="Arial" pitchFamily="34" charset="0"/>
              <a:buNone/>
              <a:defRPr/>
            </a:pPr>
            <a:endParaRPr lang="fa-IR" dirty="0" smtClean="0"/>
          </a:p>
          <a:p>
            <a:pPr algn="r" rtl="1" eaLnBrk="1" hangingPunct="1">
              <a:buFont typeface="Arial" pitchFamily="34" charset="0"/>
              <a:buNone/>
              <a:defRPr/>
            </a:pPr>
            <a:r>
              <a:rPr lang="fa-IR" b="1" dirty="0" smtClean="0"/>
              <a:t>بردار:</a:t>
            </a:r>
            <a:endParaRPr lang="en-US" b="1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&gt; v1 =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(6,5,4,3,2,1)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&gt; v1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[1] 6 5 4 3 2 1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&gt; v2 = c(10,9,8,7,6,5)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&gt; v3 = v1 + v2</a:t>
            </a:r>
          </a:p>
          <a:p>
            <a:pPr eaLnBrk="1" hangingPunct="1">
              <a:buNone/>
              <a:defRPr/>
            </a:pPr>
            <a:r>
              <a:rPr lang="en-US" dirty="0" smtClean="0"/>
              <a:t>&gt;V3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[1] 16 14 12 10  8  6</a:t>
            </a:r>
          </a:p>
        </p:txBody>
      </p:sp>
      <p:pic>
        <p:nvPicPr>
          <p:cNvPr id="19460" name="Picture 3" descr="images (5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0"/>
            <a:ext cx="2267744" cy="17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47664" y="1628800"/>
            <a:ext cx="5167476" cy="47525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26670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R code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3696072" cy="44196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&gt; </a:t>
            </a:r>
            <a:r>
              <a:rPr lang="en-US" dirty="0" smtClean="0">
                <a:solidFill>
                  <a:srgbClr val="FF0000"/>
                </a:solidFill>
              </a:rPr>
              <a:t>max</a:t>
            </a:r>
            <a:r>
              <a:rPr lang="en-US" dirty="0" smtClean="0"/>
              <a:t>(v3);min(v3)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600" dirty="0" smtClean="0"/>
              <a:t>[1] 16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600" dirty="0" smtClean="0"/>
              <a:t>[1] 6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&gt; </a:t>
            </a:r>
            <a:r>
              <a:rPr lang="en-US" dirty="0" smtClean="0">
                <a:solidFill>
                  <a:srgbClr val="FF0000"/>
                </a:solidFill>
              </a:rPr>
              <a:t>length</a:t>
            </a:r>
            <a:r>
              <a:rPr lang="en-US" dirty="0" smtClean="0"/>
              <a:t>(v3)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600" dirty="0" smtClean="0"/>
              <a:t>[1] 6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&gt; </a:t>
            </a:r>
            <a:r>
              <a:rPr lang="en-US" dirty="0" smtClean="0">
                <a:solidFill>
                  <a:srgbClr val="FF0000"/>
                </a:solidFill>
              </a:rPr>
              <a:t>mean</a:t>
            </a:r>
            <a:r>
              <a:rPr lang="en-US" dirty="0" smtClean="0"/>
              <a:t>(v3)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600" dirty="0" smtClean="0"/>
              <a:t>[1] 11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dirty="0" smtClean="0"/>
              <a:t>&gt; </a:t>
            </a:r>
            <a:r>
              <a:rPr lang="en-US" dirty="0" err="1" smtClean="0">
                <a:solidFill>
                  <a:srgbClr val="FF0000"/>
                </a:solidFill>
              </a:rPr>
              <a:t>sd</a:t>
            </a:r>
            <a:r>
              <a:rPr lang="en-US" dirty="0" smtClean="0"/>
              <a:t>(v3)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600" dirty="0" smtClean="0"/>
              <a:t>[1] 3.741657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20484" name="Picture 3" descr="images (6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0"/>
            <a:ext cx="3419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5656" y="1628800"/>
            <a:ext cx="3744416" cy="4392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4676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Assigning Values to variables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/>
            </a:r>
            <a:b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</a:b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Operator </a:t>
            </a:r>
            <a:r>
              <a:rPr lang="en-US" sz="1800" dirty="0" smtClean="0">
                <a:latin typeface="Courier New" pitchFamily="49" charset="0"/>
              </a:rPr>
              <a:t>‘:’</a:t>
            </a:r>
            <a:r>
              <a:rPr lang="en-US" sz="1800" dirty="0" smtClean="0"/>
              <a:t> means “a series of integers between”: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&gt; x&lt;-1:6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&gt; x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[1] 1 2 3 4 5 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5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dirty="0" smtClean="0"/>
              <a:t>Series in non-integer steps (e.g. 0.1) using the 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</a:rPr>
              <a:t>seq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sz="1600" dirty="0" smtClean="0"/>
              <a:t> function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15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buNone/>
              <a:defRPr/>
            </a:pP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&gt; </a:t>
            </a:r>
            <a:r>
              <a:rPr lang="en-US" sz="1500" b="1" dirty="0" err="1" smtClean="0">
                <a:solidFill>
                  <a:srgbClr val="FF0000"/>
                </a:solidFill>
                <a:latin typeface="Courier New" pitchFamily="49" charset="0"/>
              </a:rPr>
              <a:t>seq</a:t>
            </a: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(1,5, by=.5)</a:t>
            </a:r>
          </a:p>
          <a:p>
            <a:pPr>
              <a:buNone/>
              <a:defRPr/>
            </a:pP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[1] 1.0 1.5 2.0 2.5 3.0 3.5 4.0 4.5 5.0</a:t>
            </a:r>
            <a:b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</a:br>
            <a:endParaRPr lang="en-US" sz="15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&gt; b&lt;-</a:t>
            </a:r>
            <a:r>
              <a:rPr lang="en-US" sz="1500" b="1" dirty="0" err="1" smtClean="0">
                <a:solidFill>
                  <a:srgbClr val="FF0000"/>
                </a:solidFill>
                <a:latin typeface="Courier New" pitchFamily="49" charset="0"/>
              </a:rPr>
              <a:t>seq</a:t>
            </a: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(0.5,0,-0.1)	</a:t>
            </a:r>
            <a:r>
              <a:rPr lang="en-US" sz="1500" b="1" dirty="0" smtClean="0">
                <a:latin typeface="Courier New" pitchFamily="49" charset="0"/>
              </a:rPr>
              <a:t>: negative values for decreasing series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&gt; b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solidFill>
                  <a:srgbClr val="FF0000"/>
                </a:solidFill>
                <a:latin typeface="Courier New" pitchFamily="49" charset="0"/>
              </a:rPr>
              <a:t>[1] 0.5 0.4 0.3 0.2 0.1 0.0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5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500" b="1" dirty="0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7544" y="1628800"/>
            <a:ext cx="8208912" cy="4536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55626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Vector Functions in 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640" y="1600200"/>
            <a:ext cx="7200800" cy="5029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Typical operations on vectors include summary statistics (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mean</a:t>
            </a:r>
            <a:r>
              <a:rPr lang="en-US" sz="1800" dirty="0" smtClean="0"/>
              <a:t>,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var</a:t>
            </a:r>
            <a:r>
              <a:rPr lang="en-US" sz="1800" dirty="0" smtClean="0"/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range</a:t>
            </a:r>
            <a:r>
              <a:rPr lang="en-US" dirty="0" smtClean="0"/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max</a:t>
            </a:r>
            <a:r>
              <a:rPr lang="en-US" sz="1800" dirty="0" smtClean="0"/>
              <a:t>,…):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&gt; y&lt;-c(5,7,7,8,2,5,6,6,7,5,8,3,4)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&gt; z&lt;-13:1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&gt; mean(y)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[1] 5.615385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&gt; 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var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(z)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[1] 15.16667</a:t>
            </a:r>
            <a:b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</a:br>
            <a:endParaRPr lang="en-US" sz="16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Arithmetic with entire vectors, e.g. * operator. In R if two vectors are not the same length, the shorter vector is repeated as necessary, up to the length of the longer vector: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&gt; y*6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[1] 30 42 42 48 12 30 36 36 42 30 48 18 24</a:t>
            </a:r>
            <a:b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</a:br>
            <a:endParaRPr lang="en-US" sz="16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 smtClean="0"/>
              <a:t>Join together two vectors using the concatenate function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c</a:t>
            </a:r>
            <a:r>
              <a:rPr lang="en-US" sz="1800" dirty="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c(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itchFamily="49" charset="0"/>
              </a:rPr>
              <a:t>y,z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 b="1" dirty="0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31640" y="1556792"/>
            <a:ext cx="7200800" cy="2520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1640" y="4293096"/>
            <a:ext cx="7344816" cy="2376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4676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alisto MT" pitchFamily="18" charset="0"/>
              </a:rPr>
              <a:t>Subscripts: Obtaining Parts of Vectors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/>
              <a:t>Elements of vectors by subscripts in []: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&gt; y[3]</a:t>
            </a:r>
          </a:p>
          <a:p>
            <a:pPr eaLnBrk="1" hangingPunct="1">
              <a:defRPr/>
            </a:pPr>
            <a:r>
              <a:rPr lang="en-US" sz="2400" dirty="0"/>
              <a:t>The third to the seventh elements of y: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&gt; y[3:7]</a:t>
            </a:r>
          </a:p>
          <a:p>
            <a:pPr eaLnBrk="1" hangingPunct="1">
              <a:defRPr/>
            </a:pPr>
            <a:r>
              <a:rPr lang="en-US" sz="2400" dirty="0"/>
              <a:t>The</a:t>
            </a:r>
            <a:r>
              <a:rPr lang="en-US" dirty="0" smtClean="0"/>
              <a:t> </a:t>
            </a:r>
            <a:r>
              <a:rPr lang="en-US" sz="2400" dirty="0"/>
              <a:t>third, fifth, sixth and </a:t>
            </a:r>
            <a:r>
              <a:rPr lang="en-US" sz="2400" dirty="0" smtClean="0"/>
              <a:t>seventh </a:t>
            </a:r>
            <a:r>
              <a:rPr lang="en-US" sz="2400" dirty="0"/>
              <a:t>elements: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&gt; y[c(3,5,6,7)]</a:t>
            </a:r>
          </a:p>
          <a:p>
            <a:pPr>
              <a:defRPr/>
            </a:pPr>
            <a:r>
              <a:rPr lang="en-US" sz="2400" dirty="0"/>
              <a:t>To drop an element from the array, use negative subscripts: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&gt; y[-1]</a:t>
            </a:r>
            <a:endParaRPr lang="en-US" dirty="0" smtClean="0"/>
          </a:p>
          <a:p>
            <a:pPr eaLnBrk="1" hangingPunct="1">
              <a:defRPr/>
            </a:pPr>
            <a:r>
              <a:rPr lang="en-US" sz="2400" dirty="0"/>
              <a:t>To drop the last element of the array without knowing its length: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&gt; y[-length(y)]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357298"/>
            <a:ext cx="8431213" cy="4724400"/>
          </a:xfrm>
        </p:spPr>
      </p:pic>
      <p:sp>
        <p:nvSpPr>
          <p:cNvPr id="11" name="TextBox 10"/>
          <p:cNvSpPr txBox="1"/>
          <p:nvPr/>
        </p:nvSpPr>
        <p:spPr>
          <a:xfrm>
            <a:off x="857224" y="28572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R</a:t>
            </a:r>
          </a:p>
          <a:p>
            <a:pPr algn="r"/>
            <a:r>
              <a:rPr lang="fa-IR" dirty="0" smtClean="0"/>
              <a:t>یک نرم افزار برای محاسبات آماری و رسم نمودارهای متفاوت میباشد که با استفاده از خط فرمان دستورات را اجرا میکند.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467600" cy="9525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Subscripts as Logical Variables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Logical condition to find a subset of the values in a vector: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&gt; y[y&gt;6]</a:t>
            </a:r>
            <a:b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</a:br>
            <a:endParaRPr lang="en-US" dirty="0" smtClean="0"/>
          </a:p>
          <a:p>
            <a:pPr eaLnBrk="1" hangingPunct="1">
              <a:defRPr/>
            </a:pPr>
            <a:r>
              <a:rPr lang="en-US" sz="2400" dirty="0"/>
              <a:t>To know the values for</a:t>
            </a:r>
            <a:r>
              <a:rPr lang="en-US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z</a:t>
            </a:r>
            <a:r>
              <a:rPr lang="en-US" dirty="0" smtClean="0"/>
              <a:t> </a:t>
            </a:r>
            <a:r>
              <a:rPr lang="en-US" sz="2400" dirty="0"/>
              <a:t>for </a:t>
            </a:r>
            <a:r>
              <a:rPr lang="en-US" sz="2400" dirty="0" smtClean="0"/>
              <a:t>which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y&gt;6: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&gt; z[y&gt;6]</a:t>
            </a:r>
            <a:b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</a:br>
            <a:endParaRPr lang="en-US" sz="2000" b="1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defRPr/>
            </a:pPr>
            <a:r>
              <a:rPr lang="en-US" sz="2400" dirty="0"/>
              <a:t>Element of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y</a:t>
            </a:r>
            <a:r>
              <a:rPr lang="en-US" dirty="0" smtClean="0"/>
              <a:t> </a:t>
            </a:r>
            <a:r>
              <a:rPr lang="en-US" sz="2400" dirty="0"/>
              <a:t>not multiples of three: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&gt; y[y%%3!=0]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1556792"/>
            <a:ext cx="8064896" cy="4176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6" descr="images (8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47800" y="533400"/>
            <a:ext cx="2286000" cy="708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bg1"/>
                </a:solidFill>
                <a:latin typeface="Calisto MT" pitchFamily="18" charset="0"/>
              </a:rPr>
              <a:t>The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4357718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listo MT" pitchFamily="18" charset="0"/>
              </a:rPr>
              <a:t>Why use 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fa-IR" sz="2800" dirty="0" smtClean="0"/>
              <a:t>* قابل دسترس و رایگان بودن</a:t>
            </a:r>
          </a:p>
          <a:p>
            <a:pPr algn="r">
              <a:buNone/>
            </a:pPr>
            <a:endParaRPr lang="fa-IR" sz="2800" dirty="0" smtClean="0"/>
          </a:p>
          <a:p>
            <a:pPr algn="r">
              <a:buNone/>
            </a:pPr>
            <a:r>
              <a:rPr lang="fa-IR" sz="2800" dirty="0" smtClean="0"/>
              <a:t>*بررسی مباحث کاملا تخصصی علم آمار </a:t>
            </a:r>
          </a:p>
          <a:p>
            <a:pPr algn="r" rtl="1">
              <a:buNone/>
            </a:pPr>
            <a:endParaRPr lang="fa-IR" sz="2800" dirty="0" smtClean="0"/>
          </a:p>
          <a:p>
            <a:pPr algn="r" rtl="1">
              <a:buNone/>
            </a:pPr>
            <a:r>
              <a:rPr lang="fa-IR" sz="2800" dirty="0" smtClean="0"/>
              <a:t>*به روز بودن بسته های نرم افزاری </a:t>
            </a:r>
            <a:r>
              <a:rPr lang="en-US" sz="2800" dirty="0" smtClean="0"/>
              <a:t>(packages)</a:t>
            </a:r>
            <a:r>
              <a:rPr lang="fa-IR" sz="2800" dirty="0" smtClean="0"/>
              <a:t> مربوط به </a:t>
            </a:r>
            <a:r>
              <a:rPr lang="en-US" sz="2800" dirty="0" smtClean="0"/>
              <a:t>R</a:t>
            </a:r>
          </a:p>
          <a:p>
            <a:pPr algn="r" rtl="1">
              <a:buNone/>
            </a:pPr>
            <a:endParaRPr lang="fa-IR" sz="2800" dirty="0" smtClean="0"/>
          </a:p>
          <a:p>
            <a:pPr algn="r" rtl="1">
              <a:buNone/>
            </a:pPr>
            <a:r>
              <a:rPr lang="en-US" sz="2800" dirty="0" smtClean="0"/>
              <a:t>*</a:t>
            </a:r>
            <a:r>
              <a:rPr lang="fa-IR" sz="2800" dirty="0" smtClean="0"/>
              <a:t>مشترک بودن زبان برنامه نویسی آن با </a:t>
            </a:r>
            <a:r>
              <a:rPr lang="en-US" sz="2800" dirty="0" smtClean="0"/>
              <a:t>s-plus</a:t>
            </a:r>
          </a:p>
          <a:p>
            <a:pPr algn="r" rtl="1">
              <a:buNone/>
            </a:pPr>
            <a:endParaRPr lang="fa-IR" sz="2800" dirty="0" smtClean="0"/>
          </a:p>
          <a:p>
            <a:pPr algn="r" rtl="1">
              <a:buNone/>
            </a:pPr>
            <a:r>
              <a:rPr lang="fa-IR" sz="2800" dirty="0" smtClean="0"/>
              <a:t>*قبول بسته های نرم افزاری از طرف سایت سازنده نرم افزار</a:t>
            </a:r>
          </a:p>
          <a:p>
            <a:pPr algn="r" rtl="1">
              <a:buNone/>
            </a:pPr>
            <a:endParaRPr lang="fa-IR" sz="2800" dirty="0" smtClean="0"/>
          </a:p>
          <a:p>
            <a:pPr algn="r" rtl="1">
              <a:buNone/>
            </a:pPr>
            <a:r>
              <a:rPr lang="fa-IR" sz="2800" dirty="0" smtClean="0"/>
              <a:t>* امکان ساخت بسته های نرم افزار و توابع جدید برای همگان</a:t>
            </a:r>
          </a:p>
          <a:p>
            <a:pPr algn="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14554"/>
            <a:ext cx="9144000" cy="4262446"/>
          </a:xfrm>
          <a:noFill/>
        </p:spPr>
        <p:txBody>
          <a:bodyPr rIns="81279"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000" dirty="0" smtClean="0">
                <a:latin typeface="Calisto MT" pitchFamily="18" charset="0"/>
              </a:rPr>
              <a:t>S: language for data analysis developed at Bell Labs circa 1976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 smtClean="0">
                <a:latin typeface="Calisto MT" pitchFamily="18" charset="0"/>
              </a:rPr>
              <a:t>Licensed by </a:t>
            </a:r>
            <a:r>
              <a:rPr lang="en-US" sz="2000" i="1" dirty="0" smtClean="0">
                <a:latin typeface="Calisto MT" pitchFamily="18" charset="0"/>
              </a:rPr>
              <a:t>AT&amp;T/Lucent</a:t>
            </a:r>
            <a:r>
              <a:rPr lang="en-US" sz="2000" dirty="0" smtClean="0">
                <a:latin typeface="Calisto MT" pitchFamily="18" charset="0"/>
              </a:rPr>
              <a:t> to </a:t>
            </a:r>
            <a:r>
              <a:rPr lang="en-US" sz="2000" i="1" dirty="0" smtClean="0">
                <a:latin typeface="Calisto MT" pitchFamily="18" charset="0"/>
              </a:rPr>
              <a:t>Insightful Corp</a:t>
            </a:r>
            <a:r>
              <a:rPr lang="en-US" sz="2000" dirty="0" smtClean="0">
                <a:latin typeface="Calisto MT" pitchFamily="18" charset="0"/>
              </a:rPr>
              <a:t>. Product name: </a:t>
            </a:r>
            <a:r>
              <a:rPr lang="en-US" sz="2000" i="1" dirty="0" smtClean="0">
                <a:latin typeface="Calisto MT" pitchFamily="18" charset="0"/>
              </a:rPr>
              <a:t>S-plus</a:t>
            </a:r>
            <a:r>
              <a:rPr lang="en-US" sz="2000" dirty="0" smtClean="0">
                <a:latin typeface="Calisto MT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sz="2000" dirty="0" smtClean="0">
              <a:latin typeface="Calisto MT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 smtClean="0">
                <a:latin typeface="Calisto MT" pitchFamily="18" charset="0"/>
              </a:rPr>
              <a:t>R: initially written &amp; released as an open source software by Ross </a:t>
            </a:r>
            <a:r>
              <a:rPr lang="en-US" sz="2000" dirty="0" err="1" smtClean="0">
                <a:latin typeface="Calisto MT" pitchFamily="18" charset="0"/>
              </a:rPr>
              <a:t>Ihaka</a:t>
            </a:r>
            <a:r>
              <a:rPr lang="en-US" sz="2000" dirty="0" smtClean="0">
                <a:latin typeface="Calisto MT" pitchFamily="18" charset="0"/>
              </a:rPr>
              <a:t> and Robert Gentleman at U Auckland during 90s (R plays on name “S”)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endParaRPr lang="en-US" sz="2000" dirty="0" smtClean="0">
              <a:latin typeface="Calisto MT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3733800" cy="1240532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chemeClr val="bg1"/>
                </a:solidFill>
              </a:rPr>
              <a:t>R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7467600" cy="1219200"/>
          </a:xfrm>
          <a:solidFill>
            <a:schemeClr val="accent1">
              <a:lumMod val="75000"/>
            </a:schemeClr>
          </a:solidFill>
        </p:spPr>
        <p:txBody>
          <a:bodyPr rIns="81279"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“Open source”... that just means I don’t have to pay for it, right?</a:t>
            </a:r>
          </a:p>
        </p:txBody>
      </p:sp>
      <p:sp>
        <p:nvSpPr>
          <p:cNvPr id="6150" name="Rectangle 6"/>
          <p:cNvSpPr>
            <a:spLocks/>
          </p:cNvSpPr>
          <p:nvPr/>
        </p:nvSpPr>
        <p:spPr bwMode="auto">
          <a:xfrm>
            <a:off x="0" y="1752600"/>
            <a:ext cx="8763000" cy="350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700"/>
              </a:spcBef>
              <a:buSzPct val="100000"/>
              <a:buFont typeface="Lucida Grande" pitchFamily="1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Calisto MT" pitchFamily="18" charset="0"/>
              </a:rPr>
              <a:t>No. Much more:</a:t>
            </a:r>
          </a:p>
          <a:p>
            <a:pPr>
              <a:spcBef>
                <a:spcPts val="700"/>
              </a:spcBef>
              <a:buSzPct val="100000"/>
              <a:buFont typeface="Lucida Grande" pitchFamily="1" charset="0"/>
              <a:buChar char="•"/>
              <a:defRPr/>
            </a:pPr>
            <a:endParaRPr lang="en-US" sz="2400" dirty="0">
              <a:solidFill>
                <a:schemeClr val="tx2"/>
              </a:solidFill>
              <a:latin typeface="Calisto MT" pitchFamily="18" charset="0"/>
            </a:endParaRPr>
          </a:p>
          <a:p>
            <a:pPr lvl="1">
              <a:buSzPct val="100000"/>
              <a:buFont typeface="Lucida Grande" pitchFamily="1" charset="0"/>
              <a:buChar char="–"/>
              <a:defRPr/>
            </a:pPr>
            <a:r>
              <a:rPr lang="en-US" sz="2400" dirty="0">
                <a:solidFill>
                  <a:schemeClr val="tx2"/>
                </a:solidFill>
                <a:latin typeface="Calisto MT" pitchFamily="18" charset="0"/>
                <a:sym typeface="Helvetica" pitchFamily="1" charset="0"/>
              </a:rPr>
              <a:t>Provides full access to algorithms and their implementation</a:t>
            </a:r>
          </a:p>
          <a:p>
            <a:pPr lvl="1">
              <a:buSzPct val="100000"/>
              <a:buFont typeface="Lucida Grande" pitchFamily="1" charset="0"/>
              <a:buChar char="–"/>
              <a:defRPr/>
            </a:pPr>
            <a:endParaRPr lang="en-US" sz="2400" dirty="0">
              <a:solidFill>
                <a:schemeClr val="tx2"/>
              </a:solidFill>
              <a:latin typeface="Calisto MT" pitchFamily="18" charset="0"/>
              <a:sym typeface="Helvetica" pitchFamily="1" charset="0"/>
            </a:endParaRPr>
          </a:p>
          <a:p>
            <a:pPr lvl="1">
              <a:buSzPct val="100000"/>
              <a:buFont typeface="Lucida Grande" pitchFamily="1" charset="0"/>
              <a:buChar char="–"/>
              <a:defRPr/>
            </a:pPr>
            <a:r>
              <a:rPr lang="en-US" sz="2400" dirty="0">
                <a:solidFill>
                  <a:schemeClr val="tx2"/>
                </a:solidFill>
                <a:latin typeface="Calisto MT" pitchFamily="18" charset="0"/>
                <a:sym typeface="Helvetica" pitchFamily="1" charset="0"/>
              </a:rPr>
              <a:t>Gives you the ability to fix bugs and extend software</a:t>
            </a:r>
          </a:p>
          <a:p>
            <a:pPr lvl="1">
              <a:buSzPct val="100000"/>
              <a:buFont typeface="Lucida Grande" pitchFamily="1" charset="0"/>
              <a:buChar char="–"/>
              <a:defRPr/>
            </a:pPr>
            <a:endParaRPr lang="en-US" sz="2400" dirty="0">
              <a:solidFill>
                <a:schemeClr val="tx2"/>
              </a:solidFill>
              <a:latin typeface="Calisto MT" pitchFamily="18" charset="0"/>
              <a:sym typeface="Helvetica" pitchFamily="1" charset="0"/>
            </a:endParaRPr>
          </a:p>
          <a:p>
            <a:pPr lvl="1">
              <a:buSzPct val="100000"/>
              <a:buFont typeface="Lucida Grande" pitchFamily="1" charset="0"/>
              <a:buChar char="–"/>
              <a:defRPr/>
            </a:pPr>
            <a:r>
              <a:rPr lang="en-US" sz="2400" dirty="0">
                <a:solidFill>
                  <a:schemeClr val="tx2"/>
                </a:solidFill>
                <a:latin typeface="Calisto MT" pitchFamily="18" charset="0"/>
                <a:sym typeface="Helvetica" pitchFamily="1" charset="0"/>
              </a:rPr>
              <a:t>Provides a forum allowing researchers to explore and expand the methods used to analyze data</a:t>
            </a:r>
          </a:p>
          <a:p>
            <a:pPr lvl="1">
              <a:buSzPct val="100000"/>
              <a:defRPr/>
            </a:pPr>
            <a:endParaRPr lang="en-US" sz="2400" dirty="0">
              <a:solidFill>
                <a:schemeClr val="tx2"/>
              </a:solidFill>
              <a:latin typeface="Calisto MT" pitchFamily="18" charset="0"/>
              <a:sym typeface="Helvetica" pitchFamily="1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3733800" cy="9525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“Open source”...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14400" y="1652736"/>
            <a:ext cx="8001000" cy="4800600"/>
          </a:xfrm>
          <a:noFill/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150000"/>
              </a:lnSpc>
              <a:buSzPct val="100000"/>
              <a:buFont typeface="Lucida Grande"/>
              <a:buChar char="–"/>
              <a:defRPr/>
            </a:pPr>
            <a:r>
              <a:rPr lang="en-US" sz="2200" dirty="0" smtClean="0">
                <a:latin typeface="Calisto MT" pitchFamily="18" charset="0"/>
                <a:sym typeface="Helvetica" pitchFamily="34" charset="0"/>
              </a:rPr>
              <a:t>Ensures that scientists around the world - and not just ones in rich countries - are the co-owners to the software tools needed to carry out research</a:t>
            </a:r>
          </a:p>
          <a:p>
            <a:pPr lvl="1" eaLnBrk="1" hangingPunct="1">
              <a:lnSpc>
                <a:spcPct val="150000"/>
              </a:lnSpc>
              <a:buSzPct val="100000"/>
              <a:buFont typeface="Lucida Grande"/>
              <a:buChar char="–"/>
              <a:defRPr/>
            </a:pPr>
            <a:endParaRPr lang="en-US" sz="2200" dirty="0" smtClean="0">
              <a:latin typeface="Calisto MT" pitchFamily="18" charset="0"/>
              <a:sym typeface="Helvetica" pitchFamily="34" charset="0"/>
            </a:endParaRPr>
          </a:p>
          <a:p>
            <a:pPr lvl="1" eaLnBrk="1" hangingPunct="1">
              <a:lnSpc>
                <a:spcPct val="150000"/>
              </a:lnSpc>
              <a:buSzPct val="100000"/>
              <a:buFont typeface="Lucida Grande"/>
              <a:buChar char="–"/>
              <a:defRPr/>
            </a:pPr>
            <a:r>
              <a:rPr lang="en-US" sz="2200" dirty="0" smtClean="0">
                <a:latin typeface="Calisto MT" pitchFamily="18" charset="0"/>
                <a:sym typeface="Helvetica" pitchFamily="34" charset="0"/>
              </a:rPr>
              <a:t>Promotes reproducible research by providing open and accessible tools</a:t>
            </a:r>
          </a:p>
          <a:p>
            <a:pPr lvl="1" eaLnBrk="1" hangingPunct="1">
              <a:lnSpc>
                <a:spcPct val="150000"/>
              </a:lnSpc>
              <a:buSzPct val="100000"/>
              <a:buFont typeface="Lucida Grande"/>
              <a:buChar char="–"/>
              <a:defRPr/>
            </a:pPr>
            <a:endParaRPr lang="en-US" sz="2200" dirty="0" smtClean="0">
              <a:latin typeface="Calisto MT" pitchFamily="18" charset="0"/>
              <a:sym typeface="Helvetica" pitchFamily="34" charset="0"/>
            </a:endParaRPr>
          </a:p>
          <a:p>
            <a:pPr lvl="1" eaLnBrk="1" hangingPunct="1">
              <a:lnSpc>
                <a:spcPct val="150000"/>
              </a:lnSpc>
              <a:buSzPct val="100000"/>
              <a:buFont typeface="Lucida Grande"/>
              <a:buChar char="–"/>
              <a:defRPr/>
            </a:pPr>
            <a:r>
              <a:rPr lang="en-US" sz="2200" dirty="0" smtClean="0">
                <a:latin typeface="Calisto MT" pitchFamily="18" charset="0"/>
                <a:sym typeface="Helvetica" pitchFamily="34" charset="0"/>
              </a:rPr>
              <a:t>Most of R is written in… R! This makes it quite easy to see what functions are actually doing.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47800" y="457200"/>
            <a:ext cx="4338646" cy="9525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alisto MT" pitchFamily="18" charset="0"/>
              </a:rPr>
              <a:t>Is R accurate?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96200" cy="4800600"/>
          </a:xfrm>
          <a:noFill/>
        </p:spPr>
        <p:txBody>
          <a:bodyPr>
            <a:normAutofit lnSpcReduction="10000"/>
          </a:bodyPr>
          <a:lstStyle/>
          <a:p>
            <a:pPr marL="131763" indent="-92075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sto MT" pitchFamily="18" charset="0"/>
              </a:rPr>
              <a:t>R packages written by the university professors, that has usually passed through academic journal peer-review process with three experts in the field.</a:t>
            </a:r>
          </a:p>
          <a:p>
            <a:pPr marL="131763" indent="-92075" eaLnBrk="1" hangingPunct="1">
              <a:lnSpc>
                <a:spcPct val="90000"/>
              </a:lnSpc>
              <a:buNone/>
              <a:defRPr/>
            </a:pPr>
            <a:endParaRPr lang="en-US" sz="2200" dirty="0" smtClean="0">
              <a:latin typeface="Calisto MT" pitchFamily="18" charset="0"/>
            </a:endParaRPr>
          </a:p>
          <a:p>
            <a:pPr marL="131763" indent="-92075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sto MT" pitchFamily="18" charset="0"/>
              </a:rPr>
              <a:t>The most comprehensive study of R’s accuracy was done by </a:t>
            </a:r>
          </a:p>
          <a:p>
            <a:pPr marL="131763" indent="-92075" eaLnBrk="1" hangingPunct="1">
              <a:lnSpc>
                <a:spcPct val="90000"/>
              </a:lnSpc>
              <a:buNone/>
              <a:defRPr/>
            </a:pPr>
            <a:r>
              <a:rPr lang="en-US" sz="2000" dirty="0" smtClean="0">
                <a:latin typeface="Calisto MT" pitchFamily="18" charset="0"/>
              </a:rPr>
              <a:t>Keeling and </a:t>
            </a:r>
            <a:r>
              <a:rPr lang="en-US" sz="2000" dirty="0" err="1" smtClean="0">
                <a:latin typeface="Calisto MT" pitchFamily="18" charset="0"/>
              </a:rPr>
              <a:t>Pavur</a:t>
            </a:r>
            <a:endParaRPr lang="en-US" sz="2000" dirty="0" smtClean="0">
              <a:latin typeface="Calisto MT" pitchFamily="18" charset="0"/>
            </a:endParaRPr>
          </a:p>
          <a:p>
            <a:pPr marL="131763" indent="-92075" eaLnBrk="1" hangingPunct="1">
              <a:lnSpc>
                <a:spcPct val="90000"/>
              </a:lnSpc>
              <a:buNone/>
              <a:defRPr/>
            </a:pPr>
            <a:endParaRPr lang="en-US" sz="2200" dirty="0" smtClean="0">
              <a:latin typeface="Calisto MT" pitchFamily="18" charset="0"/>
            </a:endParaRPr>
          </a:p>
          <a:p>
            <a:pPr marL="131763" indent="-92075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1800" dirty="0" smtClean="0">
                <a:latin typeface="Calisto MT" pitchFamily="18" charset="0"/>
              </a:rPr>
              <a:t>They compared 9 statistical packages on the accuracy of their </a:t>
            </a:r>
            <a:r>
              <a:rPr lang="en-US" sz="1800" dirty="0" err="1" smtClean="0">
                <a:latin typeface="Calisto MT" pitchFamily="18" charset="0"/>
              </a:rPr>
              <a:t>univariate</a:t>
            </a:r>
            <a:r>
              <a:rPr lang="en-US" sz="1800" dirty="0" smtClean="0">
                <a:latin typeface="Calisto MT" pitchFamily="18" charset="0"/>
              </a:rPr>
              <a:t> statistics, analysis of </a:t>
            </a:r>
            <a:r>
              <a:rPr lang="en-US" sz="1800" dirty="0" err="1" smtClean="0">
                <a:latin typeface="Calisto MT" pitchFamily="18" charset="0"/>
              </a:rPr>
              <a:t>variance,linear</a:t>
            </a:r>
            <a:r>
              <a:rPr lang="en-US" sz="1800" dirty="0" smtClean="0">
                <a:latin typeface="Calisto MT" pitchFamily="18" charset="0"/>
              </a:rPr>
              <a:t> regression and non linear regression.</a:t>
            </a:r>
          </a:p>
          <a:p>
            <a:pPr marL="131763" indent="-92075" eaLnBrk="1" hangingPunct="1">
              <a:lnSpc>
                <a:spcPct val="90000"/>
              </a:lnSpc>
              <a:buNone/>
              <a:defRPr/>
            </a:pPr>
            <a:endParaRPr lang="en-US" sz="1800" dirty="0" smtClean="0">
              <a:latin typeface="Calisto MT" pitchFamily="18" charset="0"/>
            </a:endParaRPr>
          </a:p>
          <a:p>
            <a:pPr marL="131763" indent="-92075">
              <a:lnSpc>
                <a:spcPct val="90000"/>
              </a:lnSpc>
              <a:buFontTx/>
              <a:buChar char="-"/>
              <a:defRPr/>
            </a:pPr>
            <a:r>
              <a:rPr lang="en-US" sz="1800" dirty="0" smtClean="0">
                <a:latin typeface="Calisto MT" pitchFamily="18" charset="0"/>
              </a:rPr>
              <a:t>Also accuracy  of R was compared to SAS and </a:t>
            </a:r>
            <a:r>
              <a:rPr lang="en-US" sz="1800" dirty="0" err="1" smtClean="0">
                <a:latin typeface="Calisto MT" pitchFamily="18" charset="0"/>
              </a:rPr>
              <a:t>Spss</a:t>
            </a:r>
            <a:r>
              <a:rPr lang="en-US" sz="1800" dirty="0" smtClean="0">
                <a:latin typeface="Calisto MT" pitchFamily="18" charset="0"/>
              </a:rPr>
              <a:t> and R accuracy was improved</a:t>
            </a:r>
          </a:p>
          <a:p>
            <a:pPr marL="131763" indent="-92075">
              <a:lnSpc>
                <a:spcPct val="90000"/>
              </a:lnSpc>
              <a:buFontTx/>
              <a:buChar char="-"/>
              <a:defRPr/>
            </a:pPr>
            <a:endParaRPr lang="en-US" sz="2200" dirty="0" smtClean="0">
              <a:latin typeface="Calisto MT" pitchFamily="18" charset="0"/>
            </a:endParaRPr>
          </a:p>
          <a:p>
            <a:pPr marL="131763" indent="-92075">
              <a:lnSpc>
                <a:spcPct val="90000"/>
              </a:lnSpc>
              <a:defRPr/>
            </a:pPr>
            <a:r>
              <a:rPr lang="en-US" sz="2200" dirty="0" smtClean="0">
                <a:latin typeface="Calisto MT" pitchFamily="18" charset="0"/>
              </a:rPr>
              <a:t> quality of a given package is to see how people rate it at </a:t>
            </a:r>
          </a:p>
          <a:p>
            <a:pPr marL="131763" indent="-92075">
              <a:lnSpc>
                <a:spcPct val="90000"/>
              </a:lnSpc>
              <a:buNone/>
              <a:defRPr/>
            </a:pPr>
            <a:r>
              <a:rPr lang="en-US" sz="2200" dirty="0" smtClean="0">
                <a:latin typeface="Calisto MT" pitchFamily="18" charset="0"/>
              </a:rPr>
              <a:t>  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  <a:latin typeface="Calisto MT" pitchFamily="18" charset="0"/>
              </a:rPr>
              <a:t>http://crantastic.org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0E525-8187-4DE8-AACB-23B0CCDBA5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1745</Words>
  <Application>Microsoft Office PowerPoint</Application>
  <PresentationFormat>On-screen Show (4:3)</PresentationFormat>
  <Paragraphs>375</Paragraphs>
  <Slides>41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An introduction to R </vt:lpstr>
      <vt:lpstr>Chapter 1   what is R ?</vt:lpstr>
      <vt:lpstr>Overview </vt:lpstr>
      <vt:lpstr>Slide 4</vt:lpstr>
      <vt:lpstr>Why use R?</vt:lpstr>
      <vt:lpstr>  R and S   </vt:lpstr>
      <vt:lpstr>“Open source”... that just means I don’t have to pay for it, right?</vt:lpstr>
      <vt:lpstr>“Open source”...</vt:lpstr>
      <vt:lpstr>Is R accurate?</vt:lpstr>
      <vt:lpstr>Getting Started</vt:lpstr>
      <vt:lpstr>R Software</vt:lpstr>
      <vt:lpstr>Getting Started</vt:lpstr>
      <vt:lpstr>Getting Started</vt:lpstr>
      <vt:lpstr>Getting Started</vt:lpstr>
      <vt:lpstr>Getting Started</vt:lpstr>
      <vt:lpstr>Getting Started</vt:lpstr>
      <vt:lpstr>R Packages</vt:lpstr>
      <vt:lpstr>Download and installation of R Packages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R  Advantages</vt:lpstr>
      <vt:lpstr> R Disadvantages</vt:lpstr>
      <vt:lpstr>Chapter 2  Fundamentals of the R language</vt:lpstr>
      <vt:lpstr>Working with data.</vt:lpstr>
      <vt:lpstr>Assigning Values to variables</vt:lpstr>
      <vt:lpstr>R as a calculator</vt:lpstr>
      <vt:lpstr>R as a calculator</vt:lpstr>
      <vt:lpstr>Vectors </vt:lpstr>
      <vt:lpstr>R code</vt:lpstr>
      <vt:lpstr>Assigning Values to variables</vt:lpstr>
      <vt:lpstr>Vector Functions in R</vt:lpstr>
      <vt:lpstr>Subscripts: Obtaining Parts of Vectors</vt:lpstr>
      <vt:lpstr>Subscripts as Logical Variables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introductionR</dc:title>
  <dc:creator>samaneh</dc:creator>
  <cp:lastModifiedBy>ri-f308c007-A</cp:lastModifiedBy>
  <cp:revision>84</cp:revision>
  <dcterms:created xsi:type="dcterms:W3CDTF">2011-12-16T17:34:09Z</dcterms:created>
  <dcterms:modified xsi:type="dcterms:W3CDTF">2012-11-11T03:29:18Z</dcterms:modified>
</cp:coreProperties>
</file>