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60" r:id="rId5"/>
    <p:sldId id="261" r:id="rId6"/>
    <p:sldId id="272" r:id="rId7"/>
    <p:sldId id="259" r:id="rId8"/>
    <p:sldId id="262" r:id="rId9"/>
    <p:sldId id="263" r:id="rId10"/>
    <p:sldId id="265" r:id="rId11"/>
    <p:sldId id="267" r:id="rId12"/>
    <p:sldId id="268" r:id="rId13"/>
    <p:sldId id="279" r:id="rId14"/>
    <p:sldId id="266" r:id="rId15"/>
    <p:sldId id="280" r:id="rId16"/>
    <p:sldId id="269" r:id="rId17"/>
    <p:sldId id="281" r:id="rId18"/>
    <p:sldId id="282" r:id="rId19"/>
    <p:sldId id="323" r:id="rId20"/>
    <p:sldId id="284" r:id="rId21"/>
    <p:sldId id="285" r:id="rId22"/>
    <p:sldId id="286" r:id="rId23"/>
    <p:sldId id="288" r:id="rId24"/>
    <p:sldId id="290" r:id="rId25"/>
    <p:sldId id="292" r:id="rId26"/>
    <p:sldId id="293" r:id="rId27"/>
    <p:sldId id="294" r:id="rId28"/>
    <p:sldId id="327" r:id="rId29"/>
    <p:sldId id="328" r:id="rId30"/>
    <p:sldId id="330" r:id="rId31"/>
    <p:sldId id="332" r:id="rId32"/>
    <p:sldId id="334" r:id="rId33"/>
    <p:sldId id="336" r:id="rId34"/>
    <p:sldId id="337" r:id="rId35"/>
    <p:sldId id="339" r:id="rId36"/>
    <p:sldId id="340" r:id="rId37"/>
    <p:sldId id="341" r:id="rId38"/>
    <p:sldId id="342" r:id="rId39"/>
    <p:sldId id="343" r:id="rId40"/>
    <p:sldId id="302" r:id="rId41"/>
    <p:sldId id="321" r:id="rId42"/>
    <p:sldId id="303" r:id="rId43"/>
    <p:sldId id="304" r:id="rId44"/>
    <p:sldId id="305" r:id="rId45"/>
    <p:sldId id="308" r:id="rId46"/>
    <p:sldId id="307" r:id="rId47"/>
    <p:sldId id="309" r:id="rId48"/>
    <p:sldId id="310" r:id="rId49"/>
    <p:sldId id="324" r:id="rId50"/>
    <p:sldId id="325" r:id="rId51"/>
    <p:sldId id="34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B68F"/>
    <a:srgbClr val="FAA990"/>
    <a:srgbClr val="D9F7D9"/>
    <a:srgbClr val="FFFFCC"/>
    <a:srgbClr val="FFFFFF"/>
    <a:srgbClr val="DAF6F5"/>
    <a:srgbClr val="DAF6EF"/>
    <a:srgbClr val="EEF7D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78508" autoAdjust="0"/>
  </p:normalViewPr>
  <p:slideViewPr>
    <p:cSldViewPr>
      <p:cViewPr>
        <p:scale>
          <a:sx n="68" d="100"/>
          <a:sy n="68" d="100"/>
        </p:scale>
        <p:origin x="-492" y="23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134E0B-758B-489F-AF76-8A78F3559F8D}" type="datetimeFigureOut">
              <a:rPr lang="en-US" smtClean="0"/>
              <a:pPr/>
              <a:t>8/5/2002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EBCA6F-6EC4-4CDE-BFC2-9D14424EB239}" type="slidenum">
              <a:rPr lang="en-US" smtClean="0"/>
              <a:pPr/>
              <a:t>‹#›</a:t>
            </a:fld>
            <a:endParaRPr lang="en-US" dirty="0"/>
          </a:p>
        </p:txBody>
      </p:sp>
    </p:spTree>
    <p:extLst>
      <p:ext uri="{BB962C8B-B14F-4D97-AF65-F5344CB8AC3E}">
        <p14:creationId xmlns="" xmlns:p14="http://schemas.microsoft.com/office/powerpoint/2010/main" val="777398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BCA6F-6EC4-4CDE-BFC2-9D14424EB239}" type="slidenum">
              <a:rPr lang="en-US" smtClean="0"/>
              <a:pPr/>
              <a:t>5</a:t>
            </a:fld>
            <a:endParaRPr lang="en-US" dirty="0"/>
          </a:p>
        </p:txBody>
      </p:sp>
    </p:spTree>
    <p:extLst>
      <p:ext uri="{BB962C8B-B14F-4D97-AF65-F5344CB8AC3E}">
        <p14:creationId xmlns="" xmlns:p14="http://schemas.microsoft.com/office/powerpoint/2010/main" val="3425586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BCA6F-6EC4-4CDE-BFC2-9D14424EB239}" type="slidenum">
              <a:rPr lang="en-US" smtClean="0"/>
              <a:pPr/>
              <a:t>30</a:t>
            </a:fld>
            <a:endParaRPr lang="en-US" dirty="0"/>
          </a:p>
        </p:txBody>
      </p:sp>
    </p:spTree>
    <p:extLst>
      <p:ext uri="{BB962C8B-B14F-4D97-AF65-F5344CB8AC3E}">
        <p14:creationId xmlns="" xmlns:p14="http://schemas.microsoft.com/office/powerpoint/2010/main" val="448210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rtl="0">
              <a:buNone/>
            </a:pPr>
            <a:endParaRPr lang="en-US" dirty="0"/>
          </a:p>
        </p:txBody>
      </p:sp>
      <p:sp>
        <p:nvSpPr>
          <p:cNvPr id="4" name="Slide Number Placeholder 3"/>
          <p:cNvSpPr>
            <a:spLocks noGrp="1"/>
          </p:cNvSpPr>
          <p:nvPr>
            <p:ph type="sldNum" sz="quarter" idx="10"/>
          </p:nvPr>
        </p:nvSpPr>
        <p:spPr/>
        <p:txBody>
          <a:bodyPr/>
          <a:lstStyle/>
          <a:p>
            <a:fld id="{DEEBCA6F-6EC4-4CDE-BFC2-9D14424EB239}" type="slidenum">
              <a:rPr lang="en-US" smtClean="0"/>
              <a:pPr/>
              <a:t>16</a:t>
            </a:fld>
            <a:endParaRPr lang="en-US" dirty="0"/>
          </a:p>
        </p:txBody>
      </p:sp>
    </p:spTree>
    <p:extLst>
      <p:ext uri="{BB962C8B-B14F-4D97-AF65-F5344CB8AC3E}">
        <p14:creationId xmlns="" xmlns:p14="http://schemas.microsoft.com/office/powerpoint/2010/main" val="4041485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EBCA6F-6EC4-4CDE-BFC2-9D14424EB239}" type="slidenum">
              <a:rPr lang="en-US" smtClean="0"/>
              <a:pPr/>
              <a:t>18</a:t>
            </a:fld>
            <a:endParaRPr lang="en-US" dirty="0"/>
          </a:p>
        </p:txBody>
      </p:sp>
    </p:spTree>
    <p:extLst>
      <p:ext uri="{BB962C8B-B14F-4D97-AF65-F5344CB8AC3E}">
        <p14:creationId xmlns="" xmlns:p14="http://schemas.microsoft.com/office/powerpoint/2010/main" val="1352202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2  Homa" pitchFamily="2" charset="-78"/>
              </a:rPr>
              <a:t>از 5783 نفر جمعیت مورد مطالعه تیروئید تهران پس از خارج شدن افراد تحت درمان با هر یک ازداروهای: تیروکسین،آنتی تیروئید وگلوکوکورتیکوئید، افراد دارای سابقه مواجهه با ید رادیواکتیو ، واجدین سابقه جراحی تیروئید، افراد باردار ، مبتلایان به کمکاری بالینی تیروئید و نیز پرکاری بالینی تیروئید در هر فاز که به ترتیب فاز 1 در سال 78-80 ، فاز 2 در سال81-83 ، فاز 3در سال 84-86 و فاز 4 در سال87-90میباشد، در انتها 2383 نفر مورد مطالعه قرار گرفتند.</a:t>
            </a:r>
            <a:endParaRPr lang="en-US" dirty="0">
              <a:cs typeface="2  Homa" pitchFamily="2" charset="-78"/>
            </a:endParaRPr>
          </a:p>
        </p:txBody>
      </p:sp>
      <p:sp>
        <p:nvSpPr>
          <p:cNvPr id="4" name="Slide Number Placeholder 3"/>
          <p:cNvSpPr>
            <a:spLocks noGrp="1"/>
          </p:cNvSpPr>
          <p:nvPr>
            <p:ph type="sldNum" sz="quarter" idx="10"/>
          </p:nvPr>
        </p:nvSpPr>
        <p:spPr/>
        <p:txBody>
          <a:bodyPr/>
          <a:lstStyle/>
          <a:p>
            <a:fld id="{DEEBCA6F-6EC4-4CDE-BFC2-9D14424EB239}" type="slidenum">
              <a:rPr lang="en-US" smtClean="0"/>
              <a:pPr/>
              <a:t>20</a:t>
            </a:fld>
            <a:endParaRPr lang="en-US" dirty="0"/>
          </a:p>
        </p:txBody>
      </p:sp>
    </p:spTree>
    <p:extLst>
      <p:ext uri="{BB962C8B-B14F-4D97-AF65-F5344CB8AC3E}">
        <p14:creationId xmlns="" xmlns:p14="http://schemas.microsoft.com/office/powerpoint/2010/main" val="3068345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2  Homa" pitchFamily="2" charset="-78"/>
              </a:rPr>
              <a:t>. به طور کلی میانگین فشارخون سیستولیک ودیاستولیک  شرکت کنندگان ، میانگین مصرف داروهای کاهنده لیپید، شاخص توده بدنی ،دور کمرو نیز میانگین سطح سرمی تیروتروپین با گذشت زمان  و از فاز 1 تا 4 به موازات افزایش سن جمعیت مورد مطالعه افزایش یافت و میانگین مصرف فعلی سیگار از فاز یک تا چهار کاهش یافت.</a:t>
            </a:r>
            <a:endParaRPr lang="en-US" dirty="0">
              <a:cs typeface="2  Homa" pitchFamily="2" charset="-78"/>
            </a:endParaRPr>
          </a:p>
        </p:txBody>
      </p:sp>
      <p:sp>
        <p:nvSpPr>
          <p:cNvPr id="4" name="Slide Number Placeholder 3"/>
          <p:cNvSpPr>
            <a:spLocks noGrp="1"/>
          </p:cNvSpPr>
          <p:nvPr>
            <p:ph type="sldNum" sz="quarter" idx="10"/>
          </p:nvPr>
        </p:nvSpPr>
        <p:spPr/>
        <p:txBody>
          <a:bodyPr/>
          <a:lstStyle/>
          <a:p>
            <a:fld id="{DEEBCA6F-6EC4-4CDE-BFC2-9D14424EB239}" type="slidenum">
              <a:rPr lang="en-US" smtClean="0"/>
              <a:pPr/>
              <a:t>21</a:t>
            </a:fld>
            <a:endParaRPr lang="en-US"/>
          </a:p>
        </p:txBody>
      </p:sp>
    </p:spTree>
    <p:extLst>
      <p:ext uri="{BB962C8B-B14F-4D97-AF65-F5344CB8AC3E}">
        <p14:creationId xmlns="" xmlns:p14="http://schemas.microsoft.com/office/powerpoint/2010/main" val="10977226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2  Homa" pitchFamily="2" charset="-78"/>
              </a:rPr>
              <a:t>56% از شرکت کنندگان را زنان تشکیل داده بودند. در مقایسه وضعیت پایه، تفاوت در دو جنس از نظر سن، فشارخون سیستولیک ودیاستولیک ، مصرف داروی کاهنده لیپید، میزان تحصیلات ، شاخص توده بدنی، دور کمر، وضعیت سیگارکشیدن و کلیه پارامترهای لیپید و تیروئید مورد مطالعه  معنی دار بود به عبارتی تمامی متغیرهای پایه ای به استثنای قند خون ناشتا، </a:t>
            </a:r>
            <a:r>
              <a:rPr lang="en-US" dirty="0" smtClean="0">
                <a:cs typeface="2  Homa" pitchFamily="2" charset="-78"/>
              </a:rPr>
              <a:t>M.LDL </a:t>
            </a:r>
            <a:r>
              <a:rPr lang="fa-IR" dirty="0" smtClean="0">
                <a:cs typeface="2  Homa" pitchFamily="2" charset="-78"/>
              </a:rPr>
              <a:t>و درصد بیماران دیابتی بین زن و مرد تفاوت آماری معنادار داشته اند.</a:t>
            </a:r>
            <a:endParaRPr lang="en-US" dirty="0">
              <a:cs typeface="2  Homa" pitchFamily="2" charset="-78"/>
            </a:endParaRPr>
          </a:p>
        </p:txBody>
      </p:sp>
      <p:sp>
        <p:nvSpPr>
          <p:cNvPr id="4" name="Slide Number Placeholder 3"/>
          <p:cNvSpPr>
            <a:spLocks noGrp="1"/>
          </p:cNvSpPr>
          <p:nvPr>
            <p:ph type="sldNum" sz="quarter" idx="10"/>
          </p:nvPr>
        </p:nvSpPr>
        <p:spPr/>
        <p:txBody>
          <a:bodyPr/>
          <a:lstStyle/>
          <a:p>
            <a:fld id="{DEEBCA6F-6EC4-4CDE-BFC2-9D14424EB239}" type="slidenum">
              <a:rPr lang="en-US" smtClean="0"/>
              <a:pPr/>
              <a:t>22</a:t>
            </a:fld>
            <a:endParaRPr lang="en-US"/>
          </a:p>
        </p:txBody>
      </p:sp>
    </p:spTree>
    <p:extLst>
      <p:ext uri="{BB962C8B-B14F-4D97-AF65-F5344CB8AC3E}">
        <p14:creationId xmlns="" xmlns:p14="http://schemas.microsoft.com/office/powerpoint/2010/main" val="3767000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dirty="0" smtClean="0">
                <a:cs typeface="2  Homa" pitchFamily="2" charset="-78"/>
              </a:rPr>
              <a:t> میزان تغییرات پارامترهای لیپید وشاخصهای عملکرد تیروئید  طی4مرحله  مطالعه  گزارش شده است،  که بر این اساس در مردان بیشترین تغییر در فاکتورهای </a:t>
            </a:r>
            <a:r>
              <a:rPr lang="en-US" dirty="0" smtClean="0">
                <a:cs typeface="2  Homa" pitchFamily="2" charset="-78"/>
              </a:rPr>
              <a:t>TC،M.LDL </a:t>
            </a:r>
            <a:r>
              <a:rPr lang="fa-IR" dirty="0" smtClean="0">
                <a:cs typeface="2  Homa" pitchFamily="2" charset="-78"/>
              </a:rPr>
              <a:t>و  </a:t>
            </a:r>
            <a:r>
              <a:rPr lang="en-US" dirty="0" smtClean="0">
                <a:cs typeface="2  Homa" pitchFamily="2" charset="-78"/>
              </a:rPr>
              <a:t>TG</a:t>
            </a:r>
            <a:r>
              <a:rPr lang="fa-IR" dirty="0" smtClean="0">
                <a:cs typeface="2  Homa" pitchFamily="2" charset="-78"/>
              </a:rPr>
              <a:t>از فاز 1 به 2 بوده است و بیشترین میزان تغییر در </a:t>
            </a:r>
            <a:r>
              <a:rPr lang="en-US" dirty="0" smtClean="0">
                <a:cs typeface="2  Homa" pitchFamily="2" charset="-78"/>
              </a:rPr>
              <a:t>TSH  </a:t>
            </a:r>
            <a:r>
              <a:rPr lang="fa-IR" dirty="0" smtClean="0">
                <a:cs typeface="2  Homa" pitchFamily="2" charset="-78"/>
              </a:rPr>
              <a:t>و </a:t>
            </a:r>
            <a:r>
              <a:rPr lang="en-US" dirty="0" smtClean="0">
                <a:cs typeface="2  Homa" pitchFamily="2" charset="-78"/>
              </a:rPr>
              <a:t>TPO-</a:t>
            </a:r>
            <a:r>
              <a:rPr lang="en-US" dirty="0" err="1" smtClean="0">
                <a:cs typeface="2  Homa" pitchFamily="2" charset="-78"/>
              </a:rPr>
              <a:t>Ab</a:t>
            </a:r>
            <a:r>
              <a:rPr lang="en-US" dirty="0" smtClean="0">
                <a:cs typeface="2  Homa" pitchFamily="2" charset="-78"/>
              </a:rPr>
              <a:t> </a:t>
            </a:r>
            <a:r>
              <a:rPr lang="fa-IR" dirty="0" smtClean="0">
                <a:cs typeface="2  Homa" pitchFamily="2" charset="-78"/>
              </a:rPr>
              <a:t>از فاز 3 به 4 بوده است و در زنان بیشترین تغییر  </a:t>
            </a:r>
            <a:r>
              <a:rPr lang="en-US" dirty="0" smtClean="0">
                <a:cs typeface="2  Homa" pitchFamily="2" charset="-78"/>
              </a:rPr>
              <a:t>TC </a:t>
            </a:r>
            <a:r>
              <a:rPr lang="fa-IR" dirty="0" smtClean="0">
                <a:cs typeface="2  Homa" pitchFamily="2" charset="-78"/>
              </a:rPr>
              <a:t>و </a:t>
            </a:r>
            <a:r>
              <a:rPr lang="en-US" dirty="0" smtClean="0">
                <a:cs typeface="2  Homa" pitchFamily="2" charset="-78"/>
              </a:rPr>
              <a:t>M.LDL  </a:t>
            </a:r>
            <a:r>
              <a:rPr lang="fa-IR" dirty="0" smtClean="0">
                <a:cs typeface="2  Homa" pitchFamily="2" charset="-78"/>
              </a:rPr>
              <a:t>از فاز 1 به 2 و در مورد </a:t>
            </a:r>
            <a:r>
              <a:rPr lang="en-US" dirty="0" smtClean="0">
                <a:cs typeface="2  Homa" pitchFamily="2" charset="-78"/>
              </a:rPr>
              <a:t>TG </a:t>
            </a:r>
            <a:r>
              <a:rPr lang="fa-IR" dirty="0" smtClean="0">
                <a:cs typeface="2  Homa" pitchFamily="2" charset="-78"/>
              </a:rPr>
              <a:t>و </a:t>
            </a:r>
            <a:r>
              <a:rPr lang="en-US" dirty="0" smtClean="0">
                <a:cs typeface="2  Homa" pitchFamily="2" charset="-78"/>
              </a:rPr>
              <a:t>HDL-C </a:t>
            </a:r>
            <a:r>
              <a:rPr lang="fa-IR" dirty="0" smtClean="0">
                <a:cs typeface="2  Homa" pitchFamily="2" charset="-78"/>
              </a:rPr>
              <a:t>از فاز 3 به 4 بوده است. </a:t>
            </a:r>
            <a:r>
              <a:rPr lang="en-US" dirty="0" smtClean="0">
                <a:cs typeface="2  Homa" pitchFamily="2" charset="-78"/>
              </a:rPr>
              <a:t>TSH </a:t>
            </a:r>
            <a:r>
              <a:rPr lang="fa-IR" dirty="0" smtClean="0">
                <a:cs typeface="2  Homa" pitchFamily="2" charset="-78"/>
              </a:rPr>
              <a:t>و </a:t>
            </a:r>
            <a:r>
              <a:rPr lang="en-US" dirty="0" smtClean="0">
                <a:cs typeface="2  Homa" pitchFamily="2" charset="-78"/>
              </a:rPr>
              <a:t>FT4  </a:t>
            </a:r>
            <a:r>
              <a:rPr lang="fa-IR" dirty="0" smtClean="0">
                <a:cs typeface="2  Homa" pitchFamily="2" charset="-78"/>
              </a:rPr>
              <a:t>به ترتیب بیشترین تغییر را از فاز 3 به 4 و از 1 به 2 داشته اند بیشینه تغییرات کلسترول تام ،</a:t>
            </a:r>
            <a:r>
              <a:rPr lang="en-US" dirty="0" smtClean="0">
                <a:cs typeface="2  Homa" pitchFamily="2" charset="-78"/>
              </a:rPr>
              <a:t>HDL </a:t>
            </a:r>
            <a:r>
              <a:rPr lang="fa-IR" dirty="0" smtClean="0">
                <a:cs typeface="2  Homa" pitchFamily="2" charset="-78"/>
              </a:rPr>
              <a:t>و </a:t>
            </a:r>
            <a:r>
              <a:rPr lang="en-US" dirty="0" smtClean="0">
                <a:cs typeface="2  Homa" pitchFamily="2" charset="-78"/>
              </a:rPr>
              <a:t>MLDL </a:t>
            </a:r>
            <a:r>
              <a:rPr lang="fa-IR" dirty="0" smtClean="0">
                <a:cs typeface="2  Homa" pitchFamily="2" charset="-78"/>
              </a:rPr>
              <a:t>در زنان بیش از مردان بود.</a:t>
            </a:r>
            <a:endParaRPr lang="en-US" dirty="0">
              <a:cs typeface="2  Homa" pitchFamily="2" charset="-78"/>
            </a:endParaRPr>
          </a:p>
        </p:txBody>
      </p:sp>
      <p:sp>
        <p:nvSpPr>
          <p:cNvPr id="4" name="Slide Number Placeholder 3"/>
          <p:cNvSpPr>
            <a:spLocks noGrp="1"/>
          </p:cNvSpPr>
          <p:nvPr>
            <p:ph type="sldNum" sz="quarter" idx="10"/>
          </p:nvPr>
        </p:nvSpPr>
        <p:spPr/>
        <p:txBody>
          <a:bodyPr/>
          <a:lstStyle/>
          <a:p>
            <a:fld id="{DEEBCA6F-6EC4-4CDE-BFC2-9D14424EB239}" type="slidenum">
              <a:rPr lang="en-US" smtClean="0"/>
              <a:pPr/>
              <a:t>24</a:t>
            </a:fld>
            <a:endParaRPr lang="en-US"/>
          </a:p>
        </p:txBody>
      </p:sp>
    </p:spTree>
    <p:extLst>
      <p:ext uri="{BB962C8B-B14F-4D97-AF65-F5344CB8AC3E}">
        <p14:creationId xmlns="" xmlns:p14="http://schemas.microsoft.com/office/powerpoint/2010/main" val="562523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fa-IR" sz="1200" dirty="0" smtClean="0">
                <a:cs typeface="2  Homa" pitchFamily="2" charset="-78"/>
              </a:rPr>
              <a:t>همبستگی معنادار منفی بین </a:t>
            </a:r>
            <a:r>
              <a:rPr lang="en-US" sz="1200" dirty="0" smtClean="0">
                <a:cs typeface="2  Homa" pitchFamily="2" charset="-78"/>
              </a:rPr>
              <a:t>TSH </a:t>
            </a:r>
            <a:r>
              <a:rPr lang="fa-IR" sz="1200" dirty="0" smtClean="0">
                <a:cs typeface="2  Homa" pitchFamily="2" charset="-78"/>
              </a:rPr>
              <a:t>با</a:t>
            </a:r>
            <a:r>
              <a:rPr lang="en-US" sz="1200" dirty="0" smtClean="0">
                <a:cs typeface="2  Homa" pitchFamily="2" charset="-78"/>
              </a:rPr>
              <a:t>TG-MLDL  </a:t>
            </a:r>
            <a:r>
              <a:rPr lang="fa-IR" sz="1200" dirty="0" smtClean="0">
                <a:cs typeface="2  Homa" pitchFamily="2" charset="-78"/>
              </a:rPr>
              <a:t>و توتال کلسترول در فازهای 1-2و 3 برقرار بود. قویترین ارتباط بین </a:t>
            </a:r>
            <a:r>
              <a:rPr lang="en-US" sz="1200" dirty="0" smtClean="0">
                <a:cs typeface="2  Homa" pitchFamily="2" charset="-78"/>
              </a:rPr>
              <a:t>TSH </a:t>
            </a:r>
            <a:r>
              <a:rPr lang="fa-IR" sz="1200" dirty="0" smtClean="0">
                <a:cs typeface="2  Homa" pitchFamily="2" charset="-78"/>
              </a:rPr>
              <a:t>با توتال کلسترول در فاز یک 35/0=</a:t>
            </a:r>
            <a:r>
              <a:rPr lang="en-US" sz="1200" dirty="0" smtClean="0">
                <a:cs typeface="2  Homa" pitchFamily="2" charset="-78"/>
              </a:rPr>
              <a:t>r </a:t>
            </a:r>
            <a:r>
              <a:rPr lang="fa-IR" sz="1200" dirty="0" smtClean="0">
                <a:cs typeface="2  Homa" pitchFamily="2" charset="-78"/>
              </a:rPr>
              <a:t>همبستگی مثبت معنادار اما ضعیف بین  </a:t>
            </a:r>
            <a:r>
              <a:rPr lang="en-US" sz="1200" dirty="0" smtClean="0">
                <a:cs typeface="2  Homa" pitchFamily="2" charset="-78"/>
              </a:rPr>
              <a:t>TSH</a:t>
            </a:r>
            <a:r>
              <a:rPr lang="fa-IR" sz="1200" dirty="0" smtClean="0">
                <a:cs typeface="2  Homa" pitchFamily="2" charset="-78"/>
              </a:rPr>
              <a:t>با </a:t>
            </a:r>
            <a:r>
              <a:rPr lang="en-US" sz="1200" dirty="0" smtClean="0">
                <a:cs typeface="2  Homa" pitchFamily="2" charset="-78"/>
              </a:rPr>
              <a:t>HDL  </a:t>
            </a:r>
            <a:r>
              <a:rPr lang="fa-IR" sz="1200" dirty="0" smtClean="0">
                <a:cs typeface="2  Homa" pitchFamily="2" charset="-78"/>
              </a:rPr>
              <a:t>در فازهای 3و4 مشاهده شد .</a:t>
            </a:r>
          </a:p>
          <a:p>
            <a:pPr algn="r" rtl="1"/>
            <a:r>
              <a:rPr lang="fa-IR" sz="1200" dirty="0" smtClean="0">
                <a:cs typeface="2  Homa" pitchFamily="2" charset="-78"/>
              </a:rPr>
              <a:t> همبستگی معنادار مثبت اما ضعیف سطح </a:t>
            </a:r>
            <a:r>
              <a:rPr lang="en-US" sz="1200" dirty="0" err="1" smtClean="0">
                <a:cs typeface="2  Homa" pitchFamily="2" charset="-78"/>
              </a:rPr>
              <a:t>TpoAb</a:t>
            </a:r>
            <a:r>
              <a:rPr lang="fa-IR" sz="1200" dirty="0" smtClean="0">
                <a:cs typeface="2  Homa" pitchFamily="2" charset="-78"/>
              </a:rPr>
              <a:t>و نیز </a:t>
            </a:r>
            <a:r>
              <a:rPr lang="en-US" sz="1200" dirty="0" err="1" smtClean="0">
                <a:cs typeface="2  Homa" pitchFamily="2" charset="-78"/>
              </a:rPr>
              <a:t>TpoAb</a:t>
            </a:r>
            <a:r>
              <a:rPr lang="fa-IR" sz="1200" dirty="0" smtClean="0">
                <a:cs typeface="2  Homa" pitchFamily="2" charset="-78"/>
              </a:rPr>
              <a:t>مثبت،  با</a:t>
            </a:r>
            <a:r>
              <a:rPr lang="en-US" sz="1200" dirty="0" smtClean="0">
                <a:cs typeface="2  Homa" pitchFamily="2" charset="-78"/>
              </a:rPr>
              <a:t>HDL  </a:t>
            </a:r>
            <a:r>
              <a:rPr lang="fa-IR" sz="1200" dirty="0" smtClean="0">
                <a:cs typeface="2  Homa" pitchFamily="2" charset="-78"/>
              </a:rPr>
              <a:t>مشاهده شد. ارتباط قابل توجهی بین </a:t>
            </a:r>
            <a:r>
              <a:rPr lang="en-US" sz="1200" dirty="0" err="1" smtClean="0">
                <a:cs typeface="2  Homa" pitchFamily="2" charset="-78"/>
              </a:rPr>
              <a:t>TpoAb</a:t>
            </a:r>
            <a:r>
              <a:rPr lang="fa-IR" sz="1200" dirty="0" smtClean="0">
                <a:cs typeface="2  Homa" pitchFamily="2" charset="-78"/>
              </a:rPr>
              <a:t>با سایر پارامترهای لیپید برقرار نبود.</a:t>
            </a:r>
            <a:endParaRPr lang="fa-IR" sz="1200" dirty="0">
              <a:cs typeface="2  Homa" pitchFamily="2" charset="-78"/>
            </a:endParaRPr>
          </a:p>
        </p:txBody>
      </p:sp>
      <p:sp>
        <p:nvSpPr>
          <p:cNvPr id="4" name="Slide Number Placeholder 3"/>
          <p:cNvSpPr>
            <a:spLocks noGrp="1"/>
          </p:cNvSpPr>
          <p:nvPr>
            <p:ph type="sldNum" sz="quarter" idx="10"/>
          </p:nvPr>
        </p:nvSpPr>
        <p:spPr/>
        <p:txBody>
          <a:bodyPr/>
          <a:lstStyle/>
          <a:p>
            <a:fld id="{DEEBCA6F-6EC4-4CDE-BFC2-9D14424EB239}" type="slidenum">
              <a:rPr lang="en-US" smtClean="0"/>
              <a:pPr/>
              <a:t>26</a:t>
            </a:fld>
            <a:endParaRPr lang="en-US"/>
          </a:p>
        </p:txBody>
      </p:sp>
    </p:spTree>
    <p:extLst>
      <p:ext uri="{BB962C8B-B14F-4D97-AF65-F5344CB8AC3E}">
        <p14:creationId xmlns="" xmlns:p14="http://schemas.microsoft.com/office/powerpoint/2010/main" val="39859974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r" rtl="1"/>
            <a:r>
              <a:rPr lang="en-US" dirty="0" smtClean="0"/>
              <a:t> </a:t>
            </a:r>
            <a:r>
              <a:rPr lang="fa-IR" dirty="0" smtClean="0">
                <a:cs typeface="2  Homa" pitchFamily="2" charset="-78"/>
              </a:rPr>
              <a:t>چنانکه به ازای یک واحد افزایش در </a:t>
            </a:r>
            <a:r>
              <a:rPr lang="en-US" dirty="0" smtClean="0">
                <a:cs typeface="2  Homa" pitchFamily="2" charset="-78"/>
              </a:rPr>
              <a:t>log TSH،MLDL </a:t>
            </a:r>
            <a:r>
              <a:rPr lang="fa-IR" dirty="0" smtClean="0">
                <a:cs typeface="2  Homa" pitchFamily="2" charset="-78"/>
              </a:rPr>
              <a:t>به اندازه 0/06 و 0/03درفازهای 2و3 کاهش و</a:t>
            </a:r>
            <a:r>
              <a:rPr lang="en-US" dirty="0" smtClean="0">
                <a:cs typeface="2  Homa" pitchFamily="2" charset="-78"/>
              </a:rPr>
              <a:t>HDL </a:t>
            </a:r>
            <a:r>
              <a:rPr lang="fa-IR" dirty="0" smtClean="0">
                <a:cs typeface="2  Homa" pitchFamily="2" charset="-78"/>
              </a:rPr>
              <a:t>در حد 0/08 در فازهای 3و4 افزایش یافته است. به ازای هر یک واحد افزایش در </a:t>
            </a:r>
            <a:r>
              <a:rPr lang="en-US" dirty="0" smtClean="0">
                <a:cs typeface="2  Homa" pitchFamily="2" charset="-78"/>
              </a:rPr>
              <a:t>FT4 ،</a:t>
            </a:r>
            <a:r>
              <a:rPr lang="fa-IR" dirty="0" smtClean="0">
                <a:cs typeface="2  Homa" pitchFamily="2" charset="-78"/>
              </a:rPr>
              <a:t>میزان کلسترول توتال در فازهای 1و4 به ترتیب0/14 و 0/1 کاهش یافته است.</a:t>
            </a:r>
            <a:endParaRPr lang="en-US" dirty="0">
              <a:cs typeface="2  Homa" pitchFamily="2" charset="-78"/>
            </a:endParaRPr>
          </a:p>
        </p:txBody>
      </p:sp>
      <p:sp>
        <p:nvSpPr>
          <p:cNvPr id="4" name="Slide Number Placeholder 3"/>
          <p:cNvSpPr>
            <a:spLocks noGrp="1"/>
          </p:cNvSpPr>
          <p:nvPr>
            <p:ph type="sldNum" sz="quarter" idx="10"/>
          </p:nvPr>
        </p:nvSpPr>
        <p:spPr/>
        <p:txBody>
          <a:bodyPr/>
          <a:lstStyle/>
          <a:p>
            <a:fld id="{DEEBCA6F-6EC4-4CDE-BFC2-9D14424EB239}" type="slidenum">
              <a:rPr lang="en-US" smtClean="0"/>
              <a:pPr/>
              <a:t>27</a:t>
            </a:fld>
            <a:endParaRPr lang="en-US"/>
          </a:p>
        </p:txBody>
      </p:sp>
    </p:spTree>
    <p:extLst>
      <p:ext uri="{BB962C8B-B14F-4D97-AF65-F5344CB8AC3E}">
        <p14:creationId xmlns="" xmlns:p14="http://schemas.microsoft.com/office/powerpoint/2010/main" val="1895236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4127284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2581846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152583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651543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2300101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3400778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1492039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2111007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18483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3964510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1B9BD3-5121-428A-BADE-AFCBF6DE489C}" type="datetimeFigureOut">
              <a:rPr lang="en-US" smtClean="0"/>
              <a:pPr/>
              <a:t>8/5/2002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1010554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1B9BD3-5121-428A-BADE-AFCBF6DE489C}" type="datetimeFigureOut">
              <a:rPr lang="en-US" smtClean="0"/>
              <a:pPr/>
              <a:t>8/5/2002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4B48E5-AD3E-44AD-B101-D653E53119E0}" type="slidenum">
              <a:rPr lang="en-US" smtClean="0"/>
              <a:pPr/>
              <a:t>‹#›</a:t>
            </a:fld>
            <a:endParaRPr lang="en-US" dirty="0"/>
          </a:p>
        </p:txBody>
      </p:sp>
    </p:spTree>
    <p:extLst>
      <p:ext uri="{BB962C8B-B14F-4D97-AF65-F5344CB8AC3E}">
        <p14:creationId xmlns="" xmlns:p14="http://schemas.microsoft.com/office/powerpoint/2010/main" val="30543913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Word_Document1.docx"/></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emf"/></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4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6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cs typeface="B Homa" pitchFamily="2" charset="-78"/>
              </a:rPr>
              <a:t>به نام یکتای بی همتا</a:t>
            </a:r>
            <a:endParaRPr lang="en-US" b="1" dirty="0">
              <a:cs typeface="B Homa" pitchFamily="2" charset="-78"/>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 xmlns:p14="http://schemas.microsoft.com/office/powerpoint/2010/main" val="10693801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0070C0"/>
                </a:solidFill>
                <a:cs typeface="B Homa" pitchFamily="2" charset="-78"/>
              </a:rPr>
              <a:t>اهداف فرعي طرح</a:t>
            </a:r>
            <a:br>
              <a:rPr lang="fa-IR" b="1" dirty="0">
                <a:solidFill>
                  <a:srgbClr val="0070C0"/>
                </a:solidFill>
                <a:cs typeface="B Homa" pitchFamily="2" charset="-78"/>
              </a:rPr>
            </a:br>
            <a:endParaRPr lang="en-US" b="1" dirty="0">
              <a:solidFill>
                <a:srgbClr val="0070C0"/>
              </a:solidFill>
              <a:cs typeface="B Homa" pitchFamily="2" charset="-78"/>
            </a:endParaRPr>
          </a:p>
        </p:txBody>
      </p:sp>
      <p:sp>
        <p:nvSpPr>
          <p:cNvPr id="3" name="Content Placeholder 2"/>
          <p:cNvSpPr>
            <a:spLocks noGrp="1"/>
          </p:cNvSpPr>
          <p:nvPr>
            <p:ph idx="1"/>
          </p:nvPr>
        </p:nvSpPr>
        <p:spPr>
          <a:xfrm>
            <a:off x="0" y="1124744"/>
            <a:ext cx="9144000" cy="4929411"/>
          </a:xfrm>
        </p:spPr>
        <p:txBody>
          <a:bodyPr>
            <a:noAutofit/>
          </a:bodyPr>
          <a:lstStyle/>
          <a:p>
            <a:pPr marL="0" indent="0" algn="r" rtl="1">
              <a:buNone/>
            </a:pPr>
            <a:r>
              <a:rPr lang="fa-IR" sz="1800" dirty="0">
                <a:cs typeface="B Homa" pitchFamily="2" charset="-78"/>
              </a:rPr>
              <a:t>6</a:t>
            </a:r>
            <a:r>
              <a:rPr lang="fa-IR" sz="1800" dirty="0">
                <a:latin typeface="Arial Rounded MT Bold" pitchFamily="34" charset="0"/>
                <a:cs typeface="B Homa" pitchFamily="2" charset="-78"/>
              </a:rPr>
              <a:t>)تعیین نسبتهای </a:t>
            </a:r>
            <a:r>
              <a:rPr lang="en-US" sz="1800" dirty="0">
                <a:latin typeface="Arial Rounded MT Bold" pitchFamily="34" charset="0"/>
                <a:cs typeface="B Homa" pitchFamily="2" charset="-78"/>
              </a:rPr>
              <a:t>TC/HDL,TG/HDL </a:t>
            </a:r>
            <a:r>
              <a:rPr lang="fa-IR" sz="1800" dirty="0">
                <a:latin typeface="Arial Rounded MT Bold" pitchFamily="34" charset="0"/>
                <a:cs typeface="B Homa" pitchFamily="2" charset="-78"/>
              </a:rPr>
              <a:t>افراد </a:t>
            </a:r>
            <a:r>
              <a:rPr lang="fa-IR" sz="1800" dirty="0" smtClean="0">
                <a:latin typeface="Arial Rounded MT Bold" pitchFamily="34" charset="0"/>
                <a:cs typeface="B Homa" pitchFamily="2" charset="-78"/>
              </a:rPr>
              <a:t>واجد تیروئید درستکار </a:t>
            </a:r>
            <a:r>
              <a:rPr lang="fa-IR" sz="1800" dirty="0">
                <a:latin typeface="Arial Rounded MT Bold" pitchFamily="34" charset="0"/>
                <a:cs typeface="B Homa" pitchFamily="2" charset="-78"/>
              </a:rPr>
              <a:t>¸</a:t>
            </a:r>
            <a:r>
              <a:rPr lang="fa-IR" sz="1800" dirty="0" smtClean="0">
                <a:latin typeface="Arial Rounded MT Bold" pitchFamily="34" charset="0"/>
                <a:cs typeface="B Homa" pitchFamily="2" charset="-78"/>
              </a:rPr>
              <a:t>کم کاری </a:t>
            </a:r>
            <a:r>
              <a:rPr lang="fa-IR" sz="1800" dirty="0">
                <a:latin typeface="Arial Rounded MT Bold" pitchFamily="34" charset="0"/>
                <a:cs typeface="B Homa" pitchFamily="2" charset="-78"/>
              </a:rPr>
              <a:t>زیر بالینی وپرکاری زیر بالینی شرکت کننده در مطالعه قند و لیپید تهران در مرحله اول ،دوم،سوم و چهارم وتغییرات بین چهار مرحله به تفکیک جنس </a:t>
            </a:r>
            <a:endParaRPr lang="fa-IR" sz="1800" dirty="0" smtClean="0">
              <a:latin typeface="Arial Rounded MT Bold" pitchFamily="34" charset="0"/>
              <a:cs typeface="B Homa" pitchFamily="2" charset="-78"/>
            </a:endParaRPr>
          </a:p>
          <a:p>
            <a:pPr marL="0" indent="0" algn="r" rtl="1">
              <a:buNone/>
            </a:pPr>
            <a:endParaRPr lang="fa-IR" sz="1800" dirty="0" smtClean="0">
              <a:latin typeface="Arial Rounded MT Bold" pitchFamily="34" charset="0"/>
              <a:cs typeface="B Homa" pitchFamily="2" charset="-78"/>
            </a:endParaRPr>
          </a:p>
          <a:p>
            <a:pPr marL="0" indent="0" algn="r" rtl="1">
              <a:buNone/>
            </a:pPr>
            <a:r>
              <a:rPr lang="fa-IR" sz="1800" dirty="0" smtClean="0">
                <a:latin typeface="Arial Rounded MT Bold" pitchFamily="34" charset="0"/>
                <a:cs typeface="B Homa" pitchFamily="2" charset="-78"/>
              </a:rPr>
              <a:t>7)تعیین </a:t>
            </a:r>
            <a:r>
              <a:rPr lang="fa-IR" sz="1800" dirty="0">
                <a:latin typeface="Arial Rounded MT Bold" pitchFamily="34" charset="0"/>
                <a:cs typeface="B Homa" pitchFamily="2" charset="-78"/>
              </a:rPr>
              <a:t>ارتباط </a:t>
            </a:r>
            <a:r>
              <a:rPr lang="en-US" sz="1800" dirty="0" smtClean="0">
                <a:latin typeface="Arial Rounded MT Bold" pitchFamily="34" charset="0"/>
                <a:cs typeface="B Homa" pitchFamily="2" charset="-78"/>
              </a:rPr>
              <a:t>Total Cholesterol</a:t>
            </a:r>
            <a:r>
              <a:rPr lang="fa-IR" sz="1800" dirty="0" smtClean="0">
                <a:latin typeface="Arial Rounded MT Bold" pitchFamily="34" charset="0"/>
                <a:cs typeface="B Homa" pitchFamily="2" charset="-78"/>
              </a:rPr>
              <a:t>با</a:t>
            </a:r>
            <a:r>
              <a:rPr lang="en-US" sz="1800" dirty="0">
                <a:latin typeface="Arial Rounded MT Bold" pitchFamily="34" charset="0"/>
                <a:cs typeface="B Homa" pitchFamily="2" charset="-78"/>
              </a:rPr>
              <a:t>TSH¸FT4,TpoAb </a:t>
            </a:r>
            <a:r>
              <a:rPr lang="fa-IR" sz="1800" dirty="0">
                <a:latin typeface="Arial Rounded MT Bold" pitchFamily="34" charset="0"/>
                <a:cs typeface="B Homa" pitchFamily="2" charset="-78"/>
              </a:rPr>
              <a:t>در بالغین </a:t>
            </a:r>
            <a:r>
              <a:rPr lang="fa-IR" sz="1800" dirty="0" smtClean="0">
                <a:latin typeface="Arial Rounded MT Bold" pitchFamily="34" charset="0"/>
                <a:cs typeface="B Homa" pitchFamily="2" charset="-78"/>
              </a:rPr>
              <a:t>مطالعه </a:t>
            </a:r>
            <a:r>
              <a:rPr lang="fa-IR" sz="1800" dirty="0">
                <a:latin typeface="Arial Rounded MT Bold" pitchFamily="34" charset="0"/>
                <a:cs typeface="B Homa" pitchFamily="2" charset="-78"/>
              </a:rPr>
              <a:t>تیروئید </a:t>
            </a:r>
            <a:r>
              <a:rPr lang="fa-IR" sz="1800" dirty="0" smtClean="0">
                <a:latin typeface="Arial Rounded MT Bold" pitchFamily="34" charset="0"/>
                <a:cs typeface="B Homa" pitchFamily="2" charset="-78"/>
              </a:rPr>
              <a:t>تهران</a:t>
            </a:r>
          </a:p>
          <a:p>
            <a:pPr marL="0" indent="0" algn="r" rtl="1">
              <a:buNone/>
            </a:pPr>
            <a:endParaRPr lang="fa-IR" sz="1800" dirty="0">
              <a:latin typeface="Arial Rounded MT Bold" pitchFamily="34" charset="0"/>
              <a:cs typeface="B Homa" pitchFamily="2" charset="-78"/>
            </a:endParaRPr>
          </a:p>
          <a:p>
            <a:pPr marL="0" indent="0" algn="r" rtl="1">
              <a:buNone/>
            </a:pPr>
            <a:r>
              <a:rPr lang="fa-IR" sz="1800" dirty="0" smtClean="0">
                <a:latin typeface="Arial Rounded MT Bold" pitchFamily="34" charset="0"/>
                <a:cs typeface="B Homa" pitchFamily="2" charset="-78"/>
              </a:rPr>
              <a:t>8) </a:t>
            </a:r>
            <a:r>
              <a:rPr lang="fa-IR" sz="1800" dirty="0">
                <a:latin typeface="Arial Rounded MT Bold" pitchFamily="34" charset="0"/>
                <a:cs typeface="B Homa" pitchFamily="2" charset="-78"/>
              </a:rPr>
              <a:t>تعیین ارتباط </a:t>
            </a:r>
            <a:r>
              <a:rPr lang="en-US" sz="1800" dirty="0">
                <a:latin typeface="Arial Rounded MT Bold" pitchFamily="34" charset="0"/>
                <a:cs typeface="B Homa" pitchFamily="2" charset="-78"/>
              </a:rPr>
              <a:t>HDL </a:t>
            </a:r>
            <a:r>
              <a:rPr lang="en-US" sz="1800" dirty="0" smtClean="0">
                <a:latin typeface="Arial Rounded MT Bold" pitchFamily="34" charset="0"/>
                <a:cs typeface="B Homa" pitchFamily="2" charset="-78"/>
              </a:rPr>
              <a:t>Cholesterol</a:t>
            </a:r>
            <a:r>
              <a:rPr lang="fa-IR" sz="1800" dirty="0" smtClean="0">
                <a:latin typeface="Arial Rounded MT Bold" pitchFamily="34" charset="0"/>
                <a:cs typeface="B Homa" pitchFamily="2" charset="-78"/>
              </a:rPr>
              <a:t>با</a:t>
            </a:r>
            <a:r>
              <a:rPr lang="en-US" sz="1800" dirty="0">
                <a:latin typeface="Arial Rounded MT Bold" pitchFamily="34" charset="0"/>
                <a:cs typeface="B Homa" pitchFamily="2" charset="-78"/>
              </a:rPr>
              <a:t>TSH¸FT4,TpoAb </a:t>
            </a:r>
            <a:r>
              <a:rPr lang="fa-IR" sz="1800" dirty="0">
                <a:latin typeface="Arial Rounded MT Bold" pitchFamily="34" charset="0"/>
                <a:cs typeface="B Homa" pitchFamily="2" charset="-78"/>
              </a:rPr>
              <a:t>در بالغین </a:t>
            </a:r>
            <a:r>
              <a:rPr lang="fa-IR" sz="1800" dirty="0" smtClean="0">
                <a:latin typeface="Arial Rounded MT Bold" pitchFamily="34" charset="0"/>
                <a:cs typeface="B Homa" pitchFamily="2" charset="-78"/>
              </a:rPr>
              <a:t>مطالعه </a:t>
            </a:r>
            <a:r>
              <a:rPr lang="fa-IR" sz="1800" dirty="0">
                <a:latin typeface="Arial Rounded MT Bold" pitchFamily="34" charset="0"/>
                <a:cs typeface="B Homa" pitchFamily="2" charset="-78"/>
              </a:rPr>
              <a:t>تیروئید </a:t>
            </a:r>
            <a:r>
              <a:rPr lang="fa-IR" sz="1800" dirty="0" smtClean="0">
                <a:latin typeface="Arial Rounded MT Bold" pitchFamily="34" charset="0"/>
                <a:cs typeface="B Homa" pitchFamily="2" charset="-78"/>
              </a:rPr>
              <a:t>تهران</a:t>
            </a:r>
          </a:p>
          <a:p>
            <a:pPr marL="0" indent="0" algn="r" rtl="1">
              <a:buNone/>
            </a:pPr>
            <a:endParaRPr lang="fa-IR" sz="1800" dirty="0">
              <a:latin typeface="Arial Rounded MT Bold" pitchFamily="34" charset="0"/>
              <a:cs typeface="B Homa" pitchFamily="2" charset="-78"/>
            </a:endParaRPr>
          </a:p>
          <a:p>
            <a:pPr marL="0" indent="0" algn="r" rtl="1">
              <a:buNone/>
            </a:pPr>
            <a:r>
              <a:rPr lang="fa-IR" sz="1800" dirty="0" smtClean="0">
                <a:latin typeface="Arial Rounded MT Bold" pitchFamily="34" charset="0"/>
                <a:cs typeface="B Homa" pitchFamily="2" charset="-78"/>
              </a:rPr>
              <a:t>9) </a:t>
            </a:r>
            <a:r>
              <a:rPr lang="fa-IR" sz="1800" dirty="0">
                <a:latin typeface="Arial Rounded MT Bold" pitchFamily="34" charset="0"/>
                <a:cs typeface="B Homa" pitchFamily="2" charset="-78"/>
              </a:rPr>
              <a:t>تعیین ارتباط </a:t>
            </a:r>
            <a:r>
              <a:rPr lang="en-US" sz="1800" dirty="0">
                <a:latin typeface="Arial Rounded MT Bold" pitchFamily="34" charset="0"/>
                <a:cs typeface="B Homa" pitchFamily="2" charset="-78"/>
              </a:rPr>
              <a:t>LDL </a:t>
            </a:r>
            <a:r>
              <a:rPr lang="en-US" sz="1800" dirty="0" smtClean="0">
                <a:latin typeface="Arial Rounded MT Bold" pitchFamily="34" charset="0"/>
                <a:cs typeface="B Homa" pitchFamily="2" charset="-78"/>
              </a:rPr>
              <a:t> Cholesterol</a:t>
            </a:r>
            <a:r>
              <a:rPr lang="fa-IR" sz="1800" dirty="0" smtClean="0">
                <a:latin typeface="Arial Rounded MT Bold" pitchFamily="34" charset="0"/>
                <a:cs typeface="B Homa" pitchFamily="2" charset="-78"/>
              </a:rPr>
              <a:t>با</a:t>
            </a:r>
            <a:r>
              <a:rPr lang="en-US" sz="1800" dirty="0">
                <a:latin typeface="Arial Rounded MT Bold" pitchFamily="34" charset="0"/>
                <a:cs typeface="B Homa" pitchFamily="2" charset="-78"/>
              </a:rPr>
              <a:t>TSH¸FT4,TpoAb </a:t>
            </a:r>
            <a:r>
              <a:rPr lang="fa-IR" sz="1800" dirty="0">
                <a:latin typeface="Arial Rounded MT Bold" pitchFamily="34" charset="0"/>
                <a:cs typeface="B Homa" pitchFamily="2" charset="-78"/>
              </a:rPr>
              <a:t>در </a:t>
            </a:r>
            <a:r>
              <a:rPr lang="fa-IR" sz="1800" dirty="0" smtClean="0">
                <a:latin typeface="Arial Rounded MT Bold" pitchFamily="34" charset="0"/>
                <a:cs typeface="B Homa" pitchFamily="2" charset="-78"/>
              </a:rPr>
              <a:t>بالغین مطالعه </a:t>
            </a:r>
            <a:r>
              <a:rPr lang="fa-IR" sz="1800" dirty="0">
                <a:latin typeface="Arial Rounded MT Bold" pitchFamily="34" charset="0"/>
                <a:cs typeface="B Homa" pitchFamily="2" charset="-78"/>
              </a:rPr>
              <a:t>تیروئید تهران</a:t>
            </a:r>
          </a:p>
          <a:p>
            <a:pPr marL="0" indent="0" algn="r" rtl="1">
              <a:buNone/>
            </a:pPr>
            <a:endParaRPr lang="en-US" sz="1800" dirty="0">
              <a:cs typeface="B Homa" pitchFamily="2" charset="-78"/>
            </a:endParaRPr>
          </a:p>
        </p:txBody>
      </p:sp>
    </p:spTree>
    <p:extLst>
      <p:ext uri="{BB962C8B-B14F-4D97-AF65-F5344CB8AC3E}">
        <p14:creationId xmlns="" xmlns:p14="http://schemas.microsoft.com/office/powerpoint/2010/main" val="35062153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a:solidFill>
                  <a:srgbClr val="0070C0"/>
                </a:solidFill>
                <a:cs typeface="B Homa" pitchFamily="2" charset="-78"/>
              </a:rPr>
              <a:t>فرضيات يا سوالات پژوهش</a:t>
            </a:r>
            <a:r>
              <a:rPr lang="fa-IR" b="1" dirty="0">
                <a:cs typeface="B Homa" pitchFamily="2" charset="-78"/>
              </a:rPr>
              <a:t/>
            </a:r>
            <a:br>
              <a:rPr lang="fa-IR" b="1" dirty="0">
                <a:cs typeface="B Homa" pitchFamily="2" charset="-78"/>
              </a:rPr>
            </a:br>
            <a:endParaRPr lang="en-US" b="1" dirty="0">
              <a:cs typeface="B Homa" pitchFamily="2" charset="-78"/>
            </a:endParaRPr>
          </a:p>
        </p:txBody>
      </p:sp>
      <p:sp>
        <p:nvSpPr>
          <p:cNvPr id="3" name="Content Placeholder 2"/>
          <p:cNvSpPr>
            <a:spLocks noGrp="1"/>
          </p:cNvSpPr>
          <p:nvPr>
            <p:ph idx="1"/>
          </p:nvPr>
        </p:nvSpPr>
        <p:spPr>
          <a:xfrm>
            <a:off x="0" y="1052736"/>
            <a:ext cx="9144000" cy="5805264"/>
          </a:xfrm>
        </p:spPr>
        <p:txBody>
          <a:bodyPr>
            <a:normAutofit/>
          </a:bodyPr>
          <a:lstStyle/>
          <a:p>
            <a:pPr marL="0" indent="0" algn="r" rtl="1">
              <a:buNone/>
            </a:pPr>
            <a:r>
              <a:rPr lang="fa-IR" sz="4000" b="1" dirty="0" smtClean="0">
                <a:solidFill>
                  <a:srgbClr val="0070C0"/>
                </a:solidFill>
                <a:latin typeface="Arial Rounded MT Bold" pitchFamily="34" charset="0"/>
                <a:cs typeface="B Homa" pitchFamily="2" charset="-78"/>
              </a:rPr>
              <a:t>فرضیه  0</a:t>
            </a:r>
            <a:r>
              <a:rPr lang="en-US" sz="4000" b="1" dirty="0" smtClean="0">
                <a:solidFill>
                  <a:srgbClr val="0070C0"/>
                </a:solidFill>
                <a:latin typeface="Arial Rounded MT Bold" pitchFamily="34" charset="0"/>
                <a:cs typeface="B Homa" pitchFamily="2" charset="-78"/>
              </a:rPr>
              <a:t>H</a:t>
            </a:r>
            <a:r>
              <a:rPr lang="fa-IR" sz="4000" b="1" dirty="0" smtClean="0">
                <a:solidFill>
                  <a:srgbClr val="0070C0"/>
                </a:solidFill>
                <a:latin typeface="Arial Rounded MT Bold" pitchFamily="34" charset="0"/>
                <a:cs typeface="B Homa" pitchFamily="2" charset="-78"/>
              </a:rPr>
              <a:t>  :</a:t>
            </a:r>
          </a:p>
          <a:p>
            <a:pPr marL="0" indent="0" algn="r" rtl="1">
              <a:buNone/>
            </a:pPr>
            <a:r>
              <a:rPr lang="fa-IR" sz="2000" dirty="0">
                <a:latin typeface="Arial Rounded MT Bold" pitchFamily="34" charset="0"/>
                <a:cs typeface="B Homa" pitchFamily="2" charset="-78"/>
              </a:rPr>
              <a:t> </a:t>
            </a:r>
            <a:r>
              <a:rPr lang="fa-IR" sz="2000" dirty="0" smtClean="0">
                <a:latin typeface="Arial Rounded MT Bold" pitchFamily="34" charset="0"/>
                <a:cs typeface="B Homa" pitchFamily="2" charset="-78"/>
              </a:rPr>
              <a:t>              1- لیپیدهای سرمی </a:t>
            </a:r>
            <a:r>
              <a:rPr lang="fa-IR" sz="2000" dirty="0">
                <a:latin typeface="Arial Rounded MT Bold" pitchFamily="34" charset="0"/>
                <a:cs typeface="B Homa" pitchFamily="2" charset="-78"/>
              </a:rPr>
              <a:t>با </a:t>
            </a:r>
            <a:r>
              <a:rPr lang="fa-IR" sz="2000" dirty="0" smtClean="0">
                <a:latin typeface="Arial Rounded MT Bold" pitchFamily="34" charset="0"/>
                <a:cs typeface="B Homa" pitchFamily="2" charset="-78"/>
              </a:rPr>
              <a:t>عملکرد تیروئیدی </a:t>
            </a:r>
            <a:r>
              <a:rPr lang="fa-IR" sz="2000" dirty="0">
                <a:latin typeface="Arial Rounded MT Bold" pitchFamily="34" charset="0"/>
                <a:cs typeface="B Homa" pitchFamily="2" charset="-78"/>
              </a:rPr>
              <a:t>ارتباط مستقیم ندارد.  </a:t>
            </a:r>
          </a:p>
          <a:p>
            <a:pPr marL="0" indent="0" algn="r" rtl="1">
              <a:buNone/>
            </a:pPr>
            <a:r>
              <a:rPr lang="fa-IR" sz="2000" dirty="0" smtClean="0">
                <a:latin typeface="Arial Rounded MT Bold" pitchFamily="34" charset="0"/>
                <a:cs typeface="B Homa" pitchFamily="2" charset="-78"/>
              </a:rPr>
              <a:t>              2 </a:t>
            </a:r>
            <a:r>
              <a:rPr lang="fa-IR" sz="2000" dirty="0">
                <a:latin typeface="Arial Rounded MT Bold" pitchFamily="34" charset="0"/>
                <a:cs typeface="B Homa" pitchFamily="2" charset="-78"/>
              </a:rPr>
              <a:t>- فاکتورهای سن ، جنس، استعمال سیگار </a:t>
            </a:r>
            <a:r>
              <a:rPr lang="fa-IR" sz="2000" dirty="0" smtClean="0">
                <a:latin typeface="Arial Rounded MT Bold" pitchFamily="34" charset="0"/>
                <a:cs typeface="B Homa" pitchFamily="2" charset="-78"/>
              </a:rPr>
              <a:t>و عملکرد </a:t>
            </a:r>
            <a:r>
              <a:rPr lang="fa-IR" sz="2000" dirty="0">
                <a:latin typeface="Arial Rounded MT Bold" pitchFamily="34" charset="0"/>
                <a:cs typeface="B Homa" pitchFamily="2" charset="-78"/>
              </a:rPr>
              <a:t>تیروئید </a:t>
            </a:r>
            <a:r>
              <a:rPr lang="fa-IR" sz="2000" dirty="0" smtClean="0">
                <a:latin typeface="Arial Rounded MT Bold" pitchFamily="34" charset="0"/>
                <a:cs typeface="B Homa" pitchFamily="2" charset="-78"/>
              </a:rPr>
              <a:t>بر </a:t>
            </a:r>
            <a:r>
              <a:rPr lang="fa-IR" sz="2000" dirty="0">
                <a:latin typeface="Arial Rounded MT Bold" pitchFamily="34" charset="0"/>
                <a:cs typeface="B Homa" pitchFamily="2" charset="-78"/>
              </a:rPr>
              <a:t>میانگین </a:t>
            </a:r>
            <a:endParaRPr lang="fa-IR" sz="2000" dirty="0" smtClean="0">
              <a:latin typeface="Arial Rounded MT Bold" pitchFamily="34" charset="0"/>
              <a:cs typeface="B Homa" pitchFamily="2" charset="-78"/>
            </a:endParaRPr>
          </a:p>
          <a:p>
            <a:pPr marL="0" indent="0" algn="r" rtl="1">
              <a:buNone/>
            </a:pPr>
            <a:r>
              <a:rPr lang="fa-IR" sz="2000" dirty="0">
                <a:latin typeface="Arial Rounded MT Bold" pitchFamily="34" charset="0"/>
                <a:cs typeface="B Homa" pitchFamily="2" charset="-78"/>
              </a:rPr>
              <a:t>             </a:t>
            </a:r>
            <a:r>
              <a:rPr lang="fa-IR" sz="2000" dirty="0" smtClean="0">
                <a:latin typeface="Arial Rounded MT Bold" pitchFamily="34" charset="0"/>
                <a:cs typeface="B Homa" pitchFamily="2" charset="-78"/>
              </a:rPr>
              <a:t>     سطح لیپیدهای </a:t>
            </a:r>
            <a:r>
              <a:rPr lang="fa-IR" sz="2000" dirty="0">
                <a:latin typeface="Arial Rounded MT Bold" pitchFamily="34" charset="0"/>
                <a:cs typeface="B Homa" pitchFamily="2" charset="-78"/>
              </a:rPr>
              <a:t>سرم </a:t>
            </a:r>
            <a:r>
              <a:rPr lang="fa-IR" sz="2000" dirty="0" smtClean="0">
                <a:latin typeface="Arial Rounded MT Bold" pitchFamily="34" charset="0"/>
                <a:cs typeface="B Homa" pitchFamily="2" charset="-78"/>
              </a:rPr>
              <a:t> وروند تغییرات آن تاثیرگذارنیست.</a:t>
            </a:r>
          </a:p>
          <a:p>
            <a:pPr marL="0" indent="0" algn="r" rtl="1">
              <a:buNone/>
            </a:pPr>
            <a:r>
              <a:rPr lang="fa-IR" sz="2000" dirty="0">
                <a:latin typeface="Arial Rounded MT Bold" pitchFamily="34" charset="0"/>
                <a:cs typeface="B Homa" pitchFamily="2" charset="-78"/>
              </a:rPr>
              <a:t> </a:t>
            </a:r>
            <a:r>
              <a:rPr lang="fa-IR" sz="2000" dirty="0" smtClean="0">
                <a:latin typeface="Arial Rounded MT Bold" pitchFamily="34" charset="0"/>
                <a:cs typeface="B Homa" pitchFamily="2" charset="-78"/>
              </a:rPr>
              <a:t>            3 </a:t>
            </a:r>
            <a:r>
              <a:rPr lang="fa-IR" sz="2000" dirty="0">
                <a:latin typeface="Arial Rounded MT Bold" pitchFamily="34" charset="0"/>
                <a:cs typeface="B Homa" pitchFamily="2" charset="-78"/>
              </a:rPr>
              <a:t>-روند تغییرات لیپیدهای سرم در طول 13 سال روندی افزایش </a:t>
            </a:r>
            <a:r>
              <a:rPr lang="fa-IR" sz="2000" dirty="0" smtClean="0">
                <a:latin typeface="Arial Rounded MT Bold" pitchFamily="34" charset="0"/>
                <a:cs typeface="B Homa" pitchFamily="2" charset="-78"/>
              </a:rPr>
              <a:t>یابنده نبوده </a:t>
            </a:r>
            <a:r>
              <a:rPr lang="fa-IR" sz="2000" dirty="0">
                <a:latin typeface="Arial Rounded MT Bold" pitchFamily="34" charset="0"/>
                <a:cs typeface="B Homa" pitchFamily="2" charset="-78"/>
              </a:rPr>
              <a:t>است</a:t>
            </a:r>
            <a:r>
              <a:rPr lang="fa-IR" sz="2000" dirty="0" smtClean="0">
                <a:latin typeface="Arial Rounded MT Bold" pitchFamily="34" charset="0"/>
                <a:cs typeface="B Homa" pitchFamily="2" charset="-78"/>
              </a:rPr>
              <a:t>.</a:t>
            </a:r>
            <a:endParaRPr lang="fa-IR" sz="2000" dirty="0">
              <a:latin typeface="Arial Rounded MT Bold" pitchFamily="34" charset="0"/>
              <a:cs typeface="B Homa" pitchFamily="2" charset="-78"/>
            </a:endParaRPr>
          </a:p>
          <a:p>
            <a:pPr marL="0" indent="0" algn="r" rtl="1">
              <a:buNone/>
            </a:pPr>
            <a:r>
              <a:rPr lang="fa-IR" sz="1800" dirty="0" smtClean="0">
                <a:latin typeface="Arial Rounded MT Bold" pitchFamily="34" charset="0"/>
                <a:cs typeface="B Homa" pitchFamily="2" charset="-78"/>
              </a:rPr>
              <a:t> </a:t>
            </a:r>
          </a:p>
          <a:p>
            <a:pPr marL="0" indent="0" algn="r" rtl="1">
              <a:buNone/>
            </a:pPr>
            <a:endParaRPr lang="fa-IR" sz="1600" b="1" dirty="0">
              <a:solidFill>
                <a:schemeClr val="tx2">
                  <a:lumMod val="60000"/>
                  <a:lumOff val="40000"/>
                </a:schemeClr>
              </a:solidFill>
              <a:latin typeface="Arial Rounded MT Bold" pitchFamily="34" charset="0"/>
              <a:cs typeface="B Homa" pitchFamily="2" charset="-78"/>
            </a:endParaRPr>
          </a:p>
          <a:p>
            <a:pPr marL="0" indent="0" algn="r" rtl="1">
              <a:buNone/>
            </a:pPr>
            <a:r>
              <a:rPr lang="fa-IR" sz="4000" b="1" dirty="0" smtClean="0">
                <a:solidFill>
                  <a:srgbClr val="0070C0"/>
                </a:solidFill>
                <a:latin typeface="Arial Rounded MT Bold" pitchFamily="34" charset="0"/>
                <a:cs typeface="B Homa" pitchFamily="2" charset="-78"/>
              </a:rPr>
              <a:t>فرضیه </a:t>
            </a:r>
            <a:r>
              <a:rPr lang="en-US" sz="4000" b="1" dirty="0">
                <a:solidFill>
                  <a:srgbClr val="0070C0"/>
                </a:solidFill>
                <a:latin typeface="Arial Rounded MT Bold" pitchFamily="34" charset="0"/>
                <a:cs typeface="B Homa" pitchFamily="2" charset="-78"/>
              </a:rPr>
              <a:t>: </a:t>
            </a:r>
            <a:r>
              <a:rPr lang="en-US" sz="4000" b="1" dirty="0" smtClean="0">
                <a:solidFill>
                  <a:srgbClr val="0070C0"/>
                </a:solidFill>
                <a:latin typeface="Arial Rounded MT Bold" pitchFamily="34" charset="0"/>
                <a:cs typeface="B Homa" pitchFamily="2" charset="-78"/>
              </a:rPr>
              <a:t>H1</a:t>
            </a:r>
            <a:endParaRPr lang="fa-IR" sz="4000" b="1" dirty="0" smtClean="0">
              <a:solidFill>
                <a:srgbClr val="0070C0"/>
              </a:solidFill>
              <a:latin typeface="Arial Rounded MT Bold" pitchFamily="34" charset="0"/>
              <a:cs typeface="B Homa" pitchFamily="2" charset="-78"/>
            </a:endParaRPr>
          </a:p>
          <a:p>
            <a:pPr marL="0" indent="0" algn="r" rtl="1">
              <a:buNone/>
            </a:pPr>
            <a:r>
              <a:rPr lang="fa-IR" sz="2000" dirty="0">
                <a:latin typeface="Arial Rounded MT Bold" pitchFamily="34" charset="0"/>
                <a:cs typeface="B Homa" pitchFamily="2" charset="-78"/>
              </a:rPr>
              <a:t>                   1 </a:t>
            </a:r>
            <a:r>
              <a:rPr lang="fa-IR" sz="2000" dirty="0" smtClean="0">
                <a:latin typeface="Arial Rounded MT Bold" pitchFamily="34" charset="0"/>
                <a:cs typeface="B Homa" pitchFamily="2" charset="-78"/>
              </a:rPr>
              <a:t>- </a:t>
            </a:r>
            <a:r>
              <a:rPr lang="fa-IR" sz="2000" dirty="0">
                <a:latin typeface="Arial Rounded MT Bold" pitchFamily="34" charset="0"/>
                <a:cs typeface="B Homa" pitchFamily="2" charset="-78"/>
              </a:rPr>
              <a:t>لیپیدهای سرمی با عملکرد تیروئیدی ارتباط </a:t>
            </a:r>
            <a:r>
              <a:rPr lang="fa-IR" sz="2000" dirty="0" smtClean="0">
                <a:latin typeface="Arial Rounded MT Bold" pitchFamily="34" charset="0"/>
                <a:cs typeface="B Homa" pitchFamily="2" charset="-78"/>
              </a:rPr>
              <a:t>مستقیم دارد</a:t>
            </a:r>
            <a:r>
              <a:rPr lang="fa-IR" sz="2000" dirty="0">
                <a:latin typeface="Arial Rounded MT Bold" pitchFamily="34" charset="0"/>
                <a:cs typeface="B Homa" pitchFamily="2" charset="-78"/>
              </a:rPr>
              <a:t>.</a:t>
            </a:r>
          </a:p>
          <a:p>
            <a:pPr marL="0" indent="0" algn="r" rtl="1">
              <a:buNone/>
            </a:pPr>
            <a:r>
              <a:rPr lang="fa-IR" sz="2000" dirty="0" smtClean="0">
                <a:latin typeface="Arial Rounded MT Bold" pitchFamily="34" charset="0"/>
                <a:cs typeface="B Homa" pitchFamily="2" charset="-78"/>
              </a:rPr>
              <a:t>                   2 -فاکتورهای </a:t>
            </a:r>
            <a:r>
              <a:rPr lang="fa-IR" sz="2000" dirty="0">
                <a:latin typeface="Arial Rounded MT Bold" pitchFamily="34" charset="0"/>
                <a:cs typeface="B Homa" pitchFamily="2" charset="-78"/>
              </a:rPr>
              <a:t>سن ، جنس، استعمال سیگار وعملکرد تیروئید </a:t>
            </a:r>
            <a:r>
              <a:rPr lang="fa-IR" sz="2000" dirty="0" smtClean="0">
                <a:latin typeface="Arial Rounded MT Bold" pitchFamily="34" charset="0"/>
                <a:cs typeface="B Homa" pitchFamily="2" charset="-78"/>
              </a:rPr>
              <a:t>بر </a:t>
            </a:r>
            <a:r>
              <a:rPr lang="fa-IR" sz="2000" dirty="0">
                <a:latin typeface="Arial Rounded MT Bold" pitchFamily="34" charset="0"/>
                <a:cs typeface="B Homa" pitchFamily="2" charset="-78"/>
              </a:rPr>
              <a:t>میانگین </a:t>
            </a:r>
            <a:endParaRPr lang="fa-IR" sz="2000" dirty="0" smtClean="0">
              <a:latin typeface="Arial Rounded MT Bold" pitchFamily="34" charset="0"/>
              <a:cs typeface="B Homa" pitchFamily="2" charset="-78"/>
            </a:endParaRPr>
          </a:p>
          <a:p>
            <a:pPr marL="0" indent="0" algn="r" rtl="1">
              <a:buNone/>
            </a:pPr>
            <a:r>
              <a:rPr lang="fa-IR" sz="2000" dirty="0">
                <a:latin typeface="Arial Rounded MT Bold" pitchFamily="34" charset="0"/>
                <a:cs typeface="B Homa" pitchFamily="2" charset="-78"/>
              </a:rPr>
              <a:t>                    </a:t>
            </a:r>
            <a:r>
              <a:rPr lang="fa-IR" sz="2000" dirty="0" smtClean="0">
                <a:latin typeface="Arial Rounded MT Bold" pitchFamily="34" charset="0"/>
                <a:cs typeface="B Homa" pitchFamily="2" charset="-78"/>
              </a:rPr>
              <a:t>سطح لیپیدهای سرم </a:t>
            </a:r>
            <a:r>
              <a:rPr lang="fa-IR" sz="2000" dirty="0">
                <a:latin typeface="Arial Rounded MT Bold" pitchFamily="34" charset="0"/>
                <a:cs typeface="B Homa" pitchFamily="2" charset="-78"/>
              </a:rPr>
              <a:t>وروند تغییرات </a:t>
            </a:r>
            <a:r>
              <a:rPr lang="fa-IR" sz="2000" dirty="0" smtClean="0">
                <a:latin typeface="Arial Rounded MT Bold" pitchFamily="34" charset="0"/>
                <a:cs typeface="B Homa" pitchFamily="2" charset="-78"/>
              </a:rPr>
              <a:t>آن تاثیرگذار است.</a:t>
            </a:r>
            <a:endParaRPr lang="fa-IR" sz="2000" dirty="0">
              <a:latin typeface="Arial Rounded MT Bold" pitchFamily="34" charset="0"/>
              <a:cs typeface="B Homa" pitchFamily="2" charset="-78"/>
            </a:endParaRPr>
          </a:p>
          <a:p>
            <a:pPr marL="0" indent="0" algn="r" rtl="1">
              <a:buNone/>
            </a:pPr>
            <a:r>
              <a:rPr lang="fa-IR" sz="2000" dirty="0">
                <a:latin typeface="Arial Rounded MT Bold" pitchFamily="34" charset="0"/>
                <a:cs typeface="B Homa" pitchFamily="2" charset="-78"/>
              </a:rPr>
              <a:t> </a:t>
            </a:r>
            <a:r>
              <a:rPr lang="fa-IR" sz="2000" dirty="0" smtClean="0">
                <a:latin typeface="Arial Rounded MT Bold" pitchFamily="34" charset="0"/>
                <a:cs typeface="B Homa" pitchFamily="2" charset="-78"/>
              </a:rPr>
              <a:t>                  3-روند </a:t>
            </a:r>
            <a:r>
              <a:rPr lang="fa-IR" sz="2000" dirty="0">
                <a:latin typeface="Arial Rounded MT Bold" pitchFamily="34" charset="0"/>
                <a:cs typeface="B Homa" pitchFamily="2" charset="-78"/>
              </a:rPr>
              <a:t>تغییرات لیپیدهای سرم در طول 13 سال روندی افزایش </a:t>
            </a:r>
            <a:r>
              <a:rPr lang="fa-IR" sz="2000" dirty="0" smtClean="0">
                <a:latin typeface="Arial Rounded MT Bold" pitchFamily="34" charset="0"/>
                <a:cs typeface="B Homa" pitchFamily="2" charset="-78"/>
              </a:rPr>
              <a:t>یابنده بوده </a:t>
            </a:r>
            <a:r>
              <a:rPr lang="fa-IR" sz="2000" dirty="0">
                <a:latin typeface="Arial Rounded MT Bold" pitchFamily="34" charset="0"/>
                <a:cs typeface="B Homa" pitchFamily="2" charset="-78"/>
              </a:rPr>
              <a:t>است.</a:t>
            </a:r>
          </a:p>
          <a:p>
            <a:pPr marL="0" indent="0" algn="r" rtl="1">
              <a:buNone/>
            </a:pPr>
            <a:endParaRPr lang="en-US" sz="2000" dirty="0">
              <a:cs typeface="B Homa" pitchFamily="2" charset="-78"/>
            </a:endParaRPr>
          </a:p>
        </p:txBody>
      </p:sp>
    </p:spTree>
    <p:extLst>
      <p:ext uri="{BB962C8B-B14F-4D97-AF65-F5344CB8AC3E}">
        <p14:creationId xmlns="" xmlns:p14="http://schemas.microsoft.com/office/powerpoint/2010/main" val="30969405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57200" y="260648"/>
            <a:ext cx="8229600" cy="6480720"/>
          </a:xfrm>
        </p:spPr>
        <p:txBody>
          <a:bodyPr>
            <a:normAutofit/>
          </a:bodyPr>
          <a:lstStyle/>
          <a:p>
            <a:pPr marL="0" indent="0" algn="r" rtl="1">
              <a:buNone/>
            </a:pPr>
            <a:r>
              <a:rPr lang="fa-IR" sz="4000" b="1" dirty="0">
                <a:solidFill>
                  <a:srgbClr val="0070C0"/>
                </a:solidFill>
                <a:cs typeface="B Homa" pitchFamily="2" charset="-78"/>
              </a:rPr>
              <a:t>معیارهای ورود به مطالعه:</a:t>
            </a:r>
          </a:p>
          <a:p>
            <a:pPr marL="0" indent="0" algn="r" rtl="1">
              <a:buNone/>
            </a:pPr>
            <a:r>
              <a:rPr lang="fa-IR" sz="2000" dirty="0" smtClean="0">
                <a:cs typeface="B Homa" pitchFamily="2" charset="-78"/>
              </a:rPr>
              <a:t>افرادی که </a:t>
            </a:r>
            <a:r>
              <a:rPr lang="fa-IR" sz="2000" dirty="0">
                <a:cs typeface="B Homa" pitchFamily="2" charset="-78"/>
              </a:rPr>
              <a:t>در ابتدای </a:t>
            </a:r>
            <a:r>
              <a:rPr lang="fa-IR" sz="2000" dirty="0" smtClean="0">
                <a:cs typeface="B Homa" pitchFamily="2" charset="-78"/>
              </a:rPr>
              <a:t>مطالعه و در هر فاز </a:t>
            </a:r>
            <a:r>
              <a:rPr lang="fa-IR" sz="2000" dirty="0">
                <a:cs typeface="B Homa" pitchFamily="2" charset="-78"/>
              </a:rPr>
              <a:t>عملکرد طبیعی </a:t>
            </a:r>
            <a:r>
              <a:rPr lang="fa-IR" sz="2000" dirty="0" smtClean="0">
                <a:cs typeface="B Homa" pitchFamily="2" charset="-78"/>
              </a:rPr>
              <a:t>تیروئید و یا کم کاری و پرکاری زیر بالینی </a:t>
            </a:r>
            <a:r>
              <a:rPr lang="fa-IR" sz="2000" dirty="0">
                <a:cs typeface="B Homa" pitchFamily="2" charset="-78"/>
              </a:rPr>
              <a:t>داشته اند.</a:t>
            </a:r>
          </a:p>
          <a:p>
            <a:pPr marL="0" indent="0" algn="r" rtl="1">
              <a:buNone/>
            </a:pPr>
            <a:endParaRPr lang="fa-IR" sz="2400" b="1" dirty="0" smtClean="0">
              <a:solidFill>
                <a:schemeClr val="tx2">
                  <a:lumMod val="60000"/>
                  <a:lumOff val="40000"/>
                </a:schemeClr>
              </a:solidFill>
              <a:cs typeface="B Homa" pitchFamily="2" charset="-78"/>
            </a:endParaRPr>
          </a:p>
          <a:p>
            <a:pPr marL="0" indent="0" algn="r" rtl="1">
              <a:buNone/>
            </a:pPr>
            <a:r>
              <a:rPr lang="fa-IR" sz="4000" b="1" dirty="0" smtClean="0">
                <a:solidFill>
                  <a:srgbClr val="0070C0"/>
                </a:solidFill>
                <a:cs typeface="B Homa" pitchFamily="2" charset="-78"/>
              </a:rPr>
              <a:t>معیارهای </a:t>
            </a:r>
            <a:r>
              <a:rPr lang="fa-IR" sz="4000" b="1" dirty="0">
                <a:solidFill>
                  <a:srgbClr val="0070C0"/>
                </a:solidFill>
                <a:cs typeface="B Homa" pitchFamily="2" charset="-78"/>
              </a:rPr>
              <a:t>خروج از مطالعه:</a:t>
            </a:r>
          </a:p>
          <a:p>
            <a:pPr marL="0" indent="0" algn="r" rtl="1">
              <a:buNone/>
            </a:pPr>
            <a:r>
              <a:rPr lang="fa-IR" sz="2000" dirty="0" smtClean="0">
                <a:cs typeface="B Homa" pitchFamily="2" charset="-78"/>
              </a:rPr>
              <a:t>   1 </a:t>
            </a:r>
            <a:r>
              <a:rPr lang="fa-IR" sz="2000" dirty="0">
                <a:cs typeface="B Homa" pitchFamily="2" charset="-78"/>
              </a:rPr>
              <a:t>)  سابقه جراحی تیروئید</a:t>
            </a:r>
          </a:p>
          <a:p>
            <a:pPr marL="0" indent="0" algn="r" rtl="1">
              <a:buNone/>
            </a:pPr>
            <a:r>
              <a:rPr lang="fa-IR" sz="2000" dirty="0">
                <a:cs typeface="B Homa" pitchFamily="2" charset="-78"/>
              </a:rPr>
              <a:t>  </a:t>
            </a:r>
            <a:r>
              <a:rPr lang="fa-IR" sz="2000" dirty="0" smtClean="0">
                <a:cs typeface="B Homa" pitchFamily="2" charset="-78"/>
              </a:rPr>
              <a:t> 2)سابقه </a:t>
            </a:r>
            <a:r>
              <a:rPr lang="fa-IR" sz="2000" dirty="0">
                <a:cs typeface="B Homa" pitchFamily="2" charset="-78"/>
              </a:rPr>
              <a:t>دریافت ید </a:t>
            </a:r>
            <a:r>
              <a:rPr lang="fa-IR" sz="2000" dirty="0" smtClean="0">
                <a:cs typeface="B Homa" pitchFamily="2" charset="-78"/>
              </a:rPr>
              <a:t>رادیواکتیو</a:t>
            </a:r>
          </a:p>
          <a:p>
            <a:pPr marL="0" indent="0" algn="r" rtl="1">
              <a:buNone/>
            </a:pPr>
            <a:r>
              <a:rPr lang="fa-IR" sz="2000" dirty="0" smtClean="0">
                <a:cs typeface="2  Homa" pitchFamily="2" charset="-78"/>
              </a:rPr>
              <a:t>   3)</a:t>
            </a:r>
            <a:r>
              <a:rPr lang="fa-IR" sz="2000" dirty="0" smtClean="0">
                <a:cs typeface="B Homa" pitchFamily="2" charset="-78"/>
              </a:rPr>
              <a:t> </a:t>
            </a:r>
            <a:r>
              <a:rPr lang="fa-IR" sz="2000" dirty="0">
                <a:cs typeface="B Homa" pitchFamily="2" charset="-78"/>
              </a:rPr>
              <a:t>مصرف داروهای گروه گلوکورتیکوئیدی- قرص لووتیروکسین- قرص متی مازول- قرص </a:t>
            </a:r>
            <a:endParaRPr lang="fa-IR" sz="2000" dirty="0" smtClean="0">
              <a:cs typeface="B Homa" pitchFamily="2" charset="-78"/>
            </a:endParaRPr>
          </a:p>
          <a:p>
            <a:pPr marL="0" indent="0" algn="r" rtl="1">
              <a:buNone/>
            </a:pPr>
            <a:r>
              <a:rPr lang="fa-IR" sz="2000" dirty="0">
                <a:cs typeface="B Homa" pitchFamily="2" charset="-78"/>
              </a:rPr>
              <a:t>      پروپیل </a:t>
            </a:r>
            <a:r>
              <a:rPr lang="fa-IR" sz="2000" dirty="0" smtClean="0">
                <a:cs typeface="B Homa" pitchFamily="2" charset="-78"/>
              </a:rPr>
              <a:t>تیوراسیل</a:t>
            </a:r>
            <a:endParaRPr lang="fa-IR" sz="2000" dirty="0">
              <a:cs typeface="B Homa" pitchFamily="2" charset="-78"/>
            </a:endParaRPr>
          </a:p>
          <a:p>
            <a:pPr marL="0" indent="0" algn="r" rtl="1">
              <a:buNone/>
            </a:pPr>
            <a:r>
              <a:rPr lang="fa-IR" sz="2000" dirty="0" smtClean="0">
                <a:cs typeface="B Homa" pitchFamily="2" charset="-78"/>
              </a:rPr>
              <a:t>   4) </a:t>
            </a:r>
            <a:r>
              <a:rPr lang="fa-IR" sz="2000" dirty="0">
                <a:cs typeface="B Homa" pitchFamily="2" charset="-78"/>
              </a:rPr>
              <a:t>بارداری</a:t>
            </a:r>
          </a:p>
          <a:p>
            <a:pPr marL="0" indent="0" algn="r" rtl="1">
              <a:buNone/>
            </a:pPr>
            <a:endParaRPr lang="en-US" sz="2000" dirty="0">
              <a:cs typeface="2  Homa" pitchFamily="2" charset="-78"/>
            </a:endParaRPr>
          </a:p>
        </p:txBody>
      </p:sp>
    </p:spTree>
    <p:extLst>
      <p:ext uri="{BB962C8B-B14F-4D97-AF65-F5344CB8AC3E}">
        <p14:creationId xmlns="" xmlns:p14="http://schemas.microsoft.com/office/powerpoint/2010/main" val="18636351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chemeClr val="tx2">
                    <a:lumMod val="60000"/>
                    <a:lumOff val="40000"/>
                  </a:schemeClr>
                </a:solidFill>
                <a:cs typeface="B Homa" pitchFamily="2" charset="-78"/>
              </a:rPr>
              <a:t>تعاریف</a:t>
            </a:r>
            <a:r>
              <a:rPr lang="fa-IR" dirty="0">
                <a:solidFill>
                  <a:schemeClr val="tx2">
                    <a:lumMod val="60000"/>
                    <a:lumOff val="40000"/>
                  </a:schemeClr>
                </a:solidFill>
                <a:cs typeface="2  Homa" pitchFamily="2" charset="-78"/>
              </a:rPr>
              <a:t> :</a:t>
            </a:r>
            <a:endParaRPr lang="en-US" dirty="0">
              <a:solidFill>
                <a:schemeClr val="tx2">
                  <a:lumMod val="60000"/>
                  <a:lumOff val="40000"/>
                </a:schemeClr>
              </a:solidFill>
              <a:cs typeface="2  Homa" pitchFamily="2" charset="-78"/>
            </a:endParaRPr>
          </a:p>
        </p:txBody>
      </p:sp>
      <p:sp>
        <p:nvSpPr>
          <p:cNvPr id="3" name="Content Placeholder 2"/>
          <p:cNvSpPr>
            <a:spLocks noGrp="1"/>
          </p:cNvSpPr>
          <p:nvPr>
            <p:ph idx="1"/>
          </p:nvPr>
        </p:nvSpPr>
        <p:spPr/>
        <p:txBody>
          <a:bodyPr>
            <a:normAutofit fontScale="92500" lnSpcReduction="20000"/>
          </a:bodyPr>
          <a:lstStyle/>
          <a:p>
            <a:pPr marL="0" indent="0" algn="r" rtl="1">
              <a:buNone/>
            </a:pPr>
            <a:r>
              <a:rPr lang="fa-IR" dirty="0" smtClean="0">
                <a:latin typeface="Arial Rounded MT Bold" pitchFamily="34" charset="0"/>
                <a:cs typeface="B Homa" pitchFamily="2" charset="-78"/>
              </a:rPr>
              <a:t>بر</a:t>
            </a:r>
            <a:r>
              <a:rPr lang="en-US" dirty="0" smtClean="0">
                <a:latin typeface="Arial Rounded MT Bold" pitchFamily="34" charset="0"/>
                <a:cs typeface="B Homa" pitchFamily="2" charset="-78"/>
              </a:rPr>
              <a:t> </a:t>
            </a:r>
            <a:r>
              <a:rPr lang="fa-IR" dirty="0" smtClean="0">
                <a:latin typeface="Arial Rounded MT Bold" pitchFamily="34" charset="0"/>
                <a:cs typeface="B Homa" pitchFamily="2" charset="-78"/>
              </a:rPr>
              <a:t>اساس </a:t>
            </a:r>
            <a:r>
              <a:rPr lang="fa-IR" dirty="0">
                <a:latin typeface="Arial Rounded MT Bold" pitchFamily="34" charset="0"/>
                <a:cs typeface="B Homa" pitchFamily="2" charset="-78"/>
              </a:rPr>
              <a:t>دامنه نرمال </a:t>
            </a:r>
            <a:r>
              <a:rPr lang="en-US" dirty="0" smtClean="0">
                <a:latin typeface="Arial Rounded MT Bold" pitchFamily="34" charset="0"/>
                <a:cs typeface="B Homa" pitchFamily="2" charset="-78"/>
              </a:rPr>
              <a:t>range reference</a:t>
            </a:r>
            <a:r>
              <a:rPr lang="fa-IR" dirty="0" smtClean="0">
                <a:latin typeface="Arial Rounded MT Bold" pitchFamily="34" charset="0"/>
                <a:cs typeface="B Homa" pitchFamily="2" charset="-78"/>
              </a:rPr>
              <a:t>استخراج </a:t>
            </a:r>
            <a:r>
              <a:rPr lang="fa-IR" dirty="0">
                <a:latin typeface="Arial Rounded MT Bold" pitchFamily="34" charset="0"/>
                <a:cs typeface="B Homa" pitchFamily="2" charset="-78"/>
              </a:rPr>
              <a:t>شده براي جمعیت  مطالعه تیروئید تهران </a:t>
            </a:r>
            <a:r>
              <a:rPr lang="fa-IR" dirty="0" smtClean="0">
                <a:latin typeface="Arial Rounded MT Bold" pitchFamily="34" charset="0"/>
                <a:cs typeface="B Homa" pitchFamily="2" charset="-78"/>
              </a:rPr>
              <a:t>مي باشند</a:t>
            </a:r>
            <a:endParaRPr lang="en-US" dirty="0" smtClean="0">
              <a:latin typeface="Arial Rounded MT Bold" pitchFamily="34" charset="0"/>
              <a:cs typeface="B Homa" pitchFamily="2" charset="-78"/>
            </a:endParaRPr>
          </a:p>
          <a:p>
            <a:pPr marL="0" indent="0" algn="r" rtl="1">
              <a:buNone/>
            </a:pPr>
            <a:r>
              <a:rPr lang="fa-IR" dirty="0" smtClean="0">
                <a:latin typeface="Arial Rounded MT Bold" pitchFamily="34" charset="0"/>
                <a:cs typeface="B Homa" pitchFamily="2" charset="-78"/>
              </a:rPr>
              <a:t>کم </a:t>
            </a:r>
            <a:r>
              <a:rPr lang="fa-IR" dirty="0">
                <a:latin typeface="Arial Rounded MT Bold" pitchFamily="34" charset="0"/>
                <a:cs typeface="B Homa" pitchFamily="2" charset="-78"/>
              </a:rPr>
              <a:t>کاری بالینی تیروئید: </a:t>
            </a:r>
            <a:r>
              <a:rPr lang="fa-IR" dirty="0" smtClean="0">
                <a:latin typeface="Arial Rounded MT Bold" pitchFamily="34" charset="0"/>
                <a:cs typeface="B Homa" pitchFamily="2" charset="-78"/>
              </a:rPr>
              <a:t>5/06 </a:t>
            </a:r>
            <a:r>
              <a:rPr lang="fa-IR" dirty="0">
                <a:latin typeface="Arial Rounded MT Bold" pitchFamily="34" charset="0"/>
                <a:cs typeface="B Homa" pitchFamily="2" charset="-78"/>
              </a:rPr>
              <a:t>&lt;</a:t>
            </a:r>
            <a:r>
              <a:rPr lang="en-US" dirty="0">
                <a:latin typeface="Arial Rounded MT Bold" pitchFamily="34" charset="0"/>
                <a:cs typeface="B Homa" pitchFamily="2" charset="-78"/>
              </a:rPr>
              <a:t>TSH </a:t>
            </a:r>
            <a:r>
              <a:rPr lang="fa-IR" dirty="0">
                <a:latin typeface="Arial Rounded MT Bold" pitchFamily="34" charset="0"/>
                <a:cs typeface="B Homa" pitchFamily="2" charset="-78"/>
              </a:rPr>
              <a:t>و </a:t>
            </a:r>
            <a:r>
              <a:rPr lang="fa-IR" dirty="0" smtClean="0">
                <a:latin typeface="Arial Rounded MT Bold" pitchFamily="34" charset="0"/>
                <a:cs typeface="B Homa" pitchFamily="2" charset="-78"/>
              </a:rPr>
              <a:t>0/91 </a:t>
            </a:r>
            <a:r>
              <a:rPr lang="fa-IR" dirty="0">
                <a:latin typeface="Arial Rounded MT Bold" pitchFamily="34" charset="0"/>
                <a:cs typeface="B Homa" pitchFamily="2" charset="-78"/>
              </a:rPr>
              <a:t>&gt;</a:t>
            </a:r>
            <a:r>
              <a:rPr lang="en-US" dirty="0">
                <a:latin typeface="Arial Rounded MT Bold" pitchFamily="34" charset="0"/>
                <a:cs typeface="B Homa" pitchFamily="2" charset="-78"/>
              </a:rPr>
              <a:t>FT4 </a:t>
            </a:r>
            <a:r>
              <a:rPr lang="fa-IR" dirty="0">
                <a:latin typeface="Arial Rounded MT Bold" pitchFamily="34" charset="0"/>
                <a:cs typeface="B Homa" pitchFamily="2" charset="-78"/>
              </a:rPr>
              <a:t>یا دریافت قرص لووتیروکسین .</a:t>
            </a:r>
          </a:p>
          <a:p>
            <a:pPr marL="0" indent="0" algn="r" rtl="1">
              <a:buNone/>
            </a:pPr>
            <a:r>
              <a:rPr lang="fa-IR" dirty="0">
                <a:latin typeface="Arial Rounded MT Bold" pitchFamily="34" charset="0"/>
                <a:cs typeface="B Homa" pitchFamily="2" charset="-78"/>
              </a:rPr>
              <a:t>پرکاری  بالینی تیروئید </a:t>
            </a:r>
            <a:r>
              <a:rPr lang="fa-IR" dirty="0" smtClean="0">
                <a:latin typeface="Arial Rounded MT Bold" pitchFamily="34" charset="0"/>
                <a:cs typeface="B Homa" pitchFamily="2" charset="-78"/>
              </a:rPr>
              <a:t>:1/55 </a:t>
            </a:r>
            <a:r>
              <a:rPr lang="fa-IR" dirty="0">
                <a:latin typeface="Arial Rounded MT Bold" pitchFamily="34" charset="0"/>
                <a:cs typeface="B Homa" pitchFamily="2" charset="-78"/>
              </a:rPr>
              <a:t>&lt;</a:t>
            </a:r>
            <a:r>
              <a:rPr lang="en-US" dirty="0">
                <a:latin typeface="Arial Rounded MT Bold" pitchFamily="34" charset="0"/>
                <a:cs typeface="B Homa" pitchFamily="2" charset="-78"/>
              </a:rPr>
              <a:t>FT4</a:t>
            </a:r>
            <a:r>
              <a:rPr lang="fa-IR" dirty="0">
                <a:latin typeface="Arial Rounded MT Bold" pitchFamily="34" charset="0"/>
                <a:cs typeface="B Homa" pitchFamily="2" charset="-78"/>
              </a:rPr>
              <a:t>و </a:t>
            </a:r>
            <a:r>
              <a:rPr lang="fa-IR" dirty="0" smtClean="0">
                <a:latin typeface="Arial Rounded MT Bold" pitchFamily="34" charset="0"/>
                <a:cs typeface="B Homa" pitchFamily="2" charset="-78"/>
              </a:rPr>
              <a:t>0/324&gt;</a:t>
            </a:r>
            <a:r>
              <a:rPr lang="en-US" dirty="0">
                <a:latin typeface="Arial Rounded MT Bold" pitchFamily="34" charset="0"/>
                <a:cs typeface="B Homa" pitchFamily="2" charset="-78"/>
              </a:rPr>
              <a:t>TSH </a:t>
            </a:r>
            <a:r>
              <a:rPr lang="fa-IR" dirty="0">
                <a:latin typeface="Arial Rounded MT Bold" pitchFamily="34" charset="0"/>
                <a:cs typeface="B Homa" pitchFamily="2" charset="-78"/>
              </a:rPr>
              <a:t>یادریافت قرص متی مازول یا پروپیل تیوراسیل</a:t>
            </a:r>
          </a:p>
          <a:p>
            <a:pPr marL="0" indent="0" algn="r" rtl="1">
              <a:buNone/>
            </a:pPr>
            <a:r>
              <a:rPr lang="fa-IR" dirty="0">
                <a:latin typeface="Arial Rounded MT Bold" pitchFamily="34" charset="0"/>
                <a:cs typeface="B Homa" pitchFamily="2" charset="-78"/>
              </a:rPr>
              <a:t>کم کاری تحت بالینی تیروئید: </a:t>
            </a:r>
            <a:r>
              <a:rPr lang="fa-IR" dirty="0" smtClean="0">
                <a:latin typeface="Arial Rounded MT Bold" pitchFamily="34" charset="0"/>
                <a:cs typeface="B Homa" pitchFamily="2" charset="-78"/>
              </a:rPr>
              <a:t>5/06 </a:t>
            </a:r>
            <a:r>
              <a:rPr lang="fa-IR" dirty="0">
                <a:latin typeface="Arial Rounded MT Bold" pitchFamily="34" charset="0"/>
                <a:cs typeface="B Homa" pitchFamily="2" charset="-78"/>
              </a:rPr>
              <a:t>&lt;</a:t>
            </a:r>
            <a:r>
              <a:rPr lang="en-US" dirty="0">
                <a:latin typeface="Arial Rounded MT Bold" pitchFamily="34" charset="0"/>
                <a:cs typeface="B Homa" pitchFamily="2" charset="-78"/>
              </a:rPr>
              <a:t>TSH </a:t>
            </a:r>
            <a:r>
              <a:rPr lang="fa-IR" dirty="0">
                <a:latin typeface="Arial Rounded MT Bold" pitchFamily="34" charset="0"/>
                <a:cs typeface="B Homa" pitchFamily="2" charset="-78"/>
              </a:rPr>
              <a:t>و </a:t>
            </a:r>
            <a:endParaRPr lang="fa-IR" dirty="0" smtClean="0">
              <a:latin typeface="Arial Rounded MT Bold" pitchFamily="34" charset="0"/>
              <a:cs typeface="B Homa" pitchFamily="2" charset="-78"/>
            </a:endParaRPr>
          </a:p>
          <a:p>
            <a:pPr marL="0" indent="0" algn="r" rtl="1">
              <a:buNone/>
            </a:pPr>
            <a:r>
              <a:rPr lang="fa-IR" dirty="0" smtClean="0">
                <a:latin typeface="Arial Rounded MT Bold" pitchFamily="34" charset="0"/>
                <a:cs typeface="B Homa" pitchFamily="2" charset="-78"/>
              </a:rPr>
              <a:t>                                       1/55 </a:t>
            </a:r>
            <a:r>
              <a:rPr lang="fa-IR" dirty="0">
                <a:latin typeface="Arial Rounded MT Bold" pitchFamily="34" charset="0"/>
                <a:cs typeface="B Homa" pitchFamily="2" charset="-78"/>
              </a:rPr>
              <a:t>&gt; </a:t>
            </a:r>
            <a:r>
              <a:rPr lang="en-US" dirty="0">
                <a:latin typeface="Arial Rounded MT Bold" pitchFamily="34" charset="0"/>
                <a:cs typeface="B Homa" pitchFamily="2" charset="-78"/>
              </a:rPr>
              <a:t>FT4 </a:t>
            </a:r>
            <a:r>
              <a:rPr lang="fa-IR" dirty="0" smtClean="0">
                <a:latin typeface="Arial Rounded MT Bold" pitchFamily="34" charset="0"/>
                <a:cs typeface="B Homa" pitchFamily="2" charset="-78"/>
              </a:rPr>
              <a:t>&gt;0/91</a:t>
            </a:r>
            <a:endParaRPr lang="en-US" dirty="0">
              <a:latin typeface="Arial Rounded MT Bold" pitchFamily="34" charset="0"/>
              <a:cs typeface="B Homa" pitchFamily="2" charset="-78"/>
            </a:endParaRPr>
          </a:p>
          <a:p>
            <a:pPr marL="0" indent="0" algn="r" rtl="1">
              <a:buNone/>
            </a:pPr>
            <a:r>
              <a:rPr lang="fa-IR" dirty="0">
                <a:latin typeface="Arial Rounded MT Bold" pitchFamily="34" charset="0"/>
                <a:cs typeface="B Homa" pitchFamily="2" charset="-78"/>
              </a:rPr>
              <a:t>پرکاری تحت بالینی تیروئید : </a:t>
            </a:r>
            <a:r>
              <a:rPr lang="fa-IR" dirty="0" smtClean="0">
                <a:latin typeface="Arial Rounded MT Bold" pitchFamily="34" charset="0"/>
                <a:cs typeface="B Homa" pitchFamily="2" charset="-78"/>
              </a:rPr>
              <a:t>0/423 </a:t>
            </a:r>
            <a:r>
              <a:rPr lang="fa-IR" dirty="0">
                <a:latin typeface="Arial Rounded MT Bold" pitchFamily="34" charset="0"/>
                <a:cs typeface="B Homa" pitchFamily="2" charset="-78"/>
              </a:rPr>
              <a:t>&gt;</a:t>
            </a:r>
            <a:r>
              <a:rPr lang="en-US" dirty="0">
                <a:latin typeface="Arial Rounded MT Bold" pitchFamily="34" charset="0"/>
                <a:cs typeface="B Homa" pitchFamily="2" charset="-78"/>
              </a:rPr>
              <a:t>TSH </a:t>
            </a:r>
            <a:r>
              <a:rPr lang="fa-IR" dirty="0" smtClean="0">
                <a:latin typeface="Arial Rounded MT Bold" pitchFamily="34" charset="0"/>
                <a:cs typeface="B Homa" pitchFamily="2" charset="-78"/>
              </a:rPr>
              <a:t>و</a:t>
            </a:r>
          </a:p>
          <a:p>
            <a:pPr marL="0" indent="0" algn="r" rtl="1">
              <a:buNone/>
            </a:pPr>
            <a:r>
              <a:rPr lang="fa-IR" dirty="0" smtClean="0">
                <a:latin typeface="Arial Rounded MT Bold" pitchFamily="34" charset="0"/>
                <a:cs typeface="B Homa" pitchFamily="2" charset="-78"/>
              </a:rPr>
              <a:t>                                       1/55 </a:t>
            </a:r>
            <a:r>
              <a:rPr lang="fa-IR" dirty="0">
                <a:latin typeface="Arial Rounded MT Bold" pitchFamily="34" charset="0"/>
                <a:cs typeface="B Homa" pitchFamily="2" charset="-78"/>
              </a:rPr>
              <a:t>&gt; </a:t>
            </a:r>
            <a:r>
              <a:rPr lang="en-US" dirty="0">
                <a:latin typeface="Arial Rounded MT Bold" pitchFamily="34" charset="0"/>
                <a:cs typeface="B Homa" pitchFamily="2" charset="-78"/>
              </a:rPr>
              <a:t>FT4 </a:t>
            </a:r>
            <a:r>
              <a:rPr lang="fa-IR" dirty="0" smtClean="0">
                <a:latin typeface="Arial Rounded MT Bold" pitchFamily="34" charset="0"/>
                <a:cs typeface="B Homa" pitchFamily="2" charset="-78"/>
              </a:rPr>
              <a:t>&gt;0/91</a:t>
            </a:r>
            <a:endParaRPr lang="en-US" dirty="0">
              <a:latin typeface="Arial Rounded MT Bold" pitchFamily="34" charset="0"/>
              <a:cs typeface="B Homa" pitchFamily="2" charset="-78"/>
            </a:endParaRPr>
          </a:p>
          <a:p>
            <a:pPr marL="0" indent="0" algn="r" rtl="1">
              <a:buNone/>
            </a:pPr>
            <a:endParaRPr lang="en-US" dirty="0">
              <a:cs typeface="B Homa" pitchFamily="2" charset="-78"/>
            </a:endParaRPr>
          </a:p>
        </p:txBody>
      </p:sp>
      <p:pic>
        <p:nvPicPr>
          <p:cNvPr id="1945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6438900"/>
            <a:ext cx="9144000" cy="4191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5349749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chemeClr val="tx2">
                    <a:lumMod val="60000"/>
                    <a:lumOff val="40000"/>
                  </a:schemeClr>
                </a:solidFill>
                <a:cs typeface="B Homa" pitchFamily="2" charset="-78"/>
              </a:rPr>
              <a:t>تجزيه و تحليل داده ها</a:t>
            </a:r>
            <a:r>
              <a:rPr lang="en-US" dirty="0" smtClean="0">
                <a:solidFill>
                  <a:schemeClr val="tx2">
                    <a:lumMod val="60000"/>
                    <a:lumOff val="40000"/>
                  </a:schemeClr>
                </a:solidFill>
                <a:cs typeface="B Homa" pitchFamily="2" charset="-78"/>
              </a:rPr>
              <a:t> </a:t>
            </a:r>
            <a:r>
              <a:rPr lang="fa-IR" dirty="0" smtClean="0">
                <a:solidFill>
                  <a:schemeClr val="tx2">
                    <a:lumMod val="60000"/>
                    <a:lumOff val="40000"/>
                  </a:schemeClr>
                </a:solidFill>
                <a:cs typeface="B Homa" pitchFamily="2" charset="-78"/>
              </a:rPr>
              <a:t> </a:t>
            </a:r>
            <a:endParaRPr lang="en-US" dirty="0">
              <a:solidFill>
                <a:schemeClr val="tx2">
                  <a:lumMod val="60000"/>
                  <a:lumOff val="40000"/>
                </a:schemeClr>
              </a:solidFill>
              <a:cs typeface="B Homa" pitchFamily="2" charset="-78"/>
            </a:endParaRPr>
          </a:p>
        </p:txBody>
      </p:sp>
      <p:sp>
        <p:nvSpPr>
          <p:cNvPr id="3" name="Content Placeholder 2"/>
          <p:cNvSpPr>
            <a:spLocks noGrp="1"/>
          </p:cNvSpPr>
          <p:nvPr>
            <p:ph idx="1"/>
          </p:nvPr>
        </p:nvSpPr>
        <p:spPr>
          <a:xfrm>
            <a:off x="395536" y="1700808"/>
            <a:ext cx="8229600" cy="4525963"/>
          </a:xfrm>
        </p:spPr>
        <p:txBody>
          <a:bodyPr>
            <a:normAutofit fontScale="92500" lnSpcReduction="10000"/>
          </a:bodyPr>
          <a:lstStyle/>
          <a:p>
            <a:pPr algn="r" rtl="1"/>
            <a:r>
              <a:rPr lang="fa-IR" sz="2600" dirty="0">
                <a:solidFill>
                  <a:schemeClr val="tx2">
                    <a:lumMod val="60000"/>
                    <a:lumOff val="40000"/>
                  </a:schemeClr>
                </a:solidFill>
                <a:cs typeface="B Homa" pitchFamily="2" charset="-78"/>
              </a:rPr>
              <a:t>آنالیز </a:t>
            </a:r>
            <a:r>
              <a:rPr lang="fa-IR" sz="2600" dirty="0" smtClean="0">
                <a:solidFill>
                  <a:schemeClr val="tx2">
                    <a:lumMod val="60000"/>
                    <a:lumOff val="40000"/>
                  </a:schemeClr>
                </a:solidFill>
                <a:cs typeface="B Homa" pitchFamily="2" charset="-78"/>
              </a:rPr>
              <a:t>توصیفی مقطعی در چهار مرحله مطالعه تیروئید تهران:</a:t>
            </a:r>
          </a:p>
          <a:p>
            <a:pPr marL="0" indent="0" algn="r" rtl="1">
              <a:buNone/>
            </a:pPr>
            <a:r>
              <a:rPr lang="fa-IR" sz="2400" dirty="0" smtClean="0">
                <a:solidFill>
                  <a:schemeClr val="tx2">
                    <a:lumMod val="60000"/>
                    <a:lumOff val="40000"/>
                  </a:schemeClr>
                </a:solidFill>
                <a:cs typeface="B Homa" pitchFamily="2" charset="-78"/>
              </a:rPr>
              <a:t> </a:t>
            </a:r>
          </a:p>
          <a:p>
            <a:pPr marL="0" indent="0" algn="r" rtl="1">
              <a:buNone/>
            </a:pPr>
            <a:r>
              <a:rPr lang="fa-IR" sz="2400" dirty="0" smtClean="0">
                <a:cs typeface="B Homa" pitchFamily="2" charset="-78"/>
              </a:rPr>
              <a:t>آنالیز توصیفی لیپید </a:t>
            </a:r>
            <a:r>
              <a:rPr lang="fa-IR" sz="2400" dirty="0">
                <a:cs typeface="B Homa" pitchFamily="2" charset="-78"/>
              </a:rPr>
              <a:t>پروفایل و تست های عملکرد تیروئیدی به تفکیک گروههای سنی و جنسی ارائه شده است.</a:t>
            </a:r>
          </a:p>
          <a:p>
            <a:pPr marL="0" indent="0" algn="r" rtl="1">
              <a:buNone/>
            </a:pPr>
            <a:r>
              <a:rPr lang="en-US" sz="2400" dirty="0" smtClean="0">
                <a:cs typeface="B Homa" pitchFamily="2" charset="-78"/>
              </a:rPr>
              <a:t> </a:t>
            </a:r>
            <a:endParaRPr lang="fa-IR" sz="2400" dirty="0" smtClean="0">
              <a:cs typeface="B Homa" pitchFamily="2" charset="-78"/>
            </a:endParaRPr>
          </a:p>
          <a:p>
            <a:pPr marL="0" indent="0" algn="r" rtl="1">
              <a:buNone/>
            </a:pPr>
            <a:r>
              <a:rPr lang="en-US" sz="2400" dirty="0" smtClean="0">
                <a:cs typeface="B Homa" pitchFamily="2" charset="-78"/>
              </a:rPr>
              <a:t> </a:t>
            </a:r>
            <a:r>
              <a:rPr lang="fa-IR" sz="2400" dirty="0" smtClean="0">
                <a:cs typeface="B Homa" pitchFamily="2" charset="-78"/>
              </a:rPr>
              <a:t>متغیر </a:t>
            </a:r>
            <a:r>
              <a:rPr lang="fa-IR" sz="2400" dirty="0">
                <a:cs typeface="B Homa" pitchFamily="2" charset="-78"/>
              </a:rPr>
              <a:t>های نرمال به صورت میانگین و انحراف معیار، متغیرهای کمی غیر </a:t>
            </a:r>
            <a:r>
              <a:rPr lang="en-US" sz="2400" dirty="0" smtClean="0">
                <a:cs typeface="B Homa" pitchFamily="2" charset="-78"/>
              </a:rPr>
              <a:t> </a:t>
            </a:r>
            <a:r>
              <a:rPr lang="fa-IR" sz="2400" dirty="0" smtClean="0">
                <a:cs typeface="B Homa" pitchFamily="2" charset="-78"/>
              </a:rPr>
              <a:t>نرمال </a:t>
            </a:r>
            <a:r>
              <a:rPr lang="fa-IR" sz="2400" dirty="0">
                <a:cs typeface="B Homa" pitchFamily="2" charset="-78"/>
              </a:rPr>
              <a:t>به صورت میانه و دامنه میان چارکی بیان شده اند و داده های </a:t>
            </a:r>
            <a:r>
              <a:rPr lang="fa-IR" sz="2400" dirty="0" smtClean="0">
                <a:cs typeface="B Homa" pitchFamily="2" charset="-78"/>
              </a:rPr>
              <a:t>کیفی</a:t>
            </a:r>
            <a:r>
              <a:rPr lang="en-US" sz="2400" dirty="0" smtClean="0">
                <a:cs typeface="B Homa" pitchFamily="2" charset="-78"/>
              </a:rPr>
              <a:t>  </a:t>
            </a:r>
            <a:r>
              <a:rPr lang="fa-IR" sz="2400" dirty="0" smtClean="0">
                <a:cs typeface="B Homa" pitchFamily="2" charset="-78"/>
              </a:rPr>
              <a:t>به </a:t>
            </a:r>
            <a:r>
              <a:rPr lang="fa-IR" sz="2400" dirty="0">
                <a:cs typeface="B Homa" pitchFamily="2" charset="-78"/>
              </a:rPr>
              <a:t>صورت تعداد و درصد </a:t>
            </a:r>
            <a:r>
              <a:rPr lang="fa-IR" sz="2400" dirty="0" smtClean="0">
                <a:cs typeface="B Homa" pitchFamily="2" charset="-78"/>
              </a:rPr>
              <a:t>بیان </a:t>
            </a:r>
            <a:r>
              <a:rPr lang="fa-IR" sz="2400" dirty="0">
                <a:cs typeface="B Homa" pitchFamily="2" charset="-78"/>
              </a:rPr>
              <a:t>شده اند. </a:t>
            </a:r>
            <a:endParaRPr lang="fa-IR" sz="2400" dirty="0" smtClean="0">
              <a:cs typeface="B Homa" pitchFamily="2" charset="-78"/>
            </a:endParaRPr>
          </a:p>
          <a:p>
            <a:pPr marL="0" indent="0" algn="r" rtl="1">
              <a:buNone/>
            </a:pPr>
            <a:endParaRPr lang="fa-IR" sz="2400" dirty="0" smtClean="0">
              <a:cs typeface="B Homa" pitchFamily="2" charset="-78"/>
            </a:endParaRPr>
          </a:p>
          <a:p>
            <a:pPr marL="0" indent="0" algn="r" rtl="1">
              <a:buNone/>
            </a:pPr>
            <a:r>
              <a:rPr lang="fa-IR" sz="2400" dirty="0" smtClean="0">
                <a:cs typeface="B Homa" pitchFamily="2" charset="-78"/>
              </a:rPr>
              <a:t>جهت </a:t>
            </a:r>
            <a:r>
              <a:rPr lang="fa-IR" sz="2400" dirty="0">
                <a:cs typeface="B Homa" pitchFamily="2" charset="-78"/>
              </a:rPr>
              <a:t>مقایسه </a:t>
            </a:r>
            <a:r>
              <a:rPr lang="fa-IR" sz="2400" dirty="0" smtClean="0">
                <a:cs typeface="B Homa" pitchFamily="2" charset="-78"/>
              </a:rPr>
              <a:t>توزیع </a:t>
            </a:r>
            <a:r>
              <a:rPr lang="fa-IR" sz="2400" dirty="0">
                <a:cs typeface="B Homa" pitchFamily="2" charset="-78"/>
              </a:rPr>
              <a:t>متغیر های مختلف بین زن و مرد در صورت نرمال بودن از آزمون </a:t>
            </a:r>
            <a:r>
              <a:rPr lang="en-US" sz="2400" dirty="0" smtClean="0">
                <a:cs typeface="B Homa" pitchFamily="2" charset="-78"/>
              </a:rPr>
              <a:t>t-test   </a:t>
            </a:r>
            <a:r>
              <a:rPr lang="fa-IR" sz="2400" dirty="0">
                <a:cs typeface="B Homa" pitchFamily="2" charset="-78"/>
              </a:rPr>
              <a:t>استفاده شده و برای متغیرهای غیر نرمال از آزمون من- ویتنی استفاده </a:t>
            </a:r>
            <a:r>
              <a:rPr lang="en-US" sz="2400" dirty="0" smtClean="0">
                <a:cs typeface="B Homa" pitchFamily="2" charset="-78"/>
              </a:rPr>
              <a:t> </a:t>
            </a:r>
            <a:r>
              <a:rPr lang="fa-IR" sz="2400" dirty="0" smtClean="0">
                <a:cs typeface="B Homa" pitchFamily="2" charset="-78"/>
              </a:rPr>
              <a:t>شده </a:t>
            </a:r>
            <a:r>
              <a:rPr lang="fa-IR" sz="2400" dirty="0">
                <a:cs typeface="B Homa" pitchFamily="2" charset="-78"/>
              </a:rPr>
              <a:t>است. در داده های کیفی از کای –اسکوئر استفاده شده است. </a:t>
            </a:r>
          </a:p>
          <a:p>
            <a:pPr marL="0" indent="0" algn="r" rtl="1">
              <a:buNone/>
            </a:pPr>
            <a:endParaRPr lang="en-US" sz="1800" dirty="0">
              <a:cs typeface="2  Homa" pitchFamily="2" charset="-78"/>
            </a:endParaRPr>
          </a:p>
        </p:txBody>
      </p:sp>
    </p:spTree>
    <p:extLst>
      <p:ext uri="{BB962C8B-B14F-4D97-AF65-F5344CB8AC3E}">
        <p14:creationId xmlns="" xmlns:p14="http://schemas.microsoft.com/office/powerpoint/2010/main" val="3780390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dirty="0" smtClean="0">
                <a:solidFill>
                  <a:srgbClr val="0070C0"/>
                </a:solidFill>
                <a:cs typeface="B Homa" pitchFamily="2" charset="-78"/>
              </a:rPr>
              <a:t>ارتباط لیپیدهای سرمی و عملکرد تیروئید</a:t>
            </a:r>
            <a:endParaRPr lang="en-US" dirty="0">
              <a:solidFill>
                <a:srgbClr val="0070C0"/>
              </a:solidFill>
              <a:cs typeface="B Homa" pitchFamily="2" charset="-78"/>
            </a:endParaRPr>
          </a:p>
        </p:txBody>
      </p:sp>
      <p:sp>
        <p:nvSpPr>
          <p:cNvPr id="3" name="Content Placeholder 2"/>
          <p:cNvSpPr>
            <a:spLocks noGrp="1"/>
          </p:cNvSpPr>
          <p:nvPr>
            <p:ph idx="1"/>
          </p:nvPr>
        </p:nvSpPr>
        <p:spPr/>
        <p:txBody>
          <a:bodyPr/>
          <a:lstStyle/>
          <a:p>
            <a:pPr marL="0" indent="0" algn="r" rtl="1">
              <a:buNone/>
            </a:pPr>
            <a:r>
              <a:rPr lang="fa-IR" dirty="0">
                <a:cs typeface="B Homa" pitchFamily="2" charset="-78"/>
              </a:rPr>
              <a:t>جهت بررسی ارتباط پروفایل لیپیدی و تست های عملکرد تیروئیدی، در صورت نرمال بودن هر دو متغیر از ضریب همبستگی پیرسن و در غیر اینصورت از ضریب همبستگی ناپارامتری اسپیرمن استفاده شده است.</a:t>
            </a:r>
          </a:p>
          <a:p>
            <a:pPr marL="0" indent="0" algn="r" rtl="1">
              <a:buNone/>
            </a:pPr>
            <a:endParaRPr lang="fa-IR" dirty="0">
              <a:cs typeface="B Homa" pitchFamily="2" charset="-78"/>
            </a:endParaRPr>
          </a:p>
        </p:txBody>
      </p:sp>
    </p:spTree>
    <p:extLst>
      <p:ext uri="{BB962C8B-B14F-4D97-AF65-F5344CB8AC3E}">
        <p14:creationId xmlns="" xmlns:p14="http://schemas.microsoft.com/office/powerpoint/2010/main" val="33104867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solidFill>
                  <a:srgbClr val="0070C0"/>
                </a:solidFill>
                <a:cs typeface="2  Homa" pitchFamily="2" charset="-78"/>
              </a:rPr>
              <a:t>بررسی روند پروفایل  لیپیدی در مطالعه  : </a:t>
            </a:r>
          </a:p>
        </p:txBody>
      </p:sp>
      <p:sp>
        <p:nvSpPr>
          <p:cNvPr id="3" name="Content Placeholder 2"/>
          <p:cNvSpPr>
            <a:spLocks noGrp="1"/>
          </p:cNvSpPr>
          <p:nvPr>
            <p:ph idx="1"/>
          </p:nvPr>
        </p:nvSpPr>
        <p:spPr>
          <a:xfrm>
            <a:off x="683568" y="1484784"/>
            <a:ext cx="8229600" cy="4525963"/>
          </a:xfrm>
        </p:spPr>
        <p:txBody>
          <a:bodyPr>
            <a:normAutofit fontScale="85000" lnSpcReduction="10000"/>
          </a:bodyPr>
          <a:lstStyle/>
          <a:p>
            <a:pPr marL="0" indent="0" algn="r" rtl="1">
              <a:buNone/>
            </a:pPr>
            <a:r>
              <a:rPr lang="fa-IR" dirty="0" smtClean="0">
                <a:cs typeface="B Homa" pitchFamily="2" charset="-78"/>
              </a:rPr>
              <a:t>با </a:t>
            </a:r>
            <a:r>
              <a:rPr lang="fa-IR" dirty="0">
                <a:cs typeface="B Homa" pitchFamily="2" charset="-78"/>
              </a:rPr>
              <a:t>توجه به محدودیت حجم نمونه در زیرگروه های عملکردی تیروئید مخصوصا در زیرگروه پرکاری زیر بالینی، بررسی و آنالیز روند لیپیدهای سرمی ونیز دیس لیپیدمی به تفکیک زیرگروه عملکردی تیروئید و در سه زیر گروه مبتلایان به کمکاری زیر بالینی ، پرکاری زیر بالینی و واجدین تیروئید درستکار میسر </a:t>
            </a:r>
            <a:r>
              <a:rPr lang="fa-IR" dirty="0" smtClean="0">
                <a:cs typeface="B Homa" pitchFamily="2" charset="-78"/>
              </a:rPr>
              <a:t>نبود</a:t>
            </a:r>
            <a:r>
              <a:rPr lang="en-US" dirty="0">
                <a:cs typeface="B Homa" pitchFamily="2" charset="-78"/>
              </a:rPr>
              <a:t>;</a:t>
            </a:r>
            <a:r>
              <a:rPr lang="fa-IR" dirty="0" smtClean="0">
                <a:cs typeface="B Homa" pitchFamily="2" charset="-78"/>
              </a:rPr>
              <a:t> </a:t>
            </a:r>
            <a:r>
              <a:rPr lang="fa-IR" dirty="0">
                <a:cs typeface="B Homa" pitchFamily="2" charset="-78"/>
              </a:rPr>
              <a:t>لذا روند لیپیدها ودیس لیپیدمی بر اساس عملکرد تیروئید تعدیل شد.</a:t>
            </a:r>
          </a:p>
          <a:p>
            <a:pPr marL="0" indent="0" algn="r" rtl="1">
              <a:buNone/>
            </a:pPr>
            <a:endParaRPr lang="fa-IR" dirty="0" smtClean="0">
              <a:cs typeface="B Homa" pitchFamily="2" charset="-78"/>
            </a:endParaRPr>
          </a:p>
          <a:p>
            <a:pPr marL="0" indent="0" algn="r" rtl="1">
              <a:buNone/>
            </a:pPr>
            <a:r>
              <a:rPr lang="fa-IR" dirty="0" smtClean="0">
                <a:cs typeface="B Homa" pitchFamily="2" charset="-78"/>
              </a:rPr>
              <a:t>شرکت </a:t>
            </a:r>
            <a:r>
              <a:rPr lang="fa-IR" dirty="0">
                <a:cs typeface="B Homa" pitchFamily="2" charset="-78"/>
              </a:rPr>
              <a:t>کنندگان مطالعه تیروئید تهران در دو فاز مختلف وارد مطالعه شده اند، گروه اول افراد چهار </a:t>
            </a:r>
            <a:r>
              <a:rPr lang="fa-IR" dirty="0" smtClean="0">
                <a:cs typeface="B Homa" pitchFamily="2" charset="-78"/>
              </a:rPr>
              <a:t>مرحله </a:t>
            </a:r>
            <a:r>
              <a:rPr lang="fa-IR" dirty="0">
                <a:cs typeface="B Homa" pitchFamily="2" charset="-78"/>
              </a:rPr>
              <a:t>و گروه دوم </a:t>
            </a:r>
            <a:r>
              <a:rPr lang="fa-IR" dirty="0" smtClean="0">
                <a:cs typeface="B Homa" pitchFamily="2" charset="-78"/>
              </a:rPr>
              <a:t>سه نوبت </a:t>
            </a:r>
            <a:r>
              <a:rPr lang="fa-IR" dirty="0">
                <a:cs typeface="B Homa" pitchFamily="2" charset="-78"/>
              </a:rPr>
              <a:t>پیگیری داشته¬اند. لذا بررسی روند لیپید به تفکیک در دو زیر گروه انجام گرفته است</a:t>
            </a:r>
            <a:r>
              <a:rPr lang="fa-IR" dirty="0" smtClean="0">
                <a:cs typeface="B Homa" pitchFamily="2" charset="-78"/>
              </a:rPr>
              <a:t>.</a:t>
            </a:r>
            <a:endParaRPr lang="fa-IR" dirty="0">
              <a:cs typeface="B Homa" pitchFamily="2" charset="-78"/>
            </a:endParaRPr>
          </a:p>
        </p:txBody>
      </p:sp>
    </p:spTree>
    <p:extLst>
      <p:ext uri="{BB962C8B-B14F-4D97-AF65-F5344CB8AC3E}">
        <p14:creationId xmlns="" xmlns:p14="http://schemas.microsoft.com/office/powerpoint/2010/main" val="3078465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56271" y="304800"/>
            <a:ext cx="8915400" cy="6553200"/>
          </a:xfrm>
        </p:spPr>
        <p:txBody>
          <a:bodyPr>
            <a:normAutofit fontScale="55000" lnSpcReduction="20000"/>
          </a:bodyPr>
          <a:lstStyle/>
          <a:p>
            <a:pPr marL="0" indent="0" algn="r" rtl="1">
              <a:buNone/>
            </a:pPr>
            <a:r>
              <a:rPr lang="fa-IR" sz="4200" dirty="0">
                <a:latin typeface="Arial Rounded MT Bold" pitchFamily="34" charset="0"/>
                <a:cs typeface="B Homa" pitchFamily="2" charset="-78"/>
              </a:rPr>
              <a:t>روند زمانی پروفایل لیپیدی </a:t>
            </a:r>
            <a:r>
              <a:rPr lang="fa-IR" sz="4200" dirty="0" smtClean="0">
                <a:latin typeface="Arial Rounded MT Bold" pitchFamily="34" charset="0"/>
                <a:cs typeface="B Homa" pitchFamily="2" charset="-78"/>
              </a:rPr>
              <a:t>به وسیله</a:t>
            </a:r>
            <a:r>
              <a:rPr lang="en-US" sz="4200" dirty="0">
                <a:latin typeface="Arial Rounded MT Bold" pitchFamily="34" charset="0"/>
                <a:cs typeface="B Homa" pitchFamily="2" charset="-78"/>
              </a:rPr>
              <a:t>equation </a:t>
            </a:r>
            <a:r>
              <a:rPr lang="fa-IR" sz="4200" dirty="0" smtClean="0">
                <a:latin typeface="Arial Rounded MT Bold" pitchFamily="34" charset="0"/>
                <a:cs typeface="B Homa" pitchFamily="2" charset="-78"/>
              </a:rPr>
              <a:t> </a:t>
            </a:r>
            <a:r>
              <a:rPr lang="en-US" sz="4200" dirty="0" smtClean="0">
                <a:latin typeface="Arial Rounded MT Bold" pitchFamily="34" charset="0"/>
                <a:cs typeface="B Homa" pitchFamily="2" charset="-78"/>
              </a:rPr>
              <a:t>generalized estimating</a:t>
            </a:r>
            <a:r>
              <a:rPr lang="fa-IR" sz="4200" dirty="0" smtClean="0">
                <a:latin typeface="Arial Rounded MT Bold" pitchFamily="34" charset="0"/>
                <a:cs typeface="B Homa" pitchFamily="2" charset="-78"/>
              </a:rPr>
              <a:t> بررسی </a:t>
            </a:r>
            <a:r>
              <a:rPr lang="fa-IR" sz="4200" dirty="0">
                <a:latin typeface="Arial Rounded MT Bold" pitchFamily="34" charset="0"/>
                <a:cs typeface="B Homa" pitchFamily="2" charset="-78"/>
              </a:rPr>
              <a:t>شده است</a:t>
            </a:r>
            <a:r>
              <a:rPr lang="fa-IR" sz="4200" dirty="0" smtClean="0">
                <a:latin typeface="Arial Rounded MT Bold" pitchFamily="34" charset="0"/>
                <a:cs typeface="B Homa" pitchFamily="2" charset="-78"/>
              </a:rPr>
              <a:t>.</a:t>
            </a:r>
            <a:endParaRPr lang="en-US" sz="4200" dirty="0" smtClean="0">
              <a:latin typeface="Arial Rounded MT Bold" pitchFamily="34" charset="0"/>
              <a:cs typeface="B Homa" pitchFamily="2" charset="-78"/>
            </a:endParaRPr>
          </a:p>
          <a:p>
            <a:pPr marL="0" indent="0" algn="r" rtl="1">
              <a:buNone/>
            </a:pPr>
            <a:r>
              <a:rPr lang="fa-IR" sz="4200" dirty="0" smtClean="0">
                <a:latin typeface="Arial Rounded MT Bold" pitchFamily="34" charset="0"/>
                <a:cs typeface="B Homa" pitchFamily="2" charset="-78"/>
              </a:rPr>
              <a:t>در </a:t>
            </a:r>
            <a:r>
              <a:rPr lang="fa-IR" sz="4200" dirty="0">
                <a:latin typeface="Arial Rounded MT Bold" pitchFamily="34" charset="0"/>
                <a:cs typeface="B Homa" pitchFamily="2" charset="-78"/>
              </a:rPr>
              <a:t>این مطالعه </a:t>
            </a:r>
            <a:r>
              <a:rPr lang="en-US" sz="4200" dirty="0" smtClean="0">
                <a:latin typeface="Arial Rounded MT Bold" pitchFamily="34" charset="0"/>
                <a:cs typeface="B Homa" pitchFamily="2" charset="-78"/>
              </a:rPr>
              <a:t>LDL </a:t>
            </a:r>
            <a:r>
              <a:rPr lang="fa-IR" sz="4200" dirty="0">
                <a:latin typeface="Arial Rounded MT Bold" pitchFamily="34" charset="0"/>
                <a:cs typeface="B Homa" pitchFamily="2" charset="-78"/>
              </a:rPr>
              <a:t>طبق </a:t>
            </a:r>
            <a:r>
              <a:rPr lang="fa-IR" sz="4200" dirty="0" smtClean="0">
                <a:latin typeface="Arial Rounded MT Bold" pitchFamily="34" charset="0"/>
                <a:cs typeface="B Homa" pitchFamily="2" charset="-78"/>
              </a:rPr>
              <a:t>فرمول</a:t>
            </a:r>
            <a:r>
              <a:rPr lang="en-US" sz="4200" dirty="0">
                <a:latin typeface="Arial Rounded MT Bold" pitchFamily="34" charset="0"/>
                <a:cs typeface="B Homa" pitchFamily="2" charset="-78"/>
              </a:rPr>
              <a:t>modified </a:t>
            </a:r>
            <a:r>
              <a:rPr lang="en-US" sz="4200" dirty="0" err="1" smtClean="0">
                <a:latin typeface="Arial Rounded MT Bold" pitchFamily="34" charset="0"/>
                <a:cs typeface="B Homa" pitchFamily="2" charset="-78"/>
              </a:rPr>
              <a:t>friedewald</a:t>
            </a:r>
            <a:r>
              <a:rPr lang="en-US" sz="4200" dirty="0" smtClean="0">
                <a:latin typeface="Arial Rounded MT Bold" pitchFamily="34" charset="0"/>
                <a:cs typeface="B Homa" pitchFamily="2" charset="-78"/>
              </a:rPr>
              <a:t> </a:t>
            </a:r>
            <a:r>
              <a:rPr lang="fa-IR" sz="4200" dirty="0" smtClean="0">
                <a:latin typeface="Arial Rounded MT Bold" pitchFamily="34" charset="0"/>
                <a:cs typeface="B Homa" pitchFamily="2" charset="-78"/>
              </a:rPr>
              <a:t> محاسبه </a:t>
            </a:r>
            <a:r>
              <a:rPr lang="fa-IR" sz="4200" dirty="0">
                <a:latin typeface="Arial Rounded MT Bold" pitchFamily="34" charset="0"/>
                <a:cs typeface="B Homa" pitchFamily="2" charset="-78"/>
              </a:rPr>
              <a:t>شد.</a:t>
            </a:r>
          </a:p>
          <a:p>
            <a:pPr marL="0" indent="0" algn="r" rtl="1">
              <a:buNone/>
            </a:pPr>
            <a:r>
              <a:rPr lang="it-IT" sz="4200" dirty="0" smtClean="0">
                <a:latin typeface="Arial Rounded MT Bold" pitchFamily="34" charset="0"/>
                <a:cs typeface="B Homa" pitchFamily="2" charset="-78"/>
              </a:rPr>
              <a:t>LDL-C </a:t>
            </a:r>
            <a:r>
              <a:rPr lang="it-IT" sz="4200" dirty="0">
                <a:latin typeface="Arial Rounded MT Bold" pitchFamily="34" charset="0"/>
                <a:cs typeface="B Homa" pitchFamily="2" charset="-78"/>
              </a:rPr>
              <a:t>(mg/dl) = Non-HDL-C × 90% - TG × </a:t>
            </a:r>
            <a:r>
              <a:rPr lang="it-IT" sz="4200" dirty="0" smtClean="0">
                <a:latin typeface="Arial Rounded MT Bold" pitchFamily="34" charset="0"/>
                <a:cs typeface="B Homa" pitchFamily="2" charset="-78"/>
              </a:rPr>
              <a:t>10%</a:t>
            </a:r>
            <a:endParaRPr lang="fa-IR" sz="4200" dirty="0" smtClean="0">
              <a:latin typeface="Arial Rounded MT Bold" pitchFamily="34" charset="0"/>
              <a:cs typeface="B Homa" pitchFamily="2" charset="-78"/>
            </a:endParaRPr>
          </a:p>
          <a:p>
            <a:pPr marL="0" indent="0" algn="r" rtl="1">
              <a:buNone/>
            </a:pPr>
            <a:endParaRPr lang="en-US" sz="4200" dirty="0" smtClean="0">
              <a:latin typeface="Arial Rounded MT Bold" pitchFamily="34" charset="0"/>
              <a:cs typeface="B Homa" pitchFamily="2" charset="-78"/>
            </a:endParaRPr>
          </a:p>
          <a:p>
            <a:pPr marL="0" indent="0" algn="r" rtl="1">
              <a:buNone/>
            </a:pPr>
            <a:r>
              <a:rPr lang="fa-IR" sz="4200" dirty="0" smtClean="0">
                <a:latin typeface="Arial Rounded MT Bold" pitchFamily="34" charset="0"/>
                <a:cs typeface="B Homa" pitchFamily="2" charset="-78"/>
              </a:rPr>
              <a:t> متغیرهای </a:t>
            </a:r>
            <a:r>
              <a:rPr lang="fa-IR" sz="4200" dirty="0">
                <a:latin typeface="Arial Rounded MT Bold" pitchFamily="34" charset="0"/>
                <a:cs typeface="B Homa" pitchFamily="2" charset="-78"/>
              </a:rPr>
              <a:t>تری گلیسرید، </a:t>
            </a:r>
            <a:r>
              <a:rPr lang="en-US" sz="4200" dirty="0">
                <a:latin typeface="Arial Rounded MT Bold" pitchFamily="34" charset="0"/>
                <a:cs typeface="B Homa" pitchFamily="2" charset="-78"/>
              </a:rPr>
              <a:t>TC/HDL-C</a:t>
            </a:r>
            <a:r>
              <a:rPr lang="fa-IR" sz="4200" dirty="0">
                <a:latin typeface="Arial Rounded MT Bold" pitchFamily="34" charset="0"/>
                <a:cs typeface="B Homa" pitchFamily="2" charset="-78"/>
              </a:rPr>
              <a:t>و</a:t>
            </a:r>
            <a:r>
              <a:rPr lang="en-US" sz="4200" dirty="0">
                <a:latin typeface="Arial Rounded MT Bold" pitchFamily="34" charset="0"/>
                <a:cs typeface="B Homa" pitchFamily="2" charset="-78"/>
              </a:rPr>
              <a:t>TG/HDL-C </a:t>
            </a:r>
            <a:r>
              <a:rPr lang="fa-IR" sz="4200" dirty="0">
                <a:latin typeface="Arial Rounded MT Bold" pitchFamily="34" charset="0"/>
                <a:cs typeface="B Homa" pitchFamily="2" charset="-78"/>
              </a:rPr>
              <a:t>جهت مدل بندی به صورت لگاریتم طبیعی وارد مدل شده اند</a:t>
            </a:r>
            <a:r>
              <a:rPr lang="fa-IR" sz="4200" dirty="0" smtClean="0">
                <a:latin typeface="Arial Rounded MT Bold" pitchFamily="34" charset="0"/>
                <a:cs typeface="B Homa" pitchFamily="2" charset="-78"/>
              </a:rPr>
              <a:t>.</a:t>
            </a:r>
            <a:endParaRPr lang="en-US" sz="4200" dirty="0" smtClean="0">
              <a:latin typeface="Arial Rounded MT Bold" pitchFamily="34" charset="0"/>
              <a:cs typeface="B Homa" pitchFamily="2" charset="-78"/>
            </a:endParaRPr>
          </a:p>
          <a:p>
            <a:pPr marL="0" indent="0" algn="r" rtl="1">
              <a:buNone/>
            </a:pPr>
            <a:r>
              <a:rPr lang="fa-IR" sz="4200" dirty="0" smtClean="0">
                <a:latin typeface="Arial Rounded MT Bold" pitchFamily="34" charset="0"/>
                <a:cs typeface="B Homa" pitchFamily="2" charset="-78"/>
              </a:rPr>
              <a:t> </a:t>
            </a:r>
            <a:endParaRPr lang="en-US" sz="4200" dirty="0" smtClean="0">
              <a:latin typeface="Arial Rounded MT Bold" pitchFamily="34" charset="0"/>
              <a:cs typeface="B Homa" pitchFamily="2" charset="-78"/>
            </a:endParaRPr>
          </a:p>
          <a:p>
            <a:pPr marL="0" indent="0" algn="r" rtl="1">
              <a:buNone/>
            </a:pPr>
            <a:r>
              <a:rPr lang="fa-IR" sz="4200" dirty="0" smtClean="0">
                <a:latin typeface="Arial Rounded MT Bold" pitchFamily="34" charset="0"/>
                <a:cs typeface="B Homa" pitchFamily="2" charset="-78"/>
              </a:rPr>
              <a:t>مدل </a:t>
            </a:r>
            <a:r>
              <a:rPr lang="fa-IR" sz="4200" dirty="0">
                <a:latin typeface="Arial Rounded MT Bold" pitchFamily="34" charset="0"/>
                <a:cs typeface="B Homa" pitchFamily="2" charset="-78"/>
              </a:rPr>
              <a:t>ها در دو حالت بررسی شده اند: 1. تعدیل براساس سن و دوره پیگیری و 2. مدل چند متغیره که در آن بر اساس مخدوشگرهای سن، دوره پیگیری، شاخص توده بدنی، تحصیلات، وضعیت سیگار کشین، وضعیت تیروئید فرد، دیابت و مصرف </a:t>
            </a:r>
            <a:r>
              <a:rPr lang="fa-IR" sz="4200" dirty="0" smtClean="0">
                <a:latin typeface="Arial Rounded MT Bold" pitchFamily="34" charset="0"/>
                <a:cs typeface="B Homa" pitchFamily="2" charset="-78"/>
              </a:rPr>
              <a:t>داروهای</a:t>
            </a:r>
            <a:r>
              <a:rPr lang="en-US" sz="4200" dirty="0" smtClean="0">
                <a:latin typeface="Arial Rounded MT Bold" pitchFamily="34" charset="0"/>
                <a:cs typeface="B Homa" pitchFamily="2" charset="-78"/>
              </a:rPr>
              <a:t> </a:t>
            </a:r>
            <a:r>
              <a:rPr lang="fa-IR" sz="4200" dirty="0" smtClean="0">
                <a:latin typeface="Arial Rounded MT Bold" pitchFamily="34" charset="0"/>
                <a:cs typeface="B Homa" pitchFamily="2" charset="-78"/>
              </a:rPr>
              <a:t>کاهنده لیپید </a:t>
            </a:r>
            <a:r>
              <a:rPr lang="fa-IR" sz="4200" dirty="0">
                <a:latin typeface="Arial Rounded MT Bold" pitchFamily="34" charset="0"/>
                <a:cs typeface="B Homa" pitchFamily="2" charset="-78"/>
              </a:rPr>
              <a:t>تعدیل صورت گرفته است. تمامی مدل ها برای زن و مرد به صورت جداگانه بررسی شده است.</a:t>
            </a:r>
          </a:p>
          <a:p>
            <a:pPr marL="0" indent="0" algn="r" rtl="1">
              <a:buNone/>
            </a:pPr>
            <a:endParaRPr lang="en-US" sz="4200" dirty="0" smtClean="0">
              <a:latin typeface="Arial Rounded MT Bold" pitchFamily="34" charset="0"/>
              <a:cs typeface="B Homa" pitchFamily="2" charset="-78"/>
            </a:endParaRPr>
          </a:p>
          <a:p>
            <a:pPr marL="0" indent="0" algn="r" rtl="1">
              <a:buNone/>
            </a:pPr>
            <a:endParaRPr lang="fa-IR" sz="4200" dirty="0" smtClean="0">
              <a:latin typeface="Arial Rounded MT Bold" pitchFamily="34" charset="0"/>
              <a:cs typeface="B Homa" pitchFamily="2" charset="-78"/>
            </a:endParaRPr>
          </a:p>
          <a:p>
            <a:pPr marL="0" indent="0" algn="r" rtl="1">
              <a:buNone/>
            </a:pPr>
            <a:r>
              <a:rPr lang="fa-IR" sz="4200" dirty="0" smtClean="0">
                <a:latin typeface="Arial Rounded MT Bold" pitchFamily="34" charset="0"/>
                <a:cs typeface="B Homa" pitchFamily="2" charset="-78"/>
              </a:rPr>
              <a:t>مقدار </a:t>
            </a:r>
            <a:r>
              <a:rPr lang="fa-IR" sz="4200" dirty="0">
                <a:latin typeface="Arial Rounded MT Bold" pitchFamily="34" charset="0"/>
                <a:cs typeface="B Homa" pitchFamily="2" charset="-78"/>
              </a:rPr>
              <a:t>احتمال کمتر از </a:t>
            </a:r>
            <a:r>
              <a:rPr lang="fa-IR" sz="4200" dirty="0" smtClean="0">
                <a:latin typeface="Arial Rounded MT Bold" pitchFamily="34" charset="0"/>
                <a:cs typeface="B Homa" pitchFamily="2" charset="-78"/>
              </a:rPr>
              <a:t>0/05 </a:t>
            </a:r>
            <a:r>
              <a:rPr lang="fa-IR" sz="4200" dirty="0">
                <a:latin typeface="Arial Rounded MT Bold" pitchFamily="34" charset="0"/>
                <a:cs typeface="B Homa" pitchFamily="2" charset="-78"/>
              </a:rPr>
              <a:t>به عنوان معناداری اثرات در نظر گرفته شده است. تمامی آنالیزها با استفاده از نرم افزار  </a:t>
            </a:r>
            <a:r>
              <a:rPr lang="en-US" sz="4200" dirty="0">
                <a:latin typeface="Arial Rounded MT Bold" pitchFamily="34" charset="0"/>
                <a:cs typeface="B Homa" pitchFamily="2" charset="-78"/>
              </a:rPr>
              <a:t>STATA12.0 </a:t>
            </a:r>
            <a:r>
              <a:rPr lang="fa-IR" sz="4200" dirty="0">
                <a:latin typeface="Arial Rounded MT Bold" pitchFamily="34" charset="0"/>
                <a:cs typeface="B Homa" pitchFamily="2" charset="-78"/>
              </a:rPr>
              <a:t>انجام </a:t>
            </a:r>
            <a:r>
              <a:rPr lang="fa-IR" sz="4200" dirty="0" smtClean="0">
                <a:latin typeface="Arial Rounded MT Bold" pitchFamily="34" charset="0"/>
                <a:cs typeface="B Homa" pitchFamily="2" charset="-78"/>
              </a:rPr>
              <a:t>گرفته است.</a:t>
            </a:r>
          </a:p>
          <a:p>
            <a:pPr marL="0" indent="0" algn="r" rtl="1">
              <a:buNone/>
            </a:pPr>
            <a:endParaRPr lang="fa-IR" dirty="0">
              <a:latin typeface="Arial Rounded MT Bold" pitchFamily="34" charset="0"/>
              <a:cs typeface="B Homa" pitchFamily="2" charset="-78"/>
            </a:endParaRPr>
          </a:p>
          <a:p>
            <a:pPr marL="0" indent="0">
              <a:buNone/>
            </a:pPr>
            <a:endParaRPr lang="en-US" sz="1700" dirty="0" smtClean="0">
              <a:latin typeface="Arial Rounded MT Bold" pitchFamily="34" charset="0"/>
              <a:cs typeface="B Homa" pitchFamily="2" charset="-78"/>
            </a:endParaRPr>
          </a:p>
          <a:p>
            <a:pPr marL="0" indent="0">
              <a:buNone/>
            </a:pPr>
            <a:endParaRPr lang="en-US" sz="1700" dirty="0">
              <a:latin typeface="Arial Rounded MT Bold" pitchFamily="34" charset="0"/>
              <a:cs typeface="B Homa" pitchFamily="2" charset="-78"/>
            </a:endParaRPr>
          </a:p>
          <a:p>
            <a:pPr marL="0" indent="0">
              <a:buNone/>
            </a:pPr>
            <a:endParaRPr lang="en-US" sz="1700" dirty="0" smtClean="0">
              <a:latin typeface="Arial Rounded MT Bold" pitchFamily="34" charset="0"/>
              <a:cs typeface="B Homa" pitchFamily="2" charset="-78"/>
            </a:endParaRPr>
          </a:p>
          <a:p>
            <a:pPr marL="0" indent="0">
              <a:buNone/>
            </a:pPr>
            <a:r>
              <a:rPr lang="en-US" sz="1900" dirty="0" smtClean="0">
                <a:latin typeface="Arial Rounded MT Bold" pitchFamily="34" charset="0"/>
                <a:cs typeface="B Homa" pitchFamily="2" charset="-78"/>
              </a:rPr>
              <a:t>Chen </a:t>
            </a:r>
            <a:r>
              <a:rPr lang="en-US" sz="1900" dirty="0">
                <a:latin typeface="Arial Rounded MT Bold" pitchFamily="34" charset="0"/>
                <a:cs typeface="B Homa" pitchFamily="2" charset="-78"/>
              </a:rPr>
              <a:t>et </a:t>
            </a:r>
            <a:r>
              <a:rPr lang="en-US" sz="1900" dirty="0" smtClean="0">
                <a:latin typeface="Arial Rounded MT Bold" pitchFamily="34" charset="0"/>
                <a:cs typeface="B Homa" pitchFamily="2" charset="-78"/>
              </a:rPr>
              <a:t>al, </a:t>
            </a:r>
            <a:r>
              <a:rPr lang="en-US" sz="1900" dirty="0">
                <a:latin typeface="Arial Rounded MT Bold" pitchFamily="34" charset="0"/>
                <a:cs typeface="B Homa" pitchFamily="2" charset="-78"/>
              </a:rPr>
              <a:t>A modified formula for calculating </a:t>
            </a:r>
            <a:r>
              <a:rPr lang="en-US" sz="1900" dirty="0" smtClean="0">
                <a:latin typeface="Arial Rounded MT Bold" pitchFamily="34" charset="0"/>
                <a:cs typeface="B Homa" pitchFamily="2" charset="-78"/>
              </a:rPr>
              <a:t>low-density lipoprotein </a:t>
            </a:r>
            <a:r>
              <a:rPr lang="en-US" sz="1900" dirty="0">
                <a:latin typeface="Arial Rounded MT Bold" pitchFamily="34" charset="0"/>
                <a:cs typeface="B Homa" pitchFamily="2" charset="-78"/>
              </a:rPr>
              <a:t>cholesterol values Lipids in Health and Disease 2010, 9:52</a:t>
            </a:r>
          </a:p>
          <a:p>
            <a:pPr marL="0" indent="0" algn="l">
              <a:buNone/>
            </a:pPr>
            <a:endParaRPr lang="en-US" sz="1700" dirty="0">
              <a:latin typeface="Arial Rounded MT Bold" pitchFamily="34" charset="0"/>
              <a:cs typeface="B Homa" pitchFamily="2" charset="-78"/>
            </a:endParaRPr>
          </a:p>
        </p:txBody>
      </p:sp>
    </p:spTree>
    <p:extLst>
      <p:ext uri="{BB962C8B-B14F-4D97-AF65-F5344CB8AC3E}">
        <p14:creationId xmlns="" xmlns:p14="http://schemas.microsoft.com/office/powerpoint/2010/main" val="13896279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fa-IR" b="1" dirty="0">
                <a:solidFill>
                  <a:srgbClr val="0070C0"/>
                </a:solidFill>
                <a:cs typeface="B Homa" pitchFamily="2" charset="-78"/>
              </a:rPr>
              <a:t>توجیه عدم نیاز به </a:t>
            </a:r>
            <a:r>
              <a:rPr lang="en-US" b="1" dirty="0">
                <a:solidFill>
                  <a:srgbClr val="0070C0"/>
                </a:solidFill>
                <a:cs typeface="B Homa" pitchFamily="2" charset="-78"/>
              </a:rPr>
              <a:t>propensity </a:t>
            </a:r>
            <a:r>
              <a:rPr lang="en-US" b="1" dirty="0" smtClean="0">
                <a:solidFill>
                  <a:srgbClr val="0070C0"/>
                </a:solidFill>
                <a:cs typeface="B Homa" pitchFamily="2" charset="-78"/>
              </a:rPr>
              <a:t>score</a:t>
            </a:r>
            <a:endParaRPr lang="en-US" b="1" dirty="0">
              <a:solidFill>
                <a:srgbClr val="0070C0"/>
              </a:solidFill>
              <a:cs typeface="B Homa" pitchFamily="2" charset="-78"/>
            </a:endParaRPr>
          </a:p>
        </p:txBody>
      </p:sp>
      <p:sp>
        <p:nvSpPr>
          <p:cNvPr id="3" name="Content Placeholder 2"/>
          <p:cNvSpPr>
            <a:spLocks noGrp="1"/>
          </p:cNvSpPr>
          <p:nvPr>
            <p:ph idx="1"/>
          </p:nvPr>
        </p:nvSpPr>
        <p:spPr/>
        <p:txBody>
          <a:bodyPr>
            <a:normAutofit/>
          </a:bodyPr>
          <a:lstStyle/>
          <a:p>
            <a:pPr marL="0" indent="0" algn="r" rtl="1">
              <a:buNone/>
            </a:pPr>
            <a:r>
              <a:rPr lang="fa-IR" sz="2800" dirty="0">
                <a:cs typeface="B Homa" pitchFamily="2" charset="-78"/>
              </a:rPr>
              <a:t>پس از حذف موارد خروج از مطالعه در فازهای مختلف، تعداد موارد داده گمشده لیپید پروفایل در فازهای مختلف به صورت زیر می باشد و به علت پایین بودن میزان </a:t>
            </a:r>
            <a:r>
              <a:rPr lang="en-US" sz="2800" dirty="0">
                <a:cs typeface="B Homa" pitchFamily="2" charset="-78"/>
              </a:rPr>
              <a:t>lost to follow up ، </a:t>
            </a:r>
            <a:r>
              <a:rPr lang="fa-IR" sz="2800" dirty="0">
                <a:cs typeface="B Homa" pitchFamily="2" charset="-78"/>
              </a:rPr>
              <a:t>نیازی به بررسی وجود </a:t>
            </a:r>
            <a:r>
              <a:rPr lang="en-US" sz="2800" dirty="0" smtClean="0">
                <a:cs typeface="B Homa" pitchFamily="2" charset="-78"/>
              </a:rPr>
              <a:t> selection </a:t>
            </a:r>
            <a:r>
              <a:rPr lang="en-US" sz="2800" dirty="0">
                <a:cs typeface="B Homa" pitchFamily="2" charset="-78"/>
              </a:rPr>
              <a:t>bias  </a:t>
            </a:r>
            <a:r>
              <a:rPr lang="en-US" sz="2800" dirty="0" smtClean="0">
                <a:cs typeface="B Homa" pitchFamily="2" charset="-78"/>
              </a:rPr>
              <a:t> </a:t>
            </a:r>
            <a:r>
              <a:rPr lang="fa-IR" sz="2800" dirty="0" smtClean="0">
                <a:cs typeface="B Homa" pitchFamily="2" charset="-78"/>
              </a:rPr>
              <a:t>نمی </a:t>
            </a:r>
            <a:r>
              <a:rPr lang="fa-IR" sz="2800" dirty="0">
                <a:cs typeface="B Homa" pitchFamily="2" charset="-78"/>
              </a:rPr>
              <a:t>باشد. </a:t>
            </a:r>
            <a:endParaRPr lang="en-US" sz="2800" dirty="0">
              <a:cs typeface="B Homa" pitchFamily="2" charset="-78"/>
            </a:endParaRPr>
          </a:p>
          <a:p>
            <a:pPr marL="0" indent="0" algn="r" rtl="1">
              <a:buNone/>
            </a:pPr>
            <a:r>
              <a:rPr lang="en-US" dirty="0"/>
              <a:t>	</a:t>
            </a:r>
          </a:p>
        </p:txBody>
      </p:sp>
      <p:graphicFrame>
        <p:nvGraphicFramePr>
          <p:cNvPr id="5" name="Object 4"/>
          <p:cNvGraphicFramePr>
            <a:graphicFrameLocks noChangeAspect="1"/>
          </p:cNvGraphicFramePr>
          <p:nvPr>
            <p:extLst>
              <p:ext uri="{D42A27DB-BD31-4B8C-83A1-F6EECF244321}">
                <p14:modId xmlns="" xmlns:p14="http://schemas.microsoft.com/office/powerpoint/2010/main" val="1704046136"/>
              </p:ext>
            </p:extLst>
          </p:nvPr>
        </p:nvGraphicFramePr>
        <p:xfrm>
          <a:off x="1187624" y="4149080"/>
          <a:ext cx="6313488" cy="2443535"/>
        </p:xfrm>
        <a:graphic>
          <a:graphicData uri="http://schemas.openxmlformats.org/presentationml/2006/ole">
            <p:oleObj spid="_x0000_s5202" name="Document" r:id="rId4" imgW="6312827" imgH="1795659" progId="Word.Document.12">
              <p:embed/>
            </p:oleObj>
          </a:graphicData>
        </a:graphic>
      </p:graphicFrame>
    </p:spTree>
    <p:extLst>
      <p:ext uri="{BB962C8B-B14F-4D97-AF65-F5344CB8AC3E}">
        <p14:creationId xmlns="" xmlns:p14="http://schemas.microsoft.com/office/powerpoint/2010/main" val="147882324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fa-IR" sz="6000" dirty="0" smtClean="0">
                <a:cs typeface="B Homa" pitchFamily="2" charset="-78"/>
              </a:rPr>
              <a:t>یافته ها                                 </a:t>
            </a:r>
            <a:endParaRPr lang="en-US" sz="6000" dirty="0">
              <a:cs typeface="B Homa" pitchFamily="2" charset="-78"/>
            </a:endParaRPr>
          </a:p>
        </p:txBody>
      </p:sp>
    </p:spTree>
    <p:extLst>
      <p:ext uri="{BB962C8B-B14F-4D97-AF65-F5344CB8AC3E}">
        <p14:creationId xmlns="" xmlns:p14="http://schemas.microsoft.com/office/powerpoint/2010/main" val="3909609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r" rtl="1">
              <a:buNone/>
            </a:pPr>
            <a:r>
              <a:rPr lang="fa-IR" dirty="0">
                <a:cs typeface="B Homa" pitchFamily="2" charset="-78"/>
              </a:rPr>
              <a:t>بررسی روند تغییرات لیپیدهای سرم در بالغین با درستکاری تیروئید ومبتلا به کم کاری وپرکاری تحت </a:t>
            </a:r>
            <a:r>
              <a:rPr lang="fa-IR" dirty="0" smtClean="0">
                <a:cs typeface="B Homa" pitchFamily="2" charset="-78"/>
              </a:rPr>
              <a:t>بالینی تیروئید </a:t>
            </a:r>
            <a:r>
              <a:rPr lang="fa-IR" dirty="0">
                <a:cs typeface="B Homa" pitchFamily="2" charset="-78"/>
              </a:rPr>
              <a:t>: مطالعه تیروئید تهران</a:t>
            </a:r>
            <a:endParaRPr lang="fa-IR" dirty="0" smtClean="0">
              <a:cs typeface="B Homa" pitchFamily="2" charset="-78"/>
            </a:endParaRPr>
          </a:p>
          <a:p>
            <a:pPr marL="0" indent="0" algn="r" rtl="1">
              <a:buNone/>
            </a:pPr>
            <a:endParaRPr lang="fa-IR" dirty="0" smtClean="0">
              <a:cs typeface="B Homa" pitchFamily="2" charset="-78"/>
            </a:endParaRPr>
          </a:p>
          <a:p>
            <a:pPr marL="0" indent="0" algn="r" rtl="1">
              <a:buNone/>
            </a:pPr>
            <a:r>
              <a:rPr lang="fa-IR" dirty="0" smtClean="0">
                <a:cs typeface="B Homa" pitchFamily="2" charset="-78"/>
              </a:rPr>
              <a:t> ارائه دهنده:    سلماآهی دستیار فوق تخصصی غدد</a:t>
            </a:r>
            <a:r>
              <a:rPr lang="en-US" dirty="0" smtClean="0">
                <a:cs typeface="B Homa" pitchFamily="2" charset="-78"/>
              </a:rPr>
              <a:t> </a:t>
            </a:r>
            <a:endParaRPr lang="fa-IR" dirty="0">
              <a:cs typeface="B Homa" pitchFamily="2" charset="-78"/>
            </a:endParaRPr>
          </a:p>
          <a:p>
            <a:pPr marL="0" indent="0" algn="r" rtl="1">
              <a:buNone/>
            </a:pPr>
            <a:r>
              <a:rPr lang="fa-IR" sz="2400" dirty="0" smtClean="0">
                <a:cs typeface="B Homa" pitchFamily="2" charset="-78"/>
              </a:rPr>
              <a:t>                            خرداد ماه 93  </a:t>
            </a:r>
          </a:p>
          <a:p>
            <a:pPr marL="0" indent="0" algn="r" rtl="1">
              <a:buNone/>
            </a:pPr>
            <a:r>
              <a:rPr lang="fa-IR" dirty="0" smtClean="0">
                <a:cs typeface="B Homa" pitchFamily="2" charset="-78"/>
              </a:rPr>
              <a:t> استاد راهنما:   دکتر حسین دلشاد </a:t>
            </a:r>
          </a:p>
          <a:p>
            <a:pPr marL="0" indent="0" algn="r" rtl="1">
              <a:buNone/>
            </a:pPr>
            <a:r>
              <a:rPr lang="fa-IR" dirty="0" smtClean="0">
                <a:cs typeface="B Homa" pitchFamily="2" charset="-78"/>
              </a:rPr>
              <a:t>اساتید مشاور: دکتر فریدون عزیزی -دکتر عطیه آموزگار</a:t>
            </a:r>
          </a:p>
          <a:p>
            <a:pPr marL="0" indent="0" algn="r" rtl="1">
              <a:buNone/>
            </a:pPr>
            <a:endParaRPr lang="en-US" dirty="0">
              <a:cs typeface="2  Homa" pitchFamily="2" charset="-78"/>
            </a:endParaRPr>
          </a:p>
        </p:txBody>
      </p:sp>
    </p:spTree>
    <p:extLst>
      <p:ext uri="{BB962C8B-B14F-4D97-AF65-F5344CB8AC3E}">
        <p14:creationId xmlns="" xmlns:p14="http://schemas.microsoft.com/office/powerpoint/2010/main" val="38238811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96888" y="119063"/>
            <a:ext cx="10137776" cy="6626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0304760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143000"/>
          </a:xfrm>
        </p:spPr>
        <p:txBody>
          <a:bodyPr>
            <a:normAutofit/>
          </a:bodyPr>
          <a:lstStyle/>
          <a:p>
            <a:r>
              <a:rPr lang="en-US" sz="2400" dirty="0">
                <a:latin typeface="Arial Rounded MT Bold" pitchFamily="34" charset="0"/>
              </a:rPr>
              <a:t>Baseline </a:t>
            </a:r>
            <a:r>
              <a:rPr lang="en-US" sz="2400" dirty="0" smtClean="0">
                <a:latin typeface="Arial Rounded MT Bold" pitchFamily="34" charset="0"/>
              </a:rPr>
              <a:t>characteristics in 4 cross-sectional analysis</a:t>
            </a:r>
            <a:endParaRPr lang="en-US" sz="2400" dirty="0">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818077963"/>
              </p:ext>
            </p:extLst>
          </p:nvPr>
        </p:nvGraphicFramePr>
        <p:xfrm>
          <a:off x="2" y="1160378"/>
          <a:ext cx="9143998" cy="5697622"/>
        </p:xfrm>
        <a:graphic>
          <a:graphicData uri="http://schemas.openxmlformats.org/drawingml/2006/table">
            <a:tbl>
              <a:tblPr firstRow="1" firstCol="1" lastCol="1" bandRow="1">
                <a:tableStyleId>{5C22544A-7EE6-4342-B048-85BDC9FD1C3A}</a:tableStyleId>
              </a:tblPr>
              <a:tblGrid>
                <a:gridCol w="1602029"/>
                <a:gridCol w="941832"/>
                <a:gridCol w="943660"/>
                <a:gridCol w="943660"/>
                <a:gridCol w="1102767"/>
                <a:gridCol w="784556"/>
                <a:gridCol w="943660"/>
                <a:gridCol w="943660"/>
                <a:gridCol w="938174"/>
              </a:tblGrid>
              <a:tr h="492708">
                <a:tc>
                  <a:txBody>
                    <a:bodyPr/>
                    <a:lstStyle/>
                    <a:p>
                      <a:pPr algn="ctr" rtl="0">
                        <a:lnSpc>
                          <a:spcPct val="115000"/>
                        </a:lnSpc>
                        <a:spcAft>
                          <a:spcPts val="1000"/>
                        </a:spcAft>
                      </a:pPr>
                      <a:r>
                        <a:rPr lang="en-US" sz="1200" dirty="0">
                          <a:solidFill>
                            <a:schemeClr val="tx1"/>
                          </a:solidFill>
                          <a:effectLst/>
                          <a:latin typeface="Arial Rounded MT Bold" pitchFamily="34" charset="0"/>
                        </a:rPr>
                        <a:t> </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gridSpan="4">
                  <a:txBody>
                    <a:bodyPr/>
                    <a:lstStyle/>
                    <a:p>
                      <a:pPr algn="ctr" rtl="0">
                        <a:lnSpc>
                          <a:spcPct val="115000"/>
                        </a:lnSpc>
                        <a:spcAft>
                          <a:spcPts val="1000"/>
                        </a:spcAft>
                      </a:pPr>
                      <a:r>
                        <a:rPr lang="en-US" sz="1200" dirty="0">
                          <a:solidFill>
                            <a:schemeClr val="tx1"/>
                          </a:solidFill>
                          <a:effectLst/>
                          <a:latin typeface="Arial Rounded MT Bold" pitchFamily="34" charset="0"/>
                        </a:rPr>
                        <a:t>Men (n=2275)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lnSpc>
                          <a:spcPct val="115000"/>
                        </a:lnSpc>
                        <a:spcAft>
                          <a:spcPts val="1000"/>
                        </a:spcAft>
                      </a:pPr>
                      <a:r>
                        <a:rPr lang="en-US" sz="1200" dirty="0">
                          <a:solidFill>
                            <a:schemeClr val="tx1"/>
                          </a:solidFill>
                          <a:effectLst/>
                          <a:latin typeface="Arial Rounded MT Bold" pitchFamily="34" charset="0"/>
                        </a:rPr>
                        <a:t>Women (n=3000)</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60000"/>
                        <a:lumOff val="4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62082">
                <a:tc>
                  <a:txBody>
                    <a:bodyPr/>
                    <a:lstStyle/>
                    <a:p>
                      <a:pPr algn="ctr" rtl="0">
                        <a:lnSpc>
                          <a:spcPct val="115000"/>
                        </a:lnSpc>
                        <a:spcAft>
                          <a:spcPts val="1000"/>
                        </a:spcAft>
                      </a:pPr>
                      <a:r>
                        <a:rPr lang="en-US" sz="1200" dirty="0">
                          <a:solidFill>
                            <a:schemeClr val="tx1"/>
                          </a:solidFill>
                          <a:effectLst/>
                          <a:latin typeface="Arial Rounded MT Bold" pitchFamily="34" charset="0"/>
                        </a:rPr>
                        <a:t> </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dirty="0" smtClean="0">
                          <a:solidFill>
                            <a:schemeClr val="tx1"/>
                          </a:solidFill>
                          <a:effectLst/>
                          <a:latin typeface="Arial Rounded MT Bold" pitchFamily="34" charset="0"/>
                        </a:rPr>
                        <a:t>(n=2275</a:t>
                      </a:r>
                      <a:r>
                        <a:rPr lang="en-US" sz="1200" dirty="0">
                          <a:solidFill>
                            <a:schemeClr val="tx1"/>
                          </a:solidFill>
                          <a:effectLst/>
                          <a:latin typeface="Arial Rounded MT Bold" pitchFamily="34" charset="0"/>
                        </a:rPr>
                        <a:t> </a:t>
                      </a:r>
                      <a:r>
                        <a:rPr lang="en-US" sz="1200" dirty="0" smtClean="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(n=1665)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(n=1543)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(n=987)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smtClean="0">
                          <a:solidFill>
                            <a:schemeClr val="tx1"/>
                          </a:solidFill>
                          <a:effectLst/>
                          <a:latin typeface="Arial Rounded MT Bold" pitchFamily="34" charset="0"/>
                        </a:rPr>
                        <a:t>(n=3000)</a:t>
                      </a:r>
                      <a:r>
                        <a:rPr lang="en-US" sz="1200" dirty="0">
                          <a:solidFill>
                            <a:schemeClr val="tx1"/>
                          </a:solidFill>
                          <a:effectLst/>
                          <a:latin typeface="Arial Rounded MT Bold" pitchFamily="34" charset="0"/>
                        </a:rPr>
                        <a:t> </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(n=2238)</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(n=2022)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(n=1396)</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a:solidFill>
                            <a:schemeClr val="tx1"/>
                          </a:solidFill>
                          <a:effectLst/>
                          <a:latin typeface="Arial Rounded MT Bold" pitchFamily="34" charset="0"/>
                        </a:rPr>
                        <a:t>Characteristic</a:t>
                      </a:r>
                      <a:endParaRPr lang="en-US" sz="105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Phase 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phase 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Phase 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Phase 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Phase 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Phase 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Phase 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Phase 4</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a:solidFill>
                            <a:schemeClr val="tx1"/>
                          </a:solidFill>
                          <a:effectLst/>
                          <a:latin typeface="Arial Rounded MT Bold" pitchFamily="34" charset="0"/>
                        </a:rPr>
                        <a:t>Age</a:t>
                      </a:r>
                      <a:r>
                        <a:rPr lang="fa-IR" sz="1050" dirty="0">
                          <a:solidFill>
                            <a:schemeClr val="tx1"/>
                          </a:solidFill>
                          <a:effectLst/>
                          <a:latin typeface="Arial Rounded MT Bold" pitchFamily="34" charset="0"/>
                        </a:rPr>
                        <a:t>،</a:t>
                      </a:r>
                      <a:r>
                        <a:rPr lang="en-US" sz="1050" dirty="0">
                          <a:solidFill>
                            <a:schemeClr val="tx1"/>
                          </a:solidFill>
                          <a:effectLst/>
                          <a:latin typeface="Arial Rounded MT Bold" pitchFamily="34" charset="0"/>
                        </a:rPr>
                        <a:t> y*</a:t>
                      </a:r>
                      <a:endParaRPr lang="en-US" sz="105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41.5±15.1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45.6±15.3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48.5±15.3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54.2±14.4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39.1±13.7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43.4±13.8</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46.3±13.6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51.7±13.1</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a:solidFill>
                            <a:schemeClr val="tx1"/>
                          </a:solidFill>
                          <a:effectLst/>
                          <a:latin typeface="Arial Rounded MT Bold" pitchFamily="34" charset="0"/>
                        </a:rPr>
                        <a:t>Systolic </a:t>
                      </a:r>
                      <a:r>
                        <a:rPr lang="en-US" sz="1050" dirty="0" smtClean="0">
                          <a:solidFill>
                            <a:schemeClr val="tx1"/>
                          </a:solidFill>
                          <a:effectLst/>
                          <a:latin typeface="Arial Rounded MT Bold" pitchFamily="34" charset="0"/>
                        </a:rPr>
                        <a:t>BP</a:t>
                      </a:r>
                      <a:r>
                        <a:rPr lang="en-US" sz="900" dirty="0" smtClean="0">
                          <a:solidFill>
                            <a:schemeClr val="tx1"/>
                          </a:solidFill>
                          <a:effectLst/>
                          <a:latin typeface="Arial Rounded MT Bold" pitchFamily="34" charset="0"/>
                        </a:rPr>
                        <a:t>, </a:t>
                      </a:r>
                      <a:r>
                        <a:rPr lang="en-US" sz="900" dirty="0">
                          <a:solidFill>
                            <a:schemeClr val="tx1"/>
                          </a:solidFill>
                          <a:effectLst/>
                          <a:latin typeface="Arial Rounded MT Bold" pitchFamily="34" charset="0"/>
                        </a:rPr>
                        <a:t>mm Hg*</a:t>
                      </a:r>
                      <a:endParaRPr lang="en-US" sz="90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118±16.8</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119±16.7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120±17.9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122±18.6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115±18.4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116±18.6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113.6±18.6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118±21.1</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a:solidFill>
                            <a:schemeClr val="tx1"/>
                          </a:solidFill>
                          <a:effectLst/>
                          <a:latin typeface="Arial Rounded MT Bold" pitchFamily="34" charset="0"/>
                        </a:rPr>
                        <a:t>Diastolic </a:t>
                      </a:r>
                      <a:r>
                        <a:rPr lang="en-US" sz="1050" dirty="0" smtClean="0">
                          <a:solidFill>
                            <a:schemeClr val="tx1"/>
                          </a:solidFill>
                          <a:effectLst/>
                          <a:latin typeface="Arial Rounded MT Bold" pitchFamily="34" charset="0"/>
                        </a:rPr>
                        <a:t>BP,  </a:t>
                      </a:r>
                      <a:r>
                        <a:rPr lang="en-US" sz="900" dirty="0" smtClean="0">
                          <a:solidFill>
                            <a:schemeClr val="tx1"/>
                          </a:solidFill>
                          <a:effectLst/>
                          <a:latin typeface="Arial Rounded MT Bold" pitchFamily="34" charset="0"/>
                        </a:rPr>
                        <a:t>mm </a:t>
                      </a:r>
                      <a:r>
                        <a:rPr lang="en-US" sz="900" dirty="0">
                          <a:solidFill>
                            <a:schemeClr val="tx1"/>
                          </a:solidFill>
                          <a:effectLst/>
                          <a:latin typeface="Arial Rounded MT Bold" pitchFamily="34" charset="0"/>
                        </a:rPr>
                        <a:t>Hg*</a:t>
                      </a:r>
                      <a:endParaRPr lang="en-US" sz="90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76.6±10.7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75.6±10.4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77.3±10.2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80±10.9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75.9±10.5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73.5±10.4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73.2±10.2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76.3±11.2</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a:solidFill>
                            <a:schemeClr val="tx1"/>
                          </a:solidFill>
                          <a:effectLst/>
                          <a:latin typeface="Arial Rounded MT Bold" pitchFamily="34" charset="0"/>
                        </a:rPr>
                        <a:t>Lipid lowering drug treatment</a:t>
                      </a:r>
                      <a:r>
                        <a:rPr lang="fa-IR" sz="1050" dirty="0">
                          <a:solidFill>
                            <a:schemeClr val="tx1"/>
                          </a:solidFill>
                          <a:effectLst/>
                          <a:latin typeface="Arial Rounded MT Bold" pitchFamily="34" charset="0"/>
                        </a:rPr>
                        <a:t>، ‡</a:t>
                      </a:r>
                      <a:endParaRPr lang="en-US" sz="105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48(2.11)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35(2.1)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69(4.5)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95(9.6)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105(3.50)</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111(5)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143(7.1)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176(12.6)</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a:solidFill>
                            <a:schemeClr val="tx1"/>
                          </a:solidFill>
                          <a:effectLst/>
                          <a:latin typeface="Arial Rounded MT Bold" pitchFamily="34" charset="0"/>
                        </a:rPr>
                        <a:t>Fasting </a:t>
                      </a:r>
                      <a:r>
                        <a:rPr lang="en-US" sz="1050" dirty="0" smtClean="0">
                          <a:solidFill>
                            <a:schemeClr val="tx1"/>
                          </a:solidFill>
                          <a:effectLst/>
                          <a:latin typeface="Arial Rounded MT Bold" pitchFamily="34" charset="0"/>
                        </a:rPr>
                        <a:t>glucose</a:t>
                      </a:r>
                    </a:p>
                    <a:p>
                      <a:pPr algn="ctr" rtl="0">
                        <a:lnSpc>
                          <a:spcPct val="115000"/>
                        </a:lnSpc>
                        <a:spcAft>
                          <a:spcPts val="1000"/>
                        </a:spcAft>
                      </a:pPr>
                      <a:r>
                        <a:rPr lang="en-US" sz="1050" dirty="0" smtClean="0">
                          <a:solidFill>
                            <a:schemeClr val="tx1"/>
                          </a:solidFill>
                          <a:effectLst/>
                          <a:latin typeface="Arial Rounded MT Bold" pitchFamily="34" charset="0"/>
                        </a:rPr>
                        <a:t>,</a:t>
                      </a:r>
                      <a:r>
                        <a:rPr lang="en-US" sz="900" dirty="0" smtClean="0">
                          <a:solidFill>
                            <a:schemeClr val="tx1"/>
                          </a:solidFill>
                          <a:effectLst/>
                          <a:latin typeface="Arial Rounded MT Bold" pitchFamily="34" charset="0"/>
                        </a:rPr>
                        <a:t>mg/</a:t>
                      </a:r>
                      <a:r>
                        <a:rPr lang="en-US" sz="900" dirty="0" err="1" smtClean="0">
                          <a:solidFill>
                            <a:schemeClr val="tx1"/>
                          </a:solidFill>
                          <a:effectLst/>
                          <a:latin typeface="Arial Rounded MT Bold" pitchFamily="34" charset="0"/>
                        </a:rPr>
                        <a:t>dL</a:t>
                      </a:r>
                      <a:r>
                        <a:rPr lang="en-US" sz="1050" dirty="0">
                          <a:solidFill>
                            <a:schemeClr val="tx1"/>
                          </a:solidFill>
                          <a:effectLst/>
                          <a:latin typeface="Arial Rounded MT Bold" pitchFamily="34" charset="0"/>
                        </a:rPr>
                        <a:t>*</a:t>
                      </a:r>
                      <a:endParaRPr lang="en-US" sz="105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96.5±26.9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97.7±27.0</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100±29.8</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106±32.9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95.5±31.1</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96.7±32.2</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98.9±33.9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105±34.7</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551130">
                <a:tc>
                  <a:txBody>
                    <a:bodyPr/>
                    <a:lstStyle/>
                    <a:p>
                      <a:pPr algn="ctr" rtl="0">
                        <a:lnSpc>
                          <a:spcPct val="115000"/>
                        </a:lnSpc>
                        <a:spcAft>
                          <a:spcPts val="1000"/>
                        </a:spcAft>
                      </a:pPr>
                      <a:r>
                        <a:rPr lang="en-US" sz="1050" dirty="0" smtClean="0">
                          <a:solidFill>
                            <a:schemeClr val="tx1"/>
                          </a:solidFill>
                          <a:effectLst/>
                          <a:latin typeface="Arial Rounded MT Bold" pitchFamily="34" charset="0"/>
                        </a:rPr>
                        <a:t>Education ‡</a:t>
                      </a:r>
                    </a:p>
                    <a:p>
                      <a:pPr algn="ctr" rtl="0">
                        <a:lnSpc>
                          <a:spcPct val="115000"/>
                        </a:lnSpc>
                        <a:spcAft>
                          <a:spcPts val="1000"/>
                        </a:spcAft>
                      </a:pPr>
                      <a:r>
                        <a:rPr lang="en-US" sz="1050" dirty="0" smtClean="0">
                          <a:solidFill>
                            <a:schemeClr val="tx1"/>
                          </a:solidFill>
                          <a:effectLst/>
                          <a:latin typeface="Arial Rounded MT Bold" pitchFamily="34" charset="0"/>
                        </a:rPr>
                        <a:t>Higher</a:t>
                      </a:r>
                      <a:r>
                        <a:rPr lang="en-US" sz="1050" dirty="0">
                          <a:solidFill>
                            <a:schemeClr val="tx1"/>
                          </a:solidFill>
                          <a:effectLst/>
                          <a:latin typeface="Arial Rounded MT Bold" pitchFamily="34" charset="0"/>
                        </a:rPr>
                        <a:t>(&gt;12years)</a:t>
                      </a:r>
                      <a:endParaRPr lang="en-US" sz="105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269(11.82)</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322(19.3)</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349(22.6)</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238(25.3)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204(6.80)</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264(11.8)</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291(14.4)</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169(12.1)</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smtClean="0">
                          <a:solidFill>
                            <a:schemeClr val="tx1"/>
                          </a:solidFill>
                          <a:effectLst/>
                          <a:latin typeface="Arial Rounded MT Bold" pitchFamily="34" charset="0"/>
                        </a:rPr>
                        <a:t>BMI, </a:t>
                      </a:r>
                      <a:r>
                        <a:rPr lang="en-US" sz="900" dirty="0">
                          <a:solidFill>
                            <a:schemeClr val="tx1"/>
                          </a:solidFill>
                          <a:effectLst/>
                          <a:latin typeface="Arial Rounded MT Bold" pitchFamily="34" charset="0"/>
                        </a:rPr>
                        <a:t>kg/m²*</a:t>
                      </a:r>
                      <a:endParaRPr lang="en-US" sz="90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25.7±4.12</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26.4±4.0</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26.8±3.8</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27.3±3.9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27.0±4.7</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27.7±4.7</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28.4±4.7</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29.8±15.8</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050" dirty="0">
                          <a:solidFill>
                            <a:schemeClr val="tx1"/>
                          </a:solidFill>
                          <a:effectLst/>
                          <a:latin typeface="Arial Rounded MT Bold" pitchFamily="34" charset="0"/>
                        </a:rPr>
                        <a:t>WC </a:t>
                      </a:r>
                      <a:r>
                        <a:rPr lang="en-US" sz="1050" dirty="0" smtClean="0">
                          <a:solidFill>
                            <a:schemeClr val="tx1"/>
                          </a:solidFill>
                          <a:effectLst/>
                          <a:latin typeface="Arial Rounded MT Bold" pitchFamily="34" charset="0"/>
                        </a:rPr>
                        <a:t>,</a:t>
                      </a:r>
                      <a:r>
                        <a:rPr lang="en-US" sz="900" dirty="0" smtClean="0">
                          <a:solidFill>
                            <a:schemeClr val="tx1"/>
                          </a:solidFill>
                          <a:effectLst/>
                          <a:latin typeface="Arial Rounded MT Bold" pitchFamily="34" charset="0"/>
                        </a:rPr>
                        <a:t>cm</a:t>
                      </a:r>
                      <a:r>
                        <a:rPr lang="en-US" sz="900" dirty="0">
                          <a:solidFill>
                            <a:schemeClr val="tx1"/>
                          </a:solidFill>
                          <a:effectLst/>
                          <a:latin typeface="Arial Rounded MT Bold" pitchFamily="34" charset="0"/>
                        </a:rPr>
                        <a:t>*</a:t>
                      </a:r>
                      <a:endParaRPr lang="en-US" sz="900" dirty="0">
                        <a:solidFill>
                          <a:schemeClr val="tx1"/>
                        </a:solidFill>
                        <a:effectLst/>
                        <a:latin typeface="Arial Rounded MT Bold" pitchFamily="34" charset="0"/>
                        <a:ea typeface="Calibri"/>
                        <a:cs typeface="Arial"/>
                      </a:endParaRPr>
                    </a:p>
                  </a:txBody>
                  <a:tcPr marL="0" marR="0" marT="0" marB="0" anchor="b">
                    <a:solidFill>
                      <a:schemeClr val="accent5">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89.2±11.3</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93.9±10.4</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95.0±10.3</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97.6±10.1</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86.1±12.5</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89.1±12.7</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88.8±12.8</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95.5±11.7</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20000"/>
                        <a:lumOff val="80000"/>
                      </a:schemeClr>
                    </a:solidFill>
                  </a:tcPr>
                </a:tc>
              </a:tr>
              <a:tr h="462082">
                <a:tc>
                  <a:txBody>
                    <a:bodyPr/>
                    <a:lstStyle/>
                    <a:p>
                      <a:pPr algn="ctr" rtl="0">
                        <a:lnSpc>
                          <a:spcPct val="115000"/>
                        </a:lnSpc>
                        <a:spcAft>
                          <a:spcPts val="1000"/>
                        </a:spcAft>
                      </a:pPr>
                      <a:r>
                        <a:rPr lang="en-US" sz="1100" dirty="0">
                          <a:solidFill>
                            <a:schemeClr val="tx1"/>
                          </a:solidFill>
                          <a:effectLst/>
                          <a:latin typeface="Arial Rounded MT Bold" pitchFamily="34" charset="0"/>
                        </a:rPr>
                        <a:t>Smoking</a:t>
                      </a:r>
                      <a:r>
                        <a:rPr lang="fa-IR" sz="1100" dirty="0">
                          <a:solidFill>
                            <a:schemeClr val="tx1"/>
                          </a:solidFill>
                          <a:effectLst/>
                          <a:latin typeface="Arial Rounded MT Bold" pitchFamily="34" charset="0"/>
                        </a:rPr>
                        <a:t>، ‡</a:t>
                      </a:r>
                      <a:endParaRPr lang="en-US" sz="1100" dirty="0">
                        <a:solidFill>
                          <a:schemeClr val="tx1"/>
                        </a:solidFill>
                        <a:effectLst/>
                        <a:latin typeface="Arial Rounded MT Bold" pitchFamily="34" charset="0"/>
                        <a:ea typeface="Calibri"/>
                        <a:cs typeface="Arial"/>
                      </a:endParaRPr>
                    </a:p>
                  </a:txBody>
                  <a:tcPr marL="0" marR="0" marT="0" marB="0" anchor="b">
                    <a:solidFill>
                      <a:schemeClr val="accent5">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373(16.39)</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293(17.6)</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237(15.4)</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137(13.9)</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56(1.86)</a:t>
                      </a:r>
                      <a:endParaRPr lang="en-US" sz="120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36(1.6)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30(1.5)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c>
                  <a:txBody>
                    <a:bodyPr/>
                    <a:lstStyle/>
                    <a:p>
                      <a:pPr algn="ctr" rtl="0">
                        <a:lnSpc>
                          <a:spcPct val="115000"/>
                        </a:lnSpc>
                        <a:spcAft>
                          <a:spcPts val="1000"/>
                        </a:spcAft>
                      </a:pPr>
                      <a:r>
                        <a:rPr lang="en-US" sz="1200" b="0" dirty="0">
                          <a:solidFill>
                            <a:schemeClr val="tx1"/>
                          </a:solidFill>
                          <a:effectLst/>
                          <a:latin typeface="Arial Rounded MT Bold" pitchFamily="34" charset="0"/>
                        </a:rPr>
                        <a:t>21(1.5)</a:t>
                      </a:r>
                      <a:endParaRPr lang="en-US" sz="1200" b="0" dirty="0">
                        <a:solidFill>
                          <a:schemeClr val="tx1"/>
                        </a:solidFill>
                        <a:effectLst/>
                        <a:latin typeface="Arial Rounded MT Bold" pitchFamily="34" charset="0"/>
                        <a:ea typeface="Calibri"/>
                        <a:cs typeface="Arial"/>
                      </a:endParaRPr>
                    </a:p>
                  </a:txBody>
                  <a:tcPr marL="0" marR="0" marT="0" marB="0" anchor="ctr">
                    <a:solidFill>
                      <a:schemeClr val="accent5">
                        <a:lumMod val="75000"/>
                      </a:schemeClr>
                    </a:solidFill>
                  </a:tcPr>
                </a:tc>
              </a:tr>
            </a:tbl>
          </a:graphicData>
        </a:graphic>
      </p:graphicFrame>
    </p:spTree>
    <p:extLst>
      <p:ext uri="{BB962C8B-B14F-4D97-AF65-F5344CB8AC3E}">
        <p14:creationId xmlns="" xmlns:p14="http://schemas.microsoft.com/office/powerpoint/2010/main" val="27117924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20688"/>
          </a:xfrm>
        </p:spPr>
        <p:txBody>
          <a:bodyPr>
            <a:normAutofit/>
          </a:bodyPr>
          <a:lstStyle/>
          <a:p>
            <a:r>
              <a:rPr lang="en-US" sz="2800" dirty="0">
                <a:latin typeface="Arial Rounded MT Bold" pitchFamily="34" charset="0"/>
              </a:rPr>
              <a:t>Baseline characteristics </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270815743"/>
              </p:ext>
            </p:extLst>
          </p:nvPr>
        </p:nvGraphicFramePr>
        <p:xfrm>
          <a:off x="-108520" y="548681"/>
          <a:ext cx="9577064" cy="6366354"/>
        </p:xfrm>
        <a:graphic>
          <a:graphicData uri="http://schemas.openxmlformats.org/drawingml/2006/table">
            <a:tbl>
              <a:tblPr firstRow="1" firstCol="1" lastCol="1" bandRow="1">
                <a:tableStyleId>{5C22544A-7EE6-4342-B048-85BDC9FD1C3A}</a:tableStyleId>
              </a:tblPr>
              <a:tblGrid>
                <a:gridCol w="3755636"/>
                <a:gridCol w="1668243"/>
                <a:gridCol w="1947513"/>
                <a:gridCol w="2205672"/>
              </a:tblGrid>
              <a:tr h="407096">
                <a:tc>
                  <a:txBody>
                    <a:bodyPr/>
                    <a:lstStyle/>
                    <a:p>
                      <a:pPr algn="ctr" rtl="0">
                        <a:lnSpc>
                          <a:spcPct val="115000"/>
                        </a:lnSpc>
                        <a:spcAft>
                          <a:spcPts val="1000"/>
                        </a:spcAft>
                      </a:pPr>
                      <a:r>
                        <a:rPr lang="en-US" sz="1200" dirty="0">
                          <a:solidFill>
                            <a:schemeClr val="tx1"/>
                          </a:solidFill>
                          <a:effectLst/>
                          <a:latin typeface="Arial Rounded MT Bold" pitchFamily="34" charset="0"/>
                        </a:rPr>
                        <a:t>Characteristic</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Men</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Women</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smtClean="0">
                          <a:solidFill>
                            <a:schemeClr val="tx1"/>
                          </a:solidFill>
                          <a:effectLst/>
                          <a:latin typeface="Arial Rounded MT Bold" pitchFamily="34" charset="0"/>
                        </a:rPr>
                        <a:t>P Value</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185298">
                <a:tc>
                  <a:txBody>
                    <a:bodyPr/>
                    <a:lstStyle/>
                    <a:p>
                      <a:pPr algn="ctr" rtl="0">
                        <a:lnSpc>
                          <a:spcPct val="115000"/>
                        </a:lnSpc>
                        <a:spcAft>
                          <a:spcPts val="1000"/>
                        </a:spcAft>
                      </a:pPr>
                      <a:r>
                        <a:rPr lang="en-US" sz="1200" dirty="0">
                          <a:solidFill>
                            <a:schemeClr val="tx1"/>
                          </a:solidFill>
                          <a:effectLst/>
                          <a:latin typeface="Arial Rounded MT Bold" pitchFamily="34" charset="0"/>
                        </a:rPr>
                        <a:t> </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 </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 </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 </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Age</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 y*</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41.5±15.1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39.1±13.7</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smtClean="0">
                          <a:solidFill>
                            <a:schemeClr val="tx1"/>
                          </a:solidFill>
                          <a:effectLst/>
                          <a:latin typeface="Arial Rounded MT Bold" pitchFamily="34" charset="0"/>
                        </a:rPr>
                        <a:t>Systolic BP, mm Hg*</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118±16.8</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115±18.4</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Diastolic </a:t>
                      </a:r>
                      <a:r>
                        <a:rPr lang="en-US" sz="1200" dirty="0" smtClean="0">
                          <a:solidFill>
                            <a:schemeClr val="tx1"/>
                          </a:solidFill>
                          <a:effectLst/>
                          <a:latin typeface="Arial Rounded MT Bold" pitchFamily="34" charset="0"/>
                        </a:rPr>
                        <a:t>BP, mm </a:t>
                      </a:r>
                      <a:r>
                        <a:rPr lang="en-US" sz="1200" dirty="0">
                          <a:solidFill>
                            <a:schemeClr val="tx1"/>
                          </a:solidFill>
                          <a:effectLst/>
                          <a:latin typeface="Arial Rounded MT Bold" pitchFamily="34" charset="0"/>
                        </a:rPr>
                        <a:t>Hg*</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76.6±10.7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75.9±10.5</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Lipid lowering drug </a:t>
                      </a:r>
                      <a:r>
                        <a:rPr lang="en-US" sz="1200" dirty="0" smtClean="0">
                          <a:solidFill>
                            <a:schemeClr val="tx1"/>
                          </a:solidFill>
                          <a:effectLst/>
                          <a:latin typeface="Arial Rounded MT Bold" pitchFamily="34" charset="0"/>
                        </a:rPr>
                        <a:t>treatment</a:t>
                      </a:r>
                      <a:r>
                        <a:rPr lang="fa-IR" sz="1200" dirty="0" smtClean="0">
                          <a:solidFill>
                            <a:schemeClr val="tx1"/>
                          </a:solidFill>
                          <a:effectLst/>
                          <a:latin typeface="Arial Rounded MT Bold" pitchFamily="34" charset="0"/>
                        </a:rPr>
                        <a:t>، </a:t>
                      </a:r>
                      <a:r>
                        <a:rPr lang="fa-IR"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48(2.11)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105(3.50)</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Fasting glucose</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 mg/</a:t>
                      </a:r>
                      <a:r>
                        <a:rPr lang="en-US" sz="1200" dirty="0" err="1">
                          <a:solidFill>
                            <a:schemeClr val="tx1"/>
                          </a:solidFill>
                          <a:effectLst/>
                          <a:latin typeface="Arial Rounded MT Bold" pitchFamily="34" charset="0"/>
                        </a:rPr>
                        <a:t>dL</a:t>
                      </a:r>
                      <a:r>
                        <a:rPr lang="en-US"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96.5±26.9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95.5±31.1</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0.24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Diabetics </a:t>
                      </a:r>
                      <a:r>
                        <a:rPr lang="fa-IR"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216(10.1)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289(10.4)</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0.75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Education </a:t>
                      </a:r>
                      <a:r>
                        <a:rPr lang="fa-IR"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smtClean="0">
                          <a:solidFill>
                            <a:schemeClr val="tx1"/>
                          </a:solidFill>
                          <a:effectLst/>
                          <a:latin typeface="Arial Rounded MT Bold" pitchFamily="34" charset="0"/>
                        </a:rPr>
                        <a:t>269(11/8)</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smtClean="0">
                          <a:solidFill>
                            <a:schemeClr val="tx1"/>
                          </a:solidFill>
                          <a:effectLst/>
                          <a:latin typeface="Arial Rounded MT Bold" pitchFamily="34" charset="0"/>
                        </a:rPr>
                        <a:t>204(6.8)</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&lt;0.001</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BMI</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 kg/m²*</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25.7±4.12</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27.0±4.7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WC </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cm*</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89.2±11.3</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86.1±12.5</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335014">
                <a:tc>
                  <a:txBody>
                    <a:bodyPr/>
                    <a:lstStyle/>
                    <a:p>
                      <a:pPr algn="ctr" rtl="0">
                        <a:lnSpc>
                          <a:spcPct val="115000"/>
                        </a:lnSpc>
                        <a:spcAft>
                          <a:spcPts val="1000"/>
                        </a:spcAft>
                      </a:pPr>
                      <a:r>
                        <a:rPr lang="en-US" sz="1200" dirty="0">
                          <a:solidFill>
                            <a:schemeClr val="tx1"/>
                          </a:solidFill>
                          <a:effectLst/>
                          <a:latin typeface="Arial Rounded MT Bold" pitchFamily="34" charset="0"/>
                        </a:rPr>
                        <a:t>Smoking</a:t>
                      </a:r>
                      <a:r>
                        <a:rPr lang="fa-IR"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373(16.39)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56(1.86)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Total cholesterol</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 mg/</a:t>
                      </a:r>
                      <a:r>
                        <a:rPr lang="en-US" sz="1200" dirty="0" err="1">
                          <a:solidFill>
                            <a:schemeClr val="tx1"/>
                          </a:solidFill>
                          <a:effectLst/>
                          <a:latin typeface="Arial Rounded MT Bold" pitchFamily="34" charset="0"/>
                        </a:rPr>
                        <a:t>dL</a:t>
                      </a:r>
                      <a:r>
                        <a:rPr lang="en-US"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197±41.7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203±47.2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LDL-C</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 mg/</a:t>
                      </a:r>
                      <a:r>
                        <a:rPr lang="en-US" sz="1200" dirty="0" err="1">
                          <a:solidFill>
                            <a:schemeClr val="tx1"/>
                          </a:solidFill>
                          <a:effectLst/>
                          <a:latin typeface="Arial Rounded MT Bold" pitchFamily="34" charset="0"/>
                        </a:rPr>
                        <a:t>dL</a:t>
                      </a:r>
                      <a:r>
                        <a:rPr lang="en-US" sz="1200" dirty="0">
                          <a:solidFill>
                            <a:schemeClr val="tx1"/>
                          </a:solidFill>
                          <a:effectLst/>
                          <a:latin typeface="Arial Rounded MT Bold" pitchFamily="34" charset="0"/>
                        </a:rPr>
                        <a:t> modified*</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126±33.3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127±37.7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0 .12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HDL-C</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 mg/</a:t>
                      </a:r>
                      <a:r>
                        <a:rPr lang="en-US" sz="1200" dirty="0" err="1">
                          <a:solidFill>
                            <a:schemeClr val="tx1"/>
                          </a:solidFill>
                          <a:effectLst/>
                          <a:latin typeface="Arial Rounded MT Bold" pitchFamily="34" charset="0"/>
                        </a:rPr>
                        <a:t>dL</a:t>
                      </a:r>
                      <a:r>
                        <a:rPr lang="en-US"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37.6±9.09</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44.5±1.0</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solidFill>
                      <a:schemeClr val="accent3">
                        <a:lumMod val="75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TG</a:t>
                      </a:r>
                      <a:r>
                        <a:rPr lang="fa-IR" sz="1200" dirty="0">
                          <a:solidFill>
                            <a:schemeClr val="tx1"/>
                          </a:solidFill>
                          <a:effectLst/>
                          <a:latin typeface="Arial Rounded MT Bold" pitchFamily="34" charset="0"/>
                        </a:rPr>
                        <a:t>،</a:t>
                      </a:r>
                      <a:r>
                        <a:rPr lang="en-US" sz="1200" dirty="0">
                          <a:solidFill>
                            <a:schemeClr val="tx1"/>
                          </a:solidFill>
                          <a:effectLst/>
                          <a:latin typeface="Arial Rounded MT Bold" pitchFamily="34" charset="0"/>
                        </a:rPr>
                        <a:t> mg/</a:t>
                      </a:r>
                      <a:r>
                        <a:rPr lang="en-US" sz="1200" dirty="0" err="1">
                          <a:solidFill>
                            <a:schemeClr val="tx1"/>
                          </a:solidFill>
                          <a:effectLst/>
                          <a:latin typeface="Arial Rounded MT Bold" pitchFamily="34" charset="0"/>
                        </a:rPr>
                        <a:t>dL</a:t>
                      </a:r>
                      <a:r>
                        <a:rPr lang="fa-IR"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149 (102-214)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122(84-184)</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solidFill>
                      <a:schemeClr val="accent3">
                        <a:lumMod val="75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TG/HDL-C</a:t>
                      </a:r>
                      <a:r>
                        <a:rPr lang="fa-IR"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4.12 (2.5 -6.4)</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2.85(1.78-4.56)</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solidFill>
                      <a:schemeClr val="accent3">
                        <a:lumMod val="75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TC/HDL-C</a:t>
                      </a:r>
                      <a:r>
                        <a:rPr lang="fa-IR" sz="1200" dirty="0">
                          <a:solidFill>
                            <a:schemeClr val="tx1"/>
                          </a:solidFill>
                          <a:effectLst/>
                          <a:latin typeface="Arial Rounded MT Bold" pitchFamily="34" charset="0"/>
                        </a:rPr>
                        <a:t>†</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a:solidFill>
                            <a:schemeClr val="tx1"/>
                          </a:solidFill>
                          <a:effectLst/>
                          <a:latin typeface="Arial Rounded MT Bold" pitchFamily="34" charset="0"/>
                        </a:rPr>
                        <a:t>5.30(4.33-6.45)</a:t>
                      </a:r>
                      <a:endParaRPr lang="en-US" sz="120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4.57(3.68-5.62)</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solidFill>
                      <a:schemeClr val="accent3">
                        <a:lumMod val="75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TSH(IU/ml) †</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1.4 (0.89-2.13)</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1.85(1.11-2.97)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solidFill>
                      <a:schemeClr val="accent3">
                        <a:lumMod val="75000"/>
                      </a:schemeClr>
                    </a:solidFill>
                  </a:tcPr>
                </a:tc>
              </a:tr>
              <a:tr h="266534">
                <a:tc>
                  <a:txBody>
                    <a:bodyPr/>
                    <a:lstStyle/>
                    <a:p>
                      <a:pPr algn="ctr" rtl="0">
                        <a:lnSpc>
                          <a:spcPct val="115000"/>
                        </a:lnSpc>
                        <a:spcAft>
                          <a:spcPts val="1000"/>
                        </a:spcAft>
                      </a:pPr>
                      <a:r>
                        <a:rPr lang="en-US" sz="1200" dirty="0" err="1">
                          <a:solidFill>
                            <a:schemeClr val="tx1"/>
                          </a:solidFill>
                          <a:effectLst/>
                          <a:latin typeface="Arial Rounded MT Bold" pitchFamily="34" charset="0"/>
                        </a:rPr>
                        <a:t>Tpo</a:t>
                      </a:r>
                      <a:r>
                        <a:rPr lang="en-US" sz="1200" dirty="0">
                          <a:solidFill>
                            <a:schemeClr val="tx1"/>
                          </a:solidFill>
                          <a:effectLst/>
                          <a:latin typeface="Arial Rounded MT Bold" pitchFamily="34" charset="0"/>
                        </a:rPr>
                        <a:t> </a:t>
                      </a:r>
                      <a:r>
                        <a:rPr lang="en-US" sz="1200" dirty="0" err="1">
                          <a:solidFill>
                            <a:schemeClr val="tx1"/>
                          </a:solidFill>
                          <a:effectLst/>
                          <a:latin typeface="Arial Rounded MT Bold" pitchFamily="34" charset="0"/>
                        </a:rPr>
                        <a:t>Ab</a:t>
                      </a:r>
                      <a:r>
                        <a:rPr lang="en-US" sz="1200" dirty="0">
                          <a:solidFill>
                            <a:schemeClr val="tx1"/>
                          </a:solidFill>
                          <a:effectLst/>
                          <a:latin typeface="Arial Rounded MT Bold" pitchFamily="34" charset="0"/>
                        </a:rPr>
                        <a:t> (&gt;40IU/ml)</a:t>
                      </a:r>
                      <a:r>
                        <a:rPr lang="fa-IR" sz="1200" dirty="0">
                          <a:solidFill>
                            <a:schemeClr val="tx1"/>
                          </a:solidFill>
                          <a:effectLst/>
                          <a:latin typeface="Arial Rounded MT Bold" pitchFamily="34" charset="0"/>
                        </a:rPr>
                        <a:t> ‡</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173(7.6%)</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422(14.1%)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60000"/>
                        <a:lumOff val="4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solidFill>
                      <a:schemeClr val="accent3">
                        <a:lumMod val="75000"/>
                      </a:schemeClr>
                    </a:solidFill>
                  </a:tcPr>
                </a:tc>
              </a:tr>
              <a:tr h="266534">
                <a:tc>
                  <a:txBody>
                    <a:bodyPr/>
                    <a:lstStyle/>
                    <a:p>
                      <a:pPr algn="ctr" rtl="0">
                        <a:lnSpc>
                          <a:spcPct val="115000"/>
                        </a:lnSpc>
                        <a:spcAft>
                          <a:spcPts val="1000"/>
                        </a:spcAft>
                      </a:pPr>
                      <a:r>
                        <a:rPr lang="en-US" sz="1200" dirty="0">
                          <a:solidFill>
                            <a:schemeClr val="tx1"/>
                          </a:solidFill>
                          <a:effectLst/>
                          <a:latin typeface="Arial Rounded MT Bold" pitchFamily="34" charset="0"/>
                        </a:rPr>
                        <a:t>FT4(</a:t>
                      </a:r>
                      <a:r>
                        <a:rPr lang="en-US" sz="1200" dirty="0" err="1">
                          <a:solidFill>
                            <a:schemeClr val="tx1"/>
                          </a:solidFill>
                          <a:effectLst/>
                          <a:latin typeface="Arial Rounded MT Bold" pitchFamily="34" charset="0"/>
                        </a:rPr>
                        <a:t>ng</a:t>
                      </a:r>
                      <a:r>
                        <a:rPr lang="en-US" sz="1200" dirty="0">
                          <a:solidFill>
                            <a:schemeClr val="tx1"/>
                          </a:solidFill>
                          <a:effectLst/>
                          <a:latin typeface="Arial Rounded MT Bold" pitchFamily="34" charset="0"/>
                        </a:rPr>
                        <a:t>/dl)*</a:t>
                      </a:r>
                      <a:endParaRPr lang="en-US" sz="1200" dirty="0">
                        <a:solidFill>
                          <a:schemeClr val="tx1"/>
                        </a:solidFill>
                        <a:effectLst/>
                        <a:latin typeface="Arial Rounded MT Bold" pitchFamily="34" charset="0"/>
                        <a:ea typeface="Calibri"/>
                        <a:cs typeface="Arial"/>
                      </a:endParaRPr>
                    </a:p>
                  </a:txBody>
                  <a:tcPr marL="0" marR="0" marT="0" marB="0" anchor="b">
                    <a:solidFill>
                      <a:schemeClr val="accent3">
                        <a:lumMod val="75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1.27±0.18</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40000"/>
                        <a:lumOff val="6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1.17±0.17</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40000"/>
                        <a:lumOff val="60000"/>
                      </a:schemeClr>
                    </a:solidFill>
                  </a:tcPr>
                </a:tc>
                <a:tc>
                  <a:txBody>
                    <a:bodyPr/>
                    <a:lstStyle/>
                    <a:p>
                      <a:pPr algn="ctr" rtl="0">
                        <a:lnSpc>
                          <a:spcPct val="115000"/>
                        </a:lnSpc>
                        <a:spcAft>
                          <a:spcPts val="1000"/>
                        </a:spcAft>
                      </a:pPr>
                      <a:r>
                        <a:rPr lang="en-US" sz="1200" dirty="0">
                          <a:solidFill>
                            <a:schemeClr val="tx1"/>
                          </a:solidFill>
                          <a:effectLst/>
                          <a:latin typeface="Arial Rounded MT Bold" pitchFamily="34" charset="0"/>
                        </a:rPr>
                        <a:t>&lt;0.001</a:t>
                      </a:r>
                      <a:endParaRPr lang="en-US" sz="1200" dirty="0">
                        <a:solidFill>
                          <a:schemeClr val="tx1"/>
                        </a:solidFill>
                        <a:effectLst/>
                        <a:latin typeface="Arial Rounded MT Bold" pitchFamily="34" charset="0"/>
                        <a:ea typeface="Calibri"/>
                        <a:cs typeface="Arial"/>
                      </a:endParaRPr>
                    </a:p>
                  </a:txBody>
                  <a:tcPr marL="0" marR="0" marT="0" marB="0" anchor="ctr">
                    <a:solidFill>
                      <a:schemeClr val="accent3">
                        <a:lumMod val="75000"/>
                      </a:schemeClr>
                    </a:solidFill>
                  </a:tcPr>
                </a:tc>
              </a:tr>
            </a:tbl>
          </a:graphicData>
        </a:graphic>
      </p:graphicFrame>
      <p:sp>
        <p:nvSpPr>
          <p:cNvPr id="5" name="Rectangle 1"/>
          <p:cNvSpPr>
            <a:spLocks noChangeArrowheads="1"/>
          </p:cNvSpPr>
          <p:nvPr/>
        </p:nvSpPr>
        <p:spPr bwMode="auto">
          <a:xfrm>
            <a:off x="1804988" y="1639372"/>
            <a:ext cx="184731"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7101608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r" rtl="1">
              <a:buNone/>
            </a:pPr>
            <a:r>
              <a:rPr lang="fa-IR" sz="2400" dirty="0">
                <a:cs typeface="B Homa" pitchFamily="2" charset="-78"/>
              </a:rPr>
              <a:t>پارامترهای لیپید بر اساس طبقه بندی سنی در دو مرحله 1و4 به تفکیک جنس مورد ارزیابی قرار گرفته است. کمترین میانگین پارامترهای لیپید در رده سنی 20-29 سال ،در هردو جنس  و نیز در هردو مرحله آغازین وانتهایی مطالعه مشهود است. </a:t>
            </a:r>
            <a:endParaRPr lang="fa-IR" sz="2400" dirty="0" smtClean="0">
              <a:cs typeface="B Homa" pitchFamily="2" charset="-78"/>
            </a:endParaRPr>
          </a:p>
          <a:p>
            <a:pPr marL="0" indent="0" algn="r" rtl="1">
              <a:buNone/>
            </a:pPr>
            <a:r>
              <a:rPr lang="fa-IR" sz="2400" dirty="0" smtClean="0">
                <a:cs typeface="B Homa" pitchFamily="2" charset="-78"/>
              </a:rPr>
              <a:t>تست¬های  </a:t>
            </a:r>
            <a:r>
              <a:rPr lang="fa-IR" sz="2400" dirty="0">
                <a:cs typeface="B Homa" pitchFamily="2" charset="-78"/>
              </a:rPr>
              <a:t>عملکرد تیروئید بر اساس طبقه بندی سنی در دو مرحله 1و4 به تفکیک جنس مورد ارزیابی قرار گرفته است. بیشترین واجدین </a:t>
            </a:r>
            <a:r>
              <a:rPr lang="en-US" sz="2400" dirty="0" err="1" smtClean="0">
                <a:cs typeface="B Homa" pitchFamily="2" charset="-78"/>
              </a:rPr>
              <a:t>TpoAb</a:t>
            </a:r>
            <a:r>
              <a:rPr lang="en-US" sz="2400" dirty="0" smtClean="0">
                <a:cs typeface="B Homa" pitchFamily="2" charset="-78"/>
              </a:rPr>
              <a:t> </a:t>
            </a:r>
            <a:r>
              <a:rPr lang="fa-IR" sz="2400" dirty="0">
                <a:cs typeface="B Homa" pitchFamily="2" charset="-78"/>
              </a:rPr>
              <a:t>مثبت را زنان بالای 70 سال فاز یک(23%) و مردان 50-59 ساله فاز یک (11%) تشکیل دادند</a:t>
            </a:r>
            <a:endParaRPr lang="en-US" sz="2400" dirty="0">
              <a:cs typeface="B Homa" pitchFamily="2" charset="-78"/>
            </a:endParaRPr>
          </a:p>
        </p:txBody>
      </p:sp>
    </p:spTree>
    <p:extLst>
      <p:ext uri="{BB962C8B-B14F-4D97-AF65-F5344CB8AC3E}">
        <p14:creationId xmlns="" xmlns:p14="http://schemas.microsoft.com/office/powerpoint/2010/main" val="19095798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3448"/>
            <a:ext cx="8229600" cy="2021086"/>
          </a:xfrm>
        </p:spPr>
        <p:txBody>
          <a:bodyPr>
            <a:normAutofit/>
          </a:bodyPr>
          <a:lstStyle/>
          <a:p>
            <a:r>
              <a:rPr lang="en-US" sz="2400" dirty="0">
                <a:latin typeface="Arial Rounded MT Bold" pitchFamily="34" charset="0"/>
              </a:rPr>
              <a:t>Rate of change in serum lipid  levels and thyroid function tests</a:t>
            </a: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428702438"/>
              </p:ext>
            </p:extLst>
          </p:nvPr>
        </p:nvGraphicFramePr>
        <p:xfrm>
          <a:off x="0" y="836710"/>
          <a:ext cx="9144000" cy="6011744"/>
        </p:xfrm>
        <a:graphic>
          <a:graphicData uri="http://schemas.openxmlformats.org/drawingml/2006/table">
            <a:tbl>
              <a:tblPr firstRow="1" firstCol="1" bandRow="1">
                <a:tableStyleId>{5C22544A-7EE6-4342-B048-85BDC9FD1C3A}</a:tableStyleId>
              </a:tblPr>
              <a:tblGrid>
                <a:gridCol w="3268065"/>
                <a:gridCol w="1828800"/>
                <a:gridCol w="1980591"/>
                <a:gridCol w="2066544"/>
              </a:tblGrid>
              <a:tr h="354194">
                <a:tc>
                  <a:txBody>
                    <a:bodyPr/>
                    <a:lstStyle/>
                    <a:p>
                      <a:pPr algn="ctr" rtl="1">
                        <a:lnSpc>
                          <a:spcPct val="115000"/>
                        </a:lnSpc>
                        <a:spcAft>
                          <a:spcPts val="1000"/>
                        </a:spcAft>
                      </a:pPr>
                      <a:r>
                        <a:rPr lang="en-US" sz="1100" dirty="0">
                          <a:solidFill>
                            <a:schemeClr val="tx1"/>
                          </a:solidFill>
                          <a:effectLst/>
                          <a:latin typeface="Arial Rounded MT Bold" pitchFamily="34" charset="0"/>
                        </a:rPr>
                        <a:t> </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1">
                        <a:lnSpc>
                          <a:spcPct val="115000"/>
                        </a:lnSpc>
                        <a:spcAft>
                          <a:spcPts val="1000"/>
                        </a:spcAft>
                      </a:pPr>
                      <a:r>
                        <a:rPr lang="en-US" sz="1100" dirty="0">
                          <a:solidFill>
                            <a:schemeClr val="tx1"/>
                          </a:solidFill>
                          <a:effectLst/>
                          <a:latin typeface="Arial Rounded MT Bold" pitchFamily="34" charset="0"/>
                        </a:rPr>
                        <a:t>Phase I-II</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60000"/>
                        <a:lumOff val="40000"/>
                      </a:schemeClr>
                    </a:solidFill>
                  </a:tcPr>
                </a:tc>
                <a:tc>
                  <a:txBody>
                    <a:bodyPr/>
                    <a:lstStyle/>
                    <a:p>
                      <a:pPr algn="ctr" rtl="1">
                        <a:lnSpc>
                          <a:spcPct val="115000"/>
                        </a:lnSpc>
                        <a:spcAft>
                          <a:spcPts val="1000"/>
                        </a:spcAft>
                      </a:pPr>
                      <a:r>
                        <a:rPr lang="en-US" sz="1100" dirty="0">
                          <a:solidFill>
                            <a:schemeClr val="tx1"/>
                          </a:solidFill>
                          <a:effectLst/>
                          <a:latin typeface="Arial Rounded MT Bold" pitchFamily="34" charset="0"/>
                        </a:rPr>
                        <a:t>Phase II-III</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1">
                        <a:lnSpc>
                          <a:spcPct val="115000"/>
                        </a:lnSpc>
                        <a:spcAft>
                          <a:spcPts val="1000"/>
                        </a:spcAft>
                      </a:pPr>
                      <a:r>
                        <a:rPr lang="en-US" sz="1100" dirty="0">
                          <a:solidFill>
                            <a:schemeClr val="tx1"/>
                          </a:solidFill>
                          <a:effectLst/>
                          <a:latin typeface="Arial Rounded MT Bold" pitchFamily="34" charset="0"/>
                        </a:rPr>
                        <a:t>Phase III-IV</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75000"/>
                      </a:schemeClr>
                    </a:solidFill>
                  </a:tcPr>
                </a:tc>
              </a:tr>
              <a:tr h="354194">
                <a:tc gridSpan="4">
                  <a:txBody>
                    <a:bodyPr/>
                    <a:lstStyle/>
                    <a:p>
                      <a:pPr algn="ctr" rtl="0">
                        <a:lnSpc>
                          <a:spcPct val="115000"/>
                        </a:lnSpc>
                        <a:spcAft>
                          <a:spcPts val="1000"/>
                        </a:spcAft>
                      </a:pPr>
                      <a:r>
                        <a:rPr lang="en-US" sz="1100" dirty="0">
                          <a:solidFill>
                            <a:schemeClr val="tx1"/>
                          </a:solidFill>
                          <a:effectLst/>
                          <a:latin typeface="Arial Rounded MT Bold" pitchFamily="34" charset="0"/>
                        </a:rPr>
                        <a:t>Men</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54194">
                <a:tc>
                  <a:txBody>
                    <a:bodyPr/>
                    <a:lstStyle/>
                    <a:p>
                      <a:pPr indent="213995" algn="ctr" rtl="1">
                        <a:lnSpc>
                          <a:spcPct val="115000"/>
                        </a:lnSpc>
                        <a:spcAft>
                          <a:spcPts val="1000"/>
                        </a:spcAft>
                      </a:pPr>
                      <a:r>
                        <a:rPr lang="en-US" sz="1100" dirty="0">
                          <a:solidFill>
                            <a:schemeClr val="tx1"/>
                          </a:solidFill>
                          <a:effectLst/>
                          <a:latin typeface="Arial Rounded MT Bold" pitchFamily="34" charset="0"/>
                        </a:rPr>
                        <a:t>Total cholesterol(mg/dl)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-9.5±27.9</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60000"/>
                        <a:lumOff val="40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0.96±27.60</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0.25±31.28</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r>
              <a:tr h="354194">
                <a:tc>
                  <a:txBody>
                    <a:bodyPr/>
                    <a:lstStyle/>
                    <a:p>
                      <a:pPr indent="213995" algn="ctr" rtl="1">
                        <a:lnSpc>
                          <a:spcPct val="115000"/>
                        </a:lnSpc>
                        <a:spcAft>
                          <a:spcPts val="1000"/>
                        </a:spcAft>
                      </a:pPr>
                      <a:r>
                        <a:rPr lang="en-US" sz="1100" dirty="0">
                          <a:solidFill>
                            <a:schemeClr val="tx1"/>
                          </a:solidFill>
                          <a:effectLst/>
                          <a:latin typeface="Arial Rounded MT Bold" pitchFamily="34" charset="0"/>
                        </a:rPr>
                        <a:t>Triglyceride(mg/dl)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-4(-42</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32)</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-1.0(-34</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32)</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-3.00(-40</a:t>
                      </a:r>
                      <a:r>
                        <a:rPr lang="fa-IR" sz="1100">
                          <a:solidFill>
                            <a:schemeClr val="tx1"/>
                          </a:solidFill>
                          <a:effectLst/>
                          <a:latin typeface="Arial Rounded MT Bold" pitchFamily="34" charset="0"/>
                        </a:rPr>
                        <a:t>،</a:t>
                      </a:r>
                      <a:r>
                        <a:rPr lang="en-US" sz="1100">
                          <a:solidFill>
                            <a:schemeClr val="tx1"/>
                          </a:solidFill>
                          <a:effectLst/>
                          <a:latin typeface="Arial Rounded MT Bold" pitchFamily="34" charset="0"/>
                        </a:rPr>
                        <a:t>29)</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r>
              <a:tr h="354194">
                <a:tc>
                  <a:txBody>
                    <a:bodyPr/>
                    <a:lstStyle/>
                    <a:p>
                      <a:pPr indent="213995" algn="ctr" rtl="1">
                        <a:lnSpc>
                          <a:spcPct val="115000"/>
                        </a:lnSpc>
                        <a:spcAft>
                          <a:spcPts val="1000"/>
                        </a:spcAft>
                      </a:pPr>
                      <a:r>
                        <a:rPr lang="en-US" sz="1100" dirty="0">
                          <a:solidFill>
                            <a:schemeClr val="tx1"/>
                          </a:solidFill>
                          <a:effectLst/>
                          <a:latin typeface="Arial Rounded MT Bold" pitchFamily="34" charset="0"/>
                        </a:rPr>
                        <a:t>HDL-cholesterol(mg/dl)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75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-1.66±8.11</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3.18±7.03</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5.02±6.77</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75000"/>
                      </a:schemeClr>
                    </a:solidFill>
                  </a:tcPr>
                </a:tc>
              </a:tr>
              <a:tr h="354194">
                <a:tc>
                  <a:txBody>
                    <a:bodyPr/>
                    <a:lstStyle/>
                    <a:p>
                      <a:pPr indent="213995" algn="ctr" rtl="1">
                        <a:lnSpc>
                          <a:spcPct val="115000"/>
                        </a:lnSpc>
                        <a:spcAft>
                          <a:spcPts val="1000"/>
                        </a:spcAft>
                      </a:pPr>
                      <a:r>
                        <a:rPr lang="en-US" sz="1100" dirty="0">
                          <a:solidFill>
                            <a:schemeClr val="tx1"/>
                          </a:solidFill>
                          <a:effectLst/>
                          <a:latin typeface="Arial Rounded MT Bold" pitchFamily="34" charset="0"/>
                        </a:rPr>
                        <a:t>M.LDL-cholesterol(mg/dl)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-6.41±22.54</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-1.74±22.50</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-3.51±24.84</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r>
              <a:tr h="354194">
                <a:tc>
                  <a:txBody>
                    <a:bodyPr/>
                    <a:lstStyle/>
                    <a:p>
                      <a:pPr indent="213995" algn="ctr" rtl="1">
                        <a:lnSpc>
                          <a:spcPct val="115000"/>
                        </a:lnSpc>
                        <a:spcAft>
                          <a:spcPts val="1000"/>
                        </a:spcAft>
                      </a:pPr>
                      <a:r>
                        <a:rPr lang="en-US" sz="1100" dirty="0">
                          <a:solidFill>
                            <a:schemeClr val="tx1"/>
                          </a:solidFill>
                          <a:effectLst/>
                          <a:latin typeface="Arial Rounded MT Bold" pitchFamily="34" charset="0"/>
                        </a:rPr>
                        <a:t>TSH(IU/ml)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75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0.10(0. 22</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0.47)</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0.14(-0.21</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0.55)</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0.24(-.13</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0.60)</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75000"/>
                      </a:schemeClr>
                    </a:solidFill>
                  </a:tcPr>
                </a:tc>
              </a:tr>
              <a:tr h="354194">
                <a:tc>
                  <a:txBody>
                    <a:bodyPr/>
                    <a:lstStyle/>
                    <a:p>
                      <a:pPr indent="213995" algn="ctr" rtl="1">
                        <a:lnSpc>
                          <a:spcPct val="115000"/>
                        </a:lnSpc>
                        <a:spcAft>
                          <a:spcPts val="1000"/>
                        </a:spcAft>
                      </a:pPr>
                      <a:r>
                        <a:rPr lang="en-US" sz="1100" dirty="0">
                          <a:solidFill>
                            <a:schemeClr val="tx1"/>
                          </a:solidFill>
                          <a:effectLst/>
                          <a:latin typeface="Arial Rounded MT Bold" pitchFamily="34" charset="0"/>
                        </a:rPr>
                        <a:t>FT4(</a:t>
                      </a:r>
                      <a:r>
                        <a:rPr lang="en-US" sz="1100" dirty="0" err="1">
                          <a:solidFill>
                            <a:schemeClr val="tx1"/>
                          </a:solidFill>
                          <a:effectLst/>
                          <a:latin typeface="Arial Rounded MT Bold" pitchFamily="34" charset="0"/>
                        </a:rPr>
                        <a:t>ng</a:t>
                      </a:r>
                      <a:r>
                        <a:rPr lang="en-US" sz="1100" dirty="0">
                          <a:solidFill>
                            <a:schemeClr val="tx1"/>
                          </a:solidFill>
                          <a:effectLst/>
                          <a:latin typeface="Arial Rounded MT Bold" pitchFamily="34" charset="0"/>
                        </a:rPr>
                        <a:t>/dl)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-0.01±0.12</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-0.01±0.11</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-0.01±0.10</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r>
              <a:tr h="354194">
                <a:tc>
                  <a:txBody>
                    <a:bodyPr/>
                    <a:lstStyle/>
                    <a:p>
                      <a:pPr indent="213995" algn="ctr" rtl="1">
                        <a:lnSpc>
                          <a:spcPct val="115000"/>
                        </a:lnSpc>
                        <a:spcAft>
                          <a:spcPts val="1000"/>
                        </a:spcAft>
                      </a:pPr>
                      <a:r>
                        <a:rPr lang="en-US" sz="1100" dirty="0" err="1">
                          <a:solidFill>
                            <a:schemeClr val="tx1"/>
                          </a:solidFill>
                          <a:effectLst/>
                          <a:latin typeface="Arial Rounded MT Bold" pitchFamily="34" charset="0"/>
                        </a:rPr>
                        <a:t>Tpo</a:t>
                      </a:r>
                      <a:r>
                        <a:rPr lang="en-US" sz="1100" dirty="0">
                          <a:solidFill>
                            <a:schemeClr val="tx1"/>
                          </a:solidFill>
                          <a:effectLst/>
                          <a:latin typeface="Arial Rounded MT Bold" pitchFamily="34" charset="0"/>
                        </a:rPr>
                        <a:t> </a:t>
                      </a:r>
                      <a:r>
                        <a:rPr lang="en-US" sz="1100" dirty="0" err="1">
                          <a:solidFill>
                            <a:schemeClr val="tx1"/>
                          </a:solidFill>
                          <a:effectLst/>
                          <a:latin typeface="Arial Rounded MT Bold" pitchFamily="34" charset="0"/>
                        </a:rPr>
                        <a:t>Ab</a:t>
                      </a:r>
                      <a:r>
                        <a:rPr lang="en-US" sz="1100" dirty="0">
                          <a:solidFill>
                            <a:schemeClr val="tx1"/>
                          </a:solidFill>
                          <a:effectLst/>
                          <a:latin typeface="Arial Rounded MT Bold" pitchFamily="34" charset="0"/>
                        </a:rPr>
                        <a:t>(&gt;40IU/ml)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75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-0.09(-0.86-0.63)</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0.00(-0.67</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0.73)</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0.18(-0.33</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0.99)</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5">
                        <a:lumMod val="75000"/>
                      </a:schemeClr>
                    </a:solidFill>
                  </a:tcPr>
                </a:tc>
              </a:tr>
              <a:tr h="354194">
                <a:tc gridSpan="4">
                  <a:txBody>
                    <a:bodyPr/>
                    <a:lstStyle/>
                    <a:p>
                      <a:pPr algn="ctr" rtl="0">
                        <a:lnSpc>
                          <a:spcPct val="115000"/>
                        </a:lnSpc>
                        <a:spcAft>
                          <a:spcPts val="1000"/>
                        </a:spcAft>
                      </a:pPr>
                      <a:r>
                        <a:rPr lang="en-US" sz="1100" dirty="0">
                          <a:solidFill>
                            <a:schemeClr val="tx1"/>
                          </a:solidFill>
                          <a:effectLst/>
                          <a:latin typeface="Arial Rounded MT Bold" pitchFamily="34" charset="0"/>
                        </a:rPr>
                        <a:t>women</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18502">
                <a:tc>
                  <a:txBody>
                    <a:bodyPr/>
                    <a:lstStyle/>
                    <a:p>
                      <a:pPr indent="196215" algn="ctr" rtl="1">
                        <a:lnSpc>
                          <a:spcPct val="115000"/>
                        </a:lnSpc>
                        <a:spcAft>
                          <a:spcPts val="1000"/>
                        </a:spcAft>
                      </a:pPr>
                      <a:r>
                        <a:rPr lang="en-US" sz="1100" dirty="0">
                          <a:solidFill>
                            <a:schemeClr val="tx1"/>
                          </a:solidFill>
                          <a:effectLst/>
                          <a:latin typeface="Arial Rounded MT Bold" pitchFamily="34" charset="0"/>
                        </a:rPr>
                        <a:t>Total cholesterol(mg/dl)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-11.42±31.21</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0.70±31.90</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0.89±34.55</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r>
              <a:tr h="280332">
                <a:tc>
                  <a:txBody>
                    <a:bodyPr/>
                    <a:lstStyle/>
                    <a:p>
                      <a:pPr indent="196215" algn="ctr" rtl="1">
                        <a:lnSpc>
                          <a:spcPct val="115000"/>
                        </a:lnSpc>
                        <a:spcAft>
                          <a:spcPts val="1000"/>
                        </a:spcAft>
                      </a:pPr>
                      <a:r>
                        <a:rPr lang="en-US" sz="1100" dirty="0">
                          <a:solidFill>
                            <a:schemeClr val="tx1"/>
                          </a:solidFill>
                          <a:effectLst/>
                          <a:latin typeface="Arial Rounded MT Bold" pitchFamily="34" charset="0"/>
                        </a:rPr>
                        <a:t>Triglyceride(mg/dl)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-2(-33</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30)</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-1.00(-31</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28)</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-4(-35</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25)</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60000"/>
                        <a:lumOff val="40000"/>
                      </a:schemeClr>
                    </a:solidFill>
                  </a:tcPr>
                </a:tc>
              </a:tr>
              <a:tr h="354194">
                <a:tc>
                  <a:txBody>
                    <a:bodyPr/>
                    <a:lstStyle/>
                    <a:p>
                      <a:pPr indent="196215" algn="ctr" rtl="1">
                        <a:lnSpc>
                          <a:spcPct val="115000"/>
                        </a:lnSpc>
                        <a:spcAft>
                          <a:spcPts val="1000"/>
                        </a:spcAft>
                      </a:pPr>
                      <a:r>
                        <a:rPr lang="en-US" sz="1100" dirty="0">
                          <a:solidFill>
                            <a:schemeClr val="tx1"/>
                          </a:solidFill>
                          <a:effectLst/>
                          <a:latin typeface="Arial Rounded MT Bold" pitchFamily="34" charset="0"/>
                        </a:rPr>
                        <a:t>HDL-cholesterol(mg/dl)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-2.37±10.19</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4.02±9.17</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6.65±8.30</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60000"/>
                        <a:lumOff val="40000"/>
                      </a:schemeClr>
                    </a:solidFill>
                  </a:tcPr>
                </a:tc>
              </a:tr>
              <a:tr h="354194">
                <a:tc>
                  <a:txBody>
                    <a:bodyPr/>
                    <a:lstStyle/>
                    <a:p>
                      <a:pPr indent="196215" algn="ctr" rtl="1">
                        <a:lnSpc>
                          <a:spcPct val="115000"/>
                        </a:lnSpc>
                        <a:spcAft>
                          <a:spcPts val="1000"/>
                        </a:spcAft>
                      </a:pPr>
                      <a:r>
                        <a:rPr lang="en-US" sz="1100" dirty="0">
                          <a:solidFill>
                            <a:schemeClr val="tx1"/>
                          </a:solidFill>
                          <a:effectLst/>
                          <a:latin typeface="Arial Rounded MT Bold" pitchFamily="34" charset="0"/>
                        </a:rPr>
                        <a:t>LDL-cholesterol(mg/dl)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-7.85±25.52</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40000"/>
                        <a:lumOff val="60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-2.84±25.4</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-2±28.5</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r>
              <a:tr h="354194">
                <a:tc>
                  <a:txBody>
                    <a:bodyPr/>
                    <a:lstStyle/>
                    <a:p>
                      <a:pPr indent="196215" algn="ctr" rtl="1">
                        <a:lnSpc>
                          <a:spcPct val="115000"/>
                        </a:lnSpc>
                        <a:spcAft>
                          <a:spcPts val="1000"/>
                        </a:spcAft>
                      </a:pPr>
                      <a:r>
                        <a:rPr lang="en-US" sz="1100" dirty="0">
                          <a:solidFill>
                            <a:schemeClr val="tx1"/>
                          </a:solidFill>
                          <a:effectLst/>
                          <a:latin typeface="Arial Rounded MT Bold" pitchFamily="34" charset="0"/>
                        </a:rPr>
                        <a:t>TSH(IU/ml)</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60000"/>
                        <a:lumOff val="4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0.12(-0.37</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0.70)</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0.18(-0.34</a:t>
                      </a:r>
                      <a:r>
                        <a:rPr lang="fa-IR" sz="1100">
                          <a:solidFill>
                            <a:schemeClr val="tx1"/>
                          </a:solidFill>
                          <a:effectLst/>
                          <a:latin typeface="Arial Rounded MT Bold" pitchFamily="34" charset="0"/>
                        </a:rPr>
                        <a:t>،</a:t>
                      </a:r>
                      <a:r>
                        <a:rPr lang="en-US" sz="1100">
                          <a:solidFill>
                            <a:schemeClr val="tx1"/>
                          </a:solidFill>
                          <a:effectLst/>
                          <a:latin typeface="Arial Rounded MT Bold" pitchFamily="34" charset="0"/>
                        </a:rPr>
                        <a:t>0.71)</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0.24(-0.25</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0.82)</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60000"/>
                        <a:lumOff val="40000"/>
                      </a:schemeClr>
                    </a:solidFill>
                  </a:tcPr>
                </a:tc>
              </a:tr>
              <a:tr h="354194">
                <a:tc>
                  <a:txBody>
                    <a:bodyPr/>
                    <a:lstStyle/>
                    <a:p>
                      <a:pPr indent="196215" algn="ctr" rtl="1">
                        <a:lnSpc>
                          <a:spcPct val="115000"/>
                        </a:lnSpc>
                        <a:spcAft>
                          <a:spcPts val="1000"/>
                        </a:spcAft>
                      </a:pPr>
                      <a:r>
                        <a:rPr lang="en-US" sz="1100">
                          <a:solidFill>
                            <a:schemeClr val="tx1"/>
                          </a:solidFill>
                          <a:effectLst/>
                          <a:latin typeface="Arial Rounded MT Bold" pitchFamily="34" charset="0"/>
                        </a:rPr>
                        <a:t>FT4(ng/dl)</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-0.01± 0.14</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a:solidFill>
                            <a:schemeClr val="tx1"/>
                          </a:solidFill>
                          <a:effectLst/>
                          <a:latin typeface="Arial Rounded MT Bold" pitchFamily="34" charset="0"/>
                        </a:rPr>
                        <a:t>-0.01±0.12</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-0.00±0.11</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r>
              <a:tr h="354194">
                <a:tc>
                  <a:txBody>
                    <a:bodyPr/>
                    <a:lstStyle/>
                    <a:p>
                      <a:pPr indent="196215" algn="ctr" rtl="1">
                        <a:lnSpc>
                          <a:spcPct val="115000"/>
                        </a:lnSpc>
                        <a:spcAft>
                          <a:spcPts val="1000"/>
                        </a:spcAft>
                      </a:pPr>
                      <a:r>
                        <a:rPr lang="en-US" sz="1100">
                          <a:solidFill>
                            <a:schemeClr val="tx1"/>
                          </a:solidFill>
                          <a:effectLst/>
                          <a:latin typeface="Arial Rounded MT Bold" pitchFamily="34" charset="0"/>
                        </a:rPr>
                        <a:t>TpoAb(&gt;40IU/ml)</a:t>
                      </a:r>
                      <a:endParaRPr lang="en-US" sz="110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-0.16(-1.20</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0.73)</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0.00(-0.86</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1.00)</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c>
                  <a:txBody>
                    <a:bodyPr/>
                    <a:lstStyle/>
                    <a:p>
                      <a:pPr algn="ctr" rtl="0">
                        <a:lnSpc>
                          <a:spcPct val="115000"/>
                        </a:lnSpc>
                        <a:spcAft>
                          <a:spcPts val="1000"/>
                        </a:spcAft>
                      </a:pPr>
                      <a:r>
                        <a:rPr lang="en-US" sz="1100" dirty="0">
                          <a:solidFill>
                            <a:schemeClr val="tx1"/>
                          </a:solidFill>
                          <a:effectLst/>
                          <a:latin typeface="Arial Rounded MT Bold" pitchFamily="34" charset="0"/>
                        </a:rPr>
                        <a:t>0.07(-0.76</a:t>
                      </a:r>
                      <a:r>
                        <a:rPr lang="fa-IR" sz="1100" dirty="0">
                          <a:solidFill>
                            <a:schemeClr val="tx1"/>
                          </a:solidFill>
                          <a:effectLst/>
                          <a:latin typeface="Arial Rounded MT Bold" pitchFamily="34" charset="0"/>
                        </a:rPr>
                        <a:t>،</a:t>
                      </a:r>
                      <a:r>
                        <a:rPr lang="en-US" sz="1100" dirty="0">
                          <a:solidFill>
                            <a:schemeClr val="tx1"/>
                          </a:solidFill>
                          <a:effectLst/>
                          <a:latin typeface="Arial Rounded MT Bold" pitchFamily="34" charset="0"/>
                        </a:rPr>
                        <a:t>1.05)</a:t>
                      </a:r>
                      <a:endParaRPr lang="en-US" sz="1100" dirty="0">
                        <a:solidFill>
                          <a:schemeClr val="tx1"/>
                        </a:solidFill>
                        <a:effectLst/>
                        <a:latin typeface="Arial Rounded MT Bold" pitchFamily="34" charset="0"/>
                        <a:ea typeface="Calibri"/>
                        <a:cs typeface="Arial"/>
                      </a:endParaRPr>
                    </a:p>
                  </a:txBody>
                  <a:tcPr marL="68580" marR="68580" marT="0" marB="0" anchor="ctr">
                    <a:solidFill>
                      <a:schemeClr val="accent6">
                        <a:lumMod val="20000"/>
                        <a:lumOff val="80000"/>
                      </a:schemeClr>
                    </a:solidFill>
                  </a:tcPr>
                </a:tc>
              </a:tr>
            </a:tbl>
          </a:graphicData>
        </a:graphic>
      </p:graphicFrame>
    </p:spTree>
    <p:extLst>
      <p:ext uri="{BB962C8B-B14F-4D97-AF65-F5344CB8AC3E}">
        <p14:creationId xmlns="" xmlns:p14="http://schemas.microsoft.com/office/powerpoint/2010/main" val="9510059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2800" dirty="0" smtClean="0">
                <a:latin typeface="Arial Rounded MT Bold" pitchFamily="34" charset="0"/>
                <a:cs typeface="B Homa" pitchFamily="2" charset="-78"/>
              </a:rPr>
              <a:t>بررسی وضعیت عملکرد تیروئید </a:t>
            </a:r>
            <a:endParaRPr lang="en-US" sz="2800" dirty="0">
              <a:latin typeface="Arial Rounded MT Bold" pitchFamily="34" charset="0"/>
              <a:cs typeface="B Homa" pitchFamily="2" charset="-78"/>
            </a:endParaRPr>
          </a:p>
        </p:txBody>
      </p:sp>
      <p:sp>
        <p:nvSpPr>
          <p:cNvPr id="3" name="Content Placeholder 2"/>
          <p:cNvSpPr>
            <a:spLocks noGrp="1"/>
          </p:cNvSpPr>
          <p:nvPr>
            <p:ph idx="1"/>
          </p:nvPr>
        </p:nvSpPr>
        <p:spPr/>
        <p:txBody>
          <a:bodyPr>
            <a:normAutofit fontScale="62500" lnSpcReduction="20000"/>
          </a:bodyPr>
          <a:lstStyle/>
          <a:p>
            <a:pPr marL="0" indent="0" algn="r" rtl="1">
              <a:buNone/>
            </a:pPr>
            <a:r>
              <a:rPr lang="fa-IR" dirty="0">
                <a:cs typeface="B Homa" pitchFamily="2" charset="-78"/>
              </a:rPr>
              <a:t>تغییرات وضعیت عملکرد تیروئید در سه گروه یوتیروئید-ساب کلینیکال هیپوتیروئید و ساب کلینیکال هیپرتیروئید  طی پیگیری زمانی در مراحل مختلف بررسی شد</a:t>
            </a:r>
            <a:r>
              <a:rPr lang="fa-IR" dirty="0" smtClean="0">
                <a:cs typeface="B Homa" pitchFamily="2" charset="-78"/>
              </a:rPr>
              <a:t>،</a:t>
            </a:r>
            <a:endParaRPr lang="en-US" dirty="0">
              <a:cs typeface="B Homa" pitchFamily="2" charset="-78"/>
            </a:endParaRPr>
          </a:p>
          <a:p>
            <a:pPr marL="0" indent="0" algn="r" rtl="1">
              <a:buNone/>
            </a:pPr>
            <a:r>
              <a:rPr lang="fa-IR" dirty="0" smtClean="0">
                <a:cs typeface="B Homa" pitchFamily="2" charset="-78"/>
              </a:rPr>
              <a:t> </a:t>
            </a:r>
            <a:r>
              <a:rPr lang="fa-IR" dirty="0">
                <a:cs typeface="B Homa" pitchFamily="2" charset="-78"/>
              </a:rPr>
              <a:t>افرادی که در آنالیز 3 فازی مورد استفاده قرار گرفتند 3565 نفر بوده </a:t>
            </a:r>
            <a:r>
              <a:rPr lang="fa-IR" dirty="0" smtClean="0">
                <a:cs typeface="B Homa" pitchFamily="2" charset="-78"/>
              </a:rPr>
              <a:t>اند، </a:t>
            </a:r>
            <a:r>
              <a:rPr lang="fa-IR" dirty="0">
                <a:cs typeface="B Homa" pitchFamily="2" charset="-78"/>
              </a:rPr>
              <a:t>که از این </a:t>
            </a:r>
            <a:r>
              <a:rPr lang="fa-IR" dirty="0" smtClean="0">
                <a:cs typeface="B Homa" pitchFamily="2" charset="-78"/>
              </a:rPr>
              <a:t>تعداد </a:t>
            </a:r>
            <a:r>
              <a:rPr lang="fa-IR" dirty="0">
                <a:cs typeface="B Homa" pitchFamily="2" charset="-78"/>
              </a:rPr>
              <a:t>3016 نفر در هر سه فاز یوتیروئید بوده </a:t>
            </a:r>
            <a:r>
              <a:rPr lang="fa-IR" dirty="0" smtClean="0">
                <a:cs typeface="B Homa" pitchFamily="2" charset="-78"/>
              </a:rPr>
              <a:t>اند (</a:t>
            </a:r>
            <a:r>
              <a:rPr lang="fa-IR" dirty="0">
                <a:cs typeface="B Homa" pitchFamily="2" charset="-78"/>
              </a:rPr>
              <a:t>84</a:t>
            </a:r>
            <a:r>
              <a:rPr lang="fa-IR" dirty="0" smtClean="0">
                <a:cs typeface="B Homa" pitchFamily="2" charset="-78"/>
              </a:rPr>
              <a:t>%).</a:t>
            </a:r>
            <a:endParaRPr lang="fa-IR" dirty="0">
              <a:cs typeface="B Homa" pitchFamily="2" charset="-78"/>
            </a:endParaRPr>
          </a:p>
          <a:p>
            <a:pPr marL="0" indent="0" algn="r" rtl="1">
              <a:buNone/>
            </a:pPr>
            <a:r>
              <a:rPr lang="fa-IR" dirty="0">
                <a:cs typeface="B Homa" pitchFamily="2" charset="-78"/>
              </a:rPr>
              <a:t>افرادی که در آنالیز 4 فازی مورد استفاده قرار گرفته </a:t>
            </a:r>
            <a:r>
              <a:rPr lang="fa-IR" dirty="0" smtClean="0">
                <a:cs typeface="B Homa" pitchFamily="2" charset="-78"/>
              </a:rPr>
              <a:t>اند، </a:t>
            </a:r>
            <a:r>
              <a:rPr lang="fa-IR" dirty="0">
                <a:cs typeface="B Homa" pitchFamily="2" charset="-78"/>
              </a:rPr>
              <a:t>2383 نفر بوده </a:t>
            </a:r>
            <a:r>
              <a:rPr lang="fa-IR" dirty="0" smtClean="0">
                <a:cs typeface="B Homa" pitchFamily="2" charset="-78"/>
              </a:rPr>
              <a:t>اند،که </a:t>
            </a:r>
            <a:r>
              <a:rPr lang="fa-IR" dirty="0">
                <a:cs typeface="B Homa" pitchFamily="2" charset="-78"/>
              </a:rPr>
              <a:t>1987 نفر از آنان در هر 4 فاز یوتیروئید بوده </a:t>
            </a:r>
            <a:r>
              <a:rPr lang="fa-IR" dirty="0" smtClean="0">
                <a:cs typeface="B Homa" pitchFamily="2" charset="-78"/>
              </a:rPr>
              <a:t>اند (</a:t>
            </a:r>
            <a:r>
              <a:rPr lang="fa-IR" dirty="0">
                <a:cs typeface="B Homa" pitchFamily="2" charset="-78"/>
              </a:rPr>
              <a:t>83</a:t>
            </a:r>
            <a:r>
              <a:rPr lang="fa-IR" dirty="0" smtClean="0">
                <a:cs typeface="B Homa" pitchFamily="2" charset="-78"/>
              </a:rPr>
              <a:t>%).</a:t>
            </a:r>
            <a:endParaRPr lang="fa-IR" dirty="0">
              <a:cs typeface="B Homa" pitchFamily="2" charset="-78"/>
            </a:endParaRPr>
          </a:p>
          <a:p>
            <a:pPr marL="0" indent="0" algn="r" rtl="1">
              <a:buNone/>
            </a:pPr>
            <a:endParaRPr lang="en-US" dirty="0" smtClean="0">
              <a:cs typeface="B Homa" pitchFamily="2" charset="-78"/>
            </a:endParaRPr>
          </a:p>
          <a:p>
            <a:pPr marL="0" indent="0" algn="r" rtl="1">
              <a:buNone/>
            </a:pPr>
            <a:r>
              <a:rPr lang="fa-IR" dirty="0" smtClean="0">
                <a:solidFill>
                  <a:srgbClr val="0070C0"/>
                </a:solidFill>
                <a:cs typeface="B Homa" pitchFamily="2" charset="-78"/>
              </a:rPr>
              <a:t>پایداری </a:t>
            </a:r>
            <a:r>
              <a:rPr lang="fa-IR" dirty="0">
                <a:solidFill>
                  <a:srgbClr val="0070C0"/>
                </a:solidFill>
                <a:cs typeface="B Homa" pitchFamily="2" charset="-78"/>
              </a:rPr>
              <a:t>عملکرد تیروئید  با گذشت زمان </a:t>
            </a:r>
            <a:r>
              <a:rPr lang="fa-IR" dirty="0">
                <a:cs typeface="B Homa" pitchFamily="2" charset="-78"/>
              </a:rPr>
              <a:t>از فاز </a:t>
            </a:r>
            <a:r>
              <a:rPr lang="fa-IR" dirty="0" smtClean="0">
                <a:cs typeface="B Homa" pitchFamily="2" charset="-78"/>
              </a:rPr>
              <a:t>1به 2 </a:t>
            </a:r>
            <a:r>
              <a:rPr lang="fa-IR" dirty="0">
                <a:cs typeface="B Homa" pitchFamily="2" charset="-78"/>
              </a:rPr>
              <a:t>، 2به 3و  3 به 4 به ترتیب </a:t>
            </a:r>
            <a:r>
              <a:rPr lang="fa-IR" dirty="0" smtClean="0">
                <a:cs typeface="B Homa" pitchFamily="2" charset="-78"/>
              </a:rPr>
              <a:t>94/8%، </a:t>
            </a:r>
            <a:r>
              <a:rPr lang="fa-IR" dirty="0">
                <a:cs typeface="B Homa" pitchFamily="2" charset="-78"/>
              </a:rPr>
              <a:t>91%و  </a:t>
            </a:r>
            <a:r>
              <a:rPr lang="fa-IR" dirty="0" smtClean="0">
                <a:cs typeface="B Homa" pitchFamily="2" charset="-78"/>
              </a:rPr>
              <a:t>95/65</a:t>
            </a:r>
            <a:r>
              <a:rPr lang="fa-IR" dirty="0">
                <a:cs typeface="B Homa" pitchFamily="2" charset="-78"/>
              </a:rPr>
              <a:t>% </a:t>
            </a:r>
            <a:r>
              <a:rPr lang="fa-IR" dirty="0">
                <a:solidFill>
                  <a:srgbClr val="0070C0"/>
                </a:solidFill>
                <a:cs typeface="B Homa" pitchFamily="2" charset="-78"/>
              </a:rPr>
              <a:t>در واجدین تیروئید درستکار </a:t>
            </a:r>
            <a:r>
              <a:rPr lang="fa-IR" dirty="0">
                <a:cs typeface="B Homa" pitchFamily="2" charset="-78"/>
              </a:rPr>
              <a:t>مشاهده شد. </a:t>
            </a:r>
          </a:p>
          <a:p>
            <a:pPr marL="0" indent="0" algn="r" rtl="1">
              <a:buNone/>
            </a:pPr>
            <a:r>
              <a:rPr lang="fa-IR" dirty="0">
                <a:cs typeface="B Homa" pitchFamily="2" charset="-78"/>
              </a:rPr>
              <a:t> </a:t>
            </a:r>
            <a:endParaRPr lang="fa-IR" dirty="0" smtClean="0">
              <a:cs typeface="B Homa" pitchFamily="2" charset="-78"/>
            </a:endParaRPr>
          </a:p>
          <a:p>
            <a:pPr marL="0" indent="0" algn="r" rtl="1">
              <a:buNone/>
            </a:pPr>
            <a:r>
              <a:rPr lang="fa-IR" dirty="0" smtClean="0">
                <a:cs typeface="B Homa" pitchFamily="2" charset="-78"/>
              </a:rPr>
              <a:t>بیشترین </a:t>
            </a:r>
            <a:r>
              <a:rPr lang="fa-IR" dirty="0">
                <a:cs typeface="B Homa" pitchFamily="2" charset="-78"/>
              </a:rPr>
              <a:t>ثبات  در عملکرد  تیروئید مبتلایان به کمکاری زیر بالینی از فاز 3به 4 (67%) در مقایسه با ثبات عملکرد این گروه در مراحل 1به 2 و 2به 3 (حدود 60%)مشاهده شد.</a:t>
            </a:r>
          </a:p>
          <a:p>
            <a:pPr marL="0" indent="0" algn="r" rtl="1">
              <a:buNone/>
            </a:pPr>
            <a:endParaRPr lang="fa-IR" dirty="0" smtClean="0">
              <a:cs typeface="B Homa" pitchFamily="2" charset="-78"/>
            </a:endParaRPr>
          </a:p>
          <a:p>
            <a:pPr marL="0" indent="0" algn="r" rtl="1">
              <a:buNone/>
            </a:pPr>
            <a:r>
              <a:rPr lang="fa-IR" dirty="0" smtClean="0">
                <a:cs typeface="B Homa" pitchFamily="2" charset="-78"/>
              </a:rPr>
              <a:t>پایداری </a:t>
            </a:r>
            <a:r>
              <a:rPr lang="fa-IR" dirty="0">
                <a:cs typeface="B Homa" pitchFamily="2" charset="-78"/>
              </a:rPr>
              <a:t>پرکاری زیربالینی از 28%( در مرحله3-4) تا 32%(در مرحله 2-3) متغیر بود. </a:t>
            </a:r>
          </a:p>
          <a:p>
            <a:pPr marL="0" indent="0" algn="r" rtl="1">
              <a:buNone/>
            </a:pPr>
            <a:endParaRPr lang="en-US" dirty="0">
              <a:cs typeface="2  Homa" pitchFamily="2" charset="-78"/>
            </a:endParaRPr>
          </a:p>
        </p:txBody>
      </p:sp>
    </p:spTree>
    <p:extLst>
      <p:ext uri="{BB962C8B-B14F-4D97-AF65-F5344CB8AC3E}">
        <p14:creationId xmlns="" xmlns:p14="http://schemas.microsoft.com/office/powerpoint/2010/main" val="18173510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226"/>
            <a:ext cx="8686800" cy="1144970"/>
          </a:xfrm>
        </p:spPr>
        <p:txBody>
          <a:bodyPr>
            <a:normAutofit/>
          </a:bodyPr>
          <a:lstStyle/>
          <a:p>
            <a:r>
              <a:rPr lang="en-US" sz="2400" dirty="0">
                <a:latin typeface="Arial Rounded MT Bold" pitchFamily="34" charset="0"/>
              </a:rPr>
              <a:t>Correlation Coefficient between lipid parameters and thyroid function </a:t>
            </a:r>
            <a:r>
              <a:rPr lang="en-US" sz="2400" dirty="0" smtClean="0">
                <a:latin typeface="Arial Rounded MT Bold" pitchFamily="34" charset="0"/>
              </a:rPr>
              <a:t>tests</a:t>
            </a:r>
            <a:endParaRPr lang="en-US" sz="2400" dirty="0"/>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3540541612"/>
              </p:ext>
            </p:extLst>
          </p:nvPr>
        </p:nvGraphicFramePr>
        <p:xfrm>
          <a:off x="-6" y="1124744"/>
          <a:ext cx="9144012" cy="5733255"/>
        </p:xfrm>
        <a:graphic>
          <a:graphicData uri="http://schemas.openxmlformats.org/drawingml/2006/table">
            <a:tbl>
              <a:tblPr lastRow="1" bandRow="1">
                <a:tableStyleId>{5C22544A-7EE6-4342-B048-85BDC9FD1C3A}</a:tableStyleId>
              </a:tblPr>
              <a:tblGrid>
                <a:gridCol w="522997"/>
                <a:gridCol w="448609"/>
                <a:gridCol w="504056"/>
                <a:gridCol w="576064"/>
                <a:gridCol w="504056"/>
                <a:gridCol w="504056"/>
                <a:gridCol w="504056"/>
                <a:gridCol w="504056"/>
                <a:gridCol w="576064"/>
                <a:gridCol w="504056"/>
                <a:gridCol w="504056"/>
                <a:gridCol w="504056"/>
                <a:gridCol w="544454"/>
                <a:gridCol w="623101"/>
                <a:gridCol w="604716"/>
                <a:gridCol w="604716"/>
                <a:gridCol w="610843"/>
              </a:tblGrid>
              <a:tr h="775267">
                <a:tc rowSpan="2">
                  <a:txBody>
                    <a:bodyPr/>
                    <a:lstStyle/>
                    <a:p>
                      <a:pPr algn="ctr" rtl="1">
                        <a:lnSpc>
                          <a:spcPct val="115000"/>
                        </a:lnSpc>
                        <a:spcAft>
                          <a:spcPts val="1000"/>
                        </a:spcAft>
                      </a:pPr>
                      <a:r>
                        <a:rPr lang="en-US" sz="1000" dirty="0">
                          <a:solidFill>
                            <a:schemeClr val="tx1"/>
                          </a:solidFill>
                          <a:effectLst/>
                          <a:latin typeface="Arial Rounded MT Bold" pitchFamily="34" charset="0"/>
                        </a:rPr>
                        <a:t>Age groups (years)</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gridSpan="4">
                  <a:txBody>
                    <a:bodyPr/>
                    <a:lstStyle/>
                    <a:p>
                      <a:pPr algn="ctr" rtl="1">
                        <a:lnSpc>
                          <a:spcPct val="115000"/>
                        </a:lnSpc>
                        <a:spcAft>
                          <a:spcPts val="1000"/>
                        </a:spcAft>
                      </a:pPr>
                      <a:r>
                        <a:rPr lang="en-US" sz="1000" dirty="0">
                          <a:solidFill>
                            <a:schemeClr val="tx1"/>
                          </a:solidFill>
                          <a:effectLst/>
                          <a:latin typeface="Arial Rounded MT Bold" pitchFamily="34" charset="0"/>
                        </a:rPr>
                        <a:t>Total cholesterol</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lnSpc>
                          <a:spcPct val="115000"/>
                        </a:lnSpc>
                        <a:spcAft>
                          <a:spcPts val="1000"/>
                        </a:spcAft>
                      </a:pPr>
                      <a:r>
                        <a:rPr lang="en-US" sz="1000" dirty="0">
                          <a:solidFill>
                            <a:schemeClr val="tx1"/>
                          </a:solidFill>
                          <a:effectLst/>
                          <a:latin typeface="Arial Rounded MT Bold" pitchFamily="34" charset="0"/>
                        </a:rPr>
                        <a:t>Triglyceride</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lnSpc>
                          <a:spcPct val="115000"/>
                        </a:lnSpc>
                        <a:spcAft>
                          <a:spcPts val="1000"/>
                        </a:spcAft>
                      </a:pPr>
                      <a:r>
                        <a:rPr lang="en-US" sz="1000">
                          <a:solidFill>
                            <a:schemeClr val="tx1"/>
                          </a:solidFill>
                          <a:effectLst/>
                          <a:latin typeface="Arial Rounded MT Bold" pitchFamily="34" charset="0"/>
                        </a:rPr>
                        <a:t>HDL-cholesterol</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lnSpc>
                          <a:spcPct val="115000"/>
                        </a:lnSpc>
                        <a:spcAft>
                          <a:spcPts val="1000"/>
                        </a:spcAft>
                      </a:pPr>
                      <a:r>
                        <a:rPr lang="en-US" sz="1000" dirty="0">
                          <a:solidFill>
                            <a:schemeClr val="tx1"/>
                          </a:solidFill>
                          <a:effectLst/>
                          <a:latin typeface="Arial Rounded MT Bold" pitchFamily="34" charset="0"/>
                        </a:rPr>
                        <a:t>Mod LDL-cholesterol</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343152">
                <a:tc vMerge="1">
                  <a:txBody>
                    <a:bodyPr/>
                    <a:lstStyle/>
                    <a:p>
                      <a:endParaRPr lang="en-US"/>
                    </a:p>
                  </a:txBody>
                  <a:tcPr/>
                </a:tc>
                <a:tc gridSpan="4">
                  <a:txBody>
                    <a:bodyPr/>
                    <a:lstStyle/>
                    <a:p>
                      <a:pPr algn="ctr" rtl="1">
                        <a:lnSpc>
                          <a:spcPct val="115000"/>
                        </a:lnSpc>
                        <a:spcAft>
                          <a:spcPts val="1000"/>
                        </a:spcAft>
                      </a:pPr>
                      <a:r>
                        <a:rPr lang="en-US" sz="1000" dirty="0">
                          <a:solidFill>
                            <a:schemeClr val="tx1"/>
                          </a:solidFill>
                          <a:effectLst/>
                          <a:latin typeface="Arial Rounded MT Bold" pitchFamily="34" charset="0"/>
                        </a:rPr>
                        <a:t>Phase</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lnSpc>
                          <a:spcPct val="115000"/>
                        </a:lnSpc>
                        <a:spcAft>
                          <a:spcPts val="1000"/>
                        </a:spcAft>
                      </a:pPr>
                      <a:r>
                        <a:rPr lang="en-US" sz="1000" dirty="0">
                          <a:solidFill>
                            <a:schemeClr val="tx1"/>
                          </a:solidFill>
                          <a:effectLst/>
                          <a:latin typeface="Arial Rounded MT Bold" pitchFamily="34" charset="0"/>
                        </a:rPr>
                        <a:t>Phase</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lnSpc>
                          <a:spcPct val="115000"/>
                        </a:lnSpc>
                        <a:spcAft>
                          <a:spcPts val="1000"/>
                        </a:spcAft>
                      </a:pPr>
                      <a:r>
                        <a:rPr lang="en-US" sz="1000" dirty="0">
                          <a:solidFill>
                            <a:schemeClr val="tx1"/>
                          </a:solidFill>
                          <a:effectLst/>
                          <a:latin typeface="Arial Rounded MT Bold" pitchFamily="34" charset="0"/>
                        </a:rPr>
                        <a:t>Phase</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1">
                        <a:lnSpc>
                          <a:spcPct val="115000"/>
                        </a:lnSpc>
                        <a:spcAft>
                          <a:spcPts val="1000"/>
                        </a:spcAft>
                      </a:pPr>
                      <a:r>
                        <a:rPr lang="en-US" sz="1000" dirty="0">
                          <a:solidFill>
                            <a:schemeClr val="tx1"/>
                          </a:solidFill>
                          <a:effectLst/>
                          <a:latin typeface="Arial Rounded MT Bold" pitchFamily="34" charset="0"/>
                        </a:rPr>
                        <a:t>Phase</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6095">
                <a:tc>
                  <a:txBody>
                    <a:bodyPr/>
                    <a:lstStyle/>
                    <a:p>
                      <a:pPr algn="ctr" rtl="1">
                        <a:lnSpc>
                          <a:spcPct val="115000"/>
                        </a:lnSpc>
                        <a:spcAft>
                          <a:spcPts val="1000"/>
                        </a:spcAft>
                      </a:pPr>
                      <a:r>
                        <a:rPr lang="en-US" sz="1000">
                          <a:solidFill>
                            <a:schemeClr val="tx1"/>
                          </a:solidFill>
                          <a:effectLst/>
                          <a:latin typeface="Arial Rounded MT Bold" pitchFamily="34" charset="0"/>
                        </a:rPr>
                        <a:t> </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III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IV</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I</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II</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III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IV</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II</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III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IV</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III</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IV</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r>
              <a:tr h="828285">
                <a:tc>
                  <a:txBody>
                    <a:bodyPr/>
                    <a:lstStyle/>
                    <a:p>
                      <a:pPr algn="ctr" rtl="1">
                        <a:lnSpc>
                          <a:spcPct val="115000"/>
                        </a:lnSpc>
                        <a:spcAft>
                          <a:spcPts val="1000"/>
                        </a:spcAft>
                      </a:pPr>
                      <a:r>
                        <a:rPr lang="en-US" sz="1000" dirty="0">
                          <a:solidFill>
                            <a:schemeClr val="tx1"/>
                          </a:solidFill>
                          <a:effectLst/>
                          <a:latin typeface="Arial Rounded MT Bold" pitchFamily="34" charset="0"/>
                        </a:rPr>
                        <a:t>TSH</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-0.35*</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00B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-0.06*</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-0.03*</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-0.00</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-0.03*</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-0.07*</a:t>
                      </a:r>
                      <a:endParaRPr lang="en-US" sz="100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-0.05*</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-0.01</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-0.02</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0.01</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0.08*</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0.04*</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-0.04*</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 05*</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-0.07*</a:t>
                      </a:r>
                      <a:endParaRPr lang="en-US" sz="1000" dirty="0">
                        <a:solidFill>
                          <a:schemeClr val="tx1"/>
                        </a:solidFill>
                        <a:effectLst/>
                        <a:latin typeface="Arial Rounded MT Bold" pitchFamily="34" charset="0"/>
                        <a:ea typeface="Calibri"/>
                        <a:cs typeface="Arial"/>
                      </a:endParaRPr>
                    </a:p>
                  </a:txBody>
                  <a:tcPr marL="68580" marR="68580" marT="0" marB="0" anchor="ctr">
                    <a:solidFill>
                      <a:srgbClr val="92D050"/>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-0.01</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r>
              <a:tr h="1104379">
                <a:tc>
                  <a:txBody>
                    <a:bodyPr/>
                    <a:lstStyle/>
                    <a:p>
                      <a:pPr algn="ctr" rtl="1">
                        <a:lnSpc>
                          <a:spcPct val="115000"/>
                        </a:lnSpc>
                        <a:spcAft>
                          <a:spcPts val="1000"/>
                        </a:spcAft>
                      </a:pPr>
                      <a:r>
                        <a:rPr lang="en-US" sz="1000">
                          <a:solidFill>
                            <a:schemeClr val="tx1"/>
                          </a:solidFill>
                          <a:effectLst/>
                          <a:latin typeface="Arial Rounded MT Bold" pitchFamily="34" charset="0"/>
                        </a:rPr>
                        <a:t>FT4</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-0.15*</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-0.14*</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-0.10*</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-0.1*</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-0.08*</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-0.06*</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-0.04*</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-0.07*</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-0.06*</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-0.05*</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-0.04</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-0.007</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-0.13*</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-0.10*</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-0.11*</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-0.09*</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60000"/>
                        <a:lumOff val="40000"/>
                      </a:schemeClr>
                    </a:solidFill>
                  </a:tcPr>
                </a:tc>
              </a:tr>
              <a:tr h="1104379">
                <a:tc>
                  <a:txBody>
                    <a:bodyPr/>
                    <a:lstStyle/>
                    <a:p>
                      <a:pPr algn="ctr" rtl="1">
                        <a:lnSpc>
                          <a:spcPct val="115000"/>
                        </a:lnSpc>
                        <a:spcAft>
                          <a:spcPts val="1000"/>
                        </a:spcAft>
                      </a:pPr>
                      <a:r>
                        <a:rPr lang="en-US" sz="1000" dirty="0">
                          <a:solidFill>
                            <a:schemeClr val="tx1"/>
                          </a:solidFill>
                          <a:effectLst/>
                          <a:latin typeface="Arial Rounded MT Bold" pitchFamily="34" charset="0"/>
                        </a:rPr>
                        <a:t>Anti</a:t>
                      </a:r>
                    </a:p>
                    <a:p>
                      <a:pPr algn="ctr" rtl="1">
                        <a:lnSpc>
                          <a:spcPct val="115000"/>
                        </a:lnSpc>
                        <a:spcAft>
                          <a:spcPts val="1000"/>
                        </a:spcAft>
                      </a:pPr>
                      <a:r>
                        <a:rPr lang="en-US" sz="1000" dirty="0" smtClean="0">
                          <a:solidFill>
                            <a:schemeClr val="tx1"/>
                          </a:solidFill>
                          <a:effectLst/>
                          <a:latin typeface="Arial Rounded MT Bold" pitchFamily="34" charset="0"/>
                        </a:rPr>
                        <a:t> </a:t>
                      </a:r>
                      <a:r>
                        <a:rPr lang="en-US" sz="1000" dirty="0" err="1" smtClean="0">
                          <a:solidFill>
                            <a:schemeClr val="tx1"/>
                          </a:solidFill>
                          <a:effectLst/>
                          <a:latin typeface="Arial Rounded MT Bold" pitchFamily="34" charset="0"/>
                        </a:rPr>
                        <a:t>Tpo</a:t>
                      </a:r>
                      <a:endParaRPr lang="en-US" sz="1000" dirty="0" smtClean="0">
                        <a:solidFill>
                          <a:schemeClr val="tx1"/>
                        </a:solidFill>
                        <a:effectLst/>
                        <a:latin typeface="Arial Rounded MT Bold" pitchFamily="34" charset="0"/>
                      </a:endParaRPr>
                    </a:p>
                    <a:p>
                      <a:pPr algn="ctr" rtl="1">
                        <a:lnSpc>
                          <a:spcPct val="115000"/>
                        </a:lnSpc>
                        <a:spcAft>
                          <a:spcPts val="1000"/>
                        </a:spcAft>
                      </a:pPr>
                      <a:r>
                        <a:rPr lang="en-US" sz="1000" dirty="0" smtClean="0">
                          <a:solidFill>
                            <a:schemeClr val="tx1"/>
                          </a:solidFill>
                          <a:effectLst/>
                          <a:latin typeface="Arial Rounded MT Bold" pitchFamily="34" charset="0"/>
                        </a:rPr>
                        <a:t>level</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0.027</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0.02</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0.00</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-0.01</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0.00</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-0.00</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-0.02</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-0.06*</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0.06*</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75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0.06*</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75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0.07*</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75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-0.07*</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75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0.012</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0.01</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a:solidFill>
                            <a:schemeClr val="tx1"/>
                          </a:solidFill>
                          <a:effectLst/>
                          <a:latin typeface="Arial Rounded MT Bold" pitchFamily="34" charset="0"/>
                        </a:rPr>
                        <a:t>0.00</a:t>
                      </a:r>
                      <a:endParaRPr lang="en-US" sz="100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dirty="0">
                          <a:solidFill>
                            <a:schemeClr val="tx1"/>
                          </a:solidFill>
                          <a:effectLst/>
                          <a:latin typeface="Arial Rounded MT Bold" pitchFamily="34" charset="0"/>
                        </a:rPr>
                        <a:t>0.01</a:t>
                      </a:r>
                      <a:endParaRPr lang="en-US" sz="100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r>
              <a:tr h="1301698">
                <a:tc>
                  <a:txBody>
                    <a:bodyPr/>
                    <a:lstStyle/>
                    <a:p>
                      <a:pPr algn="ctr" rtl="1">
                        <a:lnSpc>
                          <a:spcPct val="115000"/>
                        </a:lnSpc>
                        <a:spcAft>
                          <a:spcPts val="1000"/>
                        </a:spcAft>
                      </a:pPr>
                      <a:r>
                        <a:rPr lang="en-US" sz="1000" b="0" dirty="0" err="1" smtClean="0">
                          <a:solidFill>
                            <a:schemeClr val="tx1"/>
                          </a:solidFill>
                          <a:effectLst/>
                          <a:latin typeface="Arial Rounded MT Bold" pitchFamily="34" charset="0"/>
                        </a:rPr>
                        <a:t>Tpo</a:t>
                      </a:r>
                      <a:endParaRPr lang="en-US" sz="1000" b="0" dirty="0" smtClean="0">
                        <a:solidFill>
                          <a:schemeClr val="tx1"/>
                        </a:solidFill>
                        <a:effectLst/>
                        <a:latin typeface="Arial Rounded MT Bold" pitchFamily="34" charset="0"/>
                      </a:endParaRPr>
                    </a:p>
                    <a:p>
                      <a:pPr algn="ctr" rtl="1">
                        <a:lnSpc>
                          <a:spcPct val="115000"/>
                        </a:lnSpc>
                        <a:spcAft>
                          <a:spcPts val="1000"/>
                        </a:spcAft>
                      </a:pPr>
                      <a:r>
                        <a:rPr lang="en-US" sz="1000" b="0" dirty="0" err="1" smtClean="0">
                          <a:solidFill>
                            <a:schemeClr val="tx1"/>
                          </a:solidFill>
                          <a:effectLst/>
                          <a:latin typeface="Arial Rounded MT Bold" pitchFamily="34" charset="0"/>
                        </a:rPr>
                        <a:t>Ab</a:t>
                      </a:r>
                      <a:r>
                        <a:rPr lang="en-US" sz="1000" b="0" dirty="0" smtClean="0">
                          <a:solidFill>
                            <a:schemeClr val="tx1"/>
                          </a:solidFill>
                          <a:effectLst/>
                          <a:latin typeface="Arial Rounded MT Bold" pitchFamily="34" charset="0"/>
                        </a:rPr>
                        <a:t>+</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0.028*</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0.021</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0.00</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0.01</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0.047*</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-0.022</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-0.02</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-0.02</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0.001</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0.06*</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75000"/>
                      </a:schemeClr>
                    </a:solidFill>
                  </a:tcPr>
                </a:tc>
                <a:tc>
                  <a:txBody>
                    <a:bodyPr/>
                    <a:lstStyle/>
                    <a:p>
                      <a:pPr algn="ctr" rtl="1">
                        <a:lnSpc>
                          <a:spcPct val="115000"/>
                        </a:lnSpc>
                        <a:spcAft>
                          <a:spcPts val="1000"/>
                        </a:spcAft>
                      </a:pPr>
                      <a:r>
                        <a:rPr lang="en-US" sz="1000" b="0">
                          <a:solidFill>
                            <a:schemeClr val="tx1"/>
                          </a:solidFill>
                          <a:effectLst/>
                          <a:latin typeface="Arial Rounded MT Bold" pitchFamily="34" charset="0"/>
                        </a:rPr>
                        <a:t>0.05*</a:t>
                      </a:r>
                      <a:endParaRPr lang="en-US" sz="1000" b="0">
                        <a:solidFill>
                          <a:schemeClr val="tx1"/>
                        </a:solidFill>
                        <a:effectLst/>
                        <a:latin typeface="Arial Rounded MT Bold" pitchFamily="34" charset="0"/>
                        <a:ea typeface="Calibri"/>
                        <a:cs typeface="Arial"/>
                      </a:endParaRPr>
                    </a:p>
                  </a:txBody>
                  <a:tcPr marL="68580" marR="68580" marT="0" marB="0" anchor="ctr">
                    <a:solidFill>
                      <a:schemeClr val="accent3">
                        <a:lumMod val="75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0.08*</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75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0.019</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0.02</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0.01</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c>
                  <a:txBody>
                    <a:bodyPr/>
                    <a:lstStyle/>
                    <a:p>
                      <a:pPr algn="ctr" rtl="1">
                        <a:lnSpc>
                          <a:spcPct val="115000"/>
                        </a:lnSpc>
                        <a:spcAft>
                          <a:spcPts val="1000"/>
                        </a:spcAft>
                      </a:pPr>
                      <a:r>
                        <a:rPr lang="en-US" sz="1000" b="0" dirty="0">
                          <a:solidFill>
                            <a:schemeClr val="tx1"/>
                          </a:solidFill>
                          <a:effectLst/>
                          <a:latin typeface="Arial Rounded MT Bold" pitchFamily="34" charset="0"/>
                        </a:rPr>
                        <a:t>-0.00</a:t>
                      </a:r>
                      <a:endParaRPr lang="en-US" sz="1000" b="0" dirty="0">
                        <a:solidFill>
                          <a:schemeClr val="tx1"/>
                        </a:solidFill>
                        <a:effectLst/>
                        <a:latin typeface="Arial Rounded MT Bold" pitchFamily="34" charset="0"/>
                        <a:ea typeface="Calibri"/>
                        <a:cs typeface="Arial"/>
                      </a:endParaRPr>
                    </a:p>
                  </a:txBody>
                  <a:tcPr marL="68580" marR="68580" marT="0" marB="0" anchor="ctr">
                    <a:solidFill>
                      <a:schemeClr val="accent3">
                        <a:lumMod val="40000"/>
                        <a:lumOff val="60000"/>
                      </a:schemeClr>
                    </a:solidFill>
                  </a:tcPr>
                </a:tc>
              </a:tr>
            </a:tbl>
          </a:graphicData>
        </a:graphic>
      </p:graphicFrame>
    </p:spTree>
    <p:extLst>
      <p:ext uri="{BB962C8B-B14F-4D97-AF65-F5344CB8AC3E}">
        <p14:creationId xmlns="" xmlns:p14="http://schemas.microsoft.com/office/powerpoint/2010/main" val="2678133532"/>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6090"/>
          </a:xfrm>
        </p:spPr>
        <p:txBody>
          <a:bodyPr>
            <a:normAutofit/>
          </a:bodyPr>
          <a:lstStyle/>
          <a:p>
            <a:r>
              <a:rPr lang="en-US" sz="2800" dirty="0">
                <a:latin typeface="Arial Rounded MT Bold" pitchFamily="34" charset="0"/>
              </a:rPr>
              <a:t> Regression analysis of TFT with lipid </a:t>
            </a:r>
            <a:r>
              <a:rPr lang="en-US" sz="2800" dirty="0" smtClean="0">
                <a:latin typeface="Arial Rounded MT Bold" pitchFamily="34" charset="0"/>
              </a:rPr>
              <a:t>profiles</a:t>
            </a:r>
            <a:endParaRPr lang="en-US" sz="2800" dirty="0">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1713971923"/>
              </p:ext>
            </p:extLst>
          </p:nvPr>
        </p:nvGraphicFramePr>
        <p:xfrm>
          <a:off x="12" y="980728"/>
          <a:ext cx="9143988" cy="5944437"/>
        </p:xfrm>
        <a:graphic>
          <a:graphicData uri="http://schemas.openxmlformats.org/drawingml/2006/table">
            <a:tbl>
              <a:tblPr lastRow="1" bandRow="1">
                <a:tableStyleId>{5C22544A-7EE6-4342-B048-85BDC9FD1C3A}</a:tableStyleId>
              </a:tblPr>
              <a:tblGrid>
                <a:gridCol w="755564"/>
                <a:gridCol w="576064"/>
                <a:gridCol w="579152"/>
                <a:gridCol w="572976"/>
                <a:gridCol w="576064"/>
                <a:gridCol w="576064"/>
                <a:gridCol w="504056"/>
                <a:gridCol w="576064"/>
                <a:gridCol w="437626"/>
                <a:gridCol w="498478"/>
                <a:gridCol w="432048"/>
                <a:gridCol w="504056"/>
                <a:gridCol w="432048"/>
                <a:gridCol w="488106"/>
                <a:gridCol w="430161"/>
                <a:gridCol w="600548"/>
                <a:gridCol w="604913"/>
              </a:tblGrid>
              <a:tr h="516510">
                <a:tc rowSpan="2">
                  <a:txBody>
                    <a:bodyPr/>
                    <a:lstStyle/>
                    <a:p>
                      <a:pPr algn="ctr" rtl="0">
                        <a:lnSpc>
                          <a:spcPct val="115000"/>
                        </a:lnSpc>
                        <a:spcAft>
                          <a:spcPts val="0"/>
                        </a:spcAft>
                      </a:pPr>
                      <a:r>
                        <a:rPr lang="en-US" sz="800" dirty="0">
                          <a:solidFill>
                            <a:schemeClr val="tx1"/>
                          </a:solidFill>
                          <a:effectLst/>
                          <a:latin typeface="Arial Rounded MT Bold" pitchFamily="34" charset="0"/>
                        </a:rPr>
                        <a:t>Age groups (years)</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gridSpan="4">
                  <a:txBody>
                    <a:bodyPr/>
                    <a:lstStyle/>
                    <a:p>
                      <a:pPr algn="ctr" rtl="0">
                        <a:lnSpc>
                          <a:spcPct val="115000"/>
                        </a:lnSpc>
                        <a:spcAft>
                          <a:spcPts val="0"/>
                        </a:spcAft>
                      </a:pPr>
                      <a:r>
                        <a:rPr lang="en-US" sz="800" dirty="0">
                          <a:solidFill>
                            <a:schemeClr val="tx1"/>
                          </a:solidFill>
                          <a:effectLst/>
                          <a:latin typeface="Arial Rounded MT Bold" pitchFamily="34" charset="0"/>
                        </a:rPr>
                        <a:t>Triglyceride</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lnSpc>
                          <a:spcPct val="115000"/>
                        </a:lnSpc>
                        <a:spcAft>
                          <a:spcPts val="0"/>
                        </a:spcAft>
                      </a:pPr>
                      <a:r>
                        <a:rPr lang="en-US" sz="800" dirty="0">
                          <a:solidFill>
                            <a:schemeClr val="tx1"/>
                          </a:solidFill>
                          <a:effectLst/>
                          <a:latin typeface="Arial Rounded MT Bold" pitchFamily="34" charset="0"/>
                        </a:rPr>
                        <a:t>Total cholesterol</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lnSpc>
                          <a:spcPct val="115000"/>
                        </a:lnSpc>
                        <a:spcAft>
                          <a:spcPts val="0"/>
                        </a:spcAft>
                      </a:pPr>
                      <a:r>
                        <a:rPr lang="en-US" sz="800" dirty="0">
                          <a:solidFill>
                            <a:schemeClr val="tx1"/>
                          </a:solidFill>
                          <a:effectLst/>
                          <a:latin typeface="Arial Rounded MT Bold" pitchFamily="34" charset="0"/>
                        </a:rPr>
                        <a:t>HDL-cholesterol</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lnSpc>
                          <a:spcPct val="115000"/>
                        </a:lnSpc>
                        <a:spcAft>
                          <a:spcPts val="0"/>
                        </a:spcAft>
                      </a:pPr>
                      <a:r>
                        <a:rPr lang="en-US" sz="800" dirty="0">
                          <a:solidFill>
                            <a:schemeClr val="tx1"/>
                          </a:solidFill>
                          <a:effectLst/>
                          <a:latin typeface="Arial Rounded MT Bold" pitchFamily="34" charset="0"/>
                        </a:rPr>
                        <a:t>Modified LDL-cholesterol</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61041">
                <a:tc vMerge="1">
                  <a:txBody>
                    <a:bodyPr/>
                    <a:lstStyle/>
                    <a:p>
                      <a:endParaRPr lang="en-US"/>
                    </a:p>
                  </a:txBody>
                  <a:tcPr/>
                </a:tc>
                <a:tc gridSpan="4">
                  <a:txBody>
                    <a:bodyPr/>
                    <a:lstStyle/>
                    <a:p>
                      <a:pPr algn="ctr" rtl="0">
                        <a:lnSpc>
                          <a:spcPct val="115000"/>
                        </a:lnSpc>
                        <a:spcAft>
                          <a:spcPts val="0"/>
                        </a:spcAft>
                      </a:pPr>
                      <a:r>
                        <a:rPr lang="en-US" sz="800" dirty="0">
                          <a:solidFill>
                            <a:schemeClr val="tx1"/>
                          </a:solidFill>
                          <a:effectLst/>
                          <a:latin typeface="Arial Rounded MT Bold" pitchFamily="34" charset="0"/>
                        </a:rPr>
                        <a:t>Phase</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lnSpc>
                          <a:spcPct val="115000"/>
                        </a:lnSpc>
                        <a:spcAft>
                          <a:spcPts val="0"/>
                        </a:spcAft>
                      </a:pPr>
                      <a:r>
                        <a:rPr lang="en-US" sz="800">
                          <a:solidFill>
                            <a:schemeClr val="tx1"/>
                          </a:solidFill>
                          <a:effectLst/>
                          <a:latin typeface="Arial Rounded MT Bold" pitchFamily="34" charset="0"/>
                        </a:rPr>
                        <a:t>Phase</a:t>
                      </a:r>
                      <a:endParaRPr lang="en-US" sz="80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lnSpc>
                          <a:spcPct val="115000"/>
                        </a:lnSpc>
                        <a:spcAft>
                          <a:spcPts val="0"/>
                        </a:spcAft>
                      </a:pPr>
                      <a:r>
                        <a:rPr lang="en-US" sz="800">
                          <a:solidFill>
                            <a:schemeClr val="tx1"/>
                          </a:solidFill>
                          <a:effectLst/>
                          <a:latin typeface="Arial Rounded MT Bold" pitchFamily="34" charset="0"/>
                        </a:rPr>
                        <a:t>Phase</a:t>
                      </a:r>
                      <a:endParaRPr lang="en-US" sz="80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rtl="0">
                        <a:lnSpc>
                          <a:spcPct val="115000"/>
                        </a:lnSpc>
                        <a:spcAft>
                          <a:spcPts val="0"/>
                        </a:spcAft>
                      </a:pPr>
                      <a:r>
                        <a:rPr lang="en-US" sz="800">
                          <a:solidFill>
                            <a:schemeClr val="tx1"/>
                          </a:solidFill>
                          <a:effectLst/>
                          <a:latin typeface="Arial Rounded MT Bold" pitchFamily="34" charset="0"/>
                        </a:rPr>
                        <a:t>Phase</a:t>
                      </a:r>
                      <a:endParaRPr lang="en-US" sz="80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03420">
                <a:tc>
                  <a:txBody>
                    <a:bodyPr/>
                    <a:lstStyle/>
                    <a:p>
                      <a:pPr algn="ctr" rtl="0">
                        <a:lnSpc>
                          <a:spcPct val="115000"/>
                        </a:lnSpc>
                        <a:spcAft>
                          <a:spcPts val="0"/>
                        </a:spcAft>
                      </a:pPr>
                      <a:r>
                        <a:rPr lang="en-US" sz="800">
                          <a:solidFill>
                            <a:schemeClr val="tx1"/>
                          </a:solidFill>
                          <a:effectLst/>
                          <a:latin typeface="Arial Rounded MT Bold" pitchFamily="34" charset="0"/>
                        </a:rPr>
                        <a:t> </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I</a:t>
                      </a:r>
                      <a:endParaRPr lang="en-US" sz="80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III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IV</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II</a:t>
                      </a:r>
                      <a:endParaRPr lang="en-US" sz="80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III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IV</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I</a:t>
                      </a:r>
                      <a:endParaRPr lang="en-US" sz="80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III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IV</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III</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IV</a:t>
                      </a:r>
                      <a:endParaRPr lang="en-US" sz="800" dirty="0">
                        <a:solidFill>
                          <a:schemeClr val="tx1"/>
                        </a:solidFill>
                        <a:effectLst/>
                        <a:latin typeface="Arial Rounded MT Bold" pitchFamily="34" charset="0"/>
                        <a:ea typeface="Calibri"/>
                        <a:cs typeface="Arial"/>
                      </a:endParaRPr>
                    </a:p>
                  </a:txBody>
                  <a:tcPr marL="32301" marR="32301" marT="0" marB="0" anchor="ctr">
                    <a:solidFill>
                      <a:schemeClr val="accent6">
                        <a:lumMod val="40000"/>
                        <a:lumOff val="60000"/>
                      </a:schemeClr>
                    </a:solidFill>
                  </a:tcPr>
                </a:tc>
              </a:tr>
              <a:tr h="107974">
                <a:tc gridSpan="17">
                  <a:txBody>
                    <a:bodyPr/>
                    <a:lstStyle/>
                    <a:p>
                      <a:pPr algn="ctr" rtl="0">
                        <a:lnSpc>
                          <a:spcPct val="115000"/>
                        </a:lnSpc>
                        <a:spcAft>
                          <a:spcPts val="0"/>
                        </a:spcAft>
                      </a:pPr>
                      <a:r>
                        <a:rPr lang="en-US" sz="800" dirty="0">
                          <a:solidFill>
                            <a:schemeClr val="tx1"/>
                          </a:solidFill>
                          <a:effectLst/>
                          <a:latin typeface="Arial Rounded MT Bold" pitchFamily="34" charset="0"/>
                        </a:rPr>
                        <a:t>Unadjusted :standardized coefficient</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0258">
                <a:tc>
                  <a:txBody>
                    <a:bodyPr/>
                    <a:lstStyle/>
                    <a:p>
                      <a:pPr algn="ctr" rtl="0">
                        <a:lnSpc>
                          <a:spcPct val="115000"/>
                        </a:lnSpc>
                        <a:spcAft>
                          <a:spcPts val="0"/>
                        </a:spcAft>
                      </a:pPr>
                      <a:r>
                        <a:rPr lang="en-US" sz="800">
                          <a:solidFill>
                            <a:schemeClr val="tx1"/>
                          </a:solidFill>
                          <a:effectLst/>
                          <a:latin typeface="Arial Rounded MT Bold" pitchFamily="34" charset="0"/>
                        </a:rPr>
                        <a:t>TSH</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-0.04*</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-0.03</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-0.03</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-0.04*</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-0.05*</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0.03*</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-0.04*</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-0.07*</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-0.03*</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r>
              <a:tr h="610258">
                <a:tc>
                  <a:txBody>
                    <a:bodyPr/>
                    <a:lstStyle/>
                    <a:p>
                      <a:pPr algn="ctr" rtl="0">
                        <a:lnSpc>
                          <a:spcPct val="115000"/>
                        </a:lnSpc>
                        <a:spcAft>
                          <a:spcPts val="0"/>
                        </a:spcAft>
                      </a:pPr>
                      <a:r>
                        <a:rPr lang="en-US" sz="800" dirty="0">
                          <a:solidFill>
                            <a:schemeClr val="tx1"/>
                          </a:solidFill>
                          <a:effectLst/>
                          <a:latin typeface="Arial Rounded MT Bold" pitchFamily="34" charset="0"/>
                        </a:rPr>
                        <a:t>FT4</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-0.06*</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-0.15*</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-0.07*</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-0.05*</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20000"/>
                        <a:lumOff val="8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20000"/>
                        <a:lumOff val="8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-0.13*</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-0.12*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-0.07*</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-0.09*</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r>
              <a:tr h="435428">
                <a:tc>
                  <a:txBody>
                    <a:bodyPr/>
                    <a:lstStyle/>
                    <a:p>
                      <a:pPr algn="ctr" rtl="0">
                        <a:lnSpc>
                          <a:spcPct val="115000"/>
                        </a:lnSpc>
                        <a:spcAft>
                          <a:spcPts val="0"/>
                        </a:spcAft>
                      </a:pPr>
                      <a:r>
                        <a:rPr lang="en-US" sz="800">
                          <a:solidFill>
                            <a:schemeClr val="tx1"/>
                          </a:solidFill>
                          <a:effectLst/>
                          <a:latin typeface="Arial Rounded MT Bold" pitchFamily="34" charset="0"/>
                        </a:rPr>
                        <a:t>TpoAb+</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0.00</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0.03</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0.00</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0.03</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0.039*</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0.05*</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0.01</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-0.05</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0.012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0.00</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0.01</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r>
              <a:tr h="216024">
                <a:tc gridSpan="17">
                  <a:txBody>
                    <a:bodyPr/>
                    <a:lstStyle/>
                    <a:p>
                      <a:pPr algn="ctr" rtl="0">
                        <a:lnSpc>
                          <a:spcPct val="115000"/>
                        </a:lnSpc>
                        <a:spcAft>
                          <a:spcPts val="0"/>
                        </a:spcAft>
                      </a:pPr>
                      <a:r>
                        <a:rPr lang="en-US" sz="800" dirty="0">
                          <a:solidFill>
                            <a:schemeClr val="tx1"/>
                          </a:solidFill>
                          <a:effectLst/>
                          <a:latin typeface="Arial Rounded MT Bold" pitchFamily="34" charset="0"/>
                        </a:rPr>
                        <a:t>Adjusted for lipid drug and diabetes status</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10258">
                <a:tc>
                  <a:txBody>
                    <a:bodyPr/>
                    <a:lstStyle/>
                    <a:p>
                      <a:pPr algn="ctr" rtl="0">
                        <a:lnSpc>
                          <a:spcPct val="115000"/>
                        </a:lnSpc>
                        <a:spcAft>
                          <a:spcPts val="0"/>
                        </a:spcAft>
                      </a:pPr>
                      <a:r>
                        <a:rPr lang="en-US" sz="800" dirty="0">
                          <a:solidFill>
                            <a:schemeClr val="tx1"/>
                          </a:solidFill>
                          <a:effectLst/>
                          <a:latin typeface="Arial Rounded MT Bold" pitchFamily="34" charset="0"/>
                        </a:rPr>
                        <a:t>TSH</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-0.048*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0.03</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-0.06*</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-0.03*</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r>
              <a:tr h="610258">
                <a:tc>
                  <a:txBody>
                    <a:bodyPr/>
                    <a:lstStyle/>
                    <a:p>
                      <a:pPr algn="ctr" rtl="0">
                        <a:lnSpc>
                          <a:spcPct val="115000"/>
                        </a:lnSpc>
                        <a:spcAft>
                          <a:spcPts val="0"/>
                        </a:spcAft>
                      </a:pPr>
                      <a:r>
                        <a:rPr lang="en-US" sz="800" dirty="0">
                          <a:solidFill>
                            <a:schemeClr val="tx1"/>
                          </a:solidFill>
                          <a:effectLst/>
                          <a:latin typeface="Arial Rounded MT Bold" pitchFamily="34" charset="0"/>
                        </a:rPr>
                        <a:t>FT4</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-0.07*</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-0.07*</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-0.09*</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-0.14*</a:t>
                      </a:r>
                      <a:endParaRPr lang="en-US" sz="800" dirty="0">
                        <a:solidFill>
                          <a:schemeClr val="tx1"/>
                        </a:solidFill>
                        <a:effectLst/>
                        <a:latin typeface="Arial Rounded MT Bold" pitchFamily="34" charset="0"/>
                        <a:ea typeface="Calibri"/>
                        <a:cs typeface="Arial"/>
                      </a:endParaRPr>
                    </a:p>
                  </a:txBody>
                  <a:tcPr marL="32301" marR="32301" marT="0" marB="0">
                    <a:solidFill>
                      <a:srgbClr val="FBB68F"/>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-0.12*</a:t>
                      </a:r>
                      <a:endParaRPr lang="en-US" sz="800" dirty="0">
                        <a:solidFill>
                          <a:schemeClr val="tx1"/>
                        </a:solidFill>
                        <a:effectLst/>
                        <a:latin typeface="Arial Rounded MT Bold" pitchFamily="34" charset="0"/>
                        <a:ea typeface="Calibri"/>
                        <a:cs typeface="Arial"/>
                      </a:endParaRPr>
                    </a:p>
                  </a:txBody>
                  <a:tcPr marL="32301" marR="32301" marT="0" marB="0">
                    <a:solidFill>
                      <a:srgbClr val="FBB68F"/>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-0.05*</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0.00</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-0.11*</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-0.08*</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-0.09*</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60000"/>
                        <a:lumOff val="40000"/>
                      </a:schemeClr>
                    </a:solidFill>
                  </a:tcPr>
                </a:tc>
              </a:tr>
              <a:tr h="610258">
                <a:tc>
                  <a:txBody>
                    <a:bodyPr/>
                    <a:lstStyle/>
                    <a:p>
                      <a:pPr algn="ctr" rtl="0">
                        <a:lnSpc>
                          <a:spcPct val="115000"/>
                        </a:lnSpc>
                        <a:spcAft>
                          <a:spcPts val="0"/>
                        </a:spcAft>
                      </a:pPr>
                      <a:r>
                        <a:rPr lang="en-US" sz="800">
                          <a:solidFill>
                            <a:schemeClr val="tx1"/>
                          </a:solidFill>
                          <a:effectLst/>
                          <a:latin typeface="Arial Rounded MT Bold" pitchFamily="34" charset="0"/>
                        </a:rPr>
                        <a:t>TpoAb+</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-0.01</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-0.03*</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0.14</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0.031</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0.001</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0.04</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0.04*</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0.04*</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0.012</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0.01</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a:solidFill>
                            <a:schemeClr val="tx1"/>
                          </a:solidFill>
                          <a:effectLst/>
                          <a:latin typeface="Arial Rounded MT Bold" pitchFamily="34" charset="0"/>
                        </a:rPr>
                        <a:t>0.03</a:t>
                      </a:r>
                      <a:endParaRPr lang="en-US" sz="80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0.00</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dirty="0">
                          <a:solidFill>
                            <a:schemeClr val="tx1"/>
                          </a:solidFill>
                          <a:effectLst/>
                          <a:latin typeface="Arial Rounded MT Bold" pitchFamily="34" charset="0"/>
                        </a:rPr>
                        <a:t>0.02</a:t>
                      </a:r>
                      <a:endParaRPr lang="en-US" sz="80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r>
              <a:tr h="610258">
                <a:tc>
                  <a:txBody>
                    <a:bodyPr/>
                    <a:lstStyle/>
                    <a:p>
                      <a:pPr algn="ctr" rtl="0">
                        <a:lnSpc>
                          <a:spcPct val="115000"/>
                        </a:lnSpc>
                        <a:spcAft>
                          <a:spcPts val="0"/>
                        </a:spcAft>
                      </a:pPr>
                      <a:r>
                        <a:rPr lang="en-US" sz="800" b="0">
                          <a:solidFill>
                            <a:schemeClr val="tx1"/>
                          </a:solidFill>
                          <a:effectLst/>
                          <a:latin typeface="Arial Rounded MT Bold" pitchFamily="34" charset="0"/>
                        </a:rPr>
                        <a:t>Diabetes</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0.23*</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0.21*</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0.1*</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0.015*</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0.16*</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0.13*</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0.10*</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0.03</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-0.04*</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-0.06*</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-0.05*</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-0.05*</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0.12*</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0.01*</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0.69*</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0.02</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r>
              <a:tr h="610258">
                <a:tc>
                  <a:txBody>
                    <a:bodyPr/>
                    <a:lstStyle/>
                    <a:p>
                      <a:pPr algn="ctr" rtl="0">
                        <a:lnSpc>
                          <a:spcPct val="115000"/>
                        </a:lnSpc>
                        <a:spcAft>
                          <a:spcPts val="0"/>
                        </a:spcAft>
                      </a:pPr>
                      <a:r>
                        <a:rPr lang="en-US" sz="800" b="0">
                          <a:solidFill>
                            <a:schemeClr val="tx1"/>
                          </a:solidFill>
                          <a:effectLst/>
                          <a:latin typeface="Arial Rounded MT Bold" pitchFamily="34" charset="0"/>
                        </a:rPr>
                        <a:t>Lipid drugs</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-0.11*</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0.047*</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-0.08*</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-0.08*</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-0.14*</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-0.06*</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-0.00</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0.13*</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0.00</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a:solidFill>
                            <a:schemeClr val="tx1"/>
                          </a:solidFill>
                          <a:effectLst/>
                          <a:latin typeface="Arial Rounded MT Bold" pitchFamily="34" charset="0"/>
                        </a:rPr>
                        <a:t>-0.02</a:t>
                      </a:r>
                      <a:endParaRPr lang="en-US" sz="800" b="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_0.01</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-0.01</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-0.13*</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-0.02</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0.02</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c>
                  <a:txBody>
                    <a:bodyPr/>
                    <a:lstStyle/>
                    <a:p>
                      <a:pPr algn="ctr" rtl="0">
                        <a:lnSpc>
                          <a:spcPct val="115000"/>
                        </a:lnSpc>
                        <a:spcAft>
                          <a:spcPts val="0"/>
                        </a:spcAft>
                      </a:pPr>
                      <a:r>
                        <a:rPr lang="en-US" sz="800" b="0" dirty="0">
                          <a:solidFill>
                            <a:schemeClr val="tx1"/>
                          </a:solidFill>
                          <a:effectLst/>
                          <a:latin typeface="Arial Rounded MT Bold" pitchFamily="34" charset="0"/>
                        </a:rPr>
                        <a:t>0.17*</a:t>
                      </a:r>
                      <a:endParaRPr lang="en-US" sz="800" b="0" dirty="0">
                        <a:solidFill>
                          <a:schemeClr val="tx1"/>
                        </a:solidFill>
                        <a:effectLst/>
                        <a:latin typeface="Arial Rounded MT Bold" pitchFamily="34" charset="0"/>
                        <a:ea typeface="Calibri"/>
                        <a:cs typeface="Arial"/>
                      </a:endParaRPr>
                    </a:p>
                  </a:txBody>
                  <a:tcPr marL="32301" marR="32301" marT="0" marB="0">
                    <a:solidFill>
                      <a:schemeClr val="accent6">
                        <a:lumMod val="40000"/>
                        <a:lumOff val="60000"/>
                      </a:schemeClr>
                    </a:solidFill>
                  </a:tcPr>
                </a:tc>
              </a:tr>
            </a:tbl>
          </a:graphicData>
        </a:graphic>
      </p:graphicFrame>
    </p:spTree>
    <p:extLst>
      <p:ext uri="{BB962C8B-B14F-4D97-AF65-F5344CB8AC3E}">
        <p14:creationId xmlns="" xmlns:p14="http://schemas.microsoft.com/office/powerpoint/2010/main" val="948869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3654"/>
            <a:ext cx="8229600" cy="914400"/>
          </a:xfrm>
        </p:spPr>
        <p:txBody>
          <a:bodyPr>
            <a:normAutofit/>
          </a:bodyPr>
          <a:lstStyle/>
          <a:p>
            <a:r>
              <a:rPr lang="en-US" sz="3200" dirty="0" smtClean="0">
                <a:latin typeface="Arial Rounded MT Bold" pitchFamily="34" charset="0"/>
              </a:rPr>
              <a:t>3phasic lipid trend in women</a:t>
            </a:r>
            <a:endParaRPr lang="en-US" sz="3200" dirty="0">
              <a:latin typeface="Arial Rounded MT Bold" pitchFamily="34" charset="0"/>
            </a:endParaRPr>
          </a:p>
        </p:txBody>
      </p:sp>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304801" y="1028054"/>
            <a:ext cx="4038600" cy="261051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43400" y="3608522"/>
            <a:ext cx="4114800" cy="2792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304801" y="3629186"/>
            <a:ext cx="4038600" cy="2792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313113" y="685799"/>
            <a:ext cx="2517775" cy="3422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4343400" y="1028054"/>
            <a:ext cx="4114800" cy="258046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862962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latin typeface="Arial Rounded MT Bold" pitchFamily="34" charset="0"/>
              </a:rPr>
              <a:t>3phasic lipid trend in women</a:t>
            </a:r>
          </a:p>
        </p:txBody>
      </p:sp>
      <p:pic>
        <p:nvPicPr>
          <p:cNvPr id="7170"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1001" y="2378075"/>
            <a:ext cx="4114800" cy="210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7171" name="Picture 3"/>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648200" y="2378076"/>
            <a:ext cx="4114800" cy="21097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80359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pPr marL="0" indent="0" algn="r" rtl="1">
              <a:buNone/>
            </a:pPr>
            <a:r>
              <a:rPr lang="fa-IR" dirty="0" smtClean="0">
                <a:cs typeface="B Homa" pitchFamily="2" charset="-78"/>
              </a:rPr>
              <a:t>هیپرلیپیدمی واختلالات زیربالینی تیروئید هردو در جامعه از شیوع بالایی برخوردارند.آنگونه که شیوع هیپوتیروئیدی زیر بالینی در جوامع 1/4 تا 11/2درصد برآورد میشود, این عارضه در بیماران هیپرلیپیدمیک دو تاسه برابر شایعتر از  بیماران فاقد دیس لیپیدمی مشاهده شده است.  </a:t>
            </a:r>
          </a:p>
          <a:p>
            <a:pPr marL="0" indent="0" algn="r" rtl="1">
              <a:buNone/>
            </a:pPr>
            <a:endParaRPr lang="fa-IR" dirty="0" smtClean="0">
              <a:cs typeface="B Homa" pitchFamily="2" charset="-78"/>
            </a:endParaRPr>
          </a:p>
          <a:p>
            <a:pPr marL="0" indent="0" algn="r" rtl="1">
              <a:buNone/>
            </a:pPr>
            <a:r>
              <a:rPr lang="fa-IR" dirty="0" smtClean="0">
                <a:cs typeface="B Homa" pitchFamily="2" charset="-78"/>
              </a:rPr>
              <a:t>ازاین رو انجمن تیروئید امریکا غربالگری عملکرد تیروئید را در همه افراد بالای 35 سال توصیه می کند. از دیگر سو ارزیابی عملکرد تیروئید به عنوان بررسی اولیه در همه مبتلایان هیپرلیپیدمی توصیه می شود.</a:t>
            </a:r>
          </a:p>
          <a:p>
            <a:pPr marL="0" indent="0" algn="r" rtl="1">
              <a:buNone/>
            </a:pPr>
            <a:endParaRPr lang="en-US" dirty="0">
              <a:cs typeface="2  Homa" pitchFamily="2" charset="-78"/>
            </a:endParaRPr>
          </a:p>
        </p:txBody>
      </p:sp>
    </p:spTree>
    <p:extLst>
      <p:ext uri="{BB962C8B-B14F-4D97-AF65-F5344CB8AC3E}">
        <p14:creationId xmlns="" xmlns:p14="http://schemas.microsoft.com/office/powerpoint/2010/main" val="3995326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Rounded MT Bold" pitchFamily="34" charset="0"/>
              </a:rPr>
              <a:t>3 </a:t>
            </a:r>
            <a:r>
              <a:rPr lang="en-US" sz="2800" dirty="0">
                <a:latin typeface="Arial Rounded MT Bold" pitchFamily="34" charset="0"/>
              </a:rPr>
              <a:t>phasic Lipid level trend in men</a:t>
            </a:r>
            <a:br>
              <a:rPr lang="en-US" sz="2800" dirty="0">
                <a:latin typeface="Arial Rounded MT Bold" pitchFamily="34" charset="0"/>
              </a:rPr>
            </a:br>
            <a:r>
              <a:rPr lang="en-US" sz="2800" dirty="0">
                <a:latin typeface="Arial Rounded MT Bold" pitchFamily="34" charset="0"/>
              </a:rPr>
              <a:t>all p values&lt;0.001</a:t>
            </a:r>
          </a:p>
        </p:txBody>
      </p:sp>
      <p:pic>
        <p:nvPicPr>
          <p:cNvPr id="10242"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11050"/>
            <a:ext cx="4513235" cy="26092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3" name="Picture 3"/>
          <p:cNvPicPr>
            <a:picLocks noGrp="1" noChangeAspect="1" noChangeArrowheads="1"/>
          </p:cNvPicPr>
          <p:nvPr>
            <p:ph idx="1"/>
          </p:nvPr>
        </p:nvPicPr>
        <p:blipFill>
          <a:blip r:embed="rId4">
            <a:extLst>
              <a:ext uri="{28A0092B-C50C-407E-A947-70E740481C1C}">
                <a14:useLocalDpi xmlns="" xmlns:a14="http://schemas.microsoft.com/office/drawing/2010/main" val="0"/>
              </a:ext>
            </a:extLst>
          </a:blip>
          <a:srcRect/>
          <a:stretch>
            <a:fillRect/>
          </a:stretch>
        </p:blipFill>
        <p:spPr bwMode="auto">
          <a:xfrm>
            <a:off x="4489987" y="1600202"/>
            <a:ext cx="4694695" cy="2590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4" name="Picture 4"/>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513235" y="4191001"/>
            <a:ext cx="4648200"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45" name="Picture 5"/>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2960" y="4191001"/>
            <a:ext cx="4516195" cy="266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7403233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3 phasic Lipid level trend in men</a:t>
            </a:r>
            <a:br>
              <a:rPr lang="en-US" sz="2800" dirty="0">
                <a:latin typeface="Arial Rounded MT Bold" pitchFamily="34" charset="0"/>
              </a:rPr>
            </a:br>
            <a:r>
              <a:rPr lang="en-US" sz="2800" dirty="0">
                <a:latin typeface="Arial Rounded MT Bold" pitchFamily="34" charset="0"/>
              </a:rPr>
              <a:t>all p values&lt;0.001</a:t>
            </a:r>
          </a:p>
        </p:txBody>
      </p:sp>
      <p:pic>
        <p:nvPicPr>
          <p:cNvPr id="1126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 y="2679915"/>
            <a:ext cx="4800601"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126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00600" y="2667000"/>
            <a:ext cx="4343400" cy="228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37789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80728"/>
          </a:xfrm>
        </p:spPr>
        <p:txBody>
          <a:bodyPr>
            <a:normAutofit/>
          </a:bodyPr>
          <a:lstStyle/>
          <a:p>
            <a:r>
              <a:rPr lang="en-US" sz="2800" dirty="0" smtClean="0">
                <a:latin typeface="Arial Rounded MT Bold" pitchFamily="34" charset="0"/>
              </a:rPr>
              <a:t> 4 phasic Lipid </a:t>
            </a:r>
            <a:r>
              <a:rPr lang="en-US" sz="2800" dirty="0">
                <a:latin typeface="Arial Rounded MT Bold" pitchFamily="34" charset="0"/>
              </a:rPr>
              <a:t>level trend in </a:t>
            </a:r>
            <a:r>
              <a:rPr lang="en-US" sz="2800" dirty="0" smtClean="0">
                <a:latin typeface="Arial Rounded MT Bold" pitchFamily="34" charset="0"/>
              </a:rPr>
              <a:t>men</a:t>
            </a:r>
            <a:br>
              <a:rPr lang="en-US" sz="2800" dirty="0" smtClean="0">
                <a:latin typeface="Arial Rounded MT Bold" pitchFamily="34" charset="0"/>
              </a:rPr>
            </a:br>
            <a:r>
              <a:rPr lang="en-US" sz="2000" dirty="0" smtClean="0">
                <a:latin typeface="Arial Rounded MT Bold" pitchFamily="34" charset="0"/>
              </a:rPr>
              <a:t>all p values&lt;0.001</a:t>
            </a:r>
            <a:endParaRPr lang="en-US" sz="2800" dirty="0">
              <a:latin typeface="Arial Rounded MT Bold" pitchFamily="34" charset="0"/>
            </a:endParaRPr>
          </a:p>
        </p:txBody>
      </p:sp>
      <p:pic>
        <p:nvPicPr>
          <p:cNvPr id="2253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27584" y="1196752"/>
            <a:ext cx="3600400"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236163" y="1196752"/>
            <a:ext cx="3562449" cy="266429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flipV="1">
            <a:off x="1545710" y="6695648"/>
            <a:ext cx="10282238" cy="457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nvGraphicFramePr>
        <p:xfrm>
          <a:off x="457200" y="3783601"/>
          <a:ext cx="8229600" cy="159161"/>
        </p:xfrm>
        <a:graphic>
          <a:graphicData uri="http://schemas.openxmlformats.org/drawingml/2006/table">
            <a:tbl>
              <a:tblPr firstRow="1" firstCol="1" bandRow="1"/>
              <a:tblGrid>
                <a:gridCol w="3807553"/>
                <a:gridCol w="4422047"/>
              </a:tblGrid>
              <a:tr h="159161">
                <a:tc>
                  <a:txBody>
                    <a:bodyPr/>
                    <a:lstStyle/>
                    <a:p>
                      <a:pPr algn="l">
                        <a:lnSpc>
                          <a:spcPct val="115000"/>
                        </a:lnSpc>
                      </a:pPr>
                      <a:endParaRPr lang="en-US" sz="900">
                        <a:effectLst/>
                        <a:latin typeface="Calibri"/>
                      </a:endParaRPr>
                    </a:p>
                  </a:txBody>
                  <a:tcPr marL="56618" marR="56618" marT="0" marB="0" anchor="ctr">
                    <a:lnL>
                      <a:noFill/>
                    </a:lnL>
                    <a:lnR>
                      <a:noFill/>
                    </a:lnR>
                    <a:lnT>
                      <a:noFill/>
                    </a:lnT>
                    <a:lnB>
                      <a:noFill/>
                    </a:lnB>
                  </a:tcPr>
                </a:tc>
                <a:tc>
                  <a:txBody>
                    <a:bodyPr/>
                    <a:lstStyle/>
                    <a:p>
                      <a:pPr algn="l">
                        <a:lnSpc>
                          <a:spcPct val="115000"/>
                        </a:lnSpc>
                      </a:pPr>
                      <a:endParaRPr lang="en-US" sz="900" dirty="0">
                        <a:effectLst/>
                        <a:latin typeface="Calibri"/>
                      </a:endParaRPr>
                    </a:p>
                  </a:txBody>
                  <a:tcPr marL="56618" marR="56618" marT="0" marB="0" anchor="ctr">
                    <a:lnL>
                      <a:noFill/>
                    </a:lnL>
                    <a:lnR>
                      <a:noFill/>
                    </a:lnR>
                    <a:lnT>
                      <a:noFill/>
                    </a:lnT>
                    <a:lnB>
                      <a:noFill/>
                    </a:lnB>
                  </a:tcPr>
                </a:tc>
              </a:tr>
            </a:tbl>
          </a:graphicData>
        </a:graphic>
      </p:graphicFrame>
      <p:pic>
        <p:nvPicPr>
          <p:cNvPr id="2253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236164" y="3861048"/>
            <a:ext cx="3562449" cy="2834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534"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827584" y="3861048"/>
            <a:ext cx="3600399" cy="288031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1821969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t>
            </a:r>
            <a:r>
              <a:rPr lang="en-US" sz="2800" dirty="0">
                <a:latin typeface="Arial Rounded MT Bold" pitchFamily="34" charset="0"/>
              </a:rPr>
              <a:t>4 phasic Lipid level trend in men</a:t>
            </a:r>
            <a:br>
              <a:rPr lang="en-US" sz="2800" dirty="0">
                <a:latin typeface="Arial Rounded MT Bold" pitchFamily="34" charset="0"/>
              </a:rPr>
            </a:br>
            <a:r>
              <a:rPr lang="en-US" sz="2800" dirty="0">
                <a:latin typeface="Arial Rounded MT Bold" pitchFamily="34" charset="0"/>
              </a:rPr>
              <a:t>all </a:t>
            </a:r>
            <a:r>
              <a:rPr lang="en-US" sz="2800" dirty="0" smtClean="0">
                <a:latin typeface="Arial Rounded MT Bold" pitchFamily="34" charset="0"/>
              </a:rPr>
              <a:t>p values&lt;0.001</a:t>
            </a:r>
            <a:endParaRPr lang="en-US" sz="2800" dirty="0">
              <a:latin typeface="Arial Rounded MT Bold" pitchFamily="34" charset="0"/>
            </a:endParaRPr>
          </a:p>
        </p:txBody>
      </p:sp>
      <p:pic>
        <p:nvPicPr>
          <p:cNvPr id="23554"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39552" y="1556791"/>
            <a:ext cx="4031655" cy="280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3555" name="Picture 3"/>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716016" y="1556791"/>
            <a:ext cx="4104456" cy="2808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599062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latin typeface="Arial Rounded MT Bold" pitchFamily="34" charset="0"/>
              </a:rPr>
              <a:t>4 phasic Lipid level trend in </a:t>
            </a:r>
            <a:r>
              <a:rPr lang="en-US" sz="2400" dirty="0" smtClean="0">
                <a:latin typeface="Arial Rounded MT Bold" pitchFamily="34" charset="0"/>
              </a:rPr>
              <a:t>women</a:t>
            </a:r>
            <a:r>
              <a:rPr lang="en-US" sz="2400" dirty="0">
                <a:latin typeface="Arial Rounded MT Bold" pitchFamily="34" charset="0"/>
              </a:rPr>
              <a:t/>
            </a:r>
            <a:br>
              <a:rPr lang="en-US" sz="2400" dirty="0">
                <a:latin typeface="Arial Rounded MT Bold" pitchFamily="34" charset="0"/>
              </a:rPr>
            </a:br>
            <a:r>
              <a:rPr lang="en-US" sz="2400" dirty="0">
                <a:latin typeface="Arial Rounded MT Bold" pitchFamily="34" charset="0"/>
              </a:rPr>
              <a:t>all p values&lt;0.001</a:t>
            </a:r>
          </a:p>
        </p:txBody>
      </p:sp>
      <p:pic>
        <p:nvPicPr>
          <p:cNvPr id="2457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004048" y="1343327"/>
            <a:ext cx="3816424" cy="27363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71600" y="1311312"/>
            <a:ext cx="3744416" cy="276677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04048" y="4077072"/>
            <a:ext cx="3816424" cy="27809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971600" y="4078090"/>
            <a:ext cx="3744416" cy="27809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4470698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4 phasic Lipid level trend in </a:t>
            </a:r>
            <a:r>
              <a:rPr lang="en-US" sz="2800" dirty="0" smtClean="0">
                <a:latin typeface="Arial Rounded MT Bold" pitchFamily="34" charset="0"/>
              </a:rPr>
              <a:t>women</a:t>
            </a: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all p values&lt;0.001</a:t>
            </a:r>
          </a:p>
        </p:txBody>
      </p:sp>
      <p:pic>
        <p:nvPicPr>
          <p:cNvPr id="2560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1845120"/>
            <a:ext cx="3888432" cy="2682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5603" name="Picture 3"/>
          <p:cNvPicPr>
            <a:picLocks noGrp="1" noChangeAspect="1" noChangeArrowheads="1"/>
          </p:cNvPicPr>
          <p:nvPr>
            <p:ph idx="1"/>
          </p:nvPr>
        </p:nvPicPr>
        <p:blipFill>
          <a:blip r:embed="rId3">
            <a:extLst>
              <a:ext uri="{28A0092B-C50C-407E-A947-70E740481C1C}">
                <a14:useLocalDpi xmlns="" xmlns:a14="http://schemas.microsoft.com/office/drawing/2010/main" val="0"/>
              </a:ext>
            </a:extLst>
          </a:blip>
          <a:srcRect/>
          <a:stretch>
            <a:fillRect/>
          </a:stretch>
        </p:blipFill>
        <p:spPr bwMode="auto">
          <a:xfrm>
            <a:off x="4572000" y="1845120"/>
            <a:ext cx="3960440" cy="26827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318693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latin typeface="Arial Rounded MT Bold" pitchFamily="34" charset="0"/>
              </a:rPr>
              <a:t>3 </a:t>
            </a:r>
            <a:r>
              <a:rPr lang="en-US" sz="2800" dirty="0">
                <a:latin typeface="Arial Rounded MT Bold" pitchFamily="34" charset="0"/>
              </a:rPr>
              <a:t>phasic </a:t>
            </a:r>
            <a:r>
              <a:rPr lang="en-US" sz="2800" dirty="0" smtClean="0">
                <a:latin typeface="Arial Rounded MT Bold" pitchFamily="34" charset="0"/>
              </a:rPr>
              <a:t>dyslipidemia trend in women</a:t>
            </a: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all p values&lt;0.001</a:t>
            </a:r>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4771" y="1523999"/>
            <a:ext cx="4495800" cy="2514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75338" y="1524000"/>
            <a:ext cx="4668662" cy="25146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4038601"/>
            <a:ext cx="4511603" cy="2819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93470" y="4039890"/>
            <a:ext cx="4632397" cy="2819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3205008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3 phasic dyslipidemia trend in women</a:t>
            </a:r>
            <a:br>
              <a:rPr lang="en-US" sz="2800" dirty="0">
                <a:latin typeface="Arial Rounded MT Bold" pitchFamily="34" charset="0"/>
              </a:rPr>
            </a:br>
            <a:r>
              <a:rPr lang="en-US" sz="2800" dirty="0">
                <a:latin typeface="Arial Rounded MT Bold" pitchFamily="34" charset="0"/>
              </a:rPr>
              <a:t>all p values&lt;0.001</a:t>
            </a:r>
          </a:p>
        </p:txBody>
      </p:sp>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 y="2438400"/>
            <a:ext cx="4495799" cy="24398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724400" y="2438400"/>
            <a:ext cx="4267199" cy="2438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713325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3 phasic dyslipidemia trend in </a:t>
            </a:r>
            <a:r>
              <a:rPr lang="en-US" sz="2800" dirty="0" smtClean="0">
                <a:latin typeface="Arial Rounded MT Bold" pitchFamily="34" charset="0"/>
              </a:rPr>
              <a:t>men</a:t>
            </a:r>
            <a:r>
              <a:rPr lang="en-US" sz="2800" dirty="0">
                <a:latin typeface="Arial Rounded MT Bold" pitchFamily="34" charset="0"/>
              </a:rPr>
              <a:t/>
            </a:r>
            <a:br>
              <a:rPr lang="en-US" sz="2800" dirty="0">
                <a:latin typeface="Arial Rounded MT Bold" pitchFamily="34" charset="0"/>
              </a:rPr>
            </a:br>
            <a:r>
              <a:rPr lang="en-US" sz="2800" dirty="0">
                <a:latin typeface="Arial Rounded MT Bold" pitchFamily="34" charset="0"/>
              </a:rPr>
              <a:t>all p values&lt;0.001</a:t>
            </a:r>
          </a:p>
        </p:txBody>
      </p:sp>
      <p:pic>
        <p:nvPicPr>
          <p:cNvPr id="1229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295399"/>
            <a:ext cx="4495800" cy="23622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95800" y="1295401"/>
            <a:ext cx="4648200"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3657601"/>
            <a:ext cx="4495800" cy="3200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95800" y="3657600"/>
            <a:ext cx="4648200" cy="32003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8178967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1"/>
            <a:r>
              <a:rPr lang="en-US" sz="2800" dirty="0">
                <a:latin typeface="Arial Rounded MT Bold" pitchFamily="34" charset="0"/>
              </a:rPr>
              <a:t>3 phasic dyslipidemia trend in men</a:t>
            </a:r>
            <a:br>
              <a:rPr lang="en-US" sz="2800" dirty="0">
                <a:latin typeface="Arial Rounded MT Bold" pitchFamily="34" charset="0"/>
              </a:rPr>
            </a:br>
            <a:r>
              <a:rPr lang="en-US" sz="2800" dirty="0">
                <a:latin typeface="Arial Rounded MT Bold" pitchFamily="34" charset="0"/>
              </a:rPr>
              <a:t>all p values&lt;0.001</a:t>
            </a:r>
          </a:p>
        </p:txBody>
      </p:sp>
      <p:pic>
        <p:nvPicPr>
          <p:cNvPr id="13315"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 y="2057400"/>
            <a:ext cx="4953000" cy="282999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331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572000" y="2057400"/>
            <a:ext cx="4572000" cy="2819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856263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900" b="1" dirty="0">
                <a:solidFill>
                  <a:schemeClr val="tx2">
                    <a:lumMod val="60000"/>
                    <a:lumOff val="40000"/>
                  </a:schemeClr>
                </a:solidFill>
                <a:cs typeface="B Homa" pitchFamily="2" charset="-78"/>
              </a:rPr>
              <a:t>بيان مسئله و ضرورت اجرا</a:t>
            </a:r>
            <a:endParaRPr lang="en-US" sz="3200" dirty="0">
              <a:solidFill>
                <a:schemeClr val="tx2">
                  <a:lumMod val="60000"/>
                  <a:lumOff val="40000"/>
                </a:schemeClr>
              </a:solidFill>
              <a:cs typeface="B Homa" pitchFamily="2" charset="-78"/>
            </a:endParaRPr>
          </a:p>
        </p:txBody>
      </p:sp>
      <p:sp>
        <p:nvSpPr>
          <p:cNvPr id="3" name="Content Placeholder 2"/>
          <p:cNvSpPr>
            <a:spLocks noGrp="1"/>
          </p:cNvSpPr>
          <p:nvPr>
            <p:ph idx="1"/>
          </p:nvPr>
        </p:nvSpPr>
        <p:spPr>
          <a:xfrm>
            <a:off x="0" y="1600200"/>
            <a:ext cx="9144000" cy="5257800"/>
          </a:xfrm>
        </p:spPr>
        <p:txBody>
          <a:bodyPr>
            <a:noAutofit/>
          </a:bodyPr>
          <a:lstStyle/>
          <a:p>
            <a:pPr marL="0" indent="0" algn="r" rtl="1">
              <a:buNone/>
            </a:pPr>
            <a:endParaRPr lang="en-US" sz="2600" dirty="0" smtClean="0">
              <a:cs typeface="2  Homa" pitchFamily="2" charset="-78"/>
            </a:endParaRPr>
          </a:p>
          <a:p>
            <a:pPr marL="0" indent="0" algn="r" rtl="1">
              <a:buNone/>
            </a:pPr>
            <a:r>
              <a:rPr lang="fa-IR" sz="2600" dirty="0" smtClean="0">
                <a:cs typeface="B Homa" pitchFamily="2" charset="-78"/>
              </a:rPr>
              <a:t>افزایش خطر ابتلا به بیماری قلبی عروقی در اختلال عملکرد تیروئید به تغییرات لیپید ,اختلال عملکرد اندوتلیال ,تغییرات</a:t>
            </a:r>
            <a:r>
              <a:rPr lang="en-US" sz="2600" dirty="0" smtClean="0">
                <a:cs typeface="B Homa" pitchFamily="2" charset="-78"/>
              </a:rPr>
              <a:t> </a:t>
            </a:r>
            <a:r>
              <a:rPr lang="fa-IR" sz="2600" dirty="0" smtClean="0">
                <a:cs typeface="B Homa" pitchFamily="2" charset="-78"/>
              </a:rPr>
              <a:t>متابولیک,</a:t>
            </a:r>
            <a:r>
              <a:rPr lang="en-US" sz="2600" dirty="0" smtClean="0">
                <a:cs typeface="B Homa" pitchFamily="2" charset="-78"/>
              </a:rPr>
              <a:t> </a:t>
            </a:r>
            <a:r>
              <a:rPr lang="fa-IR" sz="2600" dirty="0" smtClean="0">
                <a:cs typeface="B Homa" pitchFamily="2" charset="-78"/>
              </a:rPr>
              <a:t>هورمونی</a:t>
            </a:r>
            <a:endParaRPr lang="en-US" sz="2600" dirty="0">
              <a:cs typeface="B Homa" pitchFamily="2" charset="-78"/>
            </a:endParaRPr>
          </a:p>
          <a:p>
            <a:pPr marL="0" indent="0" algn="r" rtl="1">
              <a:buNone/>
            </a:pPr>
            <a:r>
              <a:rPr lang="fa-IR" sz="2600" dirty="0" smtClean="0">
                <a:cs typeface="B Homa" pitchFamily="2" charset="-78"/>
              </a:rPr>
              <a:t>,</a:t>
            </a:r>
            <a:r>
              <a:rPr lang="en-US" sz="2600" dirty="0" smtClean="0">
                <a:cs typeface="B Homa" pitchFamily="2" charset="-78"/>
              </a:rPr>
              <a:t> </a:t>
            </a:r>
            <a:r>
              <a:rPr lang="fa-IR" sz="2600" dirty="0" smtClean="0">
                <a:cs typeface="B Homa" pitchFamily="2" charset="-78"/>
              </a:rPr>
              <a:t>همودینامیک و</a:t>
            </a:r>
            <a:r>
              <a:rPr lang="en-US" sz="2600" dirty="0" smtClean="0">
                <a:cs typeface="B Homa" pitchFamily="2" charset="-78"/>
              </a:rPr>
              <a:t> </a:t>
            </a:r>
            <a:r>
              <a:rPr lang="fa-IR" sz="2600" dirty="0" smtClean="0">
                <a:cs typeface="B Homa" pitchFamily="2" charset="-78"/>
              </a:rPr>
              <a:t>کواگولوپاتی حاصل از دیس لیپیدمی نسبت داده  می شود.</a:t>
            </a:r>
          </a:p>
          <a:p>
            <a:pPr marL="0" indent="0" algn="r" rtl="1">
              <a:buNone/>
            </a:pPr>
            <a:endParaRPr lang="en-US" sz="2600" dirty="0" smtClean="0">
              <a:cs typeface="B Homa" pitchFamily="2" charset="-78"/>
            </a:endParaRPr>
          </a:p>
          <a:p>
            <a:pPr marL="0" indent="0" algn="r" rtl="1">
              <a:buNone/>
            </a:pPr>
            <a:r>
              <a:rPr lang="fa-IR" sz="2600" dirty="0" smtClean="0">
                <a:cs typeface="B Homa" pitchFamily="2" charset="-78"/>
              </a:rPr>
              <a:t>لذا  اختلال در غلظت لیپیدهای سرم در  هیپوتیروئیدی  حتی در موارد خفیف, به عنوان یک فاکتور خطر احتمالی  بیماری عروق کرونری مطرح می</a:t>
            </a:r>
            <a:r>
              <a:rPr lang="en-US" sz="2600" dirty="0" smtClean="0">
                <a:cs typeface="B Homa" pitchFamily="2" charset="-78"/>
              </a:rPr>
              <a:t> </a:t>
            </a:r>
            <a:r>
              <a:rPr lang="fa-IR" sz="2600" dirty="0" smtClean="0">
                <a:cs typeface="B Homa" pitchFamily="2" charset="-78"/>
              </a:rPr>
              <a:t>شود .</a:t>
            </a:r>
            <a:endParaRPr lang="en-US" sz="2600" dirty="0">
              <a:cs typeface="B Homa" pitchFamily="2" charset="-78"/>
            </a:endParaRPr>
          </a:p>
          <a:p>
            <a:pPr marL="0" indent="0" algn="r" rtl="1">
              <a:buNone/>
            </a:pPr>
            <a:r>
              <a:rPr lang="fa-IR" sz="2600" dirty="0" smtClean="0">
                <a:cs typeface="B Homa" pitchFamily="2" charset="-78"/>
              </a:rPr>
              <a:t> </a:t>
            </a:r>
            <a:r>
              <a:rPr lang="fa-IR" sz="2600" dirty="0">
                <a:cs typeface="B Homa" pitchFamily="2" charset="-78"/>
              </a:rPr>
              <a:t>نقش هیپوتیروئیدی در دیس لیپیدمی مبرهن است اما به رغم مطالعات بیست سال اخیر, ارتباط هیپوتیروئیدی ساب کلینیکال و تغییرات لیپیدها و در نهایت پیامدهای قلبی عروقی آن ناشناخته باقی مانده است.</a:t>
            </a:r>
            <a:endParaRPr lang="en-US" sz="2600" dirty="0">
              <a:cs typeface="B Homa" pitchFamily="2" charset="-78"/>
            </a:endParaRPr>
          </a:p>
        </p:txBody>
      </p:sp>
      <p:pic>
        <p:nvPicPr>
          <p:cNvPr id="3075"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51520" y="6237312"/>
            <a:ext cx="8496944" cy="4320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4730425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Dyslipidemia trend in </a:t>
            </a:r>
            <a:r>
              <a:rPr lang="en-US" sz="2800" dirty="0" smtClean="0">
                <a:latin typeface="Arial Rounded MT Bold" pitchFamily="34" charset="0"/>
              </a:rPr>
              <a:t>men(4 phasic)</a:t>
            </a:r>
            <a:endParaRPr lang="en-US" sz="2800" dirty="0">
              <a:latin typeface="Arial Rounded MT Bold" pitchFamily="34" charset="0"/>
            </a:endParaRPr>
          </a:p>
        </p:txBody>
      </p:sp>
      <p:pic>
        <p:nvPicPr>
          <p:cNvPr id="1638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248262"/>
            <a:ext cx="4495800" cy="23621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43400" y="1248261"/>
            <a:ext cx="4800600" cy="2362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4343400" y="3610460"/>
            <a:ext cx="4800600" cy="32475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0" y="3610460"/>
            <a:ext cx="4343400" cy="32475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40046892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Dyslipidemia trend in men</a:t>
            </a:r>
          </a:p>
        </p:txBody>
      </p:sp>
      <p:pic>
        <p:nvPicPr>
          <p:cNvPr id="1741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096505"/>
            <a:ext cx="46482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0" y="1066800"/>
            <a:ext cx="4267200" cy="304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886075" y="4114800"/>
            <a:ext cx="3371850" cy="2743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65684228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Dyslipidemia trend in </a:t>
            </a:r>
            <a:r>
              <a:rPr lang="en-US" sz="2800" dirty="0" smtClean="0">
                <a:latin typeface="Arial Rounded MT Bold" pitchFamily="34" charset="0"/>
              </a:rPr>
              <a:t>women(4 phasic)</a:t>
            </a:r>
            <a:endParaRPr lang="en-US" sz="2800" dirty="0">
              <a:latin typeface="Arial Rounded MT Bold" pitchFamily="34" charset="0"/>
            </a:endParaRPr>
          </a:p>
        </p:txBody>
      </p:sp>
      <p:pic>
        <p:nvPicPr>
          <p:cNvPr id="1433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143000"/>
            <a:ext cx="4419599" cy="25907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39"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419600" y="1143000"/>
            <a:ext cx="4724400" cy="2590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0"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 y="3733800"/>
            <a:ext cx="4419599"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4419600" y="3733800"/>
            <a:ext cx="4724400" cy="3124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121853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latin typeface="Arial Rounded MT Bold" pitchFamily="34" charset="0"/>
              </a:rPr>
              <a:t>Dyslipidemia trend in women</a:t>
            </a:r>
          </a:p>
        </p:txBody>
      </p:sp>
      <p:pic>
        <p:nvPicPr>
          <p:cNvPr id="1536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0" y="1219200"/>
            <a:ext cx="4648199" cy="26669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48201" y="1219200"/>
            <a:ext cx="4495800"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438400" y="3886200"/>
            <a:ext cx="4267199" cy="2971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59902751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4" name="Content Placeholder 3"/>
          <p:cNvGraphicFramePr>
            <a:graphicFrameLocks noGrp="1"/>
          </p:cNvGraphicFramePr>
          <p:nvPr>
            <p:ph idx="1"/>
            <p:extLst>
              <p:ext uri="{D42A27DB-BD31-4B8C-83A1-F6EECF244321}">
                <p14:modId xmlns="" xmlns:p14="http://schemas.microsoft.com/office/powerpoint/2010/main" val="2859735412"/>
              </p:ext>
            </p:extLst>
          </p:nvPr>
        </p:nvGraphicFramePr>
        <p:xfrm>
          <a:off x="-19045" y="21277"/>
          <a:ext cx="9143998" cy="7196707"/>
        </p:xfrm>
        <a:graphic>
          <a:graphicData uri="http://schemas.openxmlformats.org/drawingml/2006/table">
            <a:tbl>
              <a:tblPr firstRow="1" firstCol="1">
                <a:tableStyleId>{69C7853C-536D-4A76-A0AE-DD22124D55A5}</a:tableStyleId>
              </a:tblPr>
              <a:tblGrid>
                <a:gridCol w="1447800"/>
                <a:gridCol w="2133600"/>
                <a:gridCol w="914400"/>
                <a:gridCol w="925285"/>
                <a:gridCol w="522515"/>
                <a:gridCol w="849085"/>
                <a:gridCol w="1175657"/>
                <a:gridCol w="1175656"/>
              </a:tblGrid>
              <a:tr h="455395">
                <a:tc>
                  <a:txBody>
                    <a:bodyPr/>
                    <a:lstStyle/>
                    <a:p>
                      <a:pPr marL="0" marR="0" algn="ctr" rtl="1">
                        <a:lnSpc>
                          <a:spcPct val="115000"/>
                        </a:lnSpc>
                        <a:spcBef>
                          <a:spcPts val="0"/>
                        </a:spcBef>
                        <a:spcAft>
                          <a:spcPts val="0"/>
                        </a:spcAft>
                      </a:pPr>
                      <a:r>
                        <a:rPr lang="en-US" sz="1050" b="1" baseline="0" dirty="0" smtClean="0">
                          <a:solidFill>
                            <a:schemeClr val="tx1"/>
                          </a:solidFill>
                          <a:latin typeface="+mn-lt"/>
                          <a:ea typeface="Times New Roman"/>
                          <a:cs typeface="B Nazanin" pitchFamily="2" charset="-78"/>
                        </a:rPr>
                        <a:t>conclusion</a:t>
                      </a: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pPr>
                      <a:r>
                        <a:rPr lang="en-US" sz="1050" b="1" baseline="0" dirty="0" smtClean="0">
                          <a:solidFill>
                            <a:schemeClr val="tx1"/>
                          </a:solidFill>
                          <a:latin typeface="+mn-lt"/>
                          <a:ea typeface="Times New Roman"/>
                          <a:cs typeface="B Nazanin" pitchFamily="2" charset="-78"/>
                        </a:rPr>
                        <a:t>result</a:t>
                      </a: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en-US" sz="1050" b="1" baseline="0" dirty="0" smtClean="0">
                          <a:solidFill>
                            <a:schemeClr val="tx1"/>
                          </a:solidFill>
                          <a:cs typeface="B Nazanin" pitchFamily="2" charset="-78"/>
                        </a:rPr>
                        <a:t>Continuous or categorical</a:t>
                      </a:r>
                      <a:endParaRPr lang="en-US" sz="1050" b="1" baseline="0" dirty="0" smtClean="0">
                        <a:solidFill>
                          <a:schemeClr val="tx1"/>
                        </a:solidFill>
                        <a:latin typeface="+mn-lt"/>
                        <a:ea typeface="Times New Roman"/>
                        <a:cs typeface="B Nazanin" pitchFamily="2" charset="-78"/>
                      </a:endParaRPr>
                    </a:p>
                    <a:p>
                      <a:pPr marL="0" marR="0" algn="ctr" rtl="1">
                        <a:lnSpc>
                          <a:spcPct val="115000"/>
                        </a:lnSpc>
                        <a:spcBef>
                          <a:spcPts val="0"/>
                        </a:spcBef>
                        <a:spcAft>
                          <a:spcPts val="0"/>
                        </a:spcAft>
                      </a:pPr>
                      <a:endParaRPr lang="en-US" sz="1050" b="1" dirty="0" smtClean="0">
                        <a:solidFill>
                          <a:schemeClr val="tx1"/>
                        </a:solidFill>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pPr>
                      <a:r>
                        <a:rPr lang="fa-IR" sz="1050" b="1" dirty="0" smtClean="0">
                          <a:solidFill>
                            <a:schemeClr val="tx1"/>
                          </a:solidFill>
                          <a:latin typeface="+mn-lt"/>
                          <a:ea typeface="Times New Roman"/>
                          <a:cs typeface="B Nazanin" pitchFamily="2" charset="-78"/>
                        </a:rPr>
                        <a:t>آنالیز</a:t>
                      </a:r>
                      <a:endParaRPr lang="en-US" sz="1050" b="1" dirty="0" smtClean="0">
                        <a:solidFill>
                          <a:schemeClr val="tx1"/>
                        </a:solidFill>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050" b="1" dirty="0" smtClean="0">
                          <a:solidFill>
                            <a:schemeClr val="tx1"/>
                          </a:solidFill>
                          <a:cs typeface="B Nazanin" pitchFamily="2" charset="-78"/>
                        </a:rPr>
                        <a:t>سالهای پیگیری</a:t>
                      </a:r>
                      <a:endParaRPr lang="en-US" sz="1050" b="1" dirty="0" smtClean="0">
                        <a:solidFill>
                          <a:schemeClr val="tx1"/>
                        </a:solidFill>
                        <a:latin typeface="+mn-lt"/>
                        <a:ea typeface="Times New Roman"/>
                        <a:cs typeface="B Nazanin" pitchFamily="2" charset="-78"/>
                      </a:endParaRPr>
                    </a:p>
                    <a:p>
                      <a:pPr marL="0" marR="0" algn="ctr" rtl="1">
                        <a:lnSpc>
                          <a:spcPct val="115000"/>
                        </a:lnSpc>
                        <a:spcBef>
                          <a:spcPts val="0"/>
                        </a:spcBef>
                        <a:spcAft>
                          <a:spcPts val="0"/>
                        </a:spcAft>
                      </a:pPr>
                      <a:endParaRPr lang="en-US" sz="1050" b="1" dirty="0">
                        <a:solidFill>
                          <a:schemeClr val="tx1"/>
                        </a:solidFill>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050" b="1" dirty="0" smtClean="0">
                          <a:solidFill>
                            <a:schemeClr val="tx1"/>
                          </a:solidFill>
                          <a:cs typeface="B Nazanin" pitchFamily="2" charset="-78"/>
                        </a:rPr>
                        <a:t>تعداد نمونه</a:t>
                      </a:r>
                    </a:p>
                    <a:p>
                      <a:pPr marL="0" marR="0" indent="0" algn="ctr" defTabSz="914400" rtl="1" eaLnBrk="1" fontAlgn="auto" latinLnBrk="0" hangingPunct="1">
                        <a:lnSpc>
                          <a:spcPct val="115000"/>
                        </a:lnSpc>
                        <a:spcBef>
                          <a:spcPts val="0"/>
                        </a:spcBef>
                        <a:spcAft>
                          <a:spcPts val="0"/>
                        </a:spcAft>
                        <a:buClrTx/>
                        <a:buSzTx/>
                        <a:buFontTx/>
                        <a:buNone/>
                        <a:tabLst/>
                        <a:defRPr/>
                      </a:pPr>
                      <a:r>
                        <a:rPr lang="fa-IR" sz="1050" b="1" baseline="0" dirty="0" smtClean="0">
                          <a:solidFill>
                            <a:schemeClr val="tx1"/>
                          </a:solidFill>
                          <a:cs typeface="B Nazanin" pitchFamily="2" charset="-78"/>
                        </a:rPr>
                        <a:t>سن </a:t>
                      </a:r>
                      <a:endParaRPr lang="en-US" sz="1050" b="1" dirty="0" smtClean="0">
                        <a:solidFill>
                          <a:schemeClr val="tx1"/>
                        </a:solidFill>
                        <a:latin typeface="+mn-lt"/>
                        <a:ea typeface="Times New Roman"/>
                        <a:cs typeface="B Nazanin" pitchFamily="2" charset="-78"/>
                      </a:endParaRPr>
                    </a:p>
                    <a:p>
                      <a:pPr marL="0" marR="0" algn="ctr" rtl="1">
                        <a:lnSpc>
                          <a:spcPct val="115000"/>
                        </a:lnSpc>
                        <a:spcBef>
                          <a:spcPts val="0"/>
                        </a:spcBef>
                        <a:spcAft>
                          <a:spcPts val="0"/>
                        </a:spcAft>
                      </a:pPr>
                      <a:endParaRPr lang="en-US" sz="1050" b="1" dirty="0">
                        <a:solidFill>
                          <a:schemeClr val="tx1"/>
                        </a:solidFill>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pPr>
                      <a:r>
                        <a:rPr lang="fa-IR" sz="1050" b="1" dirty="0" smtClean="0">
                          <a:solidFill>
                            <a:schemeClr val="tx1"/>
                          </a:solidFill>
                          <a:cs typeface="B Nazanin" pitchFamily="2" charset="-78"/>
                        </a:rPr>
                        <a:t>هدف مطالعه</a:t>
                      </a:r>
                      <a:endParaRPr lang="en-US" sz="1050" b="1" dirty="0">
                        <a:solidFill>
                          <a:schemeClr val="tx1"/>
                        </a:solidFill>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200" b="1" dirty="0" smtClean="0">
                          <a:solidFill>
                            <a:schemeClr val="tx1">
                              <a:lumMod val="50000"/>
                              <a:lumOff val="50000"/>
                            </a:schemeClr>
                          </a:solidFill>
                          <a:cs typeface="+mj-cs"/>
                        </a:rPr>
                        <a:t>مطالعه (سال)</a:t>
                      </a:r>
                      <a:endParaRPr lang="en-US" sz="1200" b="1" dirty="0" smtClean="0">
                        <a:solidFill>
                          <a:schemeClr val="tx1">
                            <a:lumMod val="50000"/>
                            <a:lumOff val="50000"/>
                          </a:schemeClr>
                        </a:solidFill>
                        <a:cs typeface="+mj-cs"/>
                      </a:endParaRPr>
                    </a:p>
                    <a:p>
                      <a:pPr marL="0" marR="0" algn="ctr" rtl="1">
                        <a:lnSpc>
                          <a:spcPct val="115000"/>
                        </a:lnSpc>
                        <a:spcBef>
                          <a:spcPts val="0"/>
                        </a:spcBef>
                        <a:spcAft>
                          <a:spcPts val="0"/>
                        </a:spcAft>
                      </a:pPr>
                      <a:endParaRPr lang="en-US" sz="1200" b="1" dirty="0">
                        <a:solidFill>
                          <a:schemeClr val="tx1">
                            <a:lumMod val="50000"/>
                            <a:lumOff val="50000"/>
                          </a:schemeClr>
                        </a:solidFill>
                        <a:latin typeface="+mn-lt"/>
                        <a:ea typeface="Times New Roman"/>
                        <a:cs typeface="+mj-cs"/>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29955">
                <a:tc>
                  <a:txBody>
                    <a:bodyPr/>
                    <a:lstStyle/>
                    <a:p>
                      <a:pPr algn="just" rtl="1"/>
                      <a:r>
                        <a:rPr lang="fa-IR" sz="1000" b="1" kern="1200" dirty="0" smtClean="0">
                          <a:solidFill>
                            <a:schemeClr val="dk1"/>
                          </a:solidFill>
                          <a:latin typeface="+mn-lt"/>
                          <a:ea typeface="+mn-ea"/>
                          <a:cs typeface="B Nazanin" pitchFamily="2" charset="-78"/>
                        </a:rPr>
                        <a:t>روند مطلوب لیپیدها ونیز دیس لیپیدمی</a:t>
                      </a:r>
                      <a:r>
                        <a:rPr lang="en-US" sz="1000" b="1" kern="1200" dirty="0" smtClean="0">
                          <a:solidFill>
                            <a:schemeClr val="dk1"/>
                          </a:solidFill>
                          <a:latin typeface="+mn-lt"/>
                          <a:ea typeface="+mn-ea"/>
                          <a:cs typeface="B Nazanin" pitchFamily="2" charset="-78"/>
                        </a:rPr>
                        <a:t> </a:t>
                      </a:r>
                      <a:endParaRPr lang="fa-IR" sz="1000" b="1" kern="1200" dirty="0" smtClean="0">
                        <a:solidFill>
                          <a:schemeClr val="dk1"/>
                        </a:solidFill>
                        <a:latin typeface="+mn-lt"/>
                        <a:ea typeface="+mn-ea"/>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a-IR" sz="1000" b="1" dirty="0" smtClean="0">
                          <a:solidFill>
                            <a:schemeClr val="tx1"/>
                          </a:solidFill>
                          <a:latin typeface="+mn-lt"/>
                          <a:ea typeface="Times New Roman"/>
                          <a:cs typeface="B Nazanin" pitchFamily="2" charset="-78"/>
                        </a:rPr>
                        <a:t>کاهش در کلسترول تام و </a:t>
                      </a:r>
                      <a:r>
                        <a:rPr lang="en-US" sz="1000" b="1" dirty="0" smtClean="0">
                          <a:solidFill>
                            <a:schemeClr val="tx1"/>
                          </a:solidFill>
                          <a:latin typeface="+mn-lt"/>
                          <a:ea typeface="Times New Roman"/>
                          <a:cs typeface="B Nazanin" pitchFamily="2" charset="-78"/>
                        </a:rPr>
                        <a:t>LDL-C </a:t>
                      </a:r>
                      <a:r>
                        <a:rPr lang="en-US" sz="1000" b="1" dirty="0" err="1" smtClean="0">
                          <a:solidFill>
                            <a:schemeClr val="tx1"/>
                          </a:solidFill>
                          <a:latin typeface="+mn-lt"/>
                          <a:ea typeface="Times New Roman"/>
                          <a:cs typeface="B Nazanin" pitchFamily="2" charset="-78"/>
                        </a:rPr>
                        <a:t>TGs,TC</a:t>
                      </a:r>
                      <a:r>
                        <a:rPr lang="en-US" sz="1000" b="1" dirty="0" smtClean="0">
                          <a:solidFill>
                            <a:schemeClr val="tx1"/>
                          </a:solidFill>
                          <a:latin typeface="+mn-lt"/>
                          <a:ea typeface="Times New Roman"/>
                          <a:cs typeface="B Nazanin" pitchFamily="2" charset="-78"/>
                        </a:rPr>
                        <a:t>/,TG/HDL-C</a:t>
                      </a:r>
                    </a:p>
                    <a:p>
                      <a:pPr marL="0" marR="0" algn="ctr">
                        <a:lnSpc>
                          <a:spcPct val="115000"/>
                        </a:lnSpc>
                        <a:spcBef>
                          <a:spcPts val="0"/>
                        </a:spcBef>
                        <a:spcAft>
                          <a:spcPts val="0"/>
                        </a:spcAft>
                      </a:pPr>
                      <a:r>
                        <a:rPr lang="en-US" sz="1000" b="1" dirty="0" smtClean="0">
                          <a:solidFill>
                            <a:schemeClr val="tx1"/>
                          </a:solidFill>
                          <a:latin typeface="+mn-lt"/>
                          <a:ea typeface="Times New Roman"/>
                          <a:cs typeface="B Nazanin" pitchFamily="2" charset="-78"/>
                        </a:rPr>
                        <a:t>HDL</a:t>
                      </a:r>
                      <a:r>
                        <a:rPr lang="fa-IR" sz="1000" b="1" dirty="0" smtClean="0">
                          <a:solidFill>
                            <a:schemeClr val="tx1"/>
                          </a:solidFill>
                          <a:latin typeface="+mn-lt"/>
                          <a:ea typeface="Times New Roman"/>
                          <a:cs typeface="B Nazanin" pitchFamily="2" charset="-78"/>
                        </a:rPr>
                        <a:t>افزایش </a:t>
                      </a:r>
                      <a:endParaRPr lang="en-US" sz="1000" b="1" dirty="0" smtClean="0">
                        <a:solidFill>
                          <a:schemeClr val="tx1"/>
                        </a:solidFill>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000" b="1" i="0" dirty="0" smtClean="0">
                          <a:latin typeface="+mn-lt"/>
                          <a:ea typeface="Times New Roman"/>
                          <a:cs typeface="B Nazanin" pitchFamily="2" charset="-78"/>
                        </a:rPr>
                        <a:t>Continues and categorical</a:t>
                      </a:r>
                      <a:endParaRPr lang="en-US" sz="1000" b="1" i="0"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en-US" sz="1000" b="1" i="0" dirty="0" smtClean="0">
                          <a:latin typeface="+mn-lt"/>
                          <a:ea typeface="Times New Roman"/>
                          <a:cs typeface="B Nazanin" pitchFamily="2" charset="-78"/>
                        </a:rPr>
                        <a:t>longitudinal</a:t>
                      </a:r>
                      <a:endParaRPr lang="en-US" sz="1000" b="1" i="0"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pPr>
                      <a:r>
                        <a:rPr lang="fa-IR" sz="1000" b="1" dirty="0" smtClean="0">
                          <a:latin typeface="+mn-lt"/>
                          <a:ea typeface="Times New Roman"/>
                          <a:cs typeface="B Nazanin" pitchFamily="2" charset="-78"/>
                        </a:rPr>
                        <a:t>10</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000" b="0" dirty="0" smtClean="0">
                          <a:latin typeface="+mn-lt"/>
                          <a:ea typeface="Times New Roman"/>
                          <a:cs typeface="2  Homa" pitchFamily="2" charset="-78"/>
                        </a:rPr>
                        <a:t>2383نفر بالای 20 سال فاقد اختلال تیروئید</a:t>
                      </a:r>
                      <a:endParaRPr lang="en-US" sz="1000" b="0" dirty="0">
                        <a:latin typeface="+mn-lt"/>
                        <a:ea typeface="Times New Roman"/>
                        <a:cs typeface="2  Homa"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lnSpc>
                          <a:spcPct val="115000"/>
                        </a:lnSpc>
                        <a:spcBef>
                          <a:spcPts val="0"/>
                        </a:spcBef>
                        <a:spcAft>
                          <a:spcPts val="0"/>
                        </a:spcAft>
                      </a:pPr>
                      <a:r>
                        <a:rPr lang="fa-IR" sz="1000" b="1" dirty="0" smtClean="0">
                          <a:latin typeface="+mn-lt"/>
                          <a:ea typeface="Times New Roman"/>
                          <a:cs typeface="B Nazanin" pitchFamily="2" charset="-78"/>
                        </a:rPr>
                        <a:t>روند تغییرات لیپیدهای سرم وارتباط با عملکرد تیروئید</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l">
                        <a:lnSpc>
                          <a:spcPct val="115000"/>
                        </a:lnSpc>
                        <a:spcBef>
                          <a:spcPts val="0"/>
                        </a:spcBef>
                        <a:spcAft>
                          <a:spcPts val="0"/>
                        </a:spcAft>
                      </a:pPr>
                      <a:r>
                        <a:rPr lang="en-US" sz="1200" b="0" dirty="0" smtClean="0">
                          <a:solidFill>
                            <a:schemeClr val="tx1"/>
                          </a:solidFill>
                          <a:latin typeface="+mn-lt"/>
                          <a:ea typeface="Times New Roman"/>
                          <a:cs typeface="+mj-cs"/>
                        </a:rPr>
                        <a:t>Present </a:t>
                      </a:r>
                      <a:r>
                        <a:rPr lang="en-US" sz="1200" b="0" baseline="0" dirty="0" smtClean="0">
                          <a:solidFill>
                            <a:schemeClr val="tx1"/>
                          </a:solidFill>
                          <a:latin typeface="+mn-lt"/>
                          <a:ea typeface="Times New Roman"/>
                          <a:cs typeface="+mj-cs"/>
                        </a:rPr>
                        <a:t> study </a:t>
                      </a:r>
                      <a:endParaRPr lang="fa-IR" sz="1200" b="0" baseline="0" dirty="0" smtClean="0">
                        <a:solidFill>
                          <a:schemeClr val="tx1"/>
                        </a:solidFill>
                        <a:latin typeface="+mn-lt"/>
                        <a:ea typeface="Times New Roman"/>
                        <a:cs typeface="+mj-cs"/>
                      </a:endParaRPr>
                    </a:p>
                    <a:p>
                      <a:pPr marL="0" marR="0" algn="l">
                        <a:lnSpc>
                          <a:spcPct val="115000"/>
                        </a:lnSpc>
                        <a:spcBef>
                          <a:spcPts val="0"/>
                        </a:spcBef>
                        <a:spcAft>
                          <a:spcPts val="0"/>
                        </a:spcAft>
                      </a:pPr>
                      <a:endParaRPr lang="en-US" sz="1200" b="0" dirty="0">
                        <a:solidFill>
                          <a:schemeClr val="tx1"/>
                        </a:solidFill>
                        <a:latin typeface="+mn-lt"/>
                        <a:ea typeface="Times New Roman"/>
                        <a:cs typeface="+mj-cs"/>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34474">
                <a:tc>
                  <a:txBody>
                    <a:bodyPr/>
                    <a:lstStyle/>
                    <a:p>
                      <a:pPr algn="just" rtl="1"/>
                      <a:r>
                        <a:rPr lang="fa-IR" sz="1000" b="1" dirty="0" smtClean="0">
                          <a:latin typeface="+mn-lt"/>
                          <a:ea typeface="Times New Roman"/>
                          <a:cs typeface="B Nazanin" pitchFamily="2" charset="-78"/>
                        </a:rPr>
                        <a:t>پارادوکس افزایش چاقی و  قند ناشتا در حضور همزمان تری گلیسیرید  پایین و </a:t>
                      </a:r>
                      <a:r>
                        <a:rPr lang="en-US" sz="1000" b="1" dirty="0" smtClean="0">
                          <a:latin typeface="+mn-lt"/>
                          <a:ea typeface="Times New Roman"/>
                          <a:cs typeface="B Nazanin" pitchFamily="2" charset="-78"/>
                        </a:rPr>
                        <a:t>HDL-C </a:t>
                      </a:r>
                      <a:r>
                        <a:rPr lang="fa-IR" sz="1000" b="1" dirty="0" smtClean="0">
                          <a:latin typeface="+mn-lt"/>
                          <a:ea typeface="Times New Roman"/>
                          <a:cs typeface="B Nazanin" pitchFamily="2" charset="-78"/>
                        </a:rPr>
                        <a:t>بالا در مطالعه دیده شد</a:t>
                      </a:r>
                    </a:p>
                    <a:p>
                      <a:pPr algn="just" rtl="1"/>
                      <a:endParaRPr lang="en-US" sz="1000" b="1" dirty="0" smtClean="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just" defTabSz="914400" rtl="1" eaLnBrk="1" fontAlgn="auto" latinLnBrk="0" hangingPunct="1">
                        <a:lnSpc>
                          <a:spcPct val="115000"/>
                        </a:lnSpc>
                        <a:spcBef>
                          <a:spcPts val="0"/>
                        </a:spcBef>
                        <a:spcAft>
                          <a:spcPts val="0"/>
                        </a:spcAft>
                        <a:buClrTx/>
                        <a:buSzTx/>
                        <a:buFontTx/>
                        <a:buNone/>
                        <a:tabLst/>
                        <a:defRPr/>
                      </a:pPr>
                      <a:r>
                        <a:rPr lang="fa-IR" sz="1000" b="1" kern="1200" dirty="0" smtClean="0">
                          <a:solidFill>
                            <a:schemeClr val="tx1"/>
                          </a:solidFill>
                          <a:latin typeface="+mn-lt"/>
                          <a:ea typeface="+mn-ea"/>
                          <a:cs typeface="B Nazanin" pitchFamily="2" charset="-78"/>
                        </a:rPr>
                        <a:t>کاهش در کلسترول تام و </a:t>
                      </a:r>
                      <a:r>
                        <a:rPr lang="en-US" sz="1000" b="1" kern="1200" dirty="0" smtClean="0">
                          <a:solidFill>
                            <a:schemeClr val="tx1"/>
                          </a:solidFill>
                          <a:latin typeface="+mn-lt"/>
                          <a:ea typeface="+mn-ea"/>
                          <a:cs typeface="B Nazanin" pitchFamily="2" charset="-78"/>
                        </a:rPr>
                        <a:t>LDL-C</a:t>
                      </a:r>
                      <a:r>
                        <a:rPr lang="fa-IR" sz="1000" b="1" kern="1200" dirty="0" smtClean="0">
                          <a:solidFill>
                            <a:schemeClr val="tx1"/>
                          </a:solidFill>
                          <a:latin typeface="+mn-lt"/>
                          <a:ea typeface="+mn-ea"/>
                          <a:cs typeface="B Nazanin" pitchFamily="2" charset="-78"/>
                        </a:rPr>
                        <a:t> و</a:t>
                      </a:r>
                      <a:r>
                        <a:rPr lang="en-US" sz="1000" b="1" kern="1200" dirty="0" smtClean="0">
                          <a:solidFill>
                            <a:schemeClr val="tx1"/>
                          </a:solidFill>
                          <a:latin typeface="+mn-lt"/>
                          <a:ea typeface="+mn-ea"/>
                          <a:cs typeface="B Nazanin" pitchFamily="2" charset="-78"/>
                        </a:rPr>
                        <a:t>t </a:t>
                      </a:r>
                      <a:r>
                        <a:rPr lang="en-US" sz="1000" b="1" kern="1200" dirty="0" err="1" smtClean="0">
                          <a:solidFill>
                            <a:schemeClr val="tx1"/>
                          </a:solidFill>
                          <a:latin typeface="+mn-lt"/>
                          <a:ea typeface="+mn-ea"/>
                          <a:cs typeface="B Nazanin" pitchFamily="2" charset="-78"/>
                        </a:rPr>
                        <a:t>TGs,TC</a:t>
                      </a:r>
                      <a:r>
                        <a:rPr lang="en-US" sz="1000" b="1" kern="1200" dirty="0" smtClean="0">
                          <a:solidFill>
                            <a:schemeClr val="tx1"/>
                          </a:solidFill>
                          <a:latin typeface="+mn-lt"/>
                          <a:ea typeface="+mn-ea"/>
                          <a:cs typeface="B Nazanin" pitchFamily="2" charset="-78"/>
                        </a:rPr>
                        <a:t>/,TG/HDL-C</a:t>
                      </a:r>
                      <a:endParaRPr lang="fa-IR" sz="1000" b="1" kern="1200" dirty="0" smtClean="0">
                        <a:solidFill>
                          <a:schemeClr val="tx1"/>
                        </a:solidFill>
                        <a:latin typeface="+mn-lt"/>
                        <a:ea typeface="+mn-ea"/>
                        <a:cs typeface="B Nazanin" pitchFamily="2" charset="-78"/>
                      </a:endParaRPr>
                    </a:p>
                    <a:p>
                      <a:pPr marL="0" marR="0" indent="0" algn="just" defTabSz="914400" rtl="1" eaLnBrk="1" fontAlgn="auto" latinLnBrk="0" hangingPunct="1">
                        <a:lnSpc>
                          <a:spcPct val="115000"/>
                        </a:lnSpc>
                        <a:spcBef>
                          <a:spcPts val="0"/>
                        </a:spcBef>
                        <a:spcAft>
                          <a:spcPts val="0"/>
                        </a:spcAft>
                        <a:buClrTx/>
                        <a:buSzTx/>
                        <a:buFontTx/>
                        <a:buNone/>
                        <a:tabLst/>
                        <a:defRPr/>
                      </a:pPr>
                      <a:r>
                        <a:rPr lang="fa-IR" sz="1000" b="1" kern="1200" dirty="0" smtClean="0">
                          <a:solidFill>
                            <a:schemeClr val="tx1"/>
                          </a:solidFill>
                          <a:latin typeface="+mn-lt"/>
                          <a:ea typeface="+mn-ea"/>
                          <a:cs typeface="B Nazanin" pitchFamily="2" charset="-78"/>
                        </a:rPr>
                        <a:t>افزایش </a:t>
                      </a:r>
                      <a:r>
                        <a:rPr lang="en-US" sz="1000" b="1" kern="1200" dirty="0" smtClean="0">
                          <a:solidFill>
                            <a:schemeClr val="tx1"/>
                          </a:solidFill>
                          <a:latin typeface="+mn-lt"/>
                          <a:ea typeface="+mn-ea"/>
                          <a:cs typeface="B Nazanin" pitchFamily="2" charset="-78"/>
                        </a:rPr>
                        <a:t>HDL,BMI</a:t>
                      </a:r>
                      <a:endParaRPr lang="fa-IR" sz="1000" b="1" kern="1200" dirty="0" smtClean="0">
                        <a:solidFill>
                          <a:schemeClr val="tx1"/>
                        </a:solidFill>
                        <a:latin typeface="+mn-lt"/>
                        <a:ea typeface="+mn-ea"/>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i="0" dirty="0" smtClean="0">
                        <a:latin typeface="+mn-lt"/>
                        <a:ea typeface="Times New Roman"/>
                        <a:cs typeface="B Nazanin" pitchFamily="2" charset="-78"/>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US" sz="1000" b="1" dirty="0" smtClean="0">
                          <a:cs typeface="B Nazanin" pitchFamily="2" charset="-78"/>
                        </a:rPr>
                        <a:t>Continues </a:t>
                      </a:r>
                      <a:r>
                        <a:rPr lang="en-US" sz="1000" b="1" smtClean="0">
                          <a:cs typeface="B Nazanin" pitchFamily="2" charset="-78"/>
                        </a:rPr>
                        <a:t>and categorical</a:t>
                      </a:r>
                      <a:endParaRPr lang="en-US" sz="1000" b="1" i="0" dirty="0" smtClean="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i="0" dirty="0" smtClean="0">
                          <a:latin typeface="+mn-lt"/>
                          <a:ea typeface="Times New Roman"/>
                          <a:cs typeface="B Nazanin" pitchFamily="2" charset="-78"/>
                        </a:rPr>
                        <a:t>longitudinal</a:t>
                      </a:r>
                    </a:p>
                    <a:p>
                      <a:pPr marL="0" marR="0" algn="ctr">
                        <a:lnSpc>
                          <a:spcPct val="115000"/>
                        </a:lnSpc>
                        <a:spcBef>
                          <a:spcPts val="0"/>
                        </a:spcBef>
                        <a:spcAft>
                          <a:spcPts val="0"/>
                        </a:spcAft>
                      </a:pPr>
                      <a:endParaRPr lang="en-US" sz="1000" b="1" i="0" dirty="0" smtClean="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a-IR" sz="1000" b="1" dirty="0" smtClean="0">
                          <a:cs typeface="B Nazanin" pitchFamily="2" charset="-78"/>
                        </a:rPr>
                        <a:t>10</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a-IR" sz="1000" b="1" baseline="0" dirty="0" smtClean="0">
                          <a:latin typeface="+mn-lt"/>
                          <a:ea typeface="Times New Roman"/>
                          <a:cs typeface="B Nazanin" pitchFamily="2" charset="-78"/>
                        </a:rPr>
                        <a:t>4951 بالای 20 سال</a:t>
                      </a:r>
                    </a:p>
                    <a:p>
                      <a:pPr marL="0" marR="0" indent="0" algn="ctr" defTabSz="914400" rtl="0" eaLnBrk="1" fontAlgn="auto" latinLnBrk="0" hangingPunct="1">
                        <a:lnSpc>
                          <a:spcPct val="115000"/>
                        </a:lnSpc>
                        <a:spcBef>
                          <a:spcPts val="0"/>
                        </a:spcBef>
                        <a:spcAft>
                          <a:spcPts val="0"/>
                        </a:spcAft>
                        <a:buClrTx/>
                        <a:buSzTx/>
                        <a:buFontTx/>
                        <a:buNone/>
                        <a:tabLst/>
                        <a:defRPr/>
                      </a:pP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1" eaLnBrk="1" fontAlgn="auto" latinLnBrk="0" hangingPunct="1">
                        <a:lnSpc>
                          <a:spcPct val="115000"/>
                        </a:lnSpc>
                        <a:spcBef>
                          <a:spcPts val="0"/>
                        </a:spcBef>
                        <a:spcAft>
                          <a:spcPts val="0"/>
                        </a:spcAft>
                        <a:buClrTx/>
                        <a:buSzTx/>
                        <a:buFontTx/>
                        <a:buNone/>
                        <a:tabLst/>
                        <a:defRPr/>
                      </a:pPr>
                      <a:r>
                        <a:rPr lang="fa-IR" sz="1000" b="1" kern="1200" dirty="0" smtClean="0">
                          <a:cs typeface="B Nazanin" pitchFamily="2" charset="-78"/>
                        </a:rPr>
                        <a:t>بررسی روند پارامترهای لیپید </a:t>
                      </a:r>
                      <a:endParaRPr lang="en-US" sz="1000" b="1" dirty="0" smtClean="0">
                        <a:latin typeface="+mn-lt"/>
                        <a:ea typeface="Times New Roman"/>
                        <a:cs typeface="B Nazanin" pitchFamily="2" charset="-78"/>
                      </a:endParaRPr>
                    </a:p>
                    <a:p>
                      <a:pPr marL="0" marR="0" algn="ctr" rtl="1">
                        <a:lnSpc>
                          <a:spcPct val="115000"/>
                        </a:lnSpc>
                        <a:spcBef>
                          <a:spcPts val="0"/>
                        </a:spcBef>
                        <a:spcAft>
                          <a:spcPts val="0"/>
                        </a:spcAft>
                      </a:pP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l">
                        <a:lnSpc>
                          <a:spcPct val="115000"/>
                        </a:lnSpc>
                        <a:spcBef>
                          <a:spcPts val="0"/>
                        </a:spcBef>
                        <a:spcAft>
                          <a:spcPts val="0"/>
                        </a:spcAft>
                      </a:pPr>
                      <a:r>
                        <a:rPr lang="en-US" sz="1200" b="0" kern="1200" dirty="0" smtClean="0">
                          <a:solidFill>
                            <a:schemeClr val="tx1"/>
                          </a:solidFill>
                          <a:cs typeface="+mj-cs"/>
                        </a:rPr>
                        <a:t>kheirandish M,Hadaegh F</a:t>
                      </a:r>
                      <a:r>
                        <a:rPr lang="fa-IR" sz="1200" b="0" kern="1200" dirty="0" smtClean="0">
                          <a:solidFill>
                            <a:schemeClr val="tx1"/>
                          </a:solidFill>
                          <a:cs typeface="+mj-cs"/>
                        </a:rPr>
                        <a:t> 2012</a:t>
                      </a:r>
                      <a:endParaRPr lang="en-US" sz="1200" b="0" kern="1200" dirty="0" smtClean="0">
                        <a:solidFill>
                          <a:schemeClr val="tx1"/>
                        </a:solidFill>
                        <a:cs typeface="+mj-cs"/>
                      </a:endParaRPr>
                    </a:p>
                    <a:p>
                      <a:pPr marL="0" marR="0" algn="l">
                        <a:lnSpc>
                          <a:spcPct val="115000"/>
                        </a:lnSpc>
                        <a:spcBef>
                          <a:spcPts val="0"/>
                        </a:spcBef>
                        <a:spcAft>
                          <a:spcPts val="0"/>
                        </a:spcAft>
                      </a:pPr>
                      <a:r>
                        <a:rPr lang="en-US" sz="1200" b="0" kern="1200" dirty="0" smtClean="0">
                          <a:solidFill>
                            <a:schemeClr val="tx1"/>
                          </a:solidFill>
                          <a:cs typeface="+mj-cs"/>
                        </a:rPr>
                        <a:t>prospective</a:t>
                      </a:r>
                      <a:endParaRPr lang="en-US" sz="1200" b="0" dirty="0" smtClean="0">
                        <a:solidFill>
                          <a:schemeClr val="tx1"/>
                        </a:solidFill>
                        <a:latin typeface="+mn-lt"/>
                        <a:ea typeface="Times New Roman"/>
                        <a:cs typeface="+mj-cs"/>
                      </a:endParaRPr>
                    </a:p>
                    <a:p>
                      <a:pPr marL="0" marR="0" algn="l">
                        <a:lnSpc>
                          <a:spcPct val="115000"/>
                        </a:lnSpc>
                        <a:spcBef>
                          <a:spcPts val="0"/>
                        </a:spcBef>
                        <a:spcAft>
                          <a:spcPts val="0"/>
                        </a:spcAft>
                      </a:pPr>
                      <a:r>
                        <a:rPr lang="en-US" sz="1200" b="0" dirty="0" smtClean="0">
                          <a:solidFill>
                            <a:schemeClr val="tx1"/>
                          </a:solidFill>
                          <a:latin typeface="+mn-lt"/>
                          <a:ea typeface="Times New Roman"/>
                          <a:cs typeface="+mj-cs"/>
                        </a:rPr>
                        <a:t>TLGS</a:t>
                      </a:r>
                      <a:endParaRPr lang="en-US" sz="1200" b="0" dirty="0">
                        <a:solidFill>
                          <a:schemeClr val="tx1"/>
                        </a:solidFill>
                        <a:latin typeface="+mn-lt"/>
                        <a:ea typeface="Times New Roman"/>
                        <a:cs typeface="+mj-cs"/>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049758">
                <a:tc>
                  <a:txBody>
                    <a:bodyPr/>
                    <a:lstStyle/>
                    <a:p>
                      <a:pPr algn="r" rtl="1"/>
                      <a:r>
                        <a:rPr lang="fa-IR" sz="1000" b="1" dirty="0" smtClean="0">
                          <a:latin typeface="+mn-lt"/>
                          <a:ea typeface="Times New Roman"/>
                          <a:cs typeface="B Nazanin" pitchFamily="2" charset="-78"/>
                        </a:rPr>
                        <a:t>کاهش</a:t>
                      </a:r>
                      <a:r>
                        <a:rPr lang="fa-IR" sz="1000" b="1" baseline="0" dirty="0" smtClean="0">
                          <a:latin typeface="+mn-lt"/>
                          <a:ea typeface="Times New Roman"/>
                          <a:cs typeface="B Nazanin" pitchFamily="2" charset="-78"/>
                        </a:rPr>
                        <a:t> مصرف چربی و چربیهای اشباع که منجر به کاهش تری گلیسرید و افزایش </a:t>
                      </a:r>
                      <a:r>
                        <a:rPr lang="en-US" sz="1000" b="1" baseline="0" dirty="0" smtClean="0">
                          <a:latin typeface="+mn-lt"/>
                          <a:ea typeface="Times New Roman"/>
                          <a:cs typeface="B Nazanin" pitchFamily="2" charset="-78"/>
                        </a:rPr>
                        <a:t>HDL-C</a:t>
                      </a:r>
                      <a:r>
                        <a:rPr lang="fa-IR" sz="1000" b="1" baseline="0" dirty="0" smtClean="0">
                          <a:latin typeface="+mn-lt"/>
                          <a:ea typeface="Times New Roman"/>
                          <a:cs typeface="B Nazanin" pitchFamily="2" charset="-78"/>
                        </a:rPr>
                        <a:t> خواهد شد.</a:t>
                      </a:r>
                      <a:endParaRPr lang="en-US" sz="1000" b="1" dirty="0" smtClean="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just" rtl="1"/>
                      <a:r>
                        <a:rPr lang="fa-IR" sz="1000" b="1" kern="1200" dirty="0" smtClean="0">
                          <a:solidFill>
                            <a:schemeClr val="dk1"/>
                          </a:solidFill>
                          <a:latin typeface="+mn-lt"/>
                          <a:ea typeface="+mn-ea"/>
                          <a:cs typeface="B Nazanin" pitchFamily="2" charset="-78"/>
                        </a:rPr>
                        <a:t>1. </a:t>
                      </a:r>
                      <a:r>
                        <a:rPr lang="en-US" sz="1000" b="1" kern="1200" dirty="0" smtClean="0">
                          <a:solidFill>
                            <a:schemeClr val="dk1"/>
                          </a:solidFill>
                          <a:latin typeface="+mn-lt"/>
                          <a:ea typeface="+mn-ea"/>
                          <a:cs typeface="B Nazanin" pitchFamily="2" charset="-78"/>
                        </a:rPr>
                        <a:t>HDL </a:t>
                      </a:r>
                      <a:r>
                        <a:rPr lang="fa-IR" sz="1000" b="1" kern="1200" dirty="0" smtClean="0">
                          <a:solidFill>
                            <a:schemeClr val="dk1"/>
                          </a:solidFill>
                          <a:latin typeface="+mn-lt"/>
                          <a:ea typeface="+mn-ea"/>
                          <a:cs typeface="B Nazanin" pitchFamily="2" charset="-78"/>
                        </a:rPr>
                        <a:t> افزایش</a:t>
                      </a:r>
                      <a:r>
                        <a:rPr lang="en-US" sz="1000" b="1" kern="1200" dirty="0" smtClean="0">
                          <a:solidFill>
                            <a:schemeClr val="dk1"/>
                          </a:solidFill>
                          <a:latin typeface="+mn-lt"/>
                          <a:ea typeface="+mn-ea"/>
                          <a:cs typeface="B Nazanin" pitchFamily="2" charset="-78"/>
                        </a:rPr>
                        <a:t>P trend&lt;0.001</a:t>
                      </a:r>
                      <a:endParaRPr lang="fa-IR" sz="1000" b="1" kern="1200" dirty="0" smtClean="0">
                        <a:solidFill>
                          <a:schemeClr val="dk1"/>
                        </a:solidFill>
                        <a:latin typeface="+mn-lt"/>
                        <a:ea typeface="+mn-ea"/>
                        <a:cs typeface="B Nazanin" pitchFamily="2" charset="-78"/>
                      </a:endParaRPr>
                    </a:p>
                    <a:p>
                      <a:pPr algn="just" rtl="1"/>
                      <a:r>
                        <a:rPr lang="fa-IR" sz="1000" b="1" kern="1200" dirty="0" smtClean="0">
                          <a:solidFill>
                            <a:schemeClr val="dk1"/>
                          </a:solidFill>
                          <a:latin typeface="+mn-lt"/>
                          <a:ea typeface="+mn-ea"/>
                          <a:cs typeface="B Nazanin" pitchFamily="2" charset="-78"/>
                        </a:rPr>
                        <a:t>2. </a:t>
                      </a:r>
                      <a:r>
                        <a:rPr lang="en-US" sz="1000" b="1" kern="1200" dirty="0" smtClean="0">
                          <a:solidFill>
                            <a:schemeClr val="dk1"/>
                          </a:solidFill>
                          <a:latin typeface="+mn-lt"/>
                          <a:ea typeface="+mn-ea"/>
                          <a:cs typeface="B Nazanin" pitchFamily="2" charset="-78"/>
                        </a:rPr>
                        <a:t>TG</a:t>
                      </a:r>
                      <a:r>
                        <a:rPr lang="fa-IR" sz="1000" b="1" kern="1200" dirty="0" smtClean="0">
                          <a:solidFill>
                            <a:schemeClr val="dk1"/>
                          </a:solidFill>
                          <a:latin typeface="+mn-lt"/>
                          <a:ea typeface="+mn-ea"/>
                          <a:cs typeface="B Nazanin" pitchFamily="2" charset="-78"/>
                        </a:rPr>
                        <a:t> کاهش داشت .</a:t>
                      </a:r>
                      <a:endParaRPr lang="en-US" sz="1000" b="1" kern="1200" dirty="0" smtClean="0">
                        <a:solidFill>
                          <a:schemeClr val="dk1"/>
                        </a:solidFill>
                        <a:latin typeface="+mn-lt"/>
                        <a:ea typeface="+mn-ea"/>
                        <a:cs typeface="B Nazanin" pitchFamily="2" charset="-78"/>
                      </a:endParaRPr>
                    </a:p>
                    <a:p>
                      <a:pPr algn="just" rtl="1"/>
                      <a:r>
                        <a:rPr lang="fa-IR" sz="1000" b="1" kern="1200" dirty="0" smtClean="0">
                          <a:solidFill>
                            <a:schemeClr val="dk1"/>
                          </a:solidFill>
                          <a:latin typeface="+mn-lt"/>
                          <a:ea typeface="+mn-ea"/>
                          <a:cs typeface="B Nazanin" pitchFamily="2" charset="-78"/>
                        </a:rPr>
                        <a:t>3-در همان فاصله زمانی </a:t>
                      </a:r>
                      <a:r>
                        <a:rPr lang="en-US" sz="1000" b="1" kern="1200" dirty="0" smtClean="0">
                          <a:solidFill>
                            <a:schemeClr val="dk1"/>
                          </a:solidFill>
                          <a:latin typeface="+mn-lt"/>
                          <a:ea typeface="+mn-ea"/>
                          <a:cs typeface="B Nazanin" pitchFamily="2" charset="-78"/>
                        </a:rPr>
                        <a:t>BMI </a:t>
                      </a:r>
                      <a:r>
                        <a:rPr lang="fa-IR" sz="1000" b="1" kern="1200" dirty="0" smtClean="0">
                          <a:solidFill>
                            <a:schemeClr val="dk1"/>
                          </a:solidFill>
                          <a:latin typeface="+mn-lt"/>
                          <a:ea typeface="+mn-ea"/>
                          <a:cs typeface="B Nazanin" pitchFamily="2" charset="-78"/>
                        </a:rPr>
                        <a:t> افزایش یافت</a:t>
                      </a:r>
                      <a:endParaRPr lang="en-US" sz="1000" b="1" kern="1200" dirty="0" smtClean="0">
                        <a:solidFill>
                          <a:schemeClr val="dk1"/>
                        </a:solidFill>
                        <a:latin typeface="+mn-lt"/>
                        <a:ea typeface="+mn-ea"/>
                        <a:cs typeface="B Nazanin" pitchFamily="2" charset="-78"/>
                      </a:endParaRPr>
                    </a:p>
                    <a:p>
                      <a:pPr algn="just" rtl="1"/>
                      <a:r>
                        <a:rPr lang="en-US" sz="1000" b="1" kern="1200" dirty="0" smtClean="0">
                          <a:solidFill>
                            <a:schemeClr val="dk1"/>
                          </a:solidFill>
                          <a:latin typeface="+mn-lt"/>
                          <a:ea typeface="+mn-ea"/>
                          <a:cs typeface="B Nazanin" pitchFamily="2" charset="-78"/>
                        </a:rPr>
                        <a:t>P trend&lt;0.001</a:t>
                      </a:r>
                      <a:r>
                        <a:rPr lang="fa-IR" sz="1000" b="1" kern="1200" dirty="0" smtClean="0">
                          <a:solidFill>
                            <a:schemeClr val="dk1"/>
                          </a:solidFill>
                          <a:latin typeface="+mn-lt"/>
                          <a:ea typeface="+mn-ea"/>
                          <a:cs typeface="B Nazanin" pitchFamily="2" charset="-78"/>
                        </a:rPr>
                        <a:t> مردان و </a:t>
                      </a:r>
                      <a:r>
                        <a:rPr lang="en-US" sz="1000" b="1" kern="1200" dirty="0" smtClean="0">
                          <a:solidFill>
                            <a:schemeClr val="dk1"/>
                          </a:solidFill>
                          <a:latin typeface="+mn-lt"/>
                          <a:ea typeface="+mn-ea"/>
                          <a:cs typeface="B Nazanin" pitchFamily="2" charset="-78"/>
                        </a:rPr>
                        <a:t>P trend=0.001 </a:t>
                      </a:r>
                      <a:r>
                        <a:rPr lang="fa-IR" sz="1000" b="1" kern="1200" dirty="0" smtClean="0">
                          <a:solidFill>
                            <a:schemeClr val="dk1"/>
                          </a:solidFill>
                          <a:latin typeface="+mn-lt"/>
                          <a:ea typeface="+mn-ea"/>
                          <a:cs typeface="B Nazanin" pitchFamily="2" charset="-78"/>
                        </a:rPr>
                        <a:t> زنان </a:t>
                      </a:r>
                    </a:p>
                    <a:p>
                      <a:pPr algn="just" rtl="1"/>
                      <a:r>
                        <a:rPr lang="fa-IR" sz="1000" b="1" kern="1200" baseline="0" dirty="0" smtClean="0">
                          <a:solidFill>
                            <a:schemeClr val="dk1"/>
                          </a:solidFill>
                          <a:latin typeface="+mn-lt"/>
                          <a:ea typeface="+mn-ea"/>
                          <a:cs typeface="B Nazanin" pitchFamily="2" charset="-78"/>
                        </a:rPr>
                        <a:t>روند </a:t>
                      </a:r>
                      <a:r>
                        <a:rPr lang="en-US" sz="1000" b="1" kern="1200" baseline="0" dirty="0" smtClean="0">
                          <a:solidFill>
                            <a:schemeClr val="dk1"/>
                          </a:solidFill>
                          <a:latin typeface="+mn-lt"/>
                          <a:ea typeface="+mn-ea"/>
                          <a:cs typeface="B Nazanin" pitchFamily="2" charset="-78"/>
                        </a:rPr>
                        <a:t>LOW HDL-C</a:t>
                      </a:r>
                      <a:r>
                        <a:rPr lang="fa-IR" sz="1000" b="1" kern="1200" baseline="0" dirty="0" smtClean="0">
                          <a:solidFill>
                            <a:schemeClr val="dk1"/>
                          </a:solidFill>
                          <a:latin typeface="+mn-lt"/>
                          <a:ea typeface="+mn-ea"/>
                          <a:cs typeface="B Nazanin" pitchFamily="2" charset="-78"/>
                        </a:rPr>
                        <a:t> و هیپر تری گلیسریدمی کاهش یابنده بود. </a:t>
                      </a:r>
                      <a:endParaRPr lang="en-US" sz="1000" b="1" dirty="0" smtClean="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i="0" dirty="0" smtClean="0">
                          <a:latin typeface="+mn-lt"/>
                          <a:ea typeface="Times New Roman"/>
                          <a:cs typeface="B Nazanin" pitchFamily="2" charset="-78"/>
                        </a:rPr>
                        <a:t>Continues and categorical</a:t>
                      </a:r>
                    </a:p>
                    <a:p>
                      <a:pPr marL="0" marR="0" algn="ctr">
                        <a:lnSpc>
                          <a:spcPct val="115000"/>
                        </a:lnSpc>
                        <a:spcBef>
                          <a:spcPts val="0"/>
                        </a:spcBef>
                        <a:spcAft>
                          <a:spcPts val="0"/>
                        </a:spcAft>
                      </a:pPr>
                      <a:endParaRPr lang="en-US" sz="1000" b="1" i="0"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b="1" i="0" dirty="0" smtClean="0">
                          <a:latin typeface="+mn-lt"/>
                          <a:ea typeface="Times New Roman"/>
                          <a:cs typeface="B Nazanin" pitchFamily="2" charset="-78"/>
                        </a:rPr>
                        <a:t>longitudinal</a:t>
                      </a:r>
                    </a:p>
                    <a:p>
                      <a:pPr marL="0" marR="0" algn="ctr">
                        <a:lnSpc>
                          <a:spcPct val="115000"/>
                        </a:lnSpc>
                        <a:spcBef>
                          <a:spcPts val="0"/>
                        </a:spcBef>
                        <a:spcAft>
                          <a:spcPts val="0"/>
                        </a:spcAft>
                      </a:pPr>
                      <a:endParaRPr lang="en-US" sz="1000" b="1" i="0"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spcBef>
                          <a:spcPts val="0"/>
                        </a:spcBef>
                        <a:spcAft>
                          <a:spcPts val="0"/>
                        </a:spcAft>
                      </a:pPr>
                      <a:r>
                        <a:rPr lang="fa-IR" sz="1000" b="1" dirty="0" smtClean="0">
                          <a:latin typeface="Times New Roman"/>
                          <a:ea typeface="Times New Roman"/>
                          <a:cs typeface="B Nazanin"/>
                        </a:rPr>
                        <a:t>10</a:t>
                      </a:r>
                      <a:endParaRPr lang="en-US" sz="1000" b="1" dirty="0">
                        <a:latin typeface="Times New Roman"/>
                        <a:ea typeface="Times New Roman"/>
                        <a:cs typeface="Traditional Arabic"/>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spcBef>
                          <a:spcPts val="0"/>
                        </a:spcBef>
                        <a:spcAft>
                          <a:spcPts val="0"/>
                        </a:spcAft>
                      </a:pPr>
                      <a:r>
                        <a:rPr lang="fa-IR" sz="1000" b="1" dirty="0" smtClean="0">
                          <a:latin typeface="B Nazanin"/>
                          <a:ea typeface="Times New Roman"/>
                          <a:cs typeface="B Nazanin" pitchFamily="2" charset="-78"/>
                        </a:rPr>
                        <a:t>1666</a:t>
                      </a:r>
                      <a:r>
                        <a:rPr lang="fa-IR" sz="1000" b="1" dirty="0" smtClean="0">
                          <a:latin typeface="Times New Roman"/>
                          <a:ea typeface="Times New Roman"/>
                          <a:cs typeface="B Nazanin" pitchFamily="2" charset="-78"/>
                        </a:rPr>
                        <a:t>ب</a:t>
                      </a:r>
                      <a:r>
                        <a:rPr lang="fa-IR" sz="1000" b="1" baseline="0" dirty="0" smtClean="0">
                          <a:latin typeface="+mn-lt"/>
                          <a:ea typeface="Times New Roman"/>
                          <a:cs typeface="B Nazanin" pitchFamily="2" charset="-78"/>
                        </a:rPr>
                        <a:t>الای 20 سال</a:t>
                      </a:r>
                      <a:endParaRPr lang="en-US" sz="1000" b="1" dirty="0">
                        <a:latin typeface="Times New Roman"/>
                        <a:ea typeface="Times New Roman"/>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a-IR" sz="1000" b="1" kern="1200" dirty="0" smtClean="0">
                          <a:cs typeface="B Nazanin" pitchFamily="2" charset="-78"/>
                        </a:rPr>
                        <a:t>روند تغییرات لیپید سرم</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l">
                        <a:lnSpc>
                          <a:spcPct val="115000"/>
                        </a:lnSpc>
                        <a:spcBef>
                          <a:spcPts val="0"/>
                        </a:spcBef>
                        <a:spcAft>
                          <a:spcPts val="0"/>
                        </a:spcAft>
                      </a:pPr>
                      <a:r>
                        <a:rPr lang="en-US" sz="1200" b="0" dirty="0" smtClean="0">
                          <a:solidFill>
                            <a:schemeClr val="tx1"/>
                          </a:solidFill>
                          <a:latin typeface="+mn-lt"/>
                          <a:ea typeface="Times New Roman"/>
                          <a:cs typeface="+mj-cs"/>
                        </a:rPr>
                        <a:t>Framingham</a:t>
                      </a:r>
                    </a:p>
                    <a:p>
                      <a:pPr marL="0" marR="0" algn="l">
                        <a:lnSpc>
                          <a:spcPct val="115000"/>
                        </a:lnSpc>
                        <a:spcBef>
                          <a:spcPts val="0"/>
                        </a:spcBef>
                        <a:spcAft>
                          <a:spcPts val="0"/>
                        </a:spcAft>
                      </a:pPr>
                      <a:r>
                        <a:rPr lang="fa-IR" sz="1200" b="0" dirty="0" smtClean="0">
                          <a:solidFill>
                            <a:schemeClr val="tx1"/>
                          </a:solidFill>
                          <a:latin typeface="+mn-lt"/>
                          <a:ea typeface="Times New Roman"/>
                          <a:cs typeface="+mj-cs"/>
                        </a:rPr>
                        <a:t>2001-1999</a:t>
                      </a:r>
                      <a:endParaRPr lang="en-US" sz="1200" b="0" dirty="0">
                        <a:solidFill>
                          <a:schemeClr val="tx1"/>
                        </a:solidFill>
                        <a:latin typeface="+mn-lt"/>
                        <a:ea typeface="Times New Roman"/>
                        <a:cs typeface="+mj-cs"/>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595433">
                <a:tc>
                  <a:txBody>
                    <a:bodyPr/>
                    <a:lstStyle/>
                    <a:p>
                      <a:pPr marL="0" marR="0" algn="r">
                        <a:lnSpc>
                          <a:spcPct val="115000"/>
                        </a:lnSpc>
                        <a:spcBef>
                          <a:spcPts val="0"/>
                        </a:spcBef>
                        <a:spcAft>
                          <a:spcPts val="0"/>
                        </a:spcAft>
                      </a:pPr>
                      <a:r>
                        <a:rPr lang="fa-IR" sz="1000" b="1" dirty="0" smtClean="0">
                          <a:latin typeface="Arial"/>
                          <a:ea typeface="Times New Roman"/>
                          <a:cs typeface="B Nazanin" pitchFamily="2" charset="-78"/>
                        </a:rPr>
                        <a:t>علت کاهش مطلوب در روند </a:t>
                      </a:r>
                      <a:r>
                        <a:rPr lang="en-US" sz="1000" b="1" dirty="0" smtClean="0">
                          <a:latin typeface="Arial"/>
                          <a:ea typeface="Times New Roman"/>
                          <a:cs typeface="B Nazanin" pitchFamily="2" charset="-78"/>
                        </a:rPr>
                        <a:t>non HDL-C,TC</a:t>
                      </a:r>
                      <a:r>
                        <a:rPr lang="fa-IR" sz="1000" b="1" dirty="0" smtClean="0">
                          <a:latin typeface="Arial"/>
                          <a:ea typeface="Times New Roman"/>
                          <a:cs typeface="B Nazanin" pitchFamily="2" charset="-78"/>
                        </a:rPr>
                        <a:t> و </a:t>
                      </a:r>
                      <a:r>
                        <a:rPr lang="en-US" sz="1000" b="1" dirty="0" smtClean="0">
                          <a:latin typeface="Arial"/>
                          <a:ea typeface="Times New Roman"/>
                          <a:cs typeface="B Nazanin" pitchFamily="2" charset="-78"/>
                        </a:rPr>
                        <a:t>LDL-C</a:t>
                      </a:r>
                      <a:r>
                        <a:rPr lang="fa-IR" sz="1000" b="1" dirty="0" smtClean="0">
                          <a:latin typeface="Arial"/>
                          <a:ea typeface="Times New Roman"/>
                          <a:cs typeface="B Nazanin" pitchFamily="2" charset="-78"/>
                        </a:rPr>
                        <a:t> : کاهش در مصرف اسیدهای چرب ترانس و یا هرگونه تغییرات سالم در سبک زندگی </a:t>
                      </a:r>
                    </a:p>
                    <a:p>
                      <a:pPr marL="0" marR="0" algn="r" rtl="1">
                        <a:lnSpc>
                          <a:spcPct val="115000"/>
                        </a:lnSpc>
                        <a:spcBef>
                          <a:spcPts val="0"/>
                        </a:spcBef>
                        <a:spcAft>
                          <a:spcPts val="0"/>
                        </a:spcAft>
                      </a:pPr>
                      <a:r>
                        <a:rPr lang="fa-IR" sz="1000" b="1" dirty="0" smtClean="0">
                          <a:latin typeface="Arial"/>
                          <a:ea typeface="Times New Roman"/>
                          <a:cs typeface="B Nazanin" pitchFamily="2" charset="-78"/>
                        </a:rPr>
                        <a:t>کاهش مصرف</a:t>
                      </a:r>
                      <a:r>
                        <a:rPr lang="fa-IR" sz="1000" b="1" baseline="0" dirty="0" smtClean="0">
                          <a:latin typeface="Arial"/>
                          <a:ea typeface="Times New Roman"/>
                          <a:cs typeface="B Nazanin" pitchFamily="2" charset="-78"/>
                        </a:rPr>
                        <a:t> کربوهیدرات و استعمال سیگار و شاید</a:t>
                      </a:r>
                    </a:p>
                    <a:p>
                      <a:pPr marL="0" marR="0" algn="r" rtl="1">
                        <a:lnSpc>
                          <a:spcPct val="115000"/>
                        </a:lnSpc>
                        <a:spcBef>
                          <a:spcPts val="0"/>
                        </a:spcBef>
                        <a:spcAft>
                          <a:spcPts val="0"/>
                        </a:spcAft>
                      </a:pPr>
                      <a:r>
                        <a:rPr lang="fa-IR" sz="1000" b="1" baseline="0" dirty="0" smtClean="0">
                          <a:latin typeface="Arial"/>
                          <a:ea typeface="Times New Roman"/>
                          <a:cs typeface="B Nazanin" pitchFamily="2" charset="-78"/>
                        </a:rPr>
                        <a:t>افزایش مصرف داروهای کاهنده لیپید</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just" rtl="1">
                        <a:spcBef>
                          <a:spcPts val="0"/>
                        </a:spcBef>
                        <a:spcAft>
                          <a:spcPts val="0"/>
                        </a:spcAft>
                      </a:pPr>
                      <a:r>
                        <a:rPr lang="fa-IR" sz="1000" b="1" dirty="0" smtClean="0">
                          <a:latin typeface="Arial"/>
                          <a:ea typeface="Times New Roman"/>
                          <a:cs typeface="B Nazanin" pitchFamily="2" charset="-78"/>
                        </a:rPr>
                        <a:t> 1.</a:t>
                      </a:r>
                      <a:r>
                        <a:rPr lang="en-US" sz="1000" b="1" dirty="0" smtClean="0">
                          <a:latin typeface="Arial"/>
                          <a:ea typeface="Times New Roman"/>
                          <a:cs typeface="B Nazanin" pitchFamily="2" charset="-78"/>
                        </a:rPr>
                        <a:t>TC</a:t>
                      </a:r>
                      <a:r>
                        <a:rPr lang="fa-IR" sz="1000" b="1" dirty="0" smtClean="0">
                          <a:latin typeface="Arial"/>
                          <a:ea typeface="Times New Roman"/>
                          <a:cs typeface="B Nazanin" pitchFamily="2" charset="-78"/>
                        </a:rPr>
                        <a:t> و </a:t>
                      </a:r>
                      <a:r>
                        <a:rPr lang="en-US" sz="1000" b="1" dirty="0" smtClean="0">
                          <a:latin typeface="Arial"/>
                          <a:ea typeface="Times New Roman"/>
                          <a:cs typeface="B Nazanin" pitchFamily="2" charset="-78"/>
                        </a:rPr>
                        <a:t>LDL-C</a:t>
                      </a:r>
                      <a:r>
                        <a:rPr lang="fa-IR" sz="1000" b="1" dirty="0" smtClean="0">
                          <a:latin typeface="Arial"/>
                          <a:ea typeface="Times New Roman"/>
                          <a:cs typeface="B Nazanin" pitchFamily="2" charset="-78"/>
                        </a:rPr>
                        <a:t> و </a:t>
                      </a:r>
                      <a:r>
                        <a:rPr lang="en-US" sz="1000" b="1" dirty="0" smtClean="0">
                          <a:latin typeface="Arial"/>
                          <a:ea typeface="Times New Roman"/>
                          <a:cs typeface="B Nazanin" pitchFamily="2" charset="-78"/>
                        </a:rPr>
                        <a:t>non-HDL-C</a:t>
                      </a:r>
                      <a:endParaRPr lang="fa-IR" sz="1000" b="1" dirty="0" smtClean="0">
                        <a:latin typeface="Arial"/>
                        <a:ea typeface="Times New Roman"/>
                        <a:cs typeface="B Nazanin" pitchFamily="2" charset="-78"/>
                      </a:endParaRPr>
                    </a:p>
                    <a:p>
                      <a:pPr marL="0" marR="0" algn="just" rtl="1">
                        <a:spcBef>
                          <a:spcPts val="0"/>
                        </a:spcBef>
                        <a:spcAft>
                          <a:spcPts val="0"/>
                        </a:spcAft>
                      </a:pPr>
                      <a:r>
                        <a:rPr lang="fa-IR" sz="1000" b="1" dirty="0" smtClean="0">
                          <a:latin typeface="Arial"/>
                          <a:ea typeface="Times New Roman"/>
                          <a:cs typeface="B Nazanin" pitchFamily="2" charset="-78"/>
                        </a:rPr>
                        <a:t> کاهش </a:t>
                      </a:r>
                      <a:r>
                        <a:rPr lang="fa-IR" sz="1000" b="1" dirty="0">
                          <a:latin typeface="Arial"/>
                          <a:ea typeface="Times New Roman"/>
                          <a:cs typeface="B Nazanin" pitchFamily="2" charset="-78"/>
                        </a:rPr>
                        <a:t>یافت </a:t>
                      </a:r>
                      <a:r>
                        <a:rPr lang="en-US" sz="1000" b="1" dirty="0" smtClean="0">
                          <a:latin typeface="Arial"/>
                          <a:ea typeface="Times New Roman"/>
                          <a:cs typeface="B Nazanin" pitchFamily="2" charset="-78"/>
                        </a:rPr>
                        <a:t>(p trend&lt;0.001)</a:t>
                      </a:r>
                      <a:endParaRPr lang="fa-IR" sz="1000" b="1" dirty="0" smtClean="0">
                        <a:latin typeface="Arial"/>
                        <a:ea typeface="Times New Roman"/>
                        <a:cs typeface="B Nazanin" pitchFamily="2" charset="-78"/>
                      </a:endParaRPr>
                    </a:p>
                    <a:p>
                      <a:pPr marL="0" marR="0" algn="just" rtl="1">
                        <a:spcBef>
                          <a:spcPts val="0"/>
                        </a:spcBef>
                        <a:spcAft>
                          <a:spcPts val="0"/>
                        </a:spcAft>
                      </a:pPr>
                      <a:r>
                        <a:rPr lang="fa-IR" sz="1000" b="1" dirty="0" smtClean="0">
                          <a:latin typeface="Arial"/>
                          <a:ea typeface="Times New Roman"/>
                          <a:cs typeface="B Nazanin" pitchFamily="2" charset="-78"/>
                        </a:rPr>
                        <a:t>  2.</a:t>
                      </a:r>
                      <a:r>
                        <a:rPr lang="en-US" sz="1000" b="1" dirty="0" smtClean="0">
                          <a:latin typeface="Arial"/>
                          <a:ea typeface="Times New Roman"/>
                          <a:cs typeface="B Nazanin" pitchFamily="2" charset="-78"/>
                        </a:rPr>
                        <a:t>HDL-C</a:t>
                      </a:r>
                      <a:r>
                        <a:rPr lang="fa-IR" sz="1000" b="1" baseline="0" dirty="0" smtClean="0">
                          <a:latin typeface="Arial"/>
                          <a:ea typeface="Times New Roman"/>
                          <a:cs typeface="B Nazanin" pitchFamily="2" charset="-78"/>
                        </a:rPr>
                        <a:t>  </a:t>
                      </a:r>
                      <a:r>
                        <a:rPr lang="fa-IR" sz="1000" b="1" dirty="0" smtClean="0">
                          <a:latin typeface="Arial"/>
                          <a:ea typeface="Times New Roman"/>
                          <a:cs typeface="B Nazanin" pitchFamily="2" charset="-78"/>
                        </a:rPr>
                        <a:t>افزایش </a:t>
                      </a:r>
                      <a:r>
                        <a:rPr lang="fa-IR" sz="1000" b="1" dirty="0">
                          <a:latin typeface="Arial"/>
                          <a:ea typeface="Times New Roman"/>
                          <a:cs typeface="B Nazanin" pitchFamily="2" charset="-78"/>
                        </a:rPr>
                        <a:t>یافت </a:t>
                      </a:r>
                      <a:r>
                        <a:rPr lang="en-US" sz="1000" b="1" dirty="0">
                          <a:latin typeface="Arial"/>
                          <a:ea typeface="Times New Roman"/>
                          <a:cs typeface="B Nazanin" pitchFamily="2" charset="-78"/>
                        </a:rPr>
                        <a:t>(p=0.001)</a:t>
                      </a:r>
                      <a:r>
                        <a:rPr lang="fa-IR" sz="1000" b="1" dirty="0" smtClean="0">
                          <a:latin typeface="Arial"/>
                          <a:ea typeface="Times New Roman"/>
                          <a:cs typeface="B Nazanin" pitchFamily="2" charset="-78"/>
                        </a:rPr>
                        <a:t>.</a:t>
                      </a:r>
                      <a:endParaRPr lang="en-US" sz="1000" b="1" dirty="0" smtClean="0">
                        <a:latin typeface="Arial"/>
                        <a:ea typeface="Times New Roman"/>
                        <a:cs typeface="B Nazanin" pitchFamily="2" charset="-78"/>
                      </a:endParaRPr>
                    </a:p>
                    <a:p>
                      <a:pPr marL="0" marR="0" algn="just" rtl="1">
                        <a:spcBef>
                          <a:spcPts val="0"/>
                        </a:spcBef>
                        <a:spcAft>
                          <a:spcPts val="0"/>
                        </a:spcAft>
                      </a:pPr>
                      <a:r>
                        <a:rPr lang="fa-IR" sz="1000" b="1" dirty="0" smtClean="0">
                          <a:latin typeface="Arial"/>
                          <a:ea typeface="Times New Roman"/>
                          <a:cs typeface="B Nazanin" pitchFamily="2" charset="-78"/>
                        </a:rPr>
                        <a:t>3 .میانگین </a:t>
                      </a:r>
                      <a:r>
                        <a:rPr lang="en-US" sz="1000" b="1" dirty="0">
                          <a:latin typeface="Arial"/>
                          <a:ea typeface="Times New Roman"/>
                          <a:cs typeface="B Nazanin" pitchFamily="2" charset="-78"/>
                        </a:rPr>
                        <a:t>TG</a:t>
                      </a:r>
                      <a:r>
                        <a:rPr lang="fa-IR" sz="1000" b="1" dirty="0">
                          <a:latin typeface="Arial"/>
                          <a:ea typeface="Times New Roman"/>
                          <a:cs typeface="B Nazanin" pitchFamily="2" charset="-78"/>
                        </a:rPr>
                        <a:t> سرم </a:t>
                      </a:r>
                      <a:r>
                        <a:rPr lang="fa-IR" sz="1000" b="1" dirty="0" smtClean="0">
                          <a:latin typeface="Arial"/>
                          <a:ea typeface="Times New Roman"/>
                          <a:cs typeface="B Nazanin" pitchFamily="2" charset="-78"/>
                        </a:rPr>
                        <a:t>در </a:t>
                      </a:r>
                      <a:r>
                        <a:rPr lang="fa-IR" sz="1000" b="1" dirty="0">
                          <a:latin typeface="Arial"/>
                          <a:ea typeface="Times New Roman"/>
                          <a:cs typeface="B Nazanin" pitchFamily="2" charset="-78"/>
                        </a:rPr>
                        <a:t>بین سالهای 1994-1988 </a:t>
                      </a:r>
                      <a:r>
                        <a:rPr lang="fa-IR" sz="1000" b="1" dirty="0" smtClean="0">
                          <a:latin typeface="Arial"/>
                          <a:ea typeface="Times New Roman"/>
                          <a:cs typeface="B Nazanin" pitchFamily="2" charset="-78"/>
                        </a:rPr>
                        <a:t>افزایش و سپس کاهش </a:t>
                      </a:r>
                      <a:r>
                        <a:rPr lang="fa-IR" sz="1000" b="1" dirty="0">
                          <a:latin typeface="Arial"/>
                          <a:ea typeface="Times New Roman"/>
                          <a:cs typeface="B Nazanin" pitchFamily="2" charset="-78"/>
                        </a:rPr>
                        <a:t>یافت.</a:t>
                      </a:r>
                      <a:r>
                        <a:rPr lang="en-US" sz="1000" b="1" dirty="0">
                          <a:latin typeface="Arial"/>
                          <a:ea typeface="Times New Roman"/>
                          <a:cs typeface="B Nazanin" pitchFamily="2" charset="-78"/>
                        </a:rPr>
                        <a:t>(p&lt;.001</a:t>
                      </a:r>
                      <a:r>
                        <a:rPr lang="en-US" sz="1000" b="1" dirty="0" smtClean="0">
                          <a:latin typeface="Arial"/>
                          <a:ea typeface="Times New Roman"/>
                          <a:cs typeface="B Nazanin" pitchFamily="2" charset="-78"/>
                        </a:rPr>
                        <a:t>)</a:t>
                      </a:r>
                      <a:endParaRPr lang="fa-IR" sz="1000" b="1" dirty="0" smtClean="0">
                        <a:latin typeface="Arial"/>
                        <a:ea typeface="Times New Roman"/>
                        <a:cs typeface="B Nazanin" pitchFamily="2" charset="-78"/>
                      </a:endParaRPr>
                    </a:p>
                    <a:p>
                      <a:pPr marL="0" marR="0" algn="just" rtl="1">
                        <a:spcBef>
                          <a:spcPts val="0"/>
                        </a:spcBef>
                        <a:spcAft>
                          <a:spcPts val="0"/>
                        </a:spcAft>
                      </a:pPr>
                      <a:r>
                        <a:rPr lang="fa-IR" sz="1000" b="1" dirty="0" smtClean="0">
                          <a:latin typeface="Arial"/>
                          <a:ea typeface="Times New Roman"/>
                          <a:cs typeface="B Nazanin" pitchFamily="2" charset="-78"/>
                        </a:rPr>
                        <a:t>نتایج بعد از حذف داروها</a:t>
                      </a:r>
                      <a:r>
                        <a:rPr lang="fa-IR" sz="1000" b="1" baseline="0" dirty="0" smtClean="0">
                          <a:latin typeface="Arial"/>
                          <a:ea typeface="Times New Roman"/>
                          <a:cs typeface="B Nazanin" pitchFamily="2" charset="-78"/>
                        </a:rPr>
                        <a:t> از انالیز تغییر نکرد.</a:t>
                      </a:r>
                      <a:endParaRPr lang="fa-IR" sz="1000" b="1" dirty="0" smtClean="0">
                        <a:latin typeface="Arial"/>
                        <a:ea typeface="Times New Roman"/>
                        <a:cs typeface="B Nazanin" pitchFamily="2" charset="-78"/>
                      </a:endParaRPr>
                    </a:p>
                    <a:p>
                      <a:pPr marL="0" marR="0" algn="just" rtl="1">
                        <a:spcBef>
                          <a:spcPts val="0"/>
                        </a:spcBef>
                        <a:spcAft>
                          <a:spcPts val="0"/>
                        </a:spcAft>
                      </a:pPr>
                      <a:r>
                        <a:rPr lang="fa-IR" sz="1000" b="1" dirty="0" smtClean="0">
                          <a:latin typeface="Arial"/>
                          <a:ea typeface="Times New Roman"/>
                          <a:cs typeface="B Nazanin" pitchFamily="2" charset="-78"/>
                        </a:rPr>
                        <a:t>4.</a:t>
                      </a:r>
                      <a:r>
                        <a:rPr lang="en-US" sz="1000" b="1" dirty="0" smtClean="0">
                          <a:latin typeface="Arial"/>
                          <a:ea typeface="Times New Roman"/>
                          <a:cs typeface="B Nazanin" pitchFamily="2" charset="-78"/>
                        </a:rPr>
                        <a:t>BMI</a:t>
                      </a:r>
                      <a:r>
                        <a:rPr lang="fa-IR" sz="1000" b="1" baseline="0" dirty="0" smtClean="0">
                          <a:latin typeface="Arial"/>
                          <a:ea typeface="Times New Roman"/>
                          <a:cs typeface="B Nazanin" pitchFamily="2" charset="-78"/>
                        </a:rPr>
                        <a:t> افزایش</a:t>
                      </a:r>
                    </a:p>
                    <a:p>
                      <a:pPr marL="0" marR="0" algn="just" rtl="1">
                        <a:spcBef>
                          <a:spcPts val="0"/>
                        </a:spcBef>
                        <a:spcAft>
                          <a:spcPts val="0"/>
                        </a:spcAft>
                      </a:pPr>
                      <a:r>
                        <a:rPr lang="fa-IR" sz="1000" b="1" baseline="0" dirty="0" smtClean="0">
                          <a:latin typeface="Arial"/>
                          <a:ea typeface="Times New Roman"/>
                          <a:cs typeface="B Nazanin" pitchFamily="2" charset="-78"/>
                        </a:rPr>
                        <a:t>5.مصرف داروهای ضد لیپید افزایش یافت </a:t>
                      </a:r>
                    </a:p>
                    <a:p>
                      <a:pPr marL="0" marR="0" algn="just" rtl="1">
                        <a:spcBef>
                          <a:spcPts val="0"/>
                        </a:spcBef>
                        <a:spcAft>
                          <a:spcPts val="0"/>
                        </a:spcAft>
                      </a:pPr>
                      <a:r>
                        <a:rPr lang="fa-IR" sz="1000" b="1" baseline="0" dirty="0" smtClean="0">
                          <a:latin typeface="Arial"/>
                          <a:ea typeface="Times New Roman"/>
                          <a:cs typeface="B Nazanin" pitchFamily="2" charset="-78"/>
                        </a:rPr>
                        <a:t>کاهش شیوع هیپرکلسترولمی و </a:t>
                      </a:r>
                      <a:r>
                        <a:rPr lang="en-US" sz="1000" b="1" baseline="0" dirty="0" smtClean="0">
                          <a:latin typeface="Times New Roman" pitchFamily="18" charset="0"/>
                          <a:ea typeface="Times New Roman"/>
                          <a:cs typeface="Times New Roman" pitchFamily="18" charset="0"/>
                        </a:rPr>
                        <a:t>LOW HDL-C</a:t>
                      </a:r>
                      <a:endParaRPr lang="fa-IR" sz="1000" b="1" baseline="0" dirty="0" smtClean="0">
                        <a:latin typeface="Times New Roman" pitchFamily="18" charset="0"/>
                        <a:ea typeface="Times New Roman"/>
                        <a:cs typeface="Times New Roman" pitchFamily="18" charset="0"/>
                      </a:endParaRPr>
                    </a:p>
                    <a:p>
                      <a:pPr marL="0" marR="0" algn="just" rtl="1">
                        <a:spcBef>
                          <a:spcPts val="0"/>
                        </a:spcBef>
                        <a:spcAft>
                          <a:spcPts val="0"/>
                        </a:spcAft>
                      </a:pPr>
                      <a:endParaRPr lang="fa-IR" sz="1000" b="1" dirty="0" smtClean="0">
                        <a:latin typeface="Arial"/>
                        <a:ea typeface="Times New Roman"/>
                        <a:cs typeface="B Nazanin" pitchFamily="2" charset="-78"/>
                      </a:endParaRPr>
                    </a:p>
                    <a:p>
                      <a:pPr marL="0" marR="0" algn="just" rtl="1">
                        <a:spcBef>
                          <a:spcPts val="0"/>
                        </a:spcBef>
                        <a:spcAft>
                          <a:spcPts val="0"/>
                        </a:spcAft>
                      </a:pPr>
                      <a:endParaRPr lang="en-US" sz="1000" b="1" dirty="0">
                        <a:latin typeface="Times New Roman"/>
                        <a:ea typeface="Times New Roman"/>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spcBef>
                          <a:spcPts val="0"/>
                        </a:spcBef>
                        <a:spcAft>
                          <a:spcPts val="0"/>
                        </a:spcAft>
                      </a:pPr>
                      <a:r>
                        <a:rPr lang="en-US" sz="1000" b="1" i="0" dirty="0" smtClean="0">
                          <a:latin typeface="+mn-lt"/>
                          <a:ea typeface="Times New Roman"/>
                          <a:cs typeface="B Nazanin" pitchFamily="2" charset="-78"/>
                        </a:rPr>
                        <a:t>Continues and categorical</a:t>
                      </a:r>
                      <a:endParaRPr lang="en-US" sz="1000" b="1" dirty="0">
                        <a:latin typeface="Times New Roman"/>
                        <a:ea typeface="Times New Roman"/>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rtl="1">
                        <a:spcBef>
                          <a:spcPts val="0"/>
                        </a:spcBef>
                        <a:spcAft>
                          <a:spcPts val="0"/>
                        </a:spcAft>
                      </a:pPr>
                      <a:endParaRPr lang="en-US" sz="1000" b="1" dirty="0">
                        <a:latin typeface="Times New Roman"/>
                        <a:ea typeface="Times New Roman"/>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000" b="1" dirty="0" smtClean="0">
                          <a:latin typeface="Times New Roman"/>
                          <a:ea typeface="Times New Roman"/>
                          <a:cs typeface="B Nazanin" pitchFamily="2" charset="-78"/>
                        </a:rPr>
                        <a:t>13</a:t>
                      </a:r>
                      <a:endParaRPr lang="en-US" sz="1000" b="1" dirty="0" smtClean="0">
                        <a:latin typeface="Times New Roman"/>
                        <a:ea typeface="Times New Roman"/>
                        <a:cs typeface="B Nazanin" pitchFamily="2" charset="-78"/>
                      </a:endParaRPr>
                    </a:p>
                    <a:p>
                      <a:pPr marL="0" marR="0" algn="ctr" rtl="1">
                        <a:spcBef>
                          <a:spcPts val="0"/>
                        </a:spcBef>
                        <a:spcAft>
                          <a:spcPts val="0"/>
                        </a:spcAft>
                      </a:pPr>
                      <a:endParaRPr lang="en-US" sz="1000" b="1" dirty="0">
                        <a:latin typeface="Times New Roman"/>
                        <a:ea typeface="Times New Roman"/>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justLow" rtl="1">
                        <a:spcBef>
                          <a:spcPts val="0"/>
                        </a:spcBef>
                        <a:spcAft>
                          <a:spcPts val="0"/>
                        </a:spcAft>
                      </a:pPr>
                      <a:r>
                        <a:rPr lang="fa-IR" sz="1000" b="1" dirty="0" smtClean="0">
                          <a:latin typeface="Times New Roman"/>
                          <a:ea typeface="Times New Roman"/>
                          <a:cs typeface="B Nazanin" pitchFamily="2" charset="-78"/>
                        </a:rPr>
                        <a:t>مقطع 1</a:t>
                      </a:r>
                      <a:r>
                        <a:rPr lang="en-US" sz="1000" b="1" dirty="0" smtClean="0">
                          <a:latin typeface="Times New Roman"/>
                          <a:ea typeface="Times New Roman"/>
                          <a:cs typeface="B Nazanin" pitchFamily="2" charset="-78"/>
                        </a:rPr>
                        <a:t>:</a:t>
                      </a:r>
                      <a:r>
                        <a:rPr lang="fa-IR" sz="1000" b="1" dirty="0" smtClean="0">
                          <a:latin typeface="Times New Roman"/>
                          <a:ea typeface="Times New Roman"/>
                          <a:cs typeface="B Nazanin" pitchFamily="2" charset="-78"/>
                        </a:rPr>
                        <a:t>16573</a:t>
                      </a:r>
                      <a:endParaRPr lang="en-US" sz="1000" b="1" dirty="0" smtClean="0">
                        <a:latin typeface="Times New Roman"/>
                        <a:ea typeface="Times New Roman"/>
                        <a:cs typeface="B Nazanin" pitchFamily="2" charset="-78"/>
                      </a:endParaRPr>
                    </a:p>
                    <a:p>
                      <a:pPr marL="0" marR="0" algn="justLow" rtl="1">
                        <a:spcBef>
                          <a:spcPts val="0"/>
                        </a:spcBef>
                        <a:spcAft>
                          <a:spcPts val="0"/>
                        </a:spcAft>
                      </a:pPr>
                      <a:r>
                        <a:rPr lang="fa-IR" sz="1000" b="1" dirty="0" smtClean="0">
                          <a:latin typeface="Times New Roman"/>
                          <a:ea typeface="Times New Roman"/>
                          <a:cs typeface="B Nazanin" pitchFamily="2" charset="-78"/>
                        </a:rPr>
                        <a:t>مقطع2: 94741</a:t>
                      </a:r>
                      <a:endParaRPr lang="en-US" sz="1000" b="1" dirty="0" smtClean="0">
                        <a:latin typeface="Times New Roman"/>
                        <a:ea typeface="Times New Roman"/>
                        <a:cs typeface="B Nazanin" pitchFamily="2" charset="-78"/>
                      </a:endParaRPr>
                    </a:p>
                    <a:p>
                      <a:pPr marL="0" marR="0" algn="justLow" rtl="1">
                        <a:spcBef>
                          <a:spcPts val="0"/>
                        </a:spcBef>
                        <a:spcAft>
                          <a:spcPts val="0"/>
                        </a:spcAft>
                      </a:pPr>
                      <a:r>
                        <a:rPr lang="fa-IR" sz="1000" b="1" dirty="0" smtClean="0">
                          <a:latin typeface="Times New Roman"/>
                          <a:ea typeface="Times New Roman"/>
                          <a:cs typeface="B Nazanin" pitchFamily="2" charset="-78"/>
                        </a:rPr>
                        <a:t>مقطع3:</a:t>
                      </a:r>
                      <a:r>
                        <a:rPr lang="en-US" sz="1000" b="1" dirty="0" smtClean="0">
                          <a:latin typeface="Times New Roman"/>
                          <a:ea typeface="Times New Roman"/>
                          <a:cs typeface="B Nazanin" pitchFamily="2" charset="-78"/>
                        </a:rPr>
                        <a:t> </a:t>
                      </a:r>
                      <a:r>
                        <a:rPr lang="fa-IR" sz="1000" b="1" dirty="0" smtClean="0">
                          <a:latin typeface="Times New Roman"/>
                          <a:ea typeface="Times New Roman"/>
                          <a:cs typeface="B Nazanin" pitchFamily="2" charset="-78"/>
                        </a:rPr>
                        <a:t>11766</a:t>
                      </a:r>
                      <a:endParaRPr lang="en-US" sz="1000" b="1" dirty="0" smtClean="0">
                        <a:latin typeface="Times New Roman"/>
                        <a:ea typeface="Times New Roman"/>
                        <a:cs typeface="B Nazanin" pitchFamily="2" charset="-78"/>
                      </a:endParaRPr>
                    </a:p>
                    <a:p>
                      <a:pPr marL="0" marR="0" algn="justLow" rtl="1">
                        <a:spcBef>
                          <a:spcPts val="0"/>
                        </a:spcBef>
                        <a:spcAft>
                          <a:spcPts val="0"/>
                        </a:spcAft>
                      </a:pPr>
                      <a:endParaRPr lang="en-US" sz="1000" b="1" dirty="0">
                        <a:latin typeface="Times New Roman"/>
                        <a:ea typeface="Times New Roman"/>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algn="ctr">
                        <a:lnSpc>
                          <a:spcPct val="115000"/>
                        </a:lnSpc>
                        <a:spcBef>
                          <a:spcPts val="0"/>
                        </a:spcBef>
                        <a:spcAft>
                          <a:spcPts val="0"/>
                        </a:spcAft>
                      </a:pPr>
                      <a:r>
                        <a:rPr lang="fa-IR" sz="1000" b="1" kern="1200" dirty="0" smtClean="0">
                          <a:cs typeface="B Nazanin" pitchFamily="2" charset="-78"/>
                        </a:rPr>
                        <a:t>روند تغییرات لیپید سرم</a:t>
                      </a:r>
                      <a:endParaRPr lang="en-US" sz="1000" b="1" dirty="0">
                        <a:latin typeface="+mn-lt"/>
                        <a:ea typeface="Times New Roman"/>
                        <a:cs typeface="B Nazanin" pitchFamily="2" charset="-78"/>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200" b="0" dirty="0" smtClean="0">
                          <a:solidFill>
                            <a:schemeClr val="tx1"/>
                          </a:solidFill>
                          <a:latin typeface="+mn-lt"/>
                          <a:ea typeface="Times New Roman"/>
                          <a:cs typeface="+mj-cs"/>
                        </a:rPr>
                        <a:t>NHANES cross-sectional</a:t>
                      </a:r>
                      <a:endParaRPr lang="en-US" sz="1200" b="0" dirty="0">
                        <a:solidFill>
                          <a:schemeClr val="tx1"/>
                        </a:solidFill>
                        <a:latin typeface="+mn-lt"/>
                        <a:ea typeface="Times New Roman"/>
                        <a:cs typeface="+mj-cs"/>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728250">
                <a:tc>
                  <a:txBody>
                    <a:bodyPr/>
                    <a:lstStyle/>
                    <a:p>
                      <a:pPr marL="0" marR="0" algn="ctr">
                        <a:lnSpc>
                          <a:spcPct val="115000"/>
                        </a:lnSpc>
                        <a:spcBef>
                          <a:spcPts val="0"/>
                        </a:spcBef>
                        <a:spcAft>
                          <a:spcPts val="0"/>
                        </a:spcAft>
                      </a:pPr>
                      <a:r>
                        <a:rPr lang="fa-IR" sz="1000" b="1" dirty="0" smtClean="0">
                          <a:latin typeface="+mn-lt"/>
                          <a:ea typeface="Times New Roman"/>
                          <a:cs typeface="B Nazanin" pitchFamily="2" charset="-78"/>
                        </a:rPr>
                        <a:t>افزایش روند </a:t>
                      </a:r>
                      <a:r>
                        <a:rPr lang="fa-IR" sz="1000" b="1" baseline="0" dirty="0" smtClean="0">
                          <a:latin typeface="+mn-lt"/>
                          <a:ea typeface="Times New Roman"/>
                          <a:cs typeface="B Nazanin" pitchFamily="2" charset="-78"/>
                        </a:rPr>
                        <a:t> مصرف چربی در رژیم غذایی </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fa-IR" sz="1000" b="1" kern="1200" dirty="0" smtClean="0">
                          <a:solidFill>
                            <a:schemeClr val="dk1"/>
                          </a:solidFill>
                          <a:latin typeface="+mn-lt"/>
                          <a:ea typeface="+mn-ea"/>
                          <a:cs typeface="B Nazanin" pitchFamily="2" charset="-78"/>
                        </a:rPr>
                        <a:t>افزایش</a:t>
                      </a:r>
                      <a:r>
                        <a:rPr lang="fa-IR" sz="1000" b="1" kern="1200" baseline="0" dirty="0" smtClean="0">
                          <a:solidFill>
                            <a:schemeClr val="dk1"/>
                          </a:solidFill>
                          <a:latin typeface="+mn-lt"/>
                          <a:ea typeface="+mn-ea"/>
                          <a:cs typeface="B Nazanin" pitchFamily="2" charset="-78"/>
                        </a:rPr>
                        <a:t> کلسترول ، تری گلیسرید و </a:t>
                      </a:r>
                      <a:r>
                        <a:rPr lang="en-US" sz="1000" b="1" kern="1200" baseline="0" dirty="0" smtClean="0">
                          <a:solidFill>
                            <a:schemeClr val="dk1"/>
                          </a:solidFill>
                          <a:latin typeface="+mn-lt"/>
                          <a:ea typeface="+mn-ea"/>
                          <a:cs typeface="B Nazanin" pitchFamily="2" charset="-78"/>
                        </a:rPr>
                        <a:t>LDL-C</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en-US" sz="1000" b="1" dirty="0" smtClean="0">
                          <a:latin typeface="+mn-lt"/>
                          <a:ea typeface="Times New Roman"/>
                          <a:cs typeface="B Nazanin" pitchFamily="2" charset="-78"/>
                        </a:rPr>
                        <a:t>continues</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a-IR" sz="1000" b="1" kern="1200" dirty="0" smtClean="0">
                          <a:cs typeface="B Nazanin" pitchFamily="2" charset="-78"/>
                        </a:rPr>
                        <a:t>15</a:t>
                      </a:r>
                      <a:endParaRPr lang="en-US" sz="1000" b="1" dirty="0" smtClean="0">
                        <a:latin typeface="+mn-lt"/>
                        <a:ea typeface="Times New Roman"/>
                        <a:cs typeface="B Nazanin" pitchFamily="2" charset="-78"/>
                      </a:endParaRPr>
                    </a:p>
                    <a:p>
                      <a:pPr marL="0" marR="0" algn="ctr">
                        <a:lnSpc>
                          <a:spcPct val="115000"/>
                        </a:lnSpc>
                        <a:spcBef>
                          <a:spcPts val="0"/>
                        </a:spcBef>
                        <a:spcAft>
                          <a:spcPts val="0"/>
                        </a:spcAft>
                      </a:pPr>
                      <a:endParaRPr lang="en-US" sz="1000" b="1" dirty="0">
                        <a:latin typeface="+mn-lt"/>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fa-IR" sz="1000" b="1" dirty="0" smtClean="0">
                          <a:latin typeface="+mn-lt"/>
                          <a:ea typeface="+mn-ea"/>
                          <a:cs typeface="B Nazanin" pitchFamily="2" charset="-78"/>
                        </a:rPr>
                        <a:t>31068</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fa-IR" sz="1000" b="1" kern="1200" dirty="0" smtClean="0">
                          <a:cs typeface="B Nazanin" pitchFamily="2" charset="-78"/>
                        </a:rPr>
                        <a:t>بررسی روند تغییرات لیپوپروتئین</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rtl="0"/>
                      <a:r>
                        <a:rPr lang="en-US" sz="1200" b="0" kern="1200" dirty="0" smtClean="0">
                          <a:solidFill>
                            <a:schemeClr val="tx1"/>
                          </a:solidFill>
                          <a:latin typeface="Times New Roman" pitchFamily="18" charset="0"/>
                          <a:ea typeface="+mn-ea"/>
                          <a:cs typeface="+mj-cs"/>
                        </a:rPr>
                        <a:t>Present status of serum lipid levels </a:t>
                      </a:r>
                      <a:r>
                        <a:rPr lang="en-US" sz="1200" b="0" kern="1200" baseline="0" dirty="0" smtClean="0">
                          <a:solidFill>
                            <a:schemeClr val="tx1"/>
                          </a:solidFill>
                          <a:latin typeface="Times New Roman" pitchFamily="18" charset="0"/>
                          <a:ea typeface="+mn-ea"/>
                          <a:cs typeface="+mj-cs"/>
                        </a:rPr>
                        <a:t>CHINA</a:t>
                      </a:r>
                      <a:endParaRPr lang="en-US" sz="1200" b="0" kern="1200" dirty="0" smtClean="0">
                        <a:solidFill>
                          <a:schemeClr val="tx1"/>
                        </a:solidFill>
                        <a:latin typeface="Times New Roman" pitchFamily="18" charset="0"/>
                        <a:ea typeface="+mn-ea"/>
                        <a:cs typeface="+mj-cs"/>
                      </a:endParaRPr>
                    </a:p>
                    <a:p>
                      <a:pPr rtl="0"/>
                      <a:r>
                        <a:rPr lang="en-US" sz="1200" b="0" kern="1200" dirty="0" smtClean="0">
                          <a:solidFill>
                            <a:schemeClr val="tx1"/>
                          </a:solidFill>
                          <a:latin typeface="Times New Roman" pitchFamily="18" charset="0"/>
                          <a:ea typeface="+mn-ea"/>
                          <a:cs typeface="+mj-cs"/>
                        </a:rPr>
                        <a:t> </a:t>
                      </a:r>
                      <a:r>
                        <a:rPr lang="en-US" sz="1200" b="0" kern="1200" dirty="0" smtClean="0">
                          <a:solidFill>
                            <a:schemeClr val="tx1"/>
                          </a:solidFill>
                          <a:cs typeface="+mj-cs"/>
                        </a:rPr>
                        <a:t>cross-sectional survey</a:t>
                      </a:r>
                      <a:endParaRPr lang="en-US" sz="1200" b="0" kern="1200" dirty="0" smtClean="0">
                        <a:solidFill>
                          <a:schemeClr val="tx1"/>
                        </a:solidFill>
                        <a:latin typeface="Times New Roman" pitchFamily="18" charset="0"/>
                        <a:ea typeface="+mn-ea"/>
                        <a:cs typeface="+mj-cs"/>
                      </a:endParaRPr>
                    </a:p>
                    <a:p>
                      <a:pPr rtl="0"/>
                      <a:r>
                        <a:rPr lang="en-US" sz="1200" b="0" kern="1200" dirty="0" smtClean="0">
                          <a:solidFill>
                            <a:schemeClr val="tx1"/>
                          </a:solidFill>
                          <a:latin typeface="Times New Roman" pitchFamily="18" charset="0"/>
                          <a:ea typeface="+mn-ea"/>
                          <a:cs typeface="+mj-cs"/>
                        </a:rPr>
                        <a:t> 2005</a:t>
                      </a:r>
                      <a:endParaRPr lang="en-US" sz="1200" b="0" kern="1200" dirty="0">
                        <a:solidFill>
                          <a:schemeClr val="tx1"/>
                        </a:solidFill>
                        <a:latin typeface="Times New Roman" pitchFamily="18" charset="0"/>
                        <a:ea typeface="+mn-ea"/>
                        <a:cs typeface="+mj-cs"/>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r h="1074418">
                <a:tc>
                  <a:txBody>
                    <a:bodyPr/>
                    <a:lstStyle/>
                    <a:p>
                      <a:pPr marL="0" marR="0" indent="0" algn="r" defTabSz="914400" rtl="1" eaLnBrk="1" fontAlgn="auto" latinLnBrk="0" hangingPunct="1">
                        <a:lnSpc>
                          <a:spcPct val="115000"/>
                        </a:lnSpc>
                        <a:spcBef>
                          <a:spcPts val="0"/>
                        </a:spcBef>
                        <a:spcAft>
                          <a:spcPts val="0"/>
                        </a:spcAft>
                        <a:buClrTx/>
                        <a:buSzTx/>
                        <a:buFontTx/>
                        <a:buNone/>
                        <a:tabLst/>
                        <a:defRPr/>
                      </a:pPr>
                      <a:r>
                        <a:rPr lang="fa-IR" sz="1000" b="1" dirty="0" smtClean="0">
                          <a:latin typeface="+mn-lt"/>
                          <a:ea typeface="Times New Roman"/>
                          <a:cs typeface="B Nazanin" pitchFamily="2" charset="-78"/>
                        </a:rPr>
                        <a:t>افزایش روند </a:t>
                      </a:r>
                      <a:r>
                        <a:rPr lang="fa-IR" sz="1000" b="1" baseline="0" dirty="0" smtClean="0">
                          <a:latin typeface="+mn-lt"/>
                          <a:ea typeface="Times New Roman"/>
                          <a:cs typeface="B Nazanin" pitchFamily="2" charset="-78"/>
                        </a:rPr>
                        <a:t> مصرف چربی در رژیم غذایی </a:t>
                      </a:r>
                      <a:endParaRPr lang="en-US" sz="1000" b="1" dirty="0" smtClean="0">
                        <a:latin typeface="+mn-lt"/>
                        <a:ea typeface="Times New Roman"/>
                        <a:cs typeface="B Nazanin" pitchFamily="2" charset="-78"/>
                      </a:endParaRPr>
                    </a:p>
                    <a:p>
                      <a:pPr marL="0" marR="0" algn="r" rtl="1">
                        <a:lnSpc>
                          <a:spcPct val="115000"/>
                        </a:lnSpc>
                        <a:spcBef>
                          <a:spcPts val="0"/>
                        </a:spcBef>
                        <a:spcAft>
                          <a:spcPts val="0"/>
                        </a:spcAft>
                      </a:pPr>
                      <a:r>
                        <a:rPr lang="fa-IR" sz="1000" b="1" dirty="0" smtClean="0">
                          <a:latin typeface="+mn-lt"/>
                          <a:ea typeface="Times New Roman"/>
                          <a:cs typeface="B Nazanin" pitchFamily="2" charset="-78"/>
                        </a:rPr>
                        <a:t>افزایش</a:t>
                      </a:r>
                      <a:r>
                        <a:rPr lang="fa-IR" sz="1000" b="1" baseline="0" dirty="0" smtClean="0">
                          <a:latin typeface="+mn-lt"/>
                          <a:ea typeface="Times New Roman"/>
                          <a:cs typeface="B Nazanin" pitchFamily="2" charset="-78"/>
                        </a:rPr>
                        <a:t> میزان تحصیلات و مصرف غذاهای پرکالری </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r" rtl="1">
                        <a:lnSpc>
                          <a:spcPct val="115000"/>
                        </a:lnSpc>
                        <a:spcBef>
                          <a:spcPts val="0"/>
                        </a:spcBef>
                        <a:spcAft>
                          <a:spcPts val="0"/>
                        </a:spcAft>
                      </a:pPr>
                      <a:r>
                        <a:rPr lang="fa-IR" sz="1000" b="1" dirty="0" smtClean="0">
                          <a:latin typeface="+mn-lt"/>
                          <a:ea typeface="Times New Roman"/>
                          <a:cs typeface="B Nazanin" pitchFamily="2" charset="-78"/>
                        </a:rPr>
                        <a:t>افزایش کلی در سطح لیپیدها</a:t>
                      </a:r>
                    </a:p>
                    <a:p>
                      <a:pPr marL="0" marR="0" algn="r" rtl="1">
                        <a:lnSpc>
                          <a:spcPct val="115000"/>
                        </a:lnSpc>
                        <a:spcBef>
                          <a:spcPts val="0"/>
                        </a:spcBef>
                        <a:spcAft>
                          <a:spcPts val="0"/>
                        </a:spcAft>
                      </a:pPr>
                      <a:r>
                        <a:rPr lang="fa-IR" sz="1000" b="1" dirty="0" smtClean="0">
                          <a:latin typeface="+mn-lt"/>
                          <a:ea typeface="Times New Roman"/>
                          <a:cs typeface="B Nazanin" pitchFamily="2" charset="-78"/>
                        </a:rPr>
                        <a:t>و</a:t>
                      </a:r>
                      <a:r>
                        <a:rPr lang="fa-IR" sz="1000" b="1" baseline="0" dirty="0" smtClean="0">
                          <a:latin typeface="+mn-lt"/>
                          <a:ea typeface="Times New Roman"/>
                          <a:cs typeface="B Nazanin" pitchFamily="2" charset="-78"/>
                        </a:rPr>
                        <a:t> همچنین درشیوع</a:t>
                      </a:r>
                    </a:p>
                    <a:p>
                      <a:pPr marL="0" marR="0" algn="r" rtl="1">
                        <a:lnSpc>
                          <a:spcPct val="115000"/>
                        </a:lnSpc>
                        <a:spcBef>
                          <a:spcPts val="0"/>
                        </a:spcBef>
                        <a:spcAft>
                          <a:spcPts val="0"/>
                        </a:spcAft>
                      </a:pPr>
                      <a:r>
                        <a:rPr lang="fa-IR" sz="1000" b="1" baseline="0" dirty="0" smtClean="0">
                          <a:latin typeface="+mn-lt"/>
                          <a:ea typeface="Times New Roman"/>
                          <a:cs typeface="B Nazanin" pitchFamily="2" charset="-78"/>
                        </a:rPr>
                        <a:t>همراه با افزایش چاقی تنه ای</a:t>
                      </a:r>
                      <a:endParaRPr lang="en-US" sz="1000" b="1" dirty="0" smtClean="0">
                        <a:latin typeface="+mn-lt"/>
                        <a:ea typeface="Times New Roman"/>
                        <a:cs typeface="B Nazanin" pitchFamily="2" charset="-78"/>
                      </a:endParaRPr>
                    </a:p>
                    <a:p>
                      <a:pPr marL="0" marR="0" algn="ctr">
                        <a:lnSpc>
                          <a:spcPct val="115000"/>
                        </a:lnSpc>
                        <a:spcBef>
                          <a:spcPts val="0"/>
                        </a:spcBef>
                        <a:spcAft>
                          <a:spcPts val="0"/>
                        </a:spcAft>
                      </a:pP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rtl="1">
                        <a:spcBef>
                          <a:spcPts val="0"/>
                        </a:spcBef>
                        <a:spcAft>
                          <a:spcPts val="0"/>
                        </a:spcAft>
                      </a:pPr>
                      <a:r>
                        <a:rPr lang="en-US" sz="1000" b="1" i="0" dirty="0" smtClean="0">
                          <a:latin typeface="+mn-lt"/>
                          <a:ea typeface="Times New Roman"/>
                          <a:cs typeface="B Nazanin" pitchFamily="2" charset="-78"/>
                        </a:rPr>
                        <a:t>Continues and categorical</a:t>
                      </a:r>
                      <a:endParaRPr lang="en-US" sz="1000" b="1" dirty="0" smtClean="0">
                        <a:latin typeface="Times New Roman"/>
                        <a:ea typeface="Times New Roman"/>
                        <a:cs typeface="B Nazanin" pitchFamily="2" charset="-78"/>
                      </a:endParaRPr>
                    </a:p>
                    <a:p>
                      <a:pPr marL="0" marR="0" algn="ctr">
                        <a:lnSpc>
                          <a:spcPct val="115000"/>
                        </a:lnSpc>
                        <a:spcBef>
                          <a:spcPts val="0"/>
                        </a:spcBef>
                        <a:spcAft>
                          <a:spcPts val="0"/>
                        </a:spcAft>
                      </a:pP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fa-IR" sz="1000" b="1" dirty="0" smtClean="0">
                          <a:cs typeface="B Nazanin" pitchFamily="2" charset="-78"/>
                        </a:rPr>
                        <a:t>12</a:t>
                      </a:r>
                      <a:endParaRPr lang="en-US" sz="1000" b="1" dirty="0" smtClean="0">
                        <a:latin typeface="+mn-lt"/>
                        <a:ea typeface="Times New Roman"/>
                        <a:cs typeface="B Nazanin" pitchFamily="2" charset="-78"/>
                      </a:endParaRPr>
                    </a:p>
                    <a:p>
                      <a:pPr algn="ctr" rtl="1"/>
                      <a:endParaRPr lang="en-US" sz="1000" b="1" dirty="0">
                        <a:latin typeface="+mn-lt"/>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rtl="1"/>
                      <a:r>
                        <a:rPr lang="fa-IR" sz="1000" b="1" kern="1200" dirty="0" smtClean="0">
                          <a:cs typeface="B Nazanin" pitchFamily="2" charset="-78"/>
                        </a:rPr>
                        <a:t>59-20  سال</a:t>
                      </a:r>
                      <a:endParaRPr lang="en-US" sz="1000" b="1" kern="1200" dirty="0" smtClean="0">
                        <a:cs typeface="B Nazanin" pitchFamily="2" charset="-78"/>
                      </a:endParaRPr>
                    </a:p>
                    <a:p>
                      <a:pPr algn="ctr"/>
                      <a:r>
                        <a:rPr lang="fa-IR" sz="1000" b="1" kern="1200" dirty="0" smtClean="0">
                          <a:cs typeface="B Nazanin" pitchFamily="2" charset="-78"/>
                        </a:rPr>
                        <a:t>4136 نفر</a:t>
                      </a:r>
                      <a:endParaRPr lang="en-US" sz="1000" b="1" dirty="0" smtClean="0">
                        <a:latin typeface="+mn-lt"/>
                        <a:cs typeface="B Nazanin" pitchFamily="2" charset="-78"/>
                      </a:endParaRPr>
                    </a:p>
                    <a:p>
                      <a:pPr marL="0" marR="0" algn="ctr">
                        <a:lnSpc>
                          <a:spcPct val="115000"/>
                        </a:lnSpc>
                        <a:spcBef>
                          <a:spcPts val="0"/>
                        </a:spcBef>
                        <a:spcAft>
                          <a:spcPts val="0"/>
                        </a:spcAft>
                      </a:pP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ctr">
                        <a:lnSpc>
                          <a:spcPct val="115000"/>
                        </a:lnSpc>
                        <a:spcBef>
                          <a:spcPts val="0"/>
                        </a:spcBef>
                        <a:spcAft>
                          <a:spcPts val="0"/>
                        </a:spcAft>
                      </a:pPr>
                      <a:r>
                        <a:rPr lang="fa-IR" sz="1000" b="1" kern="1200" dirty="0" smtClean="0">
                          <a:cs typeface="B Nazanin" pitchFamily="2" charset="-78"/>
                        </a:rPr>
                        <a:t>بررسی روند کلسترول و تری گلیسرید و شیوع دیس لیپیدمی</a:t>
                      </a:r>
                      <a:endParaRPr lang="en-US" sz="1000" b="1" dirty="0">
                        <a:latin typeface="+mn-lt"/>
                        <a:ea typeface="Times New Roman"/>
                        <a:cs typeface="B Nazanin" pitchFamily="2" charset="-78"/>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algn="l">
                        <a:lnSpc>
                          <a:spcPct val="115000"/>
                        </a:lnSpc>
                        <a:spcBef>
                          <a:spcPts val="0"/>
                        </a:spcBef>
                        <a:spcAft>
                          <a:spcPts val="0"/>
                        </a:spcAft>
                      </a:pPr>
                      <a:r>
                        <a:rPr lang="en-US" sz="1200" b="0" kern="1200" dirty="0" smtClean="0">
                          <a:solidFill>
                            <a:schemeClr val="tx1"/>
                          </a:solidFill>
                          <a:cs typeface="+mj-cs"/>
                        </a:rPr>
                        <a:t>cross-sectional </a:t>
                      </a:r>
                    </a:p>
                    <a:p>
                      <a:pPr marL="0" marR="0" indent="0" algn="l" defTabSz="914400" rtl="0" eaLnBrk="1" fontAlgn="auto" latinLnBrk="0" hangingPunct="1">
                        <a:lnSpc>
                          <a:spcPct val="115000"/>
                        </a:lnSpc>
                        <a:spcBef>
                          <a:spcPts val="0"/>
                        </a:spcBef>
                        <a:spcAft>
                          <a:spcPts val="0"/>
                        </a:spcAft>
                        <a:buClrTx/>
                        <a:buSzTx/>
                        <a:buFontTx/>
                        <a:buNone/>
                        <a:tabLst/>
                        <a:defRPr/>
                      </a:pPr>
                      <a:r>
                        <a:rPr lang="en-US" sz="1200" b="0" kern="1200" dirty="0" smtClean="0">
                          <a:solidFill>
                            <a:schemeClr val="tx1"/>
                          </a:solidFill>
                          <a:cs typeface="+mj-cs"/>
                        </a:rPr>
                        <a:t> survey  INDIA</a:t>
                      </a:r>
                      <a:r>
                        <a:rPr lang="fa-IR" sz="1200" b="0" kern="1200" dirty="0" smtClean="0">
                          <a:solidFill>
                            <a:schemeClr val="tx1"/>
                          </a:solidFill>
                          <a:cs typeface="+mj-cs"/>
                        </a:rPr>
                        <a:t> </a:t>
                      </a:r>
                      <a:endParaRPr lang="en-US" sz="1200" b="0" kern="1200" dirty="0" smtClean="0">
                        <a:solidFill>
                          <a:schemeClr val="tx1"/>
                        </a:solidFill>
                        <a:cs typeface="+mj-cs"/>
                      </a:endParaRPr>
                    </a:p>
                    <a:p>
                      <a:pPr marL="0" marR="0" algn="l">
                        <a:lnSpc>
                          <a:spcPct val="115000"/>
                        </a:lnSpc>
                        <a:spcBef>
                          <a:spcPts val="0"/>
                        </a:spcBef>
                        <a:spcAft>
                          <a:spcPts val="0"/>
                        </a:spcAft>
                      </a:pPr>
                      <a:r>
                        <a:rPr lang="en-US" sz="1200" b="0" kern="1200" dirty="0" smtClean="0">
                          <a:solidFill>
                            <a:schemeClr val="tx1"/>
                          </a:solidFill>
                          <a:cs typeface="+mj-cs"/>
                        </a:rPr>
                        <a:t>2008</a:t>
                      </a:r>
                      <a:endParaRPr lang="en-US" sz="1200" b="0" dirty="0">
                        <a:solidFill>
                          <a:schemeClr val="tx1"/>
                        </a:solidFill>
                        <a:latin typeface="+mn-lt"/>
                        <a:ea typeface="Times New Roman"/>
                        <a:cs typeface="+mj-cs"/>
                      </a:endParaRPr>
                    </a:p>
                  </a:txBody>
                  <a:tcPr marL="37156" marR="3715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r>
            </a:tbl>
          </a:graphicData>
        </a:graphic>
      </p:graphicFrame>
    </p:spTree>
    <p:extLst>
      <p:ext uri="{BB962C8B-B14F-4D97-AF65-F5344CB8AC3E}">
        <p14:creationId xmlns="" xmlns:p14="http://schemas.microsoft.com/office/powerpoint/2010/main" val="273017809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457200" y="-675456"/>
            <a:ext cx="8229600" cy="576064"/>
          </a:xfrm>
        </p:spPr>
        <p:txBody>
          <a:bodyPr>
            <a:normAutofit fontScale="90000"/>
          </a:bodyPr>
          <a:lstStyle/>
          <a:p>
            <a:endParaRPr lang="en-US" dirty="0"/>
          </a:p>
        </p:txBody>
      </p:sp>
      <p:sp>
        <p:nvSpPr>
          <p:cNvPr id="3" name="Content Placeholder 2"/>
          <p:cNvSpPr>
            <a:spLocks noGrp="1"/>
          </p:cNvSpPr>
          <p:nvPr>
            <p:ph idx="1"/>
          </p:nvPr>
        </p:nvSpPr>
        <p:spPr>
          <a:xfrm>
            <a:off x="457200" y="0"/>
            <a:ext cx="8229600" cy="6126163"/>
          </a:xfrm>
        </p:spPr>
        <p:txBody>
          <a:bodyPr>
            <a:normAutofit lnSpcReduction="10000"/>
          </a:bodyPr>
          <a:lstStyle/>
          <a:p>
            <a:pPr marL="0" indent="0" algn="r" rtl="1">
              <a:buNone/>
            </a:pPr>
            <a:r>
              <a:rPr lang="fa-IR" sz="2400" b="1" dirty="0" smtClean="0">
                <a:cs typeface="B Homa" pitchFamily="2" charset="-78"/>
              </a:rPr>
              <a:t>روند لیپیدها و دیس لیپیدمی در مطالعه سه مرحله ای(حجم نمونه نهایی  3565نفر )  :</a:t>
            </a:r>
          </a:p>
          <a:p>
            <a:pPr marL="0" indent="0" algn="r" rtl="1">
              <a:buNone/>
            </a:pPr>
            <a:r>
              <a:rPr lang="fa-IR" sz="2400" dirty="0" smtClean="0">
                <a:cs typeface="B Homa" pitchFamily="2" charset="-78"/>
              </a:rPr>
              <a:t>کاهش شیوع هیپرکلسترولمی در 46 %مردان و 58%زنان</a:t>
            </a:r>
          </a:p>
          <a:p>
            <a:pPr marL="0" indent="0" algn="r" rtl="1">
              <a:buNone/>
            </a:pPr>
            <a:r>
              <a:rPr lang="fa-IR" sz="2400" dirty="0" smtClean="0">
                <a:cs typeface="B Homa" pitchFamily="2" charset="-78"/>
              </a:rPr>
              <a:t>کاهش شیوع هیپرتری گلیسریدمی در 10%مردان و33%زنان</a:t>
            </a:r>
          </a:p>
          <a:p>
            <a:pPr marL="0" indent="0" algn="r" rtl="1">
              <a:buNone/>
            </a:pPr>
            <a:r>
              <a:rPr lang="fa-IR" sz="2400" dirty="0" smtClean="0">
                <a:cs typeface="B Homa" pitchFamily="2" charset="-78"/>
              </a:rPr>
              <a:t>کاهش شیوع </a:t>
            </a:r>
            <a:r>
              <a:rPr lang="en-US" sz="2400" dirty="0" smtClean="0">
                <a:cs typeface="B Homa" pitchFamily="2" charset="-78"/>
              </a:rPr>
              <a:t>HDL</a:t>
            </a:r>
            <a:r>
              <a:rPr lang="fa-IR" sz="2400" dirty="0" smtClean="0">
                <a:cs typeface="B Homa" pitchFamily="2" charset="-78"/>
              </a:rPr>
              <a:t>پایین در7%مردان و</a:t>
            </a:r>
            <a:r>
              <a:rPr lang="en-US" sz="2400" dirty="0" smtClean="0">
                <a:cs typeface="B Homa" pitchFamily="2" charset="-78"/>
              </a:rPr>
              <a:t> </a:t>
            </a:r>
            <a:r>
              <a:rPr lang="fa-IR" sz="2400" dirty="0" smtClean="0">
                <a:cs typeface="B Homa" pitchFamily="2" charset="-78"/>
              </a:rPr>
              <a:t>15% زنان</a:t>
            </a:r>
          </a:p>
          <a:p>
            <a:pPr marL="0" indent="0" algn="r" rtl="1">
              <a:buNone/>
            </a:pPr>
            <a:r>
              <a:rPr lang="fa-IR" sz="2400" dirty="0" smtClean="0">
                <a:cs typeface="B Homa" pitchFamily="2" charset="-78"/>
              </a:rPr>
              <a:t>کاهش 11میلیگرم در دسی لیتر در توتال کلسترول ونیز کاهش 10 میلیگرم در لیتر </a:t>
            </a:r>
            <a:r>
              <a:rPr lang="en-US" sz="2400" dirty="0" smtClean="0">
                <a:cs typeface="B Homa" pitchFamily="2" charset="-78"/>
              </a:rPr>
              <a:t>MLDL</a:t>
            </a:r>
            <a:r>
              <a:rPr lang="fa-IR" sz="2400" dirty="0" smtClean="0">
                <a:cs typeface="B Homa" pitchFamily="2" charset="-78"/>
              </a:rPr>
              <a:t> بین مراحل یک وسه مشاهده </a:t>
            </a:r>
            <a:r>
              <a:rPr lang="fa-IR" sz="2400" dirty="0">
                <a:cs typeface="B Homa" pitchFamily="2" charset="-78"/>
              </a:rPr>
              <a:t>شد. </a:t>
            </a:r>
            <a:endParaRPr lang="fa-IR" sz="2400" dirty="0" smtClean="0">
              <a:cs typeface="B Homa" pitchFamily="2" charset="-78"/>
            </a:endParaRPr>
          </a:p>
          <a:p>
            <a:pPr marL="0" indent="0" algn="r" rtl="1">
              <a:buNone/>
            </a:pPr>
            <a:endParaRPr lang="fa-IR" sz="2400" b="1" dirty="0" smtClean="0">
              <a:cs typeface="B Homa" pitchFamily="2" charset="-78"/>
            </a:endParaRPr>
          </a:p>
          <a:p>
            <a:pPr marL="0" indent="0" algn="r" rtl="1">
              <a:buNone/>
            </a:pPr>
            <a:r>
              <a:rPr lang="fa-IR" sz="2400" b="1" dirty="0" smtClean="0">
                <a:cs typeface="B Homa" pitchFamily="2" charset="-78"/>
              </a:rPr>
              <a:t>روند </a:t>
            </a:r>
            <a:r>
              <a:rPr lang="fa-IR" sz="2400" b="1" dirty="0">
                <a:cs typeface="B Homa" pitchFamily="2" charset="-78"/>
              </a:rPr>
              <a:t>لیپیدها </a:t>
            </a:r>
            <a:r>
              <a:rPr lang="fa-IR" sz="2400" b="1" dirty="0" smtClean="0">
                <a:cs typeface="B Homa" pitchFamily="2" charset="-78"/>
              </a:rPr>
              <a:t>و دیس </a:t>
            </a:r>
            <a:r>
              <a:rPr lang="fa-IR" sz="2400" b="1" dirty="0">
                <a:cs typeface="B Homa" pitchFamily="2" charset="-78"/>
              </a:rPr>
              <a:t>لیپیدمی در مطالعه </a:t>
            </a:r>
            <a:r>
              <a:rPr lang="fa-IR" sz="2400" b="1" dirty="0" smtClean="0">
                <a:cs typeface="B Homa" pitchFamily="2" charset="-78"/>
              </a:rPr>
              <a:t>چهار مرحله ای (حجم نمونه 2383  نفر) :</a:t>
            </a:r>
            <a:endParaRPr lang="fa-IR" sz="2400" b="1" dirty="0">
              <a:cs typeface="B Homa" pitchFamily="2" charset="-78"/>
            </a:endParaRPr>
          </a:p>
          <a:p>
            <a:pPr marL="0" indent="0" algn="r" rtl="1">
              <a:buNone/>
            </a:pPr>
            <a:r>
              <a:rPr lang="fa-IR" sz="2400" dirty="0">
                <a:cs typeface="B Homa" pitchFamily="2" charset="-78"/>
              </a:rPr>
              <a:t>کاهش شیوع هیپرکلسترولمی در </a:t>
            </a:r>
            <a:r>
              <a:rPr lang="fa-IR" sz="2400" dirty="0" smtClean="0">
                <a:cs typeface="B Homa" pitchFamily="2" charset="-78"/>
              </a:rPr>
              <a:t>36 </a:t>
            </a:r>
            <a:r>
              <a:rPr lang="fa-IR" sz="2400" dirty="0">
                <a:cs typeface="B Homa" pitchFamily="2" charset="-78"/>
              </a:rPr>
              <a:t>%مردان و </a:t>
            </a:r>
            <a:r>
              <a:rPr lang="fa-IR" sz="2400" dirty="0" smtClean="0">
                <a:cs typeface="B Homa" pitchFamily="2" charset="-78"/>
              </a:rPr>
              <a:t>25%زنان</a:t>
            </a:r>
            <a:endParaRPr lang="fa-IR" sz="2400" dirty="0">
              <a:cs typeface="B Homa" pitchFamily="2" charset="-78"/>
            </a:endParaRPr>
          </a:p>
          <a:p>
            <a:pPr marL="0" indent="0" algn="r" rtl="1">
              <a:buNone/>
            </a:pPr>
            <a:r>
              <a:rPr lang="fa-IR" sz="2400" dirty="0">
                <a:cs typeface="B Homa" pitchFamily="2" charset="-78"/>
              </a:rPr>
              <a:t>کاهش شیوع هیپر تری گلیسریدمی در </a:t>
            </a:r>
            <a:r>
              <a:rPr lang="fa-IR" sz="2400" dirty="0" smtClean="0">
                <a:cs typeface="B Homa" pitchFamily="2" charset="-78"/>
              </a:rPr>
              <a:t>13%مردان و5%زنان</a:t>
            </a:r>
            <a:endParaRPr lang="fa-IR" sz="2400" dirty="0">
              <a:cs typeface="B Homa" pitchFamily="2" charset="-78"/>
            </a:endParaRPr>
          </a:p>
          <a:p>
            <a:pPr marL="0" indent="0" algn="r" rtl="1">
              <a:buNone/>
            </a:pPr>
            <a:r>
              <a:rPr lang="fa-IR" sz="2400" dirty="0">
                <a:cs typeface="B Homa" pitchFamily="2" charset="-78"/>
              </a:rPr>
              <a:t>کاهش شیوع </a:t>
            </a:r>
            <a:r>
              <a:rPr lang="en-US" sz="2400" dirty="0">
                <a:cs typeface="B Homa" pitchFamily="2" charset="-78"/>
              </a:rPr>
              <a:t>HDL</a:t>
            </a:r>
            <a:r>
              <a:rPr lang="fa-IR" sz="2400" dirty="0">
                <a:cs typeface="B Homa" pitchFamily="2" charset="-78"/>
              </a:rPr>
              <a:t>پایین </a:t>
            </a:r>
            <a:r>
              <a:rPr lang="fa-IR" sz="2400" dirty="0" smtClean="0">
                <a:cs typeface="B Homa" pitchFamily="2" charset="-78"/>
              </a:rPr>
              <a:t>در28%مردان و 55% </a:t>
            </a:r>
            <a:r>
              <a:rPr lang="fa-IR" sz="2400" dirty="0">
                <a:cs typeface="B Homa" pitchFamily="2" charset="-78"/>
              </a:rPr>
              <a:t>زنان</a:t>
            </a:r>
          </a:p>
          <a:p>
            <a:pPr marL="0" indent="0" algn="r" rtl="1">
              <a:buNone/>
            </a:pPr>
            <a:r>
              <a:rPr lang="fa-IR" sz="2400" dirty="0">
                <a:cs typeface="B Homa" pitchFamily="2" charset="-78"/>
              </a:rPr>
              <a:t>کاهش </a:t>
            </a:r>
            <a:r>
              <a:rPr lang="fa-IR" sz="2400" dirty="0" smtClean="0">
                <a:cs typeface="B Homa" pitchFamily="2" charset="-78"/>
              </a:rPr>
              <a:t>17میلیگرم </a:t>
            </a:r>
            <a:r>
              <a:rPr lang="fa-IR" sz="2400" dirty="0">
                <a:cs typeface="B Homa" pitchFamily="2" charset="-78"/>
              </a:rPr>
              <a:t>در دسی لیتر در توتال کلسترول ونیز کاهش </a:t>
            </a:r>
            <a:r>
              <a:rPr lang="fa-IR" sz="2400" dirty="0" smtClean="0">
                <a:cs typeface="B Homa" pitchFamily="2" charset="-78"/>
              </a:rPr>
              <a:t>17 </a:t>
            </a:r>
            <a:r>
              <a:rPr lang="fa-IR" sz="2400" dirty="0">
                <a:cs typeface="B Homa" pitchFamily="2" charset="-78"/>
              </a:rPr>
              <a:t>میلیگرم در لیتر </a:t>
            </a:r>
            <a:r>
              <a:rPr lang="en-US" sz="2400" dirty="0">
                <a:cs typeface="B Homa" pitchFamily="2" charset="-78"/>
              </a:rPr>
              <a:t>MLDL </a:t>
            </a:r>
            <a:r>
              <a:rPr lang="fa-IR" sz="2400" dirty="0">
                <a:cs typeface="B Homa" pitchFamily="2" charset="-78"/>
              </a:rPr>
              <a:t>بین مراحل یک </a:t>
            </a:r>
            <a:r>
              <a:rPr lang="fa-IR" sz="2400" dirty="0" smtClean="0">
                <a:cs typeface="B Homa" pitchFamily="2" charset="-78"/>
              </a:rPr>
              <a:t>وچهار </a:t>
            </a:r>
            <a:r>
              <a:rPr lang="fa-IR" sz="2400" dirty="0">
                <a:cs typeface="B Homa" pitchFamily="2" charset="-78"/>
              </a:rPr>
              <a:t>مشاهده شد.</a:t>
            </a:r>
            <a:endParaRPr lang="en-US" sz="2400" dirty="0">
              <a:cs typeface="B Homa" pitchFamily="2" charset="-78"/>
            </a:endParaRPr>
          </a:p>
        </p:txBody>
      </p:sp>
    </p:spTree>
    <p:extLst>
      <p:ext uri="{BB962C8B-B14F-4D97-AF65-F5344CB8AC3E}">
        <p14:creationId xmlns="" xmlns:p14="http://schemas.microsoft.com/office/powerpoint/2010/main" val="24405056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r" rtl="1">
              <a:buNone/>
            </a:pPr>
            <a:r>
              <a:rPr lang="fa-IR" sz="2400" dirty="0">
                <a:cs typeface="B Homa" pitchFamily="2" charset="-78"/>
              </a:rPr>
              <a:t>مطالعه </a:t>
            </a:r>
            <a:r>
              <a:rPr lang="en-US" sz="2400" dirty="0" smtClean="0">
                <a:cs typeface="B Homa" pitchFamily="2" charset="-78"/>
              </a:rPr>
              <a:t>TLGS</a:t>
            </a:r>
            <a:r>
              <a:rPr lang="fa-IR" sz="2400" dirty="0" smtClean="0">
                <a:cs typeface="B Homa" pitchFamily="2" charset="-78"/>
              </a:rPr>
              <a:t>:</a:t>
            </a:r>
            <a:endParaRPr lang="en-US" sz="2400" dirty="0">
              <a:cs typeface="B Homa" pitchFamily="2" charset="-78"/>
            </a:endParaRPr>
          </a:p>
          <a:p>
            <a:pPr marL="0" indent="0" algn="r" rtl="1">
              <a:buNone/>
            </a:pPr>
            <a:r>
              <a:rPr lang="en-US" sz="2400" dirty="0">
                <a:cs typeface="B Homa" pitchFamily="2" charset="-78"/>
              </a:rPr>
              <a:t> </a:t>
            </a:r>
            <a:r>
              <a:rPr lang="fa-IR" sz="2400" dirty="0">
                <a:cs typeface="B Homa" pitchFamily="2" charset="-78"/>
              </a:rPr>
              <a:t>کاهش شیوع </a:t>
            </a:r>
            <a:r>
              <a:rPr lang="fa-IR" sz="2400" dirty="0" smtClean="0">
                <a:cs typeface="B Homa" pitchFamily="2" charset="-78"/>
              </a:rPr>
              <a:t>هیپرکلسترولمی </a:t>
            </a:r>
            <a:r>
              <a:rPr lang="fa-IR" sz="2400" dirty="0">
                <a:cs typeface="B Homa" pitchFamily="2" charset="-78"/>
              </a:rPr>
              <a:t>48% و 42% به ترتیب در مردان و زنان</a:t>
            </a:r>
          </a:p>
          <a:p>
            <a:pPr marL="0" indent="0" algn="r" rtl="1">
              <a:buNone/>
            </a:pPr>
            <a:r>
              <a:rPr lang="fa-IR" sz="2400" dirty="0">
                <a:cs typeface="B Homa" pitchFamily="2" charset="-78"/>
              </a:rPr>
              <a:t> هیپر تری گلیسریدمی 21و17% به ترتیب در مردان و زنان</a:t>
            </a:r>
          </a:p>
          <a:p>
            <a:pPr marL="0" indent="0" algn="r" rtl="1">
              <a:buNone/>
            </a:pPr>
            <a:r>
              <a:rPr lang="fa-IR" sz="2400" dirty="0">
                <a:cs typeface="B Homa" pitchFamily="2" charset="-78"/>
              </a:rPr>
              <a:t> </a:t>
            </a:r>
            <a:r>
              <a:rPr lang="en-US" sz="2400" dirty="0">
                <a:cs typeface="B Homa" pitchFamily="2" charset="-78"/>
              </a:rPr>
              <a:t>HDL-C  </a:t>
            </a:r>
            <a:r>
              <a:rPr lang="fa-IR" sz="2400" dirty="0">
                <a:cs typeface="B Homa" pitchFamily="2" charset="-78"/>
              </a:rPr>
              <a:t>پایین </a:t>
            </a:r>
            <a:r>
              <a:rPr lang="fa-IR" sz="2400" dirty="0" smtClean="0">
                <a:cs typeface="B Homa" pitchFamily="2" charset="-78"/>
              </a:rPr>
              <a:t>در</a:t>
            </a:r>
            <a:r>
              <a:rPr lang="en-US" sz="2400" dirty="0" smtClean="0">
                <a:cs typeface="B Homa" pitchFamily="2" charset="-78"/>
              </a:rPr>
              <a:t> </a:t>
            </a:r>
            <a:r>
              <a:rPr lang="fa-IR" sz="2400" dirty="0" smtClean="0">
                <a:cs typeface="B Homa" pitchFamily="2" charset="-78"/>
              </a:rPr>
              <a:t>52 </a:t>
            </a:r>
            <a:r>
              <a:rPr lang="fa-IR" sz="2400" dirty="0">
                <a:cs typeface="B Homa" pitchFamily="2" charset="-78"/>
              </a:rPr>
              <a:t>% از مردان و 26% زنان </a:t>
            </a:r>
          </a:p>
          <a:p>
            <a:pPr marL="0" indent="0" algn="r" rtl="1">
              <a:buNone/>
            </a:pPr>
            <a:r>
              <a:rPr lang="fa-IR" sz="2400" dirty="0">
                <a:cs typeface="B Homa" pitchFamily="2" charset="-78"/>
              </a:rPr>
              <a:t>کاهش 15 میلیگرم در دسی لیتر در </a:t>
            </a:r>
            <a:r>
              <a:rPr lang="en-US" sz="2400" dirty="0">
                <a:cs typeface="B Homa" pitchFamily="2" charset="-78"/>
              </a:rPr>
              <a:t>LDL-C ، 10 </a:t>
            </a:r>
            <a:r>
              <a:rPr lang="fa-IR" sz="2400" dirty="0">
                <a:cs typeface="B Homa" pitchFamily="2" charset="-78"/>
              </a:rPr>
              <a:t>میلیگرم در دسی لیتر در کلسترول و تری گلیسرید  بین مراحل 1 و 4 مشاهده شد</a:t>
            </a:r>
          </a:p>
          <a:p>
            <a:pPr marL="0" indent="0" algn="r" rtl="1">
              <a:buNone/>
            </a:pPr>
            <a:endParaRPr lang="fa-IR" sz="2400" dirty="0">
              <a:cs typeface="B Homa" pitchFamily="2" charset="-78"/>
            </a:endParaRPr>
          </a:p>
          <a:p>
            <a:pPr marL="0" indent="0" algn="r" rtl="1">
              <a:buNone/>
            </a:pPr>
            <a:r>
              <a:rPr lang="fa-IR" sz="2400" dirty="0" smtClean="0">
                <a:cs typeface="B Homa" pitchFamily="2" charset="-78"/>
              </a:rPr>
              <a:t> مطالعه </a:t>
            </a:r>
            <a:r>
              <a:rPr lang="en-US" sz="2400" dirty="0" smtClean="0">
                <a:cs typeface="B Homa" pitchFamily="2" charset="-78"/>
              </a:rPr>
              <a:t>NHANES</a:t>
            </a:r>
            <a:r>
              <a:rPr lang="fa-IR" sz="2400" dirty="0" smtClean="0">
                <a:cs typeface="B Homa" pitchFamily="2" charset="-78"/>
              </a:rPr>
              <a:t> :</a:t>
            </a:r>
            <a:endParaRPr lang="en-US" sz="2400" dirty="0">
              <a:cs typeface="B Homa" pitchFamily="2" charset="-78"/>
            </a:endParaRPr>
          </a:p>
          <a:p>
            <a:pPr marL="0" indent="0" algn="r" rtl="1">
              <a:buNone/>
            </a:pPr>
            <a:r>
              <a:rPr lang="fa-IR" sz="2400" dirty="0">
                <a:cs typeface="B Homa" pitchFamily="2" charset="-78"/>
              </a:rPr>
              <a:t>کاهش شیوع </a:t>
            </a:r>
            <a:r>
              <a:rPr lang="fa-IR" sz="2400" dirty="0" smtClean="0">
                <a:cs typeface="B Homa" pitchFamily="2" charset="-78"/>
              </a:rPr>
              <a:t>هیپرکلسترولمی  </a:t>
            </a:r>
            <a:r>
              <a:rPr lang="fa-IR" sz="2400" dirty="0">
                <a:cs typeface="B Homa" pitchFamily="2" charset="-78"/>
              </a:rPr>
              <a:t>را به میزان 27 % </a:t>
            </a:r>
          </a:p>
          <a:p>
            <a:pPr marL="0" indent="0" algn="r" rtl="1">
              <a:buNone/>
            </a:pPr>
            <a:r>
              <a:rPr lang="fa-IR" sz="2400" dirty="0">
                <a:cs typeface="B Homa" pitchFamily="2" charset="-78"/>
              </a:rPr>
              <a:t>31% مردان و 12% زنان بالای 20 سال </a:t>
            </a:r>
            <a:r>
              <a:rPr lang="en-US" sz="2400" dirty="0">
                <a:cs typeface="B Homa" pitchFamily="2" charset="-78"/>
              </a:rPr>
              <a:t>HDL-C </a:t>
            </a:r>
            <a:r>
              <a:rPr lang="fa-IR" sz="2400" dirty="0">
                <a:cs typeface="B Homa" pitchFamily="2" charset="-78"/>
              </a:rPr>
              <a:t>پایین</a:t>
            </a:r>
          </a:p>
          <a:p>
            <a:pPr marL="0" indent="0" algn="r" rtl="1">
              <a:buNone/>
            </a:pPr>
            <a:r>
              <a:rPr lang="fa-IR" sz="2400" dirty="0">
                <a:cs typeface="B Homa" pitchFamily="2" charset="-78"/>
              </a:rPr>
              <a:t> </a:t>
            </a:r>
          </a:p>
          <a:p>
            <a:pPr marL="0" indent="0" algn="r" rtl="1">
              <a:buNone/>
            </a:pPr>
            <a:endParaRPr lang="en-US" sz="2400" dirty="0">
              <a:cs typeface="2  Homa" pitchFamily="2" charset="-78"/>
            </a:endParaRPr>
          </a:p>
        </p:txBody>
      </p:sp>
      <p:sp>
        <p:nvSpPr>
          <p:cNvPr id="5" name="Rectangle 4"/>
          <p:cNvSpPr/>
          <p:nvPr/>
        </p:nvSpPr>
        <p:spPr>
          <a:xfrm>
            <a:off x="179512" y="6429236"/>
            <a:ext cx="3155607" cy="369332"/>
          </a:xfrm>
          <a:prstGeom prst="rect">
            <a:avLst/>
          </a:prstGeom>
        </p:spPr>
        <p:txBody>
          <a:bodyPr wrap="none">
            <a:spAutoFit/>
          </a:bodyPr>
          <a:lstStyle/>
          <a:p>
            <a:r>
              <a:rPr lang="en-US" dirty="0"/>
              <a:t>JAMA. 2012;308(15):1545-1554</a:t>
            </a:r>
          </a:p>
        </p:txBody>
      </p:sp>
      <p:pic>
        <p:nvPicPr>
          <p:cNvPr id="18434"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rot="20205064">
            <a:off x="5811118" y="6935567"/>
            <a:ext cx="256352" cy="54675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843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459997" y="6263852"/>
            <a:ext cx="5638800" cy="5941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78062688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
            </a:r>
            <a:endParaRPr lang="en-US" dirty="0"/>
          </a:p>
        </p:txBody>
      </p:sp>
      <p:sp>
        <p:nvSpPr>
          <p:cNvPr id="3" name="Content Placeholder 2"/>
          <p:cNvSpPr>
            <a:spLocks noGrp="1"/>
          </p:cNvSpPr>
          <p:nvPr>
            <p:ph idx="1"/>
          </p:nvPr>
        </p:nvSpPr>
        <p:spPr>
          <a:xfrm>
            <a:off x="0" y="0"/>
            <a:ext cx="9144000" cy="6858000"/>
          </a:xfrm>
        </p:spPr>
        <p:txBody>
          <a:bodyPr>
            <a:normAutofit fontScale="92500" lnSpcReduction="10000"/>
          </a:bodyPr>
          <a:lstStyle/>
          <a:p>
            <a:pPr marL="0" indent="0" algn="r" rtl="1">
              <a:buNone/>
            </a:pPr>
            <a:r>
              <a:rPr lang="fa-IR" sz="2000" dirty="0" smtClean="0">
                <a:solidFill>
                  <a:schemeClr val="tx2">
                    <a:lumMod val="60000"/>
                    <a:lumOff val="40000"/>
                  </a:schemeClr>
                </a:solidFill>
                <a:cs typeface="B Homa" pitchFamily="2" charset="-78"/>
              </a:rPr>
              <a:t>محدودیتهای مطالعه:</a:t>
            </a:r>
          </a:p>
          <a:p>
            <a:pPr marL="0" indent="0" algn="r" rtl="1">
              <a:buNone/>
            </a:pPr>
            <a:endParaRPr lang="fa-IR" sz="2000" dirty="0">
              <a:cs typeface="2  Homa" pitchFamily="2" charset="-78"/>
            </a:endParaRPr>
          </a:p>
          <a:p>
            <a:pPr algn="r" rtl="1">
              <a:buFont typeface="Wingdings" pitchFamily="2" charset="2"/>
              <a:buChar char="§"/>
            </a:pPr>
            <a:r>
              <a:rPr lang="fa-IR" sz="2000" dirty="0" smtClean="0">
                <a:cs typeface="B Homa" pitchFamily="2" charset="-78"/>
              </a:rPr>
              <a:t>عدم </a:t>
            </a:r>
            <a:r>
              <a:rPr lang="fa-IR" sz="2000" dirty="0">
                <a:cs typeface="B Homa" pitchFamily="2" charset="-78"/>
              </a:rPr>
              <a:t>وجود اطلاعات کافی در مورد عادات غذایی </a:t>
            </a:r>
            <a:r>
              <a:rPr lang="fa-IR" sz="2000" dirty="0" smtClean="0">
                <a:cs typeface="B Homa" pitchFamily="2" charset="-78"/>
              </a:rPr>
              <a:t>ویافعالیت فیزیکی </a:t>
            </a:r>
            <a:r>
              <a:rPr lang="fa-IR" sz="2000" dirty="0">
                <a:cs typeface="B Homa" pitchFamily="2" charset="-78"/>
              </a:rPr>
              <a:t>جمعیت مورد مطالعه </a:t>
            </a:r>
          </a:p>
          <a:p>
            <a:pPr algn="r" rtl="1">
              <a:buFont typeface="Wingdings" pitchFamily="2" charset="2"/>
              <a:buChar char="§"/>
            </a:pPr>
            <a:endParaRPr lang="fa-IR" sz="2000" dirty="0" smtClean="0">
              <a:cs typeface="B Homa" pitchFamily="2" charset="-78"/>
            </a:endParaRPr>
          </a:p>
          <a:p>
            <a:pPr algn="r" rtl="1">
              <a:buFont typeface="Wingdings" pitchFamily="2" charset="2"/>
              <a:buChar char="§"/>
            </a:pPr>
            <a:r>
              <a:rPr lang="fa-IR" sz="2000" dirty="0" smtClean="0">
                <a:cs typeface="B Homa" pitchFamily="2" charset="-78"/>
              </a:rPr>
              <a:t>از </a:t>
            </a:r>
            <a:r>
              <a:rPr lang="fa-IR" sz="2000" dirty="0">
                <a:cs typeface="B Homa" pitchFamily="2" charset="-78"/>
              </a:rPr>
              <a:t>محدودیتهای این مطالعه عدم اطلاع از وضعیت کفایت ید دریافتی در روز میباشد. (عدم اندازه گیری میزان دفع ید در ادرار 24ساعته) ولي مطالعه در يك منطقه </a:t>
            </a:r>
            <a:r>
              <a:rPr lang="en-US" sz="2000" dirty="0">
                <a:cs typeface="B Homa" pitchFamily="2" charset="-78"/>
              </a:rPr>
              <a:t>iodine sufficient </a:t>
            </a:r>
            <a:r>
              <a:rPr lang="fa-IR" sz="2000" dirty="0">
                <a:cs typeface="B Homa" pitchFamily="2" charset="-78"/>
              </a:rPr>
              <a:t>انجام شده است كه احتمالا اين امر در نتايج مطالعه تداخلي ايجاد نخواهد كرد.</a:t>
            </a:r>
          </a:p>
          <a:p>
            <a:pPr algn="r" rtl="1">
              <a:buFont typeface="Wingdings" pitchFamily="2" charset="2"/>
              <a:buChar char="§"/>
            </a:pPr>
            <a:endParaRPr lang="fa-IR" sz="2000" dirty="0" smtClean="0">
              <a:cs typeface="B Homa" pitchFamily="2" charset="-78"/>
            </a:endParaRPr>
          </a:p>
          <a:p>
            <a:pPr algn="r" rtl="1">
              <a:buFont typeface="Wingdings" pitchFamily="2" charset="2"/>
              <a:buChar char="§"/>
            </a:pPr>
            <a:r>
              <a:rPr lang="fa-IR" sz="2000" dirty="0" smtClean="0">
                <a:cs typeface="B Homa" pitchFamily="2" charset="-78"/>
              </a:rPr>
              <a:t>آزمایش </a:t>
            </a:r>
            <a:r>
              <a:rPr lang="fa-IR" sz="2000" dirty="0">
                <a:cs typeface="B Homa" pitchFamily="2" charset="-78"/>
              </a:rPr>
              <a:t>های تیروئیدی هر فاز و در هر فرد فقط در یک نوبت تکرار شده اند، در حالی که جهت تشخیص قطعی اختلالات تیروئید تکرار آزمایشات به فاصله 1الی 4 ماه از آزمایش اول توصیه می شود.</a:t>
            </a:r>
          </a:p>
          <a:p>
            <a:pPr algn="r" rtl="1">
              <a:buFont typeface="Wingdings" pitchFamily="2" charset="2"/>
              <a:buChar char="§"/>
            </a:pPr>
            <a:r>
              <a:rPr lang="fa-IR" sz="2000" dirty="0" smtClean="0">
                <a:cs typeface="B Homa" pitchFamily="2" charset="-78"/>
              </a:rPr>
              <a:t>فواصل </a:t>
            </a:r>
            <a:r>
              <a:rPr lang="fa-IR" sz="2000" dirty="0">
                <a:cs typeface="B Homa" pitchFamily="2" charset="-78"/>
              </a:rPr>
              <a:t>بین تکرار آزمایش های تیروئید طولانی است و زمان دقیق بروزو یا تغییرات عملکرد تیروئید رادر طول زمان نمی توان مشخص نمود.</a:t>
            </a:r>
          </a:p>
          <a:p>
            <a:pPr algn="r" rtl="1">
              <a:buFont typeface="Wingdings" pitchFamily="2" charset="2"/>
              <a:buChar char="§"/>
            </a:pPr>
            <a:endParaRPr lang="fa-IR" sz="2000" dirty="0" smtClean="0">
              <a:cs typeface="B Homa" pitchFamily="2" charset="-78"/>
            </a:endParaRPr>
          </a:p>
          <a:p>
            <a:pPr algn="r" rtl="1">
              <a:buFont typeface="Wingdings" pitchFamily="2" charset="2"/>
              <a:buChar char="§"/>
            </a:pPr>
            <a:r>
              <a:rPr lang="fa-IR" sz="2000" dirty="0" smtClean="0">
                <a:cs typeface="B Homa" pitchFamily="2" charset="-78"/>
              </a:rPr>
              <a:t>مانند </a:t>
            </a:r>
            <a:r>
              <a:rPr lang="fa-IR" sz="2000" dirty="0">
                <a:cs typeface="B Homa" pitchFamily="2" charset="-78"/>
              </a:rPr>
              <a:t>هر مطالعه آینده نگر </a:t>
            </a:r>
            <a:r>
              <a:rPr lang="en-US" sz="2000" dirty="0">
                <a:cs typeface="B Homa" pitchFamily="2" charset="-78"/>
              </a:rPr>
              <a:t>survivor bias</a:t>
            </a:r>
            <a:r>
              <a:rPr lang="fa-IR" sz="2000" dirty="0">
                <a:cs typeface="B Homa" pitchFamily="2" charset="-78"/>
              </a:rPr>
              <a:t>دارد </a:t>
            </a:r>
            <a:r>
              <a:rPr lang="fa-IR" sz="2000" dirty="0" smtClean="0">
                <a:cs typeface="B Homa" pitchFamily="2" charset="-78"/>
              </a:rPr>
              <a:t>،بدین </a:t>
            </a:r>
            <a:r>
              <a:rPr lang="fa-IR" sz="2000" dirty="0">
                <a:cs typeface="B Homa" pitchFamily="2" charset="-78"/>
              </a:rPr>
              <a:t>معنا که افرادی باتغییرات نامطلوب در لیپیدهای سرم،در این فاصله زمانی فوت شده اند و لذا تغییرات لیپید سیر مطلوبتری یافته است</a:t>
            </a:r>
            <a:r>
              <a:rPr lang="fa-IR" sz="2000" dirty="0" smtClean="0">
                <a:cs typeface="B Homa" pitchFamily="2" charset="-78"/>
              </a:rPr>
              <a:t>.</a:t>
            </a:r>
          </a:p>
          <a:p>
            <a:pPr algn="r" rtl="1">
              <a:buFont typeface="Wingdings" pitchFamily="2" charset="2"/>
              <a:buChar char="§"/>
            </a:pPr>
            <a:endParaRPr lang="fa-IR" sz="2000" dirty="0" smtClean="0">
              <a:cs typeface="B Homa" pitchFamily="2" charset="-78"/>
            </a:endParaRPr>
          </a:p>
          <a:p>
            <a:pPr algn="r" rtl="1">
              <a:buFont typeface="Wingdings" pitchFamily="2" charset="2"/>
              <a:buChar char="§"/>
            </a:pPr>
            <a:r>
              <a:rPr lang="fa-IR" sz="2000" dirty="0" smtClean="0">
                <a:cs typeface="B Homa" pitchFamily="2" charset="-78"/>
              </a:rPr>
              <a:t>مطالعه</a:t>
            </a:r>
            <a:r>
              <a:rPr lang="en-US" sz="2000" dirty="0">
                <a:cs typeface="B Homa" pitchFamily="2" charset="-78"/>
              </a:rPr>
              <a:t>TTS </a:t>
            </a:r>
            <a:r>
              <a:rPr lang="fa-IR" sz="2000" dirty="0">
                <a:cs typeface="B Homa" pitchFamily="2" charset="-78"/>
              </a:rPr>
              <a:t>از ابتدا با هدف تعیین روند لیپیدهای سرم در زیرگروههای موردنظر این مطالعه طراحی نشده است ،ازاینرو امکان بررسی روند به تفکیک زیرگروههای عملکردی تیروئید با توجه به حجم ناچیز نمونه در برخی زیرگروهها مقدور نبود.</a:t>
            </a:r>
          </a:p>
          <a:p>
            <a:pPr algn="r" rtl="1">
              <a:buFont typeface="Wingdings" pitchFamily="2" charset="2"/>
              <a:buChar char="§"/>
            </a:pPr>
            <a:endParaRPr lang="fa-IR" sz="2000" dirty="0" smtClean="0">
              <a:cs typeface="2  Homa" pitchFamily="2" charset="-78"/>
            </a:endParaRPr>
          </a:p>
          <a:p>
            <a:pPr algn="r" rtl="1">
              <a:buFont typeface="Wingdings" pitchFamily="2" charset="2"/>
              <a:buChar char="§"/>
            </a:pPr>
            <a:r>
              <a:rPr lang="fa-IR" sz="2000" dirty="0" smtClean="0">
                <a:cs typeface="B Homa" pitchFamily="2" charset="-78"/>
              </a:rPr>
              <a:t>مشابه </a:t>
            </a:r>
            <a:r>
              <a:rPr lang="fa-IR" sz="2000" dirty="0">
                <a:cs typeface="B Homa" pitchFamily="2" charset="-78"/>
              </a:rPr>
              <a:t>همه مطالعات </a:t>
            </a:r>
            <a:r>
              <a:rPr lang="en-US" sz="2000" dirty="0">
                <a:cs typeface="B Homa" pitchFamily="2" charset="-78"/>
              </a:rPr>
              <a:t>trend ،  cohort effect </a:t>
            </a:r>
            <a:r>
              <a:rPr lang="fa-IR" sz="2000" dirty="0">
                <a:cs typeface="B Homa" pitchFamily="2" charset="-78"/>
              </a:rPr>
              <a:t>اجتناب ناپذیر بوده </a:t>
            </a:r>
            <a:r>
              <a:rPr lang="fa-IR" sz="2000" dirty="0" smtClean="0">
                <a:cs typeface="B Homa" pitchFamily="2" charset="-78"/>
              </a:rPr>
              <a:t>و جهت </a:t>
            </a:r>
            <a:r>
              <a:rPr lang="fa-IR" sz="2000" dirty="0">
                <a:cs typeface="B Homa" pitchFamily="2" charset="-78"/>
              </a:rPr>
              <a:t>تقلیل اثر سن نیز، طبقه بندی سنی انجام شد.</a:t>
            </a:r>
          </a:p>
          <a:p>
            <a:pPr marL="0" indent="0" algn="r" rtl="1">
              <a:buNone/>
            </a:pPr>
            <a:endParaRPr lang="fa-IR" sz="2000" dirty="0">
              <a:cs typeface="2  Homa" pitchFamily="2" charset="-78"/>
            </a:endParaRPr>
          </a:p>
          <a:p>
            <a:pPr marL="0" indent="0" algn="r" rtl="1">
              <a:buNone/>
            </a:pPr>
            <a:endParaRPr lang="fa-IR" sz="2000" dirty="0">
              <a:cs typeface="2  Homa" pitchFamily="2" charset="-78"/>
            </a:endParaRPr>
          </a:p>
          <a:p>
            <a:pPr marL="0" indent="0" algn="r" rtl="1">
              <a:buNone/>
            </a:pPr>
            <a:endParaRPr lang="en-US" sz="2000" dirty="0">
              <a:cs typeface="2  Homa" pitchFamily="2" charset="-78"/>
            </a:endParaRPr>
          </a:p>
        </p:txBody>
      </p:sp>
    </p:spTree>
    <p:extLst>
      <p:ext uri="{BB962C8B-B14F-4D97-AF65-F5344CB8AC3E}">
        <p14:creationId xmlns="" xmlns:p14="http://schemas.microsoft.com/office/powerpoint/2010/main" val="421899895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r" rtl="1">
              <a:buNone/>
            </a:pPr>
            <a:r>
              <a:rPr lang="fa-IR" sz="2000" dirty="0">
                <a:solidFill>
                  <a:srgbClr val="0070C0"/>
                </a:solidFill>
                <a:latin typeface="Arial Rounded MT Bold" pitchFamily="34" charset="0"/>
                <a:cs typeface="B Homa" pitchFamily="2" charset="-78"/>
              </a:rPr>
              <a:t>نقاط قوت مطالعه: </a:t>
            </a:r>
          </a:p>
          <a:p>
            <a:pPr algn="r" rtl="1">
              <a:buFont typeface="Wingdings" pitchFamily="2" charset="2"/>
              <a:buChar char="§"/>
            </a:pPr>
            <a:r>
              <a:rPr lang="fa-IR" sz="2000" dirty="0" smtClean="0">
                <a:latin typeface="Arial Rounded MT Bold" pitchFamily="34" charset="0"/>
                <a:cs typeface="B Homa" pitchFamily="2" charset="-78"/>
              </a:rPr>
              <a:t>مطالعه </a:t>
            </a:r>
            <a:r>
              <a:rPr lang="fa-IR" sz="2000" dirty="0">
                <a:latin typeface="Arial Rounded MT Bold" pitchFamily="34" charset="0"/>
                <a:cs typeface="B Homa" pitchFamily="2" charset="-78"/>
              </a:rPr>
              <a:t>حاضر ، یک مطالعه همگروهی آینده نگر مبتنی بر جامعه است که برروی تعداد زیادی از </a:t>
            </a:r>
            <a:r>
              <a:rPr lang="fa-IR" sz="2000" dirty="0" smtClean="0">
                <a:latin typeface="Arial Rounded MT Bold" pitchFamily="34" charset="0"/>
                <a:cs typeface="B Homa" pitchFamily="2" charset="-78"/>
              </a:rPr>
              <a:t>افراد (</a:t>
            </a:r>
            <a:r>
              <a:rPr lang="fa-IR" sz="2000" dirty="0">
                <a:latin typeface="Arial Rounded MT Bold" pitchFamily="34" charset="0"/>
                <a:cs typeface="B Homa" pitchFamily="2" charset="-78"/>
              </a:rPr>
              <a:t>زن ومرد</a:t>
            </a:r>
            <a:r>
              <a:rPr lang="fa-IR" sz="2000" dirty="0" smtClean="0">
                <a:latin typeface="Arial Rounded MT Bold" pitchFamily="34" charset="0"/>
                <a:cs typeface="B Homa" pitchFamily="2" charset="-78"/>
              </a:rPr>
              <a:t>) جامعه </a:t>
            </a:r>
            <a:r>
              <a:rPr lang="fa-IR" sz="2000" dirty="0">
                <a:latin typeface="Arial Rounded MT Bold" pitchFamily="34" charset="0"/>
                <a:cs typeface="B Homa" pitchFamily="2" charset="-78"/>
              </a:rPr>
              <a:t>ایرانی  صورت گرفت .</a:t>
            </a:r>
          </a:p>
          <a:p>
            <a:pPr marL="0" indent="0" algn="r" rtl="1">
              <a:buNone/>
            </a:pPr>
            <a:endParaRPr lang="fa-IR" sz="2000" dirty="0" smtClean="0">
              <a:latin typeface="Arial Rounded MT Bold" pitchFamily="34" charset="0"/>
              <a:cs typeface="B Homa" pitchFamily="2" charset="-78"/>
            </a:endParaRPr>
          </a:p>
          <a:p>
            <a:pPr algn="r" rtl="1">
              <a:buFont typeface="Wingdings" pitchFamily="2" charset="2"/>
              <a:buChar char="§"/>
            </a:pPr>
            <a:r>
              <a:rPr lang="fa-IR" sz="2000" dirty="0" smtClean="0">
                <a:latin typeface="Arial Rounded MT Bold" pitchFamily="34" charset="0"/>
                <a:cs typeface="B Homa" pitchFamily="2" charset="-78"/>
              </a:rPr>
              <a:t>تاکنون </a:t>
            </a:r>
            <a:r>
              <a:rPr lang="fa-IR" sz="2000" dirty="0">
                <a:latin typeface="Arial Rounded MT Bold" pitchFamily="34" charset="0"/>
                <a:cs typeface="B Homa" pitchFamily="2" charset="-78"/>
              </a:rPr>
              <a:t>مطالعه ای در کشور در زمینه تعیین روند لیپیدهای سرم بر اساس وضعیت تیروئید انجام نشده است و این مطالعه اولین در نوع خود محسوب میشود.</a:t>
            </a:r>
          </a:p>
          <a:p>
            <a:pPr algn="r" rtl="1">
              <a:buFont typeface="Wingdings" pitchFamily="2" charset="2"/>
              <a:buChar char="§"/>
            </a:pPr>
            <a:endParaRPr lang="fa-IR" sz="2000" dirty="0" smtClean="0">
              <a:latin typeface="Arial Rounded MT Bold" pitchFamily="34" charset="0"/>
              <a:cs typeface="B Homa" pitchFamily="2" charset="-78"/>
            </a:endParaRPr>
          </a:p>
          <a:p>
            <a:pPr algn="r" rtl="1">
              <a:buFont typeface="Wingdings" pitchFamily="2" charset="2"/>
              <a:buChar char="§"/>
            </a:pPr>
            <a:r>
              <a:rPr lang="fa-IR" sz="2000" dirty="0" smtClean="0">
                <a:latin typeface="Arial Rounded MT Bold" pitchFamily="34" charset="0"/>
                <a:cs typeface="B Homa" pitchFamily="2" charset="-78"/>
              </a:rPr>
              <a:t>همچنین </a:t>
            </a:r>
            <a:r>
              <a:rPr lang="fa-IR" sz="2000" dirty="0">
                <a:latin typeface="Arial Rounded MT Bold" pitchFamily="34" charset="0"/>
                <a:cs typeface="B Homa" pitchFamily="2" charset="-78"/>
              </a:rPr>
              <a:t>تاکنون مطالعه ای جهت تعیین ارتباط شاخصهای لیپید با عملکرد تیروئید با توصیف ضرایب همبستگی انجام نشده است.</a:t>
            </a:r>
          </a:p>
          <a:p>
            <a:pPr algn="r" rtl="1">
              <a:buFont typeface="Wingdings" pitchFamily="2" charset="2"/>
              <a:buChar char="§"/>
            </a:pPr>
            <a:endParaRPr lang="fa-IR" sz="2000" dirty="0">
              <a:latin typeface="Arial Rounded MT Bold" pitchFamily="34" charset="0"/>
              <a:cs typeface="B Homa" pitchFamily="2" charset="-78"/>
            </a:endParaRPr>
          </a:p>
          <a:p>
            <a:pPr algn="r" rtl="1">
              <a:buFont typeface="Wingdings" pitchFamily="2" charset="2"/>
              <a:buChar char="§"/>
            </a:pPr>
            <a:r>
              <a:rPr lang="fa-IR" sz="2000" dirty="0" smtClean="0">
                <a:latin typeface="Arial Rounded MT Bold" pitchFamily="34" charset="0"/>
                <a:cs typeface="B Homa" pitchFamily="2" charset="-78"/>
              </a:rPr>
              <a:t>انجام </a:t>
            </a:r>
            <a:r>
              <a:rPr lang="fa-IR" sz="2000" dirty="0">
                <a:latin typeface="Arial Rounded MT Bold" pitchFamily="34" charset="0"/>
                <a:cs typeface="B Homa" pitchFamily="2" charset="-78"/>
              </a:rPr>
              <a:t>آزمایشات تیروئیدی هر بیمار در یک زمان توسط یک کیت و توسط یک تکنسین می باشد، که باعث به حداقل رسیدن میزان خطا می شود.</a:t>
            </a:r>
          </a:p>
          <a:p>
            <a:pPr marL="0" indent="0" algn="r" rtl="1">
              <a:buNone/>
            </a:pPr>
            <a:endParaRPr lang="en-US" sz="2000" dirty="0">
              <a:latin typeface="Arial Rounded MT Bold" pitchFamily="34" charset="0"/>
              <a:cs typeface="2  Homa" pitchFamily="2" charset="-78"/>
            </a:endParaRPr>
          </a:p>
        </p:txBody>
      </p:sp>
    </p:spTree>
    <p:extLst>
      <p:ext uri="{BB962C8B-B14F-4D97-AF65-F5344CB8AC3E}">
        <p14:creationId xmlns="" xmlns:p14="http://schemas.microsoft.com/office/powerpoint/2010/main" val="964036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r" rtl="1">
              <a:buNone/>
            </a:pPr>
            <a:r>
              <a:rPr lang="fa-IR" sz="2000" dirty="0">
                <a:solidFill>
                  <a:srgbClr val="0070C0"/>
                </a:solidFill>
                <a:cs typeface="B Homa" pitchFamily="2" charset="-78"/>
              </a:rPr>
              <a:t>نتیجه گیری: </a:t>
            </a:r>
            <a:r>
              <a:rPr lang="fa-IR" sz="2000" dirty="0">
                <a:cs typeface="B Homa" pitchFamily="2" charset="-78"/>
              </a:rPr>
              <a:t>در این مطالعه که برروی افراد فاقد اختلال بالینی تیروئید منتخب از مطالعه تیروئید تهران  صورت گرفته است ،روند مطلوب وکمتر آتروژن لیپیدهای سرمی و نیز دیس لیپیدمی مشهود بود، همچنین ارتباط معنادار لیپیدهای سرمی و همبستگی ضعیف اما معنی دار آن با عملکرد تیروئید نشان داده شد. البته جهت بررسی جامع تر این موارد، پیگیری مراحل بعدی مطالعه تیروئید تهران و تعیین روند لیپیدهای سرمی  و ارتباط لیپیدها  در زیرگروه های عملکردی تیروئید </a:t>
            </a:r>
            <a:r>
              <a:rPr lang="fa-IR" sz="2000" dirty="0" smtClean="0">
                <a:cs typeface="B Homa" pitchFamily="2" charset="-78"/>
              </a:rPr>
              <a:t>،راهگشا </a:t>
            </a:r>
            <a:r>
              <a:rPr lang="fa-IR" sz="2000" dirty="0">
                <a:cs typeface="B Homa" pitchFamily="2" charset="-78"/>
              </a:rPr>
              <a:t>خواهد بود.</a:t>
            </a:r>
          </a:p>
          <a:p>
            <a:pPr marL="0" indent="0" algn="r" rtl="1">
              <a:buNone/>
            </a:pPr>
            <a:endParaRPr lang="fa-IR" sz="2000" dirty="0">
              <a:cs typeface="B Homa" pitchFamily="2" charset="-78"/>
            </a:endParaRPr>
          </a:p>
          <a:p>
            <a:pPr marL="0" indent="0" algn="r" rtl="1">
              <a:buNone/>
            </a:pPr>
            <a:r>
              <a:rPr lang="fa-IR" sz="2000" dirty="0">
                <a:solidFill>
                  <a:srgbClr val="0070C0"/>
                </a:solidFill>
                <a:cs typeface="B Homa" pitchFamily="2" charset="-78"/>
              </a:rPr>
              <a:t>پیشنهاد: </a:t>
            </a:r>
            <a:r>
              <a:rPr lang="fa-IR" sz="2000" dirty="0">
                <a:cs typeface="B Homa" pitchFamily="2" charset="-78"/>
              </a:rPr>
              <a:t>طراحی  مطالعات  </a:t>
            </a:r>
            <a:r>
              <a:rPr lang="fa-IR" sz="2000" dirty="0" smtClean="0">
                <a:cs typeface="B Homa" pitchFamily="2" charset="-78"/>
              </a:rPr>
              <a:t>آینده </a:t>
            </a:r>
            <a:r>
              <a:rPr lang="fa-IR" sz="2000" dirty="0">
                <a:cs typeface="B Homa" pitchFamily="2" charset="-78"/>
              </a:rPr>
              <a:t>در جمعیت گسترده تری از اختلالات زیربالینی تیروئید، امکان بررسی روند لیپیدهای سرمی در زیرگروهای  زیربالینی اختلال عملکرد تیروئید و مقایسه آن با واجدین تیروئید درستکار و نیز بررسی ارتباط لیپیدهای سرمی را برحسب عملکرد تیروئید فراهم خواهد </a:t>
            </a:r>
            <a:r>
              <a:rPr lang="fa-IR" sz="2000" dirty="0" smtClean="0">
                <a:cs typeface="B Homa" pitchFamily="2" charset="-78"/>
              </a:rPr>
              <a:t>نمود.</a:t>
            </a:r>
            <a:endParaRPr lang="fa-IR" sz="2000" dirty="0">
              <a:cs typeface="B Homa" pitchFamily="2" charset="-78"/>
            </a:endParaRPr>
          </a:p>
          <a:p>
            <a:pPr marL="0" indent="0" algn="r" rtl="1">
              <a:buNone/>
            </a:pPr>
            <a:endParaRPr lang="en-US" sz="2000" dirty="0">
              <a:cs typeface="2  Homa" pitchFamily="2" charset="-78"/>
            </a:endParaRPr>
          </a:p>
        </p:txBody>
      </p:sp>
    </p:spTree>
    <p:extLst>
      <p:ext uri="{BB962C8B-B14F-4D97-AF65-F5344CB8AC3E}">
        <p14:creationId xmlns="" xmlns:p14="http://schemas.microsoft.com/office/powerpoint/2010/main" val="2931539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066130"/>
          </a:xfrm>
        </p:spPr>
        <p:txBody>
          <a:bodyPr/>
          <a:lstStyle/>
          <a:p>
            <a:r>
              <a:rPr lang="fa-IR" b="1" dirty="0">
                <a:solidFill>
                  <a:schemeClr val="tx2">
                    <a:lumMod val="60000"/>
                    <a:lumOff val="40000"/>
                  </a:schemeClr>
                </a:solidFill>
                <a:cs typeface="B Homa" pitchFamily="2" charset="-78"/>
              </a:rPr>
              <a:t>بيان </a:t>
            </a:r>
            <a:r>
              <a:rPr lang="fa-IR" b="1" dirty="0" smtClean="0">
                <a:solidFill>
                  <a:schemeClr val="tx2">
                    <a:lumMod val="60000"/>
                    <a:lumOff val="40000"/>
                  </a:schemeClr>
                </a:solidFill>
                <a:cs typeface="B Homa" pitchFamily="2" charset="-78"/>
              </a:rPr>
              <a:t>مسئله</a:t>
            </a:r>
            <a:endParaRPr lang="en-US" b="1" dirty="0">
              <a:solidFill>
                <a:schemeClr val="tx2">
                  <a:lumMod val="60000"/>
                  <a:lumOff val="40000"/>
                </a:schemeClr>
              </a:solidFill>
              <a:cs typeface="B Homa" pitchFamily="2" charset="-78"/>
            </a:endParaRPr>
          </a:p>
        </p:txBody>
      </p:sp>
      <p:sp>
        <p:nvSpPr>
          <p:cNvPr id="5" name="Content Placeholder 4"/>
          <p:cNvSpPr>
            <a:spLocks noGrp="1"/>
          </p:cNvSpPr>
          <p:nvPr>
            <p:ph idx="1"/>
          </p:nvPr>
        </p:nvSpPr>
        <p:spPr>
          <a:xfrm>
            <a:off x="457200" y="1340768"/>
            <a:ext cx="8229600" cy="5517232"/>
          </a:xfrm>
        </p:spPr>
        <p:txBody>
          <a:bodyPr>
            <a:normAutofit fontScale="32500" lnSpcReduction="20000"/>
          </a:bodyPr>
          <a:lstStyle/>
          <a:p>
            <a:pPr marL="0" indent="0" algn="r" rtl="1">
              <a:buNone/>
            </a:pPr>
            <a:r>
              <a:rPr lang="fa-IR" sz="8000" dirty="0" smtClean="0">
                <a:latin typeface="Arial Rounded MT Bold" pitchFamily="34" charset="0"/>
                <a:cs typeface="B Homa" pitchFamily="2" charset="-78"/>
              </a:rPr>
              <a:t>متاسفانه مطالعه کوهورت جامعی که به بررسی ارتباط لیپیدها با عملکرد تیروئید در طول زمان بپردازد, در دست نبوده ودر مطالعات قبلی, تنها اطلاعات پایه عملکرد تیروئید وصرفا طی یک نوبت آزمون  و</a:t>
            </a:r>
            <a:r>
              <a:rPr lang="en-US" sz="8000" dirty="0" smtClean="0">
                <a:latin typeface="Arial Rounded MT Bold" pitchFamily="34" charset="0"/>
                <a:cs typeface="B Homa" pitchFamily="2" charset="-78"/>
              </a:rPr>
              <a:t> </a:t>
            </a:r>
            <a:r>
              <a:rPr lang="fa-IR" sz="8000" dirty="0" smtClean="0">
                <a:latin typeface="Arial Rounded MT Bold" pitchFamily="34" charset="0"/>
                <a:cs typeface="B Homa" pitchFamily="2" charset="-78"/>
              </a:rPr>
              <a:t>به شیوه مقطعی ارزیابی شده است. </a:t>
            </a:r>
          </a:p>
          <a:p>
            <a:pPr marL="0" indent="0" algn="r" rtl="1">
              <a:buNone/>
            </a:pPr>
            <a:r>
              <a:rPr lang="fa-IR" sz="8000" dirty="0" smtClean="0">
                <a:latin typeface="Arial Rounded MT Bold" pitchFamily="34" charset="0"/>
                <a:cs typeface="B Homa" pitchFamily="2" charset="-78"/>
              </a:rPr>
              <a:t> </a:t>
            </a:r>
          </a:p>
          <a:p>
            <a:pPr marL="0" indent="0" algn="r" rtl="1">
              <a:buNone/>
            </a:pPr>
            <a:r>
              <a:rPr lang="fa-IR" sz="8000" dirty="0" smtClean="0">
                <a:latin typeface="Arial Rounded MT Bold" pitchFamily="34" charset="0"/>
                <a:cs typeface="B Homa" pitchFamily="2" charset="-78"/>
              </a:rPr>
              <a:t>از دیگرسو در مطالعات انجام شده برای هر کدام از زیرگروههای یوتیروئید واختلالات زیر بالینی </a:t>
            </a:r>
            <a:r>
              <a:rPr lang="en-US" sz="8000" dirty="0" smtClean="0">
                <a:latin typeface="Arial Rounded MT Bold" pitchFamily="34" charset="0"/>
                <a:cs typeface="B Homa" pitchFamily="2" charset="-78"/>
              </a:rPr>
              <a:t>range </a:t>
            </a:r>
            <a:r>
              <a:rPr lang="fa-IR" sz="8000" dirty="0" smtClean="0">
                <a:latin typeface="Arial Rounded MT Bold" pitchFamily="34" charset="0"/>
                <a:cs typeface="B Homa" pitchFamily="2" charset="-78"/>
              </a:rPr>
              <a:t>متفاوتی در نظر گرفته شده است که به تنوع در نتایج انجامیده است.</a:t>
            </a:r>
          </a:p>
          <a:p>
            <a:pPr marL="0" indent="0" algn="r" rtl="1">
              <a:buNone/>
            </a:pPr>
            <a:r>
              <a:rPr lang="fa-IR" sz="8000" dirty="0" smtClean="0">
                <a:latin typeface="Arial Rounded MT Bold" pitchFamily="34" charset="0"/>
                <a:cs typeface="B Homa" pitchFamily="2" charset="-78"/>
              </a:rPr>
              <a:t> </a:t>
            </a:r>
            <a:endParaRPr lang="en-US" sz="8000" dirty="0" smtClean="0">
              <a:latin typeface="Arial Rounded MT Bold" pitchFamily="34" charset="0"/>
              <a:cs typeface="B Homa" pitchFamily="2" charset="-78"/>
            </a:endParaRPr>
          </a:p>
          <a:p>
            <a:pPr marL="0" indent="0" algn="r" rtl="1">
              <a:buNone/>
            </a:pPr>
            <a:r>
              <a:rPr lang="fa-IR" sz="8000" dirty="0" smtClean="0">
                <a:latin typeface="Arial Rounded MT Bold" pitchFamily="34" charset="0"/>
                <a:cs typeface="B Homa" pitchFamily="2" charset="-78"/>
              </a:rPr>
              <a:t>لذا بررسی ارتباط دیس لیپیدمی با عملکرد تیروئید وسیر تغییرات آن طی پیگیری , درجمعیت ایرانی مورد مطالعه</a:t>
            </a:r>
            <a:r>
              <a:rPr lang="en-US" sz="8000" dirty="0" smtClean="0">
                <a:latin typeface="Arial Rounded MT Bold" pitchFamily="34" charset="0"/>
                <a:cs typeface="B Homa" pitchFamily="2" charset="-78"/>
              </a:rPr>
              <a:t>TTS</a:t>
            </a:r>
            <a:r>
              <a:rPr lang="fa-IR" sz="8000" dirty="0" smtClean="0">
                <a:latin typeface="Arial Rounded MT Bold" pitchFamily="34" charset="0"/>
                <a:cs typeface="B Homa" pitchFamily="2" charset="-78"/>
              </a:rPr>
              <a:t>,</a:t>
            </a:r>
            <a:r>
              <a:rPr lang="en-US" sz="8000" dirty="0" smtClean="0">
                <a:latin typeface="Arial Rounded MT Bold" pitchFamily="34" charset="0"/>
                <a:cs typeface="B Homa" pitchFamily="2" charset="-78"/>
              </a:rPr>
              <a:t> </a:t>
            </a:r>
            <a:r>
              <a:rPr lang="fa-IR" sz="8000" dirty="0" smtClean="0">
                <a:latin typeface="Arial Rounded MT Bold" pitchFamily="34" charset="0"/>
                <a:cs typeface="B Homa" pitchFamily="2" charset="-78"/>
              </a:rPr>
              <a:t>عطف به </a:t>
            </a:r>
            <a:r>
              <a:rPr lang="en-US" sz="8000" dirty="0" smtClean="0">
                <a:latin typeface="Arial Rounded MT Bold" pitchFamily="34" charset="0"/>
                <a:cs typeface="B Homa" pitchFamily="2" charset="-78"/>
              </a:rPr>
              <a:t>design </a:t>
            </a:r>
            <a:r>
              <a:rPr lang="fa-IR" sz="8000" dirty="0" smtClean="0">
                <a:latin typeface="Arial Rounded MT Bold" pitchFamily="34" charset="0"/>
                <a:cs typeface="B Homa" pitchFamily="2" charset="-78"/>
              </a:rPr>
              <a:t>و بررسی جامع طی 4 فاز، میتواند پاسخگوی بخشی از ابهامات بر اساس مطالعات موجود باشد.</a:t>
            </a:r>
          </a:p>
          <a:p>
            <a:pPr marL="0" indent="0" algn="r" rtl="1">
              <a:buNone/>
            </a:pPr>
            <a:endParaRPr lang="en-US" dirty="0">
              <a:cs typeface="2  Homa" pitchFamily="2" charset="-78"/>
            </a:endParaRPr>
          </a:p>
        </p:txBody>
      </p:sp>
      <p:pic>
        <p:nvPicPr>
          <p:cNvPr id="409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371600" y="6499673"/>
            <a:ext cx="6900862" cy="3960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6738766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lgn="r" rtl="1">
              <a:buNone/>
            </a:pPr>
            <a:r>
              <a:rPr lang="fa-IR" sz="2000" dirty="0">
                <a:cs typeface="B Homa" pitchFamily="2" charset="-78"/>
              </a:rPr>
              <a:t>سپاسگزاری:</a:t>
            </a:r>
          </a:p>
          <a:p>
            <a:pPr marL="0" indent="0" algn="r" rtl="1">
              <a:buNone/>
            </a:pPr>
            <a:r>
              <a:rPr lang="fa-IR" sz="2000" dirty="0">
                <a:cs typeface="B Homa" pitchFamily="2" charset="-78"/>
              </a:rPr>
              <a:t>در پایان این نوشتار بر خود فرض میدانم از تمام اساتید ارجمند پژوهشکده  غدد درون ریز و متابولیسم دانشگاه علوم پزشکی شهید بهشتی  به پاس آموزه های گرانسنگ شان  در طول دوران فوق تخصصیم ،تشکر نمایم. </a:t>
            </a:r>
          </a:p>
          <a:p>
            <a:pPr marL="0" indent="0" algn="r" rtl="1">
              <a:buNone/>
            </a:pPr>
            <a:r>
              <a:rPr lang="fa-IR" sz="2000" dirty="0">
                <a:cs typeface="B Homa" pitchFamily="2" charset="-78"/>
              </a:rPr>
              <a:t>همکاری اساتید بزرگوار راهنما و مشاور جناب آقایان  دکتر عزیزی، دکتر دلشاد و سرکار خانم دکتر آموزگار را سپاسگزارم. </a:t>
            </a:r>
            <a:endParaRPr lang="fa-IR" sz="2000" dirty="0" smtClean="0">
              <a:cs typeface="B Homa" pitchFamily="2" charset="-78"/>
            </a:endParaRPr>
          </a:p>
          <a:p>
            <a:pPr marL="0" indent="0" algn="r" rtl="1">
              <a:buNone/>
            </a:pPr>
            <a:r>
              <a:rPr lang="fa-IR" sz="2000" dirty="0" smtClean="0">
                <a:cs typeface="B Homa" pitchFamily="2" charset="-78"/>
              </a:rPr>
              <a:t>از </a:t>
            </a:r>
            <a:r>
              <a:rPr lang="fa-IR" sz="2000" dirty="0">
                <a:cs typeface="B Homa" pitchFamily="2" charset="-78"/>
              </a:rPr>
              <a:t>سرکار خانم غریب زاده که  در تحلیل داده ها و یافته های آماری  وقت و زحمت فراوانی را مبذول داشتند، قدردانی مینمایم. </a:t>
            </a:r>
          </a:p>
        </p:txBody>
      </p:sp>
    </p:spTree>
    <p:extLst>
      <p:ext uri="{BB962C8B-B14F-4D97-AF65-F5344CB8AC3E}">
        <p14:creationId xmlns="" xmlns:p14="http://schemas.microsoft.com/office/powerpoint/2010/main" val="13007421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F:\picture\new italy\DSC00700.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Rectangle 3"/>
          <p:cNvSpPr/>
          <p:nvPr/>
        </p:nvSpPr>
        <p:spPr>
          <a:xfrm>
            <a:off x="0" y="2263297"/>
            <a:ext cx="9144000" cy="3770263"/>
          </a:xfrm>
          <a:prstGeom prst="rect">
            <a:avLst/>
          </a:prstGeom>
        </p:spPr>
        <p:txBody>
          <a:bodyPr wrap="square">
            <a:spAutoFit/>
          </a:bodyPr>
          <a:lstStyle/>
          <a:p>
            <a:pPr algn="r" rtl="1"/>
            <a:r>
              <a:rPr lang="fa-IR" sz="2000" dirty="0" smtClean="0">
                <a:solidFill>
                  <a:schemeClr val="bg1"/>
                </a:solidFill>
                <a:cs typeface="B Homa" pitchFamily="2" charset="-78"/>
              </a:rPr>
              <a:t> علم </a:t>
            </a:r>
            <a:r>
              <a:rPr lang="fa-IR" sz="2000" dirty="0">
                <a:solidFill>
                  <a:schemeClr val="bg1"/>
                </a:solidFill>
                <a:cs typeface="B Homa" pitchFamily="2" charset="-78"/>
              </a:rPr>
              <a:t>تلاش برای یافتن چیزیست که هست</a:t>
            </a:r>
            <a:r>
              <a:rPr lang="fa-IR" sz="2000" dirty="0" smtClean="0">
                <a:solidFill>
                  <a:schemeClr val="bg1"/>
                </a:solidFill>
                <a:cs typeface="B Homa" pitchFamily="2" charset="-78"/>
              </a:rPr>
              <a:t>، یعنی </a:t>
            </a:r>
            <a:r>
              <a:rPr lang="fa-IR" sz="2000" dirty="0">
                <a:solidFill>
                  <a:schemeClr val="bg1"/>
                </a:solidFill>
                <a:cs typeface="B Homa" pitchFamily="2" charset="-78"/>
              </a:rPr>
              <a:t>حقیقت</a:t>
            </a:r>
          </a:p>
          <a:p>
            <a:pPr algn="r" rtl="1"/>
            <a:r>
              <a:rPr lang="fa-IR" sz="2000" dirty="0" smtClean="0">
                <a:solidFill>
                  <a:schemeClr val="bg1"/>
                </a:solidFill>
                <a:cs typeface="B Homa" pitchFamily="2" charset="-78"/>
              </a:rPr>
              <a:t> وهنر </a:t>
            </a:r>
            <a:r>
              <a:rPr lang="fa-IR" sz="2000" dirty="0">
                <a:solidFill>
                  <a:schemeClr val="bg1"/>
                </a:solidFill>
                <a:cs typeface="B Homa" pitchFamily="2" charset="-78"/>
              </a:rPr>
              <a:t>وادب تلاش برای یافتن چیزیست که نیست، یعنی سعادت                        </a:t>
            </a:r>
            <a:r>
              <a:rPr lang="fa-IR" sz="1600" dirty="0" smtClean="0">
                <a:solidFill>
                  <a:schemeClr val="bg1"/>
                </a:solidFill>
                <a:cs typeface="B Homa" pitchFamily="2" charset="-78"/>
              </a:rPr>
              <a:t>پروفسور </a:t>
            </a:r>
            <a:r>
              <a:rPr lang="fa-IR" sz="1600" dirty="0">
                <a:solidFill>
                  <a:schemeClr val="bg1"/>
                </a:solidFill>
                <a:cs typeface="B Homa" pitchFamily="2" charset="-78"/>
              </a:rPr>
              <a:t>هشترودی </a:t>
            </a:r>
          </a:p>
          <a:p>
            <a:pPr algn="r" rtl="1"/>
            <a:endParaRPr lang="fa-IR" sz="2000" dirty="0">
              <a:cs typeface="B Homa" pitchFamily="2" charset="-78"/>
            </a:endParaRPr>
          </a:p>
          <a:p>
            <a:pPr algn="r" rtl="1"/>
            <a:endParaRPr lang="fa-IR" sz="1050" dirty="0">
              <a:cs typeface="B Homa" pitchFamily="2" charset="-78"/>
            </a:endParaRPr>
          </a:p>
          <a:p>
            <a:pPr algn="r" rtl="1"/>
            <a:endParaRPr lang="fa-IR" sz="1050" dirty="0">
              <a:cs typeface="B Homa" pitchFamily="2" charset="-78"/>
            </a:endParaRPr>
          </a:p>
          <a:p>
            <a:pPr algn="r" rtl="1"/>
            <a:endParaRPr lang="fa-IR" sz="1050" dirty="0">
              <a:cs typeface="B Homa" pitchFamily="2" charset="-78"/>
            </a:endParaRPr>
          </a:p>
          <a:p>
            <a:pPr algn="r" rtl="1"/>
            <a:endParaRPr lang="fa-IR" sz="1050" dirty="0">
              <a:cs typeface="B Homa" pitchFamily="2" charset="-78"/>
            </a:endParaRPr>
          </a:p>
          <a:p>
            <a:pPr algn="r" rtl="1"/>
            <a:endParaRPr lang="fa-IR" sz="1050" dirty="0">
              <a:cs typeface="B Homa" pitchFamily="2" charset="-78"/>
            </a:endParaRPr>
          </a:p>
          <a:p>
            <a:pPr algn="r" rtl="1"/>
            <a:endParaRPr lang="fa-IR" sz="1050" dirty="0">
              <a:cs typeface="B Homa" pitchFamily="2" charset="-78"/>
            </a:endParaRPr>
          </a:p>
          <a:p>
            <a:pPr algn="r" rtl="1"/>
            <a:endParaRPr lang="fa-IR" dirty="0" smtClean="0">
              <a:solidFill>
                <a:schemeClr val="bg1"/>
              </a:solidFill>
              <a:cs typeface="B Homa" pitchFamily="2" charset="-78"/>
            </a:endParaRPr>
          </a:p>
          <a:p>
            <a:pPr algn="r" rtl="1"/>
            <a:endParaRPr lang="fa-IR" dirty="0">
              <a:solidFill>
                <a:schemeClr val="bg1"/>
              </a:solidFill>
              <a:cs typeface="B Homa" pitchFamily="2" charset="-78"/>
            </a:endParaRPr>
          </a:p>
          <a:p>
            <a:pPr algn="r" rtl="1"/>
            <a:endParaRPr lang="fa-IR" dirty="0" smtClean="0">
              <a:solidFill>
                <a:schemeClr val="bg1"/>
              </a:solidFill>
              <a:cs typeface="B Homa" pitchFamily="2" charset="-78"/>
            </a:endParaRPr>
          </a:p>
          <a:p>
            <a:pPr algn="r" rtl="1"/>
            <a:endParaRPr lang="fa-IR" dirty="0" smtClean="0">
              <a:solidFill>
                <a:schemeClr val="bg1"/>
              </a:solidFill>
              <a:cs typeface="B Homa" pitchFamily="2" charset="-78"/>
            </a:endParaRPr>
          </a:p>
          <a:p>
            <a:pPr algn="r" rtl="1"/>
            <a:endParaRPr lang="fa-IR" sz="2000" dirty="0">
              <a:solidFill>
                <a:schemeClr val="bg1"/>
              </a:solidFill>
              <a:cs typeface="B Homa" pitchFamily="2" charset="-78"/>
            </a:endParaRPr>
          </a:p>
          <a:p>
            <a:pPr algn="r" rtl="1"/>
            <a:r>
              <a:rPr lang="fa-IR" sz="2400" dirty="0" smtClean="0">
                <a:solidFill>
                  <a:schemeClr val="bg1"/>
                </a:solidFill>
                <a:cs typeface="B Homa" pitchFamily="2" charset="-78"/>
              </a:rPr>
              <a:t>  عیدتان </a:t>
            </a:r>
            <a:r>
              <a:rPr lang="fa-IR" sz="2400" dirty="0">
                <a:solidFill>
                  <a:schemeClr val="bg1"/>
                </a:solidFill>
                <a:cs typeface="B Homa" pitchFamily="2" charset="-78"/>
              </a:rPr>
              <a:t>مبارک</a:t>
            </a:r>
            <a:endParaRPr lang="en-US" sz="2400" dirty="0">
              <a:solidFill>
                <a:schemeClr val="bg1"/>
              </a:solidFill>
              <a:cs typeface="B Homa" pitchFamily="2" charset="-78"/>
            </a:endParaRPr>
          </a:p>
        </p:txBody>
      </p:sp>
    </p:spTree>
    <p:extLst>
      <p:ext uri="{BB962C8B-B14F-4D97-AF65-F5344CB8AC3E}">
        <p14:creationId xmlns="" xmlns:p14="http://schemas.microsoft.com/office/powerpoint/2010/main" val="3795247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fa-IR" sz="6600" dirty="0" smtClean="0">
                <a:cs typeface="B Homa" pitchFamily="2" charset="-78"/>
              </a:rPr>
              <a:t>بررسی متون</a:t>
            </a:r>
            <a:endParaRPr lang="en-US" sz="6600" dirty="0">
              <a:cs typeface="B Homa" pitchFamily="2" charset="-78"/>
            </a:endParaRPr>
          </a:p>
        </p:txBody>
      </p:sp>
      <p:sp>
        <p:nvSpPr>
          <p:cNvPr id="3" name="Content Placeholder 2"/>
          <p:cNvSpPr>
            <a:spLocks noGrp="1"/>
          </p:cNvSpPr>
          <p:nvPr>
            <p:ph idx="1"/>
          </p:nvPr>
        </p:nvSpPr>
        <p:spPr/>
        <p:txBody>
          <a:bodyPr>
            <a:normAutofit/>
          </a:bodyPr>
          <a:lstStyle/>
          <a:p>
            <a:pPr marL="0" indent="0" algn="r" rtl="1">
              <a:buNone/>
            </a:pPr>
            <a:endParaRPr lang="fa-IR" dirty="0">
              <a:cs typeface="2  Homa" pitchFamily="2" charset="-78"/>
            </a:endParaRPr>
          </a:p>
          <a:p>
            <a:pPr marL="0" indent="0" algn="r" rtl="1">
              <a:buNone/>
            </a:pPr>
            <a:endParaRPr lang="en-US" dirty="0">
              <a:cs typeface="2  Homa" pitchFamily="2" charset="-78"/>
            </a:endParaRPr>
          </a:p>
        </p:txBody>
      </p:sp>
    </p:spTree>
    <p:extLst>
      <p:ext uri="{BB962C8B-B14F-4D97-AF65-F5344CB8AC3E}">
        <p14:creationId xmlns="" xmlns:p14="http://schemas.microsoft.com/office/powerpoint/2010/main" val="4286552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514350" indent="-514350" algn="l">
              <a:buFont typeface="+mj-lt"/>
              <a:buAutoNum type="arabicPeriod"/>
            </a:pPr>
            <a:endParaRPr lang="en-US" dirty="0"/>
          </a:p>
        </p:txBody>
      </p:sp>
      <p:pic>
        <p:nvPicPr>
          <p:cNvPr id="2051"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293096"/>
            <a:ext cx="9144000" cy="25649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1628800"/>
            <a:ext cx="9143999"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0" y="1"/>
            <a:ext cx="9144000" cy="1124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053754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48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5692285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07504" y="23242"/>
            <a:ext cx="9251504" cy="6669360"/>
          </a:xfrm>
        </p:spPr>
        <p:txBody>
          <a:bodyPr>
            <a:noAutofit/>
          </a:bodyPr>
          <a:lstStyle/>
          <a:p>
            <a:pPr marL="0" indent="0" algn="r" rtl="1">
              <a:buNone/>
            </a:pPr>
            <a:endParaRPr lang="fa-IR" sz="1600" dirty="0">
              <a:latin typeface="Arial Rounded MT Bold" pitchFamily="34" charset="0"/>
              <a:cs typeface="2  Homa" pitchFamily="2" charset="-78"/>
            </a:endParaRPr>
          </a:p>
          <a:p>
            <a:pPr marL="0" indent="0" algn="r" rtl="1">
              <a:buNone/>
            </a:pPr>
            <a:endParaRPr lang="fa-IR" sz="1600" dirty="0" smtClean="0">
              <a:latin typeface="Arial Rounded MT Bold" pitchFamily="34" charset="0"/>
              <a:cs typeface="2  Homa" pitchFamily="2" charset="-78"/>
            </a:endParaRPr>
          </a:p>
          <a:p>
            <a:pPr marL="0" indent="0" algn="r" rtl="1">
              <a:buNone/>
            </a:pPr>
            <a:r>
              <a:rPr lang="fa-IR" sz="1600" dirty="0" smtClean="0">
                <a:latin typeface="Arial Rounded MT Bold" pitchFamily="34" charset="0"/>
                <a:cs typeface="2  Homa" pitchFamily="2" charset="-78"/>
              </a:rPr>
              <a:t> </a:t>
            </a:r>
            <a:r>
              <a:rPr lang="fa-IR" sz="2800" b="1" dirty="0">
                <a:solidFill>
                  <a:schemeClr val="tx2">
                    <a:lumMod val="60000"/>
                    <a:lumOff val="40000"/>
                  </a:schemeClr>
                </a:solidFill>
                <a:latin typeface="Arial Rounded MT Bold" pitchFamily="34" charset="0"/>
                <a:cs typeface="B Homa" pitchFamily="2" charset="-78"/>
              </a:rPr>
              <a:t>اهداف اصلي </a:t>
            </a:r>
            <a:r>
              <a:rPr lang="fa-IR" sz="2800" b="1" dirty="0" smtClean="0">
                <a:solidFill>
                  <a:schemeClr val="tx2">
                    <a:lumMod val="60000"/>
                    <a:lumOff val="40000"/>
                  </a:schemeClr>
                </a:solidFill>
                <a:latin typeface="Arial Rounded MT Bold" pitchFamily="34" charset="0"/>
                <a:cs typeface="B Homa" pitchFamily="2" charset="-78"/>
              </a:rPr>
              <a:t>طرح  </a:t>
            </a:r>
          </a:p>
          <a:p>
            <a:pPr marL="0" indent="0" algn="r" rtl="1">
              <a:buNone/>
            </a:pPr>
            <a:r>
              <a:rPr lang="fa-IR" sz="2000" dirty="0" smtClean="0">
                <a:latin typeface="Arial Rounded MT Bold" pitchFamily="34" charset="0"/>
                <a:cs typeface="B Homa" pitchFamily="2" charset="-78"/>
              </a:rPr>
              <a:t>بررسی روند تغییرات لیپید </a:t>
            </a:r>
            <a:r>
              <a:rPr lang="fa-IR" sz="2000" dirty="0">
                <a:latin typeface="Arial Rounded MT Bold" pitchFamily="34" charset="0"/>
                <a:cs typeface="B Homa" pitchFamily="2" charset="-78"/>
              </a:rPr>
              <a:t>های سرم </a:t>
            </a:r>
            <a:r>
              <a:rPr lang="fa-IR" sz="2000" dirty="0" smtClean="0">
                <a:latin typeface="Arial Rounded MT Bold" pitchFamily="34" charset="0"/>
                <a:cs typeface="B Homa" pitchFamily="2" charset="-78"/>
              </a:rPr>
              <a:t>در </a:t>
            </a:r>
            <a:r>
              <a:rPr lang="fa-IR" sz="2000" dirty="0">
                <a:latin typeface="Arial Rounded MT Bold" pitchFamily="34" charset="0"/>
                <a:cs typeface="B Homa" pitchFamily="2" charset="-78"/>
              </a:rPr>
              <a:t>بالغین </a:t>
            </a:r>
            <a:r>
              <a:rPr lang="fa-IR" sz="2000" dirty="0" smtClean="0">
                <a:latin typeface="Arial Rounded MT Bold" pitchFamily="34" charset="0"/>
                <a:cs typeface="B Homa" pitchFamily="2" charset="-78"/>
              </a:rPr>
              <a:t> واجد تیروئید درستکار و مبتلا به کم کاری و پرکاری زیر بالینی  تیروئید در مطالعه تیروئید تهران </a:t>
            </a:r>
            <a:endParaRPr lang="fa-IR" sz="1600" dirty="0">
              <a:latin typeface="Arial Rounded MT Bold" pitchFamily="34" charset="0"/>
              <a:cs typeface="B Homa" pitchFamily="2" charset="-78"/>
            </a:endParaRPr>
          </a:p>
          <a:p>
            <a:pPr marL="0" indent="0" algn="r" rtl="1">
              <a:buNone/>
            </a:pPr>
            <a:r>
              <a:rPr lang="fa-IR" sz="2800" b="1" dirty="0" smtClean="0">
                <a:solidFill>
                  <a:schemeClr val="tx2">
                    <a:lumMod val="60000"/>
                    <a:lumOff val="40000"/>
                  </a:schemeClr>
                </a:solidFill>
                <a:latin typeface="Arial Rounded MT Bold" pitchFamily="34" charset="0"/>
                <a:cs typeface="B Homa" pitchFamily="2" charset="-78"/>
              </a:rPr>
              <a:t>اهداف </a:t>
            </a:r>
            <a:r>
              <a:rPr lang="fa-IR" sz="2800" b="1" dirty="0">
                <a:solidFill>
                  <a:schemeClr val="tx2">
                    <a:lumMod val="60000"/>
                    <a:lumOff val="40000"/>
                  </a:schemeClr>
                </a:solidFill>
                <a:latin typeface="Arial Rounded MT Bold" pitchFamily="34" charset="0"/>
                <a:cs typeface="B Homa" pitchFamily="2" charset="-78"/>
              </a:rPr>
              <a:t>فرعي </a:t>
            </a:r>
            <a:r>
              <a:rPr lang="fa-IR" sz="2800" b="1" dirty="0" smtClean="0">
                <a:solidFill>
                  <a:schemeClr val="tx2">
                    <a:lumMod val="60000"/>
                    <a:lumOff val="40000"/>
                  </a:schemeClr>
                </a:solidFill>
                <a:latin typeface="Arial Rounded MT Bold" pitchFamily="34" charset="0"/>
                <a:cs typeface="B Homa" pitchFamily="2" charset="-78"/>
              </a:rPr>
              <a:t>طرح</a:t>
            </a:r>
            <a:endParaRPr lang="en-US" sz="2800" b="1" dirty="0">
              <a:solidFill>
                <a:schemeClr val="tx2">
                  <a:lumMod val="60000"/>
                  <a:lumOff val="40000"/>
                </a:schemeClr>
              </a:solidFill>
              <a:latin typeface="Arial Rounded MT Bold" pitchFamily="34" charset="0"/>
              <a:cs typeface="B Homa" pitchFamily="2" charset="-78"/>
            </a:endParaRPr>
          </a:p>
          <a:p>
            <a:pPr marL="0" indent="0" algn="r" rtl="1">
              <a:buNone/>
            </a:pPr>
            <a:r>
              <a:rPr lang="en-US" sz="1800" dirty="0">
                <a:latin typeface="Arial Rounded MT Bold" pitchFamily="34" charset="0"/>
                <a:cs typeface="B Homa" pitchFamily="2" charset="-78"/>
              </a:rPr>
              <a:t>١(</a:t>
            </a:r>
            <a:r>
              <a:rPr lang="fa-IR" sz="1800" dirty="0" smtClean="0">
                <a:latin typeface="Arial Rounded MT Bold" pitchFamily="34" charset="0"/>
                <a:cs typeface="B Homa" pitchFamily="2" charset="-78"/>
              </a:rPr>
              <a:t>تعیین </a:t>
            </a:r>
            <a:r>
              <a:rPr lang="fa-IR" sz="1800" dirty="0">
                <a:latin typeface="Arial Rounded MT Bold" pitchFamily="34" charset="0"/>
                <a:cs typeface="B Homa" pitchFamily="2" charset="-78"/>
              </a:rPr>
              <a:t>میانگین </a:t>
            </a:r>
            <a:r>
              <a:rPr lang="en-US" sz="1800" dirty="0" smtClean="0">
                <a:latin typeface="Arial Rounded MT Bold" pitchFamily="34" charset="0"/>
                <a:cs typeface="B Homa" pitchFamily="2" charset="-78"/>
              </a:rPr>
              <a:t>Total </a:t>
            </a:r>
            <a:r>
              <a:rPr lang="en-US" sz="1800" dirty="0">
                <a:latin typeface="Arial Rounded MT Bold" pitchFamily="34" charset="0"/>
                <a:cs typeface="B Homa" pitchFamily="2" charset="-78"/>
              </a:rPr>
              <a:t>Cholesterol </a:t>
            </a:r>
            <a:r>
              <a:rPr lang="fa-IR" sz="1800" dirty="0">
                <a:latin typeface="Arial Rounded MT Bold" pitchFamily="34" charset="0"/>
                <a:cs typeface="B Homa" pitchFamily="2" charset="-78"/>
              </a:rPr>
              <a:t>افراد </a:t>
            </a:r>
            <a:r>
              <a:rPr lang="fa-IR" sz="1800" dirty="0" smtClean="0">
                <a:latin typeface="Arial Rounded MT Bold" pitchFamily="34" charset="0"/>
                <a:cs typeface="B Homa" pitchFamily="2" charset="-78"/>
              </a:rPr>
              <a:t>واجد تیروئید  درستکار¸کم کاری </a:t>
            </a:r>
            <a:r>
              <a:rPr lang="fa-IR" sz="1800" dirty="0">
                <a:latin typeface="Arial Rounded MT Bold" pitchFamily="34" charset="0"/>
                <a:cs typeface="B Homa" pitchFamily="2" charset="-78"/>
              </a:rPr>
              <a:t>زیر بالینی وپرکاری زیر بالینی شرکت کننده در مطالعه تیروئید تهران در مرحله اول ،دوم،سوم و چهارم وتغییرات بین چهار مرحله به تفکیک جنس </a:t>
            </a:r>
            <a:endParaRPr lang="fa-IR" sz="1800" dirty="0" smtClean="0">
              <a:latin typeface="Arial Rounded MT Bold" pitchFamily="34" charset="0"/>
              <a:cs typeface="B Homa" pitchFamily="2" charset="-78"/>
            </a:endParaRPr>
          </a:p>
          <a:p>
            <a:pPr marL="0" indent="0" algn="r" rtl="1">
              <a:buNone/>
            </a:pPr>
            <a:endParaRPr lang="fa-IR" sz="1800" dirty="0" smtClean="0">
              <a:latin typeface="Arial Rounded MT Bold" pitchFamily="34" charset="0"/>
              <a:cs typeface="B Homa" pitchFamily="2" charset="-78"/>
            </a:endParaRPr>
          </a:p>
          <a:p>
            <a:pPr marL="0" indent="0" algn="r" rtl="1">
              <a:buNone/>
            </a:pPr>
            <a:r>
              <a:rPr lang="fa-IR" sz="1800" dirty="0" smtClean="0">
                <a:latin typeface="Arial Rounded MT Bold" pitchFamily="34" charset="0"/>
                <a:cs typeface="B Homa" pitchFamily="2" charset="-78"/>
              </a:rPr>
              <a:t>2)تعیین </a:t>
            </a:r>
            <a:r>
              <a:rPr lang="fa-IR" sz="1800" dirty="0">
                <a:latin typeface="Arial Rounded MT Bold" pitchFamily="34" charset="0"/>
                <a:cs typeface="B Homa" pitchFamily="2" charset="-78"/>
              </a:rPr>
              <a:t>میانگین </a:t>
            </a:r>
            <a:r>
              <a:rPr lang="en-US" sz="1800" dirty="0" smtClean="0">
                <a:latin typeface="Arial Rounded MT Bold" pitchFamily="34" charset="0"/>
                <a:cs typeface="B Homa" pitchFamily="2" charset="-78"/>
              </a:rPr>
              <a:t> Triglyceride </a:t>
            </a:r>
            <a:r>
              <a:rPr lang="fa-IR" sz="1800" dirty="0">
                <a:latin typeface="Arial Rounded MT Bold" pitchFamily="34" charset="0"/>
                <a:cs typeface="B Homa" pitchFamily="2" charset="-78"/>
              </a:rPr>
              <a:t>افراد </a:t>
            </a:r>
            <a:r>
              <a:rPr lang="fa-IR" sz="1800" dirty="0" smtClean="0">
                <a:latin typeface="Arial Rounded MT Bold" pitchFamily="34" charset="0"/>
                <a:cs typeface="B Homa" pitchFamily="2" charset="-78"/>
              </a:rPr>
              <a:t>واجد تیروئید درستکار¸کم کاری </a:t>
            </a:r>
            <a:r>
              <a:rPr lang="fa-IR" sz="1800" dirty="0">
                <a:latin typeface="Arial Rounded MT Bold" pitchFamily="34" charset="0"/>
                <a:cs typeface="B Homa" pitchFamily="2" charset="-78"/>
              </a:rPr>
              <a:t>زیر بالینی وپرکاری زیر بالینی شرکت کننده در مطالعه </a:t>
            </a:r>
            <a:r>
              <a:rPr lang="fa-IR" sz="1800" dirty="0" smtClean="0">
                <a:latin typeface="Arial Rounded MT Bold" pitchFamily="34" charset="0"/>
                <a:cs typeface="B Homa" pitchFamily="2" charset="-78"/>
              </a:rPr>
              <a:t>تیروئیدتهران </a:t>
            </a:r>
            <a:r>
              <a:rPr lang="fa-IR" sz="1800" dirty="0">
                <a:latin typeface="Arial Rounded MT Bold" pitchFamily="34" charset="0"/>
                <a:cs typeface="B Homa" pitchFamily="2" charset="-78"/>
              </a:rPr>
              <a:t>در مرحله اول ،دوم،سوم و چهارم وتغییرات بین چهار مرحله به تفکیک </a:t>
            </a:r>
            <a:r>
              <a:rPr lang="fa-IR" sz="1800" dirty="0" smtClean="0">
                <a:latin typeface="Arial Rounded MT Bold" pitchFamily="34" charset="0"/>
                <a:cs typeface="B Homa" pitchFamily="2" charset="-78"/>
              </a:rPr>
              <a:t>جنس </a:t>
            </a:r>
          </a:p>
          <a:p>
            <a:pPr marL="0" indent="0" algn="r" rtl="1">
              <a:buNone/>
            </a:pPr>
            <a:endParaRPr lang="fa-IR" sz="1800" dirty="0">
              <a:latin typeface="Arial Rounded MT Bold" pitchFamily="34" charset="0"/>
              <a:cs typeface="B Homa" pitchFamily="2" charset="-78"/>
            </a:endParaRPr>
          </a:p>
          <a:p>
            <a:pPr marL="0" indent="0" algn="r" rtl="1">
              <a:buNone/>
            </a:pPr>
            <a:r>
              <a:rPr lang="fa-IR" sz="1800" dirty="0" smtClean="0">
                <a:latin typeface="Arial Rounded MT Bold" pitchFamily="34" charset="0"/>
                <a:cs typeface="B Homa" pitchFamily="2" charset="-78"/>
              </a:rPr>
              <a:t>3)تعیین میانگین  </a:t>
            </a:r>
            <a:r>
              <a:rPr lang="en-US" sz="1800" dirty="0" smtClean="0">
                <a:latin typeface="Arial Rounded MT Bold" pitchFamily="34" charset="0"/>
                <a:cs typeface="B Homa" pitchFamily="2" charset="-78"/>
              </a:rPr>
              <a:t>HDL Cholesterol </a:t>
            </a:r>
            <a:r>
              <a:rPr lang="fa-IR" sz="1800" dirty="0" smtClean="0">
                <a:latin typeface="Arial Rounded MT Bold" pitchFamily="34" charset="0"/>
                <a:cs typeface="B Homa" pitchFamily="2" charset="-78"/>
              </a:rPr>
              <a:t>افراد </a:t>
            </a:r>
            <a:r>
              <a:rPr lang="fa-IR" sz="1800" dirty="0">
                <a:latin typeface="Arial Rounded MT Bold" pitchFamily="34" charset="0"/>
                <a:cs typeface="B Homa" pitchFamily="2" charset="-78"/>
              </a:rPr>
              <a:t>واجد تیروئید درستکار </a:t>
            </a:r>
            <a:r>
              <a:rPr lang="fa-IR" sz="1800" dirty="0" smtClean="0">
                <a:latin typeface="Arial Rounded MT Bold" pitchFamily="34" charset="0"/>
                <a:cs typeface="B Homa" pitchFamily="2" charset="-78"/>
              </a:rPr>
              <a:t>¸کم کاری زیر بالینی وپرکاری زیر بالینی شرکت کننده در مطالعه تیروئید تهران در مرحله اول ،دوم،سوم و چهارم وتغییرات بین چهار مرحله به تفکیک جنس </a:t>
            </a:r>
          </a:p>
          <a:p>
            <a:pPr marL="0" indent="0" algn="r" rtl="1">
              <a:buNone/>
            </a:pPr>
            <a:endParaRPr lang="fa-IR" sz="1800" dirty="0">
              <a:latin typeface="Arial Rounded MT Bold" pitchFamily="34" charset="0"/>
              <a:cs typeface="2  Homa" pitchFamily="2" charset="-78"/>
            </a:endParaRPr>
          </a:p>
          <a:p>
            <a:pPr marL="0" indent="0" algn="r" rtl="1">
              <a:buNone/>
            </a:pPr>
            <a:r>
              <a:rPr lang="fa-IR" sz="1800" dirty="0" smtClean="0">
                <a:latin typeface="Arial Rounded MT Bold" pitchFamily="34" charset="0"/>
                <a:cs typeface="B Homa" pitchFamily="2" charset="-78"/>
              </a:rPr>
              <a:t>4)تعیین </a:t>
            </a:r>
            <a:r>
              <a:rPr lang="fa-IR" sz="1800" dirty="0">
                <a:latin typeface="Arial Rounded MT Bold" pitchFamily="34" charset="0"/>
                <a:cs typeface="B Homa" pitchFamily="2" charset="-78"/>
              </a:rPr>
              <a:t>میانگین </a:t>
            </a:r>
            <a:r>
              <a:rPr lang="en-US" sz="1800" dirty="0" smtClean="0">
                <a:latin typeface="Arial Rounded MT Bold" pitchFamily="34" charset="0"/>
                <a:cs typeface="B Homa" pitchFamily="2" charset="-78"/>
              </a:rPr>
              <a:t>LDL Cholesterol </a:t>
            </a:r>
            <a:r>
              <a:rPr lang="fa-IR" sz="1800" dirty="0" smtClean="0">
                <a:latin typeface="Arial Rounded MT Bold" pitchFamily="34" charset="0"/>
                <a:cs typeface="B Homa" pitchFamily="2" charset="-78"/>
              </a:rPr>
              <a:t>افراد </a:t>
            </a:r>
            <a:r>
              <a:rPr lang="fa-IR" sz="1800" dirty="0">
                <a:latin typeface="Arial Rounded MT Bold" pitchFamily="34" charset="0"/>
                <a:cs typeface="B Homa" pitchFamily="2" charset="-78"/>
              </a:rPr>
              <a:t>واجد تیروئید درستکار ¸</a:t>
            </a:r>
            <a:r>
              <a:rPr lang="fa-IR" sz="1800" dirty="0" smtClean="0">
                <a:latin typeface="Arial Rounded MT Bold" pitchFamily="34" charset="0"/>
                <a:cs typeface="B Homa" pitchFamily="2" charset="-78"/>
              </a:rPr>
              <a:t>کم کاری </a:t>
            </a:r>
            <a:r>
              <a:rPr lang="fa-IR" sz="1800" dirty="0">
                <a:latin typeface="Arial Rounded MT Bold" pitchFamily="34" charset="0"/>
                <a:cs typeface="B Homa" pitchFamily="2" charset="-78"/>
              </a:rPr>
              <a:t>زیر بالینی وپرکاری زیر بالینی شرکت کننده در مطالعه </a:t>
            </a:r>
            <a:r>
              <a:rPr lang="fa-IR" sz="1800" dirty="0" smtClean="0">
                <a:latin typeface="Arial Rounded MT Bold" pitchFamily="34" charset="0"/>
                <a:cs typeface="B Homa" pitchFamily="2" charset="-78"/>
              </a:rPr>
              <a:t>تیروئید تهران </a:t>
            </a:r>
            <a:r>
              <a:rPr lang="fa-IR" sz="1800" dirty="0">
                <a:latin typeface="Arial Rounded MT Bold" pitchFamily="34" charset="0"/>
                <a:cs typeface="B Homa" pitchFamily="2" charset="-78"/>
              </a:rPr>
              <a:t>در مرحله اول ،دوم،سوم و چهارم وتغییرات بین چهار مرحله به تفکیک </a:t>
            </a:r>
            <a:r>
              <a:rPr lang="fa-IR" sz="1800" dirty="0" smtClean="0">
                <a:latin typeface="Arial Rounded MT Bold" pitchFamily="34" charset="0"/>
                <a:cs typeface="B Homa" pitchFamily="2" charset="-78"/>
              </a:rPr>
              <a:t>جنس </a:t>
            </a:r>
            <a:endParaRPr lang="fa-IR" sz="1800" dirty="0">
              <a:latin typeface="Arial Rounded MT Bold" pitchFamily="34" charset="0"/>
              <a:cs typeface="B Homa" pitchFamily="2" charset="-78"/>
            </a:endParaRPr>
          </a:p>
          <a:p>
            <a:pPr marL="0" indent="0" algn="r" rtl="1">
              <a:buNone/>
            </a:pPr>
            <a:endParaRPr lang="fa-IR" sz="1800" dirty="0" smtClean="0">
              <a:latin typeface="Arial Rounded MT Bold" pitchFamily="34" charset="0"/>
              <a:cs typeface="B Homa" pitchFamily="2" charset="-78"/>
            </a:endParaRPr>
          </a:p>
          <a:p>
            <a:pPr marL="0" indent="0" algn="r" rtl="1">
              <a:buNone/>
            </a:pPr>
            <a:r>
              <a:rPr lang="fa-IR" sz="1800" dirty="0" smtClean="0">
                <a:latin typeface="Arial Rounded MT Bold" pitchFamily="34" charset="0"/>
                <a:cs typeface="B Homa" pitchFamily="2" charset="-78"/>
              </a:rPr>
              <a:t>5)تعیین </a:t>
            </a:r>
            <a:r>
              <a:rPr lang="fa-IR" sz="1800" dirty="0">
                <a:latin typeface="Arial Rounded MT Bold" pitchFamily="34" charset="0"/>
                <a:cs typeface="B Homa" pitchFamily="2" charset="-78"/>
              </a:rPr>
              <a:t>میانگین </a:t>
            </a:r>
            <a:r>
              <a:rPr lang="en-US" sz="1800" dirty="0">
                <a:latin typeface="Arial Rounded MT Bold" pitchFamily="34" charset="0"/>
                <a:cs typeface="B Homa" pitchFamily="2" charset="-78"/>
              </a:rPr>
              <a:t>non-HDL Cholesterol </a:t>
            </a:r>
            <a:r>
              <a:rPr lang="fa-IR" sz="1800" dirty="0">
                <a:latin typeface="Arial Rounded MT Bold" pitchFamily="34" charset="0"/>
                <a:cs typeface="B Homa" pitchFamily="2" charset="-78"/>
              </a:rPr>
              <a:t>افراد واجد تیروئید درستکار ¸</a:t>
            </a:r>
            <a:r>
              <a:rPr lang="fa-IR" sz="1800" dirty="0" smtClean="0">
                <a:latin typeface="Arial Rounded MT Bold" pitchFamily="34" charset="0"/>
                <a:cs typeface="B Homa" pitchFamily="2" charset="-78"/>
              </a:rPr>
              <a:t>کم کاری </a:t>
            </a:r>
            <a:r>
              <a:rPr lang="fa-IR" sz="1800" dirty="0">
                <a:latin typeface="Arial Rounded MT Bold" pitchFamily="34" charset="0"/>
                <a:cs typeface="B Homa" pitchFamily="2" charset="-78"/>
              </a:rPr>
              <a:t>زیر بالینی وپرکاری زیر بالینی شرکت کننده در مطالعه </a:t>
            </a:r>
            <a:r>
              <a:rPr lang="fa-IR" sz="1800" dirty="0" smtClean="0">
                <a:latin typeface="Arial Rounded MT Bold" pitchFamily="34" charset="0"/>
                <a:cs typeface="B Homa" pitchFamily="2" charset="-78"/>
              </a:rPr>
              <a:t>تیروئیدتهران </a:t>
            </a:r>
            <a:r>
              <a:rPr lang="fa-IR" sz="1800" dirty="0">
                <a:latin typeface="Arial Rounded MT Bold" pitchFamily="34" charset="0"/>
                <a:cs typeface="B Homa" pitchFamily="2" charset="-78"/>
              </a:rPr>
              <a:t>مرحله اول ،دوم،سوم و چهارم به تفکیک جنس </a:t>
            </a:r>
          </a:p>
          <a:p>
            <a:pPr marL="0" indent="0" algn="r" rtl="1">
              <a:buNone/>
            </a:pPr>
            <a:endParaRPr lang="en-US" sz="1800" dirty="0">
              <a:latin typeface="Arial Rounded MT Bold" pitchFamily="34" charset="0"/>
              <a:cs typeface="2  Homa" pitchFamily="2" charset="-78"/>
            </a:endParaRPr>
          </a:p>
        </p:txBody>
      </p:sp>
    </p:spTree>
    <p:extLst>
      <p:ext uri="{BB962C8B-B14F-4D97-AF65-F5344CB8AC3E}">
        <p14:creationId xmlns="" xmlns:p14="http://schemas.microsoft.com/office/powerpoint/2010/main" val="1491285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1561</TotalTime>
  <Words>4528</Words>
  <Application>Microsoft Office PowerPoint</Application>
  <PresentationFormat>On-screen Show (4:3)</PresentationFormat>
  <Paragraphs>821</Paragraphs>
  <Slides>51</Slides>
  <Notes>10</Notes>
  <HiddenSlides>1</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Office Theme</vt:lpstr>
      <vt:lpstr>Document</vt:lpstr>
      <vt:lpstr>به نام یکتای بی همتا</vt:lpstr>
      <vt:lpstr>Slide 2</vt:lpstr>
      <vt:lpstr>Slide 3</vt:lpstr>
      <vt:lpstr>بيان مسئله و ضرورت اجرا</vt:lpstr>
      <vt:lpstr>بيان مسئله</vt:lpstr>
      <vt:lpstr>بررسی متون</vt:lpstr>
      <vt:lpstr>Slide 7</vt:lpstr>
      <vt:lpstr>Slide 8</vt:lpstr>
      <vt:lpstr>Slide 9</vt:lpstr>
      <vt:lpstr>اهداف فرعي طرح </vt:lpstr>
      <vt:lpstr>فرضيات يا سوالات پژوهش </vt:lpstr>
      <vt:lpstr>Slide 12</vt:lpstr>
      <vt:lpstr>تعاریف :</vt:lpstr>
      <vt:lpstr>تجزيه و تحليل داده ها  </vt:lpstr>
      <vt:lpstr>ارتباط لیپیدهای سرمی و عملکرد تیروئید</vt:lpstr>
      <vt:lpstr>بررسی روند پروفایل  لیپیدی در مطالعه  : </vt:lpstr>
      <vt:lpstr>Slide 17</vt:lpstr>
      <vt:lpstr>توجیه عدم نیاز به propensity score</vt:lpstr>
      <vt:lpstr>Slide 19</vt:lpstr>
      <vt:lpstr>Slide 20</vt:lpstr>
      <vt:lpstr>Baseline characteristics in 4 cross-sectional analysis</vt:lpstr>
      <vt:lpstr>Baseline characteristics </vt:lpstr>
      <vt:lpstr>Slide 23</vt:lpstr>
      <vt:lpstr>Rate of change in serum lipid  levels and thyroid function tests</vt:lpstr>
      <vt:lpstr>بررسی وضعیت عملکرد تیروئید </vt:lpstr>
      <vt:lpstr>Correlation Coefficient between lipid parameters and thyroid function tests</vt:lpstr>
      <vt:lpstr> Regression analysis of TFT with lipid profiles</vt:lpstr>
      <vt:lpstr>3phasic lipid trend in women</vt:lpstr>
      <vt:lpstr>3phasic lipid trend in women</vt:lpstr>
      <vt:lpstr>3 phasic Lipid level trend in men all p values&lt;0.001</vt:lpstr>
      <vt:lpstr>3 phasic Lipid level trend in men all p values&lt;0.001</vt:lpstr>
      <vt:lpstr> 4 phasic Lipid level trend in men all p values&lt;0.001</vt:lpstr>
      <vt:lpstr> 4 phasic Lipid level trend in men all p values&lt;0.001</vt:lpstr>
      <vt:lpstr>4 phasic Lipid level trend in women all p values&lt;0.001</vt:lpstr>
      <vt:lpstr>4 phasic Lipid level trend in women all p values&lt;0.001</vt:lpstr>
      <vt:lpstr>3 phasic dyslipidemia trend in women all p values&lt;0.001</vt:lpstr>
      <vt:lpstr>3 phasic dyslipidemia trend in women all p values&lt;0.001</vt:lpstr>
      <vt:lpstr>3 phasic dyslipidemia trend in men all p values&lt;0.001</vt:lpstr>
      <vt:lpstr>3 phasic dyslipidemia trend in men all p values&lt;0.001</vt:lpstr>
      <vt:lpstr>Dyslipidemia trend in men(4 phasic)</vt:lpstr>
      <vt:lpstr>Dyslipidemia trend in men</vt:lpstr>
      <vt:lpstr>Dyslipidemia trend in women(4 phasic)</vt:lpstr>
      <vt:lpstr>Dyslipidemia trend in women</vt:lpstr>
      <vt:lpstr>Slide 44</vt:lpstr>
      <vt:lpstr>Slide 45</vt:lpstr>
      <vt:lpstr>Slide 46</vt:lpstr>
      <vt:lpstr>`</vt:lpstr>
      <vt:lpstr>Slide 48</vt:lpstr>
      <vt:lpstr>Slide 49</vt:lpstr>
      <vt:lpstr>Slide 50</vt:lpstr>
      <vt:lpstr>Slide 51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Doctor Ahi</dc:creator>
  <cp:lastModifiedBy>conferance</cp:lastModifiedBy>
  <cp:revision>138</cp:revision>
  <dcterms:created xsi:type="dcterms:W3CDTF">2014-05-06T17:01:11Z</dcterms:created>
  <dcterms:modified xsi:type="dcterms:W3CDTF">2002-08-05T06:24:26Z</dcterms:modified>
</cp:coreProperties>
</file>