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16" r:id="rId3"/>
    <p:sldId id="338" r:id="rId4"/>
    <p:sldId id="341" r:id="rId5"/>
    <p:sldId id="325" r:id="rId6"/>
    <p:sldId id="350" r:id="rId7"/>
    <p:sldId id="264" r:id="rId8"/>
    <p:sldId id="327" r:id="rId9"/>
    <p:sldId id="328" r:id="rId10"/>
    <p:sldId id="330" r:id="rId11"/>
    <p:sldId id="343" r:id="rId12"/>
    <p:sldId id="344" r:id="rId13"/>
    <p:sldId id="345" r:id="rId14"/>
    <p:sldId id="332" r:id="rId15"/>
    <p:sldId id="351" r:id="rId16"/>
    <p:sldId id="337" r:id="rId17"/>
    <p:sldId id="261" r:id="rId18"/>
    <p:sldId id="342" r:id="rId19"/>
    <p:sldId id="262" r:id="rId20"/>
    <p:sldId id="269" r:id="rId21"/>
    <p:sldId id="270" r:id="rId22"/>
    <p:sldId id="271" r:id="rId23"/>
    <p:sldId id="272" r:id="rId24"/>
    <p:sldId id="259" r:id="rId25"/>
    <p:sldId id="355" r:id="rId26"/>
    <p:sldId id="356" r:id="rId27"/>
    <p:sldId id="353" r:id="rId28"/>
    <p:sldId id="354" r:id="rId29"/>
    <p:sldId id="347" r:id="rId30"/>
    <p:sldId id="348" r:id="rId31"/>
    <p:sldId id="296" r:id="rId32"/>
    <p:sldId id="358" r:id="rId33"/>
    <p:sldId id="357" r:id="rId34"/>
    <p:sldId id="368" r:id="rId35"/>
    <p:sldId id="359" r:id="rId36"/>
    <p:sldId id="360" r:id="rId37"/>
    <p:sldId id="364" r:id="rId38"/>
    <p:sldId id="362" r:id="rId39"/>
    <p:sldId id="367" r:id="rId40"/>
    <p:sldId id="278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CA5"/>
    <a:srgbClr val="DA00DA"/>
    <a:srgbClr val="FF85FF"/>
    <a:srgbClr val="FFB9FF"/>
    <a:srgbClr val="FFCDFF"/>
    <a:srgbClr val="FFE5FF"/>
    <a:srgbClr val="9AF2FE"/>
    <a:srgbClr val="9CF7FC"/>
    <a:srgbClr val="DBFDF2"/>
    <a:srgbClr val="C7F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3" autoAdjust="0"/>
    <p:restoredTop sz="94660"/>
  </p:normalViewPr>
  <p:slideViewPr>
    <p:cSldViewPr>
      <p:cViewPr varScale="1">
        <p:scale>
          <a:sx n="64" d="100"/>
          <a:sy n="64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F22842-724F-4F49-9CB8-BC2556A8AEB0}" type="datetimeFigureOut">
              <a:rPr lang="fa-IR" smtClean="0"/>
              <a:t>11/01/1440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ADA2AF-E99B-4ABA-8987-C3EAD253763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72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DA2AF-E99B-4ABA-8987-C3EAD2537631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521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7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18087-372B-480B-B763-E581A169A43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5FBF-AE13-4FC5-93F2-7926E5B87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sz="4400" b="1" i="1" dirty="0" err="1" smtClean="0"/>
              <a:t>Perioperative</a:t>
            </a:r>
            <a:r>
              <a:rPr lang="en-US" sz="4400" b="1" i="1" dirty="0" smtClean="0"/>
              <a:t> Endocrine Management </a:t>
            </a:r>
            <a:r>
              <a:rPr lang="en-US" sz="4400" b="1" i="1" dirty="0"/>
              <a:t>O</a:t>
            </a:r>
            <a:r>
              <a:rPr lang="en-US" sz="4400" b="1" i="1" dirty="0" smtClean="0"/>
              <a:t>f Pituitary </a:t>
            </a:r>
            <a:r>
              <a:rPr lang="en-US" sz="4400" b="1" i="1" dirty="0"/>
              <a:t>T</a:t>
            </a:r>
            <a:r>
              <a:rPr lang="en-US" sz="4400" b="1" i="1" dirty="0" smtClean="0"/>
              <a:t>umors</a:t>
            </a:r>
            <a:endParaRPr lang="en-US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2286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Mahshid</a:t>
            </a:r>
            <a:r>
              <a:rPr lang="en-US" sz="3200" dirty="0" smtClean="0"/>
              <a:t> </a:t>
            </a:r>
            <a:r>
              <a:rPr lang="en-US" sz="3200" dirty="0" err="1"/>
              <a:t>B</a:t>
            </a:r>
            <a:r>
              <a:rPr lang="en-US" sz="3200" dirty="0" err="1" smtClean="0"/>
              <a:t>abaei</a:t>
            </a:r>
            <a:r>
              <a:rPr lang="en-US" sz="3200" dirty="0" smtClean="0"/>
              <a:t> M.D.</a:t>
            </a:r>
          </a:p>
          <a:p>
            <a:r>
              <a:rPr lang="en-US" sz="3200" dirty="0" smtClean="0"/>
              <a:t>Endocrinologist</a:t>
            </a:r>
          </a:p>
          <a:p>
            <a:r>
              <a:rPr lang="en-US" dirty="0" smtClean="0"/>
              <a:t>98.4.13</a:t>
            </a:r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solidFill>
            <a:srgbClr val="FFFF99"/>
          </a:solidFill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800" b="1" i="1" dirty="0" smtClean="0"/>
              <a:t>Abnormal ACTH 1–24 (</a:t>
            </a:r>
            <a:r>
              <a:rPr lang="en-US" sz="2800" b="1" i="1" dirty="0" err="1" smtClean="0"/>
              <a:t>Synacthen</a:t>
            </a:r>
            <a:r>
              <a:rPr lang="en-US" sz="2800" b="1" i="1" dirty="0" smtClean="0"/>
              <a:t>) test:</a:t>
            </a:r>
            <a:br>
              <a:rPr lang="en-US" sz="2800" b="1" i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45720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Start standard maintenance doses of glucocorticoid (15–30 mg hydrocortisone daily, depending on factors such as age, sex, and body habitus) in the lead-up to surgery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These patients should be treated </a:t>
            </a:r>
            <a:r>
              <a:rPr lang="en-US" sz="2800" dirty="0" err="1" smtClean="0"/>
              <a:t>perioperatively</a:t>
            </a:r>
            <a:r>
              <a:rPr lang="en-US" sz="2800" dirty="0" smtClean="0"/>
              <a:t> with 48 h of </a:t>
            </a:r>
            <a:r>
              <a:rPr lang="en-US" sz="2800" dirty="0" err="1" smtClean="0"/>
              <a:t>supraphysiological</a:t>
            </a:r>
            <a:r>
              <a:rPr lang="en-US" sz="2800" dirty="0" smtClean="0"/>
              <a:t> GC therapy with rapid dose reduction. </a:t>
            </a:r>
          </a:p>
          <a:p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US" sz="2800" b="1" i="1" smtClean="0"/>
              <a:t>Normal ACTH 1–24 (Synacthen) test</a:t>
            </a:r>
            <a:br>
              <a:rPr lang="en-US" sz="2800" b="1" i="1" smtClean="0"/>
            </a:br>
            <a:endParaRPr lang="en-US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9" y="2438400"/>
            <a:ext cx="8404511" cy="35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1613" y="1143000"/>
            <a:ext cx="5210081" cy="523220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Empiric  glucocorticoid  coverage 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1613" y="1752600"/>
            <a:ext cx="4031553" cy="523220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2800" dirty="0"/>
              <a:t>Steroid – sparing method?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9210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9575"/>
            <a:ext cx="8229600" cy="190658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results suggested that there was a low incidence of adrenal insufficiency .</a:t>
            </a:r>
          </a:p>
          <a:p>
            <a:pPr algn="l" rtl="0"/>
            <a:r>
              <a:rPr lang="en-US" dirty="0" smtClean="0"/>
              <a:t>This may suggests the </a:t>
            </a:r>
            <a:r>
              <a:rPr lang="en-US" dirty="0" err="1" smtClean="0"/>
              <a:t>unnecessity</a:t>
            </a:r>
            <a:r>
              <a:rPr lang="en-US" dirty="0" smtClean="0"/>
              <a:t> of routine cortisol supplementation therapy.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" y="161925"/>
            <a:ext cx="89916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22" y="2514600"/>
            <a:ext cx="1282701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81" y="1219200"/>
            <a:ext cx="100532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1" y="3705225"/>
            <a:ext cx="14287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5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its  occurrence varies depending on: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the operating neurosurgeon’s experience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the size and consistency of the tumor 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the extension of surgical manipulation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surgery for recurrent </a:t>
            </a:r>
          </a:p>
        </p:txBody>
      </p:sp>
    </p:spTree>
    <p:extLst>
      <p:ext uri="{BB962C8B-B14F-4D97-AF65-F5344CB8AC3E}">
        <p14:creationId xmlns:p14="http://schemas.microsoft.com/office/powerpoint/2010/main" val="27969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en-US" sz="2800" b="1" i="1" dirty="0"/>
              <a:t>Normal ACTH 1–24 (</a:t>
            </a:r>
            <a:r>
              <a:rPr lang="en-US" sz="2800" b="1" i="1" dirty="0" err="1"/>
              <a:t>Synacthen</a:t>
            </a:r>
            <a:r>
              <a:rPr lang="en-US" sz="2800" b="1" i="1" dirty="0"/>
              <a:t>) </a:t>
            </a:r>
            <a:r>
              <a:rPr lang="en-US" sz="2800" b="1" i="1" dirty="0" smtClean="0"/>
              <a:t>test</a:t>
            </a:r>
            <a:br>
              <a:rPr lang="en-US" sz="2800" b="1" i="1" dirty="0" smtClean="0"/>
            </a:b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8153400" cy="4572000"/>
          </a:xfrm>
        </p:spPr>
        <p:txBody>
          <a:bodyPr>
            <a:noAutofit/>
          </a:bodyPr>
          <a:lstStyle/>
          <a:p>
            <a:pPr algn="l">
              <a:buNone/>
            </a:pP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glucocorticoid coverage for 48 h is </a:t>
            </a:r>
            <a:r>
              <a:rPr lang="en-US" sz="2800" dirty="0" smtClean="0"/>
              <a:t>recommended.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Oval 4"/>
          <p:cNvSpPr/>
          <p:nvPr/>
        </p:nvSpPr>
        <p:spPr>
          <a:xfrm>
            <a:off x="152400" y="2140974"/>
            <a:ext cx="3733800" cy="990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expertise of the team taking care of the patient </a:t>
            </a:r>
            <a:endParaRPr lang="fa-IR" sz="2000" b="1" dirty="0"/>
          </a:p>
        </p:txBody>
      </p:sp>
      <p:sp>
        <p:nvSpPr>
          <p:cNvPr id="7" name="Oval 6"/>
          <p:cNvSpPr/>
          <p:nvPr/>
        </p:nvSpPr>
        <p:spPr>
          <a:xfrm>
            <a:off x="3886200" y="1143000"/>
            <a:ext cx="3733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extent of surgery</a:t>
            </a:r>
            <a:endParaRPr lang="fa-IR" sz="2000" b="1" dirty="0"/>
          </a:p>
        </p:txBody>
      </p:sp>
      <p:sp>
        <p:nvSpPr>
          <p:cNvPr id="8" name="Oval 7"/>
          <p:cNvSpPr/>
          <p:nvPr/>
        </p:nvSpPr>
        <p:spPr>
          <a:xfrm>
            <a:off x="152400" y="1143000"/>
            <a:ext cx="3733800" cy="990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postoperative  course</a:t>
            </a:r>
            <a:endParaRPr lang="fa-IR" sz="2000" b="1" dirty="0"/>
          </a:p>
        </p:txBody>
      </p:sp>
      <p:sp>
        <p:nvSpPr>
          <p:cNvPr id="9" name="Oval 8"/>
          <p:cNvSpPr/>
          <p:nvPr/>
        </p:nvSpPr>
        <p:spPr>
          <a:xfrm>
            <a:off x="3886200" y="2133600"/>
            <a:ext cx="3733800" cy="990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the turnaround time of serum </a:t>
            </a:r>
            <a:r>
              <a:rPr lang="en-US" sz="2000" b="1" dirty="0" smtClean="0"/>
              <a:t>cortisol measurements</a:t>
            </a:r>
            <a:endParaRPr lang="fa-IR" sz="2000" b="1" dirty="0"/>
          </a:p>
        </p:txBody>
      </p:sp>
      <p:sp>
        <p:nvSpPr>
          <p:cNvPr id="10" name="Oval 9"/>
          <p:cNvSpPr/>
          <p:nvPr/>
        </p:nvSpPr>
        <p:spPr>
          <a:xfrm>
            <a:off x="1981200" y="3048000"/>
            <a:ext cx="3733800" cy="990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 percentage of post-</a:t>
            </a:r>
          </a:p>
          <a:p>
            <a:pPr algn="ctr"/>
            <a:r>
              <a:rPr lang="en-US" sz="2000" b="1" dirty="0"/>
              <a:t>operative AI at each center or each surgeon</a:t>
            </a:r>
            <a:endParaRPr lang="fa-I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b="1" i="1" dirty="0"/>
              <a:t>Suggested regimen: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</a:rPr>
              <a:t>Hydrocortisone 50 mg /q 8 h on day 0,  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</a:rPr>
              <a:t>25 mg/q8 h on day 1,  and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</a:rPr>
              <a:t> 25mg at 0800 h on day 2.</a:t>
            </a:r>
          </a:p>
          <a:p>
            <a:pPr lvl="1" algn="l" rtl="0"/>
            <a:r>
              <a:rPr lang="en-US" b="1" i="1" dirty="0"/>
              <a:t>Alternative regimen:</a:t>
            </a:r>
          </a:p>
          <a:p>
            <a:pPr lvl="2" algn="l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Dexamethasone  4mg at induction of anesthesia, 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</a:rPr>
              <a:t>2 mg at 0800 h on day 1, and</a:t>
            </a:r>
          </a:p>
          <a:p>
            <a:pPr lvl="2" algn="l" rtl="0"/>
            <a:r>
              <a:rPr lang="en-US" b="1" dirty="0" smtClean="0">
                <a:solidFill>
                  <a:srgbClr val="FF0000"/>
                </a:solidFill>
              </a:rPr>
              <a:t> 0.5 mg at 0800 h on d 2</a:t>
            </a:r>
            <a:r>
              <a:rPr lang="en-US" dirty="0" smtClean="0"/>
              <a:t>. 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74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Post operative Management</a:t>
            </a:r>
            <a:endParaRPr lang="en-US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Autofit/>
          </a:bodyPr>
          <a:lstStyle/>
          <a:p>
            <a:endParaRPr lang="en-US" sz="3600" b="1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/>
              <a:t>The decision regarding ongoing </a:t>
            </a:r>
            <a:r>
              <a:rPr lang="en-US" sz="3200" dirty="0" smtClean="0"/>
              <a:t>GC replacement should </a:t>
            </a:r>
            <a:r>
              <a:rPr lang="en-US" sz="3200" dirty="0"/>
              <a:t>initially be based on </a:t>
            </a:r>
            <a:r>
              <a:rPr lang="en-US" sz="3200" dirty="0" smtClean="0"/>
              <a:t>8:00am plasma </a:t>
            </a:r>
            <a:r>
              <a:rPr lang="en-US" sz="3200" dirty="0" err="1" smtClean="0"/>
              <a:t>cortisol</a:t>
            </a:r>
            <a:r>
              <a:rPr lang="en-US" sz="3200" dirty="0" smtClean="0"/>
              <a:t> </a:t>
            </a:r>
            <a:r>
              <a:rPr lang="en-US" sz="3200" dirty="0"/>
              <a:t>in the early postoperative period </a:t>
            </a:r>
            <a:endParaRPr lang="en-US" sz="3200" dirty="0" smtClean="0"/>
          </a:p>
          <a:p>
            <a:pPr algn="l" rtl="0"/>
            <a:r>
              <a:rPr lang="en-US" sz="3600" b="1" i="1" dirty="0" smtClean="0">
                <a:solidFill>
                  <a:srgbClr val="FF0000"/>
                </a:solidFill>
              </a:rPr>
              <a:t>Time of measurements:</a:t>
            </a:r>
          </a:p>
          <a:p>
            <a:pPr lvl="1" algn="l" rtl="0"/>
            <a:r>
              <a:rPr lang="en-US" sz="3200" dirty="0"/>
              <a:t>P</a:t>
            </a:r>
            <a:r>
              <a:rPr lang="en-US" sz="3200" dirty="0" smtClean="0"/>
              <a:t>lasma </a:t>
            </a:r>
            <a:r>
              <a:rPr lang="en-US" sz="3200" dirty="0" err="1" smtClean="0"/>
              <a:t>cortisol</a:t>
            </a:r>
            <a:r>
              <a:rPr lang="en-US" sz="3200" dirty="0" smtClean="0"/>
              <a:t> should be measured:</a:t>
            </a:r>
            <a:endParaRPr lang="en-US" sz="3200" b="1" i="1" dirty="0"/>
          </a:p>
          <a:p>
            <a:pPr lvl="2" algn="l" rtl="0"/>
            <a:r>
              <a:rPr lang="en-US" sz="2800" dirty="0"/>
              <a:t>I</a:t>
            </a:r>
            <a:r>
              <a:rPr lang="en-US" sz="2800" dirty="0" smtClean="0"/>
              <a:t>n patients not treated with </a:t>
            </a:r>
            <a:r>
              <a:rPr lang="en-US" sz="2800" dirty="0" err="1" smtClean="0"/>
              <a:t>glucocorticoids</a:t>
            </a:r>
            <a:r>
              <a:rPr lang="en-US" sz="2800" dirty="0" smtClean="0"/>
              <a:t>:</a:t>
            </a:r>
          </a:p>
          <a:p>
            <a:pPr lvl="2" algn="l" rtl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      on day </a:t>
            </a:r>
            <a:r>
              <a:rPr lang="en-US" sz="3600" b="1" i="1" dirty="0">
                <a:solidFill>
                  <a:srgbClr val="FF0000"/>
                </a:solidFill>
              </a:rPr>
              <a:t>1–3 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lvl="2" algn="l" rtl="0"/>
            <a:r>
              <a:rPr lang="en-US" sz="2800" dirty="0"/>
              <a:t>I</a:t>
            </a:r>
            <a:r>
              <a:rPr lang="en-US" sz="2800" dirty="0" smtClean="0"/>
              <a:t>n patients covered with GC for the initial 48h: </a:t>
            </a:r>
          </a:p>
          <a:p>
            <a:pPr lvl="2" algn="l" rtl="0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     on day 3–5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087713"/>
              </p:ext>
            </p:extLst>
          </p:nvPr>
        </p:nvGraphicFramePr>
        <p:xfrm>
          <a:off x="228600" y="167640"/>
          <a:ext cx="8763000" cy="630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75936"/>
                <a:gridCol w="3350902"/>
                <a:gridCol w="2536162"/>
              </a:tblGrid>
              <a:tr h="1394848"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 smtClean="0"/>
                        <a:t>Definitive test required</a:t>
                      </a:r>
                      <a:endParaRPr lang="fa-IR" sz="2400" b="1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 smtClean="0"/>
                        <a:t>Glucocorticoid replacement (hydrocortisone equivalent)</a:t>
                      </a:r>
                      <a:endParaRPr lang="fa-IR" sz="2400" b="1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 smtClean="0"/>
                        <a:t>0800-h Cortisol level</a:t>
                      </a:r>
                      <a:endParaRPr lang="fa-IR" sz="2400" b="1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6568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No—deficient HPA axis</a:t>
                      </a:r>
                      <a:endParaRPr lang="fa-IR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15–30 mg/d (maintenance)</a:t>
                      </a:r>
                      <a:endParaRPr lang="fa-IR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&lt;100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nM</a:t>
                      </a:r>
                      <a:r>
                        <a:rPr lang="en-US" sz="2400" b="1" baseline="0" dirty="0" smtClean="0"/>
                        <a:t>/L</a:t>
                      </a:r>
                    </a:p>
                    <a:p>
                      <a:pPr algn="ctr" rtl="1"/>
                      <a:r>
                        <a:rPr lang="en-US" sz="2400" b="1" baseline="0" dirty="0" smtClean="0"/>
                        <a:t>(&lt;3.7µg/dl)</a:t>
                      </a:r>
                      <a:endParaRPr lang="fa-IR" sz="2400" b="1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01307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Yes</a:t>
                      </a:r>
                      <a:endParaRPr lang="fa-IR" sz="24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10–20 mg, single morning dose</a:t>
                      </a:r>
                      <a:endParaRPr lang="fa-IR" sz="24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100-250nM/L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3.7-9.2µg/dl</a:t>
                      </a:r>
                      <a:endParaRPr lang="fa-IR" sz="2400" b="1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400" b="1" dirty="0" smtClean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56568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Yes if 8am cortisol  &lt;350 (12.6)</a:t>
                      </a:r>
                      <a:endParaRPr lang="fa-IR" sz="2400" b="1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Stress only, safe to withhold routine replacement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until definitive test</a:t>
                      </a:r>
                      <a:endParaRPr lang="fa-IR" sz="2400" b="1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250-450 </a:t>
                      </a:r>
                      <a:r>
                        <a:rPr lang="en-US" sz="2400" b="1" dirty="0" err="1" smtClean="0"/>
                        <a:t>nM</a:t>
                      </a:r>
                      <a:r>
                        <a:rPr lang="en-US" sz="2400" b="1" dirty="0" smtClean="0"/>
                        <a:t>/L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9.2-16.5 µg/dl</a:t>
                      </a:r>
                    </a:p>
                    <a:p>
                      <a:pPr algn="ctr" rtl="1"/>
                      <a:endParaRPr lang="fa-IR" sz="2400" b="1" dirty="0"/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56568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No—normal HPA axis</a:t>
                      </a:r>
                      <a:endParaRPr lang="fa-IR" sz="2400" b="1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No</a:t>
                      </a:r>
                      <a:endParaRPr lang="fa-IR" sz="2400" b="1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&gt;450 Nm/L</a:t>
                      </a:r>
                      <a:endParaRPr lang="fa-IR" sz="2400" b="1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&gt;16.5 µg/dl</a:t>
                      </a:r>
                    </a:p>
                    <a:p>
                      <a:pPr algn="ctr" rtl="1"/>
                      <a:endParaRPr lang="fa-IR" sz="2400" b="1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1905000"/>
            <a:ext cx="8763000" cy="40318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 an 0800 h plasma cortisol </a:t>
            </a:r>
            <a:r>
              <a:rPr lang="en-US" sz="3200" b="1" dirty="0" smtClean="0"/>
              <a:t>level &gt;350 </a:t>
            </a:r>
            <a:r>
              <a:rPr lang="en-US" sz="3200" b="1" dirty="0"/>
              <a:t>nm </a:t>
            </a:r>
            <a:r>
              <a:rPr lang="en-US" sz="3200" b="1" dirty="0" smtClean="0"/>
              <a:t>at day 7 is </a:t>
            </a:r>
            <a:r>
              <a:rPr lang="en-US" sz="3200" b="1" dirty="0"/>
              <a:t>highly predictive of a </a:t>
            </a:r>
            <a:r>
              <a:rPr lang="en-US" sz="3200" b="1" dirty="0" smtClean="0"/>
              <a:t>normal response to ITT.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Overall</a:t>
            </a:r>
            <a:r>
              <a:rPr lang="en-US" sz="3200" b="1" dirty="0"/>
              <a:t>, the data show that less than 4%of patients with morning cortisol of more than 350 nm fail the ITT, and these are usually associated with peak cortisol levels close to or above 500 nm.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val="34133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Which test should be performed?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l" rtl="0"/>
            <a:r>
              <a:rPr lang="en-US" sz="3200" dirty="0" smtClean="0"/>
              <a:t>ITT</a:t>
            </a:r>
          </a:p>
          <a:p>
            <a:pPr algn="l" rtl="0"/>
            <a:r>
              <a:rPr lang="en-US" sz="3200" dirty="0" smtClean="0"/>
              <a:t>Overnight  </a:t>
            </a:r>
            <a:r>
              <a:rPr lang="en-US" sz="3200" dirty="0" err="1" smtClean="0"/>
              <a:t>metyrapone</a:t>
            </a:r>
            <a:r>
              <a:rPr lang="en-US" sz="3200" dirty="0" smtClean="0"/>
              <a:t>  </a:t>
            </a:r>
            <a:r>
              <a:rPr lang="en-US" sz="3200" dirty="0" smtClean="0"/>
              <a:t>test</a:t>
            </a:r>
          </a:p>
          <a:p>
            <a:pPr algn="l" rtl="0"/>
            <a:r>
              <a:rPr lang="en-US" sz="3200" dirty="0" smtClean="0"/>
              <a:t>Glucagon </a:t>
            </a:r>
            <a:r>
              <a:rPr lang="en-US" sz="3200" dirty="0"/>
              <a:t> </a:t>
            </a:r>
            <a:r>
              <a:rPr lang="en-US" sz="3200" dirty="0" smtClean="0"/>
              <a:t>stimulation  test</a:t>
            </a:r>
            <a:endParaRPr lang="en-US" sz="3200" dirty="0" smtClean="0"/>
          </a:p>
          <a:p>
            <a:pPr algn="l" rtl="0"/>
            <a:r>
              <a:rPr lang="en-US" sz="3200" dirty="0"/>
              <a:t>CRH </a:t>
            </a:r>
            <a:r>
              <a:rPr lang="en-US" sz="3200" dirty="0" smtClean="0"/>
              <a:t>test</a:t>
            </a:r>
          </a:p>
          <a:p>
            <a:pPr algn="l" rtl="0"/>
            <a:r>
              <a:rPr lang="en-US" sz="3200" dirty="0"/>
              <a:t>ACTH 1–24 </a:t>
            </a:r>
            <a:r>
              <a:rPr lang="en-US" sz="3200" dirty="0" smtClean="0"/>
              <a:t>test (short </a:t>
            </a:r>
            <a:r>
              <a:rPr lang="en-US" sz="3200" dirty="0" err="1" smtClean="0"/>
              <a:t>synachten</a:t>
            </a:r>
            <a:r>
              <a:rPr lang="en-US" sz="3200" dirty="0" smtClean="0"/>
              <a:t> test)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agenda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Pre- op assessment</a:t>
            </a:r>
          </a:p>
          <a:p>
            <a:pPr algn="l" rtl="0"/>
            <a:r>
              <a:rPr lang="en-US" dirty="0" smtClean="0"/>
              <a:t>Adrenal insufficiency</a:t>
            </a:r>
            <a:endParaRPr lang="en-US" dirty="0" smtClean="0"/>
          </a:p>
          <a:p>
            <a:pPr algn="l" rtl="0"/>
            <a:r>
              <a:rPr lang="en-US" dirty="0" smtClean="0"/>
              <a:t>Post-op assessment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Insulin Tolerance Test (ITT)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i="1" dirty="0" smtClean="0"/>
          </a:p>
          <a:p>
            <a:pPr algn="l" rtl="0"/>
            <a:r>
              <a:rPr lang="en-US" sz="3000" dirty="0" smtClean="0"/>
              <a:t>The </a:t>
            </a:r>
            <a:r>
              <a:rPr lang="en-US" sz="3000" b="1" i="1" dirty="0">
                <a:solidFill>
                  <a:srgbClr val="FF0000"/>
                </a:solidFill>
              </a:rPr>
              <a:t>gold standard test </a:t>
            </a:r>
            <a:r>
              <a:rPr lang="en-US" sz="3000" dirty="0"/>
              <a:t>for normal </a:t>
            </a:r>
            <a:r>
              <a:rPr lang="en-US" sz="3000" dirty="0" smtClean="0"/>
              <a:t>HPA function</a:t>
            </a:r>
          </a:p>
          <a:p>
            <a:pPr algn="l" rtl="0"/>
            <a:r>
              <a:rPr lang="en-US" sz="3000" dirty="0"/>
              <a:t>Despite a low incidence of </a:t>
            </a:r>
            <a:r>
              <a:rPr lang="en-US" sz="3000" dirty="0" smtClean="0"/>
              <a:t>serious adverse events, </a:t>
            </a:r>
            <a:r>
              <a:rPr lang="en-US" sz="3000" dirty="0"/>
              <a:t>many clinicians are reluctant to subject their </a:t>
            </a:r>
            <a:r>
              <a:rPr lang="en-US" sz="3000" dirty="0" smtClean="0"/>
              <a:t>patients to ITT</a:t>
            </a:r>
          </a:p>
          <a:p>
            <a:pPr algn="l" rtl="0"/>
            <a:r>
              <a:rPr lang="en-US" sz="3500" b="1" i="1" dirty="0"/>
              <a:t>ITT </a:t>
            </a:r>
            <a:r>
              <a:rPr lang="en-US" sz="3500" b="1" i="1" dirty="0" smtClean="0"/>
              <a:t>contraindication:</a:t>
            </a:r>
          </a:p>
          <a:p>
            <a:pPr lvl="1" algn="l" rtl="0"/>
            <a:r>
              <a:rPr lang="en-US" sz="2800" dirty="0" smtClean="0"/>
              <a:t>IHD</a:t>
            </a:r>
          </a:p>
          <a:p>
            <a:pPr lvl="1" algn="l" rtl="0"/>
            <a:r>
              <a:rPr lang="en-US" sz="2800" dirty="0" smtClean="0"/>
              <a:t> Arrhythmia </a:t>
            </a:r>
            <a:endParaRPr lang="en-US" sz="2800" dirty="0"/>
          </a:p>
          <a:p>
            <a:pPr lvl="1" algn="l" rtl="0"/>
            <a:r>
              <a:rPr lang="en-US" sz="2800" dirty="0" smtClean="0"/>
              <a:t> Epilepsy </a:t>
            </a:r>
            <a:endParaRPr lang="en-US" sz="2800" dirty="0"/>
          </a:p>
          <a:p>
            <a:pPr lvl="1" algn="l" rtl="0"/>
            <a:r>
              <a:rPr lang="en-US" sz="2800" dirty="0"/>
              <a:t>O</a:t>
            </a:r>
            <a:r>
              <a:rPr lang="en-US" sz="2800" dirty="0" smtClean="0"/>
              <a:t>ver-65 age(should be used with caution) </a:t>
            </a:r>
          </a:p>
          <a:p>
            <a:pPr algn="l" rtl="0"/>
            <a:r>
              <a:rPr lang="en-US" sz="2800" dirty="0"/>
              <a:t>M</a:t>
            </a:r>
            <a:r>
              <a:rPr lang="en-US" sz="2800" dirty="0" smtClean="0"/>
              <a:t>ore </a:t>
            </a:r>
            <a:r>
              <a:rPr lang="en-US" sz="2800" dirty="0"/>
              <a:t>time consuming for nursing and medical </a:t>
            </a:r>
            <a:r>
              <a:rPr lang="en-US" sz="2800" dirty="0" smtClean="0"/>
              <a:t>staff</a:t>
            </a:r>
            <a:endParaRPr lang="en-US" sz="2800" dirty="0"/>
          </a:p>
          <a:p>
            <a:pPr algn="l" rtl="0"/>
            <a:r>
              <a:rPr lang="en-US" sz="2800" dirty="0"/>
              <a:t>G</a:t>
            </a:r>
            <a:r>
              <a:rPr lang="en-US" sz="2800" dirty="0" smtClean="0"/>
              <a:t>reater </a:t>
            </a:r>
            <a:r>
              <a:rPr lang="en-US" sz="2800" dirty="0"/>
              <a:t>consumable and assay </a:t>
            </a:r>
            <a:r>
              <a:rPr lang="en-US" sz="2800" dirty="0" smtClean="0"/>
              <a:t>costs</a:t>
            </a:r>
          </a:p>
          <a:p>
            <a:pPr algn="l" rtl="0"/>
            <a:r>
              <a:rPr lang="en-US" sz="2800" dirty="0" smtClean="0"/>
              <a:t>Cut off&gt;500-550nM/L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Overnight </a:t>
            </a:r>
            <a:r>
              <a:rPr lang="en-US" sz="4400" b="1" i="1" dirty="0" err="1" smtClean="0"/>
              <a:t>metyrapone</a:t>
            </a:r>
            <a:r>
              <a:rPr lang="en-US" sz="4400" b="1" i="1" dirty="0" smtClean="0"/>
              <a:t> test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 algn="l" rtl="0"/>
            <a:r>
              <a:rPr lang="en-US" sz="3200" dirty="0" smtClean="0"/>
              <a:t>30 mg/kg </a:t>
            </a:r>
            <a:r>
              <a:rPr lang="en-US" sz="3200" dirty="0" err="1"/>
              <a:t>metyrapone</a:t>
            </a:r>
            <a:r>
              <a:rPr lang="en-US" sz="3200" dirty="0"/>
              <a:t> taken at 2400 h, with </a:t>
            </a:r>
            <a:r>
              <a:rPr lang="en-US" sz="3200" dirty="0" smtClean="0"/>
              <a:t>food</a:t>
            </a:r>
          </a:p>
          <a:p>
            <a:pPr lvl="1" algn="l" rtl="0"/>
            <a:r>
              <a:rPr lang="en-US" sz="3200" dirty="0"/>
              <a:t>Plasma </a:t>
            </a:r>
            <a:r>
              <a:rPr lang="en-US" sz="3200" dirty="0" err="1"/>
              <a:t>cortisol</a:t>
            </a:r>
            <a:r>
              <a:rPr lang="en-US" sz="3200" dirty="0"/>
              <a:t> and </a:t>
            </a:r>
            <a:r>
              <a:rPr lang="en-US" sz="3200" dirty="0" smtClean="0"/>
              <a:t>11-DOC are </a:t>
            </a:r>
            <a:r>
              <a:rPr lang="en-US" sz="3200" dirty="0"/>
              <a:t>measured at 0800 h on the morning after </a:t>
            </a:r>
            <a:r>
              <a:rPr lang="en-US" sz="3200" dirty="0" err="1" smtClean="0"/>
              <a:t>metyrapone</a:t>
            </a:r>
            <a:r>
              <a:rPr lang="en-US" sz="3200" dirty="0" smtClean="0"/>
              <a:t> administration</a:t>
            </a:r>
          </a:p>
          <a:p>
            <a:pPr lvl="1" algn="l" rtl="0"/>
            <a:r>
              <a:rPr lang="en-US" sz="3200" dirty="0"/>
              <a:t>N</a:t>
            </a:r>
            <a:r>
              <a:rPr lang="en-US" sz="3200" dirty="0" smtClean="0"/>
              <a:t>ormal </a:t>
            </a:r>
            <a:r>
              <a:rPr lang="en-US" sz="3200" dirty="0"/>
              <a:t>response is </a:t>
            </a:r>
            <a:r>
              <a:rPr lang="en-US" sz="3200" dirty="0" smtClean="0"/>
              <a:t>11-DOC level &gt;200nm (7µg/dl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Glucagon stimulation test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recommended dose is 1 </a:t>
            </a:r>
            <a:r>
              <a:rPr lang="en-US" sz="2800" dirty="0" smtClean="0"/>
              <a:t>mg/IM</a:t>
            </a:r>
            <a:endParaRPr lang="en-US" sz="2800" dirty="0" smtClean="0"/>
          </a:p>
          <a:p>
            <a:pPr algn="l" rtl="0"/>
            <a:r>
              <a:rPr lang="en-US" sz="2800" dirty="0"/>
              <a:t>The criteria for </a:t>
            </a:r>
            <a:r>
              <a:rPr lang="en-US" sz="2800" dirty="0" smtClean="0"/>
              <a:t>an adequate </a:t>
            </a:r>
            <a:r>
              <a:rPr lang="en-US" sz="2800" dirty="0"/>
              <a:t>peak cortisol </a:t>
            </a:r>
            <a:r>
              <a:rPr lang="en-US" sz="2800" dirty="0" smtClean="0"/>
              <a:t>response is </a:t>
            </a:r>
            <a:r>
              <a:rPr lang="en-US" sz="2800" b="1" i="1" dirty="0" smtClean="0">
                <a:solidFill>
                  <a:srgbClr val="FF0000"/>
                </a:solidFill>
              </a:rPr>
              <a:t>&gt;500 </a:t>
            </a:r>
            <a:r>
              <a:rPr lang="en-US" sz="2800" b="1" i="1" dirty="0">
                <a:solidFill>
                  <a:srgbClr val="FF0000"/>
                </a:solidFill>
              </a:rPr>
              <a:t>nm (</a:t>
            </a:r>
            <a:r>
              <a:rPr lang="en-US" sz="2800" b="1" i="1" dirty="0" smtClean="0">
                <a:solidFill>
                  <a:srgbClr val="FF0000"/>
                </a:solidFill>
              </a:rPr>
              <a:t>18 </a:t>
            </a:r>
            <a:r>
              <a:rPr lang="en-US" sz="2800" b="1" i="1" dirty="0">
                <a:solidFill>
                  <a:srgbClr val="FF0000"/>
                </a:solidFill>
              </a:rPr>
              <a:t>µ</a:t>
            </a:r>
            <a:r>
              <a:rPr lang="en-US" sz="2800" b="1" i="1" dirty="0" smtClean="0">
                <a:solidFill>
                  <a:srgbClr val="FF0000"/>
                </a:solidFill>
              </a:rPr>
              <a:t>g/dl</a:t>
            </a:r>
            <a:r>
              <a:rPr lang="en-US" sz="2800" b="1" i="1" dirty="0" smtClean="0">
                <a:solidFill>
                  <a:srgbClr val="FF0000"/>
                </a:solidFill>
              </a:rPr>
              <a:t>)</a:t>
            </a:r>
          </a:p>
          <a:p>
            <a:pPr algn="l" rtl="0"/>
            <a:r>
              <a:rPr lang="en-US" sz="3200" b="1" i="1" dirty="0" smtClean="0"/>
              <a:t>CRH test:</a:t>
            </a:r>
          </a:p>
          <a:p>
            <a:pPr lvl="1" algn="l" rtl="0"/>
            <a:r>
              <a:rPr lang="en-US" sz="2800" dirty="0" smtClean="0"/>
              <a:t>In the </a:t>
            </a:r>
            <a:r>
              <a:rPr lang="en-US" sz="2800" dirty="0"/>
              <a:t>setting of pituitary disease is inferior to </a:t>
            </a:r>
            <a:r>
              <a:rPr lang="en-US" sz="2800" dirty="0" smtClean="0"/>
              <a:t>that </a:t>
            </a:r>
            <a:r>
              <a:rPr lang="pt-BR" sz="2800" dirty="0" smtClean="0"/>
              <a:t>of </a:t>
            </a:r>
            <a:r>
              <a:rPr lang="pt-BR" sz="2800" dirty="0"/>
              <a:t>basal 0800 h </a:t>
            </a:r>
            <a:r>
              <a:rPr lang="pt-BR" sz="2800" dirty="0" smtClean="0"/>
              <a:t>cortisol</a:t>
            </a:r>
          </a:p>
          <a:p>
            <a:pPr lvl="1" algn="l" rtl="0"/>
            <a:r>
              <a:rPr lang="pt-BR" sz="2800" dirty="0" smtClean="0"/>
              <a:t>Not recommend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b="1" i="1" dirty="0" smtClean="0"/>
              <a:t>ACTH 1–24 test (</a:t>
            </a:r>
            <a:r>
              <a:rPr lang="en-US" sz="3600" b="1" i="1" dirty="0" smtClean="0"/>
              <a:t>short </a:t>
            </a:r>
            <a:r>
              <a:rPr lang="en-US" sz="3600" b="1" i="1" dirty="0" err="1" smtClean="0"/>
              <a:t>synachten</a:t>
            </a:r>
            <a:r>
              <a:rPr lang="en-US" sz="3600" b="1" i="1" dirty="0" smtClean="0"/>
              <a:t> test)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3200" dirty="0" smtClean="0"/>
          </a:p>
          <a:p>
            <a:pPr lvl="1" algn="l" rtl="0"/>
            <a:r>
              <a:rPr lang="en-US" sz="3200" dirty="0" smtClean="0"/>
              <a:t>In the </a:t>
            </a:r>
            <a:r>
              <a:rPr lang="en-US" sz="3200" dirty="0"/>
              <a:t>early </a:t>
            </a:r>
            <a:r>
              <a:rPr lang="en-US" sz="3200" dirty="0" smtClean="0"/>
              <a:t>postoperative period </a:t>
            </a:r>
            <a:r>
              <a:rPr lang="en-US" sz="3200" dirty="0"/>
              <a:t>is not the investigation of choice </a:t>
            </a:r>
            <a:r>
              <a:rPr lang="en-US" sz="3200" dirty="0" smtClean="0"/>
              <a:t>(inability </a:t>
            </a:r>
            <a:r>
              <a:rPr lang="en-US" sz="3200" dirty="0"/>
              <a:t>of this test to detect </a:t>
            </a:r>
            <a:r>
              <a:rPr lang="en-US" sz="3200" dirty="0" smtClean="0"/>
              <a:t>recent onset </a:t>
            </a:r>
            <a:r>
              <a:rPr lang="en-US" sz="3200" dirty="0"/>
              <a:t>ACTH </a:t>
            </a:r>
            <a:r>
              <a:rPr lang="en-US" sz="3200" dirty="0" smtClean="0"/>
              <a:t>deficiency)</a:t>
            </a:r>
          </a:p>
          <a:p>
            <a:pPr lvl="1" algn="l" rtl="0">
              <a:buNone/>
            </a:pPr>
            <a:endParaRPr lang="en-US" sz="3200" dirty="0" smtClean="0"/>
          </a:p>
          <a:p>
            <a:pPr lvl="1" algn="l" rtl="0"/>
            <a:r>
              <a:rPr lang="en-US" sz="3200" dirty="0"/>
              <a:t>Commonly, </a:t>
            </a:r>
            <a:r>
              <a:rPr lang="en-US" sz="3200" dirty="0" smtClean="0"/>
              <a:t>in North </a:t>
            </a:r>
            <a:r>
              <a:rPr lang="en-US" sz="3200" dirty="0"/>
              <a:t>America, where access to </a:t>
            </a:r>
            <a:r>
              <a:rPr lang="en-US" sz="3200" dirty="0" err="1"/>
              <a:t>metyrapone</a:t>
            </a:r>
            <a:r>
              <a:rPr lang="en-US" sz="3200" dirty="0"/>
              <a:t> may be </a:t>
            </a:r>
            <a:r>
              <a:rPr lang="en-US" sz="3200" dirty="0" smtClean="0"/>
              <a:t>difficult, an </a:t>
            </a:r>
            <a:r>
              <a:rPr lang="en-US" sz="3200" dirty="0"/>
              <a:t>ACTH 1–24 test is performed at the </a:t>
            </a:r>
            <a:r>
              <a:rPr lang="en-US" sz="3200" b="1" i="1" dirty="0">
                <a:solidFill>
                  <a:srgbClr val="FF0000"/>
                </a:solidFill>
              </a:rPr>
              <a:t>6-wk time point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/>
              <a:t>When is the optimal time to perform the test?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dirty="0" smtClean="0"/>
              <a:t>The literature is </a:t>
            </a:r>
            <a:r>
              <a:rPr lang="en-US" sz="3200" dirty="0"/>
              <a:t>unable to give any fixed </a:t>
            </a:r>
            <a:r>
              <a:rPr lang="en-US" sz="3200" dirty="0" smtClean="0"/>
              <a:t>time-point.</a:t>
            </a:r>
          </a:p>
          <a:p>
            <a:pPr algn="l" rtl="0"/>
            <a:r>
              <a:rPr lang="en-US" sz="3200" dirty="0" smtClean="0"/>
              <a:t>Most </a:t>
            </a:r>
            <a:r>
              <a:rPr lang="en-US" sz="3200" dirty="0"/>
              <a:t>studies </a:t>
            </a:r>
            <a:r>
              <a:rPr lang="en-US" sz="3200" dirty="0" smtClean="0"/>
              <a:t>that have </a:t>
            </a:r>
            <a:r>
              <a:rPr lang="en-US" sz="3200" dirty="0"/>
              <a:t>examined the HPA axis by ITT or </a:t>
            </a:r>
            <a:r>
              <a:rPr lang="en-US" sz="3200" dirty="0" err="1"/>
              <a:t>metyrapone</a:t>
            </a:r>
            <a:r>
              <a:rPr lang="en-US" sz="3200" dirty="0"/>
              <a:t> </a:t>
            </a:r>
            <a:r>
              <a:rPr lang="en-US" sz="3200" dirty="0" smtClean="0"/>
              <a:t>testing </a:t>
            </a:r>
            <a:r>
              <a:rPr lang="en-US" sz="3200" b="1" i="1" dirty="0" smtClean="0">
                <a:solidFill>
                  <a:srgbClr val="FF0000"/>
                </a:solidFill>
              </a:rPr>
              <a:t>between </a:t>
            </a:r>
            <a:r>
              <a:rPr lang="en-US" sz="3200" b="1" i="1" dirty="0">
                <a:solidFill>
                  <a:srgbClr val="FF0000"/>
                </a:solidFill>
              </a:rPr>
              <a:t>7 and 14 d</a:t>
            </a:r>
            <a:r>
              <a:rPr lang="en-US" sz="3200" dirty="0"/>
              <a:t> post surgery show a strong </a:t>
            </a:r>
            <a:r>
              <a:rPr lang="en-US" sz="3200" dirty="0" smtClean="0"/>
              <a:t>predictive value </a:t>
            </a:r>
            <a:r>
              <a:rPr lang="en-US" sz="3200" dirty="0"/>
              <a:t>between these results and the need for long-term </a:t>
            </a:r>
            <a:r>
              <a:rPr lang="en-US" sz="3200" dirty="0" smtClean="0"/>
              <a:t>GC requirement.</a:t>
            </a:r>
          </a:p>
          <a:p>
            <a:pPr algn="l" rtl="0"/>
            <a:r>
              <a:rPr lang="en-US" sz="3200" dirty="0"/>
              <a:t>Another alternative is to routinely perform a </a:t>
            </a:r>
            <a:r>
              <a:rPr lang="en-US" sz="3200" dirty="0" smtClean="0"/>
              <a:t>definitive dynamic </a:t>
            </a:r>
            <a:r>
              <a:rPr lang="en-US" sz="3200" dirty="0"/>
              <a:t>test of pituitary function </a:t>
            </a:r>
            <a:r>
              <a:rPr lang="en-US" sz="3200" b="1" i="1" dirty="0">
                <a:solidFill>
                  <a:srgbClr val="FF0000"/>
                </a:solidFill>
              </a:rPr>
              <a:t>between 4 and 6 </a:t>
            </a:r>
            <a:r>
              <a:rPr lang="en-US" sz="3200" b="1" i="1" dirty="0" err="1">
                <a:solidFill>
                  <a:srgbClr val="FF0000"/>
                </a:solidFill>
              </a:rPr>
              <a:t>wk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postoperatively.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742950"/>
            <a:ext cx="70389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347"/>
            <a:ext cx="7696200" cy="656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agenda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Pre- op assessment</a:t>
            </a:r>
          </a:p>
          <a:p>
            <a:pPr algn="l" rtl="0"/>
            <a:r>
              <a:rPr lang="en-US" dirty="0" smtClean="0"/>
              <a:t>Adrenal insufficiency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681722"/>
            <a:ext cx="3935116" cy="58477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Post-op assessment</a:t>
            </a:r>
          </a:p>
        </p:txBody>
      </p:sp>
    </p:spTree>
    <p:extLst>
      <p:ext uri="{BB962C8B-B14F-4D97-AF65-F5344CB8AC3E}">
        <p14:creationId xmlns:p14="http://schemas.microsoft.com/office/powerpoint/2010/main" val="38822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Major  complications  in  the  immediate  postoperative period after TSS can be categorized into: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 surgical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Endocrine</a:t>
            </a:r>
            <a:r>
              <a:rPr lang="en-US" dirty="0" smtClean="0"/>
              <a:t>:</a:t>
            </a:r>
          </a:p>
          <a:p>
            <a:pPr marL="0" indent="0" algn="l" rtl="0">
              <a:buNone/>
            </a:pPr>
            <a:r>
              <a:rPr lang="en-US" dirty="0" smtClean="0"/>
              <a:t>              </a:t>
            </a:r>
            <a:r>
              <a:rPr lang="en-US" dirty="0" smtClean="0"/>
              <a:t>fluid  and electrolyte  abnormalities</a:t>
            </a:r>
          </a:p>
          <a:p>
            <a:pPr marL="0" indent="0" algn="l" rtl="0">
              <a:buNone/>
            </a:pPr>
            <a:r>
              <a:rPr lang="en-US" dirty="0" smtClean="0"/>
              <a:t>              acute  adrenal  insufficiency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58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DI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DI is a relatively common complication of </a:t>
            </a:r>
            <a:r>
              <a:rPr lang="en-US" dirty="0" err="1" smtClean="0"/>
              <a:t>transsphenoidal</a:t>
            </a:r>
            <a:r>
              <a:rPr lang="en-US" dirty="0" smtClean="0"/>
              <a:t> surgery but is most often transient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DI does occur commonly in the early phase after pituitary surgery (4–80%):</a:t>
            </a:r>
          </a:p>
          <a:p>
            <a:pPr lvl="1" algn="l" rtl="0"/>
            <a:r>
              <a:rPr lang="en-US" sz="3200" dirty="0" smtClean="0"/>
              <a:t>Transient </a:t>
            </a:r>
          </a:p>
          <a:p>
            <a:pPr lvl="1" algn="l" rtl="0"/>
            <a:r>
              <a:rPr lang="en-US" sz="3200" dirty="0" smtClean="0"/>
              <a:t>Permanent (0.5-15%)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Postoperative DI typically manifests in the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first 24–48 h</a:t>
            </a:r>
            <a:r>
              <a:rPr lang="en-US" dirty="0" smtClean="0"/>
              <a:t> after pituitary surgery.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Its onset is heralded by the </a:t>
            </a:r>
            <a:r>
              <a:rPr lang="en-US" b="1" dirty="0" smtClean="0">
                <a:solidFill>
                  <a:srgbClr val="FF0000"/>
                </a:solidFill>
              </a:rPr>
              <a:t>abrupt onset of polyuria</a:t>
            </a:r>
            <a:r>
              <a:rPr lang="en-US" dirty="0" smtClean="0"/>
              <a:t> along with accompanying thirst and polydipsia.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29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Patients with pituitary disease </a:t>
            </a:r>
            <a:r>
              <a:rPr lang="en-US" dirty="0" smtClean="0"/>
              <a:t>present unique </a:t>
            </a:r>
            <a:r>
              <a:rPr lang="en-US" dirty="0"/>
              <a:t>challenges to the anesthesiologist secondary </a:t>
            </a:r>
            <a:r>
              <a:rPr lang="en-US" dirty="0" smtClean="0"/>
              <a:t>to the </a:t>
            </a:r>
            <a:r>
              <a:rPr lang="en-US" dirty="0"/>
              <a:t>prominent role of the pituitary gland in the </a:t>
            </a:r>
            <a:r>
              <a:rPr lang="en-US" dirty="0" smtClean="0"/>
              <a:t>endocrine </a:t>
            </a:r>
            <a:r>
              <a:rPr lang="en-US" dirty="0"/>
              <a:t>system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Successful surgical management of patients harboring pituitary tumors requires a multidisciplinary approach and is critically dependent on the quality of perioperative care.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258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Polyuria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725205" y="1844824"/>
            <a:ext cx="3894336" cy="461665"/>
          </a:xfrm>
          <a:prstGeom prst="rect">
            <a:avLst/>
          </a:prstGeom>
          <a:solidFill>
            <a:srgbClr val="FFFF89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a urine volume &gt;2 L/m² /24h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2051720" y="2420888"/>
            <a:ext cx="5241307" cy="461665"/>
          </a:xfrm>
          <a:prstGeom prst="rect">
            <a:avLst/>
          </a:prstGeom>
          <a:solidFill>
            <a:srgbClr val="FFFF69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approximately &gt;150 ml/kg/24 h at birth</a:t>
            </a:r>
            <a:endParaRPr lang="fa-I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718487" y="2993935"/>
            <a:ext cx="5907771" cy="461665"/>
          </a:xfrm>
          <a:prstGeom prst="rect">
            <a:avLst/>
          </a:prstGeom>
          <a:solidFill>
            <a:srgbClr val="FFFF37"/>
          </a:solidFill>
          <a:ln>
            <a:solidFill>
              <a:srgbClr val="FBE18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100–110 ml/kg/24 h until the age of 2 years&gt;</a:t>
            </a:r>
            <a:endParaRPr lang="fa-I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87896" y="3581400"/>
            <a:ext cx="5768952" cy="461665"/>
          </a:xfrm>
          <a:prstGeom prst="rect">
            <a:avLst/>
          </a:prstGeom>
          <a:solidFill>
            <a:srgbClr val="EDF303"/>
          </a:solidFill>
        </p:spPr>
        <p:txBody>
          <a:bodyPr wrap="none">
            <a:spAutoFit/>
          </a:bodyPr>
          <a:lstStyle/>
          <a:p>
            <a:pPr algn="l" rtl="0"/>
            <a:r>
              <a:rPr lang="en-US" sz="2400" b="1" dirty="0" smtClean="0"/>
              <a:t>40–50 ml/kg/24 h in an older child or adult</a:t>
            </a:r>
            <a:r>
              <a:rPr lang="en-US" dirty="0" smtClean="0"/>
              <a:t>. 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1910762" y="4191471"/>
            <a:ext cx="5382265" cy="461665"/>
          </a:xfrm>
          <a:prstGeom prst="rect">
            <a:avLst/>
          </a:prstGeom>
          <a:solidFill>
            <a:srgbClr val="CED303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&gt;2.5 cc/Kg/hour for 2 consecutive hours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5736" y="4869160"/>
            <a:ext cx="4900701" cy="461665"/>
          </a:xfrm>
          <a:prstGeom prst="rect">
            <a:avLst/>
          </a:prstGeom>
          <a:solidFill>
            <a:srgbClr val="A7F85E"/>
          </a:solidFill>
        </p:spPr>
        <p:txBody>
          <a:bodyPr wrap="none">
            <a:spAutoFit/>
          </a:bodyPr>
          <a:lstStyle/>
          <a:p>
            <a:pPr algn="l" rtl="0"/>
            <a:r>
              <a:rPr lang="en-US" sz="2400" b="1" dirty="0"/>
              <a:t>&gt;250 cc/hour for 2 consecutive hours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13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Central DI after Pituitary surgery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526" y="2667000"/>
            <a:ext cx="83662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19812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Potential Causes of Postoperative </a:t>
            </a:r>
            <a:r>
              <a:rPr lang="en-US" sz="2800" b="1" dirty="0" err="1"/>
              <a:t>Polyuria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63362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Anesth</a:t>
            </a:r>
            <a:r>
              <a:rPr lang="en-US" b="1" i="1" dirty="0"/>
              <a:t> </a:t>
            </a:r>
            <a:r>
              <a:rPr lang="en-US" b="1" i="1" dirty="0" err="1"/>
              <a:t>Analg</a:t>
            </a:r>
            <a:r>
              <a:rPr lang="en-US" b="1" i="1" dirty="0"/>
              <a:t> 2005;101:1170–81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715000"/>
            <a:ext cx="2961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Diuretic and </a:t>
            </a:r>
            <a:r>
              <a:rPr lang="en-US" sz="2400" dirty="0" err="1"/>
              <a:t>mannitol</a:t>
            </a:r>
            <a:r>
              <a:rPr lang="en-US" sz="2400" dirty="0"/>
              <a:t> 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Polyuria</a:t>
            </a:r>
          </a:p>
          <a:p>
            <a:pPr algn="l" rtl="0"/>
            <a:r>
              <a:rPr lang="en-US" dirty="0" smtClean="0"/>
              <a:t>Urine SG&lt;1.005</a:t>
            </a:r>
          </a:p>
          <a:p>
            <a:pPr algn="l" rtl="0"/>
            <a:r>
              <a:rPr lang="en-US" dirty="0" smtClean="0"/>
              <a:t>Urine </a:t>
            </a:r>
            <a:r>
              <a:rPr lang="en-US" dirty="0" err="1" smtClean="0"/>
              <a:t>osm</a:t>
            </a:r>
            <a:r>
              <a:rPr lang="en-US" dirty="0" smtClean="0"/>
              <a:t> &lt;100 </a:t>
            </a:r>
            <a:r>
              <a:rPr lang="en-US" dirty="0" err="1" smtClean="0"/>
              <a:t>mosm</a:t>
            </a:r>
            <a:r>
              <a:rPr lang="en-US" dirty="0" smtClean="0"/>
              <a:t>/l (&lt;200)</a:t>
            </a:r>
          </a:p>
          <a:p>
            <a:pPr algn="l" rtl="0"/>
            <a:r>
              <a:rPr lang="en-US" u="sng" dirty="0" smtClean="0"/>
              <a:t>Urine  </a:t>
            </a:r>
            <a:r>
              <a:rPr lang="en-US" u="sng" dirty="0" err="1" smtClean="0"/>
              <a:t>osm</a:t>
            </a:r>
            <a:r>
              <a:rPr lang="en-US" u="sng" dirty="0" smtClean="0"/>
              <a:t> </a:t>
            </a:r>
            <a:r>
              <a:rPr lang="en-US" dirty="0" smtClean="0"/>
              <a:t>&lt;1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NA:  normal or high </a:t>
            </a:r>
          </a:p>
          <a:p>
            <a:pPr algn="l" rtl="0"/>
            <a:r>
              <a:rPr lang="en-US" dirty="0" smtClean="0"/>
              <a:t>Plasma </a:t>
            </a:r>
            <a:r>
              <a:rPr lang="en-US" dirty="0" err="1" smtClean="0"/>
              <a:t>osm</a:t>
            </a:r>
            <a:r>
              <a:rPr lang="en-US" dirty="0" smtClean="0"/>
              <a:t> : normal or high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733800"/>
            <a:ext cx="1431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200" dirty="0"/>
              <a:t>plasma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4557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DI can be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transient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permanent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remit and then recur later postoperatively in a classic tri-phasic  response  (3%)In  the  latter  scenario,  patients  can  initially  develop DI  in  the  first  24  to  48  hours  followed  by  transient  SIADH  developing  4  to  10  days  </a:t>
            </a:r>
            <a:r>
              <a:rPr lang="en-US" dirty="0" err="1" smtClean="0"/>
              <a:t>postopera</a:t>
            </a:r>
            <a:r>
              <a:rPr lang="en-US" dirty="0" smtClean="0"/>
              <a:t>- </a:t>
            </a:r>
            <a:r>
              <a:rPr lang="en-US" dirty="0" err="1" smtClean="0"/>
              <a:t>tively</a:t>
            </a:r>
            <a:r>
              <a:rPr lang="en-US" dirty="0" smtClean="0"/>
              <a:t>, followed by  the return of DI  in a matter of weeks.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198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Treatment should be considered if there is a significant discrepancy in fluid intake and output, an increasing serum sodium (above 145 </a:t>
            </a:r>
            <a:r>
              <a:rPr lang="en-US" dirty="0" err="1" smtClean="0"/>
              <a:t>mEq</a:t>
            </a:r>
            <a:r>
              <a:rPr lang="en-US" dirty="0" smtClean="0"/>
              <a:t>/L), and when excessive urine output significantly interferes with sleep.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098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Specific treatment of DI may be undertaken with a synthetic analog of ADH, </a:t>
            </a:r>
            <a:r>
              <a:rPr lang="en-US" dirty="0" err="1" smtClean="0"/>
              <a:t>desmopressin</a:t>
            </a:r>
            <a:r>
              <a:rPr lang="en-US" dirty="0" smtClean="0"/>
              <a:t>(DDAVP).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An initial dose of 0.1 mg of DDAVP can be administered orally and usually is effective in controlling postoperative DI. </a:t>
            </a:r>
          </a:p>
          <a:p>
            <a:pPr algn="l" rtl="0"/>
            <a:r>
              <a:rPr lang="en-US" dirty="0" smtClean="0"/>
              <a:t>Alternatively, if the patient is unable to take oral medications,1 </a:t>
            </a:r>
            <a:r>
              <a:rPr lang="en-US" dirty="0"/>
              <a:t>µ</a:t>
            </a:r>
            <a:r>
              <a:rPr lang="en-US" dirty="0" smtClean="0"/>
              <a:t>g of DDAVP can be administered subcutaneously.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IV administration of DDAVP is rarely necessary.</a:t>
            </a:r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1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hyponatremia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SIADH</a:t>
            </a:r>
          </a:p>
          <a:p>
            <a:pPr algn="l" rtl="0"/>
            <a:r>
              <a:rPr lang="en-US" dirty="0" smtClean="0"/>
              <a:t>Cerebral salt wasting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it is important to distinguish between SIADH and CSW as they both share several diagnostic criteria( assessment of Na+, water loss, and extracellular fluid volume).</a:t>
            </a:r>
          </a:p>
          <a:p>
            <a:pPr algn="l" rtl="0"/>
            <a:endParaRPr lang="fa-IR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7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The basis for laboratory diagnosis of SIADH resulting in </a:t>
            </a:r>
            <a:r>
              <a:rPr lang="en-US" dirty="0" err="1" smtClean="0"/>
              <a:t>hyponatremia</a:t>
            </a:r>
            <a:r>
              <a:rPr lang="en-US" dirty="0" smtClean="0"/>
              <a:t> is contingent upon demonstration of low serum sodium in the context of a </a:t>
            </a:r>
            <a:r>
              <a:rPr lang="en-US" dirty="0" err="1" smtClean="0"/>
              <a:t>hyposmolar</a:t>
            </a:r>
            <a:r>
              <a:rPr lang="en-US" dirty="0" smtClean="0"/>
              <a:t> serum, hyperosmolar </a:t>
            </a:r>
            <a:r>
              <a:rPr lang="en-US" dirty="0" smtClean="0"/>
              <a:t>urine</a:t>
            </a:r>
            <a:r>
              <a:rPr lang="en-US" dirty="0" smtClean="0"/>
              <a:t>, and a </a:t>
            </a:r>
            <a:r>
              <a:rPr lang="en-US" dirty="0" err="1" smtClean="0"/>
              <a:t>euvolemic</a:t>
            </a:r>
            <a:r>
              <a:rPr lang="en-US" dirty="0" smtClean="0"/>
              <a:t> state.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095579" y="2971800"/>
            <a:ext cx="2052485" cy="461665"/>
          </a:xfrm>
          <a:prstGeom prst="rect">
            <a:avLst/>
          </a:prstGeom>
          <a:solidFill>
            <a:srgbClr val="FFE5FF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Na&lt;135 </a:t>
            </a:r>
            <a:r>
              <a:rPr lang="en-US" sz="2400" b="1" dirty="0" err="1" smtClean="0"/>
              <a:t>mEq</a:t>
            </a:r>
            <a:r>
              <a:rPr lang="en-US" sz="2400" b="1" dirty="0" smtClean="0"/>
              <a:t>/L</a:t>
            </a:r>
            <a:endParaRPr lang="fa-I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737206" y="5943600"/>
            <a:ext cx="3168352" cy="523220"/>
          </a:xfrm>
          <a:prstGeom prst="rect">
            <a:avLst/>
          </a:prstGeom>
          <a:solidFill>
            <a:srgbClr val="D61CA5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Low serum uric acid</a:t>
            </a:r>
          </a:p>
        </p:txBody>
      </p:sp>
      <p:sp>
        <p:nvSpPr>
          <p:cNvPr id="7" name="Rectangle 6"/>
          <p:cNvSpPr/>
          <p:nvPr/>
        </p:nvSpPr>
        <p:spPr>
          <a:xfrm>
            <a:off x="734246" y="4724400"/>
            <a:ext cx="7174272" cy="523220"/>
          </a:xfrm>
          <a:prstGeom prst="rect">
            <a:avLst/>
          </a:prstGeom>
          <a:solidFill>
            <a:srgbClr val="FF85FF"/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excess sodium excretion in the urine &gt;40mEq/L</a:t>
            </a:r>
            <a:endParaRPr lang="fa-I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20982" y="5334000"/>
            <a:ext cx="7200800" cy="523220"/>
          </a:xfrm>
          <a:prstGeom prst="rect">
            <a:avLst/>
          </a:prstGeom>
          <a:solidFill>
            <a:srgbClr val="DA00DA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general </a:t>
            </a:r>
            <a:r>
              <a:rPr lang="en-US" sz="2800" dirty="0" err="1" smtClean="0"/>
              <a:t>euvolemic</a:t>
            </a:r>
            <a:r>
              <a:rPr lang="en-US" sz="2800" dirty="0" smtClean="0"/>
              <a:t> (or mildly </a:t>
            </a:r>
            <a:r>
              <a:rPr lang="en-US" sz="2800" dirty="0" err="1" smtClean="0"/>
              <a:t>hypervolemic</a:t>
            </a:r>
            <a:r>
              <a:rPr lang="en-US" sz="2800" dirty="0" smtClean="0"/>
              <a:t>) state</a:t>
            </a:r>
            <a:endParaRPr lang="fa-IR" sz="2800" dirty="0"/>
          </a:p>
        </p:txBody>
      </p:sp>
      <p:sp>
        <p:nvSpPr>
          <p:cNvPr id="5" name="Rectangle 4"/>
          <p:cNvSpPr/>
          <p:nvPr/>
        </p:nvSpPr>
        <p:spPr>
          <a:xfrm>
            <a:off x="2194744" y="3527413"/>
            <a:ext cx="3998146" cy="523220"/>
          </a:xfrm>
          <a:prstGeom prst="rect">
            <a:avLst/>
          </a:prstGeom>
          <a:solidFill>
            <a:srgbClr val="FFCDFF"/>
          </a:solidFill>
        </p:spPr>
        <p:txBody>
          <a:bodyPr wrap="none">
            <a:spAutoFit/>
          </a:bodyPr>
          <a:lstStyle/>
          <a:p>
            <a:r>
              <a:rPr lang="en-US" sz="2800" b="1" dirty="0" err="1"/>
              <a:t>hyposmolar</a:t>
            </a:r>
            <a:r>
              <a:rPr lang="en-US" sz="2800" b="1" dirty="0"/>
              <a:t> </a:t>
            </a:r>
            <a:r>
              <a:rPr lang="en-US" sz="2800" b="1" dirty="0" smtClean="0"/>
              <a:t>serum (&lt;275)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4114800"/>
            <a:ext cx="4149277" cy="523220"/>
          </a:xfrm>
          <a:prstGeom prst="rect">
            <a:avLst/>
          </a:prstGeom>
          <a:solidFill>
            <a:srgbClr val="FFB9FF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hyperosmolar </a:t>
            </a:r>
            <a:r>
              <a:rPr lang="en-US" sz="2800" b="1" dirty="0" smtClean="0"/>
              <a:t>urine (&gt;100)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7382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CSW is characterized by a </a:t>
            </a:r>
            <a:r>
              <a:rPr lang="en-US" b="1" dirty="0" smtClean="0"/>
              <a:t>low plasma volume </a:t>
            </a:r>
            <a:r>
              <a:rPr lang="en-US" dirty="0" smtClean="0"/>
              <a:t>with </a:t>
            </a:r>
            <a:r>
              <a:rPr lang="en-US" b="1" dirty="0" smtClean="0"/>
              <a:t>symptoms of dehydration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C00CC"/>
                </a:solidFill>
              </a:rPr>
              <a:t>low serum osmolality</a:t>
            </a:r>
            <a:r>
              <a:rPr lang="en-US" dirty="0" smtClean="0"/>
              <a:t>, and </a:t>
            </a:r>
            <a:r>
              <a:rPr lang="en-US" b="1" dirty="0" smtClean="0"/>
              <a:t>a large urinary excretion of Na+ and </a:t>
            </a:r>
            <a:r>
              <a:rPr lang="en-US" b="1" dirty="0" err="1" smtClean="0"/>
              <a:t>Cl</a:t>
            </a:r>
            <a:r>
              <a:rPr lang="en-US" b="1" dirty="0" smtClean="0"/>
              <a:t>−</a:t>
            </a:r>
            <a:r>
              <a:rPr lang="en-US" dirty="0" smtClean="0"/>
              <a:t>, whereas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SIADH shows </a:t>
            </a:r>
            <a:r>
              <a:rPr lang="en-US" b="1" dirty="0" smtClean="0"/>
              <a:t>a high plasma volume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rgbClr val="CC00CC"/>
                </a:solidFill>
              </a:rPr>
              <a:t>low plasma osmolality.</a:t>
            </a:r>
            <a:endParaRPr lang="fa-IR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971559"/>
              </p:ext>
            </p:extLst>
          </p:nvPr>
        </p:nvGraphicFramePr>
        <p:xfrm>
          <a:off x="31006" y="-99392"/>
          <a:ext cx="9096924" cy="7073197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137340"/>
                <a:gridCol w="3275990"/>
                <a:gridCol w="2683594"/>
              </a:tblGrid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SIADH</a:t>
                      </a:r>
                      <a:endParaRPr lang="fa-I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CSW</a:t>
                      </a:r>
                      <a:endParaRPr lang="fa-I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⇑ or normal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 smtClean="0"/>
                        <a:t>⇓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/>
                        <a:t>Plasma volume</a:t>
                      </a:r>
                      <a:endParaRPr lang="fa-IR" sz="2200" b="1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Variable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Negative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/>
                        <a:t>Salt balance</a:t>
                      </a:r>
                      <a:endParaRPr lang="fa-IR" sz="2200" b="1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⇑ or normal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Negative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Water balance </a:t>
                      </a:r>
                      <a:endParaRPr lang="fa-IR" sz="2200" b="1" dirty="0"/>
                    </a:p>
                  </a:txBody>
                  <a:tcPr/>
                </a:tc>
              </a:tr>
              <a:tr h="752014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Absent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Present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Signs and symptoms of dehydration</a:t>
                      </a:r>
                      <a:endParaRPr lang="fa-IR" sz="2200" b="1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⇑ or normal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 smtClean="0"/>
                        <a:t>⇓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Central venous pressure</a:t>
                      </a:r>
                      <a:endParaRPr lang="fa-IR" sz="2200" b="1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 smtClean="0"/>
                        <a:t>⇓</a:t>
                      </a:r>
                      <a:endParaRPr lang="fa-IR" sz="22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 smtClean="0"/>
                        <a:t>⇓</a:t>
                      </a:r>
                      <a:endParaRPr lang="fa-IR" sz="22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Serum Osmolality</a:t>
                      </a:r>
                      <a:endParaRPr lang="fa-IR" sz="22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Unchanged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⇑ or normal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Hematocrit</a:t>
                      </a:r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 smtClean="0"/>
                        <a:t>⇓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⇑ or normal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Plasma BUN/</a:t>
                      </a:r>
                      <a:r>
                        <a:rPr lang="en-US" sz="2200" b="1" dirty="0" err="1" smtClean="0"/>
                        <a:t>creatinine</a:t>
                      </a:r>
                      <a:endParaRPr lang="fa-IR" sz="2200" b="1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 smtClean="0"/>
                        <a:t>⇑</a:t>
                      </a:r>
                      <a:endParaRPr lang="fa-IR" sz="22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 smtClean="0"/>
                        <a:t>⇑⇑</a:t>
                      </a:r>
                      <a:endParaRPr lang="fa-IR" sz="22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Urine sodium</a:t>
                      </a:r>
                      <a:endParaRPr lang="fa-IR" sz="22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⇓ or normal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dirty="0" smtClean="0"/>
                        <a:t>⇑⇑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Urine volume</a:t>
                      </a:r>
                      <a:endParaRPr lang="fa-IR" sz="2200" b="1" dirty="0"/>
                    </a:p>
                  </a:txBody>
                  <a:tcPr/>
                </a:tc>
              </a:tr>
              <a:tr h="435691"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Fluid restriction</a:t>
                      </a:r>
                      <a:endParaRPr lang="fa-IR" sz="2200" b="1" dirty="0" smtClean="0"/>
                    </a:p>
                    <a:p>
                      <a:pPr algn="ctr" rtl="1"/>
                      <a:r>
                        <a:rPr lang="en-US" sz="2200" b="1" dirty="0" smtClean="0"/>
                        <a:t>Hypertonic saline</a:t>
                      </a:r>
                      <a:endParaRPr lang="fa-IR" sz="2200" b="1" dirty="0" smtClean="0"/>
                    </a:p>
                    <a:p>
                      <a:pPr algn="ctr" rtl="1"/>
                      <a:r>
                        <a:rPr lang="en-US" sz="2200" b="1" dirty="0" smtClean="0"/>
                        <a:t>Furosemide-</a:t>
                      </a:r>
                      <a:r>
                        <a:rPr lang="en-US" sz="2200" b="1" dirty="0" err="1" smtClean="0"/>
                        <a:t>Democyclin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200" b="1" dirty="0" smtClean="0"/>
                        <a:t>Normal saline</a:t>
                      </a:r>
                    </a:p>
                    <a:p>
                      <a:pPr algn="l" rtl="1"/>
                      <a:r>
                        <a:rPr lang="en-US" sz="2200" b="1" dirty="0" smtClean="0"/>
                        <a:t>Hypertonic saline</a:t>
                      </a:r>
                      <a:endParaRPr lang="fa-IR" sz="2200" b="1" dirty="0" smtClean="0"/>
                    </a:p>
                    <a:p>
                      <a:pPr algn="l" rtl="1"/>
                      <a:r>
                        <a:rPr lang="en-US" sz="2200" b="1" dirty="0" smtClean="0"/>
                        <a:t>Fludrocortisone</a:t>
                      </a:r>
                      <a:endParaRPr lang="fa-I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b="1" dirty="0" smtClean="0"/>
                        <a:t>Treatment</a:t>
                      </a:r>
                      <a:endParaRPr lang="fa-IR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5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Preoperative management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a complete medical </a:t>
            </a:r>
            <a:r>
              <a:rPr lang="en-US" b="1" dirty="0" smtClean="0"/>
              <a:t>history &amp; physical exam</a:t>
            </a:r>
          </a:p>
          <a:p>
            <a:pPr algn="l" rtl="0"/>
            <a:r>
              <a:rPr lang="en-US" b="1" dirty="0"/>
              <a:t>formal </a:t>
            </a:r>
            <a:r>
              <a:rPr lang="en-US" b="1" dirty="0" err="1"/>
              <a:t>neuro</a:t>
            </a:r>
            <a:r>
              <a:rPr lang="en-US" b="1" dirty="0"/>
              <a:t>-ophthalmologic assessment </a:t>
            </a:r>
            <a:r>
              <a:rPr lang="en-US" dirty="0"/>
              <a:t>with formal </a:t>
            </a:r>
            <a:r>
              <a:rPr lang="en-US" dirty="0" smtClean="0"/>
              <a:t> visual  field  </a:t>
            </a:r>
            <a:r>
              <a:rPr lang="en-US" dirty="0"/>
              <a:t>testing  if  the MRI  shows  evidence  that  the </a:t>
            </a:r>
            <a:r>
              <a:rPr lang="en-US" dirty="0" smtClean="0"/>
              <a:t> tumor </a:t>
            </a:r>
            <a:r>
              <a:rPr lang="en-US" dirty="0"/>
              <a:t>is abutting or compressing the optic </a:t>
            </a:r>
            <a:r>
              <a:rPr lang="en-US" dirty="0" smtClean="0"/>
              <a:t>chiasm</a:t>
            </a:r>
          </a:p>
          <a:p>
            <a:pPr algn="l" rtl="0"/>
            <a:r>
              <a:rPr lang="en-US" dirty="0"/>
              <a:t>evaluation for </a:t>
            </a:r>
            <a:r>
              <a:rPr lang="en-US" b="1" dirty="0"/>
              <a:t>potential medical </a:t>
            </a:r>
            <a:r>
              <a:rPr lang="en-US" b="1" dirty="0" smtClean="0"/>
              <a:t>comorbidities</a:t>
            </a:r>
            <a:r>
              <a:rPr lang="en-US" dirty="0" smtClean="0"/>
              <a:t>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a complete blood count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A metabolic panel to evaluate possible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smtClean="0"/>
              <a:t>hyponatremia(adrenal </a:t>
            </a:r>
            <a:r>
              <a:rPr lang="en-US" dirty="0"/>
              <a:t>–</a:t>
            </a:r>
            <a:r>
              <a:rPr lang="en-US" dirty="0" smtClean="0"/>
              <a:t>thyroid- </a:t>
            </a:r>
            <a:r>
              <a:rPr lang="en-US" dirty="0" err="1" smtClean="0"/>
              <a:t>post.pit</a:t>
            </a:r>
            <a:r>
              <a:rPr lang="en-US" dirty="0"/>
              <a:t>),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hypercalcemia</a:t>
            </a:r>
            <a:r>
              <a:rPr lang="en-US" dirty="0"/>
              <a:t> (MEN-1)</a:t>
            </a:r>
          </a:p>
          <a:p>
            <a:pPr marL="0" indent="0" algn="l" rtl="0">
              <a:buNone/>
            </a:pPr>
            <a:r>
              <a:rPr lang="en-US" dirty="0"/>
              <a:t>    hyperglycemia, and other metabolic abnormalities 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Cardiovascular and respiratory disease  </a:t>
            </a:r>
          </a:p>
          <a:p>
            <a:pPr algn="l" rtl="0"/>
            <a:r>
              <a:rPr lang="en-US" b="1" dirty="0" smtClean="0"/>
              <a:t>Hormone </a:t>
            </a:r>
            <a:r>
              <a:rPr lang="en-US" b="1" dirty="0" err="1" smtClean="0"/>
              <a:t>hypersecretion</a:t>
            </a:r>
            <a:endParaRPr lang="en-US" b="1" dirty="0" smtClean="0"/>
          </a:p>
          <a:p>
            <a:pPr algn="l" rtl="0"/>
            <a:r>
              <a:rPr lang="en-US" b="1" dirty="0" smtClean="0"/>
              <a:t>Hormone </a:t>
            </a:r>
            <a:r>
              <a:rPr lang="en-US" b="1" dirty="0" err="1" smtClean="0"/>
              <a:t>defficiency</a:t>
            </a:r>
            <a:r>
              <a:rPr lang="en-US" dirty="0" smtClean="0"/>
              <a:t> </a:t>
            </a:r>
            <a:endParaRPr lang="fa-IR" dirty="0"/>
          </a:p>
          <a:p>
            <a:endParaRPr lang="en-US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239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Visual Field Assessment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/>
          </a:p>
          <a:p>
            <a:r>
              <a:rPr lang="en-US" sz="3600" b="1" i="1" dirty="0" smtClean="0"/>
              <a:t>Formal visual field examinations 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 At the 3-mo visit after surgery for patients who presented with any preoperative visual deficits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Diagnosis and management of pituitary tumors,chapter13,2001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io\Pictures\SHAHSAVAR\IMG_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238" y="-3519488"/>
            <a:ext cx="18532476" cy="13898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1524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Thanks for your attention</a:t>
            </a:r>
            <a:endParaRPr lang="en-US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Preoperative management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45720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Baseline endocrine studies should include:</a:t>
            </a:r>
          </a:p>
          <a:p>
            <a:pPr lvl="1" algn="l" rtl="0"/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HPA axis evaluation</a:t>
            </a:r>
          </a:p>
          <a:p>
            <a:pPr lvl="1" algn="l" rtl="0"/>
            <a:r>
              <a:rPr lang="en-US" sz="2800" b="1" dirty="0" smtClean="0">
                <a:solidFill>
                  <a:srgbClr val="FF0000"/>
                </a:solidFill>
              </a:rPr>
              <a:t> Free </a:t>
            </a:r>
            <a:r>
              <a:rPr lang="en-US" sz="2800" b="1" dirty="0" err="1" smtClean="0">
                <a:solidFill>
                  <a:srgbClr val="FF0000"/>
                </a:solidFill>
              </a:rPr>
              <a:t>thyroxine</a:t>
            </a:r>
            <a:r>
              <a:rPr lang="en-US" sz="2800" b="1" dirty="0" smtClean="0">
                <a:solidFill>
                  <a:srgbClr val="FF0000"/>
                </a:solidFill>
              </a:rPr>
              <a:t>  (FT4), TSH </a:t>
            </a:r>
          </a:p>
          <a:p>
            <a:pPr lvl="1" algn="l" rtl="0"/>
            <a:r>
              <a:rPr lang="en-US" sz="2800" dirty="0" smtClean="0"/>
              <a:t>Prolactin </a:t>
            </a:r>
            <a:r>
              <a:rPr lang="en-US" sz="2800" dirty="0" smtClean="0"/>
              <a:t>(neat and diluted)</a:t>
            </a:r>
            <a:endParaRPr lang="en-US" sz="2800" dirty="0" smtClean="0"/>
          </a:p>
          <a:p>
            <a:pPr lvl="1" algn="l" rtl="0"/>
            <a:r>
              <a:rPr lang="en-US" sz="2800" dirty="0" smtClean="0"/>
              <a:t>LH,FSH(</a:t>
            </a:r>
            <a:r>
              <a:rPr lang="en-US" sz="2800" dirty="0" err="1" smtClean="0"/>
              <a:t>alfa</a:t>
            </a:r>
            <a:r>
              <a:rPr lang="en-US" sz="2800" dirty="0" smtClean="0"/>
              <a:t> subunit), testosterone (men)</a:t>
            </a:r>
          </a:p>
          <a:p>
            <a:pPr lvl="1" algn="l" rtl="0"/>
            <a:r>
              <a:rPr lang="en-US" sz="2800" dirty="0" smtClean="0"/>
              <a:t>Insulin like growth factor-1 (IGF-1)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agenda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 rtl="0"/>
            <a:r>
              <a:rPr lang="en-US" dirty="0" smtClean="0"/>
              <a:t>Pre- op assessment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Post-op assessment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4976" y="2236839"/>
            <a:ext cx="4117024" cy="58477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Adrenal insufficiency</a:t>
            </a:r>
          </a:p>
        </p:txBody>
      </p:sp>
    </p:spTree>
    <p:extLst>
      <p:ext uri="{BB962C8B-B14F-4D97-AF65-F5344CB8AC3E}">
        <p14:creationId xmlns:p14="http://schemas.microsoft.com/office/powerpoint/2010/main" val="22835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26" y="457200"/>
            <a:ext cx="8798474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7968606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57200"/>
            <a:ext cx="80772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Preoperative assessment of HPA axis function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Before pituitary surgery, in </a:t>
            </a:r>
            <a:r>
              <a:rPr lang="en-US" sz="2800" b="1" i="1" dirty="0" smtClean="0">
                <a:solidFill>
                  <a:srgbClr val="FF0000"/>
                </a:solidFill>
              </a:rPr>
              <a:t>all patients </a:t>
            </a:r>
            <a:r>
              <a:rPr lang="en-US" dirty="0" smtClean="0"/>
              <a:t>with pituitary disease </a:t>
            </a:r>
            <a:r>
              <a:rPr lang="en-US" b="1" i="1" dirty="0" smtClean="0">
                <a:solidFill>
                  <a:srgbClr val="FF0000"/>
                </a:solidFill>
              </a:rPr>
              <a:t>HPA axis function </a:t>
            </a:r>
            <a:r>
              <a:rPr lang="en-US" dirty="0" smtClean="0"/>
              <a:t>should be tested:</a:t>
            </a:r>
          </a:p>
          <a:p>
            <a:pPr lvl="1" algn="l" rtl="0"/>
            <a:r>
              <a:rPr lang="en-US" sz="3000" b="1" i="1" dirty="0" smtClean="0"/>
              <a:t>ITT: </a:t>
            </a:r>
          </a:p>
          <a:p>
            <a:pPr lvl="2" algn="l" rtl="0"/>
            <a:r>
              <a:rPr lang="en-US" sz="2400" dirty="0" smtClean="0"/>
              <a:t>Traditionally,” ITT” has been the</a:t>
            </a:r>
            <a:r>
              <a:rPr lang="en-US" sz="2400" b="1" i="1" dirty="0" smtClean="0">
                <a:solidFill>
                  <a:srgbClr val="FF0000"/>
                </a:solidFill>
              </a:rPr>
              <a:t> gold standard test </a:t>
            </a:r>
            <a:r>
              <a:rPr lang="en-US" sz="2400" dirty="0" smtClean="0"/>
              <a:t>for integrity of HPA function and, in some units, is still the preferred preoperative test.</a:t>
            </a:r>
          </a:p>
          <a:p>
            <a:pPr lvl="1" algn="l" rtl="0"/>
            <a:r>
              <a:rPr lang="en-US" sz="3000" b="1" i="1" dirty="0" smtClean="0"/>
              <a:t>short ACTH 1–24 (</a:t>
            </a:r>
            <a:r>
              <a:rPr lang="en-US" sz="3000" b="1" i="1" dirty="0" err="1" smtClean="0"/>
              <a:t>Synacthen</a:t>
            </a:r>
            <a:r>
              <a:rPr lang="en-US" sz="3000" b="1" i="1" dirty="0" smtClean="0"/>
              <a:t>) test :</a:t>
            </a:r>
          </a:p>
          <a:p>
            <a:pPr lvl="2" algn="l" rtl="0"/>
            <a:r>
              <a:rPr lang="en-US" sz="2400" dirty="0" smtClean="0"/>
              <a:t>Because these patients require reassessment of adrenal function postoperatively ,most endocrinologists prefer this test as their initial preoperative test of HPA axis function in a patient with a known pituitary tumor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Preoperative assessment of HPA axis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In the setting of long-standing ACTH deficiency, the 250µg ACTH 1–24 test generally correlates well with the ITT.</a:t>
            </a:r>
          </a:p>
          <a:p>
            <a:pPr algn="l" rtl="0">
              <a:buNone/>
            </a:pPr>
            <a:endParaRPr lang="en-US" sz="3200" dirty="0" smtClean="0"/>
          </a:p>
          <a:p>
            <a:pPr algn="l" rtl="0"/>
            <a:r>
              <a:rPr lang="en-US" sz="3200" dirty="0" smtClean="0"/>
              <a:t>Normal cortisol response to 250 </a:t>
            </a:r>
            <a:r>
              <a:rPr lang="en-US" sz="3200" dirty="0" smtClean="0"/>
              <a:t>µg ACTH1–24 </a:t>
            </a:r>
            <a:r>
              <a:rPr lang="en-US" sz="3200" dirty="0" smtClean="0"/>
              <a:t>:</a:t>
            </a:r>
          </a:p>
          <a:p>
            <a:pPr lvl="1" algn="l" rtl="0"/>
            <a:r>
              <a:rPr lang="en-US" sz="3200" dirty="0" smtClean="0">
                <a:solidFill>
                  <a:srgbClr val="FF0000"/>
                </a:solidFill>
              </a:rPr>
              <a:t>Cutoff of &gt;550 nm (20µg/dl), at 60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1650</Words>
  <Application>Microsoft Office PowerPoint</Application>
  <PresentationFormat>On-screen Show (4:3)</PresentationFormat>
  <Paragraphs>262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Perioperative Endocrine Management Of Pituitary Tumors</vt:lpstr>
      <vt:lpstr>agenda</vt:lpstr>
      <vt:lpstr>PowerPoint Presentation</vt:lpstr>
      <vt:lpstr>Preoperative management</vt:lpstr>
      <vt:lpstr>Preoperative management (Cont’d)</vt:lpstr>
      <vt:lpstr>agenda</vt:lpstr>
      <vt:lpstr>PowerPoint Presentation</vt:lpstr>
      <vt:lpstr>  Preoperative assessment of HPA axis function</vt:lpstr>
      <vt:lpstr>Preoperative assessment of HPA axis function</vt:lpstr>
      <vt:lpstr>Abnormal ACTH 1–24 (Synacthen) test: </vt:lpstr>
      <vt:lpstr>PowerPoint Presentation</vt:lpstr>
      <vt:lpstr>PowerPoint Presentation</vt:lpstr>
      <vt:lpstr>PowerPoint Presentation</vt:lpstr>
      <vt:lpstr>Normal ACTH 1–24 (Synacthen) test </vt:lpstr>
      <vt:lpstr>PowerPoint Presentation</vt:lpstr>
      <vt:lpstr>Post operative Management</vt:lpstr>
      <vt:lpstr>PowerPoint Presentation</vt:lpstr>
      <vt:lpstr>PowerPoint Presentation</vt:lpstr>
      <vt:lpstr>Which test should be performed?</vt:lpstr>
      <vt:lpstr>Insulin Tolerance Test (ITT)</vt:lpstr>
      <vt:lpstr>Overnight metyrapone test</vt:lpstr>
      <vt:lpstr>Glucagon stimulation test</vt:lpstr>
      <vt:lpstr>ACTH 1–24 test (short synachten test)</vt:lpstr>
      <vt:lpstr>When is the optimal time to perform the test?</vt:lpstr>
      <vt:lpstr>PowerPoint Presentation</vt:lpstr>
      <vt:lpstr>PowerPoint Presentation</vt:lpstr>
      <vt:lpstr>agenda</vt:lpstr>
      <vt:lpstr>PowerPoint Presentation</vt:lpstr>
      <vt:lpstr>DI</vt:lpstr>
      <vt:lpstr>Polyuria</vt:lpstr>
      <vt:lpstr>Central DI after Pituitary surgery</vt:lpstr>
      <vt:lpstr>dx</vt:lpstr>
      <vt:lpstr>PowerPoint Presentation</vt:lpstr>
      <vt:lpstr>PowerPoint Presentation</vt:lpstr>
      <vt:lpstr>PowerPoint Presentation</vt:lpstr>
      <vt:lpstr>hyponatremia</vt:lpstr>
      <vt:lpstr>PowerPoint Presentation</vt:lpstr>
      <vt:lpstr>PowerPoint Presentation</vt:lpstr>
      <vt:lpstr>PowerPoint Presentation</vt:lpstr>
      <vt:lpstr>Visual Field Assessment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Postoperative Endocrine Management Of Pituitary Tumors</dc:title>
  <dc:creator>vaio</dc:creator>
  <cp:lastModifiedBy>darvish</cp:lastModifiedBy>
  <cp:revision>95</cp:revision>
  <dcterms:created xsi:type="dcterms:W3CDTF">2013-11-13T12:12:08Z</dcterms:created>
  <dcterms:modified xsi:type="dcterms:W3CDTF">2019-07-03T21:29:13Z</dcterms:modified>
</cp:coreProperties>
</file>