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0" r:id="rId2"/>
    <p:sldId id="312" r:id="rId3"/>
    <p:sldId id="301" r:id="rId4"/>
    <p:sldId id="303" r:id="rId5"/>
    <p:sldId id="302" r:id="rId6"/>
    <p:sldId id="304" r:id="rId7"/>
    <p:sldId id="305" r:id="rId8"/>
    <p:sldId id="306" r:id="rId9"/>
    <p:sldId id="313" r:id="rId10"/>
    <p:sldId id="316" r:id="rId11"/>
    <p:sldId id="314" r:id="rId12"/>
    <p:sldId id="317" r:id="rId13"/>
    <p:sldId id="307" r:id="rId14"/>
    <p:sldId id="297" r:id="rId15"/>
    <p:sldId id="294" r:id="rId16"/>
    <p:sldId id="286" r:id="rId17"/>
    <p:sldId id="292" r:id="rId18"/>
    <p:sldId id="277" r:id="rId19"/>
    <p:sldId id="278" r:id="rId20"/>
    <p:sldId id="285" r:id="rId21"/>
    <p:sldId id="274" r:id="rId22"/>
    <p:sldId id="263" r:id="rId23"/>
    <p:sldId id="265" r:id="rId24"/>
    <p:sldId id="262" r:id="rId25"/>
    <p:sldId id="289" r:id="rId26"/>
    <p:sldId id="260" r:id="rId27"/>
    <p:sldId id="308" r:id="rId28"/>
    <p:sldId id="309" r:id="rId29"/>
    <p:sldId id="259" r:id="rId30"/>
    <p:sldId id="275" r:id="rId31"/>
    <p:sldId id="266" r:id="rId32"/>
    <p:sldId id="267" r:id="rId33"/>
    <p:sldId id="283" r:id="rId34"/>
    <p:sldId id="269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61" y="4612594"/>
            <a:ext cx="9404723" cy="1400530"/>
          </a:xfrm>
        </p:spPr>
        <p:txBody>
          <a:bodyPr/>
          <a:lstStyle/>
          <a:p>
            <a:r>
              <a:rPr lang="en-US" sz="1600" dirty="0" err="1" smtClean="0"/>
              <a:t>Nooshin</a:t>
            </a:r>
            <a:r>
              <a:rPr lang="en-US" sz="1600" dirty="0" smtClean="0"/>
              <a:t> </a:t>
            </a:r>
            <a:r>
              <a:rPr lang="en-US" sz="1600" dirty="0" err="1" smtClean="0"/>
              <a:t>ahmadi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fellowship of endocrinology</a:t>
            </a: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24" y="528033"/>
            <a:ext cx="8946541" cy="218940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400" dirty="0"/>
              <a:t>Parathyroid carcinoma in familial hyperparathyroidism syndromes 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175875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To date, less </a:t>
            </a:r>
            <a:r>
              <a:rPr lang="en-US" dirty="0" smtClean="0">
                <a:solidFill>
                  <a:srgbClr val="FFFF00"/>
                </a:solidFill>
              </a:rPr>
              <a:t>than 300 </a:t>
            </a:r>
            <a:r>
              <a:rPr lang="en-US" dirty="0">
                <a:solidFill>
                  <a:srgbClr val="FFFF00"/>
                </a:solidFill>
              </a:rPr>
              <a:t>cases </a:t>
            </a:r>
            <a:r>
              <a:rPr lang="en-US" dirty="0"/>
              <a:t>from approximately </a:t>
            </a:r>
            <a:r>
              <a:rPr lang="en-US" dirty="0">
                <a:solidFill>
                  <a:srgbClr val="FFFF00"/>
                </a:solidFill>
              </a:rPr>
              <a:t>100 families </a:t>
            </a:r>
            <a:r>
              <a:rPr lang="en-US" dirty="0"/>
              <a:t>have been </a:t>
            </a:r>
            <a:r>
              <a:rPr lang="en-US" dirty="0" smtClean="0"/>
              <a:t>reported. </a:t>
            </a:r>
            <a:r>
              <a:rPr lang="en-US" dirty="0"/>
              <a:t>HPT-JT syndrome was first described in 1990</a:t>
            </a:r>
          </a:p>
          <a:p>
            <a:pPr marL="0" indent="0" algn="l" rtl="0">
              <a:buNone/>
            </a:pPr>
            <a:r>
              <a:rPr lang="en-US" dirty="0" smtClean="0"/>
              <a:t>but </a:t>
            </a:r>
            <a:r>
              <a:rPr lang="en-US" dirty="0"/>
              <a:t>the genetic marker has been identified only in 2002</a:t>
            </a:r>
          </a:p>
          <a:p>
            <a:pPr marL="0" indent="0" algn="l" rtl="0">
              <a:buNone/>
            </a:pPr>
            <a:r>
              <a:rPr lang="en-US" dirty="0" smtClean="0"/>
              <a:t>for </a:t>
            </a:r>
            <a:r>
              <a:rPr lang="en-US" dirty="0"/>
              <a:t>these reasons, its </a:t>
            </a:r>
            <a:r>
              <a:rPr lang="en-US" dirty="0">
                <a:solidFill>
                  <a:srgbClr val="FFFF00"/>
                </a:solidFill>
              </a:rPr>
              <a:t>real incidence is still </a:t>
            </a:r>
            <a:r>
              <a:rPr lang="en-US" dirty="0"/>
              <a:t>unknown and</a:t>
            </a:r>
          </a:p>
          <a:p>
            <a:pPr marL="0" indent="0" algn="l" rtl="0">
              <a:buNone/>
            </a:pPr>
            <a:r>
              <a:rPr lang="en-US" dirty="0"/>
              <a:t>might be underestimated.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425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0" y="0"/>
            <a:ext cx="119387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5937160"/>
            <a:ext cx="9404723" cy="598867"/>
          </a:xfrm>
        </p:spPr>
        <p:txBody>
          <a:bodyPr/>
          <a:lstStyle/>
          <a:p>
            <a:r>
              <a:rPr lang="en-US" sz="1600" dirty="0"/>
              <a:t>Hereditary hyperparathyroidism—a consensus report of the European Society of Endocrine Surgeons (ESES) </a:t>
            </a:r>
            <a:r>
              <a:rPr lang="en-US" sz="1600" dirty="0" err="1"/>
              <a:t>Langenbecks</a:t>
            </a:r>
            <a:r>
              <a:rPr lang="en-US" sz="1600" dirty="0"/>
              <a:t> Arch </a:t>
            </a:r>
            <a:r>
              <a:rPr lang="en-US" sz="1600" dirty="0" err="1"/>
              <a:t>Surg</a:t>
            </a:r>
            <a:r>
              <a:rPr lang="en-US" sz="1600" dirty="0"/>
              <a:t> (2015</a:t>
            </a:r>
            <a:endParaRPr lang="fa-IR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1" y="327025"/>
            <a:ext cx="11449317" cy="50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7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familial isolated hyperparathyroidism(FIHPT)</a:t>
            </a:r>
            <a:r>
              <a:rPr lang="fa-IR" sz="3600" dirty="0"/>
              <a:t/>
            </a:r>
            <a:br>
              <a:rPr lang="fa-IR" sz="3600" dirty="0"/>
            </a:b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patients were required to have </a:t>
            </a:r>
            <a:r>
              <a:rPr lang="en-US" dirty="0" err="1"/>
              <a:t>hypercalcaemia</a:t>
            </a:r>
            <a:r>
              <a:rPr lang="en-US" dirty="0"/>
              <a:t> with a non-suppressed parathyroid hormone (PTH) AND</a:t>
            </a:r>
          </a:p>
          <a:p>
            <a:pPr algn="l" rtl="0"/>
            <a:r>
              <a:rPr lang="en-US" dirty="0"/>
              <a:t>history of the same in one or more first degree relative(s),</a:t>
            </a:r>
          </a:p>
          <a:p>
            <a:pPr algn="l" rtl="0"/>
            <a:r>
              <a:rPr lang="en-US" dirty="0"/>
              <a:t> </a:t>
            </a:r>
            <a:r>
              <a:rPr lang="en-US" dirty="0" err="1"/>
              <a:t>histopathological</a:t>
            </a:r>
            <a:r>
              <a:rPr lang="en-US" dirty="0"/>
              <a:t> evidence from surgery of parathyroid adenoma, carcinoma, or </a:t>
            </a:r>
            <a:r>
              <a:rPr lang="en-US" dirty="0" err="1"/>
              <a:t>hyperplasiain</a:t>
            </a:r>
            <a:r>
              <a:rPr lang="en-US" dirty="0"/>
              <a:t> the patient or relative.</a:t>
            </a:r>
          </a:p>
          <a:p>
            <a:pPr algn="l" rtl="0"/>
            <a:r>
              <a:rPr lang="en-US" dirty="0"/>
              <a:t> MEN1, MEN2A, FHH and HPT-JT phenotypes had been excluded in known affected family members by </a:t>
            </a:r>
            <a:r>
              <a:rPr lang="en-US" dirty="0">
                <a:solidFill>
                  <a:srgbClr val="FFFF00"/>
                </a:solidFill>
              </a:rPr>
              <a:t>clinica</a:t>
            </a:r>
            <a:r>
              <a:rPr lang="en-US" dirty="0"/>
              <a:t>l, </a:t>
            </a:r>
            <a:r>
              <a:rPr lang="en-US" dirty="0">
                <a:solidFill>
                  <a:srgbClr val="FFFF00"/>
                </a:solidFill>
              </a:rPr>
              <a:t>biochemical,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radiological </a:t>
            </a:r>
            <a:r>
              <a:rPr lang="en-US" dirty="0"/>
              <a:t>investigation</a:t>
            </a:r>
          </a:p>
          <a:p>
            <a:pPr marL="0" indent="0" algn="l" rtl="0">
              <a:buNone/>
            </a:pP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573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6" y="566670"/>
            <a:ext cx="9324304" cy="56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35" y="288701"/>
            <a:ext cx="8825658" cy="3329581"/>
          </a:xfrm>
        </p:spPr>
        <p:txBody>
          <a:bodyPr/>
          <a:lstStyle/>
          <a:p>
            <a:pPr rtl="0"/>
            <a:r>
              <a:rPr lang="en-US" sz="2000" dirty="0"/>
              <a:t>To date, more </a:t>
            </a:r>
            <a:r>
              <a:rPr lang="en-US" sz="2000" dirty="0" smtClean="0"/>
              <a:t>than </a:t>
            </a:r>
            <a:r>
              <a:rPr lang="en-US" sz="2000" dirty="0" smtClean="0">
                <a:solidFill>
                  <a:srgbClr val="FFFF00"/>
                </a:solidFill>
              </a:rPr>
              <a:t>100 </a:t>
            </a:r>
            <a:r>
              <a:rPr lang="en-US" sz="2000" dirty="0"/>
              <a:t>FIHPT families have been described, but most </a:t>
            </a:r>
            <a:r>
              <a:rPr lang="en-US" sz="2000" dirty="0" smtClean="0"/>
              <a:t> </a:t>
            </a:r>
            <a:r>
              <a:rPr lang="en-US" sz="2000" dirty="0" err="1" smtClean="0"/>
              <a:t>kindreds</a:t>
            </a:r>
            <a:r>
              <a:rPr lang="en-US" sz="2000" dirty="0" smtClean="0"/>
              <a:t> have </a:t>
            </a:r>
            <a:r>
              <a:rPr lang="en-US" sz="2000" dirty="0"/>
              <a:t>an </a:t>
            </a:r>
            <a:r>
              <a:rPr lang="en-US" sz="2000" dirty="0">
                <a:solidFill>
                  <a:srgbClr val="FFFF00"/>
                </a:solidFill>
              </a:rPr>
              <a:t>unknown genetic </a:t>
            </a:r>
            <a:r>
              <a:rPr lang="en-US" sz="2000" dirty="0" smtClean="0"/>
              <a:t>background). </a:t>
            </a:r>
            <a:r>
              <a:rPr lang="en-US" sz="2000" dirty="0"/>
              <a:t>In these patients,</a:t>
            </a:r>
            <a:br>
              <a:rPr lang="en-US" sz="2000" dirty="0"/>
            </a:br>
            <a:r>
              <a:rPr lang="en-US" sz="2000" dirty="0"/>
              <a:t>the following </a:t>
            </a:r>
            <a:r>
              <a:rPr lang="en-US" sz="2000" dirty="0" err="1"/>
              <a:t>germline</a:t>
            </a:r>
            <a:r>
              <a:rPr lang="en-US" sz="2000" dirty="0"/>
              <a:t> mutations of the </a:t>
            </a:r>
            <a:r>
              <a:rPr lang="en-US" sz="2000" dirty="0" smtClean="0"/>
              <a:t>following genes </a:t>
            </a:r>
            <a:r>
              <a:rPr lang="en-US" sz="2000" dirty="0"/>
              <a:t>have been identified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FF00"/>
                </a:solidFill>
              </a:rPr>
              <a:t>MEN1</a:t>
            </a:r>
            <a:r>
              <a:rPr lang="en-US" sz="2000" dirty="0"/>
              <a:t> gene in </a:t>
            </a:r>
            <a:r>
              <a:rPr lang="en-US" sz="2000" dirty="0" smtClean="0">
                <a:solidFill>
                  <a:srgbClr val="FFFF00"/>
                </a:solidFill>
              </a:rPr>
              <a:t>20-23</a:t>
            </a:r>
            <a:r>
              <a:rPr lang="en-US" sz="2000" dirty="0">
                <a:solidFill>
                  <a:srgbClr val="FFFF00"/>
                </a:solidFill>
              </a:rPr>
              <a:t>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 </a:t>
            </a:r>
            <a:r>
              <a:rPr lang="en-US" sz="2000" dirty="0" err="1">
                <a:solidFill>
                  <a:srgbClr val="FFFF00"/>
                </a:solidFill>
              </a:rPr>
              <a:t>CaSR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gene in </a:t>
            </a:r>
            <a:r>
              <a:rPr lang="en-US" sz="2000" dirty="0" smtClean="0">
                <a:solidFill>
                  <a:srgbClr val="FFFF00"/>
                </a:solidFill>
              </a:rPr>
              <a:t>14-18</a:t>
            </a:r>
            <a:r>
              <a:rPr lang="en-US" sz="2000" dirty="0">
                <a:solidFill>
                  <a:srgbClr val="FFFF00"/>
                </a:solidFill>
              </a:rPr>
              <a:t>%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less frequently the </a:t>
            </a:r>
            <a:r>
              <a:rPr lang="en-US" sz="2000" dirty="0">
                <a:solidFill>
                  <a:srgbClr val="FFFF00"/>
                </a:solidFill>
              </a:rPr>
              <a:t>HRPT2</a:t>
            </a:r>
            <a:r>
              <a:rPr lang="en-US" sz="2000" dirty="0"/>
              <a:t> gene</a:t>
            </a:r>
            <a:endParaRPr lang="fa-I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Hereditary Hyperparathyroidism </a:t>
            </a:r>
            <a:r>
              <a:rPr lang="en-US" dirty="0" smtClean="0"/>
              <a:t>Syndromes</a:t>
            </a:r>
          </a:p>
          <a:p>
            <a:r>
              <a:rPr lang="en-US" dirty="0"/>
              <a:t>Journal of Clinical Densitometry: Assessment of Skeletal Health, vol. 16, no. 1, 69e74, 2013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773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1" y="5655782"/>
            <a:ext cx="9404723" cy="1400530"/>
          </a:xfrm>
        </p:spPr>
        <p:txBody>
          <a:bodyPr/>
          <a:lstStyle/>
          <a:p>
            <a:pPr rtl="0"/>
            <a:r>
              <a:rPr lang="en-US" sz="1600" dirty="0"/>
              <a:t>Genetic testing in familial isolated </a:t>
            </a:r>
            <a:r>
              <a:rPr lang="en-US" sz="1600" dirty="0" smtClean="0"/>
              <a:t>hyperparathyroidism: unexpected </a:t>
            </a:r>
            <a:r>
              <a:rPr lang="en-US" sz="1600" dirty="0"/>
              <a:t>results and their implications. Warner J et al. J Med Genet. </a:t>
            </a:r>
            <a:r>
              <a:rPr lang="en-US" sz="1600" dirty="0" smtClean="0"/>
              <a:t>2004</a:t>
            </a:r>
            <a:br>
              <a:rPr lang="en-US" sz="1600" dirty="0" smtClean="0"/>
            </a:br>
            <a:r>
              <a:rPr lang="fa-IR" sz="1600" dirty="0"/>
              <a:t/>
            </a:r>
            <a:br>
              <a:rPr lang="fa-IR" sz="1600" dirty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21" y="687758"/>
            <a:ext cx="8946541" cy="4195481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22 unrelated subjects with FIHP phenotypes, MEN1, CASR, and HRPT2 genotyping the </a:t>
            </a:r>
            <a:r>
              <a:rPr lang="en-US" dirty="0" smtClean="0"/>
              <a:t>authors found </a:t>
            </a:r>
            <a:r>
              <a:rPr lang="en-US" dirty="0"/>
              <a:t>5 (</a:t>
            </a:r>
            <a:r>
              <a:rPr lang="en-US" dirty="0">
                <a:solidFill>
                  <a:srgbClr val="FFFF00"/>
                </a:solidFill>
              </a:rPr>
              <a:t>23 %) </a:t>
            </a:r>
            <a:r>
              <a:rPr lang="en-US" dirty="0" smtClean="0">
                <a:solidFill>
                  <a:srgbClr val="FFFF00"/>
                </a:solidFill>
              </a:rPr>
              <a:t>with MEN1 </a:t>
            </a:r>
            <a:r>
              <a:rPr lang="en-US" dirty="0"/>
              <a:t>mutations, 4 (</a:t>
            </a:r>
            <a:r>
              <a:rPr lang="en-US" dirty="0">
                <a:solidFill>
                  <a:srgbClr val="FFFF00"/>
                </a:solidFill>
              </a:rPr>
              <a:t>18 %) with </a:t>
            </a:r>
            <a:r>
              <a:rPr lang="en-US" dirty="0" smtClean="0">
                <a:solidFill>
                  <a:srgbClr val="FFFF00"/>
                </a:solidFill>
              </a:rPr>
              <a:t>CASR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FF00"/>
                </a:solidFill>
              </a:rPr>
              <a:t>none with an HRPT2 </a:t>
            </a:r>
            <a:r>
              <a:rPr lang="en-US" dirty="0"/>
              <a:t>mutation</a:t>
            </a:r>
            <a:r>
              <a:rPr lang="en-US" dirty="0" smtClean="0"/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subjects with </a:t>
            </a:r>
            <a:r>
              <a:rPr lang="en-US" dirty="0"/>
              <a:t>CASR mutations, none was of the typical FBHH </a:t>
            </a:r>
            <a:r>
              <a:rPr lang="en-US" dirty="0" smtClean="0"/>
              <a:t>phenotype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MEN 1and </a:t>
            </a:r>
            <a:r>
              <a:rPr lang="en-US" dirty="0" err="1">
                <a:solidFill>
                  <a:srgbClr val="FFFF00"/>
                </a:solidFill>
              </a:rPr>
              <a:t>CaSR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mutations are more likely in younger patients with </a:t>
            </a:r>
            <a:r>
              <a:rPr lang="en-US" dirty="0" err="1">
                <a:solidFill>
                  <a:srgbClr val="FFFF00"/>
                </a:solidFill>
              </a:rPr>
              <a:t>multiglandular</a:t>
            </a:r>
            <a:r>
              <a:rPr lang="en-US" dirty="0"/>
              <a:t> disease,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 whereas </a:t>
            </a:r>
            <a:r>
              <a:rPr lang="en-US" dirty="0">
                <a:solidFill>
                  <a:srgbClr val="FFFF00"/>
                </a:solidFill>
              </a:rPr>
              <a:t>HRPT2 mutations </a:t>
            </a:r>
            <a:r>
              <a:rPr lang="en-US" dirty="0"/>
              <a:t>should be considered in those families with parathyroid </a:t>
            </a:r>
            <a:r>
              <a:rPr lang="en-US" dirty="0">
                <a:solidFill>
                  <a:srgbClr val="FFFF00"/>
                </a:solidFill>
              </a:rPr>
              <a:t>carcinomas or cystic </a:t>
            </a:r>
            <a:r>
              <a:rPr lang="en-US" dirty="0"/>
              <a:t>parathyroid tumors</a:t>
            </a:r>
          </a:p>
          <a:p>
            <a:pPr>
              <a:buFont typeface="Wingdings" panose="05000000000000000000" pitchFamily="2" charset="2"/>
              <a:buChar char="Ø"/>
            </a:pPr>
            <a:endParaRPr lang="fa-IR" dirty="0"/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064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66" y="5264287"/>
            <a:ext cx="9404723" cy="140053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1600" dirty="0"/>
              <a:t>Familial isolated </a:t>
            </a:r>
            <a:r>
              <a:rPr lang="en-US" sz="1600" dirty="0" err="1"/>
              <a:t>hyperparathyroidism:a</a:t>
            </a:r>
            <a:r>
              <a:rPr lang="en-US" sz="1600" dirty="0"/>
              <a:t> distinct genetic entity with an increased risk of parathyroid </a:t>
            </a:r>
            <a:r>
              <a:rPr lang="en-US" sz="1600" dirty="0" err="1"/>
              <a:t>cancer.journal</a:t>
            </a:r>
            <a:r>
              <a:rPr lang="en-US" sz="1600" dirty="0"/>
              <a:t> of clinical endocrinology and metabolism1993</a:t>
            </a:r>
            <a:br>
              <a:rPr lang="en-US" sz="1600" dirty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66" y="842304"/>
            <a:ext cx="8946541" cy="4195481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we tested </a:t>
            </a:r>
            <a:r>
              <a:rPr lang="en-US" dirty="0">
                <a:solidFill>
                  <a:srgbClr val="FFFF00"/>
                </a:solidFill>
              </a:rPr>
              <a:t>19 members </a:t>
            </a:r>
            <a:r>
              <a:rPr lang="en-US" dirty="0"/>
              <a:t>of a large, well characterized family with FIHP in which the disease is transmitted through </a:t>
            </a:r>
            <a:r>
              <a:rPr lang="en-US" dirty="0">
                <a:solidFill>
                  <a:srgbClr val="FFFF00"/>
                </a:solidFill>
              </a:rPr>
              <a:t>4 </a:t>
            </a:r>
            <a:r>
              <a:rPr lang="en-US" dirty="0" smtClean="0">
                <a:solidFill>
                  <a:srgbClr val="FFFF00"/>
                </a:solidFill>
              </a:rPr>
              <a:t>generations,</a:t>
            </a:r>
            <a:r>
              <a:rPr lang="en-US" dirty="0"/>
              <a:t> examination of four affected subjects19 </a:t>
            </a:r>
            <a:r>
              <a:rPr lang="en-US" dirty="0" smtClean="0"/>
              <a:t> genotyping MEN1region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In this family, FIHP appears to be a </a:t>
            </a:r>
            <a:r>
              <a:rPr lang="en-US" dirty="0">
                <a:solidFill>
                  <a:srgbClr val="FFFF00"/>
                </a:solidFill>
              </a:rPr>
              <a:t>distinct genetic </a:t>
            </a:r>
            <a:r>
              <a:rPr lang="en-US" dirty="0" smtClean="0">
                <a:solidFill>
                  <a:srgbClr val="FFFF00"/>
                </a:solidFill>
              </a:rPr>
              <a:t>entity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unlinked </a:t>
            </a:r>
            <a:r>
              <a:rPr lang="en-US" dirty="0"/>
              <a:t>to the MEN1 region or the MEN2A and PTH genes.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clinically discrete </a:t>
            </a:r>
            <a:r>
              <a:rPr lang="en-US" dirty="0" smtClean="0"/>
              <a:t>syndrome with </a:t>
            </a:r>
            <a:r>
              <a:rPr lang="en-US" dirty="0"/>
              <a:t>a more </a:t>
            </a:r>
            <a:r>
              <a:rPr lang="en-US" dirty="0">
                <a:solidFill>
                  <a:srgbClr val="FFFF00"/>
                </a:solidFill>
              </a:rPr>
              <a:t>aggressive course </a:t>
            </a:r>
            <a:r>
              <a:rPr lang="en-US" dirty="0"/>
              <a:t>of parathyroid </a:t>
            </a:r>
            <a:r>
              <a:rPr lang="en-US" dirty="0" smtClean="0"/>
              <a:t>disease compared </a:t>
            </a:r>
            <a:r>
              <a:rPr lang="en-US" dirty="0"/>
              <a:t>with </a:t>
            </a:r>
            <a:r>
              <a:rPr lang="en-US" dirty="0" smtClean="0"/>
              <a:t>MENI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one individual developed a </a:t>
            </a:r>
            <a:r>
              <a:rPr lang="en-US" dirty="0" smtClean="0">
                <a:solidFill>
                  <a:srgbClr val="FFFF00"/>
                </a:solidFill>
              </a:rPr>
              <a:t>double adenoma </a:t>
            </a:r>
            <a:r>
              <a:rPr lang="en-US" dirty="0">
                <a:solidFill>
                  <a:srgbClr val="FFFF00"/>
                </a:solidFill>
              </a:rPr>
              <a:t>upon recurrence </a:t>
            </a:r>
            <a:r>
              <a:rPr lang="en-US" dirty="0"/>
              <a:t>of primary </a:t>
            </a:r>
            <a:r>
              <a:rPr lang="en-US" dirty="0" smtClean="0"/>
              <a:t>hyperparathyroidism, another </a:t>
            </a:r>
            <a:r>
              <a:rPr lang="en-US" dirty="0"/>
              <a:t>developed </a:t>
            </a:r>
            <a:r>
              <a:rPr lang="en-US" dirty="0">
                <a:solidFill>
                  <a:srgbClr val="FFFF00"/>
                </a:solidFill>
              </a:rPr>
              <a:t>recurrent parathyroid carcinoma</a:t>
            </a:r>
            <a:r>
              <a:rPr lang="en-US" dirty="0"/>
              <a:t>, </a:t>
            </a:r>
            <a:r>
              <a:rPr lang="en-US" dirty="0" smtClean="0"/>
              <a:t>and four </a:t>
            </a:r>
            <a:r>
              <a:rPr lang="en-US" dirty="0"/>
              <a:t>affected members </a:t>
            </a:r>
            <a:r>
              <a:rPr lang="en-US" dirty="0">
                <a:solidFill>
                  <a:srgbClr val="FFFF00"/>
                </a:solidFill>
              </a:rPr>
              <a:t>died </a:t>
            </a:r>
            <a:r>
              <a:rPr lang="en-US" dirty="0"/>
              <a:t>before the </a:t>
            </a:r>
            <a:r>
              <a:rPr lang="en-US" dirty="0" smtClean="0"/>
              <a:t>  age </a:t>
            </a:r>
            <a:r>
              <a:rPr lang="en-US" dirty="0"/>
              <a:t>of 40 yr.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It is </a:t>
            </a:r>
            <a:r>
              <a:rPr lang="en-US" dirty="0"/>
              <a:t>suggestive of an increased risk of </a:t>
            </a:r>
            <a:r>
              <a:rPr lang="en-US" dirty="0" smtClean="0"/>
              <a:t>malignant parathyroid </a:t>
            </a:r>
            <a:r>
              <a:rPr lang="en-US" dirty="0"/>
              <a:t>disease in families with FIHP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3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96" y="5190186"/>
            <a:ext cx="9406890" cy="1376730"/>
          </a:xfrm>
        </p:spPr>
        <p:txBody>
          <a:bodyPr/>
          <a:lstStyle/>
          <a:p>
            <a:pPr rtl="0"/>
            <a:r>
              <a:rPr lang="en-US" sz="2000" b="1" dirty="0"/>
              <a:t>Familial Isolated Hyperparathyroidism Is Rarely </a:t>
            </a:r>
            <a:r>
              <a:rPr lang="en-US" sz="2000" b="1" dirty="0" smtClean="0"/>
              <a:t>Caused by </a:t>
            </a:r>
            <a:r>
              <a:rPr lang="en-US" sz="2000" b="1" dirty="0"/>
              <a:t>Germline Mutation in </a:t>
            </a:r>
            <a:r>
              <a:rPr lang="en-US" sz="2000" b="1" i="1" dirty="0"/>
              <a:t>HRPT2</a:t>
            </a:r>
            <a:r>
              <a:rPr lang="en-US" sz="2000" b="1" dirty="0"/>
              <a:t>, the Gene for </a:t>
            </a:r>
            <a:r>
              <a:rPr lang="en-US" sz="2000" b="1" dirty="0" smtClean="0"/>
              <a:t>the Hyperparathyroidism-Jaw </a:t>
            </a:r>
            <a:r>
              <a:rPr lang="en-US" sz="2000" b="1" dirty="0"/>
              <a:t>Tumor </a:t>
            </a:r>
            <a:r>
              <a:rPr lang="en-US" sz="2000" b="1" dirty="0" smtClean="0"/>
              <a:t>Syndrome </a:t>
            </a:r>
            <a:r>
              <a:rPr lang="en-US" sz="2000" dirty="0"/>
              <a:t>The Journal of Clinical Endocrinology &amp; </a:t>
            </a:r>
            <a:r>
              <a:rPr lang="en-US" sz="2000" dirty="0" smtClean="0"/>
              <a:t>Metabolism 2004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24" y="726394"/>
            <a:ext cx="8946541" cy="419548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We investigated </a:t>
            </a:r>
            <a:r>
              <a:rPr lang="en-US" dirty="0">
                <a:solidFill>
                  <a:srgbClr val="FFFF00"/>
                </a:solidFill>
              </a:rPr>
              <a:t>32 </a:t>
            </a:r>
            <a:r>
              <a:rPr lang="en-US" dirty="0" smtClean="0">
                <a:solidFill>
                  <a:srgbClr val="FFFF00"/>
                </a:solidFill>
              </a:rPr>
              <a:t>families </a:t>
            </a:r>
            <a:r>
              <a:rPr lang="en-US" dirty="0" smtClean="0"/>
              <a:t>with </a:t>
            </a:r>
            <a:r>
              <a:rPr lang="en-US" dirty="0"/>
              <a:t>FIHP to determine the frequency of occult mutation </a:t>
            </a:r>
            <a:r>
              <a:rPr lang="en-US" dirty="0" smtClean="0"/>
              <a:t>in </a:t>
            </a:r>
            <a:r>
              <a:rPr lang="en-US" i="1" dirty="0" smtClean="0"/>
              <a:t>HRPT2</a:t>
            </a:r>
            <a:r>
              <a:rPr lang="en-US" dirty="0"/>
              <a:t>, the gene causing HPT-JT.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Among the 32 FIHP families, </a:t>
            </a:r>
            <a:r>
              <a:rPr lang="en-US" dirty="0" smtClean="0">
                <a:solidFill>
                  <a:srgbClr val="FFFF00"/>
                </a:solidFill>
              </a:rPr>
              <a:t>only </a:t>
            </a:r>
            <a:r>
              <a:rPr lang="en-US" dirty="0">
                <a:solidFill>
                  <a:srgbClr val="FFFF00"/>
                </a:solidFill>
              </a:rPr>
              <a:t>a single </a:t>
            </a:r>
            <a:r>
              <a:rPr lang="en-US" dirty="0"/>
              <a:t>one was found to have a mutation in </a:t>
            </a:r>
            <a:r>
              <a:rPr lang="en-US" i="1" dirty="0" smtClean="0"/>
              <a:t>HRPT2.</a:t>
            </a:r>
            <a:r>
              <a:rPr lang="en-US" dirty="0"/>
              <a:t> The FIHP kindred with </a:t>
            </a:r>
            <a:r>
              <a:rPr lang="en-US" i="1" dirty="0">
                <a:solidFill>
                  <a:srgbClr val="FFFF00"/>
                </a:solidFill>
              </a:rPr>
              <a:t>HRPT2 </a:t>
            </a:r>
            <a:r>
              <a:rPr lang="en-US" dirty="0">
                <a:solidFill>
                  <a:srgbClr val="FFFF00"/>
                </a:solidFill>
              </a:rPr>
              <a:t>mutation </a:t>
            </a:r>
            <a:r>
              <a:rPr lang="en-US" dirty="0"/>
              <a:t>has four </a:t>
            </a:r>
            <a:r>
              <a:rPr lang="en-US" dirty="0" smtClean="0"/>
              <a:t>known affected </a:t>
            </a:r>
            <a:r>
              <a:rPr lang="en-US" dirty="0"/>
              <a:t>members with HPT, including two with a </a:t>
            </a:r>
            <a:r>
              <a:rPr lang="en-US" dirty="0" err="1" smtClean="0"/>
              <a:t>lipoma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err="1">
                <a:solidFill>
                  <a:srgbClr val="FFFF00"/>
                </a:solidFill>
              </a:rPr>
              <a:t>proband</a:t>
            </a:r>
            <a:r>
              <a:rPr lang="en-US" dirty="0">
                <a:solidFill>
                  <a:srgbClr val="FFFF00"/>
                </a:solidFill>
              </a:rPr>
              <a:t> with parathyroid cancer </a:t>
            </a:r>
            <a:endParaRPr lang="en-US" i="1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these results indicate that an unexpectedly large </a:t>
            </a:r>
            <a:r>
              <a:rPr lang="en-US" dirty="0" smtClean="0"/>
              <a:t>fraction of </a:t>
            </a:r>
            <a:r>
              <a:rPr lang="en-US" dirty="0"/>
              <a:t>FIHP has currently unrecognized causes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4309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51" y="5834132"/>
            <a:ext cx="9404723" cy="1400530"/>
          </a:xfrm>
        </p:spPr>
        <p:txBody>
          <a:bodyPr/>
          <a:lstStyle/>
          <a:p>
            <a:pPr rtl="0"/>
            <a:r>
              <a:rPr lang="en-US" sz="1600" dirty="0"/>
              <a:t>Genetic basis of familial isolated hyperparathyroidism: a </a:t>
            </a:r>
            <a:r>
              <a:rPr lang="en-US" sz="1600" dirty="0" smtClean="0"/>
              <a:t>case series </a:t>
            </a:r>
            <a:r>
              <a:rPr lang="en-US" sz="1600" dirty="0"/>
              <a:t>and a narrative review of the </a:t>
            </a:r>
            <a:r>
              <a:rPr lang="en-US" sz="1600" dirty="0" smtClean="0"/>
              <a:t>literature,</a:t>
            </a:r>
            <a:r>
              <a:rPr lang="en-US" sz="1600" dirty="0"/>
              <a:t> J Bone Miner </a:t>
            </a:r>
            <a:r>
              <a:rPr lang="en-US" sz="1600" dirty="0" smtClean="0"/>
              <a:t>Metab2014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.</a:t>
            </a:r>
            <a:endParaRPr lang="fa-I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64" y="352907"/>
            <a:ext cx="8946541" cy="419548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we report a case series of FIHP in a </a:t>
            </a:r>
            <a:r>
              <a:rPr lang="en-US" dirty="0" smtClean="0"/>
              <a:t>four generation Greek </a:t>
            </a:r>
            <a:r>
              <a:rPr lang="en-US" dirty="0"/>
              <a:t>family, with no identifiable gene mutations</a:t>
            </a:r>
            <a:r>
              <a:rPr lang="en-US" dirty="0" smtClean="0"/>
              <a:t>.</a:t>
            </a:r>
            <a:r>
              <a:rPr lang="en-US" dirty="0"/>
              <a:t> a total of </a:t>
            </a:r>
            <a:r>
              <a:rPr lang="en-US" dirty="0" smtClean="0"/>
              <a:t>95 families </a:t>
            </a:r>
            <a:r>
              <a:rPr lang="en-US" dirty="0"/>
              <a:t>in which FIHP has been detected; member </a:t>
            </a:r>
            <a:r>
              <a:rPr lang="en-US" dirty="0" smtClean="0"/>
              <a:t>genomes were </a:t>
            </a:r>
            <a:r>
              <a:rPr lang="en-US" dirty="0"/>
              <a:t>analyzed for </a:t>
            </a:r>
            <a:r>
              <a:rPr lang="en-US" dirty="0" smtClean="0"/>
              <a:t>mutations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86393" y="-2202287"/>
            <a:ext cx="4481848" cy="115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A37 y/o woman with hyperparathyroidism and parathyroid adenoma</a:t>
            </a:r>
          </a:p>
          <a:p>
            <a:pPr algn="l" rtl="0"/>
            <a:r>
              <a:rPr lang="en-US" dirty="0" smtClean="0"/>
              <a:t>A 40 y old man with symptomatic hyperparathyroidism and parathyroid adenoma and recurrence of </a:t>
            </a:r>
            <a:r>
              <a:rPr lang="en-US" dirty="0" err="1" smtClean="0"/>
              <a:t>hypercalcemia</a:t>
            </a:r>
            <a:r>
              <a:rPr lang="en-US" dirty="0" smtClean="0"/>
              <a:t> 2 years after first surgery diagnosed as parathyroid carcinoma with  negative MENIN</a:t>
            </a:r>
          </a:p>
          <a:p>
            <a:pPr algn="l" rtl="0"/>
            <a:r>
              <a:rPr lang="en-US" dirty="0" smtClean="0"/>
              <a:t>A 26 y/o woman with manifestation of hyperparathyroidism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498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548134"/>
            <a:ext cx="9404723" cy="1400530"/>
          </a:xfrm>
        </p:spPr>
        <p:txBody>
          <a:bodyPr/>
          <a:lstStyle/>
          <a:p>
            <a:r>
              <a:rPr lang="en-US" sz="2000" dirty="0"/>
              <a:t>Genetic basis of familial isolated hyperparathyroidism: a case series and a narrative review of the literature, J Bone Miner Metab2014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66" y="765031"/>
            <a:ext cx="9740699" cy="4195481"/>
          </a:xfrm>
        </p:spPr>
        <p:txBody>
          <a:bodyPr/>
          <a:lstStyle/>
          <a:p>
            <a:pPr algn="l" rtl="0"/>
            <a:r>
              <a:rPr lang="en-US" dirty="0"/>
              <a:t>The age of FIHP onset is usually between </a:t>
            </a:r>
            <a:r>
              <a:rPr lang="en-US" dirty="0">
                <a:solidFill>
                  <a:srgbClr val="FFFF00"/>
                </a:solidFill>
              </a:rPr>
              <a:t>20 and 25 </a:t>
            </a:r>
            <a:r>
              <a:rPr lang="en-US" dirty="0"/>
              <a:t>years,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FF00"/>
                </a:solidFill>
              </a:rPr>
              <a:t>30 years earlier </a:t>
            </a:r>
            <a:r>
              <a:rPr lang="en-US" dirty="0"/>
              <a:t>than sporadic </a:t>
            </a:r>
            <a:r>
              <a:rPr lang="en-US" dirty="0" smtClean="0"/>
              <a:t>cases.</a:t>
            </a:r>
          </a:p>
          <a:p>
            <a:pPr algn="l" rtl="0"/>
            <a:r>
              <a:rPr lang="en-US" dirty="0"/>
              <a:t>Patients with FIHP more frequently present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severe </a:t>
            </a:r>
            <a:r>
              <a:rPr lang="en-US" dirty="0" err="1">
                <a:solidFill>
                  <a:srgbClr val="FFFF00"/>
                </a:solidFill>
              </a:rPr>
              <a:t>hypercalcemia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or </a:t>
            </a:r>
            <a:r>
              <a:rPr lang="en-US" dirty="0" err="1"/>
              <a:t>hypercalcemic</a:t>
            </a:r>
            <a:r>
              <a:rPr lang="en-US" dirty="0"/>
              <a:t> crisis </a:t>
            </a:r>
            <a:r>
              <a:rPr lang="en-US" dirty="0" smtClean="0"/>
              <a:t>compared  with </a:t>
            </a:r>
            <a:r>
              <a:rPr lang="en-US" dirty="0"/>
              <a:t>MEN 1 patients.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3546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934" y="6157735"/>
            <a:ext cx="9404723" cy="1400530"/>
          </a:xfrm>
        </p:spPr>
        <p:txBody>
          <a:bodyPr/>
          <a:lstStyle/>
          <a:p>
            <a:r>
              <a:rPr lang="en-US" sz="1800" b="1" dirty="0" smtClean="0"/>
              <a:t>Update on parathyroid carcinoma.</a:t>
            </a:r>
            <a:r>
              <a:rPr lang="en-US" sz="1800" dirty="0" smtClean="0"/>
              <a:t> J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Invest 2016</a:t>
            </a:r>
            <a:endParaRPr lang="fa-I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918" y="1254428"/>
            <a:ext cx="8946541" cy="419548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sz="3600" dirty="0" smtClean="0"/>
              <a:t>Parathyroid carcinoma</a:t>
            </a:r>
          </a:p>
          <a:p>
            <a:pPr marL="0" indent="0" algn="l" rtl="0">
              <a:buNone/>
            </a:pPr>
            <a:endParaRPr lang="en-US" sz="3600" dirty="0" smtClean="0"/>
          </a:p>
          <a:p>
            <a:pPr marL="0" indent="0" algn="l" rtl="0">
              <a:buNone/>
            </a:pPr>
            <a:r>
              <a:rPr lang="en-US" dirty="0" smtClean="0"/>
              <a:t>Parathyroid carcinoma </a:t>
            </a:r>
            <a:r>
              <a:rPr lang="en-US" dirty="0"/>
              <a:t>is commonly a </a:t>
            </a:r>
            <a:r>
              <a:rPr lang="en-US" dirty="0">
                <a:solidFill>
                  <a:srgbClr val="FFFF00"/>
                </a:solidFill>
              </a:rPr>
              <a:t>sporadic</a:t>
            </a:r>
            <a:r>
              <a:rPr lang="en-US" dirty="0"/>
              <a:t> disease, but f</a:t>
            </a:r>
            <a:r>
              <a:rPr lang="en-US" dirty="0">
                <a:solidFill>
                  <a:srgbClr val="FFFF00"/>
                </a:solidFill>
              </a:rPr>
              <a:t>amilial</a:t>
            </a:r>
            <a:r>
              <a:rPr lang="en-US" dirty="0"/>
              <a:t> </a:t>
            </a:r>
            <a:r>
              <a:rPr lang="en-US" dirty="0" smtClean="0"/>
              <a:t>cases may </a:t>
            </a:r>
            <a:r>
              <a:rPr lang="en-US" dirty="0"/>
              <a:t>occur </a:t>
            </a:r>
            <a:r>
              <a:rPr lang="en-US" dirty="0" smtClean="0"/>
              <a:t>,particularly in: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HPT-JT.</a:t>
            </a:r>
            <a:r>
              <a:rPr lang="en-US" dirty="0" smtClean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PC </a:t>
            </a:r>
            <a:r>
              <a:rPr lang="en-US" dirty="0"/>
              <a:t>is also part of familial isolated </a:t>
            </a:r>
            <a:r>
              <a:rPr lang="en-US" dirty="0" smtClean="0"/>
              <a:t>hyperparathyroidism </a:t>
            </a:r>
            <a:r>
              <a:rPr lang="en-US" dirty="0" smtClean="0">
                <a:solidFill>
                  <a:srgbClr val="FFFF00"/>
                </a:solidFill>
              </a:rPr>
              <a:t>(FIHP</a:t>
            </a:r>
            <a:r>
              <a:rPr lang="en-US" dirty="0" smtClean="0"/>
              <a:t>),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rarely </a:t>
            </a:r>
            <a:r>
              <a:rPr lang="en-US" dirty="0">
                <a:solidFill>
                  <a:srgbClr val="FFFF00"/>
                </a:solidFill>
              </a:rPr>
              <a:t>MEN1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 smtClean="0">
                <a:solidFill>
                  <a:srgbClr val="FFFF00"/>
                </a:solidFill>
              </a:rPr>
              <a:t>MEN2A</a:t>
            </a:r>
            <a:r>
              <a:rPr lang="en-US" dirty="0" smtClean="0"/>
              <a:t> </a:t>
            </a:r>
            <a:r>
              <a:rPr lang="en-US" dirty="0"/>
              <a:t>syndrome 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068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5525037"/>
            <a:ext cx="10253126" cy="513844"/>
          </a:xfrm>
        </p:spPr>
        <p:txBody>
          <a:bodyPr/>
          <a:lstStyle/>
          <a:p>
            <a:r>
              <a:rPr lang="en-US" sz="1600" dirty="0"/>
              <a:t>Surveillance for Early Detection of Aggressive Parathyroid Disease: Carcinoma and Atypical Adenoma in Familial Isolated Hyperparathyroidism Associated With a Germline </a:t>
            </a:r>
            <a:r>
              <a:rPr lang="en-US" sz="1600" i="1" dirty="0"/>
              <a:t>HRPT2 </a:t>
            </a:r>
            <a:r>
              <a:rPr lang="en-US" sz="1600" dirty="0"/>
              <a:t>Mutation</a:t>
            </a:r>
            <a:r>
              <a:rPr lang="fa-IR" sz="1600" dirty="0"/>
              <a:t/>
            </a:r>
            <a:br>
              <a:rPr lang="fa-IR" sz="1600" dirty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859" y="798491"/>
            <a:ext cx="8946541" cy="43530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Germline </a:t>
            </a:r>
            <a:r>
              <a:rPr lang="en-US" i="1" dirty="0"/>
              <a:t>HRPT2 </a:t>
            </a:r>
            <a:r>
              <a:rPr lang="en-US" dirty="0" smtClean="0"/>
              <a:t>mutations importance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 Germline </a:t>
            </a:r>
            <a:r>
              <a:rPr lang="en-US" i="1" dirty="0"/>
              <a:t>HRPT2 </a:t>
            </a:r>
            <a:r>
              <a:rPr lang="en-US" dirty="0" smtClean="0"/>
              <a:t>mutations have </a:t>
            </a:r>
            <a:r>
              <a:rPr lang="en-US" dirty="0"/>
              <a:t>also been described </a:t>
            </a:r>
            <a:r>
              <a:rPr lang="en-US" dirty="0" smtClean="0"/>
              <a:t>in a </a:t>
            </a:r>
            <a:r>
              <a:rPr lang="en-US" dirty="0"/>
              <a:t>small minority of </a:t>
            </a:r>
            <a:r>
              <a:rPr lang="en-US" dirty="0" err="1"/>
              <a:t>kindreds</a:t>
            </a:r>
            <a:r>
              <a:rPr lang="en-US" dirty="0"/>
              <a:t> with </a:t>
            </a:r>
            <a:r>
              <a:rPr lang="en-US" dirty="0">
                <a:solidFill>
                  <a:srgbClr val="FFFF00"/>
                </a:solidFill>
              </a:rPr>
              <a:t>familial isolated </a:t>
            </a:r>
            <a:r>
              <a:rPr lang="en-US" dirty="0" smtClean="0">
                <a:solidFill>
                  <a:srgbClr val="FFFF00"/>
                </a:solidFill>
              </a:rPr>
              <a:t>hyperparathyroidism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i="1" dirty="0"/>
              <a:t>HRPT2 </a:t>
            </a:r>
            <a:r>
              <a:rPr lang="en-US" dirty="0"/>
              <a:t>mutations </a:t>
            </a:r>
            <a:r>
              <a:rPr lang="en-US" dirty="0" smtClean="0"/>
              <a:t>seem to </a:t>
            </a:r>
            <a:r>
              <a:rPr lang="en-US" dirty="0"/>
              <a:t>be associated with aggressive parathyroid disease. </a:t>
            </a:r>
            <a:r>
              <a:rPr lang="en-US" dirty="0" smtClean="0">
                <a:solidFill>
                  <a:srgbClr val="FFFF00"/>
                </a:solidFill>
              </a:rPr>
              <a:t>HPTJT</a:t>
            </a:r>
            <a:r>
              <a:rPr lang="en-US" dirty="0" smtClean="0"/>
              <a:t> carries </a:t>
            </a:r>
            <a:r>
              <a:rPr lang="en-US" dirty="0"/>
              <a:t>a substantially increased risk of parathyroid </a:t>
            </a:r>
            <a:r>
              <a:rPr lang="en-US" dirty="0" smtClean="0"/>
              <a:t>carcinoma (</a:t>
            </a:r>
            <a:r>
              <a:rPr lang="en-US" dirty="0"/>
              <a:t>∼15% versus &lt;1% in sporadic PHP</a:t>
            </a:r>
            <a:r>
              <a:rPr lang="en-US" dirty="0" smtClean="0"/>
              <a:t>).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Moreover</a:t>
            </a:r>
            <a:r>
              <a:rPr lang="en-US" dirty="0"/>
              <a:t>, inactivating mutations in </a:t>
            </a:r>
            <a:r>
              <a:rPr lang="en-US" i="1" dirty="0"/>
              <a:t>HRPT2 </a:t>
            </a:r>
            <a:r>
              <a:rPr lang="en-US" dirty="0"/>
              <a:t>have </a:t>
            </a:r>
            <a:r>
              <a:rPr lang="en-US" dirty="0" smtClean="0"/>
              <a:t>been identified </a:t>
            </a:r>
            <a:r>
              <a:rPr lang="en-US" dirty="0"/>
              <a:t>in the large majority of </a:t>
            </a:r>
            <a:r>
              <a:rPr lang="en-US" dirty="0">
                <a:solidFill>
                  <a:srgbClr val="FFFF00"/>
                </a:solidFill>
              </a:rPr>
              <a:t>sporadic parathyroid </a:t>
            </a:r>
            <a:r>
              <a:rPr lang="en-US" dirty="0" smtClean="0"/>
              <a:t>carcinomas,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suggesting </a:t>
            </a:r>
            <a:r>
              <a:rPr lang="en-US" dirty="0"/>
              <a:t>a crucial role for loss of </a:t>
            </a:r>
            <a:r>
              <a:rPr lang="en-US" dirty="0" err="1" smtClean="0"/>
              <a:t>parafibromin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/>
              <a:t>in parathyroid </a:t>
            </a:r>
            <a:r>
              <a:rPr lang="en-US" dirty="0" smtClean="0"/>
              <a:t>carcinogenesis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511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HRPT2 IMPORTANCE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The association of </a:t>
            </a:r>
            <a:r>
              <a:rPr lang="en-US" dirty="0"/>
              <a:t>mutations in this gene with FIHP and </a:t>
            </a:r>
            <a:r>
              <a:rPr lang="en-US" dirty="0" smtClean="0"/>
              <a:t>parathyroid carcinoma </a:t>
            </a:r>
            <a:r>
              <a:rPr lang="en-US" dirty="0"/>
              <a:t>underscore the need to closely </a:t>
            </a:r>
            <a:r>
              <a:rPr lang="en-US" dirty="0">
                <a:solidFill>
                  <a:srgbClr val="FFFF00"/>
                </a:solidFill>
              </a:rPr>
              <a:t>monitor </a:t>
            </a:r>
            <a:r>
              <a:rPr lang="en-US" dirty="0" smtClean="0">
                <a:solidFill>
                  <a:srgbClr val="FFFF00"/>
                </a:solidFill>
              </a:rPr>
              <a:t>at-risk individuals </a:t>
            </a:r>
            <a:r>
              <a:rPr lang="en-US" dirty="0">
                <a:solidFill>
                  <a:srgbClr val="FFFF00"/>
                </a:solidFill>
              </a:rPr>
              <a:t>in such </a:t>
            </a:r>
            <a:r>
              <a:rPr lang="en-US" dirty="0" err="1">
                <a:solidFill>
                  <a:srgbClr val="FFFF00"/>
                </a:solidFill>
              </a:rPr>
              <a:t>kindreds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identification of </a:t>
            </a:r>
            <a:r>
              <a:rPr lang="en-US" dirty="0" smtClean="0"/>
              <a:t>an </a:t>
            </a:r>
            <a:r>
              <a:rPr lang="en-US" i="1" dirty="0" smtClean="0"/>
              <a:t>HRPT2 </a:t>
            </a:r>
            <a:r>
              <a:rPr lang="en-US" dirty="0"/>
              <a:t>loss-of-function mutation in the </a:t>
            </a:r>
            <a:r>
              <a:rPr lang="en-US" dirty="0" err="1"/>
              <a:t>proband</a:t>
            </a:r>
            <a:r>
              <a:rPr lang="en-US" dirty="0"/>
              <a:t> was </a:t>
            </a:r>
            <a:r>
              <a:rPr lang="en-US" dirty="0" smtClean="0"/>
              <a:t>of clinical </a:t>
            </a:r>
            <a:r>
              <a:rPr lang="en-US" dirty="0"/>
              <a:t>significance in that it allowed genetic evaluation </a:t>
            </a:r>
            <a:r>
              <a:rPr lang="en-US" dirty="0" smtClean="0"/>
              <a:t>of siblings</a:t>
            </a:r>
            <a:r>
              <a:rPr lang="en-US" dirty="0"/>
              <a:t>, one advantage being that </a:t>
            </a:r>
            <a:r>
              <a:rPr lang="en-US" dirty="0">
                <a:solidFill>
                  <a:srgbClr val="FFFF00"/>
                </a:solidFill>
              </a:rPr>
              <a:t>mutation-negative </a:t>
            </a:r>
            <a:r>
              <a:rPr lang="en-US" dirty="0" smtClean="0">
                <a:solidFill>
                  <a:srgbClr val="FFFF00"/>
                </a:solidFill>
              </a:rPr>
              <a:t>individuals </a:t>
            </a:r>
            <a:r>
              <a:rPr lang="en-US" dirty="0" smtClean="0">
                <a:solidFill>
                  <a:schemeClr val="accent2"/>
                </a:solidFill>
              </a:rPr>
              <a:t>no </a:t>
            </a:r>
            <a:r>
              <a:rPr lang="en-US" dirty="0">
                <a:solidFill>
                  <a:schemeClr val="accent2"/>
                </a:solidFill>
              </a:rPr>
              <a:t>longer</a:t>
            </a:r>
            <a:r>
              <a:rPr lang="en-US" dirty="0"/>
              <a:t> required close biochemical </a:t>
            </a:r>
            <a:r>
              <a:rPr lang="en-US" dirty="0" smtClean="0"/>
              <a:t>monitoring.</a:t>
            </a:r>
          </a:p>
          <a:p>
            <a:pPr marL="0" indent="0" algn="l" rtl="0">
              <a:buNone/>
            </a:pPr>
            <a:r>
              <a:rPr lang="en-US" dirty="0" smtClean="0"/>
              <a:t> These </a:t>
            </a:r>
            <a:r>
              <a:rPr lang="en-US" dirty="0"/>
              <a:t>findings strongly support the consideration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biochemical screening</a:t>
            </a:r>
            <a:r>
              <a:rPr lang="en-US" dirty="0" smtClean="0"/>
              <a:t> </a:t>
            </a:r>
            <a:r>
              <a:rPr lang="en-US" dirty="0"/>
              <a:t>and/or genetic screening for </a:t>
            </a:r>
            <a:r>
              <a:rPr lang="en-US" i="1" dirty="0" smtClean="0"/>
              <a:t>HRPT2 </a:t>
            </a:r>
            <a:r>
              <a:rPr lang="en-US" dirty="0" smtClean="0"/>
              <a:t>mutations </a:t>
            </a:r>
            <a:r>
              <a:rPr lang="en-US" dirty="0"/>
              <a:t>in individuals in the setting of a family history </a:t>
            </a:r>
            <a:r>
              <a:rPr lang="en-US" dirty="0" smtClean="0"/>
              <a:t>of parathyroid </a:t>
            </a:r>
            <a:r>
              <a:rPr lang="en-US" dirty="0"/>
              <a:t>carcinoma or an atypical parathyroid </a:t>
            </a:r>
            <a:r>
              <a:rPr lang="en-US" dirty="0" err="1" smtClean="0"/>
              <a:t>tumor,whether</a:t>
            </a:r>
            <a:r>
              <a:rPr lang="en-US" dirty="0" smtClean="0"/>
              <a:t> </a:t>
            </a:r>
            <a:r>
              <a:rPr lang="en-US" dirty="0"/>
              <a:t>or not other features of HPT-JT are present.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76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36" y="5823208"/>
            <a:ext cx="10622903" cy="1400530"/>
          </a:xfrm>
        </p:spPr>
        <p:txBody>
          <a:bodyPr/>
          <a:lstStyle/>
          <a:p>
            <a:pPr rtl="0"/>
            <a:r>
              <a:rPr lang="en-US" sz="1600" dirty="0"/>
              <a:t>Surveillance for Early Detection of Aggressive Parathyroid </a:t>
            </a:r>
            <a:r>
              <a:rPr lang="en-US" sz="1600" dirty="0" smtClean="0"/>
              <a:t>Disease: Carcinoma </a:t>
            </a:r>
            <a:r>
              <a:rPr lang="en-US" sz="1600" dirty="0"/>
              <a:t>and Atypical Adenoma in Familial </a:t>
            </a:r>
            <a:r>
              <a:rPr lang="en-US" sz="1600" dirty="0" smtClean="0"/>
              <a:t>Isolated</a:t>
            </a:r>
            <a:r>
              <a:rPr lang="en-US" sz="1600" dirty="0"/>
              <a:t> </a:t>
            </a:r>
            <a:r>
              <a:rPr lang="en-US" sz="1600" dirty="0" smtClean="0"/>
              <a:t>Hyperparathyroidism </a:t>
            </a:r>
            <a:r>
              <a:rPr lang="en-US" sz="1600" dirty="0"/>
              <a:t>Associated With a Germline </a:t>
            </a:r>
            <a:r>
              <a:rPr lang="en-US" sz="1600" i="1" dirty="0"/>
              <a:t>HRPT2 </a:t>
            </a:r>
            <a:r>
              <a:rPr lang="en-US" sz="1600" dirty="0"/>
              <a:t>Mutation</a:t>
            </a:r>
            <a:r>
              <a:rPr lang="fa-IR" sz="1600" dirty="0"/>
              <a:t/>
            </a:r>
            <a:br>
              <a:rPr lang="fa-IR" sz="1600" dirty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343" y="443059"/>
            <a:ext cx="8946541" cy="4195481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2800" dirty="0" smtClean="0"/>
              <a:t>When should we suspect </a:t>
            </a:r>
            <a:r>
              <a:rPr lang="en-US" sz="2800" i="1" dirty="0"/>
              <a:t>HRPT2 </a:t>
            </a:r>
            <a:r>
              <a:rPr lang="en-US" sz="2800" dirty="0" smtClean="0"/>
              <a:t>germ line mutation </a:t>
            </a:r>
            <a:r>
              <a:rPr lang="en-US" sz="2800" dirty="0"/>
              <a:t>in familial hyperparathyroidism</a:t>
            </a:r>
            <a:endParaRPr lang="fa-IR" sz="2800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reinforce the concept that </a:t>
            </a:r>
            <a:r>
              <a:rPr lang="en-US" i="1" dirty="0"/>
              <a:t>HRPT2 </a:t>
            </a:r>
            <a:r>
              <a:rPr lang="en-US" dirty="0" err="1"/>
              <a:t>germline</a:t>
            </a:r>
            <a:r>
              <a:rPr lang="en-US" dirty="0"/>
              <a:t> </a:t>
            </a:r>
            <a:r>
              <a:rPr lang="en-US" dirty="0" smtClean="0"/>
              <a:t>mutation should </a:t>
            </a:r>
            <a:r>
              <a:rPr lang="en-US" dirty="0"/>
              <a:t>be suspected when </a:t>
            </a:r>
            <a:r>
              <a:rPr lang="en-US" dirty="0">
                <a:solidFill>
                  <a:srgbClr val="FFFF00"/>
                </a:solidFill>
              </a:rPr>
              <a:t>parathyroid carcinoma or </a:t>
            </a:r>
            <a:r>
              <a:rPr lang="en-US" dirty="0" smtClean="0">
                <a:solidFill>
                  <a:srgbClr val="FFFF00"/>
                </a:solidFill>
              </a:rPr>
              <a:t>atypical adenomas </a:t>
            </a:r>
            <a:r>
              <a:rPr lang="en-US" dirty="0"/>
              <a:t>occur in familial hyperparathyroidism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5233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FIHP?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/>
              <a:t>Parathyroid surgery is the treatment of choice for </a:t>
            </a:r>
            <a:r>
              <a:rPr lang="en-US" dirty="0" err="1" smtClean="0"/>
              <a:t>FIPH,particularly</a:t>
            </a:r>
            <a:r>
              <a:rPr lang="en-US" dirty="0" smtClean="0"/>
              <a:t> </a:t>
            </a:r>
            <a:r>
              <a:rPr lang="en-US" dirty="0"/>
              <a:t>when complications of the disease have </a:t>
            </a:r>
            <a:r>
              <a:rPr lang="en-US" dirty="0" smtClean="0"/>
              <a:t>been </a:t>
            </a:r>
            <a:r>
              <a:rPr lang="en-US" dirty="0" err="1" smtClean="0"/>
              <a:t>observed.Surgical</a:t>
            </a:r>
            <a:r>
              <a:rPr lang="en-US" dirty="0" smtClean="0"/>
              <a:t> procedure </a:t>
            </a:r>
            <a:r>
              <a:rPr lang="en-US" dirty="0"/>
              <a:t>differs from that followed in sporadic forms </a:t>
            </a:r>
            <a:r>
              <a:rPr lang="en-US" dirty="0" smtClean="0"/>
              <a:t>of PHT </a:t>
            </a:r>
            <a:r>
              <a:rPr lang="en-US" dirty="0"/>
              <a:t>and even among the familial forms per se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In case of </a:t>
            </a:r>
            <a:r>
              <a:rPr lang="en-US" dirty="0">
                <a:solidFill>
                  <a:srgbClr val="FFFF00"/>
                </a:solidFill>
              </a:rPr>
              <a:t>FIHPT</a:t>
            </a:r>
            <a:r>
              <a:rPr lang="en-US" dirty="0"/>
              <a:t>, since it may be either caused by single adenoma, or asymmetric multiple gland disease, </a:t>
            </a:r>
            <a:r>
              <a:rPr lang="en-US" dirty="0">
                <a:solidFill>
                  <a:srgbClr val="FFFF00"/>
                </a:solidFill>
              </a:rPr>
              <a:t>bilateral neck exploration with visualization of all four parathyroid glands </a:t>
            </a:r>
            <a:r>
              <a:rPr lang="en-US" dirty="0"/>
              <a:t>is the approach most likely to provide the most long-term cure.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Genetic basis of familial isolated hyperparathyroidism: a case series and a narrative review of the literature, J Bone Miner Metab2014 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464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41" y="6248399"/>
            <a:ext cx="9404723" cy="1400530"/>
          </a:xfrm>
        </p:spPr>
        <p:txBody>
          <a:bodyPr/>
          <a:lstStyle/>
          <a:p>
            <a:r>
              <a:rPr lang="en-US" sz="1600" dirty="0"/>
              <a:t>Hereditary hyperparathyroidism—a consensus report of the European Society of Endocrine Surgeons (ESES) </a:t>
            </a:r>
            <a:r>
              <a:rPr lang="en-US" sz="1600" dirty="0" err="1"/>
              <a:t>Langenbecks</a:t>
            </a:r>
            <a:r>
              <a:rPr lang="en-US" sz="1600" dirty="0"/>
              <a:t> Arch </a:t>
            </a:r>
            <a:r>
              <a:rPr lang="en-US" sz="1600" dirty="0" err="1"/>
              <a:t>Surg</a:t>
            </a:r>
            <a:r>
              <a:rPr lang="en-US" sz="1600" dirty="0"/>
              <a:t> (2015)</a:t>
            </a:r>
            <a:r>
              <a:rPr lang="fa-IR" sz="1600" dirty="0"/>
              <a:t/>
            </a:r>
            <a:br>
              <a:rPr lang="fa-IR" sz="1600" dirty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93" y="636242"/>
            <a:ext cx="8946541" cy="5352434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FIHPT </a:t>
            </a:r>
            <a:r>
              <a:rPr lang="en-US" dirty="0"/>
              <a:t>linked to mutations in the MEN1 gene, or the HRPT2 gene should be treated </a:t>
            </a:r>
            <a:r>
              <a:rPr lang="en-US" dirty="0">
                <a:solidFill>
                  <a:srgbClr val="FFFF00"/>
                </a:solidFill>
              </a:rPr>
              <a:t>similar as in MEN1 and HPT-JT</a:t>
            </a:r>
            <a:r>
              <a:rPr lang="en-US" dirty="0"/>
              <a:t>, respectively, since the patient may be from a kindred with absent or low penetrance of other associated </a:t>
            </a:r>
            <a:r>
              <a:rPr lang="en-US" dirty="0" err="1"/>
              <a:t>tumour</a:t>
            </a:r>
            <a:r>
              <a:rPr lang="en-US" dirty="0"/>
              <a:t> types</a:t>
            </a:r>
            <a:endParaRPr lang="fa-IR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In </a:t>
            </a:r>
            <a:r>
              <a:rPr lang="en-US" dirty="0"/>
              <a:t>case of </a:t>
            </a:r>
            <a:r>
              <a:rPr lang="en-US" dirty="0">
                <a:solidFill>
                  <a:srgbClr val="FFFF00"/>
                </a:solidFill>
              </a:rPr>
              <a:t>HPT-JT syndrome</a:t>
            </a:r>
            <a:r>
              <a:rPr lang="en-US" dirty="0"/>
              <a:t>, when preoperative </a:t>
            </a:r>
            <a:r>
              <a:rPr lang="en-US" dirty="0" smtClean="0">
                <a:solidFill>
                  <a:srgbClr val="FFFF00"/>
                </a:solidFill>
              </a:rPr>
              <a:t>localization is </a:t>
            </a:r>
            <a:r>
              <a:rPr lang="en-US" dirty="0">
                <a:solidFill>
                  <a:srgbClr val="FFFF00"/>
                </a:solidFill>
              </a:rPr>
              <a:t>negative</a:t>
            </a:r>
            <a:r>
              <a:rPr lang="en-US" dirty="0"/>
              <a:t>, a bilateral neck exploration is </a:t>
            </a:r>
            <a:r>
              <a:rPr lang="en-US" dirty="0" err="1" smtClean="0"/>
              <a:t>recommended,with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subtotal </a:t>
            </a:r>
            <a:r>
              <a:rPr lang="en-US" dirty="0" err="1">
                <a:solidFill>
                  <a:srgbClr val="FFFF00"/>
                </a:solidFill>
              </a:rPr>
              <a:t>parathyroidectomy</a:t>
            </a:r>
            <a:r>
              <a:rPr lang="en-US" dirty="0">
                <a:solidFill>
                  <a:srgbClr val="FFFF00"/>
                </a:solidFill>
              </a:rPr>
              <a:t> or total </a:t>
            </a:r>
            <a:r>
              <a:rPr lang="en-US" dirty="0" err="1" smtClean="0">
                <a:solidFill>
                  <a:srgbClr val="FFFF00"/>
                </a:solidFill>
              </a:rPr>
              <a:t>parathyroidectomy</a:t>
            </a:r>
            <a:r>
              <a:rPr lang="en-US" dirty="0"/>
              <a:t> </a:t>
            </a:r>
            <a:r>
              <a:rPr lang="en-US" dirty="0" smtClean="0"/>
              <a:t>(with </a:t>
            </a:r>
            <a:r>
              <a:rPr lang="en-US" dirty="0"/>
              <a:t>or more frequently without </a:t>
            </a:r>
            <a:r>
              <a:rPr lang="en-US" dirty="0" err="1"/>
              <a:t>autotransplantation</a:t>
            </a:r>
            <a:r>
              <a:rPr lang="en-US" dirty="0" smtClean="0"/>
              <a:t>).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the presence </a:t>
            </a:r>
            <a:r>
              <a:rPr lang="en-US" dirty="0"/>
              <a:t>of concordant imaging suggestive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single-gland </a:t>
            </a:r>
            <a:r>
              <a:rPr lang="en-US" dirty="0" smtClean="0"/>
              <a:t>involvement</a:t>
            </a:r>
            <a:r>
              <a:rPr lang="en-US" dirty="0"/>
              <a:t>, a focused approach with </a:t>
            </a:r>
            <a:r>
              <a:rPr lang="en-US" dirty="0">
                <a:solidFill>
                  <a:srgbClr val="FFFF00"/>
                </a:solidFill>
              </a:rPr>
              <a:t>selective </a:t>
            </a:r>
            <a:r>
              <a:rPr lang="en-US" dirty="0" err="1" smtClean="0">
                <a:solidFill>
                  <a:srgbClr val="FFFF00"/>
                </a:solidFill>
              </a:rPr>
              <a:t>parathyroidectomy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performed).</a:t>
            </a:r>
          </a:p>
          <a:p>
            <a:pPr marL="0" indent="0" algn="l" rtl="0">
              <a:buNone/>
            </a:pPr>
            <a:r>
              <a:rPr lang="en-US" dirty="0" smtClean="0"/>
              <a:t>In </a:t>
            </a:r>
            <a:r>
              <a:rPr lang="en-US" dirty="0"/>
              <a:t>case of </a:t>
            </a:r>
            <a:r>
              <a:rPr lang="en-US" dirty="0">
                <a:solidFill>
                  <a:srgbClr val="FFFF00"/>
                </a:solidFill>
              </a:rPr>
              <a:t>suspicion of parathyroid carcinoma</a:t>
            </a:r>
            <a:r>
              <a:rPr lang="en-US" dirty="0"/>
              <a:t>,(typically large, gray-white, locally invasive </a:t>
            </a:r>
            <a:r>
              <a:rPr lang="en-US" dirty="0" smtClean="0"/>
              <a:t>parathyroid) </a:t>
            </a:r>
            <a:r>
              <a:rPr lang="en-US" dirty="0"/>
              <a:t>an en </a:t>
            </a:r>
            <a:r>
              <a:rPr lang="en-US" dirty="0" smtClean="0"/>
              <a:t>bloc resection </a:t>
            </a:r>
            <a:r>
              <a:rPr lang="en-US" dirty="0"/>
              <a:t>including the </a:t>
            </a:r>
            <a:r>
              <a:rPr lang="en-US" dirty="0" err="1">
                <a:solidFill>
                  <a:srgbClr val="FFFF00"/>
                </a:solidFill>
              </a:rPr>
              <a:t>ipsilateral</a:t>
            </a:r>
            <a:r>
              <a:rPr lang="en-US" dirty="0">
                <a:solidFill>
                  <a:srgbClr val="FFFF00"/>
                </a:solidFill>
              </a:rPr>
              <a:t> thyroid lobe </a:t>
            </a:r>
            <a:r>
              <a:rPr lang="en-US" dirty="0"/>
              <a:t>and </a:t>
            </a:r>
            <a:r>
              <a:rPr lang="en-US" dirty="0" smtClean="0"/>
              <a:t>adjacent soft </a:t>
            </a:r>
            <a:r>
              <a:rPr lang="en-US" dirty="0"/>
              <a:t>tissues with a view to avoiding fragmentation of the </a:t>
            </a:r>
            <a:r>
              <a:rPr lang="en-US" dirty="0" err="1" smtClean="0"/>
              <a:t>tumour</a:t>
            </a:r>
            <a:r>
              <a:rPr lang="en-US" dirty="0"/>
              <a:t> </a:t>
            </a:r>
            <a:r>
              <a:rPr lang="en-US" dirty="0" smtClean="0"/>
              <a:t>is recommended.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62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FIHP with MEN1 mutation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It has been proposed that the initial surgical procedure in patients with FIHP withMEN1 mutations is either subtotal </a:t>
            </a:r>
            <a:r>
              <a:rPr lang="en-US" dirty="0" err="1"/>
              <a:t>parathyroidectomy</a:t>
            </a:r>
            <a:r>
              <a:rPr lang="en-US" dirty="0"/>
              <a:t>, leaving a remnant of 20–30 mg of one of the glands, or total </a:t>
            </a:r>
            <a:r>
              <a:rPr lang="en-US" dirty="0" err="1"/>
              <a:t>parathyroidectomy</a:t>
            </a:r>
            <a:r>
              <a:rPr lang="en-US" dirty="0"/>
              <a:t> with heterotopic auto-transplantation of resected parathyroid tissue</a:t>
            </a:r>
            <a:r>
              <a:rPr lang="en-US" dirty="0" smtClean="0"/>
              <a:t>].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In patients with mutations of the MEN1 gene, a less than total </a:t>
            </a:r>
            <a:r>
              <a:rPr lang="en-US" dirty="0" err="1"/>
              <a:t>parathyroidectomy</a:t>
            </a:r>
            <a:r>
              <a:rPr lang="en-US" dirty="0"/>
              <a:t> is associated with unacceptably high frequency of persistent and recurrent hyperparathyroidism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Genetic basis of familial isolated hyperparathyroidism: a case series and a narrative review of the literature, J Bone Miner Metab2014 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778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FIHP with HRPT2 mutation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treatment of choice in patients with HRPT2-related FIHP is still controversial. </a:t>
            </a:r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has been suggested that the resection of </a:t>
            </a:r>
            <a:r>
              <a:rPr lang="en-US" dirty="0">
                <a:solidFill>
                  <a:srgbClr val="FFFF00"/>
                </a:solidFill>
              </a:rPr>
              <a:t>all grossly enlarged parathyroid glands </a:t>
            </a:r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absence of any suspicion of parathyroid cancer </a:t>
            </a:r>
            <a:r>
              <a:rPr lang="en-US" dirty="0"/>
              <a:t>is the optimal therapeutic approach </a:t>
            </a:r>
            <a:endParaRPr lang="en-US" dirty="0" smtClean="0"/>
          </a:p>
          <a:p>
            <a:pPr algn="l" rtl="0"/>
            <a:r>
              <a:rPr lang="en-US" dirty="0" smtClean="0"/>
              <a:t>On </a:t>
            </a:r>
            <a:r>
              <a:rPr lang="en-US" dirty="0"/>
              <a:t>the other hand, given the high rate of recurrence or persistence, the morbidity of a second operation and the risk of parathyroid carcinoma, some authors suggest </a:t>
            </a:r>
            <a:r>
              <a:rPr lang="en-US" dirty="0" err="1"/>
              <a:t>ipsilateral</a:t>
            </a:r>
            <a:r>
              <a:rPr lang="en-US" dirty="0"/>
              <a:t> </a:t>
            </a:r>
            <a:r>
              <a:rPr lang="en-US" dirty="0" err="1"/>
              <a:t>hemithyroidectomy</a:t>
            </a:r>
            <a:r>
              <a:rPr lang="en-US" dirty="0"/>
              <a:t> and total </a:t>
            </a:r>
            <a:r>
              <a:rPr lang="en-US" dirty="0" err="1"/>
              <a:t>parathyroidectomy</a:t>
            </a:r>
            <a:endParaRPr lang="fa-IR" dirty="0"/>
          </a:p>
          <a:p>
            <a:pPr algn="l" rtl="0"/>
            <a:endParaRPr lang="en-US" dirty="0" smtClean="0"/>
          </a:p>
          <a:p>
            <a:pPr algn="l" rtl="0"/>
            <a:r>
              <a:rPr lang="en-US" sz="1600" dirty="0"/>
              <a:t>Genetic basis of familial isolated hyperparathyroidism: a case series and a narrative review of the literature, J Bone Miner Metab2014 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5638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 operative </a:t>
            </a:r>
            <a:r>
              <a:rPr lang="en-US" dirty="0" err="1" smtClean="0"/>
              <a:t>pTH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endParaRPr lang="en-US" sz="1800" dirty="0">
              <a:cs typeface="+mn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cs typeface="+mn-cs"/>
              </a:rPr>
              <a:t> The intraoperative PTH assay is likely to be helpful to assure adequate resection. </a:t>
            </a:r>
            <a:r>
              <a:rPr lang="en-US" sz="1800" dirty="0" smtClean="0">
                <a:cs typeface="+mn-cs"/>
              </a:rPr>
              <a:t>it </a:t>
            </a:r>
            <a:r>
              <a:rPr lang="en-US" sz="1800" dirty="0">
                <a:cs typeface="+mn-cs"/>
              </a:rPr>
              <a:t>has become routine in </a:t>
            </a:r>
            <a:r>
              <a:rPr lang="en-US" sz="1800" dirty="0" smtClean="0">
                <a:cs typeface="+mn-cs"/>
              </a:rPr>
              <a:t>surgery for </a:t>
            </a:r>
            <a:r>
              <a:rPr lang="en-US" sz="1800" dirty="0">
                <a:cs typeface="+mn-cs"/>
              </a:rPr>
              <a:t>sporadic primary HPT</a:t>
            </a:r>
          </a:p>
          <a:p>
            <a:pPr marL="0" indent="0" algn="l" rtl="0">
              <a:buNone/>
            </a:pPr>
            <a:endParaRPr lang="en-US" sz="1800" dirty="0" smtClean="0">
              <a:cs typeface="+mn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cs typeface="+mn-cs"/>
              </a:rPr>
              <a:t>The Miami criteria advocate </a:t>
            </a:r>
            <a:r>
              <a:rPr lang="en-US" sz="1800" dirty="0" smtClean="0">
                <a:cs typeface="+mn-cs"/>
              </a:rPr>
              <a:t>a 50</a:t>
            </a:r>
            <a:r>
              <a:rPr lang="en-US" sz="1800" dirty="0">
                <a:cs typeface="+mn-cs"/>
              </a:rPr>
              <a:t>% or more drop in PTH from the highest </a:t>
            </a:r>
            <a:r>
              <a:rPr lang="en-US" sz="1800" dirty="0" err="1">
                <a:cs typeface="+mn-cs"/>
              </a:rPr>
              <a:t>preincision</a:t>
            </a:r>
            <a:r>
              <a:rPr lang="en-US" sz="1800" dirty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or </a:t>
            </a:r>
            <a:r>
              <a:rPr lang="en-US" sz="1800" dirty="0" err="1" smtClean="0">
                <a:cs typeface="+mn-cs"/>
              </a:rPr>
              <a:t>preexcision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>
                <a:cs typeface="+mn-cs"/>
              </a:rPr>
              <a:t>level at 10 </a:t>
            </a:r>
            <a:r>
              <a:rPr lang="en-US" sz="1800" dirty="0" smtClean="0">
                <a:cs typeface="+mn-cs"/>
              </a:rPr>
              <a:t>min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cs typeface="+mn-cs"/>
              </a:rPr>
              <a:t>there can be </a:t>
            </a:r>
            <a:r>
              <a:rPr lang="en-US" sz="1800" dirty="0" smtClean="0">
                <a:cs typeface="+mn-cs"/>
              </a:rPr>
              <a:t>a significant </a:t>
            </a:r>
            <a:r>
              <a:rPr lang="en-US" sz="1800" dirty="0">
                <a:cs typeface="+mn-cs"/>
              </a:rPr>
              <a:t>false-positive rate </a:t>
            </a:r>
            <a:r>
              <a:rPr lang="en-US" sz="1800" dirty="0" smtClean="0">
                <a:cs typeface="+mn-cs"/>
              </a:rPr>
              <a:t>( [</a:t>
            </a:r>
            <a:r>
              <a:rPr lang="en-US" sz="1800" dirty="0">
                <a:cs typeface="+mn-cs"/>
              </a:rPr>
              <a:t>50% drop in </a:t>
            </a:r>
            <a:r>
              <a:rPr lang="en-US" sz="1800" dirty="0" smtClean="0">
                <a:cs typeface="+mn-cs"/>
              </a:rPr>
              <a:t>PTH when </a:t>
            </a:r>
            <a:r>
              <a:rPr lang="en-US" sz="1800" dirty="0">
                <a:cs typeface="+mn-cs"/>
              </a:rPr>
              <a:t>resection of parathyroid tissue is inadequate) </a:t>
            </a:r>
            <a:r>
              <a:rPr lang="en-US" sz="1800" dirty="0" smtClean="0">
                <a:cs typeface="+mn-cs"/>
              </a:rPr>
              <a:t>in patients </a:t>
            </a:r>
            <a:r>
              <a:rPr lang="en-US" sz="1800" dirty="0">
                <a:cs typeface="+mn-cs"/>
              </a:rPr>
              <a:t>with </a:t>
            </a:r>
            <a:r>
              <a:rPr lang="en-US" sz="1800" dirty="0" err="1">
                <a:cs typeface="+mn-cs"/>
              </a:rPr>
              <a:t>multiglandular</a:t>
            </a:r>
            <a:r>
              <a:rPr lang="en-US" sz="1800" dirty="0">
                <a:cs typeface="+mn-cs"/>
              </a:rPr>
              <a:t> disease (up to 50%) </a:t>
            </a:r>
            <a:endParaRPr lang="en-US" sz="1800" dirty="0" smtClean="0">
              <a:cs typeface="+mn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+mn-cs"/>
              </a:rPr>
              <a:t>small </a:t>
            </a:r>
            <a:r>
              <a:rPr lang="en-US" sz="1800" dirty="0">
                <a:cs typeface="+mn-cs"/>
              </a:rPr>
              <a:t>false-negative rate using rapid PTH assays</a:t>
            </a:r>
            <a:endParaRPr lang="en-US" sz="1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40" y="5732732"/>
            <a:ext cx="9404723" cy="1400530"/>
          </a:xfrm>
        </p:spPr>
        <p:txBody>
          <a:bodyPr/>
          <a:lstStyle/>
          <a:p>
            <a:r>
              <a:rPr lang="en-US" sz="1600" dirty="0"/>
              <a:t>Hereditary Hyperparathyroidism </a:t>
            </a:r>
            <a:r>
              <a:rPr lang="en-US" sz="1600" dirty="0" err="1" smtClean="0"/>
              <a:t>Syndromes.Journal</a:t>
            </a:r>
            <a:r>
              <a:rPr lang="en-US" sz="1600" dirty="0" smtClean="0"/>
              <a:t> </a:t>
            </a:r>
            <a:r>
              <a:rPr lang="en-US" sz="1600" dirty="0"/>
              <a:t>of Clinical Densitometry: Assessment of Skeletal Health</a:t>
            </a:r>
            <a:r>
              <a:rPr lang="en-US" sz="1600" dirty="0" smtClean="0"/>
              <a:t>, </a:t>
            </a:r>
            <a:r>
              <a:rPr lang="en-US" sz="1600" dirty="0"/>
              <a:t>2013</a:t>
            </a: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340" y="597605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/>
              <a:t>Familial hyperparathyroidism includes a group of </a:t>
            </a:r>
            <a:r>
              <a:rPr lang="en-US" dirty="0" smtClean="0"/>
              <a:t>disorders in </a:t>
            </a:r>
            <a:r>
              <a:rPr lang="en-US" dirty="0"/>
              <a:t>which primary hyperparathyroidism (PHPT) is </a:t>
            </a:r>
            <a:r>
              <a:rPr lang="en-US" dirty="0" smtClean="0"/>
              <a:t>inherited ,usually </a:t>
            </a:r>
            <a:r>
              <a:rPr lang="en-US" dirty="0"/>
              <a:t>as an autosomal dominant trait. These include: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Multiple endocrine </a:t>
            </a:r>
            <a:r>
              <a:rPr lang="en-US" dirty="0" err="1"/>
              <a:t>neoplasia</a:t>
            </a:r>
            <a:r>
              <a:rPr lang="en-US" dirty="0"/>
              <a:t> type 1 (MEN1</a:t>
            </a:r>
            <a:r>
              <a:rPr lang="en-US" dirty="0" smtClean="0"/>
              <a:t>),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MEN2A</a:t>
            </a:r>
            <a:r>
              <a:rPr lang="en-US" dirty="0" smtClean="0"/>
              <a:t>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MEN4,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Familial </a:t>
            </a:r>
            <a:r>
              <a:rPr lang="en-US" dirty="0" err="1" smtClean="0"/>
              <a:t>hypocalciuric</a:t>
            </a:r>
            <a:r>
              <a:rPr lang="en-US" dirty="0" smtClean="0"/>
              <a:t> </a:t>
            </a:r>
            <a:r>
              <a:rPr lang="en-US" dirty="0" err="1"/>
              <a:t>hypercalcemia</a:t>
            </a:r>
            <a:r>
              <a:rPr lang="en-US" dirty="0"/>
              <a:t> (FHH</a:t>
            </a:r>
            <a:r>
              <a:rPr lang="en-US" dirty="0" smtClean="0"/>
              <a:t>),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neonatal </a:t>
            </a:r>
            <a:r>
              <a:rPr lang="en-US" dirty="0" smtClean="0"/>
              <a:t>severe hyperparathyroidism </a:t>
            </a:r>
            <a:r>
              <a:rPr lang="en-US" dirty="0"/>
              <a:t>(NSHPT</a:t>
            </a:r>
            <a:r>
              <a:rPr lang="en-US" dirty="0" smtClean="0"/>
              <a:t>),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autosomal dominant </a:t>
            </a:r>
            <a:r>
              <a:rPr lang="en-US" dirty="0" smtClean="0"/>
              <a:t>moderate hyperparathyroidism </a:t>
            </a:r>
            <a:r>
              <a:rPr lang="en-US" dirty="0"/>
              <a:t>(ADMH</a:t>
            </a:r>
            <a:r>
              <a:rPr lang="en-US" dirty="0" smtClean="0"/>
              <a:t>),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hyperparathyroidism-jaw tumor </a:t>
            </a:r>
            <a:r>
              <a:rPr lang="en-US" dirty="0"/>
              <a:t>syndrome (HPT-JT),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familial </a:t>
            </a:r>
            <a:r>
              <a:rPr lang="en-US" dirty="0"/>
              <a:t>isolated </a:t>
            </a:r>
            <a:r>
              <a:rPr lang="en-US" dirty="0" smtClean="0"/>
              <a:t>hyperparathyroidism(FIHPT</a:t>
            </a:r>
            <a:r>
              <a:rPr lang="en-US" dirty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075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256537"/>
            <a:ext cx="9404723" cy="1400530"/>
          </a:xfrm>
        </p:spPr>
        <p:txBody>
          <a:bodyPr/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>Update on parathyroid carcinoma.</a:t>
            </a:r>
            <a:r>
              <a:rPr lang="en-US" sz="1600" dirty="0"/>
              <a:t> J </a:t>
            </a:r>
            <a:r>
              <a:rPr lang="en-US" sz="1600" dirty="0" err="1"/>
              <a:t>Endocrinol</a:t>
            </a:r>
            <a:r>
              <a:rPr lang="en-US" sz="1600" dirty="0"/>
              <a:t> Invest </a:t>
            </a:r>
            <a:r>
              <a:rPr lang="en-US" sz="1600" dirty="0" smtClean="0"/>
              <a:t>2016</a:t>
            </a:r>
            <a:br>
              <a:rPr lang="en-US" sz="1600" dirty="0" smtClean="0"/>
            </a:br>
            <a:r>
              <a:rPr lang="en-US" sz="1600" dirty="0"/>
              <a:t>Parathyroid carcinoma: </a:t>
            </a:r>
            <a:r>
              <a:rPr lang="en-US" sz="1600" dirty="0" smtClean="0"/>
              <a:t>a 22-year </a:t>
            </a:r>
            <a:r>
              <a:rPr lang="en-US" sz="1600" dirty="0"/>
              <a:t>experience. Head </a:t>
            </a:r>
            <a:r>
              <a:rPr lang="en-US" sz="1600" dirty="0" smtClean="0"/>
              <a:t>Neck204</a:t>
            </a: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464" y="437883"/>
            <a:ext cx="8946541" cy="324547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dirty="0" smtClean="0"/>
              <a:t>Importance of parathyroid carcinoma follow up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PC </a:t>
            </a:r>
            <a:r>
              <a:rPr lang="en-US" dirty="0"/>
              <a:t>has a recurrence </a:t>
            </a:r>
            <a:r>
              <a:rPr lang="en-US" dirty="0">
                <a:solidFill>
                  <a:srgbClr val="FFFF00"/>
                </a:solidFill>
              </a:rPr>
              <a:t>rate of &gt;50 %. </a:t>
            </a:r>
            <a:r>
              <a:rPr lang="en-US" dirty="0"/>
              <a:t>Most </a:t>
            </a:r>
            <a:r>
              <a:rPr lang="en-US" dirty="0" smtClean="0"/>
              <a:t>recurrences occur </a:t>
            </a:r>
            <a:r>
              <a:rPr lang="en-US" dirty="0"/>
              <a:t>within </a:t>
            </a:r>
            <a:r>
              <a:rPr lang="en-US" dirty="0">
                <a:solidFill>
                  <a:srgbClr val="FFFF00"/>
                </a:solidFill>
              </a:rPr>
              <a:t>2–3</a:t>
            </a:r>
            <a:r>
              <a:rPr lang="en-US" dirty="0"/>
              <a:t> years after initial surgery, with a </a:t>
            </a:r>
            <a:r>
              <a:rPr lang="en-US" dirty="0" smtClean="0"/>
              <a:t>local recurrence </a:t>
            </a:r>
            <a:r>
              <a:rPr lang="en-US" dirty="0"/>
              <a:t>rate </a:t>
            </a:r>
            <a:r>
              <a:rPr lang="en-US" dirty="0">
                <a:solidFill>
                  <a:srgbClr val="FFFF00"/>
                </a:solidFill>
              </a:rPr>
              <a:t>between 33 and 82 % within 5 years</a:t>
            </a:r>
            <a:r>
              <a:rPr lang="en-US" dirty="0"/>
              <a:t> 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18214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of </a:t>
            </a:r>
            <a:r>
              <a:rPr lang="en-US" dirty="0" err="1" smtClean="0"/>
              <a:t>proband</a:t>
            </a:r>
            <a:r>
              <a:rPr lang="en-US" dirty="0" smtClean="0"/>
              <a:t> parathyroid carcinoma in FIHP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TimesTen-Roman"/>
              </a:rPr>
              <a:t>We arbitrarily </a:t>
            </a:r>
            <a:r>
              <a:rPr lang="en-US" dirty="0">
                <a:latin typeface="TimesTen-Roman"/>
              </a:rPr>
              <a:t>planned </a:t>
            </a:r>
            <a:r>
              <a:rPr lang="en-US" dirty="0">
                <a:solidFill>
                  <a:srgbClr val="FFFF00"/>
                </a:solidFill>
                <a:latin typeface="TimesTen-Roman"/>
              </a:rPr>
              <a:t>semiannual</a:t>
            </a:r>
            <a:r>
              <a:rPr lang="en-US" dirty="0">
                <a:latin typeface="TimesTen-Roman"/>
              </a:rPr>
              <a:t> follow-up evaluations for</a:t>
            </a:r>
          </a:p>
          <a:p>
            <a:pPr marL="0" indent="0" algn="l" rtl="0">
              <a:buNone/>
            </a:pPr>
            <a:r>
              <a:rPr lang="en-US" dirty="0">
                <a:latin typeface="TimesTen-Roman"/>
              </a:rPr>
              <a:t>the </a:t>
            </a:r>
            <a:r>
              <a:rPr lang="en-US" dirty="0" err="1">
                <a:latin typeface="TimesTen-Roman"/>
              </a:rPr>
              <a:t>proband</a:t>
            </a:r>
            <a:r>
              <a:rPr lang="en-US" dirty="0">
                <a:latin typeface="TimesTen-Roman"/>
              </a:rPr>
              <a:t> after his initial surgery.</a:t>
            </a:r>
            <a:endParaRPr lang="fa-IR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Surveillance for Early Detection of Aggressive Parathyroid Disease: Carcinoma and Atypical Adenoma in Familial Isolated Hyperparathyroidism Associated With a </a:t>
            </a:r>
            <a:r>
              <a:rPr lang="en-US" dirty="0" err="1"/>
              <a:t>Germline</a:t>
            </a:r>
            <a:r>
              <a:rPr lang="en-US" dirty="0"/>
              <a:t> </a:t>
            </a:r>
            <a:r>
              <a:rPr lang="en-US" i="1" dirty="0"/>
              <a:t>HRPT2 </a:t>
            </a:r>
            <a:r>
              <a:rPr lang="en-US" dirty="0"/>
              <a:t>Mutation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02972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Follow up of </a:t>
            </a:r>
            <a:r>
              <a:rPr lang="en-US" dirty="0" smtClean="0"/>
              <a:t> HRPT2 </a:t>
            </a:r>
            <a:r>
              <a:rPr lang="en-US" dirty="0" smtClean="0">
                <a:latin typeface="TimesTen-Roman"/>
              </a:rPr>
              <a:t>mutation-positive siblings </a:t>
            </a:r>
            <a:r>
              <a:rPr lang="en-US" dirty="0" smtClean="0"/>
              <a:t>in FIHP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>
                <a:latin typeface="TimesTen-Roman"/>
              </a:rPr>
              <a:t>Monitor asymptomatic, </a:t>
            </a:r>
            <a:r>
              <a:rPr lang="en-US" dirty="0" err="1">
                <a:latin typeface="TimesTen-Roman"/>
              </a:rPr>
              <a:t>normocalcemic</a:t>
            </a:r>
            <a:r>
              <a:rPr lang="en-US" dirty="0">
                <a:latin typeface="TimesTen-Roman"/>
              </a:rPr>
              <a:t>, mutation-positive siblings</a:t>
            </a:r>
          </a:p>
          <a:p>
            <a:pPr marL="0" indent="0" algn="l" rtl="0">
              <a:buNone/>
            </a:pPr>
            <a:r>
              <a:rPr lang="en-US" dirty="0">
                <a:latin typeface="TimesTen-Roman"/>
              </a:rPr>
              <a:t>of the </a:t>
            </a:r>
            <a:r>
              <a:rPr lang="en-US" dirty="0" err="1">
                <a:latin typeface="TimesTen-Roman"/>
              </a:rPr>
              <a:t>proband</a:t>
            </a:r>
            <a:r>
              <a:rPr lang="en-US" dirty="0">
                <a:latin typeface="TimesTen-Roman"/>
              </a:rPr>
              <a:t> using </a:t>
            </a:r>
            <a:r>
              <a:rPr lang="en-US" dirty="0">
                <a:solidFill>
                  <a:srgbClr val="FFFF00"/>
                </a:solidFill>
                <a:latin typeface="TimesTen-Roman"/>
              </a:rPr>
              <a:t>calcium and PTH </a:t>
            </a:r>
            <a:r>
              <a:rPr lang="en-US" dirty="0">
                <a:latin typeface="TimesTen-Roman"/>
              </a:rPr>
              <a:t>measurements every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FF00"/>
                </a:solidFill>
                <a:latin typeface="TimesTen-Roman"/>
              </a:rPr>
              <a:t>6 </a:t>
            </a:r>
            <a:r>
              <a:rPr lang="en-US" dirty="0" smtClean="0">
                <a:solidFill>
                  <a:srgbClr val="FFFF00"/>
                </a:solidFill>
                <a:latin typeface="TimesTen-Roman"/>
              </a:rPr>
              <a:t>months</a:t>
            </a:r>
          </a:p>
          <a:p>
            <a:pPr marL="0" indent="0" algn="l" rtl="0">
              <a:buNone/>
            </a:pPr>
            <a:endParaRPr lang="en-US" dirty="0">
              <a:latin typeface="TimesTen-Roman"/>
            </a:endParaRPr>
          </a:p>
          <a:p>
            <a:pPr marL="0" indent="0" algn="l" rtl="0">
              <a:buNone/>
            </a:pPr>
            <a:endParaRPr lang="en-US" dirty="0" smtClean="0">
              <a:latin typeface="TimesTen-Roman"/>
            </a:endParaRPr>
          </a:p>
          <a:p>
            <a:pPr marL="0" indent="0" algn="l" rtl="0">
              <a:buNone/>
            </a:pPr>
            <a:endParaRPr lang="en-US" dirty="0">
              <a:latin typeface="TimesTen-Roman"/>
            </a:endParaRPr>
          </a:p>
          <a:p>
            <a:pPr marL="0" indent="0" algn="l" rtl="0">
              <a:buNone/>
            </a:pPr>
            <a:endParaRPr lang="en-US" dirty="0" smtClean="0">
              <a:latin typeface="TimesTen-Roman"/>
            </a:endParaRPr>
          </a:p>
          <a:p>
            <a:pPr marL="0" indent="0" algn="l" rtl="0">
              <a:buNone/>
            </a:pPr>
            <a:endParaRPr lang="en-US" dirty="0">
              <a:latin typeface="TimesTen-Roman"/>
            </a:endParaRPr>
          </a:p>
          <a:p>
            <a:pPr marL="0" indent="0" algn="l" rtl="0">
              <a:buNone/>
            </a:pPr>
            <a:r>
              <a:rPr lang="en-US" dirty="0"/>
              <a:t>Surveillance for Early Detection of Aggressive Parathyroid Disease: Carcinoma and Atypical Adenoma in Familial Isolated Hyperparathyroidism Associated With a </a:t>
            </a:r>
            <a:r>
              <a:rPr lang="en-US" dirty="0" err="1"/>
              <a:t>Germline</a:t>
            </a:r>
            <a:r>
              <a:rPr lang="en-US" dirty="0"/>
              <a:t> </a:t>
            </a:r>
            <a:r>
              <a:rPr lang="en-US" i="1" dirty="0"/>
              <a:t>HRPT2 </a:t>
            </a:r>
            <a:r>
              <a:rPr lang="en-US" dirty="0"/>
              <a:t>Mutation</a:t>
            </a:r>
            <a:endParaRPr lang="fa-IR" dirty="0"/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3876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924282"/>
            <a:ext cx="8946541" cy="32411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600" b="1" dirty="0"/>
              <a:t>CLINICAL CASE </a:t>
            </a:r>
            <a:r>
              <a:rPr lang="en-US" sz="1600" b="1" dirty="0" smtClean="0"/>
              <a:t>SEMINAR Diagnosis </a:t>
            </a:r>
            <a:r>
              <a:rPr lang="en-US" sz="1600" b="1" dirty="0"/>
              <a:t>of Parathyroid Tumors in Familial </a:t>
            </a:r>
            <a:r>
              <a:rPr lang="en-US" sz="1600" b="1" dirty="0" smtClean="0"/>
              <a:t>Isolated Hyperparathyroidism </a:t>
            </a:r>
            <a:r>
              <a:rPr lang="en-US" sz="1600" b="1" dirty="0"/>
              <a:t>with HRPT2 </a:t>
            </a:r>
            <a:r>
              <a:rPr lang="en-US" sz="1600" b="1" dirty="0" smtClean="0"/>
              <a:t>Mutation: Implications </a:t>
            </a:r>
            <a:r>
              <a:rPr lang="en-US" sz="1600" b="1" dirty="0"/>
              <a:t>for Cancer </a:t>
            </a:r>
            <a:r>
              <a:rPr lang="en-US" sz="1600" b="1" dirty="0" smtClean="0"/>
              <a:t>Surveillance </a:t>
            </a:r>
            <a:r>
              <a:rPr lang="en-US" sz="1600" dirty="0"/>
              <a:t>The Journal of Clinical Endocrinology &amp; </a:t>
            </a:r>
            <a:r>
              <a:rPr lang="en-US" sz="1600" dirty="0" smtClean="0"/>
              <a:t>Metabolism2006</a:t>
            </a:r>
            <a:endParaRPr lang="fa-I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10060605" cy="44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02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Our experience with this </a:t>
            </a:r>
            <a:r>
              <a:rPr lang="en-US" dirty="0" smtClean="0"/>
              <a:t>particular kindred </a:t>
            </a:r>
            <a:r>
              <a:rPr lang="en-US" dirty="0"/>
              <a:t>suggests that there may be occurrence of </a:t>
            </a:r>
            <a:r>
              <a:rPr lang="en-US" dirty="0" smtClean="0"/>
              <a:t>parathyroid tumor </a:t>
            </a:r>
            <a:r>
              <a:rPr lang="en-US" dirty="0">
                <a:solidFill>
                  <a:srgbClr val="FFFF00"/>
                </a:solidFill>
              </a:rPr>
              <a:t>without a </a:t>
            </a:r>
            <a:r>
              <a:rPr lang="en-US" dirty="0" err="1">
                <a:solidFill>
                  <a:srgbClr val="FFFF00"/>
                </a:solidFill>
              </a:rPr>
              <a:t>hypercalcemic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harbinger. </a:t>
            </a:r>
            <a:r>
              <a:rPr lang="en-US" dirty="0" smtClean="0"/>
              <a:t>PTH levels </a:t>
            </a:r>
            <a:r>
              <a:rPr lang="en-US" dirty="0"/>
              <a:t>may provide added sensitivity in screening, but even</a:t>
            </a:r>
          </a:p>
          <a:p>
            <a:pPr marL="0" indent="0" algn="l" rtl="0">
              <a:buNone/>
            </a:pPr>
            <a:r>
              <a:rPr lang="en-US" dirty="0"/>
              <a:t>so, longitudinal surveillance by serum biochemistry may </a:t>
            </a:r>
            <a:r>
              <a:rPr lang="en-US" dirty="0" smtClean="0"/>
              <a:t>not always </a:t>
            </a:r>
            <a:r>
              <a:rPr lang="en-US" dirty="0"/>
              <a:t>be </a:t>
            </a:r>
            <a:r>
              <a:rPr lang="en-US" dirty="0" smtClean="0"/>
              <a:t> enough</a:t>
            </a:r>
            <a:r>
              <a:rPr lang="en-US" dirty="0"/>
              <a:t>, as was the case in the recurrence </a:t>
            </a:r>
            <a:r>
              <a:rPr lang="en-US" dirty="0" smtClean="0"/>
              <a:t>among patients 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Adding neck u</a:t>
            </a:r>
            <a:r>
              <a:rPr lang="en-US" dirty="0">
                <a:solidFill>
                  <a:srgbClr val="FFFF00"/>
                </a:solidFill>
              </a:rPr>
              <a:t>ltrasonography</a:t>
            </a:r>
            <a:r>
              <a:rPr lang="en-US" dirty="0"/>
              <a:t> to </a:t>
            </a:r>
            <a:r>
              <a:rPr lang="en-US" dirty="0" smtClean="0"/>
              <a:t>periodic screening </a:t>
            </a:r>
            <a:r>
              <a:rPr lang="en-US" dirty="0"/>
              <a:t>with serum calcium and PTH assays may </a:t>
            </a:r>
            <a:r>
              <a:rPr lang="en-US" dirty="0" smtClean="0"/>
              <a:t>occasionally lead </a:t>
            </a:r>
            <a:r>
              <a:rPr lang="en-US" dirty="0"/>
              <a:t>to even earlier disease detection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although </a:t>
            </a:r>
            <a:r>
              <a:rPr lang="en-US" dirty="0" smtClean="0"/>
              <a:t>the actual </a:t>
            </a:r>
            <a:r>
              <a:rPr lang="en-US" dirty="0"/>
              <a:t>clinical benefit added by ultrasonography </a:t>
            </a:r>
            <a:r>
              <a:rPr lang="en-US" dirty="0" smtClean="0"/>
              <a:t>remains uncertain </a:t>
            </a:r>
            <a:r>
              <a:rPr lang="en-US" dirty="0"/>
              <a:t>and should be examined in other </a:t>
            </a:r>
            <a:r>
              <a:rPr lang="en-US" dirty="0" err="1"/>
              <a:t>kindreds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9035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prognosis of PC is quite variable. Patients with </a:t>
            </a:r>
            <a:r>
              <a:rPr lang="en-US" dirty="0" smtClean="0">
                <a:solidFill>
                  <a:srgbClr val="FFFF00"/>
                </a:solidFill>
              </a:rPr>
              <a:t>complete resection </a:t>
            </a:r>
            <a:r>
              <a:rPr lang="en-US" dirty="0"/>
              <a:t>of the tumor at initial surgery carry the </a:t>
            </a:r>
            <a:r>
              <a:rPr lang="en-US" dirty="0" smtClean="0"/>
              <a:t>best prognosis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mean </a:t>
            </a:r>
            <a:r>
              <a:rPr lang="en-US" dirty="0">
                <a:solidFill>
                  <a:srgbClr val="FFFF00"/>
                </a:solidFill>
              </a:rPr>
              <a:t>time to recurrence </a:t>
            </a:r>
            <a:r>
              <a:rPr lang="en-US" dirty="0"/>
              <a:t>is usually </a:t>
            </a:r>
            <a:r>
              <a:rPr lang="en-US" dirty="0">
                <a:solidFill>
                  <a:srgbClr val="FFFF00"/>
                </a:solidFill>
              </a:rPr>
              <a:t>3 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/>
              <a:t>ears. </a:t>
            </a:r>
            <a:r>
              <a:rPr lang="en-US" dirty="0"/>
              <a:t>Once the tumor </a:t>
            </a:r>
            <a:r>
              <a:rPr lang="en-US" dirty="0">
                <a:solidFill>
                  <a:srgbClr val="FFFF00"/>
                </a:solidFill>
              </a:rPr>
              <a:t>recur</a:t>
            </a:r>
            <a:r>
              <a:rPr lang="en-US" dirty="0"/>
              <a:t>s, a </a:t>
            </a:r>
            <a:r>
              <a:rPr lang="en-US" dirty="0">
                <a:solidFill>
                  <a:srgbClr val="FFFF00"/>
                </a:solidFill>
              </a:rPr>
              <a:t>complete cure </a:t>
            </a:r>
            <a:r>
              <a:rPr lang="en-US" dirty="0" smtClean="0"/>
              <a:t>is unlike</a:t>
            </a:r>
            <a:r>
              <a:rPr lang="en-US" dirty="0"/>
              <a:t>, although prolonged survival is still common </a:t>
            </a:r>
            <a:r>
              <a:rPr lang="en-US" dirty="0" smtClean="0"/>
              <a:t>with palliative </a:t>
            </a:r>
            <a:r>
              <a:rPr lang="en-US" dirty="0"/>
              <a:t>surgery. A 5- and 10-year survival rate of </a:t>
            </a:r>
            <a:r>
              <a:rPr lang="en-US" dirty="0" smtClean="0"/>
              <a:t>78.3 and </a:t>
            </a:r>
            <a:r>
              <a:rPr lang="en-US" dirty="0"/>
              <a:t>49 %, respectively, has been reported </a:t>
            </a:r>
            <a:r>
              <a:rPr lang="en-US" dirty="0" smtClean="0"/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Negative </a:t>
            </a:r>
            <a:r>
              <a:rPr lang="en-US" dirty="0"/>
              <a:t>prognostic factors for survival were </a:t>
            </a:r>
            <a:r>
              <a:rPr lang="en-US" dirty="0">
                <a:solidFill>
                  <a:srgbClr val="FFFF00"/>
                </a:solidFill>
              </a:rPr>
              <a:t>higher </a:t>
            </a:r>
            <a:r>
              <a:rPr lang="en-US" dirty="0" smtClean="0">
                <a:solidFill>
                  <a:srgbClr val="FFFF00"/>
                </a:solidFill>
              </a:rPr>
              <a:t>calcium </a:t>
            </a:r>
            <a:r>
              <a:rPr lang="en-US" dirty="0" smtClean="0"/>
              <a:t>level </a:t>
            </a:r>
            <a:r>
              <a:rPr lang="en-US" dirty="0"/>
              <a:t>at recurrence, numbers of neck recurrences, </a:t>
            </a:r>
            <a:r>
              <a:rPr lang="en-US" dirty="0" smtClean="0"/>
              <a:t>the use </a:t>
            </a:r>
            <a:r>
              <a:rPr lang="en-US" dirty="0"/>
              <a:t>of several calcium-lowering medications</a:t>
            </a:r>
            <a:r>
              <a:rPr lang="en-US" dirty="0">
                <a:solidFill>
                  <a:srgbClr val="FFFF00"/>
                </a:solidFill>
              </a:rPr>
              <a:t>, simple </a:t>
            </a:r>
            <a:r>
              <a:rPr lang="en-US" dirty="0" err="1" smtClean="0">
                <a:solidFill>
                  <a:srgbClr val="FFFF00"/>
                </a:solidFill>
              </a:rPr>
              <a:t>parathyroidectomy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as </a:t>
            </a:r>
            <a:r>
              <a:rPr lang="en-US" dirty="0"/>
              <a:t>initial surgery, presence of </a:t>
            </a:r>
            <a:r>
              <a:rPr lang="en-US" dirty="0">
                <a:solidFill>
                  <a:srgbClr val="FFFF00"/>
                </a:solidFill>
              </a:rPr>
              <a:t>lymph </a:t>
            </a:r>
            <a:r>
              <a:rPr lang="en-US" dirty="0" smtClean="0">
                <a:solidFill>
                  <a:srgbClr val="FFFF00"/>
                </a:solidFill>
              </a:rPr>
              <a:t>nodes or </a:t>
            </a:r>
            <a:r>
              <a:rPr lang="en-US" dirty="0">
                <a:solidFill>
                  <a:srgbClr val="FFFF00"/>
                </a:solidFill>
              </a:rPr>
              <a:t>distant metastases</a:t>
            </a:r>
            <a:r>
              <a:rPr lang="en-US" dirty="0"/>
              <a:t>, and nonfunctioning PC. In </a:t>
            </a:r>
            <a:r>
              <a:rPr lang="en-US" dirty="0" smtClean="0"/>
              <a:t>addition, patients </a:t>
            </a:r>
            <a:r>
              <a:rPr lang="en-US" dirty="0"/>
              <a:t>whose tumor </a:t>
            </a:r>
            <a:r>
              <a:rPr lang="en-US" dirty="0">
                <a:solidFill>
                  <a:srgbClr val="FFFF00"/>
                </a:solidFill>
              </a:rPr>
              <a:t>carries a </a:t>
            </a:r>
            <a:r>
              <a:rPr lang="en-US" i="1" dirty="0">
                <a:solidFill>
                  <a:srgbClr val="FFFF00"/>
                </a:solidFill>
              </a:rPr>
              <a:t>CDC73 </a:t>
            </a:r>
            <a:r>
              <a:rPr lang="en-US" dirty="0">
                <a:solidFill>
                  <a:srgbClr val="FFFF00"/>
                </a:solidFill>
              </a:rPr>
              <a:t>mutation</a:t>
            </a:r>
            <a:r>
              <a:rPr lang="en-US" dirty="0"/>
              <a:t>, </a:t>
            </a:r>
            <a:r>
              <a:rPr lang="en-US" dirty="0" smtClean="0"/>
              <a:t>and/o loss </a:t>
            </a:r>
            <a:r>
              <a:rPr lang="en-US" dirty="0"/>
              <a:t>of </a:t>
            </a:r>
            <a:r>
              <a:rPr lang="en-US" dirty="0" err="1">
                <a:solidFill>
                  <a:srgbClr val="FFFF00"/>
                </a:solidFill>
              </a:rPr>
              <a:t>parafibromin</a:t>
            </a:r>
            <a:r>
              <a:rPr lang="en-US" dirty="0">
                <a:solidFill>
                  <a:srgbClr val="FFFF00"/>
                </a:solidFill>
              </a:rPr>
              <a:t> or CASR </a:t>
            </a:r>
            <a:r>
              <a:rPr lang="en-US" dirty="0"/>
              <a:t>expression have a worse </a:t>
            </a:r>
            <a:r>
              <a:rPr lang="en-US" dirty="0" smtClean="0"/>
              <a:t>survival rate.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714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75550" cy="4195481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PHPT </a:t>
            </a:r>
            <a:r>
              <a:rPr lang="en-US" dirty="0"/>
              <a:t>is the </a:t>
            </a:r>
            <a:r>
              <a:rPr lang="en-US" dirty="0">
                <a:solidFill>
                  <a:srgbClr val="FFFF00"/>
                </a:solidFill>
              </a:rPr>
              <a:t>most common </a:t>
            </a:r>
            <a:r>
              <a:rPr lang="en-US" dirty="0"/>
              <a:t>endocrine component </a:t>
            </a:r>
            <a:r>
              <a:rPr lang="en-US" dirty="0" smtClean="0"/>
              <a:t>of MEN1</a:t>
            </a:r>
            <a:r>
              <a:rPr lang="en-US" dirty="0"/>
              <a:t>, occurring </a:t>
            </a:r>
            <a:r>
              <a:rPr lang="en-US" dirty="0">
                <a:solidFill>
                  <a:srgbClr val="FFFF00"/>
                </a:solidFill>
              </a:rPr>
              <a:t>in 90% </a:t>
            </a:r>
            <a:r>
              <a:rPr lang="en-US" dirty="0"/>
              <a:t>of individuals aged between </a:t>
            </a:r>
            <a:r>
              <a:rPr lang="en-US" dirty="0" smtClean="0">
                <a:solidFill>
                  <a:srgbClr val="FFFF00"/>
                </a:solidFill>
              </a:rPr>
              <a:t>20 and </a:t>
            </a:r>
            <a:r>
              <a:rPr lang="en-US" dirty="0">
                <a:solidFill>
                  <a:srgbClr val="FFFF00"/>
                </a:solidFill>
              </a:rPr>
              <a:t>25 </a:t>
            </a:r>
            <a:r>
              <a:rPr lang="en-US" dirty="0" err="1">
                <a:solidFill>
                  <a:srgbClr val="FFFF00"/>
                </a:solidFill>
              </a:rPr>
              <a:t>yr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/>
              <a:t>showing penetrance </a:t>
            </a:r>
            <a:r>
              <a:rPr lang="en-US" dirty="0"/>
              <a:t>of 100% within 50 </a:t>
            </a:r>
            <a:r>
              <a:rPr lang="en-US" dirty="0" smtClean="0"/>
              <a:t>yr. </a:t>
            </a:r>
            <a:r>
              <a:rPr lang="en-US" dirty="0"/>
              <a:t>Patients usually exhibit </a:t>
            </a:r>
            <a:r>
              <a:rPr lang="en-US" dirty="0" smtClean="0"/>
              <a:t>a </a:t>
            </a:r>
            <a:r>
              <a:rPr lang="en-US" dirty="0" err="1" smtClean="0">
                <a:solidFill>
                  <a:srgbClr val="FFFF00"/>
                </a:solidFill>
              </a:rPr>
              <a:t>multiglandular</a:t>
            </a:r>
            <a:r>
              <a:rPr lang="en-US" dirty="0" smtClean="0"/>
              <a:t> </a:t>
            </a:r>
            <a:r>
              <a:rPr lang="en-US" dirty="0"/>
              <a:t>parathyroid </a:t>
            </a:r>
            <a:r>
              <a:rPr lang="en-US" dirty="0" smtClean="0"/>
              <a:t>disease with </a:t>
            </a:r>
            <a:r>
              <a:rPr lang="en-US" dirty="0"/>
              <a:t>enlargement of all the </a:t>
            </a:r>
            <a:r>
              <a:rPr lang="en-US" dirty="0" smtClean="0"/>
              <a:t>parathyroid </a:t>
            </a:r>
            <a:r>
              <a:rPr lang="en-US" dirty="0"/>
              <a:t>glands, each </a:t>
            </a:r>
            <a:r>
              <a:rPr lang="en-US" dirty="0" smtClean="0"/>
              <a:t>considered as </a:t>
            </a:r>
            <a:r>
              <a:rPr lang="en-US" dirty="0"/>
              <a:t>a monoclonal lesion. The growth of the glands </a:t>
            </a:r>
            <a:r>
              <a:rPr lang="en-US" dirty="0" smtClean="0"/>
              <a:t>is asynchronous </a:t>
            </a: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asymmetric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MEN1 gene was identified in 1997 and is the </a:t>
            </a:r>
            <a:r>
              <a:rPr lang="en-US" dirty="0" smtClean="0">
                <a:solidFill>
                  <a:srgbClr val="FFFF00"/>
                </a:solidFill>
              </a:rPr>
              <a:t>only gene </a:t>
            </a:r>
            <a:r>
              <a:rPr lang="en-US" dirty="0"/>
              <a:t>known to be associated with this </a:t>
            </a:r>
            <a:r>
              <a:rPr lang="en-US" dirty="0" smtClean="0"/>
              <a:t>syndrome.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Hereditary Hyperparathyroidism </a:t>
            </a:r>
            <a:r>
              <a:rPr lang="en-US" dirty="0" err="1"/>
              <a:t>Syndromes.Journal</a:t>
            </a:r>
            <a:r>
              <a:rPr lang="en-US" dirty="0"/>
              <a:t> of Clinical Densitometry: Assessment of Skeletal Health, 2013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755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MEN2A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In MEN2A, PHPT occurs in </a:t>
            </a:r>
            <a:r>
              <a:rPr lang="en-US" dirty="0" smtClean="0">
                <a:solidFill>
                  <a:srgbClr val="FFFF00"/>
                </a:solidFill>
              </a:rPr>
              <a:t>20-30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/>
              <a:t> of </a:t>
            </a:r>
            <a:r>
              <a:rPr lang="en-US" dirty="0" smtClean="0"/>
              <a:t>cases. It </a:t>
            </a:r>
            <a:r>
              <a:rPr lang="en-US" dirty="0"/>
              <a:t>is usually </a:t>
            </a:r>
            <a:r>
              <a:rPr lang="en-US" dirty="0">
                <a:solidFill>
                  <a:srgbClr val="FFFF00"/>
                </a:solidFill>
              </a:rPr>
              <a:t>mild and asymptomatic</a:t>
            </a:r>
            <a:r>
              <a:rPr lang="en-US" dirty="0"/>
              <a:t>, except for 15% </a:t>
            </a:r>
            <a:r>
              <a:rPr lang="en-US" dirty="0" smtClean="0"/>
              <a:t>of subjects </a:t>
            </a:r>
            <a:r>
              <a:rPr lang="en-US" dirty="0"/>
              <a:t>presenting with </a:t>
            </a:r>
            <a:r>
              <a:rPr lang="en-US" dirty="0" err="1"/>
              <a:t>hypercalciuria</a:t>
            </a:r>
            <a:r>
              <a:rPr lang="en-US" dirty="0"/>
              <a:t> and renal </a:t>
            </a:r>
            <a:r>
              <a:rPr lang="en-US" dirty="0" smtClean="0"/>
              <a:t>calculi. The </a:t>
            </a:r>
            <a:r>
              <a:rPr lang="en-US" dirty="0"/>
              <a:t>average age of onset of PHPT is 38 </a:t>
            </a:r>
            <a:r>
              <a:rPr lang="en-US" dirty="0" err="1"/>
              <a:t>yr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many </a:t>
            </a:r>
            <a:r>
              <a:rPr lang="en-US" dirty="0" smtClean="0">
                <a:solidFill>
                  <a:srgbClr val="FFFF00"/>
                </a:solidFill>
              </a:rPr>
              <a:t>years after </a:t>
            </a:r>
            <a:r>
              <a:rPr lang="en-US" dirty="0">
                <a:solidFill>
                  <a:srgbClr val="FFFF00"/>
                </a:solidFill>
              </a:rPr>
              <a:t>the diagnosis of </a:t>
            </a:r>
            <a:r>
              <a:rPr lang="en-US" dirty="0" err="1" smtClean="0">
                <a:solidFill>
                  <a:srgbClr val="FFFF00"/>
                </a:solidFill>
              </a:rPr>
              <a:t>MTC</a:t>
            </a:r>
            <a:r>
              <a:rPr lang="en-US" dirty="0" err="1">
                <a:solidFill>
                  <a:srgbClr val="FFFF00"/>
                </a:solidFill>
              </a:rPr>
              <a:t>.</a:t>
            </a:r>
            <a:r>
              <a:rPr lang="en-US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most individuals with MEN2A, parathyroid adenoma </a:t>
            </a:r>
            <a:r>
              <a:rPr lang="en-US" dirty="0" smtClean="0"/>
              <a:t>or hyperplasia </a:t>
            </a:r>
            <a:r>
              <a:rPr lang="en-US" dirty="0"/>
              <a:t>are diagnosed many years after </a:t>
            </a:r>
            <a:r>
              <a:rPr lang="en-US" dirty="0" smtClean="0"/>
              <a:t>thyroidectomy, rarely </a:t>
            </a:r>
            <a:r>
              <a:rPr lang="en-US" dirty="0"/>
              <a:t>hyperparathyroidism is diagnosed at the time of </a:t>
            </a:r>
            <a:r>
              <a:rPr lang="en-US" dirty="0" smtClean="0"/>
              <a:t>thyroidectomy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sz="1600" dirty="0"/>
              <a:t>Hereditary Hyperparathyroidism </a:t>
            </a:r>
            <a:r>
              <a:rPr lang="en-US" sz="1600" dirty="0" err="1"/>
              <a:t>Syndromes.Journal</a:t>
            </a:r>
            <a:r>
              <a:rPr lang="en-US" sz="1600" dirty="0"/>
              <a:t> of Clinical Densitometry: Assessment of Skeletal Health, 2013</a:t>
            </a:r>
          </a:p>
        </p:txBody>
      </p:sp>
    </p:spTree>
    <p:extLst>
      <p:ext uri="{BB962C8B-B14F-4D97-AF65-F5344CB8AC3E}">
        <p14:creationId xmlns:p14="http://schemas.microsoft.com/office/powerpoint/2010/main" val="214253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MEN4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dvPSA88A"/>
              </a:rPr>
              <a:t>MEN4 IS very </a:t>
            </a:r>
            <a:r>
              <a:rPr lang="en-US" dirty="0" smtClean="0">
                <a:solidFill>
                  <a:srgbClr val="FFFF00"/>
                </a:solidFill>
                <a:latin typeface="AdvPSA88A"/>
              </a:rPr>
              <a:t>rare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dvPSA88A"/>
              </a:rPr>
              <a:t>Characterized by the occurrence of parathyroid and anterior pituitary tumors in association with tumors of adrenal , kidney and reproductive organs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dvPSA88C"/>
              </a:rPr>
              <a:t>MEN1</a:t>
            </a:r>
            <a:r>
              <a:rPr lang="en-US" dirty="0" smtClean="0">
                <a:solidFill>
                  <a:srgbClr val="FFFF00"/>
                </a:solidFill>
                <a:latin typeface="AdvPSA88A"/>
              </a:rPr>
              <a:t>- </a:t>
            </a:r>
            <a:r>
              <a:rPr lang="en-US" dirty="0">
                <a:solidFill>
                  <a:srgbClr val="FFFF00"/>
                </a:solidFill>
                <a:latin typeface="AdvPSA88A"/>
              </a:rPr>
              <a:t>and </a:t>
            </a:r>
            <a:r>
              <a:rPr lang="en-US" dirty="0">
                <a:solidFill>
                  <a:srgbClr val="FFFF00"/>
                </a:solidFill>
                <a:latin typeface="AdvPSA88C"/>
              </a:rPr>
              <a:t>RET</a:t>
            </a:r>
            <a:r>
              <a:rPr lang="en-US" dirty="0">
                <a:solidFill>
                  <a:srgbClr val="FFFF00"/>
                </a:solidFill>
                <a:latin typeface="AdvPSA88A"/>
              </a:rPr>
              <a:t>-negative </a:t>
            </a:r>
            <a:r>
              <a:rPr lang="en-US" dirty="0">
                <a:latin typeface="AdvPSA88A"/>
              </a:rPr>
              <a:t>patients, </a:t>
            </a:r>
            <a:r>
              <a:rPr lang="en-US" dirty="0" smtClean="0">
                <a:latin typeface="AdvPSA88A"/>
              </a:rPr>
              <a:t>showing a </a:t>
            </a:r>
            <a:r>
              <a:rPr lang="en-US" dirty="0">
                <a:solidFill>
                  <a:srgbClr val="FFFF00"/>
                </a:solidFill>
                <a:latin typeface="AdvPSA88A"/>
              </a:rPr>
              <a:t>MEN-like phenotype</a:t>
            </a:r>
            <a:r>
              <a:rPr lang="en-US" dirty="0">
                <a:latin typeface="AdvPSA88A"/>
              </a:rPr>
              <a:t>, were analyzed for </a:t>
            </a:r>
            <a:r>
              <a:rPr lang="en-US" dirty="0">
                <a:latin typeface="AdvPSA88C"/>
              </a:rPr>
              <a:t>CDKN1B </a:t>
            </a:r>
            <a:r>
              <a:rPr lang="en-US" dirty="0">
                <a:latin typeface="AdvPSA88A"/>
              </a:rPr>
              <a:t>mutations;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974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72143" cy="1400530"/>
          </a:xfrm>
        </p:spPr>
        <p:txBody>
          <a:bodyPr/>
          <a:lstStyle/>
          <a:p>
            <a:r>
              <a:rPr lang="en-US" sz="3600" dirty="0"/>
              <a:t>Familial </a:t>
            </a:r>
            <a:r>
              <a:rPr lang="en-US" sz="3600" dirty="0" err="1" smtClean="0"/>
              <a:t>hypocalciuric</a:t>
            </a:r>
            <a:r>
              <a:rPr lang="en-US" sz="3600" dirty="0" smtClean="0"/>
              <a:t> </a:t>
            </a:r>
            <a:r>
              <a:rPr lang="en-US" sz="3600" dirty="0" err="1" smtClean="0"/>
              <a:t>hypercalcemia</a:t>
            </a:r>
            <a:r>
              <a:rPr lang="en-US" sz="3600" dirty="0" smtClean="0"/>
              <a:t> </a:t>
            </a:r>
            <a:r>
              <a:rPr lang="en-US" sz="3600" dirty="0"/>
              <a:t>(FHH</a:t>
            </a:r>
            <a:r>
              <a:rPr lang="en-US" sz="3600" dirty="0" smtClean="0"/>
              <a:t>)</a:t>
            </a:r>
            <a:r>
              <a:rPr lang="en-US" sz="3600" dirty="0"/>
              <a:t/>
            </a:r>
            <a:br>
              <a:rPr lang="en-US" sz="3600" dirty="0"/>
            </a:b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benign</a:t>
            </a:r>
            <a:r>
              <a:rPr lang="en-US" dirty="0"/>
              <a:t> rare </a:t>
            </a:r>
            <a:r>
              <a:rPr lang="en-US" dirty="0" smtClean="0"/>
              <a:t>condition</a:t>
            </a:r>
          </a:p>
          <a:p>
            <a:pPr algn="l" rtl="0"/>
            <a:r>
              <a:rPr lang="en-US" dirty="0"/>
              <a:t>Affected patients exhibit </a:t>
            </a:r>
            <a:r>
              <a:rPr lang="en-US" dirty="0" err="1" smtClean="0"/>
              <a:t>hypocalciuria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(urinary </a:t>
            </a:r>
            <a:r>
              <a:rPr lang="en-US" dirty="0">
                <a:solidFill>
                  <a:srgbClr val="FFFF00"/>
                </a:solidFill>
              </a:rPr>
              <a:t>calcium/creatinine ratio typically !0.01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algn="l" rtl="0"/>
            <a:r>
              <a:rPr lang="en-US" dirty="0" smtClean="0"/>
              <a:t>inactivation </a:t>
            </a:r>
            <a:r>
              <a:rPr lang="en-US" dirty="0"/>
              <a:t>of </a:t>
            </a:r>
            <a:r>
              <a:rPr lang="en-US" dirty="0" err="1"/>
              <a:t>CaSR</a:t>
            </a:r>
            <a:r>
              <a:rPr lang="en-US" dirty="0"/>
              <a:t> protein in renal </a:t>
            </a:r>
            <a:r>
              <a:rPr lang="en-US" dirty="0" smtClean="0"/>
              <a:t>tubules</a:t>
            </a:r>
          </a:p>
          <a:p>
            <a:pPr algn="l" rtl="0"/>
            <a:r>
              <a:rPr lang="en-US" dirty="0" smtClean="0"/>
              <a:t>FHH </a:t>
            </a:r>
            <a:r>
              <a:rPr lang="en-US" dirty="0"/>
              <a:t>patients do </a:t>
            </a:r>
            <a:r>
              <a:rPr lang="en-US" dirty="0">
                <a:solidFill>
                  <a:srgbClr val="FFFF00"/>
                </a:solidFill>
              </a:rPr>
              <a:t>not </a:t>
            </a:r>
            <a:r>
              <a:rPr lang="en-US" dirty="0"/>
              <a:t>usually develop </a:t>
            </a:r>
            <a:r>
              <a:rPr lang="en-US" dirty="0">
                <a:solidFill>
                  <a:srgbClr val="FFFF00"/>
                </a:solidFill>
              </a:rPr>
              <a:t>symptoms,</a:t>
            </a:r>
            <a:r>
              <a:rPr lang="en-US" dirty="0"/>
              <a:t> being </a:t>
            </a:r>
            <a:r>
              <a:rPr lang="en-US" dirty="0" smtClean="0"/>
              <a:t>often identified </a:t>
            </a:r>
            <a:r>
              <a:rPr lang="en-US" dirty="0"/>
              <a:t>by chance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97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HPT-JT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 smtClean="0"/>
              <a:t>Hpt-jt</a:t>
            </a:r>
            <a:r>
              <a:rPr lang="en-US" dirty="0" smtClean="0"/>
              <a:t> is a syndrome of </a:t>
            </a:r>
            <a:r>
              <a:rPr lang="en-US" dirty="0" err="1" smtClean="0"/>
              <a:t>hpt</a:t>
            </a:r>
            <a:r>
              <a:rPr lang="en-US" dirty="0" smtClean="0"/>
              <a:t>, jaw tumors and renal lesions. Transmission is autosomal dominant.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most common  and sometime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only feature </a:t>
            </a:r>
            <a:r>
              <a:rPr lang="en-US" dirty="0" smtClean="0"/>
              <a:t>is HPT.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HPT typically involves </a:t>
            </a:r>
            <a:r>
              <a:rPr lang="en-US" dirty="0" smtClean="0">
                <a:solidFill>
                  <a:srgbClr val="FFFF00"/>
                </a:solidFill>
              </a:rPr>
              <a:t>one parathyroid gland </a:t>
            </a:r>
            <a:r>
              <a:rPr lang="en-US" dirty="0" smtClean="0"/>
              <a:t>at a time, and there is a uniquely high malignant potential in the parathyroid </a:t>
            </a:r>
            <a:r>
              <a:rPr lang="en-US" dirty="0" smtClean="0">
                <a:solidFill>
                  <a:srgbClr val="FFFF00"/>
                </a:solidFill>
              </a:rPr>
              <a:t>tumors,15% of </a:t>
            </a:r>
            <a:r>
              <a:rPr lang="en-US" dirty="0" smtClean="0"/>
              <a:t>patients have parathyroid cancer.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associated </a:t>
            </a:r>
            <a:r>
              <a:rPr lang="en-US" dirty="0" smtClean="0">
                <a:solidFill>
                  <a:srgbClr val="FFFF00"/>
                </a:solidFill>
              </a:rPr>
              <a:t>jaw tumors (in 25%)</a:t>
            </a:r>
            <a:r>
              <a:rPr lang="en-US" dirty="0" smtClean="0"/>
              <a:t>are ossifying or </a:t>
            </a:r>
            <a:r>
              <a:rPr lang="en-US" dirty="0" err="1" smtClean="0"/>
              <a:t>cementifying</a:t>
            </a:r>
            <a:r>
              <a:rPr lang="en-US" dirty="0" smtClean="0"/>
              <a:t> fibromas, unlike the jaw tumor of HPT. they are not osteoclast rich or influenced by the parathyroid status.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associated </a:t>
            </a:r>
            <a:r>
              <a:rPr lang="en-US" dirty="0" smtClean="0">
                <a:solidFill>
                  <a:srgbClr val="FFFF00"/>
                </a:solidFill>
              </a:rPr>
              <a:t>renal lesion (in 5%) </a:t>
            </a:r>
            <a:r>
              <a:rPr lang="en-US" dirty="0" smtClean="0"/>
              <a:t>are multiple renal cyst , </a:t>
            </a:r>
            <a:r>
              <a:rPr lang="en-US" dirty="0" err="1" smtClean="0"/>
              <a:t>hamartomas</a:t>
            </a:r>
            <a:r>
              <a:rPr lang="en-US" dirty="0" smtClean="0"/>
              <a:t> or </a:t>
            </a:r>
            <a:r>
              <a:rPr lang="en-US" dirty="0" err="1" smtClean="0"/>
              <a:t>wilms</a:t>
            </a:r>
            <a:r>
              <a:rPr lang="en-US" dirty="0" smtClean="0"/>
              <a:t> tumor. Uterine tumors are common and can impair fertility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Williams text book of endocrinology 13 edition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126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06" y="5926239"/>
            <a:ext cx="9404723" cy="1400530"/>
          </a:xfrm>
        </p:spPr>
        <p:txBody>
          <a:bodyPr/>
          <a:lstStyle/>
          <a:p>
            <a:r>
              <a:rPr lang="en-US" sz="1600" dirty="0"/>
              <a:t>Hyperparathyroidism jaw </a:t>
            </a:r>
            <a:r>
              <a:rPr lang="en-US" sz="1600" dirty="0" err="1"/>
              <a:t>tumour</a:t>
            </a:r>
            <a:r>
              <a:rPr lang="en-US" sz="1600" dirty="0"/>
              <a:t> syndrome: a </a:t>
            </a:r>
            <a:r>
              <a:rPr lang="en-US" sz="1600" dirty="0" err="1"/>
              <a:t>pictoral</a:t>
            </a:r>
            <a:r>
              <a:rPr lang="en-US" sz="1600" dirty="0"/>
              <a:t> </a:t>
            </a:r>
            <a:r>
              <a:rPr lang="en-US" sz="1600" dirty="0" smtClean="0"/>
              <a:t>review,</a:t>
            </a:r>
            <a:r>
              <a:rPr lang="en-US" sz="1600" dirty="0"/>
              <a:t> Insights Imaging (2016)</a:t>
            </a: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47" y="1152983"/>
            <a:ext cx="9933882" cy="419548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Individuals with HPT-JT typically present </a:t>
            </a:r>
            <a:r>
              <a:rPr lang="en-US" dirty="0">
                <a:solidFill>
                  <a:srgbClr val="FFFF00"/>
                </a:solidFill>
              </a:rPr>
              <a:t>with jaw </a:t>
            </a:r>
            <a:r>
              <a:rPr lang="en-US" dirty="0" smtClean="0">
                <a:solidFill>
                  <a:srgbClr val="FFFF00"/>
                </a:solidFill>
              </a:rPr>
              <a:t>and teeth </a:t>
            </a:r>
            <a:r>
              <a:rPr lang="en-US" dirty="0">
                <a:solidFill>
                  <a:srgbClr val="FFFF00"/>
                </a:solidFill>
              </a:rPr>
              <a:t>deformities </a:t>
            </a:r>
            <a:r>
              <a:rPr lang="en-US" dirty="0"/>
              <a:t>secondary to ossifying fibromas of </a:t>
            </a:r>
            <a:r>
              <a:rPr lang="en-US" dirty="0" smtClean="0"/>
              <a:t>the maxilla </a:t>
            </a:r>
            <a:r>
              <a:rPr lang="en-US" dirty="0"/>
              <a:t>and mandible. These produce a hard, </a:t>
            </a:r>
            <a:r>
              <a:rPr lang="en-US" dirty="0" smtClean="0"/>
              <a:t>deforming jaw </a:t>
            </a:r>
            <a:r>
              <a:rPr lang="en-US" dirty="0"/>
              <a:t>swelling, which can cause early tooth displacement.</a:t>
            </a:r>
          </a:p>
          <a:p>
            <a:pPr marL="0" indent="0" algn="l" rtl="0">
              <a:buNone/>
            </a:pPr>
            <a:r>
              <a:rPr lang="en-US" dirty="0"/>
              <a:t>Alternatively, they may </a:t>
            </a:r>
            <a:r>
              <a:rPr lang="en-US" dirty="0">
                <a:solidFill>
                  <a:srgbClr val="FFFF00"/>
                </a:solidFill>
              </a:rPr>
              <a:t>present </a:t>
            </a:r>
            <a:r>
              <a:rPr lang="en-US" dirty="0"/>
              <a:t>with symptoms and </a:t>
            </a:r>
            <a:r>
              <a:rPr lang="en-US" dirty="0" smtClean="0"/>
              <a:t>signs of </a:t>
            </a:r>
            <a:r>
              <a:rPr lang="en-US" dirty="0" err="1">
                <a:solidFill>
                  <a:srgbClr val="FFFF00"/>
                </a:solidFill>
              </a:rPr>
              <a:t>hypercalcaemia</a:t>
            </a:r>
            <a:r>
              <a:rPr lang="en-US" dirty="0"/>
              <a:t> secondary to hyperparathyroidism </a:t>
            </a:r>
            <a:r>
              <a:rPr lang="en-US" dirty="0" smtClean="0"/>
              <a:t>due to </a:t>
            </a:r>
            <a:r>
              <a:rPr lang="en-US" dirty="0"/>
              <a:t>an underlying parathyroid adenoma or carcinoma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A few </a:t>
            </a:r>
            <a:r>
              <a:rPr lang="en-US" dirty="0"/>
              <a:t>patients will also be detected </a:t>
            </a:r>
            <a:r>
              <a:rPr lang="en-US" dirty="0">
                <a:solidFill>
                  <a:srgbClr val="FFFF00"/>
                </a:solidFill>
              </a:rPr>
              <a:t>incidentally with a </a:t>
            </a:r>
            <a:r>
              <a:rPr lang="en-US" dirty="0" smtClean="0">
                <a:solidFill>
                  <a:srgbClr val="FFFF00"/>
                </a:solidFill>
              </a:rPr>
              <a:t>high serum </a:t>
            </a:r>
            <a:r>
              <a:rPr lang="en-US" dirty="0">
                <a:solidFill>
                  <a:srgbClr val="FFFF00"/>
                </a:solidFill>
              </a:rPr>
              <a:t>calcium </a:t>
            </a:r>
            <a:r>
              <a:rPr lang="en-US" dirty="0"/>
              <a:t>on blood biochemistry that </a:t>
            </a:r>
            <a:r>
              <a:rPr lang="en-US" dirty="0" smtClean="0"/>
              <a:t>subsequently prompts </a:t>
            </a:r>
            <a:r>
              <a:rPr lang="en-US" dirty="0"/>
              <a:t>further investigation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079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1566</TotalTime>
  <Words>2549</Words>
  <Application>Microsoft Office PowerPoint</Application>
  <PresentationFormat>Widescreen</PresentationFormat>
  <Paragraphs>174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AdvPSA88A</vt:lpstr>
      <vt:lpstr>AdvPSA88C</vt:lpstr>
      <vt:lpstr>Arial</vt:lpstr>
      <vt:lpstr>Century Gothic</vt:lpstr>
      <vt:lpstr>Times New Roman</vt:lpstr>
      <vt:lpstr>TimesTen-Roman</vt:lpstr>
      <vt:lpstr>Wingdings</vt:lpstr>
      <vt:lpstr>Wingdings 3</vt:lpstr>
      <vt:lpstr>Ion</vt:lpstr>
      <vt:lpstr>Nooshin ahmadi fellowship of endocrinology</vt:lpstr>
      <vt:lpstr>Problem list</vt:lpstr>
      <vt:lpstr>Hereditary Hyperparathyroidism Syndromes.Journal of Clinical Densitometry: Assessment of Skeletal Health, 2013</vt:lpstr>
      <vt:lpstr>MEN1</vt:lpstr>
      <vt:lpstr>MEN2A</vt:lpstr>
      <vt:lpstr>MEN4</vt:lpstr>
      <vt:lpstr>Familial hypocalciuric hypercalcemia (FHH) </vt:lpstr>
      <vt:lpstr>HPT-JT</vt:lpstr>
      <vt:lpstr>Hyperparathyroidism jaw tumour syndrome: a pictoral review, Insights Imaging (2016)</vt:lpstr>
      <vt:lpstr>PowerPoint Presentation</vt:lpstr>
      <vt:lpstr>PowerPoint Presentation</vt:lpstr>
      <vt:lpstr>Hereditary hyperparathyroidism—a consensus report of the European Society of Endocrine Surgeons (ESES) Langenbecks Arch Surg (2015</vt:lpstr>
      <vt:lpstr>familial isolated hyperparathyroidism(FIHPT) </vt:lpstr>
      <vt:lpstr>PowerPoint Presentation</vt:lpstr>
      <vt:lpstr>To date, more than 100 FIHPT families have been described, but most  kindreds have an unknown genetic background). In these patients, the following germline mutations of the following genes have been identified:  the MEN1 gene in 20-23% the CaSR gene in 14-18%  less frequently the HRPT2 gene</vt:lpstr>
      <vt:lpstr>Genetic testing in familial isolated hyperparathyroidism: unexpected results and their implications. Warner J et al. J Med Genet. 2004  </vt:lpstr>
      <vt:lpstr>Familial isolated hyperparathyroidism:a distinct genetic entity with an increased risk of parathyroid cancer.journal of clinical endocrinology and metabolism1993 </vt:lpstr>
      <vt:lpstr>Familial Isolated Hyperparathyroidism Is Rarely Caused by Germline Mutation in HRPT2, the Gene for the Hyperparathyroidism-Jaw Tumor Syndrome The Journal of Clinical Endocrinology &amp; Metabolism 2004</vt:lpstr>
      <vt:lpstr>Genetic basis of familial isolated hyperparathyroidism: a case series and a narrative review of the literature, J Bone Miner Metab2014 .</vt:lpstr>
      <vt:lpstr>Genetic basis of familial isolated hyperparathyroidism: a case series and a narrative review of the literature, J Bone Miner Metab2014</vt:lpstr>
      <vt:lpstr>Update on parathyroid carcinoma. J Endocrinol Invest 2016</vt:lpstr>
      <vt:lpstr>Surveillance for Early Detection of Aggressive Parathyroid Disease: Carcinoma and Atypical Adenoma in Familial Isolated Hyperparathyroidism Associated With a Germline HRPT2 Mutation </vt:lpstr>
      <vt:lpstr>HRPT2 IMPORTANCE</vt:lpstr>
      <vt:lpstr>Surveillance for Early Detection of Aggressive Parathyroid Disease: Carcinoma and Atypical Adenoma in Familial Isolated Hyperparathyroidism Associated With a Germline HRPT2 Mutation </vt:lpstr>
      <vt:lpstr>TREATMENT of FIHP?</vt:lpstr>
      <vt:lpstr>Hereditary hyperparathyroidism—a consensus report of the European Society of Endocrine Surgeons (ESES) Langenbecks Arch Surg (2015) </vt:lpstr>
      <vt:lpstr>FIHP with MEN1 mutation</vt:lpstr>
      <vt:lpstr>FIHP with HRPT2 mutation</vt:lpstr>
      <vt:lpstr>Intra operative pTH</vt:lpstr>
      <vt:lpstr> Update on parathyroid carcinoma. J Endocrinol Invest 2016 Parathyroid carcinoma: a 22-year experience. Head Neck204</vt:lpstr>
      <vt:lpstr>Follow up of proband parathyroid carcinoma in FIHP</vt:lpstr>
      <vt:lpstr>Follow up of  HRPT2 mutation-positive siblings in FIHP</vt:lpstr>
      <vt:lpstr>PowerPoint Presentation</vt:lpstr>
      <vt:lpstr>Follow up</vt:lpstr>
      <vt:lpstr>prognosis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101</cp:revision>
  <dcterms:created xsi:type="dcterms:W3CDTF">2017-11-02T17:33:19Z</dcterms:created>
  <dcterms:modified xsi:type="dcterms:W3CDTF">2017-11-05T20:06:59Z</dcterms:modified>
</cp:coreProperties>
</file>