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6" r:id="rId4"/>
    <p:sldId id="259" r:id="rId5"/>
    <p:sldId id="263" r:id="rId6"/>
    <p:sldId id="266" r:id="rId7"/>
    <p:sldId id="267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82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2" r:id="rId28"/>
    <p:sldId id="290" r:id="rId29"/>
    <p:sldId id="291" r:id="rId30"/>
    <p:sldId id="293" r:id="rId31"/>
    <p:sldId id="294" r:id="rId32"/>
    <p:sldId id="295" r:id="rId33"/>
    <p:sldId id="296" r:id="rId34"/>
    <p:sldId id="298" r:id="rId35"/>
    <p:sldId id="297" r:id="rId3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35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570ED0-5354-4C1B-9FA1-16BA890C0B26}" type="datetimeFigureOut">
              <a:rPr lang="fa-IR" smtClean="0"/>
              <a:pPr/>
              <a:t>02/09/1436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1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9AA0D8-3497-4744-8712-B469EC6468E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AA0D8-3497-4744-8712-B469EC6468E1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AA0D8-3497-4744-8712-B469EC6468E1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AA0D8-3497-4744-8712-B469EC6468E1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AA0D8-3497-4744-8712-B469EC6468E1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64563-C54A-4133-9E72-56822D0CD4BE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AA48D7-40CB-42C0-8401-34045CB88858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9EC1F-20BD-4537-AFAB-0E4287B35A8B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6F67E-F7C8-4D71-B87A-672E70F54182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93AB2-FAF6-433A-AC28-9D6FDD35929D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654C-6E91-4F3C-B833-DE53176345F6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98E8C-DBDF-4E01-9004-1A69F79652DB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F53C0-D4F5-4A95-817E-87B09E64E0F2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FA77A-1AD2-4D5A-8C24-A5A7616F4DE9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A520B-CBCC-4C82-8794-83D6DED9B715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9B02-6DB5-493F-8F13-11C1E512CF7C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596F52-C22C-40E3-9F23-E1ECB7F9A7A6}" type="datetime8">
              <a:rPr lang="fa-IR" smtClean="0"/>
              <a:pPr/>
              <a:t>دسامبر 1، 14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D81930-8DF6-4453-BE95-3E6088AFB9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</a:t>
            </a:fld>
            <a:endParaRPr lang="fa-IR"/>
          </a:p>
        </p:txBody>
      </p:sp>
      <p:pic>
        <p:nvPicPr>
          <p:cNvPr id="1026" name="Picture 2" descr="H:\besmell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280" y="200422"/>
            <a:ext cx="8114720" cy="615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6955158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747310"/>
                <a:gridCol w="7396690"/>
              </a:tblGrid>
              <a:tr h="79760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نویسنده اول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Yumi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Matsushita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12590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عنوان مقاله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Relations Between Waist  Circumference  at  Four Sites and Metabolic Risk Factor</a:t>
                      </a:r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سال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2010،</a:t>
                      </a:r>
                      <a:r>
                        <a:rPr kumimoji="0" lang="fa-IR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Obesity</a:t>
                      </a: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</a:tr>
              <a:tr h="49850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تعداد نمونه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1140</a:t>
                      </a:r>
                    </a:p>
                  </a:txBody>
                  <a:tcPr/>
                </a:tc>
              </a:tr>
              <a:tr h="71594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تعداد مرد وزن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محدوده سنی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 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969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M –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171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fa-IR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fa-IR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F</a:t>
                      </a: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70-20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</a:tr>
              <a:tr h="31565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نتایج</a:t>
                      </a:r>
                      <a:r>
                        <a:rPr lang="fa-IR" sz="1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مطالعه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در 42% مردان و 12/9% خانمها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Multiple risk factor </a:t>
                      </a:r>
                      <a:r>
                        <a:rPr lang="fa-IR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دیده شد. با توجه</a:t>
                      </a:r>
                      <a:r>
                        <a:rPr lang="fa-IR" sz="2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به انالیز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ROC</a:t>
                      </a:r>
                      <a:r>
                        <a:rPr lang="fa-IR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انجام شده برای مشخص 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کردن اینکه کدام مکان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ریسک فاکتورهای سندرم متابولیک را بهتر پیش بینی می کنند نتایج برای 4 مکان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مشابه بود.  بزرگترین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AUC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برای مردان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WC2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و برای خانم ها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WC1,2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بود.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AUC 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برای همه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site</a:t>
                      </a:r>
                      <a:r>
                        <a:rPr kumimoji="0" lang="fa-IR" sz="22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های اندازه گیری شده در خانم</a:t>
                      </a:r>
                      <a:r>
                        <a:rPr lang="fa-IR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ها (0/78-0/75)نسبت به آقایان (0/67-0/66)بیشتر بود. توانایی بررسی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AUC </a:t>
                      </a:r>
                      <a:r>
                        <a:rPr lang="fa-IR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چهار اندازه گیری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 </a:t>
                      </a:r>
                      <a:r>
                        <a:rPr lang="fa-IR" sz="2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برای پیش بینی کردن مجموعه ریسک فاکتور های سندرم متابولیک مشابه بود. محدودیت مطالعه این بود که تعداد خانم ها خیلی کمتر از آقایان بود.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27405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747310"/>
                <a:gridCol w="7396690"/>
              </a:tblGrid>
              <a:tr h="76638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نویسنده اول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Jack Wang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0909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عنوان مقاله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Comparisons of waist circumferences measured at 4 sites</a:t>
                      </a:r>
                    </a:p>
                  </a:txBody>
                  <a:tcPr/>
                </a:tc>
              </a:tr>
              <a:tr h="406439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سال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2003،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 J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</a:t>
                      </a:r>
                      <a:endParaRPr kumimoji="0" lang="fa-I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517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تعداد نمونه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111</a:t>
                      </a:r>
                    </a:p>
                  </a:txBody>
                  <a:tcPr/>
                </a:tc>
              </a:tr>
              <a:tr h="65655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تعداد مرد وزن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محدوده سنی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49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M - 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63</a:t>
                      </a:r>
                      <a:r>
                        <a:rPr kumimoji="0" lang="fa-IR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F</a:t>
                      </a: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83-7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</a:tr>
              <a:tr h="343413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نتایج</a:t>
                      </a:r>
                      <a:r>
                        <a:rPr lang="fa-IR" sz="1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مطالعه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به عنوان یک اندازه گیری عملی توزیع بافت چربی شکمی قابل قبول است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.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4 مکان دور کمر را با هم مقایسه کرده است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.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در یک 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sub group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به تعداد 74 نفر،</a:t>
                      </a:r>
                      <a:r>
                        <a:rPr kumimoji="0" lang="fa-IR" sz="204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چربی بدن با استفاده از 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whole-body dual-energy X-ray absorptiometry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اندازه گیری شده بود. یک یافته ی مهم این مطالعه این است که تعداد اندازه گیری شده 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در هر 4 مکان شایع استفاده شده تقریبا بطور برابر با چربی کل بدن و چربی تنه ای در هر جنس همراه است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.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این مطالعه نشان میدهد که مقدار مطلق 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به مکان اندازه گیری مخصوصا در خانم ها نسبت به آقایان  وابسته است و این نشان دهنده تفاوت بیولوژیک در شکل بدن بین خانمها و آقایان میباشد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. 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این مطالعه نشان میدهد که اندازه گیری 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بالای ایلیاک کرست ارتباط بیشتری با چربی کل بدن از 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kumimoji="0" lang="fa-IR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اندازه گیری شده در 3 مکان دیگر دارد</a:t>
                      </a:r>
                      <a:r>
                        <a:rPr kumimoji="0" lang="en-US" sz="204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28794" y="2285992"/>
            <a:ext cx="6029328" cy="1303867"/>
          </a:xfrm>
        </p:spPr>
        <p:txBody>
          <a:bodyPr>
            <a:noAutofit/>
          </a:bodyPr>
          <a:lstStyle/>
          <a:p>
            <a:pPr algn="ctr"/>
            <a:r>
              <a:rPr lang="fa-IR" sz="8800" dirty="0" smtClean="0">
                <a:cs typeface="2  Titr" pitchFamily="2" charset="-78"/>
              </a:rPr>
              <a:t>اهداف طرح</a:t>
            </a:r>
            <a:endParaRPr lang="en-US" sz="8800" dirty="0">
              <a:cs typeface="2  Tit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562878" cy="1303867"/>
          </a:xfrm>
        </p:spPr>
        <p:txBody>
          <a:bodyPr>
            <a:normAutofit/>
          </a:bodyPr>
          <a:lstStyle/>
          <a:p>
            <a:pPr algn="ctr" rtl="1"/>
            <a:r>
              <a:rPr lang="fa-IR" sz="6000" b="1" dirty="0" smtClean="0">
                <a:solidFill>
                  <a:schemeClr val="tx2"/>
                </a:solidFill>
                <a:cs typeface="B Zar" pitchFamily="2" charset="-78"/>
              </a:rPr>
              <a:t>اهداف اصلی</a:t>
            </a:r>
            <a:endParaRPr lang="en-US" sz="6000" dirty="0">
              <a:solidFill>
                <a:schemeClr val="tx2"/>
              </a:solidFill>
              <a:cs typeface="B Zar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1357290" y="1571612"/>
            <a:ext cx="721523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2357430"/>
            <a:ext cx="78581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تعیین ارتباط چربی احشایی شکمی توسط سونوگرافی با اندازه گیری دور کمر در مکان های مختلف در دو جنس در میزان های مختلف نمایه توده بدنی </a:t>
            </a: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و در سنین </a:t>
            </a: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70-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20 ساله مطالعه قند و لیپید تهران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2" y="500042"/>
            <a:ext cx="7848598" cy="946670"/>
          </a:xfrm>
        </p:spPr>
        <p:txBody>
          <a:bodyPr>
            <a:noAutofit/>
          </a:bodyPr>
          <a:lstStyle/>
          <a:p>
            <a:pPr algn="ctr" rtl="1"/>
            <a:r>
              <a:rPr lang="fa-IR" sz="6000" b="1" dirty="0">
                <a:cs typeface="B Zar" pitchFamily="2" charset="-78"/>
              </a:rPr>
              <a:t>اهداف </a:t>
            </a:r>
            <a:r>
              <a:rPr lang="fa-IR" sz="6000" b="1" dirty="0" smtClean="0">
                <a:cs typeface="B Zar" pitchFamily="2" charset="-78"/>
              </a:rPr>
              <a:t>فرعی</a:t>
            </a:r>
            <a:br>
              <a:rPr lang="fa-IR" sz="6000" b="1" dirty="0" smtClean="0">
                <a:cs typeface="B Zar" pitchFamily="2" charset="-78"/>
              </a:rPr>
            </a:br>
            <a:endParaRPr lang="en-US" sz="4400" dirty="0">
              <a:cs typeface="B Zar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357298"/>
            <a:ext cx="81439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1- تعیین چربی احشایی شکمی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توسط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سونوگرافی در دو جنس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2-تعیین اندازه گیری دور کمر در ناحیه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lowest rib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 در دو جنس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3- تعیین اندازه گیری دور کمر در ناحیه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narrowest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در دو جنس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4-تعیین اندازه گیری دور کمر در ناحیه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Mid way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در دو جنس</a:t>
            </a: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8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5-تعیین اندازه گیری دور کمر در ناحیه </a:t>
            </a:r>
            <a:r>
              <a:rPr lang="fa-IR" sz="28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بلافاصله بالای ایلیاک کرست </a:t>
            </a:r>
            <a:r>
              <a:rPr lang="ar-SA" sz="28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در دو جنس</a:t>
            </a:r>
            <a:endParaRPr lang="en-US" sz="2800" b="1" dirty="0" smtClean="0"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8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6-تعیین ارتباط چربی احشایی شکمی با اندازه گیری دور کمر در مکان های مختلف در دو جنس</a:t>
            </a:r>
            <a:endParaRPr lang="en-US" sz="2800" b="1" dirty="0" smtClean="0"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714356"/>
            <a:ext cx="7848598" cy="946670"/>
          </a:xfrm>
        </p:spPr>
        <p:txBody>
          <a:bodyPr>
            <a:noAutofit/>
          </a:bodyPr>
          <a:lstStyle/>
          <a:p>
            <a:pPr algn="ctr" rtl="1"/>
            <a:r>
              <a:rPr lang="fa-IR" sz="6000" b="1" dirty="0" smtClean="0">
                <a:cs typeface="B Zar" pitchFamily="2" charset="-78"/>
              </a:rPr>
              <a:t>اهداف فرعی</a:t>
            </a:r>
            <a:br>
              <a:rPr lang="fa-IR" sz="6000" b="1" dirty="0" smtClean="0">
                <a:cs typeface="B Zar" pitchFamily="2" charset="-78"/>
              </a:rPr>
            </a:br>
            <a:r>
              <a:rPr lang="fa-IR" sz="4400" b="1" dirty="0" smtClean="0">
                <a:cs typeface="B Zar" pitchFamily="2" charset="-78"/>
              </a:rPr>
              <a:t>ادامه</a:t>
            </a:r>
            <a:r>
              <a:rPr lang="fa-IR" sz="6000" b="1" dirty="0" smtClean="0">
                <a:cs typeface="B Zar" pitchFamily="2" charset="-78"/>
              </a:rPr>
              <a:t/>
            </a:r>
            <a:br>
              <a:rPr lang="fa-IR" sz="6000" b="1" dirty="0" smtClean="0">
                <a:cs typeface="B Zar" pitchFamily="2" charset="-78"/>
              </a:rPr>
            </a:br>
            <a:endParaRPr lang="en-US" sz="4400" dirty="0">
              <a:cs typeface="B Zar" pitchFamily="2" charset="-78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71538" y="1500174"/>
            <a:ext cx="80724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7- تعیین ارتباط چربی احشایی شکمی با اندازه گیری دور کمر در مکان های مختلف در مردان زیر 40 سال وبالای 40 سال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8- تعیین ارتباط چربی احشایی شکمی با اندازه گیری دور کمر در مکان های مختلف در زنان قبل از منوپاز و بعد از منوپاز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9- تعیین ارتباط چربی احشایی شکمی با اندازه گیری دور کمر در مکان های مختلف در مردان با</a:t>
            </a:r>
            <a:r>
              <a:rPr lang="fa-IR" b="1" dirty="0" smtClean="0"/>
              <a:t>  </a:t>
            </a:r>
            <a:r>
              <a:rPr lang="en-US" b="1" dirty="0" smtClean="0"/>
              <a:t> </a:t>
            </a:r>
            <a:r>
              <a:rPr lang="fa-IR" b="1" dirty="0" smtClean="0"/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BMI</a:t>
            </a:r>
            <a:r>
              <a:rPr lang="ar-SA" dirty="0" smtClean="0"/>
              <a:t>&lt;</a:t>
            </a:r>
            <a:r>
              <a:rPr lang="ar-SA" b="1" dirty="0" smtClean="0"/>
              <a:t> 25</a:t>
            </a:r>
            <a:r>
              <a:rPr lang="en-US" b="1" dirty="0" smtClean="0"/>
              <a:t>              </a:t>
            </a:r>
          </a:p>
          <a:p>
            <a:r>
              <a:rPr lang="en-US" b="1" dirty="0" smtClean="0"/>
              <a:t>   </a:t>
            </a:r>
            <a:r>
              <a:rPr lang="ar-SA" b="1" dirty="0" smtClean="0"/>
              <a:t>30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BMI </a:t>
            </a:r>
            <a:r>
              <a:rPr lang="fa-IR" b="1" dirty="0" smtClean="0"/>
              <a:t>≥ 25</a:t>
            </a:r>
            <a:r>
              <a:rPr lang="ar-SA" b="1" dirty="0" smtClean="0"/>
              <a:t> 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   </a:t>
            </a:r>
            <a:r>
              <a:rPr lang="ar-SA" b="1" dirty="0" smtClean="0"/>
              <a:t>30≤</a:t>
            </a:r>
            <a:r>
              <a:rPr lang="en-US" b="1" dirty="0" smtClean="0"/>
              <a:t> </a:t>
            </a:r>
            <a:r>
              <a:rPr lang="ar-SA" b="1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BMI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/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4786322"/>
            <a:ext cx="8143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10- تعیین ارتباط چربی احشایی شکمی با اندازه گیری دور کمر در مکان های مختلف در زنان با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BMI  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&lt; 25</a:t>
            </a:r>
            <a:endParaRPr lang="en-US" dirty="0" smtClean="0">
              <a:latin typeface="Arial" pitchFamily="34" charset="0"/>
              <a:cs typeface="B Zar" pitchFamily="2" charset="-78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30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&gt;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BMI </a:t>
            </a:r>
            <a:r>
              <a:rPr lang="fa-IR" b="1" dirty="0" smtClean="0">
                <a:latin typeface="Calibri" pitchFamily="34" charset="0"/>
                <a:ea typeface="Times New Roman" pitchFamily="18" charset="0"/>
                <a:cs typeface="B Zar" pitchFamily="2" charset="-78"/>
              </a:rPr>
              <a:t>≥</a:t>
            </a:r>
            <a:r>
              <a:rPr lang="fa-IR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25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  </a:t>
            </a:r>
            <a:endParaRPr lang="en-US" dirty="0" smtClean="0">
              <a:latin typeface="Arial" pitchFamily="34" charset="0"/>
              <a:cs typeface="B Zar" pitchFamily="2" charset="-78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30≤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BMI</a:t>
            </a:r>
            <a:endParaRPr lang="en-US" dirty="0" smtClean="0">
              <a:latin typeface="Arial" pitchFamily="34" charset="0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20568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اهداف کاربردی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71506" y="2214554"/>
            <a:ext cx="78582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پیدا کردن مناسب ترین مکان اندازه گیری دور کمر برای ارتباط چربی احشایی شکمی و شیوع سندرم متابولیک</a:t>
            </a:r>
            <a:endParaRPr kumimoji="0" lang="ar-S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643866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فرضیات</a:t>
            </a:r>
            <a:endParaRPr lang="en-US" sz="6000" dirty="0">
              <a:cs typeface="B Zar" pitchFamily="2" charset="-78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1538" y="1285860"/>
            <a:ext cx="80010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فرضیه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H</a:t>
            </a:r>
            <a:r>
              <a:rPr kumimoji="0" lang="en-US" sz="2400" i="0" u="non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0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: تفاوتی در ارتباط چربی احشایی شکمی با اندازه گیری دور کمر مکان های مختلف وجود ندارد</a:t>
            </a:r>
            <a:endParaRPr lang="en-US" sz="2400" dirty="0" smtClean="0"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justLow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فرضیه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Zar" pitchFamily="2" charset="-78"/>
              </a:rPr>
              <a:t>1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: تفاوتی در ارتباط چربی احشایی شکمی با اندازه گیری دور کمر مکان های مختلف وجود دارد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justLow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فرضیه</a:t>
            </a:r>
            <a:r>
              <a:rPr kumimoji="0" lang="fa-I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Zar" pitchFamily="2" charset="-78"/>
              </a:rPr>
              <a:t>0</a:t>
            </a:r>
            <a:r>
              <a:rPr lang="ar-SA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: چربی احشایی شکمی در مکان های مختلف دور کمر در زن ومرد یکسان است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فرضیه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Zar" pitchFamily="2" charset="-78"/>
              </a:rPr>
              <a:t>1 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: چربی احشایی شکمی در مکان های مختلف دور کمر در زن ومرد یکسان نیست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justLow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فرضیه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Zar" pitchFamily="2" charset="-78"/>
              </a:rPr>
              <a:t>0</a:t>
            </a:r>
            <a:r>
              <a:rPr lang="ar-SA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: چربی احشایی شکمی در مکان های مختلف دور کمر در مردان زیر 40 سال و بالای 40 سال یکسان است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فرضیه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Zar" pitchFamily="2" charset="-78"/>
              </a:rPr>
              <a:t>1 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: چربی احشایی شکمی در مکان های مختلف دور کمر در مردان زیر 40 سال و بالای 40 سال یکسان نیست</a:t>
            </a:r>
            <a:endParaRPr kumimoji="0" lang="ar-S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0"/>
            <a:ext cx="800102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4400" b="1" dirty="0" smtClean="0">
                <a:cs typeface="B Zar" pitchFamily="2" charset="-78"/>
              </a:rPr>
              <a:t>فرضیات</a:t>
            </a:r>
            <a:endParaRPr lang="en-US" sz="4400" b="1" dirty="0" smtClean="0">
              <a:cs typeface="B Zar" pitchFamily="2" charset="-78"/>
            </a:endParaRPr>
          </a:p>
          <a:p>
            <a:pPr algn="ctr"/>
            <a:endParaRPr lang="en-US" sz="2400" dirty="0" smtClean="0"/>
          </a:p>
          <a:p>
            <a:r>
              <a:rPr lang="ar-SA" sz="2400" dirty="0" smtClean="0">
                <a:cs typeface="B Nazanin" pitchFamily="2" charset="-78"/>
              </a:rPr>
              <a:t>فرضیه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Nazanin" pitchFamily="2" charset="-78"/>
              </a:rPr>
              <a:t>0</a:t>
            </a:r>
            <a:r>
              <a:rPr lang="ar-SA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lang="ar-SA" sz="2400" dirty="0" smtClean="0">
                <a:cs typeface="B Nazanin" pitchFamily="2" charset="-78"/>
              </a:rPr>
              <a:t>: چربی احشایی شکمی در مکان های مختلف دور کمر در زنان قبل از منوپاز و بعد از منوپاز یکسان است</a:t>
            </a:r>
            <a:endParaRPr lang="en-US" sz="2400" dirty="0" smtClean="0">
              <a:cs typeface="B Nazanin" pitchFamily="2" charset="-78"/>
            </a:endParaRPr>
          </a:p>
          <a:p>
            <a:r>
              <a:rPr lang="ar-SA" sz="2400" dirty="0" smtClean="0">
                <a:cs typeface="B Nazanin" pitchFamily="2" charset="-78"/>
              </a:rPr>
              <a:t>فرضیه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Nazanin" pitchFamily="2" charset="-78"/>
              </a:rPr>
              <a:t>1 </a:t>
            </a:r>
            <a:r>
              <a:rPr lang="ar-SA" sz="2400" dirty="0" smtClean="0">
                <a:cs typeface="B Nazanin" pitchFamily="2" charset="-78"/>
              </a:rPr>
              <a:t>: چربی احشایی شکمی در مکان های مختلف دور کمر در زنان قبل از منوپا</a:t>
            </a:r>
            <a:r>
              <a:rPr lang="fa-IR" sz="2400" dirty="0" smtClean="0">
                <a:cs typeface="B Nazanin" pitchFamily="2" charset="-78"/>
              </a:rPr>
              <a:t>ز</a:t>
            </a:r>
            <a:r>
              <a:rPr lang="ar-SA" sz="2400" dirty="0" smtClean="0">
                <a:cs typeface="B Nazanin" pitchFamily="2" charset="-78"/>
              </a:rPr>
              <a:t> و بعد از منوپاز یکسان نیست</a:t>
            </a:r>
            <a:endParaRPr lang="fa-IR" sz="2400" dirty="0" smtClean="0">
              <a:cs typeface="B Nazanin" pitchFamily="2" charset="-78"/>
            </a:endParaRPr>
          </a:p>
          <a:p>
            <a:endParaRPr lang="en-US" sz="2400" dirty="0" smtClean="0">
              <a:cs typeface="B Nazanin" pitchFamily="2" charset="-78"/>
            </a:endParaRPr>
          </a:p>
          <a:p>
            <a:endParaRPr lang="en-US" sz="2400" dirty="0" smtClean="0">
              <a:cs typeface="B Nazanin" pitchFamily="2" charset="-78"/>
            </a:endParaRPr>
          </a:p>
          <a:p>
            <a:r>
              <a:rPr lang="ar-SA" sz="2400" dirty="0" smtClean="0">
                <a:cs typeface="B Nazanin" pitchFamily="2" charset="-78"/>
              </a:rPr>
              <a:t>فرضیه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Nazanin" pitchFamily="2" charset="-78"/>
              </a:rPr>
              <a:t>0</a:t>
            </a:r>
            <a:r>
              <a:rPr lang="ar-SA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lang="ar-SA" sz="2400" dirty="0" smtClean="0">
                <a:cs typeface="B Nazanin" pitchFamily="2" charset="-78"/>
              </a:rPr>
              <a:t>: چربی احشایی شکمی در مکان های مختلف دور کمر در مر</a:t>
            </a:r>
            <a:r>
              <a:rPr lang="fa-IR" sz="2400" dirty="0" smtClean="0">
                <a:cs typeface="B Nazanin" pitchFamily="2" charset="-78"/>
              </a:rPr>
              <a:t>دوزن </a:t>
            </a:r>
            <a:r>
              <a:rPr lang="ar-SA" sz="2400" dirty="0" smtClean="0">
                <a:cs typeface="B Nazanin" pitchFamily="2" charset="-78"/>
              </a:rPr>
              <a:t>در نمایه توده بدنی مختلف یکسان است</a:t>
            </a:r>
            <a:endParaRPr lang="en-US" sz="2400" dirty="0" smtClean="0">
              <a:cs typeface="B Nazanin" pitchFamily="2" charset="-78"/>
            </a:endParaRPr>
          </a:p>
          <a:p>
            <a:r>
              <a:rPr lang="ar-SA" sz="2400" dirty="0" smtClean="0">
                <a:cs typeface="B Nazanin" pitchFamily="2" charset="-78"/>
              </a:rPr>
              <a:t>فرضیه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B Nazanin" pitchFamily="2" charset="-78"/>
              </a:rPr>
              <a:t>1 </a:t>
            </a:r>
            <a:r>
              <a:rPr lang="ar-SA" sz="2400" dirty="0" smtClean="0">
                <a:cs typeface="B Nazanin" pitchFamily="2" charset="-78"/>
              </a:rPr>
              <a:t>: چربی احشایی شکمی در مکان های مختلف دور کمر در مرد</a:t>
            </a:r>
            <a:r>
              <a:rPr lang="fa-IR" sz="2400" dirty="0" smtClean="0">
                <a:cs typeface="B Nazanin" pitchFamily="2" charset="-78"/>
              </a:rPr>
              <a:t>وزن </a:t>
            </a:r>
            <a:r>
              <a:rPr lang="ar-SA" sz="2400" dirty="0" smtClean="0">
                <a:cs typeface="B Nazanin" pitchFamily="2" charset="-78"/>
              </a:rPr>
              <a:t>در نمایه توده بدنی مختلف یکسان نیست</a:t>
            </a:r>
            <a:endParaRPr lang="fa-IR" sz="2400" dirty="0" smtClean="0">
              <a:cs typeface="B Nazanin" pitchFamily="2" charset="-78"/>
            </a:endParaRPr>
          </a:p>
          <a:p>
            <a:r>
              <a:rPr lang="ar-SA" sz="2400" b="1" dirty="0" smtClean="0"/>
              <a:t/>
            </a:r>
            <a:br>
              <a:rPr lang="ar-SA" sz="2400" b="1" dirty="0" smtClean="0"/>
            </a:br>
            <a:endParaRPr kumimoji="0" lang="ar-S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2455332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روش اجرا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785794"/>
            <a:ext cx="6858048" cy="5000660"/>
          </a:xfrm>
        </p:spPr>
        <p:txBody>
          <a:bodyPr>
            <a:normAutofit fontScale="70000" lnSpcReduction="20000"/>
          </a:bodyPr>
          <a:lstStyle/>
          <a:p>
            <a:pPr lvl="1" algn="ctr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5400" b="1" dirty="0" smtClean="0">
                <a:cs typeface="B Zar" pitchFamily="2" charset="-78"/>
              </a:rPr>
              <a:t>عنوان موضوع:</a:t>
            </a:r>
          </a:p>
          <a:p>
            <a:pPr lvl="1" algn="ctr">
              <a:lnSpc>
                <a:spcPct val="80000"/>
              </a:lnSpc>
              <a:buClr>
                <a:srgbClr val="9999CC"/>
              </a:buClr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lvl="1" algn="ctr">
              <a:lnSpc>
                <a:spcPct val="160000"/>
              </a:lnSpc>
              <a:buClr>
                <a:srgbClr val="9999CC"/>
              </a:buClr>
              <a:buNone/>
            </a:pPr>
            <a:r>
              <a:rPr lang="fa-IR" sz="3600" b="1" dirty="0" smtClean="0">
                <a:cs typeface="B Nazanin" pitchFamily="2" charset="-78"/>
              </a:rPr>
              <a:t>      بررسی ارتباط چربی احشایی شکمی توسط سونوگرافی با اندازه گیری دورکمر در مکانهای مختلف در جمعیت بزرگسال مطالعه قند و لیپید تهران</a:t>
            </a:r>
          </a:p>
          <a:p>
            <a:pPr lvl="1" algn="ctr">
              <a:lnSpc>
                <a:spcPct val="160000"/>
              </a:lnSpc>
              <a:buClr>
                <a:srgbClr val="9999CC"/>
              </a:buClr>
              <a:buNone/>
            </a:pPr>
            <a:r>
              <a:rPr lang="fa-I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endParaRPr lang="fa-I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endParaRPr lang="fa-I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endParaRPr lang="fa-I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endParaRPr lang="fa-I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ارائه دهنده: علی عزیزی</a:t>
            </a:r>
            <a:r>
              <a:rPr lang="fa-I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دستیار فوق تخصصی غدد بالغین</a:t>
            </a: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استاد راهنما: دکتر فرهاد حسین پناه</a:t>
            </a:r>
          </a:p>
          <a:p>
            <a:pPr lvl="1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استاد مشاور: دکتر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فرزانه سروقدی</a:t>
            </a:r>
            <a:endParaRPr lang="en-US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00100" y="1928802"/>
            <a:ext cx="8143900" cy="3318936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1" dirty="0" smtClean="0"/>
              <a:t>نوع مطالعه: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a-IR" sz="3200" dirty="0" smtClean="0"/>
              <a:t>مقطعی</a:t>
            </a:r>
            <a:endParaRPr lang="fa-IR" sz="2400" dirty="0" smtClean="0"/>
          </a:p>
          <a:p>
            <a:pPr algn="just" rtl="1"/>
            <a:endParaRPr lang="fa-IR" b="1" dirty="0" smtClean="0"/>
          </a:p>
          <a:p>
            <a:pPr algn="just" rtl="1"/>
            <a:r>
              <a:rPr lang="fa-IR" b="1" dirty="0" smtClean="0"/>
              <a:t>جمعیت هدف: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/>
              <a:t>افراد بین70-20سال ساکن در منطقه 13 تهران</a:t>
            </a:r>
            <a:endParaRPr lang="en-US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روش اجرا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روش اجرا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571744"/>
            <a:ext cx="7848599" cy="3318936"/>
          </a:xfrm>
        </p:spPr>
        <p:txBody>
          <a:bodyPr>
            <a:normAutofit/>
          </a:bodyPr>
          <a:lstStyle/>
          <a:p>
            <a:r>
              <a:rPr lang="fa-IR" sz="4000" b="1" dirty="0"/>
              <a:t>روش نمونه </a:t>
            </a:r>
            <a:r>
              <a:rPr lang="fa-IR" sz="4000" b="1" dirty="0" smtClean="0"/>
              <a:t>گيری:</a:t>
            </a:r>
          </a:p>
          <a:p>
            <a:pPr>
              <a:buNone/>
            </a:pPr>
            <a:endParaRPr lang="fa-IR" dirty="0" smtClean="0"/>
          </a:p>
          <a:p>
            <a:pPr>
              <a:buFont typeface="Wingdings" pitchFamily="2" charset="2"/>
              <a:buChar char="ü"/>
            </a:pPr>
            <a:r>
              <a:rPr lang="fa-IR" sz="3600" dirty="0" smtClean="0">
                <a:cs typeface="B Zar" pitchFamily="2" charset="-78"/>
              </a:rPr>
              <a:t>افراد در مطالعه ی قند و لیپید تهران به صورت </a:t>
            </a:r>
            <a:r>
              <a:rPr lang="fa-IR" sz="3600" smtClean="0">
                <a:cs typeface="B Zar" pitchFamily="2" charset="-78"/>
              </a:rPr>
              <a:t>تصادفی </a:t>
            </a:r>
            <a:r>
              <a:rPr lang="fa-IR" sz="3600" smtClean="0">
                <a:cs typeface="B Zar" pitchFamily="2" charset="-78"/>
              </a:rPr>
              <a:t>خوشه</a:t>
            </a:r>
            <a:r>
              <a:rPr lang="fa-IR" sz="360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ای چندمرحله ای انتخاب شده اند.</a:t>
            </a:r>
            <a:endParaRPr lang="en-US" sz="2800" dirty="0" smtClean="0">
              <a:cs typeface="B Zar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روش اجرا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57364"/>
            <a:ext cx="7858180" cy="4214842"/>
          </a:xfrm>
        </p:spPr>
        <p:txBody>
          <a:bodyPr>
            <a:normAutofit/>
          </a:bodyPr>
          <a:lstStyle/>
          <a:p>
            <a:r>
              <a:rPr lang="fa-IR" sz="4300" b="1" dirty="0" smtClean="0"/>
              <a:t>معیارهای ورود: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a-IR" sz="3600" dirty="0" smtClean="0">
                <a:cs typeface="B Zar" pitchFamily="2" charset="-78"/>
              </a:rPr>
              <a:t>سن بالای 20 سال و زیر 70 سال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a-IR" sz="3600" dirty="0" smtClean="0">
                <a:cs typeface="B Zar" pitchFamily="2" charset="-78"/>
              </a:rPr>
              <a:t> </a:t>
            </a:r>
            <a:r>
              <a:rPr lang="en-US" sz="3600" dirty="0" smtClean="0">
                <a:cs typeface="B Zar" pitchFamily="2" charset="-78"/>
              </a:rPr>
              <a:t>BMI  </a:t>
            </a:r>
            <a:r>
              <a:rPr lang="fa-IR" sz="3600" dirty="0" smtClean="0">
                <a:cs typeface="B Zar" pitchFamily="2" charset="-78"/>
              </a:rPr>
              <a:t>≥ 18/5</a:t>
            </a:r>
          </a:p>
          <a:p>
            <a:pPr lvl="1">
              <a:buNone/>
            </a:pPr>
            <a:endParaRPr lang="fa-IR" b="1" dirty="0" smtClean="0"/>
          </a:p>
          <a:p>
            <a:r>
              <a:rPr lang="fa-IR" sz="3900" b="1" dirty="0" smtClean="0"/>
              <a:t>معیارهای خروج:</a:t>
            </a:r>
          </a:p>
          <a:p>
            <a:pPr>
              <a:buFont typeface="Wingdings" pitchFamily="2" charset="2"/>
              <a:buChar char="ü"/>
            </a:pPr>
            <a:r>
              <a:rPr lang="fa-IR" sz="3800" dirty="0" smtClean="0">
                <a:cs typeface="B Zar" pitchFamily="2" charset="-78"/>
              </a:rPr>
              <a:t>خانم های باردار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0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روش اجرا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2976" y="1285860"/>
            <a:ext cx="7786742" cy="52864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a-IR" sz="4300" b="1" dirty="0">
                <a:cs typeface="B Zar" pitchFamily="2" charset="-78"/>
              </a:rPr>
              <a:t>حجم </a:t>
            </a:r>
            <a:r>
              <a:rPr lang="fa-IR" sz="4300" b="1" dirty="0" smtClean="0">
                <a:cs typeface="B Zar" pitchFamily="2" charset="-78"/>
              </a:rPr>
              <a:t>نمونه: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a-IR" sz="3400" dirty="0" smtClean="0">
                <a:cs typeface="B Zar" pitchFamily="2" charset="-78"/>
              </a:rPr>
              <a:t>براساس مطالعه ی </a:t>
            </a:r>
            <a:r>
              <a:rPr lang="en-US" sz="3400" dirty="0" smtClean="0">
                <a:cs typeface="B Zar" pitchFamily="2" charset="-78"/>
              </a:rPr>
              <a:t> </a:t>
            </a:r>
            <a:r>
              <a:rPr lang="en-US" sz="3400" dirty="0" smtClean="0">
                <a:latin typeface="Arial" pitchFamily="34" charset="0"/>
                <a:cs typeface="B Zar" pitchFamily="2" charset="-78"/>
              </a:rPr>
              <a:t>Westphal</a:t>
            </a:r>
            <a:r>
              <a:rPr lang="fa-IR" sz="3400" dirty="0" smtClean="0">
                <a:cs typeface="B Zar" pitchFamily="2" charset="-78"/>
              </a:rPr>
              <a:t>و همکارانش با در نظر گرفتن ضریب همبستگی 0/6 و با در نظر گرفتن خطای نوع اول </a:t>
            </a:r>
            <a:r>
              <a:rPr lang="en-US" sz="3400" dirty="0" smtClean="0">
                <a:latin typeface="Arial" pitchFamily="34" charset="0"/>
                <a:cs typeface="B Zar" pitchFamily="2" charset="-78"/>
              </a:rPr>
              <a:t>0.05</a:t>
            </a:r>
            <a:r>
              <a:rPr lang="fa-IR" sz="3400" dirty="0" smtClean="0">
                <a:latin typeface="Arial" pitchFamily="34" charset="0"/>
                <a:cs typeface="B Zar" pitchFamily="2" charset="-78"/>
              </a:rPr>
              <a:t>=∝ ،</a:t>
            </a:r>
            <a:r>
              <a:rPr lang="el-GR" sz="3400" dirty="0" smtClean="0">
                <a:latin typeface="Arial" pitchFamily="34" charset="0"/>
                <a:cs typeface="B Zar" pitchFamily="2" charset="-78"/>
              </a:rPr>
              <a:t> β=0.1 </a:t>
            </a:r>
            <a:r>
              <a:rPr lang="fa-IR" sz="3400" dirty="0" smtClean="0">
                <a:cs typeface="B Zar" pitchFamily="2" charset="-78"/>
              </a:rPr>
              <a:t>و توان آزمون 90% و   </a:t>
            </a:r>
            <a:r>
              <a:rPr lang="en-US" sz="3400" dirty="0" smtClean="0">
                <a:latin typeface="Arial" pitchFamily="34" charset="0"/>
                <a:cs typeface="B Zar" pitchFamily="2" charset="-78"/>
              </a:rPr>
              <a:t>Z(1-∝/2)= 1.96</a:t>
            </a:r>
            <a:r>
              <a:rPr lang="fa-IR" sz="3400" dirty="0" smtClean="0">
                <a:latin typeface="Arial" pitchFamily="34" charset="0"/>
                <a:cs typeface="B Zar" pitchFamily="2" charset="-78"/>
              </a:rPr>
              <a:t> ، </a:t>
            </a:r>
            <a:r>
              <a:rPr lang="en-US" sz="3400" dirty="0" smtClean="0">
                <a:latin typeface="Arial" pitchFamily="34" charset="0"/>
                <a:cs typeface="B Zar" pitchFamily="2" charset="-78"/>
              </a:rPr>
              <a:t> Z (1-</a:t>
            </a:r>
            <a:r>
              <a:rPr lang="el-GR" sz="3400" dirty="0" smtClean="0">
                <a:latin typeface="Arial" pitchFamily="34" charset="0"/>
                <a:cs typeface="B Zar" pitchFamily="2" charset="-78"/>
              </a:rPr>
              <a:t>β) = 1.28 </a:t>
            </a:r>
            <a:r>
              <a:rPr lang="fa-IR" sz="3400" dirty="0" smtClean="0">
                <a:cs typeface="B Zar" pitchFamily="2" charset="-78"/>
              </a:rPr>
              <a:t>بر اساس فرمول زیر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fa-IR" sz="2800" dirty="0" smtClean="0">
              <a:cs typeface="B Zar" pitchFamily="2" charset="-78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fa-IR" sz="2800" dirty="0" smtClean="0">
              <a:cs typeface="B Zar" pitchFamily="2" charset="-78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fa-IR" sz="2900" dirty="0" smtClean="0">
              <a:cs typeface="B Zar" pitchFamily="2" charset="-78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fa-IR" sz="3100" dirty="0" smtClean="0">
                <a:cs typeface="B Zar" pitchFamily="2" charset="-78"/>
              </a:rPr>
              <a:t>بر اساس نمایه توده بدنی هر جنس به 3 زیرگروه و برای هر زیرگروه 25 نمونه لازم است که برای هر جنس 78 نمونه و برای دو جنس 156 نمونه طبق جدول لازم می باشد</a:t>
            </a:r>
            <a:r>
              <a:rPr lang="fa-IR" sz="2900" dirty="0" smtClean="0">
                <a:cs typeface="B Zar" pitchFamily="2" charset="-78"/>
              </a:rPr>
              <a:t>.</a:t>
            </a:r>
          </a:p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86190"/>
            <a:ext cx="40332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714752"/>
            <a:ext cx="3857652" cy="1132137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0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/>
              <a:t>روش اجـرا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1571612"/>
            <a:ext cx="78581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2000" dirty="0" smtClean="0">
                <a:cs typeface="B Zar" pitchFamily="2" charset="-78"/>
              </a:rPr>
              <a:t>این بررسی در قالب مطالعه قند و لیپید تهران</a:t>
            </a:r>
            <a:r>
              <a:rPr lang="fa-IR" sz="2000" dirty="0" smtClean="0">
                <a:cs typeface="B Zar" pitchFamily="2" charset="-78"/>
              </a:rPr>
              <a:t> در فاز پنجم </a:t>
            </a:r>
            <a:r>
              <a:rPr lang="ar-SA" sz="2000" dirty="0" smtClean="0">
                <a:cs typeface="B Zar" pitchFamily="2" charset="-78"/>
              </a:rPr>
              <a:t>انجام خواهد شد بدین ترتیب افرادی که در شروع مطالع</a:t>
            </a:r>
            <a:r>
              <a:rPr lang="fa-IR" sz="2000" dirty="0" smtClean="0">
                <a:cs typeface="B Zar" pitchFamily="2" charset="-78"/>
              </a:rPr>
              <a:t>ه</a:t>
            </a:r>
            <a:r>
              <a:rPr lang="ar-SA" sz="2000" dirty="0" smtClean="0">
                <a:cs typeface="B Zar" pitchFamily="2" charset="-78"/>
              </a:rPr>
              <a:t> سن بیشتر از 20 سال و کمتر از 70 سال داشته وارد مطالعه میشوند. از شرکت کنندگان مطالعه قند و لیپید تهران از قبل نمونه خون پس از 12-14 ساعت ناشتایی جهت انجام آزمایشات اخذ شده و پرسشنامه حاوی مشخصات شناسنامه،سوابق پزشکی،مصرف دارو، مصرف کننده سیگار، وضعیت تحرک بدنی تکمیل شد</a:t>
            </a:r>
            <a:r>
              <a:rPr lang="fa-IR" sz="2000" dirty="0" smtClean="0">
                <a:cs typeface="B Zar" pitchFamily="2" charset="-78"/>
              </a:rPr>
              <a:t>ه و</a:t>
            </a:r>
            <a:r>
              <a:rPr lang="ar-SA" sz="2000" dirty="0" smtClean="0">
                <a:cs typeface="B Zar" pitchFamily="2" charset="-78"/>
              </a:rPr>
              <a:t> فشار خون اندازه گیری وثبت </a:t>
            </a:r>
            <a:r>
              <a:rPr lang="fa-IR" sz="2000" dirty="0" smtClean="0">
                <a:cs typeface="B Zar" pitchFamily="2" charset="-78"/>
              </a:rPr>
              <a:t>شده است.</a:t>
            </a:r>
            <a:r>
              <a:rPr lang="ar-SA" sz="2000" dirty="0" smtClean="0">
                <a:cs typeface="B Zar" pitchFamily="2" charset="-78"/>
              </a:rPr>
              <a:t> </a:t>
            </a:r>
            <a:endParaRPr lang="fa-IR" sz="2000" dirty="0" smtClean="0">
              <a:cs typeface="B Zar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000" dirty="0" smtClean="0">
              <a:cs typeface="B Za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2000" dirty="0" smtClean="0">
                <a:cs typeface="B Zar" pitchFamily="2" charset="-78"/>
              </a:rPr>
              <a:t>طی فراخوانی از شرکت کنندگان طی روز خاصی جهت اندازه گیری دور کمر در مکانهای مختلف در پایین ترین حد دنده ها در خط وسط آگزیلاری (</a:t>
            </a:r>
            <a:r>
              <a:rPr lang="en-US" sz="2000" dirty="0" smtClean="0">
                <a:cs typeface="B Zar" pitchFamily="2" charset="-78"/>
              </a:rPr>
              <a:t>WC 1</a:t>
            </a:r>
            <a:r>
              <a:rPr lang="fa-IR" sz="2000" dirty="0" smtClean="0">
                <a:cs typeface="B Zar" pitchFamily="2" charset="-78"/>
              </a:rPr>
              <a:t>) ، باریک ترین قسمت نقطه بین دنده ها و ایلیاک کرست (</a:t>
            </a:r>
            <a:r>
              <a:rPr lang="en-US" sz="2000" dirty="0" smtClean="0">
                <a:cs typeface="B Zar" pitchFamily="2" charset="-78"/>
              </a:rPr>
              <a:t>WC 2</a:t>
            </a:r>
            <a:r>
              <a:rPr lang="fa-IR" sz="2000" dirty="0" smtClean="0">
                <a:cs typeface="B Zar" pitchFamily="2" charset="-78"/>
              </a:rPr>
              <a:t>) و نقطه وسط بین دنده ها و ایلیاک کرست در خط میداگزیلاری(</a:t>
            </a:r>
            <a:r>
              <a:rPr lang="en-US" sz="2000" dirty="0" smtClean="0">
                <a:cs typeface="B Zar" pitchFamily="2" charset="-78"/>
              </a:rPr>
              <a:t>WC 3</a:t>
            </a:r>
            <a:r>
              <a:rPr lang="fa-IR" sz="2000" dirty="0" smtClean="0">
                <a:cs typeface="B Zar" pitchFamily="2" charset="-78"/>
              </a:rPr>
              <a:t>) و خط بالای ایلیاک کرست(</a:t>
            </a:r>
            <a:r>
              <a:rPr lang="en-US" sz="2000" dirty="0" smtClean="0">
                <a:cs typeface="B Zar" pitchFamily="2" charset="-78"/>
              </a:rPr>
              <a:t>WC 4</a:t>
            </a:r>
            <a:r>
              <a:rPr lang="fa-IR" sz="2000" dirty="0" smtClean="0">
                <a:cs typeface="B Zar" pitchFamily="2" charset="-78"/>
              </a:rPr>
              <a:t>)</a:t>
            </a:r>
            <a:r>
              <a:rPr lang="ar-SA" sz="2000" dirty="0" smtClean="0">
                <a:cs typeface="B Zar" pitchFamily="2" charset="-78"/>
              </a:rPr>
              <a:t>دعوت می شود</a:t>
            </a:r>
            <a:r>
              <a:rPr lang="en-US" sz="2000" dirty="0" smtClean="0">
                <a:cs typeface="B Zar" pitchFamily="2" charset="-78"/>
              </a:rPr>
              <a:t>.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روش اجرا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290" y="1643050"/>
            <a:ext cx="75724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انجام سونوگرافی جهت تعیین </a:t>
            </a:r>
            <a:r>
              <a:rPr lang="fa-IR" sz="2800" smtClean="0">
                <a:cs typeface="B Zar" pitchFamily="2" charset="-78"/>
              </a:rPr>
              <a:t>چربی احشایی </a:t>
            </a:r>
            <a:r>
              <a:rPr lang="fa-IR" sz="2800" dirty="0" smtClean="0">
                <a:cs typeface="B Zar" pitchFamily="2" charset="-78"/>
              </a:rPr>
              <a:t>شکمی توسط رادیولوژیست با استفاده از تکنیک </a:t>
            </a:r>
            <a:r>
              <a:rPr lang="en-US" sz="2800" dirty="0" smtClean="0">
                <a:cs typeface="B Zar" pitchFamily="2" charset="-78"/>
              </a:rPr>
              <a:t>Suzuki</a:t>
            </a:r>
            <a:r>
              <a:rPr lang="fa-IR" sz="2800" dirty="0" smtClean="0">
                <a:cs typeface="B Zar" pitchFamily="2" charset="-78"/>
              </a:rPr>
              <a:t> و همکاران و </a:t>
            </a:r>
            <a:r>
              <a:rPr lang="en-US" sz="2800" dirty="0" err="1" smtClean="0">
                <a:cs typeface="B Zar" pitchFamily="2" charset="-78"/>
              </a:rPr>
              <a:t>Armellini</a:t>
            </a:r>
            <a:r>
              <a:rPr lang="fa-IR" sz="2800" dirty="0" smtClean="0">
                <a:cs typeface="B Zar" pitchFamily="2" charset="-78"/>
              </a:rPr>
              <a:t> و همکاران انجام میشود. ضخامت چربی احشایی (</a:t>
            </a:r>
            <a:r>
              <a:rPr lang="en-US" sz="2800" dirty="0" smtClean="0">
                <a:cs typeface="B Zar" pitchFamily="2" charset="-78"/>
              </a:rPr>
              <a:t>VFT</a:t>
            </a:r>
            <a:r>
              <a:rPr lang="fa-IR" sz="2800" dirty="0" smtClean="0">
                <a:cs typeface="B Zar" pitchFamily="2" charset="-78"/>
              </a:rPr>
              <a:t>) با یک پروب 3/5 مگا هرتز که بین قسمت داخلی </a:t>
            </a:r>
            <a:r>
              <a:rPr lang="en-US" sz="2800" dirty="0" smtClean="0">
                <a:cs typeface="B Zar" pitchFamily="2" charset="-78"/>
              </a:rPr>
              <a:t>Linea alba</a:t>
            </a:r>
            <a:r>
              <a:rPr lang="fa-IR" sz="2800" dirty="0" smtClean="0">
                <a:cs typeface="B Zar" pitchFamily="2" charset="-78"/>
              </a:rPr>
              <a:t> و قسمت جلویی بدنه مهره قرار دارد اندازه گیری می شود. 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Suzuki R, Abdominal wall fat index, estimated by </a:t>
            </a:r>
            <a:r>
              <a:rPr lang="en-US" sz="1600" dirty="0" err="1" smtClean="0"/>
              <a:t>ultrasonography</a:t>
            </a:r>
            <a:r>
              <a:rPr lang="en-US" sz="1600" dirty="0" smtClean="0"/>
              <a:t>, for assessment of the ratio of visceral fat to subcutaneous fat in the abdomen. Am J Med 1993; 95: 309. 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err="1" smtClean="0"/>
              <a:t>Armellini</a:t>
            </a:r>
            <a:r>
              <a:rPr lang="en-US" sz="1600" dirty="0" smtClean="0"/>
              <a:t> F, The contribution of </a:t>
            </a:r>
            <a:r>
              <a:rPr lang="en-US" sz="1600" dirty="0" err="1" smtClean="0"/>
              <a:t>sonography</a:t>
            </a:r>
            <a:r>
              <a:rPr lang="en-US" sz="1600" dirty="0" smtClean="0"/>
              <a:t> to the measurement of intra-abdominal fat. J </a:t>
            </a:r>
            <a:r>
              <a:rPr lang="en-US" sz="1600" dirty="0" err="1" smtClean="0"/>
              <a:t>Clin</a:t>
            </a:r>
            <a:r>
              <a:rPr lang="en-US" sz="1600" dirty="0" smtClean="0"/>
              <a:t> Ultrasound 1990; 18: 563. </a:t>
            </a:r>
            <a:endParaRPr lang="fa-IR" sz="1600" dirty="0" smtClean="0">
              <a:cs typeface="B Zar" pitchFamily="2" charset="-78"/>
            </a:endParaRPr>
          </a:p>
          <a:p>
            <a:pPr algn="just" rtl="0">
              <a:lnSpc>
                <a:spcPct val="150000"/>
              </a:lnSpc>
            </a:pPr>
            <a:endParaRPr lang="fa-IR" sz="2800" dirty="0">
              <a:cs typeface="B Za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848598" cy="1303867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000" dirty="0" smtClean="0"/>
              <a:t>تجزیه و تحلیل داده ها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290" y="2357430"/>
            <a:ext cx="75724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ابتدا نرمال بودن متغییر ها با استفاده از آزمون کولموگراف -اسمیرنوف بررسی خواهد شد و نمودارهای مربوط رسم میگردد. داده های کمی و پیوسته به بصورت میانگین (انحراف معیار ) و داده های کیفی به صورت فراوانی (درصد) ارائه خواهد شد. داده هایی که توزیع آنها نرمال نیست به شکل میانه گزارش خواهند شد.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848598" cy="1303867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000" dirty="0" smtClean="0"/>
              <a:t>تجزیه و تحلیل داده ها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52" y="1357298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800" dirty="0" smtClean="0">
                <a:cs typeface="B Zar" pitchFamily="2" charset="-78"/>
              </a:rPr>
              <a:t>تبدیل لازم در صورت نرمال نبودن(مانند تبدیل لگاریتمی)</a:t>
            </a:r>
          </a:p>
          <a:p>
            <a:pPr algn="just"/>
            <a:r>
              <a:rPr lang="fa-IR" sz="2800" dirty="0" smtClean="0">
                <a:cs typeface="B Zar" pitchFamily="2" charset="-78"/>
              </a:rPr>
              <a:t>ضریب همبستگی بین </a:t>
            </a:r>
            <a:r>
              <a:rPr lang="en-US" sz="2800" dirty="0" smtClean="0">
                <a:cs typeface="B Zar" pitchFamily="2" charset="-78"/>
              </a:rPr>
              <a:t>VAT</a:t>
            </a:r>
            <a:r>
              <a:rPr lang="fa-IR" sz="2800" dirty="0" smtClean="0">
                <a:cs typeface="B Zar" pitchFamily="2" charset="-78"/>
              </a:rPr>
              <a:t> و دورکمر(سایت ها بصورت جداگانه) در هر زیرگروه</a:t>
            </a:r>
          </a:p>
          <a:p>
            <a:pPr algn="just"/>
            <a:r>
              <a:rPr lang="fa-IR" sz="2800" dirty="0" smtClean="0">
                <a:cs typeface="B Zar" pitchFamily="2" charset="-78"/>
              </a:rPr>
              <a:t>مدل سازی ارتباط </a:t>
            </a:r>
            <a:r>
              <a:rPr lang="en-US" sz="2800" dirty="0" smtClean="0">
                <a:cs typeface="B Zar" pitchFamily="2" charset="-78"/>
              </a:rPr>
              <a:t> VAT </a:t>
            </a:r>
            <a:r>
              <a:rPr lang="fa-IR" sz="2800" dirty="0" smtClean="0">
                <a:cs typeface="B Zar" pitchFamily="2" charset="-78"/>
              </a:rPr>
              <a:t>با هرکدام از اندازه های دورکمر و یافتن مدل مناسب که دارای بیشترین برازش باشد(</a:t>
            </a:r>
            <a:r>
              <a:rPr lang="en-US" sz="2800" dirty="0" smtClean="0">
                <a:cs typeface="B Zar" pitchFamily="2" charset="-78"/>
              </a:rPr>
              <a:t>fitting)</a:t>
            </a:r>
            <a:r>
              <a:rPr lang="fa-IR" sz="2800" dirty="0" smtClean="0">
                <a:cs typeface="B Zar" pitchFamily="2" charset="-78"/>
              </a:rPr>
              <a:t>)</a:t>
            </a:r>
            <a:endParaRPr lang="en-US" sz="2800" dirty="0" smtClean="0">
              <a:cs typeface="B Zar" pitchFamily="2" charset="-78"/>
            </a:endParaRPr>
          </a:p>
          <a:p>
            <a:pPr algn="just"/>
            <a:r>
              <a:rPr lang="fa-IR" sz="2800" dirty="0" smtClean="0">
                <a:cs typeface="B Zar" pitchFamily="2" charset="-78"/>
              </a:rPr>
              <a:t>تعیین سطح زیر منحنی </a:t>
            </a:r>
            <a:r>
              <a:rPr lang="en-US" sz="2800" dirty="0" smtClean="0">
                <a:cs typeface="B Zar" pitchFamily="2" charset="-78"/>
              </a:rPr>
              <a:t>ROC Curve </a:t>
            </a:r>
            <a:r>
              <a:rPr lang="fa-IR" sz="2800" dirty="0" smtClean="0">
                <a:cs typeface="B Zar" pitchFamily="2" charset="-78"/>
              </a:rPr>
              <a:t> برای تشخیص دو یا بیشتر ریسک فاکتورهای سندرم متابولیک براساس دورکمر در مکان های مختلف در مرد و زن </a:t>
            </a:r>
          </a:p>
          <a:p>
            <a:pPr algn="just"/>
            <a:r>
              <a:rPr lang="fa-IR" sz="2800" dirty="0" smtClean="0">
                <a:cs typeface="B Zar" pitchFamily="2" charset="-78"/>
              </a:rPr>
              <a:t>تعیین بهترین نقطه برش جهت پیشگویی حضور 2 یا بیشتر ریسک فاکتورهای سندرم متابولیک به تفکیک مکان های مختلف دور کمر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/>
              <a:t>محدوديت‌ها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214382" y="2643182"/>
            <a:ext cx="77153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محدودیت این مطالعه اندازه گیری چربی احشایی شکمی با سونوگرافی می باشد در صورتیکه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Gold Standard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،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MRI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Zar" pitchFamily="2" charset="-78"/>
              </a:rPr>
              <a:t>        می باشد.</a:t>
            </a:r>
            <a:endParaRPr kumimoji="0" lang="fa-I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214554"/>
            <a:ext cx="7848598" cy="1303867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cs typeface="B Zar" pitchFamily="2" charset="-78"/>
              </a:rPr>
              <a:t>جداول تو خالی</a:t>
            </a:r>
            <a:endParaRPr lang="en-US" sz="6000" b="1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عناوین مطالب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type="subTitle" idx="1"/>
          </p:nvPr>
        </p:nvSpPr>
        <p:spPr bwMode="auto">
          <a:xfrm>
            <a:off x="642910" y="1142984"/>
            <a:ext cx="71294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384175" indent="-384175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025" indent="-322263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82700" indent="-255588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</a:defRPr>
            </a:lvl3pPr>
            <a:lvl4pPr marL="1797050" indent="-257175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309813" indent="-255588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670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2242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814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386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بیان مساله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دلایل </a:t>
            </a:r>
            <a:r>
              <a:rPr kumimoji="0" lang="fa-I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انتخاب موضوع و ضرورت 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اجرای طرح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بررسی متون</a:t>
            </a:r>
            <a:endParaRPr kumimoji="0" lang="fa-I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اهداف و سوالات 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هدف کلی، اهداف فرعی و اهداف کاربردی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a-IR" sz="2400" dirty="0" smtClean="0">
                <a:solidFill>
                  <a:srgbClr val="000000"/>
                </a:solidFill>
                <a:latin typeface="Arial"/>
                <a:ea typeface="宋体"/>
                <a:cs typeface="B Mitra" pitchFamily="2" charset="-78"/>
              </a:rPr>
              <a:t>سوالات</a:t>
            </a:r>
            <a:endParaRPr kumimoji="0" lang="fa-I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مواد و روشها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نوع مطالعه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D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حجم نمونه و نحوه انتخاب افرا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د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روش اجرای تحقیق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تجزیه و تحلیل آماری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a-IR" sz="2400" dirty="0" smtClean="0">
                <a:solidFill>
                  <a:srgbClr val="000000"/>
                </a:solidFill>
                <a:latin typeface="Arial"/>
                <a:ea typeface="宋体"/>
                <a:cs typeface="B Mitra" pitchFamily="2" charset="-78"/>
              </a:rPr>
              <a:t>جداول توخالی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محدودیت و مزیت</a:t>
            </a:r>
            <a:r>
              <a:rPr kumimoji="0" lang="fa-IR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 مطالعه</a:t>
            </a:r>
            <a:endParaRPr kumimoji="0" lang="fa-I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512762" marR="0" lvl="1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</a:endParaRPr>
          </a:p>
          <a:p>
            <a:pPr marL="384175" marR="0" lvl="0" indent="-384175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57356" y="209268"/>
          <a:ext cx="7143799" cy="6505880"/>
        </p:xfrm>
        <a:graphic>
          <a:graphicData uri="http://schemas.openxmlformats.org/drawingml/2006/table">
            <a:tbl>
              <a:tblPr rtl="1"/>
              <a:tblGrid>
                <a:gridCol w="4718082"/>
                <a:gridCol w="1274176"/>
                <a:gridCol w="1151541"/>
              </a:tblGrid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خصوصیات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مرد</a:t>
                      </a:r>
                      <a:endParaRPr lang="en-U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زن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تعداد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سن(سال)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وزن(کیلو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گرم)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BMI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B Nazanin"/>
                          <a:ea typeface="Times New Roman"/>
                          <a:cs typeface="Traffic"/>
                        </a:rPr>
                        <a:t> </a:t>
                      </a:r>
                      <a:r>
                        <a:rPr lang="fa-IR" sz="1600" b="1" i="1" dirty="0" smtClean="0">
                          <a:solidFill>
                            <a:schemeClr val="tx1"/>
                          </a:solidFill>
                          <a:latin typeface="B Nazanin"/>
                          <a:ea typeface="Times New Roman"/>
                          <a:cs typeface="Traffic"/>
                        </a:rPr>
                        <a:t>&lt;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B Nazanin"/>
                          <a:ea typeface="Times New Roman"/>
                          <a:cs typeface="Traffic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25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      </a:t>
                      </a:r>
                      <a:r>
                        <a:rPr lang="fa-IR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42">
                <a:tc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30</a:t>
                      </a:r>
                      <a:r>
                        <a:rPr lang="fa-IR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&gt;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BMI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B Nazanin"/>
                          <a:ea typeface="Times New Roman"/>
                          <a:cs typeface="Traffic"/>
                        </a:rPr>
                        <a:t> </a:t>
                      </a:r>
                      <a:r>
                        <a:rPr lang="fa-IR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≥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25 </a:t>
                      </a:r>
                      <a:r>
                        <a:rPr lang="fa-I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       </a:t>
                      </a:r>
                      <a:r>
                        <a:rPr lang="fa-IR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7">
                <a:tc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BMI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B Nazanin"/>
                          <a:ea typeface="Times New Roman"/>
                          <a:cs typeface="Traffic"/>
                        </a:rPr>
                        <a:t> </a:t>
                      </a:r>
                      <a:r>
                        <a:rPr lang="fa-IR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≥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30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(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     </a:t>
                      </a:r>
                      <a:r>
                        <a:rPr lang="fa-IR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73">
                <a:tc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فشار خون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سیستولیک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mmHg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82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فشار خون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دیاستولیک 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mmH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g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قند خون ناشتا(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      </a:t>
                      </a:r>
                      <a:r>
                        <a:rPr lang="fa-IR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24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   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تری گیلیسیرید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</a:t>
                      </a:r>
                      <a:r>
                        <a:rPr lang="fa-IR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HDL- C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mg⁄dl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سطح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سرمی انسولین(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01">
                <a:tc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HOMA – IR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B Nazanin"/>
                          <a:ea typeface="Times New Roman"/>
                          <a:cs typeface="Traffic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                   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07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دور کمر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پایین ترین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حد دنده ها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cm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wc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rib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47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دور کمر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باریکترین ناحیه بین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دنده ها و کرست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ایلیاک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cm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wc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narrowest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33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دور کمر نقطه وسط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بین     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دنده ها و کرست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ایلیاک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cm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wc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middle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34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دور کمر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بالای ایلیاک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کرست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cm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wc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iliac crest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24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چربی احشایی شکمی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VAT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)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cm³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ffic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5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43384" marR="433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357298"/>
            <a:ext cx="342900" cy="238125"/>
          </a:xfrm>
          <a:prstGeom prst="rect">
            <a:avLst/>
          </a:prstGeom>
          <a:noFill/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928802"/>
            <a:ext cx="342900" cy="238125"/>
          </a:xfrm>
          <a:prstGeom prst="rect">
            <a:avLst/>
          </a:prstGeom>
          <a:noFill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643050"/>
            <a:ext cx="342900" cy="238125"/>
          </a:xfrm>
          <a:prstGeom prst="rect">
            <a:avLst/>
          </a:prstGeom>
          <a:noFill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928934"/>
            <a:ext cx="323850" cy="200025"/>
          </a:xfrm>
          <a:prstGeom prst="rect">
            <a:avLst/>
          </a:prstGeom>
          <a:noFill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286124"/>
            <a:ext cx="400050" cy="209550"/>
          </a:xfrm>
          <a:prstGeom prst="rect">
            <a:avLst/>
          </a:prstGeom>
          <a:noFill/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929066"/>
            <a:ext cx="257175" cy="180975"/>
          </a:xfrm>
          <a:prstGeom prst="rect">
            <a:avLst/>
          </a:prstGeom>
          <a:noFill/>
        </p:spPr>
      </p:pic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143380"/>
            <a:ext cx="681908" cy="214314"/>
          </a:xfrm>
          <a:prstGeom prst="rect">
            <a:avLst/>
          </a:prstGeom>
          <a:noFill/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 rot="16200000">
            <a:off x="-1097847" y="2697692"/>
            <a:ext cx="4950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شماره 1: خصوصیات بالینی 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بیوشیمیایی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و پایه ی افراد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28662" y="890831"/>
          <a:ext cx="8001057" cy="5895755"/>
        </p:xfrm>
        <a:graphic>
          <a:graphicData uri="http://schemas.openxmlformats.org/drawingml/2006/table">
            <a:tbl>
              <a:tblPr rtl="1"/>
              <a:tblGrid>
                <a:gridCol w="848902"/>
                <a:gridCol w="485088"/>
                <a:gridCol w="424452"/>
                <a:gridCol w="727629"/>
                <a:gridCol w="606358"/>
                <a:gridCol w="727629"/>
                <a:gridCol w="485088"/>
                <a:gridCol w="606358"/>
                <a:gridCol w="363815"/>
                <a:gridCol w="727629"/>
                <a:gridCol w="606358"/>
                <a:gridCol w="727629"/>
                <a:gridCol w="485088"/>
                <a:gridCol w="179034"/>
              </a:tblGrid>
              <a:tr h="312895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مرد</a:t>
                      </a:r>
                      <a:endParaRPr lang="en-U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زن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2517">
                <a:tc>
                  <a:txBody>
                    <a:bodyPr/>
                    <a:lstStyle/>
                    <a:p>
                      <a:pPr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VAT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rib</a:t>
                      </a: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narrowest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middle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    iliac crest</a:t>
                      </a: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تعداد</a:t>
                      </a:r>
                      <a:endParaRPr lang="en-US" sz="16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VAT</a:t>
                      </a: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rib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narrowest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middle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wc     iliac crest</a:t>
                      </a: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تعداد</a:t>
                      </a:r>
                      <a:endParaRPr lang="en-US" sz="16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>
                        <a:solidFill>
                          <a:srgbClr val="80008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216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VAT</a:t>
                      </a: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8491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فشار خون </a:t>
                      </a:r>
                      <a:r>
                        <a:rPr lang="fa-IR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سیستولیک </a:t>
                      </a:r>
                      <a:r>
                        <a:rPr lang="fa-IR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mmHg</a:t>
                      </a:r>
                      <a:r>
                        <a:rPr lang="fa-IR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1924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فشار خون </a:t>
                      </a:r>
                      <a:r>
                        <a:rPr lang="fa-IR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دیاستولیک  </a:t>
                      </a:r>
                      <a:r>
                        <a:rPr lang="fa-IR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mmH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g</a:t>
                      </a:r>
                      <a:r>
                        <a:rPr lang="fa-IR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9095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قند خون ناشتا </a:t>
                      </a:r>
                      <a:r>
                        <a:rPr lang="fa-IR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  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089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تری گیلیسیرید     (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   </a:t>
                      </a:r>
                      <a:r>
                        <a:rPr lang="fa-IR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   </a:t>
                      </a:r>
                      <a:r>
                        <a:rPr lang="fa-IR" sz="1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660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HDL-C </a:t>
                      </a:r>
                      <a:r>
                        <a:rPr lang="fa-IR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mg⁄dl</a:t>
                      </a:r>
                      <a:r>
                        <a:rPr lang="fa-IR" sz="16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</a:t>
                      </a:r>
                      <a:endParaRPr lang="en-US" sz="16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3028"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HOMA – IR </a:t>
                      </a:r>
                      <a:r>
                        <a:rPr lang="fa-IR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              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         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55557" marR="55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raffic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4429132"/>
            <a:ext cx="323850" cy="200025"/>
          </a:xfrm>
          <a:prstGeom prst="rect">
            <a:avLst/>
          </a:prstGeom>
          <a:noFill/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5143512"/>
            <a:ext cx="400050" cy="209550"/>
          </a:xfrm>
          <a:prstGeom prst="rect">
            <a:avLst/>
          </a:prstGeom>
          <a:noFill/>
        </p:spPr>
      </p:pic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6429396"/>
            <a:ext cx="500066" cy="163287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28662" y="0"/>
            <a:ext cx="8215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شماره 2 :</a:t>
            </a:r>
            <a:r>
              <a:rPr kumimoji="0" lang="fa-I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همبستگی جزیی بین اندازه گیری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wc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در مکان های مختلف ،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VAT</a:t>
            </a:r>
            <a:r>
              <a:rPr kumimoji="0" lang="fa-I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 با ریسک فاکتور های کاردیو متابولیک تعدیل شده نسبت </a:t>
            </a:r>
            <a:r>
              <a:rPr lang="fa-IR" sz="2400" dirty="0" smtClean="0">
                <a:latin typeface="Arial" pitchFamily="34" charset="0"/>
                <a:ea typeface="Times New Roman" pitchFamily="18" charset="0"/>
                <a:cs typeface="B Nazanin" pitchFamily="2" charset="-78"/>
              </a:rPr>
              <a:t>ب</a:t>
            </a:r>
            <a:r>
              <a:rPr kumimoji="0" lang="fa-I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ه سن بر اساس جنس</a:t>
            </a:r>
            <a:endParaRPr kumimoji="0" lang="fa-IR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00100" y="1571612"/>
          <a:ext cx="8072466" cy="5000636"/>
        </p:xfrm>
        <a:graphic>
          <a:graphicData uri="http://schemas.openxmlformats.org/drawingml/2006/table">
            <a:tbl>
              <a:tblPr rtl="1"/>
              <a:tblGrid>
                <a:gridCol w="969643"/>
                <a:gridCol w="323215"/>
                <a:gridCol w="323215"/>
                <a:gridCol w="323215"/>
                <a:gridCol w="323215"/>
                <a:gridCol w="387857"/>
                <a:gridCol w="323215"/>
                <a:gridCol w="323215"/>
                <a:gridCol w="323215"/>
                <a:gridCol w="323215"/>
                <a:gridCol w="509242"/>
                <a:gridCol w="323215"/>
                <a:gridCol w="323215"/>
                <a:gridCol w="323215"/>
                <a:gridCol w="323215"/>
                <a:gridCol w="517142"/>
                <a:gridCol w="323215"/>
                <a:gridCol w="323215"/>
                <a:gridCol w="323215"/>
                <a:gridCol w="323215"/>
                <a:gridCol w="517142"/>
              </a:tblGrid>
              <a:tr h="379586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مرد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زن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0461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زیر </a:t>
                      </a:r>
                      <a:r>
                        <a:rPr lang="fa-IR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40 سال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36195" algn="ctr" rtl="1">
                        <a:spcAft>
                          <a:spcPts val="0"/>
                        </a:spcAft>
                      </a:pPr>
                      <a:r>
                        <a:rPr lang="fa-IR" sz="105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بالای </a:t>
                      </a:r>
                      <a:r>
                        <a:rPr lang="fa-IR" sz="105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40 سال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قبل از منوپاز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بعد از منوپاز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964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گروه 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BMI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تعداد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تعداد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 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تعداد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 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تعداد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91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5/18 تا &lt;</a:t>
                      </a:r>
                      <a:r>
                        <a:rPr lang="fa-IR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</a:t>
                      </a: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25 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kg/m²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VAT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≥</a:t>
                      </a:r>
                      <a:r>
                        <a:rPr lang="fa-IR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</a:t>
                      </a: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25 تا &lt;</a:t>
                      </a:r>
                      <a:r>
                        <a:rPr lang="fa-IR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</a:t>
                      </a: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30 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kg/m²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VAT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91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5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≥ 30 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kg/m²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VAT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58600" marR="58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645">
                <a:tc gridSpan="2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 b="1" dirty="0">
                        <a:solidFill>
                          <a:srgbClr val="80008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Wc1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: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دور کمر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پایین ترین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حد دنده ها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Wc2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: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دور کمر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باریک ترین ناحیه بین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دنده ها و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ایلیاک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کرست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Wc3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: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دور کمر نقطه وسط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بین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دنده ها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وایلیاک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کرست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Wc4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: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دور کمر بلافاصله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بالای ایلیاک </a:t>
                      </a: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کرست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8600" marR="58600" marT="0" marB="0" anchor="ctr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285852" y="428604"/>
            <a:ext cx="74295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شماره 3 : ضریب همبستگی  بین دور کمر در مکان های مختلف و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VAT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بر اساس گروه های سنی و گروه های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BMI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62708" y="1070135"/>
          <a:ext cx="6195506" cy="5146361"/>
        </p:xfrm>
        <a:graphic>
          <a:graphicData uri="http://schemas.openxmlformats.org/drawingml/2006/table">
            <a:tbl>
              <a:tblPr/>
              <a:tblGrid>
                <a:gridCol w="1071570"/>
                <a:gridCol w="2143140"/>
                <a:gridCol w="1048169"/>
                <a:gridCol w="1003933"/>
                <a:gridCol w="928694"/>
              </a:tblGrid>
              <a:tr h="1501609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AUC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نقطه برش دور کمر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OR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مکان انداره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گیری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مرد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زن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55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00100" y="142852"/>
            <a:ext cx="757242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5163" tIns="45720" rIns="-32374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B Nazanin" pitchFamily="2" charset="-78"/>
              </a:rPr>
              <a:t>جدول شماره 4 :  مدل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B Nazanin" pitchFamily="2" charset="-78"/>
              </a:rPr>
              <a:t>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B Nazanin" pitchFamily="2" charset="-78"/>
              </a:rPr>
              <a:t>logistic</a:t>
            </a:r>
            <a:r>
              <a:rPr lang="en-US" sz="2000" b="1" dirty="0" smtClean="0">
                <a:latin typeface="Times New Roman" pitchFamily="18" charset="0"/>
                <a:cs typeface="B Nazanin" pitchFamily="2" charset="-78"/>
              </a:rPr>
              <a:t> regression </a:t>
            </a:r>
            <a:r>
              <a:rPr lang="fa-IR" sz="20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B Nazanin" pitchFamily="2" charset="-78"/>
              </a:rPr>
              <a:t>برای تشخیص دو یا بیشتر ریسک فاکتورهای سندرم متابولیک بر اساس دور کمر در مکان های  مختلف در مرد وزن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cs typeface="B Nazanin" pitchFamily="2" charset="-78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3000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جدول 5- مدل 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 Linear Regression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برای پیشگویی میزان 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VAT (cm</a:t>
            </a:r>
            <a:r>
              <a:rPr lang="en-US" sz="2800" baseline="30000" dirty="0" smtClean="0">
                <a:solidFill>
                  <a:schemeClr val="tx1"/>
                </a:solidFill>
                <a:cs typeface="B Nazanin" pitchFamily="2" charset="-78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بر اساس دور کمر در مکان های مختلف در مرد و زن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34</a:t>
            </a:fld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488" y="1257553"/>
          <a:ext cx="4643468" cy="5457595"/>
        </p:xfrm>
        <a:graphic>
          <a:graphicData uri="http://schemas.openxmlformats.org/drawingml/2006/table">
            <a:tbl>
              <a:tblPr/>
              <a:tblGrid>
                <a:gridCol w="1487037"/>
                <a:gridCol w="1006794"/>
                <a:gridCol w="1149506"/>
                <a:gridCol w="1000131"/>
              </a:tblGrid>
              <a:tr h="1037060">
                <a:tc>
                  <a:txBody>
                    <a:bodyPr/>
                    <a:lstStyle/>
                    <a:p>
                      <a:pPr marL="45720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se</a:t>
                      </a:r>
                      <a:endParaRPr lang="en-US" sz="4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5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ᵝ</a:t>
                      </a:r>
                      <a:endParaRPr lang="fa-IR" sz="18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مکان انداره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گیری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مرد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3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زن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24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wc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2  Titr" pitchFamily="2" charset="-78"/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2  Titr" pitchFamily="2" charset="-78"/>
                      </a:endParaRPr>
                    </a:p>
                  </a:txBody>
                  <a:tcPr marL="37028" marR="37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285992"/>
            <a:ext cx="7921042" cy="1303867"/>
          </a:xfrm>
        </p:spPr>
        <p:txBody>
          <a:bodyPr>
            <a:noAutofit/>
          </a:bodyPr>
          <a:lstStyle/>
          <a:p>
            <a:pPr algn="ctr"/>
            <a:r>
              <a:rPr lang="fa-IR" sz="8000" b="1" dirty="0" smtClean="0">
                <a:solidFill>
                  <a:srgbClr val="002060"/>
                </a:solidFill>
                <a:cs typeface="B Davat" panose="00000400000000000000" pitchFamily="2" charset="-78"/>
              </a:rPr>
              <a:t>با تشکر </a:t>
            </a:r>
            <a:br>
              <a:rPr lang="fa-IR" sz="8000" b="1" dirty="0" smtClean="0">
                <a:solidFill>
                  <a:srgbClr val="002060"/>
                </a:solidFill>
                <a:cs typeface="B Davat" panose="00000400000000000000" pitchFamily="2" charset="-78"/>
              </a:rPr>
            </a:br>
            <a:r>
              <a:rPr lang="fa-IR" sz="8000" b="1" dirty="0" smtClean="0">
                <a:solidFill>
                  <a:srgbClr val="002060"/>
                </a:solidFill>
                <a:cs typeface="B Davat" panose="00000400000000000000" pitchFamily="2" charset="-78"/>
              </a:rPr>
              <a:t>از حسن توجه اساتید و همکاران  ارجمند </a:t>
            </a:r>
            <a:endParaRPr lang="en-US" sz="8000" b="1" dirty="0">
              <a:solidFill>
                <a:srgbClr val="002060"/>
              </a:solidFill>
              <a:cs typeface="B Davat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35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785918" y="214290"/>
            <a:ext cx="6357982" cy="1203348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بیان مسئله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>
          <a:xfrm>
            <a:off x="1071538" y="1643050"/>
            <a:ext cx="7901014" cy="4829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buNone/>
            </a:pPr>
            <a:endParaRPr lang="fa-IR" sz="2000" dirty="0" smtClean="0">
              <a:latin typeface="Cordia New" pitchFamily="34" charset="-34"/>
              <a:cs typeface="2  Zar" pitchFamily="2" charset="-78"/>
            </a:endParaRPr>
          </a:p>
          <a:p>
            <a:pPr algn="just" rtl="1"/>
            <a:r>
              <a:rPr lang="ar-SA" sz="2400" dirty="0" smtClean="0">
                <a:cs typeface="B Nazanin" pitchFamily="2" charset="-78"/>
              </a:rPr>
              <a:t>شیوع سندرم متابولیک در سرتاسر جهان در حال افزایش است و به موازات آن شیوع چاقی هم در حال افزایش است و یک نیاز فوری به یک استراتژی پیشگیرانه دارد.</a:t>
            </a:r>
            <a:endParaRPr lang="fa-IR" sz="2400" dirty="0" smtClean="0">
              <a:cs typeface="B Nazanin" pitchFamily="2" charset="-78"/>
            </a:endParaRPr>
          </a:p>
          <a:p>
            <a:pPr algn="just" rtl="1">
              <a:buNone/>
            </a:pPr>
            <a:r>
              <a:rPr lang="ar-SA" sz="2400" dirty="0" smtClean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  <a:p>
            <a:pPr algn="just" rtl="1"/>
            <a:r>
              <a:rPr lang="ar-SA" sz="2400" dirty="0" smtClean="0">
                <a:cs typeface="B Nazanin" pitchFamily="2" charset="-78"/>
              </a:rPr>
              <a:t>سندرم متابولیک با چاقی شکمی ، اختلال تحمل گلوکز ، افزایش فشار خون ، اختلال متابولیسم لیپید مشخص می شود. (3-1)</a:t>
            </a:r>
            <a:endParaRPr lang="fa-IR" sz="2400" dirty="0" smtClean="0">
              <a:cs typeface="B Nazanin" pitchFamily="2" charset="-78"/>
            </a:endParaRPr>
          </a:p>
          <a:p>
            <a:pPr algn="just" rtl="1"/>
            <a:endParaRPr lang="fa-IR" sz="2400" dirty="0" smtClean="0">
              <a:cs typeface="B Nazanin" pitchFamily="2" charset="-78"/>
            </a:endParaRPr>
          </a:p>
          <a:p>
            <a:pPr algn="just" rtl="1"/>
            <a:r>
              <a:rPr lang="ar-SA" sz="2400" dirty="0" smtClean="0">
                <a:cs typeface="B Nazanin" pitchFamily="2" charset="-78"/>
              </a:rPr>
              <a:t> در بین تعاریف مختلف سندرم متابول</a:t>
            </a:r>
            <a:r>
              <a:rPr lang="fa-IR" sz="2400" dirty="0" smtClean="0">
                <a:cs typeface="B Nazanin" pitchFamily="2" charset="-78"/>
              </a:rPr>
              <a:t>ی</a:t>
            </a:r>
            <a:r>
              <a:rPr lang="ar-SA" sz="2400" dirty="0" smtClean="0">
                <a:cs typeface="B Nazanin" pitchFamily="2" charset="-78"/>
              </a:rPr>
              <a:t>ک اختلاف نظر بیشتر بر روی چاقی شکمی می باشد که بر اساس آخرین گایدلاین تعریف سندرم متابولیک</a:t>
            </a:r>
            <a:r>
              <a:rPr lang="x-none" sz="2400" smtClean="0">
                <a:cs typeface="B Nazanin" pitchFamily="2" charset="-78"/>
              </a:rPr>
              <a:t>jis   (joint interim statement)</a:t>
            </a:r>
            <a:r>
              <a:rPr lang="ar-SA" sz="2400" dirty="0" smtClean="0">
                <a:cs typeface="B Nazanin" pitchFamily="2" charset="-78"/>
              </a:rPr>
              <a:t>چاقی شکمی جزء اجباری نمی باشد اما </a:t>
            </a:r>
            <a:r>
              <a:rPr lang="x-none" sz="2400" smtClean="0">
                <a:cs typeface="B Nazanin" pitchFamily="2" charset="-78"/>
              </a:rPr>
              <a:t>waist measurment</a:t>
            </a:r>
            <a:r>
              <a:rPr lang="ar-SA" sz="2400" dirty="0" smtClean="0">
                <a:cs typeface="B Nazanin" pitchFamily="2" charset="-78"/>
              </a:rPr>
              <a:t> باید جزء غربالگری ابتدایی باشد.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endParaRPr lang="fa-IR" sz="2200" dirty="0" smtClean="0">
              <a:latin typeface="Cordia New" pitchFamily="34" charset="-34"/>
              <a:cs typeface="B Nazani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بیان مسئله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200" y="1785926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a-IR" dirty="0" smtClean="0">
                <a:cs typeface="B Nazanin" pitchFamily="2" charset="-78"/>
              </a:rPr>
              <a:t>3</a:t>
            </a:r>
            <a:r>
              <a:rPr lang="ar-SA" dirty="0" smtClean="0">
                <a:cs typeface="B Nazanin" pitchFamily="2" charset="-78"/>
              </a:rPr>
              <a:t> یافته غیر نرمال از 5 یافته نشان دهنده سندرم متابولیک در فرد می باشد.</a:t>
            </a:r>
            <a:endParaRPr lang="fa-IR" dirty="0" smtClean="0">
              <a:cs typeface="B Nazanin" pitchFamily="2" charset="-78"/>
            </a:endParaRPr>
          </a:p>
          <a:p>
            <a:pPr algn="just"/>
            <a:endParaRPr lang="fa-IR" dirty="0" smtClean="0">
              <a:cs typeface="B Nazanin" pitchFamily="2" charset="-78"/>
            </a:endParaRPr>
          </a:p>
          <a:p>
            <a:pPr algn="just"/>
            <a:r>
              <a:rPr lang="ar-SA" dirty="0" smtClean="0">
                <a:cs typeface="B Nazanin" pitchFamily="2" charset="-78"/>
              </a:rPr>
              <a:t> در </a:t>
            </a:r>
            <a:r>
              <a:rPr lang="x-none" smtClean="0">
                <a:cs typeface="B Nazanin" pitchFamily="2" charset="-78"/>
              </a:rPr>
              <a:t>interim</a:t>
            </a:r>
            <a:r>
              <a:rPr lang="ar-SA" dirty="0" smtClean="0">
                <a:cs typeface="B Nazanin" pitchFamily="2" charset="-78"/>
              </a:rPr>
              <a:t> ، نقطه برش </a:t>
            </a:r>
            <a:r>
              <a:rPr lang="x-none" smtClean="0">
                <a:cs typeface="B Nazanin" pitchFamily="2" charset="-78"/>
              </a:rPr>
              <a:t>national</a:t>
            </a:r>
            <a:r>
              <a:rPr lang="ar-SA" dirty="0" smtClean="0">
                <a:cs typeface="B Nazanin" pitchFamily="2" charset="-78"/>
              </a:rPr>
              <a:t> یا منظقه ای برای</a:t>
            </a:r>
            <a:r>
              <a:rPr lang="x-none" smtClean="0">
                <a:cs typeface="B Nazanin" pitchFamily="2" charset="-78"/>
              </a:rPr>
              <a:t>waist circumference</a:t>
            </a:r>
            <a:r>
              <a:rPr lang="ar-SA" dirty="0" smtClean="0">
                <a:cs typeface="B Nazanin" pitchFamily="2" charset="-78"/>
              </a:rPr>
              <a:t> باید استفاده شود. (4)</a:t>
            </a:r>
            <a:endParaRPr lang="fa-IR" dirty="0" smtClean="0">
              <a:cs typeface="B Nazanin" pitchFamily="2" charset="-78"/>
            </a:endParaRPr>
          </a:p>
          <a:p>
            <a:pPr algn="just"/>
            <a:endParaRPr lang="fa-IR" dirty="0" smtClean="0">
              <a:cs typeface="B Nazanin" pitchFamily="2" charset="-78"/>
            </a:endParaRPr>
          </a:p>
          <a:p>
            <a:pPr algn="just"/>
            <a:r>
              <a:rPr lang="ar-SA" dirty="0" smtClean="0">
                <a:cs typeface="B Nazanin" pitchFamily="2" charset="-78"/>
              </a:rPr>
              <a:t> در مطالعه ای که در کشور ما انجام شده نقظه برش دور کمر در مرد و زن بر خلاف دیگر گایدلاین ها یکی می باشد. (5) </a:t>
            </a:r>
            <a:endParaRPr lang="fa-IR" dirty="0" smtClean="0">
              <a:cs typeface="B Nazanin" pitchFamily="2" charset="-78"/>
            </a:endParaRPr>
          </a:p>
          <a:p>
            <a:pPr algn="just"/>
            <a:endParaRPr lang="fa-IR" dirty="0" smtClean="0">
              <a:cs typeface="B Nazanin" pitchFamily="2" charset="-78"/>
            </a:endParaRPr>
          </a:p>
          <a:p>
            <a:pPr algn="just"/>
            <a:r>
              <a:rPr lang="ar-SA" dirty="0" smtClean="0">
                <a:cs typeface="B Nazanin" pitchFamily="2" charset="-78"/>
              </a:rPr>
              <a:t>چندین مطالعه دریافتند که چربی احشایی نسبت به چربی کل بدن نقش اختصاصی در بیماری های کاردیووسکولار و متابولیک دارد.</a:t>
            </a:r>
            <a:endParaRPr lang="fa-IR" dirty="0" smtClean="0">
              <a:cs typeface="B Nazanin" pitchFamily="2" charset="-78"/>
            </a:endParaRPr>
          </a:p>
          <a:p>
            <a:pPr algn="just"/>
            <a:endParaRPr lang="fa-IR" dirty="0" smtClean="0">
              <a:cs typeface="B Nazanin" pitchFamily="2" charset="-78"/>
            </a:endParaRPr>
          </a:p>
          <a:p>
            <a:pPr algn="just"/>
            <a:r>
              <a:rPr lang="ar-SA" dirty="0" smtClean="0">
                <a:cs typeface="B Nazanin" pitchFamily="2" charset="-78"/>
              </a:rPr>
              <a:t> مطالعات نشان می دهند که دور کمر (</a:t>
            </a:r>
            <a:r>
              <a:rPr lang="x-none" smtClean="0">
                <a:cs typeface="B Nazanin" pitchFamily="2" charset="-78"/>
              </a:rPr>
              <a:t>wc</a:t>
            </a:r>
            <a:r>
              <a:rPr lang="ar-SA" dirty="0" smtClean="0">
                <a:cs typeface="B Nazanin" pitchFamily="2" charset="-78"/>
              </a:rPr>
              <a:t>) ارتباط نزدیکتری با چربی احشای شکمی نسبت به بقیه اندکس های آنتروپومتریک دارد.(10-6)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571612"/>
            <a:ext cx="8486804" cy="4929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endParaRPr kumimoji="0" lang="fa-I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B Nazanin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fa-I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B Nazanin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785918" y="285728"/>
            <a:ext cx="6357982" cy="1203348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بیان مسئله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>
          <a:xfrm>
            <a:off x="1243018" y="1814514"/>
            <a:ext cx="7686700" cy="4829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None/>
            </a:pPr>
            <a:endParaRPr lang="fa-IR" sz="2200" dirty="0" smtClean="0">
              <a:latin typeface="Cordia New" pitchFamily="34" charset="-34"/>
              <a:cs typeface="B Nazanin"/>
            </a:endParaRPr>
          </a:p>
          <a:p>
            <a:pPr algn="just" rtl="1"/>
            <a:r>
              <a:rPr lang="x-none" sz="2400" smtClean="0"/>
              <a:t>gold standard</a:t>
            </a:r>
            <a:r>
              <a:rPr lang="ar-SA" sz="2400" dirty="0" smtClean="0">
                <a:cs typeface="B Nazanin" pitchFamily="2" charset="-78"/>
              </a:rPr>
              <a:t> برای تخمین چربی احشای شکمی </a:t>
            </a:r>
            <a:r>
              <a:rPr lang="x-none" sz="2400" smtClean="0">
                <a:cs typeface="B Nazanin" pitchFamily="2" charset="-78"/>
              </a:rPr>
              <a:t>MRI</a:t>
            </a:r>
            <a:r>
              <a:rPr lang="ar-SA" sz="2400" dirty="0" smtClean="0">
                <a:cs typeface="B Nazanin" pitchFamily="2" charset="-78"/>
              </a:rPr>
              <a:t> یا </a:t>
            </a:r>
            <a:r>
              <a:rPr lang="x-none" sz="2400" smtClean="0">
                <a:cs typeface="B Nazanin" pitchFamily="2" charset="-78"/>
              </a:rPr>
              <a:t>CT</a:t>
            </a:r>
            <a:r>
              <a:rPr lang="ar-SA" sz="2400" dirty="0" smtClean="0">
                <a:cs typeface="B Nazanin" pitchFamily="2" charset="-78"/>
              </a:rPr>
              <a:t> می باشد. در صورتی که در دسترس نباشند ، سونوگرافی یک روش </a:t>
            </a:r>
            <a:r>
              <a:rPr lang="x-none" sz="2400" smtClean="0">
                <a:cs typeface="B Nazanin" pitchFamily="2" charset="-78"/>
              </a:rPr>
              <a:t>valid</a:t>
            </a:r>
            <a:r>
              <a:rPr lang="ar-SA" sz="2400" dirty="0" smtClean="0">
                <a:cs typeface="B Nazanin" pitchFamily="2" charset="-78"/>
              </a:rPr>
              <a:t> برای تخمین چربی احشای شکمی می باشد. (11) </a:t>
            </a:r>
            <a:r>
              <a:rPr lang="x-none" sz="2400" smtClean="0">
                <a:cs typeface="B Nazanin" pitchFamily="2" charset="-78"/>
              </a:rPr>
              <a:t>wc</a:t>
            </a:r>
            <a:r>
              <a:rPr lang="ar-SA" sz="2400" dirty="0" smtClean="0">
                <a:cs typeface="B Nazanin" pitchFamily="2" charset="-78"/>
              </a:rPr>
              <a:t> بر اساس گایدلاین های مختلف در مکان های متفاوت اندازه گیری می شود.</a:t>
            </a:r>
            <a:endParaRPr lang="fa-IR" sz="24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ar-SA" sz="2400" dirty="0" smtClean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ar-SA" sz="2400" dirty="0" smtClean="0">
                <a:cs typeface="B Nazanin" pitchFamily="2" charset="-78"/>
              </a:rPr>
              <a:t>1- درست زیر پایین ترین دنده (</a:t>
            </a:r>
            <a:r>
              <a:rPr lang="x-none" sz="2400" smtClean="0">
                <a:cs typeface="B Nazanin" pitchFamily="2" charset="-78"/>
              </a:rPr>
              <a:t>wc1</a:t>
            </a:r>
            <a:r>
              <a:rPr lang="ar-SA" sz="2400" dirty="0" smtClean="0">
                <a:cs typeface="B Nazanin" pitchFamily="2" charset="-78"/>
              </a:rPr>
              <a:t>) 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ar-SA" sz="2400" dirty="0" smtClean="0">
                <a:cs typeface="B Nazanin" pitchFamily="2" charset="-78"/>
              </a:rPr>
              <a:t>2- در باریکترین ناحیه(</a:t>
            </a:r>
            <a:r>
              <a:rPr lang="x-none" sz="2400" smtClean="0">
                <a:cs typeface="B Nazanin" pitchFamily="2" charset="-78"/>
              </a:rPr>
              <a:t>wc2</a:t>
            </a:r>
            <a:r>
              <a:rPr lang="ar-SA" sz="2400" dirty="0" smtClean="0">
                <a:cs typeface="B Nazanin" pitchFamily="2" charset="-78"/>
              </a:rPr>
              <a:t>) 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ar-SA" sz="2400" dirty="0" smtClean="0">
                <a:cs typeface="B Nazanin" pitchFamily="2" charset="-78"/>
              </a:rPr>
              <a:t>3- نقطه وسط بین پایین دنده ها و ایلیاک کرست (</a:t>
            </a:r>
            <a:r>
              <a:rPr lang="x-none" sz="2400" smtClean="0">
                <a:cs typeface="B Nazanin" pitchFamily="2" charset="-78"/>
              </a:rPr>
              <a:t>wc3</a:t>
            </a:r>
            <a:r>
              <a:rPr lang="ar-SA" sz="2400" dirty="0" smtClean="0">
                <a:cs typeface="B Nazanin" pitchFamily="2" charset="-78"/>
              </a:rPr>
              <a:t>)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ar-SA" sz="2400" dirty="0" smtClean="0">
                <a:cs typeface="B Nazanin" pitchFamily="2" charset="-78"/>
              </a:rPr>
              <a:t>4- بلافاصله بالای ایلیاک کرست (</a:t>
            </a:r>
            <a:r>
              <a:rPr lang="x-none" sz="2400" smtClean="0">
                <a:cs typeface="B Nazanin" pitchFamily="2" charset="-78"/>
              </a:rPr>
              <a:t>wc4</a:t>
            </a:r>
            <a:r>
              <a:rPr lang="ar-SA" sz="2400" dirty="0" smtClean="0">
                <a:cs typeface="B Nazanin" pitchFamily="2" charset="-78"/>
              </a:rPr>
              <a:t>) (1</a:t>
            </a:r>
            <a:r>
              <a:rPr lang="ar-SA" sz="2400" dirty="0" smtClean="0"/>
              <a:t>4-12</a:t>
            </a:r>
            <a:r>
              <a:rPr lang="fa-IR" sz="2400" dirty="0" smtClean="0"/>
              <a:t>)</a:t>
            </a:r>
          </a:p>
          <a:p>
            <a:pPr algn="r" rtl="1"/>
            <a:endParaRPr lang="fa-IR" sz="2400" b="1" dirty="0" smtClean="0"/>
          </a:p>
          <a:p>
            <a:pPr algn="r" rtl="1"/>
            <a:endParaRPr lang="fa-IR" sz="2200" dirty="0" smtClean="0">
              <a:latin typeface="Cordia New" pitchFamily="34" charset="-34"/>
              <a:cs typeface="B Nazani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785918" y="214290"/>
            <a:ext cx="6357982" cy="1203348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بیان مسئله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>
          <a:xfrm>
            <a:off x="1285852" y="1600200"/>
            <a:ext cx="7400948" cy="4829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None/>
            </a:pPr>
            <a:endParaRPr lang="fa-IR" sz="2200" b="1" dirty="0" smtClean="0">
              <a:latin typeface="Cordia New" pitchFamily="34" charset="-34"/>
              <a:cs typeface="2  Zar" pitchFamily="2" charset="-78"/>
            </a:endParaRPr>
          </a:p>
          <a:p>
            <a:pPr algn="just" rtl="1"/>
            <a:r>
              <a:rPr lang="ar-SA" sz="2400" b="1" dirty="0" smtClean="0">
                <a:cs typeface="B Nazanin" pitchFamily="2" charset="-78"/>
              </a:rPr>
              <a:t>مطالعات مختلف نشان می دهد که ارتباط </a:t>
            </a:r>
            <a:r>
              <a:rPr lang="x-none" sz="2400" b="1" smtClean="0">
                <a:cs typeface="B Nazanin" pitchFamily="2" charset="-78"/>
              </a:rPr>
              <a:t>wc </a:t>
            </a:r>
            <a:r>
              <a:rPr lang="ar-SA" sz="2400" b="1" dirty="0" smtClean="0">
                <a:cs typeface="B Nazanin" pitchFamily="2" charset="-78"/>
              </a:rPr>
              <a:t> با چربی احشا</a:t>
            </a:r>
            <a:r>
              <a:rPr lang="fa-IR" sz="2400" b="1" dirty="0" smtClean="0">
                <a:cs typeface="B Nazanin" pitchFamily="2" charset="-78"/>
              </a:rPr>
              <a:t>یی</a:t>
            </a:r>
            <a:r>
              <a:rPr lang="ar-SA" sz="2400" b="1" dirty="0" smtClean="0">
                <a:cs typeface="B Nazanin" pitchFamily="2" charset="-78"/>
              </a:rPr>
              <a:t> شکمی در مکان های مختلف و بر اساس جنس متفاوت می باشد و همچنین بعضی مطالعات نشان می دهند که </a:t>
            </a:r>
            <a:r>
              <a:rPr lang="x-none" sz="2400" b="1" smtClean="0">
                <a:cs typeface="B Nazanin" pitchFamily="2" charset="-78"/>
              </a:rPr>
              <a:t>wc </a:t>
            </a:r>
            <a:r>
              <a:rPr lang="ar-SA" sz="2400" b="1" dirty="0" smtClean="0">
                <a:cs typeface="B Nazanin" pitchFamily="2" charset="-78"/>
              </a:rPr>
              <a:t> جهت پیشگویی کردن سندرم متابولیک بر اساس مکان های مختلف و در</a:t>
            </a:r>
            <a:r>
              <a:rPr lang="fa-IR" sz="2400" b="1" dirty="0" smtClean="0">
                <a:cs typeface="B Nazanin" pitchFamily="2" charset="-78"/>
              </a:rPr>
              <a:t> د</a:t>
            </a:r>
            <a:r>
              <a:rPr lang="ar-SA" sz="2400" b="1" dirty="0" smtClean="0">
                <a:cs typeface="B Nazanin" pitchFamily="2" charset="-78"/>
              </a:rPr>
              <a:t>و</a:t>
            </a:r>
            <a:r>
              <a:rPr lang="en-US" sz="2400" b="1" dirty="0" smtClean="0">
                <a:cs typeface="B Nazanin" pitchFamily="2" charset="-78"/>
              </a:rPr>
              <a:t>  </a:t>
            </a:r>
            <a:r>
              <a:rPr lang="ar-SA" sz="2400" b="1" dirty="0" smtClean="0">
                <a:cs typeface="B Nazanin" pitchFamily="2" charset="-78"/>
              </a:rPr>
              <a:t> جنس متفاوت می باشد. (16-15)</a:t>
            </a:r>
            <a:endParaRPr lang="fa-IR" sz="2400" b="1" dirty="0" smtClean="0">
              <a:cs typeface="B Nazanin" pitchFamily="2" charset="-78"/>
            </a:endParaRPr>
          </a:p>
          <a:p>
            <a:pPr algn="r" rtl="1"/>
            <a:endParaRPr lang="fa-IR" sz="2200" b="1" dirty="0" smtClean="0">
              <a:latin typeface="Cordia New" pitchFamily="34" charset="-34"/>
              <a:cs typeface="2  Za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1752600"/>
            <a:ext cx="6667520" cy="2390780"/>
          </a:xfrm>
        </p:spPr>
        <p:txBody>
          <a:bodyPr>
            <a:noAutofit/>
          </a:bodyPr>
          <a:lstStyle/>
          <a:p>
            <a:pPr algn="ctr"/>
            <a:r>
              <a:rPr lang="fa-IR" sz="1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azanin" pitchFamily="2" charset="-78"/>
              </a:rPr>
              <a:t>مروری بر متون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831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785191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747310"/>
                <a:gridCol w="7396690"/>
              </a:tblGrid>
              <a:tr h="77017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نویسنده اول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Anja Bosy-Westphal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54035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عنوان مقاله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Measurement Site for Waist Circumference Affects Its Accuracy As an Index of Visceral and Abdominal Subcutaneous Fat in a Caucasian Population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481360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سال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2010،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J. Nutrition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</a:tr>
              <a:tr h="48136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تعداد نمونه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b="1" kern="12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528</a:t>
                      </a:r>
                      <a:r>
                        <a:rPr kumimoji="0" lang="fa-I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(294 بزرگسال ، 234 کودک و نوجوان)</a:t>
                      </a: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</a:tr>
              <a:tr h="6558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تعداد مرد وزن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محدوده سنی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117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M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-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</a:t>
                      </a: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177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 F</a:t>
                      </a:r>
                      <a:endParaRPr kumimoji="0" lang="fa-IR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2  Titr" pitchFamily="2" charset="-78"/>
                        </a:rPr>
                        <a:t>78-6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/>
                </a:tc>
              </a:tr>
              <a:tr h="28561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2  Titr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نتایج</a:t>
                      </a:r>
                      <a:r>
                        <a:rPr lang="fa-IR" sz="1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مطالعه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در این مطالعه مقایسه کردند ارتباط بین اندازه گیری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در مکانهای مختلف با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total visceral adipose tissue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و کاردیومتابولیک ریسک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.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در مردان و بچه ها همه</a:t>
                      </a:r>
                      <a:r>
                        <a:rPr lang="fa-IR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مکانهای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ارتباط مشابه با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VAT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و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SAT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و ریسک فاکتورهای کاردیومتابولیک</a:t>
                      </a:r>
                      <a:r>
                        <a:rPr lang="fa-IR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داشتند.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در خانم ها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WCiliac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crest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ارتباط پایینی با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VAT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و ریسک فاکتورهای کاردیومتابولیک را داشت. به هر حال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 rib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بنظر می رسد اندکس بهتری برای حجم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visceral Fat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و کاردیومتابولیک ریسک نسبت به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WC iliac crest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 pitchFamily="2" charset="-78"/>
                        </a:rPr>
                        <a:t> باشد.</a:t>
                      </a:r>
                      <a:r>
                        <a:rPr kumimoji="0"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از محدودیت های این مطالعه این بود که فقط در جمعیت قفقازی انجام شده که شاید نتوان آن  را به بقیه نژاد ها نسبت داد.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1930-8DF6-4453-BE95-3E6088AFB9E3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651</TotalTime>
  <Words>2557</Words>
  <Application>Microsoft Office PowerPoint</Application>
  <PresentationFormat>On-screen Show (4:3)</PresentationFormat>
  <Paragraphs>361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Slide 1</vt:lpstr>
      <vt:lpstr>Slide 2</vt:lpstr>
      <vt:lpstr>عناوین مطالب </vt:lpstr>
      <vt:lpstr>بیان مسئله</vt:lpstr>
      <vt:lpstr>بیان مسئله</vt:lpstr>
      <vt:lpstr>بیان مسئله</vt:lpstr>
      <vt:lpstr>بیان مسئله</vt:lpstr>
      <vt:lpstr>مروری بر متون</vt:lpstr>
      <vt:lpstr>Slide 9</vt:lpstr>
      <vt:lpstr>Slide 10</vt:lpstr>
      <vt:lpstr>Slide 11</vt:lpstr>
      <vt:lpstr>اهداف طرح</vt:lpstr>
      <vt:lpstr>اهداف اصلی</vt:lpstr>
      <vt:lpstr>اهداف فرعی </vt:lpstr>
      <vt:lpstr>اهداف فرعی ادامه </vt:lpstr>
      <vt:lpstr>اهداف کاربردی</vt:lpstr>
      <vt:lpstr>فرضیات</vt:lpstr>
      <vt:lpstr>Slide 18</vt:lpstr>
      <vt:lpstr>روش اجرا</vt:lpstr>
      <vt:lpstr>روش اجرا</vt:lpstr>
      <vt:lpstr>روش اجرا</vt:lpstr>
      <vt:lpstr>روش اجرا</vt:lpstr>
      <vt:lpstr>روش اجرا</vt:lpstr>
      <vt:lpstr>روش اجـرا</vt:lpstr>
      <vt:lpstr>روش اجرا</vt:lpstr>
      <vt:lpstr>تجزیه و تحلیل داده ها</vt:lpstr>
      <vt:lpstr>تجزیه و تحلیل داده ها</vt:lpstr>
      <vt:lpstr>محدوديت‌ها</vt:lpstr>
      <vt:lpstr>جداول تو خالی</vt:lpstr>
      <vt:lpstr>Slide 30</vt:lpstr>
      <vt:lpstr>Slide 31</vt:lpstr>
      <vt:lpstr>Slide 32</vt:lpstr>
      <vt:lpstr>Slide 33</vt:lpstr>
      <vt:lpstr>جدول 5- مدل  Linear Regression برای پیشگویی میزان VAT (cm3) بر اساس دور کمر در مکان های مختلف در مرد و زن</vt:lpstr>
      <vt:lpstr>با تشکر  از حسن توجه اساتید و همکاران  ارجمند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ZIGORATY</dc:creator>
  <cp:lastModifiedBy>conferance</cp:lastModifiedBy>
  <cp:revision>459</cp:revision>
  <dcterms:created xsi:type="dcterms:W3CDTF">2014-11-25T18:46:44Z</dcterms:created>
  <dcterms:modified xsi:type="dcterms:W3CDTF">2014-12-01T06:11:43Z</dcterms:modified>
</cp:coreProperties>
</file>