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73" r:id="rId2"/>
    <p:sldId id="258" r:id="rId3"/>
    <p:sldId id="377" r:id="rId4"/>
    <p:sldId id="391" r:id="rId5"/>
    <p:sldId id="415" r:id="rId6"/>
    <p:sldId id="390" r:id="rId7"/>
    <p:sldId id="389" r:id="rId8"/>
    <p:sldId id="266" r:id="rId9"/>
    <p:sldId id="270" r:id="rId10"/>
    <p:sldId id="271" r:id="rId11"/>
    <p:sldId id="273" r:id="rId12"/>
    <p:sldId id="393" r:id="rId13"/>
    <p:sldId id="394" r:id="rId14"/>
    <p:sldId id="395" r:id="rId15"/>
    <p:sldId id="398" r:id="rId16"/>
    <p:sldId id="399" r:id="rId17"/>
    <p:sldId id="400" r:id="rId18"/>
    <p:sldId id="401" r:id="rId19"/>
    <p:sldId id="280" r:id="rId20"/>
    <p:sldId id="403" r:id="rId21"/>
    <p:sldId id="406" r:id="rId22"/>
    <p:sldId id="407" r:id="rId23"/>
    <p:sldId id="316" r:id="rId24"/>
    <p:sldId id="346" r:id="rId25"/>
    <p:sldId id="348" r:id="rId26"/>
    <p:sldId id="380" r:id="rId27"/>
    <p:sldId id="355" r:id="rId28"/>
    <p:sldId id="381" r:id="rId29"/>
    <p:sldId id="356" r:id="rId30"/>
    <p:sldId id="408" r:id="rId31"/>
    <p:sldId id="414" r:id="rId32"/>
    <p:sldId id="410" r:id="rId3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000"/>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85118" autoAdjust="0"/>
  </p:normalViewPr>
  <p:slideViewPr>
    <p:cSldViewPr snapToGrid="0">
      <p:cViewPr varScale="1">
        <p:scale>
          <a:sx n="27" d="100"/>
          <a:sy n="27" d="100"/>
        </p:scale>
        <p:origin x="475"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D5BF4E8C-F82B-4392-A493-81168B653802}" type="datetimeFigureOut">
              <a:rPr lang="fa-IR" smtClean="0"/>
              <a:pPr/>
              <a:t>06/03/1440</a:t>
            </a:fld>
            <a:endParaRPr lang="fa-I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AA678ED7-7980-4989-B33A-9C960560F45A}" type="slidenum">
              <a:rPr lang="fa-IR" smtClean="0"/>
              <a:pPr/>
              <a:t>‹#›</a:t>
            </a:fld>
            <a:endParaRPr lang="fa-IR"/>
          </a:p>
        </p:txBody>
      </p:sp>
    </p:spTree>
    <p:extLst>
      <p:ext uri="{BB962C8B-B14F-4D97-AF65-F5344CB8AC3E}">
        <p14:creationId xmlns:p14="http://schemas.microsoft.com/office/powerpoint/2010/main" val="3905221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98CFB41-DE64-4415-A970-EDA9836B6153}" type="datetimeFigureOut">
              <a:rPr lang="fa-IR" smtClean="0"/>
              <a:pPr/>
              <a:t>06/03/1440</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B9413A8-1652-4D8F-8747-C02D67BD8786}" type="slidenum">
              <a:rPr lang="fa-IR" smtClean="0"/>
              <a:pPr/>
              <a:t>‹#›</a:t>
            </a:fld>
            <a:endParaRPr lang="fa-IR"/>
          </a:p>
        </p:txBody>
      </p:sp>
    </p:spTree>
    <p:extLst>
      <p:ext uri="{BB962C8B-B14F-4D97-AF65-F5344CB8AC3E}">
        <p14:creationId xmlns:p14="http://schemas.microsoft.com/office/powerpoint/2010/main" val="2664553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9413A8-1652-4D8F-8747-C02D67BD8786}"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B9413A8-1652-4D8F-8747-C02D67BD8786}" type="slidenum">
              <a:rPr lang="fa-IR" smtClean="0"/>
              <a:pPr/>
              <a:t>27</a:t>
            </a:fld>
            <a:endParaRPr lang="fa-IR"/>
          </a:p>
        </p:txBody>
      </p:sp>
    </p:spTree>
    <p:extLst>
      <p:ext uri="{BB962C8B-B14F-4D97-AF65-F5344CB8AC3E}">
        <p14:creationId xmlns:p14="http://schemas.microsoft.com/office/powerpoint/2010/main" val="297534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a:latin typeface="B Mitra" panose="00000400000000000000" pitchFamily="2" charset="-78"/>
                <a:ea typeface="Calibri" panose="020F0502020204030204" pitchFamily="34" charset="0"/>
                <a:cs typeface="B Mitra" panose="00000400000000000000" pitchFamily="2" charset="-78"/>
              </a:rPr>
              <a:t>دلیل نتایج مخالف بین ما و دیگران می تواند تفاوت در بررسی نوع بافت، جنس، سن حیوانات، نوع آسیب و مدت زمان دیابت باشد.</a:t>
            </a:r>
            <a:endParaRPr lang="en-US" sz="1200" dirty="0">
              <a:latin typeface="B Mitra" panose="00000400000000000000" pitchFamily="2" charset="-78"/>
              <a:ea typeface="Calibri" panose="020F0502020204030204" pitchFamily="34" charset="0"/>
              <a:cs typeface="B Mitra" panose="00000400000000000000" pitchFamily="2" charset="-78"/>
            </a:endParaRPr>
          </a:p>
          <a:p>
            <a:pPr algn="r" rtl="1"/>
            <a:endParaRPr lang="fa-IR" dirty="0"/>
          </a:p>
        </p:txBody>
      </p:sp>
      <p:sp>
        <p:nvSpPr>
          <p:cNvPr id="4" name="Slide Number Placeholder 3"/>
          <p:cNvSpPr>
            <a:spLocks noGrp="1"/>
          </p:cNvSpPr>
          <p:nvPr>
            <p:ph type="sldNum" sz="quarter" idx="10"/>
          </p:nvPr>
        </p:nvSpPr>
        <p:spPr/>
        <p:txBody>
          <a:bodyPr/>
          <a:lstStyle/>
          <a:p>
            <a:fld id="{8B9413A8-1652-4D8F-8747-C02D67BD8786}" type="slidenum">
              <a:rPr lang="fa-IR" smtClean="0"/>
              <a:pPr/>
              <a:t>29</a:t>
            </a:fld>
            <a:endParaRPr lang="fa-IR"/>
          </a:p>
        </p:txBody>
      </p:sp>
    </p:spTree>
    <p:extLst>
      <p:ext uri="{BB962C8B-B14F-4D97-AF65-F5344CB8AC3E}">
        <p14:creationId xmlns:p14="http://schemas.microsoft.com/office/powerpoint/2010/main" val="108333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a:latin typeface="B Mitra" panose="00000400000000000000" pitchFamily="2" charset="-78"/>
                <a:ea typeface="Calibri" panose="020F0502020204030204" pitchFamily="34" charset="0"/>
                <a:cs typeface="B Mitra" panose="00000400000000000000" pitchFamily="2" charset="-78"/>
              </a:rPr>
              <a:t>1- اختلال تنظيم متابوليكي ناشي از ديابت سبب بروز تغييرات پاتوفيزيولوژيك ثانويه اي در اندام هاي متعدد بدن مي شود</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2- به طوری که مطالعات نشان می دهند که ریسک </a:t>
            </a:r>
            <a:r>
              <a:rPr lang="en-US" sz="1200" kern="1200" dirty="0">
                <a:solidFill>
                  <a:schemeClr val="tx1"/>
                </a:solidFill>
                <a:effectLst/>
                <a:latin typeface="+mn-lt"/>
                <a:ea typeface="+mn-ea"/>
                <a:cs typeface="+mn-cs"/>
              </a:rPr>
              <a:t>CVD </a:t>
            </a:r>
            <a:r>
              <a:rPr lang="fa-IR" sz="1200" kern="1200" dirty="0">
                <a:solidFill>
                  <a:schemeClr val="tx1"/>
                </a:solidFill>
                <a:effectLst/>
                <a:latin typeface="+mn-lt"/>
                <a:ea typeface="+mn-ea"/>
                <a:cs typeface="+mn-cs"/>
              </a:rPr>
              <a:t>در زنان دیابتی بعد از یائسگی بیش از زنان پیش از یائسگی می باشد </a:t>
            </a:r>
            <a:r>
              <a:rPr lang="fa-IR" sz="1200" dirty="0">
                <a:latin typeface="B Mitra" panose="00000400000000000000" pitchFamily="2" charset="-78"/>
                <a:ea typeface="Calibri" panose="020F0502020204030204" pitchFamily="34" charset="0"/>
                <a:cs typeface="B Mitra" panose="00000400000000000000" pitchFamily="2" charset="-78"/>
              </a:rPr>
              <a:t> </a:t>
            </a:r>
          </a:p>
          <a:p>
            <a:pPr algn="r" rtl="1"/>
            <a:endParaRPr lang="fa-IR" dirty="0"/>
          </a:p>
          <a:p>
            <a:endParaRPr lang="fa-IR" dirty="0"/>
          </a:p>
        </p:txBody>
      </p:sp>
      <p:sp>
        <p:nvSpPr>
          <p:cNvPr id="4" name="Slide Number Placeholder 3"/>
          <p:cNvSpPr>
            <a:spLocks noGrp="1"/>
          </p:cNvSpPr>
          <p:nvPr>
            <p:ph type="sldNum" sz="quarter" idx="10"/>
          </p:nvPr>
        </p:nvSpPr>
        <p:spPr/>
        <p:txBody>
          <a:bodyPr/>
          <a:lstStyle/>
          <a:p>
            <a:fld id="{8B9413A8-1652-4D8F-8747-C02D67BD8786}" type="slidenum">
              <a:rPr lang="fa-IR" smtClean="0"/>
              <a:pPr/>
              <a:t>4</a:t>
            </a:fld>
            <a:endParaRPr lang="fa-IR"/>
          </a:p>
        </p:txBody>
      </p:sp>
    </p:spTree>
    <p:extLst>
      <p:ext uri="{BB962C8B-B14F-4D97-AF65-F5344CB8AC3E}">
        <p14:creationId xmlns:p14="http://schemas.microsoft.com/office/powerpoint/2010/main" val="355957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a:solidFill>
                  <a:schemeClr val="tx1"/>
                </a:solidFill>
                <a:effectLst/>
                <a:latin typeface="+mn-lt"/>
                <a:ea typeface="+mn-ea"/>
                <a:cs typeface="+mn-cs"/>
              </a:rPr>
              <a:t>1- استروژن ها از طریق عمل بر روی گیرنده های خود به عنوان مهمترین تنظیم کننده‌های هومئوستاز متابولیک و متابولیسم لیپیدها شناخته شده‌اند.</a:t>
            </a:r>
          </a:p>
          <a:p>
            <a:pPr algn="r" rtl="1"/>
            <a:r>
              <a:rPr lang="fa-IR" sz="1200" kern="1200" dirty="0">
                <a:solidFill>
                  <a:schemeClr val="tx1"/>
                </a:solidFill>
                <a:effectLst/>
                <a:latin typeface="+mn-lt"/>
                <a:ea typeface="+mn-ea"/>
                <a:cs typeface="+mn-cs"/>
              </a:rPr>
              <a:t>2- استفاده از مدل‌های حیوانی به خوبی ثابت کرده‌اند که استروژن تنظیم‌کننده متابولیسم گلوکز و لیپیدها است </a:t>
            </a:r>
          </a:p>
          <a:p>
            <a:pPr algn="r" rtl="1"/>
            <a:r>
              <a:rPr lang="fa-IR" sz="1200" kern="1200" dirty="0">
                <a:solidFill>
                  <a:schemeClr val="tx1"/>
                </a:solidFill>
                <a:effectLst/>
                <a:latin typeface="+mn-lt"/>
                <a:ea typeface="+mn-ea"/>
                <a:cs typeface="+mn-cs"/>
              </a:rPr>
              <a:t>3- مطالعات در حیوانات فاقد تخمدان نشان داده اند که کاهش استروژن منجر به افزایش وزن بدن و توده چربی می‌شود</a:t>
            </a:r>
          </a:p>
          <a:p>
            <a:pPr algn="r" rtl="1"/>
            <a:r>
              <a:rPr lang="fa-IR" sz="1200" kern="1200" dirty="0">
                <a:solidFill>
                  <a:schemeClr val="tx1"/>
                </a:solidFill>
                <a:effectLst/>
                <a:latin typeface="+mn-lt"/>
                <a:ea typeface="+mn-ea"/>
                <a:cs typeface="+mn-cs"/>
              </a:rPr>
              <a:t>4- هم چنین موش های فاقد تخمدان دارای دیسلیپیدمی، نقص تحمل گلوکز و نقص برداشت گلوکز توسط عضله هستند  </a:t>
            </a:r>
            <a:r>
              <a:rPr lang="en-US" sz="1200" kern="1200" dirty="0">
                <a:solidFill>
                  <a:schemeClr val="tx1"/>
                </a:solidFill>
                <a:effectLst/>
                <a:latin typeface="+mn-lt"/>
                <a:ea typeface="+mn-ea"/>
                <a:cs typeface="+mn-cs"/>
              </a:rPr>
              <a:t> </a:t>
            </a:r>
            <a:endParaRPr lang="fa-IR"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5- یک ارتباط معکوس بین سطوح استروژن، سطوح انسولین و گلوکز ناشتا وجود دارد به طوری که کاهش سطوح استروژن در ارتباط با افزایش سطوح انسولین و گلوکز ناشتا در زنان در دوره گذر از پیش از یائسگی به یائسگی می باشد. </a:t>
            </a:r>
          </a:p>
          <a:p>
            <a:endParaRPr lang="fa-IR" dirty="0"/>
          </a:p>
        </p:txBody>
      </p:sp>
      <p:sp>
        <p:nvSpPr>
          <p:cNvPr id="4" name="Slide Number Placeholder 3"/>
          <p:cNvSpPr>
            <a:spLocks noGrp="1"/>
          </p:cNvSpPr>
          <p:nvPr>
            <p:ph type="sldNum" sz="quarter" idx="10"/>
          </p:nvPr>
        </p:nvSpPr>
        <p:spPr/>
        <p:txBody>
          <a:bodyPr/>
          <a:lstStyle/>
          <a:p>
            <a:fld id="{8B9413A8-1652-4D8F-8747-C02D67BD8786}" type="slidenum">
              <a:rPr lang="fa-IR" smtClean="0"/>
              <a:pPr/>
              <a:t>6</a:t>
            </a:fld>
            <a:endParaRPr lang="fa-IR"/>
          </a:p>
        </p:txBody>
      </p:sp>
    </p:spTree>
    <p:extLst>
      <p:ext uri="{BB962C8B-B14F-4D97-AF65-F5344CB8AC3E}">
        <p14:creationId xmlns:p14="http://schemas.microsoft.com/office/powerpoint/2010/main" val="296910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1-</a:t>
            </a:r>
            <a:r>
              <a:rPr lang="fa-IR" baseline="0" dirty="0"/>
              <a:t> </a:t>
            </a:r>
            <a:r>
              <a:rPr lang="en-US" sz="1200" kern="1200" dirty="0" err="1">
                <a:solidFill>
                  <a:schemeClr val="tx1"/>
                </a:solidFill>
                <a:effectLst/>
                <a:latin typeface="+mn-lt"/>
                <a:ea typeface="+mn-ea"/>
                <a:cs typeface="+mn-cs"/>
              </a:rPr>
              <a:t>Er</a:t>
            </a:r>
            <a:r>
              <a:rPr lang="en-US" sz="1200" kern="1200" dirty="0">
                <a:solidFill>
                  <a:schemeClr val="tx1"/>
                </a:solidFill>
                <a:effectLst/>
                <a:latin typeface="+mn-lt"/>
                <a:ea typeface="+mn-ea"/>
                <a:cs typeface="+mn-cs"/>
              </a:rPr>
              <a:t>α</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fa-IR" sz="1200" kern="1200" dirty="0">
                <a:solidFill>
                  <a:schemeClr val="tx1"/>
                </a:solidFill>
                <a:effectLst/>
                <a:latin typeface="+mn-lt"/>
                <a:ea typeface="+mn-ea"/>
                <a:cs typeface="+mn-cs"/>
              </a:rPr>
              <a:t> عمدتا در کلیه قلب، استخوان، رحم، کبد و بافت چربی وجود دارد در حالی که </a:t>
            </a:r>
            <a:r>
              <a:rPr lang="en-US" sz="1200" kern="1200" dirty="0">
                <a:solidFill>
                  <a:schemeClr val="tx1"/>
                </a:solidFill>
                <a:effectLst/>
                <a:latin typeface="+mn-lt"/>
                <a:ea typeface="+mn-ea"/>
                <a:cs typeface="+mn-cs"/>
              </a:rPr>
              <a:t> ERβ </a:t>
            </a:r>
            <a:r>
              <a:rPr lang="fa-IR" sz="1200" kern="1200" dirty="0">
                <a:solidFill>
                  <a:schemeClr val="tx1"/>
                </a:solidFill>
                <a:effectLst/>
                <a:latin typeface="+mn-lt"/>
                <a:ea typeface="+mn-ea"/>
                <a:cs typeface="+mn-cs"/>
              </a:rPr>
              <a:t>بیشتر در تخمدان، پروستات، مثانه و سیستم عصبی مرکزی وجود دارد</a:t>
            </a:r>
            <a:r>
              <a:rPr lang="fa-IR" sz="1200" kern="1200" baseline="0" dirty="0">
                <a:solidFill>
                  <a:schemeClr val="tx1"/>
                </a:solidFill>
                <a:effectLst/>
                <a:latin typeface="+mn-lt"/>
                <a:ea typeface="+mn-ea"/>
                <a:cs typeface="+mn-cs"/>
              </a:rPr>
              <a:t> و گیرنده کلاسیک نامیده می شوند</a:t>
            </a:r>
          </a:p>
          <a:p>
            <a:pPr algn="r" rtl="1"/>
            <a:endParaRPr lang="fa-IR" sz="1200" kern="1200" baseline="0" dirty="0">
              <a:solidFill>
                <a:schemeClr val="tx1"/>
              </a:solidFill>
              <a:effectLst/>
              <a:latin typeface="+mn-lt"/>
              <a:ea typeface="+mn-ea"/>
              <a:cs typeface="+mn-cs"/>
            </a:endParaRPr>
          </a:p>
          <a:p>
            <a:pPr algn="r" rtl="1"/>
            <a:r>
              <a:rPr lang="fa-IR" sz="1200" kern="1200" baseline="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GPR30 </a:t>
            </a:r>
            <a:r>
              <a:rPr lang="fa-IR" sz="1200" kern="1200" dirty="0">
                <a:solidFill>
                  <a:schemeClr val="tx1"/>
                </a:solidFill>
                <a:effectLst/>
                <a:latin typeface="+mn-lt"/>
                <a:ea typeface="+mn-ea"/>
                <a:cs typeface="+mn-cs"/>
              </a:rPr>
              <a:t>در غشای پلاسمایی یا در داخل سلول قرار گرفته است و اغلب درگیر در پیام رسانی  سریع غیر ژنومیک استروژن که شامل رهاسازی کلسیم درون سلولی، فعال شدن کیناز وابسته به کلسیم کالمودولین، </a:t>
            </a:r>
            <a:r>
              <a:rPr lang="en-US" sz="1200" kern="1200" dirty="0">
                <a:solidFill>
                  <a:schemeClr val="tx1"/>
                </a:solidFill>
                <a:effectLst/>
                <a:latin typeface="+mn-lt"/>
                <a:ea typeface="+mn-ea"/>
                <a:cs typeface="+mn-cs"/>
              </a:rPr>
              <a:t>PI3K</a:t>
            </a:r>
            <a:r>
              <a:rPr lang="fa-IR" sz="1200" kern="1200" dirty="0">
                <a:solidFill>
                  <a:schemeClr val="tx1"/>
                </a:solidFill>
                <a:effectLst/>
                <a:latin typeface="+mn-lt"/>
                <a:ea typeface="+mn-ea"/>
                <a:cs typeface="+mn-cs"/>
              </a:rPr>
              <a:t> و </a:t>
            </a:r>
            <a:r>
              <a:rPr lang="en-US" sz="1200" kern="1200" dirty="0">
                <a:solidFill>
                  <a:schemeClr val="tx1"/>
                </a:solidFill>
                <a:effectLst/>
                <a:latin typeface="+mn-lt"/>
                <a:ea typeface="+mn-ea"/>
                <a:cs typeface="+mn-cs"/>
              </a:rPr>
              <a:t>MAPK</a:t>
            </a:r>
            <a:r>
              <a:rPr lang="fa-IR" sz="1200" kern="1200" dirty="0">
                <a:solidFill>
                  <a:schemeClr val="tx1"/>
                </a:solidFill>
                <a:effectLst/>
                <a:latin typeface="+mn-lt"/>
                <a:ea typeface="+mn-ea"/>
                <a:cs typeface="+mn-cs"/>
              </a:rPr>
              <a:t> است.</a:t>
            </a:r>
            <a:endParaRPr lang="fa-IR" dirty="0"/>
          </a:p>
          <a:p>
            <a:endParaRPr lang="fa-IR" dirty="0"/>
          </a:p>
        </p:txBody>
      </p:sp>
      <p:sp>
        <p:nvSpPr>
          <p:cNvPr id="4" name="Slide Number Placeholder 3"/>
          <p:cNvSpPr>
            <a:spLocks noGrp="1"/>
          </p:cNvSpPr>
          <p:nvPr>
            <p:ph type="sldNum" sz="quarter" idx="10"/>
          </p:nvPr>
        </p:nvSpPr>
        <p:spPr/>
        <p:txBody>
          <a:bodyPr/>
          <a:lstStyle/>
          <a:p>
            <a:fld id="{8B9413A8-1652-4D8F-8747-C02D67BD8786}" type="slidenum">
              <a:rPr lang="fa-IR" smtClean="0"/>
              <a:pPr/>
              <a:t>7</a:t>
            </a:fld>
            <a:endParaRPr lang="fa-IR"/>
          </a:p>
        </p:txBody>
      </p:sp>
    </p:spTree>
    <p:extLst>
      <p:ext uri="{BB962C8B-B14F-4D97-AF65-F5344CB8AC3E}">
        <p14:creationId xmlns:p14="http://schemas.microsoft.com/office/powerpoint/2010/main" val="112949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a:solidFill>
                  <a:schemeClr val="tx1"/>
                </a:solidFill>
                <a:effectLst/>
                <a:latin typeface="+mn-lt"/>
                <a:ea typeface="+mn-ea"/>
                <a:cs typeface="+mn-cs"/>
              </a:rPr>
              <a:t>1- در حال حاضر شواهد زیادی برای وجود آنزیم آروماتاز در قلب وجود دارد.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a:latin typeface="B Mitra" panose="00000400000000000000" pitchFamily="2" charset="-78"/>
                <a:ea typeface="Calibri" panose="020F0502020204030204" pitchFamily="34" charset="0"/>
                <a:cs typeface="B Nazanin" panose="00000400000000000000" pitchFamily="2" charset="-78"/>
              </a:rPr>
              <a:t>2- به طور کلی </a:t>
            </a:r>
            <a:r>
              <a:rPr lang="fa-IR" sz="1200" dirty="0">
                <a:solidFill>
                  <a:srgbClr val="FF0000"/>
                </a:solidFill>
                <a:latin typeface="B Mitra" panose="00000400000000000000" pitchFamily="2" charset="-78"/>
                <a:ea typeface="Calibri" panose="020F0502020204030204" pitchFamily="34" charset="0"/>
                <a:cs typeface="B Nazanin" panose="00000400000000000000" pitchFamily="2" charset="-78"/>
              </a:rPr>
              <a:t>تفاوت در توزیع سلولی </a:t>
            </a:r>
            <a:r>
              <a:rPr lang="fa-IR" sz="1200" dirty="0">
                <a:latin typeface="B Mitra" panose="00000400000000000000" pitchFamily="2" charset="-78"/>
                <a:ea typeface="Calibri" panose="020F0502020204030204" pitchFamily="34" charset="0"/>
                <a:cs typeface="B Nazanin" panose="00000400000000000000" pitchFamily="2" charset="-78"/>
              </a:rPr>
              <a:t>این گیرنده ها مسئول اعمال متفاوت استروژن در سیستم قلبی عروقی می باشد.</a:t>
            </a:r>
            <a:r>
              <a:rPr lang="fa-IR" sz="1200" kern="1200" dirty="0">
                <a:solidFill>
                  <a:schemeClr val="tx1"/>
                </a:solidFill>
                <a:effectLst/>
                <a:latin typeface="+mn-lt"/>
                <a:ea typeface="+mn-ea"/>
                <a:cs typeface="+mn-cs"/>
              </a:rPr>
              <a:t>.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3- بین زنان و مردان سالم تفاوت های بارزی در الکتروکادیوگرام وجود دارد به طوری که زنان دارای فاصله </a:t>
            </a:r>
            <a:r>
              <a:rPr lang="en-US" sz="1200" kern="1200" dirty="0">
                <a:solidFill>
                  <a:schemeClr val="tx1"/>
                </a:solidFill>
                <a:effectLst/>
                <a:latin typeface="+mn-lt"/>
                <a:ea typeface="+mn-ea"/>
                <a:cs typeface="+mn-cs"/>
              </a:rPr>
              <a:t>QT</a:t>
            </a:r>
            <a:r>
              <a:rPr lang="fa-IR" sz="1200" kern="1200" dirty="0">
                <a:solidFill>
                  <a:schemeClr val="tx1"/>
                </a:solidFill>
                <a:effectLst/>
                <a:latin typeface="+mn-lt"/>
                <a:ea typeface="+mn-ea"/>
                <a:cs typeface="+mn-cs"/>
              </a:rPr>
              <a:t> بیشتر و مدت زمان کمتر </a:t>
            </a:r>
            <a:r>
              <a:rPr lang="en-US" sz="1200" kern="1200" dirty="0">
                <a:solidFill>
                  <a:schemeClr val="tx1"/>
                </a:solidFill>
                <a:effectLst/>
                <a:latin typeface="+mn-lt"/>
                <a:ea typeface="+mn-ea"/>
                <a:cs typeface="+mn-cs"/>
              </a:rPr>
              <a:t>QRS</a:t>
            </a:r>
            <a:r>
              <a:rPr lang="fa-IR" sz="1200" kern="1200" dirty="0">
                <a:solidFill>
                  <a:schemeClr val="tx1"/>
                </a:solidFill>
                <a:effectLst/>
                <a:latin typeface="+mn-lt"/>
                <a:ea typeface="+mn-ea"/>
                <a:cs typeface="+mn-cs"/>
              </a:rPr>
              <a:t> هستند. هم چنین فاصله </a:t>
            </a:r>
            <a:r>
              <a:rPr lang="en-US" sz="1200" kern="1200" dirty="0">
                <a:solidFill>
                  <a:schemeClr val="tx1"/>
                </a:solidFill>
                <a:effectLst/>
                <a:latin typeface="+mn-lt"/>
                <a:ea typeface="+mn-ea"/>
                <a:cs typeface="+mn-cs"/>
              </a:rPr>
              <a:t>QT</a:t>
            </a:r>
            <a:r>
              <a:rPr lang="fa-IR" sz="1200" kern="1200" dirty="0">
                <a:solidFill>
                  <a:schemeClr val="tx1"/>
                </a:solidFill>
                <a:effectLst/>
                <a:latin typeface="+mn-lt"/>
                <a:ea typeface="+mn-ea"/>
                <a:cs typeface="+mn-cs"/>
              </a:rPr>
              <a:t> در حین سیکل جنسی نیز تغییر می کند. </a:t>
            </a:r>
            <a:endParaRPr lang="fa-IR" sz="1200" dirty="0">
              <a:latin typeface="B Mitra" panose="00000400000000000000" pitchFamily="2" charset="-78"/>
              <a:ea typeface="Calibri" panose="020F0502020204030204" pitchFamily="34" charset="0"/>
              <a:cs typeface="B Nazanin" panose="00000400000000000000" pitchFamily="2" charset="-78"/>
            </a:endParaRPr>
          </a:p>
          <a:p>
            <a:pPr algn="r" rtl="1"/>
            <a:endParaRPr lang="fa-IR" dirty="0"/>
          </a:p>
        </p:txBody>
      </p:sp>
      <p:sp>
        <p:nvSpPr>
          <p:cNvPr id="4" name="Slide Number Placeholder 3"/>
          <p:cNvSpPr>
            <a:spLocks noGrp="1"/>
          </p:cNvSpPr>
          <p:nvPr>
            <p:ph type="sldNum" sz="quarter" idx="10"/>
          </p:nvPr>
        </p:nvSpPr>
        <p:spPr/>
        <p:txBody>
          <a:bodyPr/>
          <a:lstStyle/>
          <a:p>
            <a:fld id="{8B9413A8-1652-4D8F-8747-C02D67BD8786}" type="slidenum">
              <a:rPr lang="fa-IR" smtClean="0"/>
              <a:pPr/>
              <a:t>8</a:t>
            </a:fld>
            <a:endParaRPr lang="fa-IR"/>
          </a:p>
        </p:txBody>
      </p:sp>
    </p:spTree>
    <p:extLst>
      <p:ext uri="{BB962C8B-B14F-4D97-AF65-F5344CB8AC3E}">
        <p14:creationId xmlns:p14="http://schemas.microsoft.com/office/powerpoint/2010/main" val="336363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a:solidFill>
                  <a:schemeClr val="tx1"/>
                </a:solidFill>
                <a:effectLst/>
                <a:latin typeface="+mn-lt"/>
                <a:ea typeface="+mn-ea"/>
                <a:cs typeface="+mn-cs"/>
              </a:rPr>
              <a:t>1- سطح </a:t>
            </a:r>
            <a:r>
              <a:rPr lang="en-US" sz="1200" kern="1200" dirty="0">
                <a:solidFill>
                  <a:schemeClr val="tx1"/>
                </a:solidFill>
                <a:effectLst/>
                <a:latin typeface="+mn-lt"/>
                <a:ea typeface="+mn-ea"/>
                <a:cs typeface="+mn-cs"/>
              </a:rPr>
              <a:t>IL-6 </a:t>
            </a:r>
            <a:r>
              <a:rPr lang="fa-IR" sz="1200" kern="1200" dirty="0">
                <a:solidFill>
                  <a:schemeClr val="tx1"/>
                </a:solidFill>
                <a:effectLst/>
                <a:latin typeface="+mn-lt"/>
                <a:ea typeface="+mn-ea"/>
                <a:cs typeface="+mn-cs"/>
              </a:rPr>
              <a:t>در تعدادی از </a:t>
            </a:r>
            <a:r>
              <a:rPr lang="en-US" sz="1200" kern="1200" dirty="0">
                <a:solidFill>
                  <a:schemeClr val="tx1"/>
                </a:solidFill>
                <a:effectLst/>
                <a:latin typeface="+mn-lt"/>
                <a:ea typeface="+mn-ea"/>
                <a:cs typeface="+mn-cs"/>
              </a:rPr>
              <a:t>CVD </a:t>
            </a:r>
            <a:r>
              <a:rPr lang="fa-IR" sz="1200" kern="1200" dirty="0">
                <a:solidFill>
                  <a:schemeClr val="tx1"/>
                </a:solidFill>
                <a:effectLst/>
                <a:latin typeface="+mn-lt"/>
                <a:ea typeface="+mn-ea"/>
                <a:cs typeface="+mn-cs"/>
              </a:rPr>
              <a:t>مانند نارسایی قلبی افزایش پیدا می کند. هم چنین </a:t>
            </a:r>
            <a:r>
              <a:rPr lang="en-US" sz="1200" kern="1200" dirty="0">
                <a:solidFill>
                  <a:schemeClr val="tx1"/>
                </a:solidFill>
                <a:effectLst/>
                <a:latin typeface="+mn-lt"/>
                <a:ea typeface="+mn-ea"/>
                <a:cs typeface="+mn-cs"/>
              </a:rPr>
              <a:t>IL-6</a:t>
            </a:r>
            <a:r>
              <a:rPr lang="fa-IR" sz="1200" kern="1200" dirty="0">
                <a:solidFill>
                  <a:schemeClr val="tx1"/>
                </a:solidFill>
                <a:effectLst/>
                <a:latin typeface="+mn-lt"/>
                <a:ea typeface="+mn-ea"/>
                <a:cs typeface="+mn-cs"/>
              </a:rPr>
              <a:t> فاکتور اصلی التهابی است که در پاتوژنز بیماری آترواسکلروزیس نقش دارد.</a:t>
            </a:r>
          </a:p>
          <a:p>
            <a:pPr algn="r" rtl="1"/>
            <a:endParaRPr lang="fa-I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9413A8-1652-4D8F-8747-C02D67BD8786}" type="slidenum">
              <a:rPr lang="fa-IR" smtClean="0"/>
              <a:pPr/>
              <a:t>9</a:t>
            </a:fld>
            <a:endParaRPr lang="fa-IR"/>
          </a:p>
        </p:txBody>
      </p:sp>
    </p:spTree>
    <p:extLst>
      <p:ext uri="{BB962C8B-B14F-4D97-AF65-F5344CB8AC3E}">
        <p14:creationId xmlns:p14="http://schemas.microsoft.com/office/powerpoint/2010/main" val="340397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a:solidFill>
                  <a:schemeClr val="tx1"/>
                </a:solidFill>
                <a:effectLst/>
                <a:latin typeface="+mn-lt"/>
                <a:ea typeface="+mn-ea"/>
                <a:cs typeface="+mn-cs"/>
              </a:rPr>
              <a:t>1- هم چنین این تغییرات در قلب نیز رخ می‌دهند.</a:t>
            </a:r>
          </a:p>
          <a:p>
            <a:pPr algn="r" rtl="1"/>
            <a:endParaRPr lang="fa-IR"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2- </a:t>
            </a:r>
            <a:r>
              <a:rPr lang="fa-IR" sz="1200" dirty="0">
                <a:latin typeface="B Mitra" panose="00000400000000000000" pitchFamily="2" charset="-78"/>
                <a:ea typeface="Calibri" panose="020F0502020204030204" pitchFamily="34" charset="0"/>
                <a:cs typeface="B Nazanin" panose="00000400000000000000" pitchFamily="2" charset="-78"/>
              </a:rPr>
              <a:t>به طور کلی به نظر می‌رسد اثرات ضد التهابی استروژن از طریق افزایش سیتوکین ضدالتهابی</a:t>
            </a:r>
            <a:r>
              <a:rPr lang="en-US" sz="1200" dirty="0">
                <a:latin typeface="B Mitra" panose="00000400000000000000" pitchFamily="2" charset="-78"/>
                <a:ea typeface="Calibri" panose="020F0502020204030204" pitchFamily="34" charset="0"/>
                <a:cs typeface="B Nazanin" panose="00000400000000000000" pitchFamily="2" charset="-78"/>
              </a:rPr>
              <a:t> </a:t>
            </a:r>
            <a:r>
              <a:rPr lang="en-US" dirty="0">
                <a:latin typeface="Times New Roman" panose="02020603050405020304" pitchFamily="18" charset="0"/>
                <a:ea typeface="Calibri" panose="020F0502020204030204" pitchFamily="34" charset="0"/>
              </a:rPr>
              <a:t>IL-10</a:t>
            </a:r>
            <a:r>
              <a:rPr lang="en-US" sz="1200" dirty="0">
                <a:latin typeface="B Mitra" panose="00000400000000000000" pitchFamily="2" charset="-78"/>
                <a:ea typeface="Calibri" panose="020F0502020204030204" pitchFamily="34" charset="0"/>
                <a:cs typeface="B Nazanin" panose="00000400000000000000" pitchFamily="2" charset="-78"/>
              </a:rPr>
              <a:t> </a:t>
            </a:r>
            <a:r>
              <a:rPr lang="fa-IR" sz="1200" dirty="0">
                <a:latin typeface="B Mitra" panose="00000400000000000000" pitchFamily="2" charset="-78"/>
                <a:ea typeface="Calibri" panose="020F0502020204030204" pitchFamily="34" charset="0"/>
                <a:cs typeface="B Nazanin" panose="00000400000000000000" pitchFamily="2" charset="-78"/>
              </a:rPr>
              <a:t>و کاهش سیتوکین های پیش التهابی است. </a:t>
            </a:r>
          </a:p>
          <a:p>
            <a:pPr algn="r" rtl="1"/>
            <a:endParaRPr lang="fa-IR" dirty="0"/>
          </a:p>
        </p:txBody>
      </p:sp>
      <p:sp>
        <p:nvSpPr>
          <p:cNvPr id="4" name="Slide Number Placeholder 3"/>
          <p:cNvSpPr>
            <a:spLocks noGrp="1"/>
          </p:cNvSpPr>
          <p:nvPr>
            <p:ph type="sldNum" sz="quarter" idx="10"/>
          </p:nvPr>
        </p:nvSpPr>
        <p:spPr/>
        <p:txBody>
          <a:bodyPr/>
          <a:lstStyle/>
          <a:p>
            <a:fld id="{8B9413A8-1652-4D8F-8747-C02D67BD8786}" type="slidenum">
              <a:rPr lang="fa-IR" smtClean="0"/>
              <a:pPr/>
              <a:t>10</a:t>
            </a:fld>
            <a:endParaRPr lang="fa-IR"/>
          </a:p>
        </p:txBody>
      </p:sp>
    </p:spTree>
    <p:extLst>
      <p:ext uri="{BB962C8B-B14F-4D97-AF65-F5344CB8AC3E}">
        <p14:creationId xmlns:p14="http://schemas.microsoft.com/office/powerpoint/2010/main" val="44527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a:solidFill>
                  <a:schemeClr val="tx1"/>
                </a:solidFill>
                <a:effectLst/>
                <a:latin typeface="+mn-lt"/>
                <a:ea typeface="+mn-ea"/>
                <a:cs typeface="+mn-cs"/>
              </a:rPr>
              <a:t>در این مطالعه از </a:t>
            </a:r>
            <a:r>
              <a:rPr lang="en-US" sz="1200" kern="1200" dirty="0">
                <a:solidFill>
                  <a:schemeClr val="tx1"/>
                </a:solidFill>
                <a:effectLst/>
                <a:latin typeface="+mn-lt"/>
                <a:ea typeface="+mn-ea"/>
                <a:cs typeface="+mn-cs"/>
              </a:rPr>
              <a:t>162</a:t>
            </a:r>
            <a:r>
              <a:rPr lang="fa-IR" sz="1200" kern="1200" dirty="0">
                <a:solidFill>
                  <a:schemeClr val="tx1"/>
                </a:solidFill>
                <a:effectLst/>
                <a:latin typeface="+mn-lt"/>
                <a:ea typeface="+mn-ea"/>
                <a:cs typeface="+mn-cs"/>
              </a:rPr>
              <a:t> سر، موش ماده صحرایی نژاد ویستار استفاده شد.</a:t>
            </a:r>
          </a:p>
          <a:p>
            <a:pPr algn="r" rtl="1"/>
            <a:r>
              <a:rPr lang="fa-IR" sz="1200" kern="1200" dirty="0">
                <a:solidFill>
                  <a:schemeClr val="tx1"/>
                </a:solidFill>
                <a:effectLst/>
                <a:latin typeface="+mn-lt"/>
                <a:ea typeface="+mn-ea"/>
                <a:cs typeface="+mn-cs"/>
              </a:rPr>
              <a:t>در این مطالعه حیوانات  به 2 گروه دیابتی و شاهد تقسيم می شوند سپس گروه دیابتی خود به دو گروه </a:t>
            </a:r>
            <a:r>
              <a:rPr lang="en-US" sz="1200" kern="1200" dirty="0">
                <a:solidFill>
                  <a:schemeClr val="tx1"/>
                </a:solidFill>
                <a:effectLst/>
                <a:latin typeface="+mn-lt"/>
                <a:ea typeface="+mn-ea"/>
                <a:cs typeface="+mn-cs"/>
              </a:rPr>
              <a:t>A</a:t>
            </a:r>
            <a:r>
              <a:rPr lang="fa-IR" sz="1200" kern="1200" dirty="0">
                <a:solidFill>
                  <a:schemeClr val="tx1"/>
                </a:solidFill>
                <a:effectLst/>
                <a:latin typeface="+mn-lt"/>
                <a:ea typeface="+mn-ea"/>
                <a:cs typeface="+mn-cs"/>
              </a:rPr>
              <a:t>: شم و </a:t>
            </a:r>
            <a:r>
              <a:rPr lang="en-US" sz="1200" kern="1200" dirty="0">
                <a:solidFill>
                  <a:schemeClr val="tx1"/>
                </a:solidFill>
                <a:effectLst/>
                <a:latin typeface="+mn-lt"/>
                <a:ea typeface="+mn-ea"/>
                <a:cs typeface="+mn-cs"/>
              </a:rPr>
              <a:t>B</a:t>
            </a:r>
            <a:r>
              <a:rPr lang="fa-IR" sz="1200" kern="1200" dirty="0">
                <a:solidFill>
                  <a:schemeClr val="tx1"/>
                </a:solidFill>
                <a:effectLst/>
                <a:latin typeface="+mn-lt"/>
                <a:ea typeface="+mn-ea"/>
                <a:cs typeface="+mn-cs"/>
              </a:rPr>
              <a:t>: فاقد تخمدان تقسيم مي شوند. این گروهها مجدداً به زیر گروه هایی تقسیم بندی خواهند شد و </a:t>
            </a:r>
            <a:r>
              <a:rPr lang="fa-IR" sz="1200" kern="1200" baseline="0" dirty="0">
                <a:solidFill>
                  <a:schemeClr val="tx1"/>
                </a:solidFill>
                <a:effectLst/>
                <a:latin typeface="+mn-lt"/>
                <a:ea typeface="+mn-ea"/>
                <a:cs typeface="+mn-cs"/>
              </a:rPr>
              <a:t> </a:t>
            </a:r>
            <a:r>
              <a:rPr lang="fa-IR" sz="1200" kern="1200" dirty="0">
                <a:solidFill>
                  <a:schemeClr val="tx1"/>
                </a:solidFill>
                <a:effectLst/>
                <a:latin typeface="+mn-lt"/>
                <a:ea typeface="+mn-ea"/>
                <a:cs typeface="+mn-cs"/>
              </a:rPr>
              <a:t>در مجموع </a:t>
            </a:r>
            <a:r>
              <a:rPr lang="en-US" sz="1200" kern="1200" dirty="0">
                <a:solidFill>
                  <a:schemeClr val="tx1"/>
                </a:solidFill>
                <a:effectLst/>
                <a:latin typeface="+mn-lt"/>
                <a:ea typeface="+mn-ea"/>
                <a:cs typeface="+mn-cs"/>
              </a:rPr>
              <a:t>27</a:t>
            </a:r>
            <a:r>
              <a:rPr lang="fa-IR" sz="1200" kern="1200" dirty="0">
                <a:solidFill>
                  <a:schemeClr val="tx1"/>
                </a:solidFill>
                <a:effectLst/>
                <a:latin typeface="+mn-lt"/>
                <a:ea typeface="+mn-ea"/>
                <a:cs typeface="+mn-cs"/>
              </a:rPr>
              <a:t> گروه خواهیم داشت که تعداد نمونه ها در هر گروه 6 سر می باشد</a:t>
            </a:r>
            <a:endParaRPr lang="fa-IR" dirty="0"/>
          </a:p>
          <a:p>
            <a:endParaRPr lang="fa-IR" dirty="0"/>
          </a:p>
        </p:txBody>
      </p:sp>
      <p:sp>
        <p:nvSpPr>
          <p:cNvPr id="4" name="Slide Number Placeholder 3"/>
          <p:cNvSpPr>
            <a:spLocks noGrp="1"/>
          </p:cNvSpPr>
          <p:nvPr>
            <p:ph type="sldNum" sz="quarter" idx="10"/>
          </p:nvPr>
        </p:nvSpPr>
        <p:spPr/>
        <p:txBody>
          <a:bodyPr/>
          <a:lstStyle/>
          <a:p>
            <a:fld id="{8B9413A8-1652-4D8F-8747-C02D67BD8786}" type="slidenum">
              <a:rPr lang="fa-IR" smtClean="0"/>
              <a:pPr/>
              <a:t>12</a:t>
            </a:fld>
            <a:endParaRPr lang="fa-IR"/>
          </a:p>
        </p:txBody>
      </p:sp>
    </p:spTree>
    <p:extLst>
      <p:ext uri="{BB962C8B-B14F-4D97-AF65-F5344CB8AC3E}">
        <p14:creationId xmlns:p14="http://schemas.microsoft.com/office/powerpoint/2010/main" val="381864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413A8-1652-4D8F-8747-C02D67BD8786}" type="slidenum">
              <a:rPr lang="fa-IR" smtClean="0"/>
              <a:pPr/>
              <a:t>24</a:t>
            </a:fld>
            <a:endParaRPr lang="fa-IR"/>
          </a:p>
        </p:txBody>
      </p:sp>
    </p:spTree>
    <p:extLst>
      <p:ext uri="{BB962C8B-B14F-4D97-AF65-F5344CB8AC3E}">
        <p14:creationId xmlns:p14="http://schemas.microsoft.com/office/powerpoint/2010/main" val="218144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5C06BA16-45C2-4CC7-8043-43DFC3E31EA0}" type="datetime8">
              <a:rPr lang="fa-IR" smtClean="0"/>
              <a:pPr/>
              <a:t>14 نوامبر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223095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0A0ADBD-905B-484E-8A80-F2E69095E308}" type="datetime8">
              <a:rPr lang="fa-IR" smtClean="0"/>
              <a:pPr/>
              <a:t>14 نوامبر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124243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F046312C-0F60-4410-8925-EC04A9B2D936}" type="datetime8">
              <a:rPr lang="fa-IR" smtClean="0"/>
              <a:pPr/>
              <a:t>14 نوامبر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61548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4D2C6D1A-28B3-4013-ACB0-AACE8177C1B8}" type="datetime8">
              <a:rPr lang="fa-IR" smtClean="0"/>
              <a:pPr/>
              <a:t>14 نوامبر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419739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7E9795-B200-4E05-98EF-F00FEF13AEBE}" type="datetime8">
              <a:rPr lang="fa-IR" smtClean="0"/>
              <a:pPr/>
              <a:t>14 نوامبر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132238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E493E14A-FBE9-4B22-884A-D6F5D2B708A8}" type="datetime8">
              <a:rPr lang="fa-IR" smtClean="0"/>
              <a:pPr/>
              <a:t>14 نوامبر 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207310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A5AB0C1B-8223-46FD-A8D5-9CB7882F8164}" type="datetime8">
              <a:rPr lang="fa-IR" smtClean="0"/>
              <a:pPr/>
              <a:t>14 نوامبر 18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212151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C5EF41AA-878B-4794-BBDD-8711EC02CB58}" type="datetime8">
              <a:rPr lang="fa-IR" smtClean="0"/>
              <a:pPr/>
              <a:t>14 نوامبر 18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74948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0B125-A61F-46BB-A0BF-EA6F75C440D3}" type="datetime8">
              <a:rPr lang="fa-IR" smtClean="0"/>
              <a:pPr/>
              <a:t>14 نوامبر 18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296696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FEA9A9-6E6E-4ED5-9E7F-9D596A0BE4DB}" type="datetime8">
              <a:rPr lang="fa-IR" smtClean="0"/>
              <a:pPr/>
              <a:t>14 نوامبر 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396973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87E588-90DA-4798-9AE6-C7FB521576E5}" type="datetime8">
              <a:rPr lang="fa-IR" smtClean="0"/>
              <a:pPr/>
              <a:t>14 نوامبر 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01F01A5-83EC-493D-906D-F7C0649BE7B3}" type="slidenum">
              <a:rPr lang="fa-IR" smtClean="0"/>
              <a:pPr/>
              <a:t>‹#›</a:t>
            </a:fld>
            <a:endParaRPr lang="fa-IR"/>
          </a:p>
        </p:txBody>
      </p:sp>
    </p:spTree>
    <p:extLst>
      <p:ext uri="{BB962C8B-B14F-4D97-AF65-F5344CB8AC3E}">
        <p14:creationId xmlns:p14="http://schemas.microsoft.com/office/powerpoint/2010/main" val="111593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5DAC0-DF78-458E-B0CD-2CAC5CCB0A13}" type="datetime8">
              <a:rPr lang="fa-IR" smtClean="0"/>
              <a:pPr/>
              <a:t>14 نوامبر 18</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F01A5-83EC-493D-906D-F7C0649BE7B3}" type="slidenum">
              <a:rPr lang="fa-IR" smtClean="0"/>
              <a:pPr/>
              <a:t>‹#›</a:t>
            </a:fld>
            <a:endParaRPr lang="fa-IR"/>
          </a:p>
        </p:txBody>
      </p:sp>
    </p:spTree>
    <p:extLst>
      <p:ext uri="{BB962C8B-B14F-4D97-AF65-F5344CB8AC3E}">
        <p14:creationId xmlns:p14="http://schemas.microsoft.com/office/powerpoint/2010/main" val="2039267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131" y="0"/>
            <a:ext cx="7519737" cy="6858000"/>
          </a:xfrm>
          <a:prstGeom prst="rect">
            <a:avLst/>
          </a:prstGeom>
          <a:effectLst>
            <a:softEdge rad="63500"/>
          </a:effectLst>
        </p:spPr>
      </p:pic>
      <p:sp>
        <p:nvSpPr>
          <p:cNvPr id="3" name="Slide Number Placeholder 2"/>
          <p:cNvSpPr>
            <a:spLocks noGrp="1"/>
          </p:cNvSpPr>
          <p:nvPr>
            <p:ph type="sldNum" sz="quarter" idx="12"/>
          </p:nvPr>
        </p:nvSpPr>
        <p:spPr>
          <a:xfrm>
            <a:off x="11015002" y="6356350"/>
            <a:ext cx="338797" cy="365125"/>
          </a:xfrm>
        </p:spPr>
        <p:txBody>
          <a:bodyPr/>
          <a:lstStyle/>
          <a:p>
            <a:pPr algn="r"/>
            <a:fld id="{801F01A5-83EC-493D-906D-F7C0649BE7B3}" type="slidenum">
              <a:rPr lang="fa-IR" smtClean="0"/>
              <a:pPr algn="r"/>
              <a:t>1</a:t>
            </a:fld>
            <a:endParaRPr lang="fa-IR" dirty="0"/>
          </a:p>
        </p:txBody>
      </p:sp>
    </p:spTree>
    <p:extLst>
      <p:ext uri="{BB962C8B-B14F-4D97-AF65-F5344CB8AC3E}">
        <p14:creationId xmlns:p14="http://schemas.microsoft.com/office/powerpoint/2010/main" val="2038856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00928"/>
            <a:ext cx="10789920" cy="458587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ctr" rtl="1">
              <a:buFont typeface="Wingdings" panose="05000000000000000000" pitchFamily="2" charset="2"/>
              <a:buChar char="q"/>
            </a:pPr>
            <a:r>
              <a:rPr lang="en-US" sz="2800" b="1" dirty="0" smtClean="0">
                <a:latin typeface="Arial" panose="020B0604020202020204" pitchFamily="34" charset="0"/>
                <a:ea typeface="Calibri" panose="020F0502020204030204" pitchFamily="34" charset="0"/>
                <a:cs typeface="Arial" panose="020B0604020202020204" pitchFamily="34" charset="0"/>
              </a:rPr>
              <a:t>Cytokinins and ovaries hormones</a:t>
            </a:r>
            <a:endParaRPr lang="fa-IR" sz="2800" b="1" dirty="0">
              <a:latin typeface="Arial" panose="020B0604020202020204" pitchFamily="34" charset="0"/>
              <a:ea typeface="Calibri" panose="020F0502020204030204" pitchFamily="34" charset="0"/>
              <a:cs typeface="Arial" panose="020B0604020202020204" pitchFamily="34" charset="0"/>
            </a:endParaRPr>
          </a:p>
          <a:p>
            <a:pPr marL="457200" indent="-457200" algn="r" rtl="1">
              <a:buFont typeface="Wingdings" panose="05000000000000000000" pitchFamily="2" charset="2"/>
              <a:buChar char="Ø"/>
            </a:pPr>
            <a:endParaRPr lang="fa-IR" sz="2400" dirty="0">
              <a:latin typeface="B Mitra" panose="00000400000000000000" pitchFamily="2" charset="-78"/>
              <a:ea typeface="Calibri" panose="020F0502020204030204" pitchFamily="34" charset="0"/>
              <a:cs typeface="B Nazanin" panose="00000400000000000000" pitchFamily="2" charset="-78"/>
            </a:endParaRPr>
          </a:p>
          <a:p>
            <a:pPr marL="342900" indent="-342900">
              <a:buFont typeface="Wingdings" panose="05000000000000000000" pitchFamily="2" charset="2"/>
              <a:buChar char="Ø"/>
            </a:pPr>
            <a:r>
              <a:rPr lang="en-US" sz="2400" dirty="0" smtClean="0"/>
              <a:t>IL-6 plasmatic level is increased during </a:t>
            </a:r>
            <a:r>
              <a:rPr lang="en-US" sz="2400" dirty="0" err="1" smtClean="0">
                <a:solidFill>
                  <a:schemeClr val="tx1"/>
                </a:solidFill>
              </a:rPr>
              <a:t>diestrous</a:t>
            </a:r>
            <a:r>
              <a:rPr lang="en-US" sz="2400" dirty="0" smtClean="0">
                <a:solidFill>
                  <a:schemeClr val="tx1"/>
                </a:solidFill>
              </a:rPr>
              <a:t>, estrus and </a:t>
            </a:r>
            <a:r>
              <a:rPr lang="en-US" sz="2400" dirty="0" err="1" smtClean="0">
                <a:solidFill>
                  <a:schemeClr val="tx1"/>
                </a:solidFill>
              </a:rPr>
              <a:t>metestrus</a:t>
            </a:r>
            <a:r>
              <a:rPr lang="en-US" sz="2400" dirty="0" smtClean="0">
                <a:solidFill>
                  <a:schemeClr val="tx1"/>
                </a:solidFill>
              </a:rPr>
              <a:t> </a:t>
            </a:r>
            <a:r>
              <a:rPr lang="en-US" sz="2400" dirty="0" smtClean="0"/>
              <a:t>cycles. Also, it increased in the OVX animals while its level decreased in the </a:t>
            </a:r>
            <a:r>
              <a:rPr lang="en-US" sz="2400" dirty="0" err="1" smtClean="0">
                <a:solidFill>
                  <a:schemeClr val="tx1"/>
                </a:solidFill>
              </a:rPr>
              <a:t>proesterus</a:t>
            </a:r>
            <a:r>
              <a:rPr lang="en-US" sz="2400" dirty="0" smtClean="0">
                <a:solidFill>
                  <a:schemeClr val="tx1"/>
                </a:solidFill>
              </a:rPr>
              <a:t> Cycle.</a:t>
            </a:r>
            <a:r>
              <a:rPr lang="fa-IR" sz="2400" dirty="0">
                <a:solidFill>
                  <a:schemeClr val="tx1"/>
                </a:solidFill>
                <a:latin typeface="B Mitra" panose="00000400000000000000" pitchFamily="2" charset="-78"/>
                <a:ea typeface="Calibri" panose="020F0502020204030204" pitchFamily="34" charset="0"/>
              </a:rPr>
              <a:t> ¹</a:t>
            </a:r>
            <a:endParaRPr lang="fa-IR" sz="2400" dirty="0">
              <a:solidFill>
                <a:schemeClr val="tx1"/>
              </a:solidFill>
            </a:endParaRPr>
          </a:p>
          <a:p>
            <a:pPr algn="r" rtl="1"/>
            <a:endParaRPr lang="en-US" sz="2400" dirty="0" smtClean="0">
              <a:latin typeface="B Mitra" panose="00000400000000000000" pitchFamily="2" charset="-78"/>
              <a:ea typeface="Calibri" panose="020F0502020204030204" pitchFamily="34" charset="0"/>
              <a:cs typeface="B Nazanin" panose="00000400000000000000" pitchFamily="2" charset="-78"/>
            </a:endParaRPr>
          </a:p>
          <a:p>
            <a:pPr marL="457200" indent="-457200">
              <a:buFont typeface="Wingdings" panose="05000000000000000000" pitchFamily="2" charset="2"/>
              <a:buChar char="Ø"/>
            </a:pPr>
            <a:r>
              <a:rPr lang="en-US" sz="2400" dirty="0" smtClean="0">
                <a:latin typeface="Arial" panose="020B0604020202020204" pitchFamily="34" charset="0"/>
                <a:ea typeface="Calibri" panose="020F0502020204030204" pitchFamily="34" charset="0"/>
              </a:rPr>
              <a:t>Estrogen consumption often cause level decrease of </a:t>
            </a:r>
            <a:r>
              <a:rPr lang="en-US" sz="2400" dirty="0" smtClean="0">
                <a:latin typeface="Times New Roman" panose="02020603050405020304" pitchFamily="18" charset="0"/>
                <a:ea typeface="Calibri" panose="020F0502020204030204" pitchFamily="34" charset="0"/>
              </a:rPr>
              <a:t>TNF-α </a:t>
            </a:r>
            <a:r>
              <a:rPr lang="en-US" sz="2400" dirty="0" smtClean="0">
                <a:latin typeface="Arial" panose="020B0604020202020204" pitchFamily="34" charset="0"/>
                <a:ea typeface="Calibri" panose="020F0502020204030204" pitchFamily="34" charset="0"/>
              </a:rPr>
              <a:t>in monocytes and macrophages. In this action </a:t>
            </a:r>
            <a:r>
              <a:rPr lang="en-US" sz="2400" dirty="0" err="1" smtClean="0">
                <a:latin typeface="Times New Roman" panose="02020603050405020304" pitchFamily="18" charset="0"/>
                <a:ea typeface="Calibri" panose="020F0502020204030204" pitchFamily="34" charset="0"/>
              </a:rPr>
              <a:t>Er</a:t>
            </a:r>
            <a:r>
              <a:rPr lang="en-US" sz="2400" dirty="0" smtClean="0">
                <a:latin typeface="Times New Roman" panose="02020603050405020304" pitchFamily="18" charset="0"/>
                <a:ea typeface="Calibri" panose="020F0502020204030204" pitchFamily="34" charset="0"/>
              </a:rPr>
              <a:t>β oddly has important role in compare with Erα.</a:t>
            </a:r>
            <a:endParaRPr lang="fa-IR" sz="2400" dirty="0">
              <a:latin typeface="Arial" panose="020B0604020202020204" pitchFamily="34" charset="0"/>
              <a:ea typeface="Calibri" panose="020F0502020204030204" pitchFamily="34" charset="0"/>
            </a:endParaRPr>
          </a:p>
          <a:p>
            <a:pPr marL="457200" indent="-457200" algn="r" rtl="1">
              <a:buFont typeface="Wingdings" panose="05000000000000000000" pitchFamily="2" charset="2"/>
              <a:buChar char="Ø"/>
            </a:pPr>
            <a:endParaRPr lang="en-US" sz="2400" dirty="0" smtClean="0">
              <a:latin typeface="B Mitra" panose="00000400000000000000" pitchFamily="2" charset="-78"/>
              <a:ea typeface="Calibri" panose="020F0502020204030204" pitchFamily="34" charset="0"/>
              <a:cs typeface="B Nazanin" panose="00000400000000000000" pitchFamily="2" charset="-78"/>
            </a:endParaRPr>
          </a:p>
          <a:p>
            <a:pPr marL="457200" indent="-457200">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Estrogen also cause in increase of IL-10 </a:t>
            </a:r>
            <a:r>
              <a:rPr lang="en-US" sz="2400" dirty="0" err="1" smtClean="0">
                <a:latin typeface="Arial" panose="020B0604020202020204" pitchFamily="34" charset="0"/>
                <a:ea typeface="Calibri" panose="020F0502020204030204" pitchFamily="34" charset="0"/>
                <a:cs typeface="Arial" panose="020B0604020202020204" pitchFamily="34" charset="0"/>
              </a:rPr>
              <a:t>expresion</a:t>
            </a:r>
            <a:r>
              <a:rPr lang="en-US" sz="2400" dirty="0" smtClean="0">
                <a:latin typeface="Arial" panose="020B0604020202020204" pitchFamily="34" charset="0"/>
                <a:ea typeface="Calibri" panose="020F0502020204030204" pitchFamily="34" charset="0"/>
                <a:cs typeface="Arial" panose="020B0604020202020204" pitchFamily="34" charset="0"/>
              </a:rPr>
              <a:t> in blood. Because IL-10 promotors consists elements that responds to estrogen (ERE).</a:t>
            </a:r>
            <a:r>
              <a:rPr lang="fa-IR" sz="2400" dirty="0" smtClean="0">
                <a:latin typeface="B Mitra" panose="00000400000000000000" pitchFamily="2" charset="-78"/>
                <a:ea typeface="Calibri" panose="020F0502020204030204" pitchFamily="34" charset="0"/>
              </a:rPr>
              <a:t> ²</a:t>
            </a:r>
            <a:endParaRPr lang="en-US" sz="2400" dirty="0" smtClean="0">
              <a:latin typeface="B Mitra" panose="00000400000000000000" pitchFamily="2" charset="-78"/>
              <a:ea typeface="Calibri" panose="020F0502020204030204" pitchFamily="34" charset="0"/>
            </a:endParaRPr>
          </a:p>
          <a:p>
            <a:pPr marL="457200" indent="-457200">
              <a:buFont typeface="Wingdings" panose="05000000000000000000" pitchFamily="2" charset="2"/>
              <a:buChar char="Ø"/>
            </a:pPr>
            <a:endParaRPr lang="fa-IR" sz="2400" dirty="0">
              <a:latin typeface="B Mitra" panose="00000400000000000000" pitchFamily="2" charset="-78"/>
              <a:ea typeface="Calibri" panose="020F0502020204030204" pitchFamily="34" charset="0"/>
            </a:endParaRPr>
          </a:p>
        </p:txBody>
      </p:sp>
      <p:sp>
        <p:nvSpPr>
          <p:cNvPr id="4" name="Slide Number Placeholder 3"/>
          <p:cNvSpPr>
            <a:spLocks noGrp="1"/>
          </p:cNvSpPr>
          <p:nvPr>
            <p:ph type="sldNum" sz="quarter" idx="12"/>
          </p:nvPr>
        </p:nvSpPr>
        <p:spPr>
          <a:xfrm>
            <a:off x="10972800" y="6356350"/>
            <a:ext cx="381000" cy="365125"/>
          </a:xfrm>
          <a:ln>
            <a:solidFill>
              <a:srgbClr val="FF0000"/>
            </a:solidFill>
          </a:ln>
        </p:spPr>
        <p:txBody>
          <a:bodyPr/>
          <a:lstStyle/>
          <a:p>
            <a:pPr algn="r"/>
            <a:fld id="{801F01A5-83EC-493D-906D-F7C0649BE7B3}" type="slidenum">
              <a:rPr lang="fa-IR" smtClean="0">
                <a:solidFill>
                  <a:schemeClr val="tx1"/>
                </a:solidFill>
              </a:rPr>
              <a:pPr algn="r"/>
              <a:t>10</a:t>
            </a:fld>
            <a:endParaRPr lang="fa-IR" dirty="0">
              <a:solidFill>
                <a:schemeClr val="tx1"/>
              </a:solidFill>
            </a:endParaRPr>
          </a:p>
        </p:txBody>
      </p:sp>
    </p:spTree>
    <p:extLst>
      <p:ext uri="{BB962C8B-B14F-4D97-AF65-F5344CB8AC3E}">
        <p14:creationId xmlns:p14="http://schemas.microsoft.com/office/powerpoint/2010/main" val="1314909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972800" y="6356350"/>
            <a:ext cx="381000" cy="365125"/>
          </a:xfrm>
        </p:spPr>
        <p:txBody>
          <a:bodyPr/>
          <a:lstStyle/>
          <a:p>
            <a:pPr algn="r"/>
            <a:fld id="{801F01A5-83EC-493D-906D-F7C0649BE7B3}" type="slidenum">
              <a:rPr lang="fa-IR" smtClean="0"/>
              <a:pPr algn="r"/>
              <a:t>11</a:t>
            </a:fld>
            <a:endParaRPr lang="fa-IR"/>
          </a:p>
        </p:txBody>
      </p:sp>
      <p:sp>
        <p:nvSpPr>
          <p:cNvPr id="5" name="Flowchart: Multidocument 4"/>
          <p:cNvSpPr/>
          <p:nvPr/>
        </p:nvSpPr>
        <p:spPr>
          <a:xfrm>
            <a:off x="1519311" y="498900"/>
            <a:ext cx="8820443" cy="5648681"/>
          </a:xfrm>
          <a:prstGeom prst="flowChartMultidocument">
            <a:avLst/>
          </a:prstGeom>
          <a:solidFill>
            <a:schemeClr val="accent2"/>
          </a:solidFill>
          <a:ln>
            <a:noFill/>
          </a:ln>
          <a:effectLst>
            <a:reflection blurRad="6350" stA="52000" endA="300" endPos="35000" dir="5400000" sy="-100000" algn="bl" rotWithShape="0"/>
          </a:effectLst>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6000" dirty="0" smtClean="0">
                <a:latin typeface="Arial" panose="020B0604020202020204" pitchFamily="34" charset="0"/>
                <a:cs typeface="Arial" panose="020B0604020202020204" pitchFamily="34" charset="0"/>
              </a:rPr>
              <a:t>Material and methods</a:t>
            </a: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766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57560" y="6370320"/>
            <a:ext cx="396240" cy="351155"/>
          </a:xfrm>
          <a:ln>
            <a:solidFill>
              <a:srgbClr val="FF0000"/>
            </a:solidFill>
          </a:ln>
        </p:spPr>
        <p:txBody>
          <a:bodyPr/>
          <a:lstStyle/>
          <a:p>
            <a:pPr algn="r">
              <a:lnSpc>
                <a:spcPct val="150000"/>
              </a:lnSpc>
            </a:pPr>
            <a:fld id="{801F01A5-83EC-493D-906D-F7C0649BE7B3}" type="slidenum">
              <a:rPr lang="fa-IR" smtClean="0">
                <a:solidFill>
                  <a:schemeClr val="tx1"/>
                </a:solidFill>
              </a:rPr>
              <a:pPr algn="r">
                <a:lnSpc>
                  <a:spcPct val="150000"/>
                </a:lnSpc>
              </a:pPr>
              <a:t>12</a:t>
            </a:fld>
            <a:endParaRPr lang="fa-IR">
              <a:solidFill>
                <a:schemeClr val="tx1"/>
              </a:solidFill>
            </a:endParaRPr>
          </a:p>
        </p:txBody>
      </p:sp>
      <p:sp>
        <p:nvSpPr>
          <p:cNvPr id="3" name="Rectangle 2"/>
          <p:cNvSpPr/>
          <p:nvPr/>
        </p:nvSpPr>
        <p:spPr>
          <a:xfrm>
            <a:off x="-1" y="165834"/>
            <a:ext cx="10466363" cy="974112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ctr">
              <a:lnSpc>
                <a:spcPct val="150000"/>
              </a:lnSpc>
              <a:buFont typeface="Wingdings" panose="05000000000000000000" pitchFamily="2" charset="2"/>
              <a:buChar char="q"/>
            </a:pPr>
            <a:r>
              <a:rPr lang="en-US" sz="2800" b="1" dirty="0" smtClean="0">
                <a:latin typeface="Arial" panose="020B0604020202020204" pitchFamily="34" charset="0"/>
                <a:ea typeface="Calibri" panose="020F0502020204030204" pitchFamily="34" charset="0"/>
                <a:cs typeface="Arial" panose="020B0604020202020204" pitchFamily="34" charset="0"/>
              </a:rPr>
              <a:t>Study groups</a:t>
            </a:r>
            <a:endParaRPr lang="fa-IR" sz="2800" b="1" dirty="0">
              <a:latin typeface="Arial" panose="020B0604020202020204" pitchFamily="34" charset="0"/>
              <a:ea typeface="Calibri" panose="020F0502020204030204" pitchFamily="34" charset="0"/>
              <a:cs typeface="Arial" panose="020B0604020202020204" pitchFamily="34" charset="0"/>
            </a:endParaRPr>
          </a:p>
          <a:p>
            <a:pPr marL="457200" indent="-457200"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56" y="714809"/>
            <a:ext cx="8966048" cy="5837850"/>
          </a:xfrm>
          <a:prstGeom prst="rect">
            <a:avLst/>
          </a:prstGeom>
          <a:noFill/>
          <a:ln>
            <a:solidFill>
              <a:srgbClr val="FF0000"/>
            </a:solidFill>
          </a:ln>
          <a:effectLst>
            <a:softEdge rad="63500"/>
          </a:effectLst>
        </p:spPr>
      </p:pic>
    </p:spTree>
    <p:extLst>
      <p:ext uri="{BB962C8B-B14F-4D97-AF65-F5344CB8AC3E}">
        <p14:creationId xmlns:p14="http://schemas.microsoft.com/office/powerpoint/2010/main" val="3967381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42320" y="6356350"/>
            <a:ext cx="411480" cy="365125"/>
          </a:xfrm>
          <a:ln>
            <a:solidFill>
              <a:srgbClr val="FF0000"/>
            </a:solidFill>
          </a:ln>
        </p:spPr>
        <p:txBody>
          <a:bodyPr/>
          <a:lstStyle/>
          <a:p>
            <a:pPr algn="r">
              <a:lnSpc>
                <a:spcPct val="150000"/>
              </a:lnSpc>
            </a:pPr>
            <a:fld id="{801F01A5-83EC-493D-906D-F7C0649BE7B3}" type="slidenum">
              <a:rPr lang="fa-IR" smtClean="0">
                <a:solidFill>
                  <a:schemeClr val="tx1"/>
                </a:solidFill>
              </a:rPr>
              <a:pPr algn="r">
                <a:lnSpc>
                  <a:spcPct val="150000"/>
                </a:lnSpc>
              </a:pPr>
              <a:t>13</a:t>
            </a:fld>
            <a:endParaRPr lang="fa-IR">
              <a:solidFill>
                <a:schemeClr val="tx1"/>
              </a:solidFill>
            </a:endParaRPr>
          </a:p>
        </p:txBody>
      </p:sp>
      <p:sp>
        <p:nvSpPr>
          <p:cNvPr id="3" name="Rectangle 2"/>
          <p:cNvSpPr/>
          <p:nvPr/>
        </p:nvSpPr>
        <p:spPr>
          <a:xfrm>
            <a:off x="-1" y="165834"/>
            <a:ext cx="10466363" cy="974112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ctr">
              <a:lnSpc>
                <a:spcPct val="150000"/>
              </a:lnSpc>
              <a:buFont typeface="Wingdings" panose="05000000000000000000" pitchFamily="2" charset="2"/>
              <a:buChar char="q"/>
            </a:pPr>
            <a:r>
              <a:rPr lang="en-US" sz="2800" b="1" dirty="0" smtClean="0">
                <a:latin typeface="Arial" panose="020B0604020202020204" pitchFamily="34" charset="0"/>
                <a:ea typeface="Calibri" panose="020F0502020204030204" pitchFamily="34" charset="0"/>
                <a:cs typeface="Arial" panose="020B0604020202020204" pitchFamily="34" charset="0"/>
              </a:rPr>
              <a:t>Experiment methods</a:t>
            </a:r>
            <a:endParaRPr lang="fa-IR" sz="2800" b="1" dirty="0">
              <a:latin typeface="Arial" panose="020B0604020202020204" pitchFamily="34" charset="0"/>
              <a:ea typeface="Calibri" panose="020F0502020204030204" pitchFamily="34" charset="0"/>
              <a:cs typeface="Arial" panose="020B0604020202020204" pitchFamily="34" charset="0"/>
            </a:endParaRPr>
          </a:p>
          <a:p>
            <a:pPr marL="457200" indent="-457200"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42436" y="909840"/>
            <a:ext cx="9781488" cy="5446510"/>
          </a:xfrm>
          <a:prstGeom prst="rect">
            <a:avLst/>
          </a:prstGeom>
          <a:ln w="9525" cap="sq">
            <a:solidFill>
              <a:srgbClr val="FF0000"/>
            </a:solidFill>
            <a:prstDash val="solid"/>
            <a:miter lim="800000"/>
          </a:ln>
          <a:effectLst>
            <a:outerShdw blurRad="50800" dist="38100" dir="2700000" algn="tl" rotWithShape="0">
              <a:srgbClr val="000000">
                <a:alpha val="43000"/>
              </a:srgbClr>
            </a:outerShdw>
            <a:softEdge rad="63500"/>
          </a:effectLst>
        </p:spPr>
      </p:pic>
    </p:spTree>
    <p:extLst>
      <p:ext uri="{BB962C8B-B14F-4D97-AF65-F5344CB8AC3E}">
        <p14:creationId xmlns:p14="http://schemas.microsoft.com/office/powerpoint/2010/main" val="2647707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874326" y="6356350"/>
            <a:ext cx="479474" cy="365125"/>
          </a:xfrm>
          <a:ln>
            <a:solidFill>
              <a:srgbClr val="FF0000"/>
            </a:solidFill>
          </a:ln>
        </p:spPr>
        <p:txBody>
          <a:bodyPr/>
          <a:lstStyle/>
          <a:p>
            <a:pPr algn="r">
              <a:lnSpc>
                <a:spcPct val="150000"/>
              </a:lnSpc>
            </a:pPr>
            <a:fld id="{801F01A5-83EC-493D-906D-F7C0649BE7B3}" type="slidenum">
              <a:rPr lang="fa-IR" smtClean="0">
                <a:solidFill>
                  <a:schemeClr val="tx1"/>
                </a:solidFill>
              </a:rPr>
              <a:pPr algn="r">
                <a:lnSpc>
                  <a:spcPct val="150000"/>
                </a:lnSpc>
              </a:pPr>
              <a:t>14</a:t>
            </a:fld>
            <a:endParaRPr lang="fa-IR" dirty="0">
              <a:solidFill>
                <a:schemeClr val="tx1"/>
              </a:solidFill>
            </a:endParaRPr>
          </a:p>
        </p:txBody>
      </p:sp>
      <p:sp>
        <p:nvSpPr>
          <p:cNvPr id="3" name="Rectangle 2"/>
          <p:cNvSpPr/>
          <p:nvPr/>
        </p:nvSpPr>
        <p:spPr>
          <a:xfrm>
            <a:off x="-1" y="165834"/>
            <a:ext cx="10466363" cy="974112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ctr">
              <a:lnSpc>
                <a:spcPct val="150000"/>
              </a:lnSpc>
              <a:buFont typeface="Wingdings" panose="05000000000000000000" pitchFamily="2" charset="2"/>
              <a:buChar char="q"/>
            </a:pPr>
            <a:r>
              <a:rPr lang="en-US" sz="2800" b="1" dirty="0">
                <a:latin typeface="Arial" panose="020B0604020202020204" pitchFamily="34" charset="0"/>
                <a:ea typeface="Calibri" panose="020F0502020204030204" pitchFamily="34" charset="0"/>
                <a:cs typeface="Arial" panose="020B0604020202020204" pitchFamily="34" charset="0"/>
              </a:rPr>
              <a:t>Dual </a:t>
            </a:r>
            <a:r>
              <a:rPr lang="en-US" sz="2800" b="1" dirty="0" err="1">
                <a:latin typeface="Arial" panose="020B0604020202020204" pitchFamily="34" charset="0"/>
                <a:ea typeface="Calibri" panose="020F0502020204030204" pitchFamily="34" charset="0"/>
                <a:cs typeface="Arial" panose="020B0604020202020204" pitchFamily="34" charset="0"/>
              </a:rPr>
              <a:t>ovariectomy</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smtClean="0">
                <a:latin typeface="Arial" panose="020B0604020202020204" pitchFamily="34" charset="0"/>
                <a:ea typeface="Calibri" panose="020F0502020204030204" pitchFamily="34" charset="0"/>
                <a:cs typeface="Arial" panose="020B0604020202020204" pitchFamily="34" charset="0"/>
              </a:rPr>
              <a:t>method</a:t>
            </a:r>
            <a:endParaRPr lang="fa-IR" sz="2800" b="1" dirty="0">
              <a:latin typeface="Arial" panose="020B0604020202020204" pitchFamily="34" charset="0"/>
              <a:ea typeface="Calibri" panose="020F0502020204030204" pitchFamily="34" charset="0"/>
              <a:cs typeface="Arial" panose="020B0604020202020204" pitchFamily="34" charset="0"/>
            </a:endParaRPr>
          </a:p>
          <a:p>
            <a:pPr marL="457200" indent="-457200"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p:txBody>
      </p:sp>
      <p:pic>
        <p:nvPicPr>
          <p:cNvPr id="4" name="Picture 3"/>
          <p:cNvPicPr/>
          <p:nvPr/>
        </p:nvPicPr>
        <p:blipFill>
          <a:blip r:embed="rId2"/>
          <a:stretch>
            <a:fillRect/>
          </a:stretch>
        </p:blipFill>
        <p:spPr>
          <a:xfrm>
            <a:off x="1041705" y="869504"/>
            <a:ext cx="8382949" cy="5148299"/>
          </a:xfrm>
          <a:prstGeom prst="rect">
            <a:avLst/>
          </a:prstGeom>
          <a:ln w="12700" cap="sq">
            <a:solidFill>
              <a:srgbClr val="FF0000"/>
            </a:solidFill>
            <a:prstDash val="solid"/>
            <a:miter lim="800000"/>
          </a:ln>
          <a:effectLst>
            <a:outerShdw blurRad="50800" dist="38100" dir="2700000" algn="tl" rotWithShape="0">
              <a:srgbClr val="000000">
                <a:alpha val="43000"/>
              </a:srgbClr>
            </a:outerShdw>
            <a:softEdge rad="63500"/>
          </a:effectLst>
        </p:spPr>
      </p:pic>
    </p:spTree>
    <p:extLst>
      <p:ext uri="{BB962C8B-B14F-4D97-AF65-F5344CB8AC3E}">
        <p14:creationId xmlns:p14="http://schemas.microsoft.com/office/powerpoint/2010/main" val="1741311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896600" y="6324600"/>
            <a:ext cx="457200" cy="396875"/>
          </a:xfrm>
          <a:ln>
            <a:solidFill>
              <a:srgbClr val="FF0000"/>
            </a:solidFill>
          </a:ln>
        </p:spPr>
        <p:txBody>
          <a:bodyPr/>
          <a:lstStyle/>
          <a:p>
            <a:pPr algn="r"/>
            <a:fld id="{801F01A5-83EC-493D-906D-F7C0649BE7B3}" type="slidenum">
              <a:rPr lang="fa-IR" smtClean="0">
                <a:solidFill>
                  <a:schemeClr val="tx1"/>
                </a:solidFill>
              </a:rPr>
              <a:pPr algn="r"/>
              <a:t>15</a:t>
            </a:fld>
            <a:endParaRPr lang="fa-IR">
              <a:solidFill>
                <a:schemeClr val="tx1"/>
              </a:solidFill>
            </a:endParaRPr>
          </a:p>
        </p:txBody>
      </p:sp>
      <p:sp>
        <p:nvSpPr>
          <p:cNvPr id="3" name="Rectangle 2"/>
          <p:cNvSpPr/>
          <p:nvPr/>
        </p:nvSpPr>
        <p:spPr>
          <a:xfrm>
            <a:off x="-1" y="165834"/>
            <a:ext cx="10466363" cy="974112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ctr">
              <a:lnSpc>
                <a:spcPct val="150000"/>
              </a:lnSpc>
              <a:buFont typeface="Wingdings" panose="05000000000000000000" pitchFamily="2" charset="2"/>
              <a:buChar char="q"/>
            </a:pPr>
            <a:r>
              <a:rPr lang="en-US" sz="2800" b="1" dirty="0" smtClean="0">
                <a:latin typeface="Arial" panose="020B0604020202020204" pitchFamily="34" charset="0"/>
                <a:ea typeface="Calibri" panose="020F0502020204030204" pitchFamily="34" charset="0"/>
                <a:cs typeface="Arial" panose="020B0604020202020204" pitchFamily="34" charset="0"/>
              </a:rPr>
              <a:t>Electrocardiogram and blood pressure record</a:t>
            </a:r>
            <a:endParaRPr lang="fa-IR" sz="2800" b="1" dirty="0">
              <a:latin typeface="Arial" panose="020B0604020202020204" pitchFamily="34" charset="0"/>
              <a:ea typeface="Calibri" panose="020F0502020204030204" pitchFamily="34" charset="0"/>
              <a:cs typeface="Arial" panose="020B0604020202020204" pitchFamily="34" charset="0"/>
            </a:endParaRPr>
          </a:p>
          <a:p>
            <a:pPr marL="457200" indent="-457200"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algn="ctr" rtl="1">
              <a:lnSpc>
                <a:spcPct val="150000"/>
              </a:lnSpc>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4381"/>
            <a:ext cx="5176911" cy="3882684"/>
          </a:xfrm>
          <a:prstGeom prst="rect">
            <a:avLst/>
          </a:prstGeom>
          <a:ln w="12700" cap="sq">
            <a:solidFill>
              <a:srgbClr val="FF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911" y="2656228"/>
            <a:ext cx="5176911" cy="3882684"/>
          </a:xfrm>
          <a:prstGeom prst="rect">
            <a:avLst/>
          </a:prstGeom>
          <a:ln w="127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3260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57560" y="6294120"/>
            <a:ext cx="396240" cy="427355"/>
          </a:xfrm>
          <a:ln>
            <a:solidFill>
              <a:srgbClr val="FF0000"/>
            </a:solidFill>
          </a:ln>
        </p:spPr>
        <p:txBody>
          <a:bodyPr/>
          <a:lstStyle/>
          <a:p>
            <a:fld id="{801F01A5-83EC-493D-906D-F7C0649BE7B3}" type="slidenum">
              <a:rPr lang="fa-IR" smtClean="0">
                <a:solidFill>
                  <a:schemeClr val="tx1"/>
                </a:solidFill>
              </a:rPr>
              <a:pPr/>
              <a:t>16</a:t>
            </a:fld>
            <a:endParaRPr lang="fa-IR">
              <a:solidFill>
                <a:schemeClr val="tx1"/>
              </a:solidFill>
            </a:endParaRPr>
          </a:p>
        </p:txBody>
      </p:sp>
      <p:sp>
        <p:nvSpPr>
          <p:cNvPr id="3" name="Rectangle 2"/>
          <p:cNvSpPr/>
          <p:nvPr/>
        </p:nvSpPr>
        <p:spPr>
          <a:xfrm>
            <a:off x="-1" y="165834"/>
            <a:ext cx="10466363" cy="974112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ctr" rtl="1">
              <a:lnSpc>
                <a:spcPct val="150000"/>
              </a:lnSpc>
              <a:buFont typeface="Wingdings" panose="05000000000000000000" pitchFamily="2" charset="2"/>
              <a:buChar char="q"/>
            </a:pPr>
            <a:r>
              <a:rPr lang="en-US" sz="2800" b="1" dirty="0" smtClean="0">
                <a:latin typeface="Arial" panose="020B0604020202020204" pitchFamily="34" charset="0"/>
                <a:ea typeface="Calibri" panose="020F0502020204030204" pitchFamily="34" charset="0"/>
                <a:cs typeface="Arial" panose="020B0604020202020204" pitchFamily="34" charset="0"/>
              </a:rPr>
              <a:t>Pancreas functional indicators measurement</a:t>
            </a:r>
            <a:endParaRPr lang="fa-IR" sz="2800" b="1" dirty="0">
              <a:latin typeface="Arial" panose="020B0604020202020204" pitchFamily="34" charset="0"/>
              <a:ea typeface="Calibri" panose="020F0502020204030204" pitchFamily="34" charset="0"/>
              <a:cs typeface="Arial" panose="020B0604020202020204" pitchFamily="34" charset="0"/>
            </a:endParaRPr>
          </a:p>
          <a:p>
            <a:pPr marL="514350" indent="-514350" algn="r">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algn="ctr" rtl="1">
              <a:lnSpc>
                <a:spcPct val="150000"/>
              </a:lnSpc>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315377" y="1442709"/>
            <a:ext cx="7835604" cy="2235686"/>
          </a:xfrm>
          <a:prstGeom prst="rect">
            <a:avLst/>
          </a:prstGeom>
        </p:spPr>
      </p:pic>
      <p:pic>
        <p:nvPicPr>
          <p:cNvPr id="5" name="Picture 4"/>
          <p:cNvPicPr>
            <a:picLocks noChangeAspect="1"/>
          </p:cNvPicPr>
          <p:nvPr/>
        </p:nvPicPr>
        <p:blipFill>
          <a:blip r:embed="rId3"/>
          <a:stretch>
            <a:fillRect/>
          </a:stretch>
        </p:blipFill>
        <p:spPr>
          <a:xfrm>
            <a:off x="1362940" y="4105400"/>
            <a:ext cx="7740479" cy="1071227"/>
          </a:xfrm>
          <a:prstGeom prst="rect">
            <a:avLst/>
          </a:prstGeom>
        </p:spPr>
      </p:pic>
    </p:spTree>
    <p:extLst>
      <p:ext uri="{BB962C8B-B14F-4D97-AF65-F5344CB8AC3E}">
        <p14:creationId xmlns:p14="http://schemas.microsoft.com/office/powerpoint/2010/main" val="3280864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57560" y="6263640"/>
            <a:ext cx="396240" cy="457835"/>
          </a:xfrm>
          <a:ln>
            <a:solidFill>
              <a:srgbClr val="FF0000"/>
            </a:solidFill>
          </a:ln>
        </p:spPr>
        <p:txBody>
          <a:bodyPr/>
          <a:lstStyle/>
          <a:p>
            <a:fld id="{801F01A5-83EC-493D-906D-F7C0649BE7B3}" type="slidenum">
              <a:rPr lang="fa-IR" smtClean="0">
                <a:solidFill>
                  <a:schemeClr val="tx1"/>
                </a:solidFill>
              </a:rPr>
              <a:pPr/>
              <a:t>17</a:t>
            </a:fld>
            <a:endParaRPr lang="fa-IR">
              <a:solidFill>
                <a:schemeClr val="tx1"/>
              </a:solidFill>
            </a:endParaRPr>
          </a:p>
        </p:txBody>
      </p:sp>
      <p:sp>
        <p:nvSpPr>
          <p:cNvPr id="3" name="Rectangle 2"/>
          <p:cNvSpPr/>
          <p:nvPr/>
        </p:nvSpPr>
        <p:spPr>
          <a:xfrm>
            <a:off x="-1" y="165834"/>
            <a:ext cx="10466363" cy="1038745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ctr">
              <a:lnSpc>
                <a:spcPct val="150000"/>
              </a:lnSpc>
              <a:buFont typeface="Wingdings" panose="05000000000000000000" pitchFamily="2" charset="2"/>
              <a:buChar char="q"/>
            </a:pPr>
            <a:r>
              <a:rPr lang="en-US" sz="2800" b="1" dirty="0" smtClean="0">
                <a:latin typeface="Arial" panose="020B0604020202020204" pitchFamily="34" charset="0"/>
                <a:ea typeface="Calibri" panose="020F0502020204030204" pitchFamily="34" charset="0"/>
                <a:cs typeface="Arial" panose="020B0604020202020204" pitchFamily="34" charset="0"/>
              </a:rPr>
              <a:t>Hypertrophy, </a:t>
            </a:r>
            <a:r>
              <a:rPr lang="en-US" sz="2800" b="1" dirty="0" err="1" smtClean="0">
                <a:solidFill>
                  <a:schemeClr val="tx1"/>
                </a:solidFill>
                <a:latin typeface="Arial" panose="020B0604020202020204" pitchFamily="34" charset="0"/>
                <a:ea typeface="Calibri" panose="020F0502020204030204" pitchFamily="34" charset="0"/>
                <a:cs typeface="Arial" panose="020B0604020202020204" pitchFamily="34" charset="0"/>
              </a:rPr>
              <a:t>atherogenic</a:t>
            </a:r>
            <a:r>
              <a:rPr lang="en-US" sz="2800" b="1" dirty="0" smtClean="0">
                <a:solidFill>
                  <a:schemeClr val="tx1"/>
                </a:solidFill>
                <a:latin typeface="Arial" panose="020B0604020202020204" pitchFamily="34" charset="0"/>
                <a:ea typeface="Calibri" panose="020F0502020204030204" pitchFamily="34" charset="0"/>
                <a:cs typeface="Arial" panose="020B0604020202020204" pitchFamily="34" charset="0"/>
              </a:rPr>
              <a:t> and heart risk indicators measurement</a:t>
            </a:r>
            <a:endParaRPr lang="fa-IR" sz="2800" b="1" dirty="0">
              <a:solidFill>
                <a:schemeClr val="tx1"/>
              </a:solidFill>
              <a:latin typeface="B Mitra" panose="00000400000000000000" pitchFamily="2" charset="-78"/>
              <a:ea typeface="Calibri" panose="020F0502020204030204" pitchFamily="34" charset="0"/>
              <a:cs typeface="B Nazanin" panose="00000400000000000000" pitchFamily="2" charset="-78"/>
            </a:endParaRPr>
          </a:p>
          <a:p>
            <a:pPr marL="514350" indent="-514350"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algn="ctr" rtl="1">
              <a:lnSpc>
                <a:spcPct val="150000"/>
              </a:lnSpc>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rtl="1">
              <a:lnSpc>
                <a:spcPct val="150000"/>
              </a:lnSpc>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298943" y="1108965"/>
            <a:ext cx="3868474" cy="1260205"/>
          </a:xfrm>
          <a:prstGeom prst="rect">
            <a:avLst/>
          </a:prstGeom>
        </p:spPr>
      </p:pic>
      <p:pic>
        <p:nvPicPr>
          <p:cNvPr id="5" name="Picture 4"/>
          <p:cNvPicPr>
            <a:picLocks noChangeAspect="1"/>
          </p:cNvPicPr>
          <p:nvPr/>
        </p:nvPicPr>
        <p:blipFill>
          <a:blip r:embed="rId3"/>
          <a:stretch>
            <a:fillRect/>
          </a:stretch>
        </p:blipFill>
        <p:spPr>
          <a:xfrm>
            <a:off x="2085754" y="2812700"/>
            <a:ext cx="6294852" cy="1054550"/>
          </a:xfrm>
          <a:prstGeom prst="rect">
            <a:avLst/>
          </a:prstGeom>
        </p:spPr>
      </p:pic>
      <p:pic>
        <p:nvPicPr>
          <p:cNvPr id="6" name="Picture 5"/>
          <p:cNvPicPr>
            <a:picLocks noChangeAspect="1"/>
          </p:cNvPicPr>
          <p:nvPr/>
        </p:nvPicPr>
        <p:blipFill>
          <a:blip r:embed="rId4"/>
          <a:stretch>
            <a:fillRect/>
          </a:stretch>
        </p:blipFill>
        <p:spPr>
          <a:xfrm>
            <a:off x="2152415" y="4390738"/>
            <a:ext cx="6161529" cy="1010724"/>
          </a:xfrm>
          <a:prstGeom prst="rect">
            <a:avLst/>
          </a:prstGeom>
        </p:spPr>
      </p:pic>
    </p:spTree>
    <p:extLst>
      <p:ext uri="{BB962C8B-B14F-4D97-AF65-F5344CB8AC3E}">
        <p14:creationId xmlns:p14="http://schemas.microsoft.com/office/powerpoint/2010/main" val="3773375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881360" y="6278880"/>
            <a:ext cx="472440" cy="442595"/>
          </a:xfrm>
          <a:ln>
            <a:solidFill>
              <a:srgbClr val="FF0000"/>
            </a:solidFill>
          </a:ln>
        </p:spPr>
        <p:txBody>
          <a:bodyPr/>
          <a:lstStyle/>
          <a:p>
            <a:pPr algn="r"/>
            <a:fld id="{801F01A5-83EC-493D-906D-F7C0649BE7B3}" type="slidenum">
              <a:rPr lang="fa-IR" smtClean="0">
                <a:solidFill>
                  <a:schemeClr val="tx1"/>
                </a:solidFill>
              </a:rPr>
              <a:pPr algn="r"/>
              <a:t>18</a:t>
            </a:fld>
            <a:endParaRPr lang="fa-IR">
              <a:solidFill>
                <a:schemeClr val="tx1"/>
              </a:solidFill>
            </a:endParaRPr>
          </a:p>
        </p:txBody>
      </p:sp>
      <p:sp>
        <p:nvSpPr>
          <p:cNvPr id="3" name="Rectangle 2"/>
          <p:cNvSpPr/>
          <p:nvPr/>
        </p:nvSpPr>
        <p:spPr>
          <a:xfrm>
            <a:off x="0" y="1231071"/>
            <a:ext cx="10466363" cy="415498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ctr">
              <a:lnSpc>
                <a:spcPct val="150000"/>
              </a:lnSpc>
              <a:buFont typeface="Wingdings" panose="05000000000000000000" pitchFamily="2" charset="2"/>
              <a:buChar char="q"/>
            </a:pPr>
            <a:r>
              <a:rPr lang="en-US" sz="2800" b="1" dirty="0" smtClean="0">
                <a:solidFill>
                  <a:schemeClr val="tx1"/>
                </a:solidFill>
                <a:latin typeface="Arial" panose="020B0604020202020204" pitchFamily="34" charset="0"/>
                <a:ea typeface="Calibri" panose="020F0502020204030204" pitchFamily="34" charset="0"/>
                <a:cs typeface="Arial" panose="020B0604020202020204" pitchFamily="34" charset="0"/>
              </a:rPr>
              <a:t>ELISA</a:t>
            </a:r>
            <a:r>
              <a:rPr lang="en-US" sz="2800" b="1" dirty="0" smtClean="0">
                <a:latin typeface="Arial" panose="020B0604020202020204" pitchFamily="34" charset="0"/>
                <a:ea typeface="Calibri" panose="020F0502020204030204" pitchFamily="34" charset="0"/>
                <a:cs typeface="Arial" panose="020B0604020202020204" pitchFamily="34" charset="0"/>
              </a:rPr>
              <a:t> method:</a:t>
            </a: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342900" indent="-342900" algn="r" rtl="1">
              <a:lnSpc>
                <a:spcPct val="150000"/>
              </a:lnSpc>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Inflammation and anti inflammation </a:t>
            </a:r>
            <a:r>
              <a:rPr lang="en-US" sz="2400" dirty="0" err="1" smtClean="0">
                <a:latin typeface="Arial" panose="020B0604020202020204" pitchFamily="34" charset="0"/>
                <a:ea typeface="Calibri" panose="020F0502020204030204" pitchFamily="34" charset="0"/>
                <a:cs typeface="Arial" panose="020B0604020202020204" pitchFamily="34" charset="0"/>
              </a:rPr>
              <a:t>cytokinins</a:t>
            </a:r>
            <a:endParaRPr lang="fa-IR" sz="24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r" rtl="1">
              <a:lnSpc>
                <a:spcPct val="150000"/>
              </a:lnSpc>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Insulin</a:t>
            </a:r>
            <a:endParaRPr lang="fa-IR" sz="24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r" rtl="1">
              <a:lnSpc>
                <a:spcPct val="150000"/>
              </a:lnSpc>
              <a:buFont typeface="Wingdings" panose="05000000000000000000"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Angiotensin </a:t>
            </a:r>
            <a:r>
              <a:rPr lang="en-US" sz="2400" dirty="0" smtClean="0">
                <a:latin typeface="Arial" panose="020B0604020202020204" pitchFamily="34" charset="0"/>
                <a:ea typeface="Calibri" panose="020F0502020204030204" pitchFamily="34" charset="0"/>
                <a:cs typeface="Arial" panose="020B0604020202020204" pitchFamily="34" charset="0"/>
              </a:rPr>
              <a:t>II</a:t>
            </a: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457200" indent="-457200" algn="ctr">
              <a:lnSpc>
                <a:spcPct val="150000"/>
              </a:lnSpc>
              <a:buFont typeface="Wingdings" panose="05000000000000000000" pitchFamily="2" charset="2"/>
              <a:buChar char="q"/>
            </a:pPr>
            <a:r>
              <a:rPr lang="en-US" sz="2800" b="1" dirty="0" smtClean="0">
                <a:latin typeface="Arial" panose="020B0604020202020204" pitchFamily="34" charset="0"/>
                <a:ea typeface="Calibri" panose="020F0502020204030204" pitchFamily="34" charset="0"/>
                <a:cs typeface="Arial" panose="020B0604020202020204" pitchFamily="34" charset="0"/>
              </a:rPr>
              <a:t>Western blot method:</a:t>
            </a:r>
            <a:endParaRPr lang="fa-IR" sz="2800" b="1" dirty="0">
              <a:latin typeface="Arial" panose="020B0604020202020204" pitchFamily="34" charset="0"/>
              <a:ea typeface="Calibri" panose="020F0502020204030204" pitchFamily="34" charset="0"/>
              <a:cs typeface="Arial" panose="020B0604020202020204" pitchFamily="34" charset="0"/>
            </a:endParaRPr>
          </a:p>
          <a:p>
            <a:pPr marL="342900" indent="-342900" algn="r" rtl="1">
              <a:lnSpc>
                <a:spcPct val="150000"/>
              </a:lnSpc>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Measurement of estrogen receptors expression in heart tissue</a:t>
            </a:r>
          </a:p>
          <a:p>
            <a:pPr algn="ctr" rtl="1">
              <a:lnSpc>
                <a:spcPct val="150000"/>
              </a:lnSpc>
            </a:pPr>
            <a:endParaRPr lang="fa-IR" sz="2400" b="1" dirty="0">
              <a:latin typeface="B Mitra" panose="00000400000000000000" pitchFamily="2" charset="-78"/>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155136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944664" y="6356350"/>
            <a:ext cx="409135" cy="365125"/>
          </a:xfrm>
        </p:spPr>
        <p:txBody>
          <a:bodyPr/>
          <a:lstStyle/>
          <a:p>
            <a:pPr algn="r"/>
            <a:fld id="{801F01A5-83EC-493D-906D-F7C0649BE7B3}" type="slidenum">
              <a:rPr lang="fa-IR" smtClean="0"/>
              <a:pPr algn="r"/>
              <a:t>19</a:t>
            </a:fld>
            <a:endParaRPr lang="fa-IR"/>
          </a:p>
        </p:txBody>
      </p:sp>
      <p:sp>
        <p:nvSpPr>
          <p:cNvPr id="5" name="Flowchart: Multidocument 4"/>
          <p:cNvSpPr/>
          <p:nvPr/>
        </p:nvSpPr>
        <p:spPr>
          <a:xfrm>
            <a:off x="1575581" y="548640"/>
            <a:ext cx="8707902" cy="5584874"/>
          </a:xfrm>
          <a:prstGeom prst="flowChartMultidocument">
            <a:avLst/>
          </a:prstGeom>
          <a:solidFill>
            <a:schemeClr val="accent2"/>
          </a:solidFill>
          <a:ln>
            <a:noFill/>
          </a:ln>
          <a:effectLst>
            <a:reflection blurRad="6350" stA="52000" endA="300" endPos="35000" dir="5400000" sy="-100000" algn="bl" rotWithShape="0"/>
          </a:effectLst>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400" dirty="0" smtClean="0">
                <a:latin typeface="Sd"/>
              </a:rPr>
              <a:t>Results and discussion</a:t>
            </a:r>
            <a:endParaRPr lang="fa-IR" sz="5400" dirty="0">
              <a:latin typeface="Sd"/>
            </a:endParaRPr>
          </a:p>
          <a:p>
            <a:pPr algn="ctr"/>
            <a:endParaRPr lang="en-US" sz="8800" dirty="0">
              <a:effectLst>
                <a:outerShdw blurRad="38100" dist="38100" dir="2700000" algn="tl">
                  <a:srgbClr val="000000">
                    <a:alpha val="43137"/>
                  </a:srgbClr>
                </a:outerShdw>
              </a:effectLst>
              <a:latin typeface="IranNastaliq" panose="02020505000000020003" pitchFamily="18" charset="0"/>
            </a:endParaRPr>
          </a:p>
        </p:txBody>
      </p:sp>
    </p:spTree>
    <p:extLst>
      <p:ext uri="{BB962C8B-B14F-4D97-AF65-F5344CB8AC3E}">
        <p14:creationId xmlns:p14="http://schemas.microsoft.com/office/powerpoint/2010/main" val="3977535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425" y="1840190"/>
            <a:ext cx="10882647" cy="469872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dirty="0" smtClean="0">
                <a:latin typeface="Arial" panose="020B0604020202020204" pitchFamily="34" charset="0"/>
                <a:cs typeface="Arial" panose="020B0604020202020204" pitchFamily="34" charset="0"/>
              </a:rPr>
              <a:t>Title:</a:t>
            </a:r>
          </a:p>
          <a:p>
            <a:pPr algn="ctr"/>
            <a:r>
              <a:rPr lang="en-US" sz="3200" b="1" dirty="0" smtClean="0">
                <a:latin typeface="Arial" panose="020B0604020202020204" pitchFamily="34" charset="0"/>
                <a:cs typeface="Arial" panose="020B0604020202020204" pitchFamily="34" charset="0"/>
              </a:rPr>
              <a:t>Improvement </a:t>
            </a:r>
            <a:r>
              <a:rPr lang="en-US" sz="3200" b="1" dirty="0">
                <a:latin typeface="Arial" panose="020B0604020202020204" pitchFamily="34" charset="0"/>
                <a:cs typeface="Arial" panose="020B0604020202020204" pitchFamily="34" charset="0"/>
              </a:rPr>
              <a:t>of cardiovascular function by estrogen in postmenopausal type 2 diabetic rats: correlation with inflammatory and metabolic parameters</a:t>
            </a:r>
          </a:p>
          <a:p>
            <a:pPr algn="ctr">
              <a:lnSpc>
                <a:spcPct val="115000"/>
              </a:lnSpc>
              <a:spcAft>
                <a:spcPts val="1000"/>
              </a:spcAft>
            </a:pPr>
            <a:endParaRPr lang="en-US" sz="2000" b="1" dirty="0" smtClean="0">
              <a:solidFill>
                <a:schemeClr val="tx1">
                  <a:lumMod val="85000"/>
                </a:schemeClr>
              </a:solidFill>
            </a:endParaRPr>
          </a:p>
          <a:p>
            <a:pPr algn="ctr">
              <a:lnSpc>
                <a:spcPct val="115000"/>
              </a:lnSpc>
              <a:spcAft>
                <a:spcPts val="1000"/>
              </a:spcAft>
            </a:pPr>
            <a:endParaRPr lang="en-US" sz="2400" b="1" dirty="0" smtClean="0">
              <a:solidFill>
                <a:schemeClr val="tx1">
                  <a:lumMod val="85000"/>
                </a:schemeClr>
              </a:solidFill>
              <a:latin typeface="Arial" panose="020B0604020202020204" pitchFamily="34" charset="0"/>
              <a:cs typeface="Arial" panose="020B0604020202020204" pitchFamily="34" charset="0"/>
            </a:endParaRPr>
          </a:p>
          <a:p>
            <a:pPr algn="ctr">
              <a:lnSpc>
                <a:spcPct val="115000"/>
              </a:lnSpc>
              <a:spcAft>
                <a:spcPts val="1000"/>
              </a:spcAft>
            </a:pPr>
            <a:r>
              <a:rPr lang="en-US" sz="2800" b="1" dirty="0" smtClean="0">
                <a:solidFill>
                  <a:schemeClr val="tx1">
                    <a:lumMod val="85000"/>
                  </a:schemeClr>
                </a:solidFill>
                <a:latin typeface="Arial" panose="020B0604020202020204" pitchFamily="34" charset="0"/>
                <a:cs typeface="Arial" panose="020B0604020202020204" pitchFamily="34" charset="0"/>
              </a:rPr>
              <a:t>Presented </a:t>
            </a:r>
            <a:r>
              <a:rPr lang="en-US" sz="2800" b="1" dirty="0">
                <a:solidFill>
                  <a:schemeClr val="tx1">
                    <a:lumMod val="85000"/>
                  </a:schemeClr>
                </a:solidFill>
                <a:latin typeface="Arial" panose="020B0604020202020204" pitchFamily="34" charset="0"/>
                <a:cs typeface="Arial" panose="020B0604020202020204" pitchFamily="34" charset="0"/>
              </a:rPr>
              <a:t>by: </a:t>
            </a:r>
            <a:r>
              <a:rPr lang="en-US" sz="2800" b="1" dirty="0" err="1">
                <a:solidFill>
                  <a:schemeClr val="tx1">
                    <a:lumMod val="85000"/>
                  </a:schemeClr>
                </a:solidFill>
                <a:latin typeface="Arial" panose="020B0604020202020204" pitchFamily="34" charset="0"/>
                <a:cs typeface="Arial" panose="020B0604020202020204" pitchFamily="34" charset="0"/>
              </a:rPr>
              <a:t>Navid</a:t>
            </a:r>
            <a:r>
              <a:rPr lang="en-US" sz="2800" b="1" dirty="0">
                <a:solidFill>
                  <a:schemeClr val="tx1">
                    <a:lumMod val="85000"/>
                  </a:schemeClr>
                </a:solidFill>
                <a:latin typeface="Arial" panose="020B0604020202020204" pitchFamily="34" charset="0"/>
                <a:cs typeface="Arial" panose="020B0604020202020204" pitchFamily="34" charset="0"/>
              </a:rPr>
              <a:t> </a:t>
            </a:r>
            <a:r>
              <a:rPr lang="en-US" sz="2800" b="1" dirty="0" err="1">
                <a:solidFill>
                  <a:schemeClr val="tx1">
                    <a:lumMod val="85000"/>
                  </a:schemeClr>
                </a:solidFill>
                <a:latin typeface="Arial" panose="020B0604020202020204" pitchFamily="34" charset="0"/>
                <a:cs typeface="Arial" panose="020B0604020202020204" pitchFamily="34" charset="0"/>
              </a:rPr>
              <a:t>Ebrahimi</a:t>
            </a:r>
            <a:endParaRPr lang="en-US" sz="2800" b="1" dirty="0">
              <a:solidFill>
                <a:schemeClr val="tx1">
                  <a:lumMod val="85000"/>
                </a:schemeClr>
              </a:solidFill>
              <a:latin typeface="Arial" panose="020B0604020202020204" pitchFamily="34" charset="0"/>
              <a:cs typeface="Arial" panose="020B0604020202020204" pitchFamily="34" charset="0"/>
            </a:endParaRPr>
          </a:p>
          <a:p>
            <a:pPr algn="ctr">
              <a:lnSpc>
                <a:spcPct val="115000"/>
              </a:lnSpc>
              <a:spcAft>
                <a:spcPts val="1000"/>
              </a:spcAft>
            </a:pPr>
            <a:endParaRPr lang="en-US" sz="2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sz="2800" b="1" dirty="0" smtClean="0">
                <a:latin typeface="Arial" panose="020B0604020202020204" pitchFamily="34" charset="0"/>
                <a:ea typeface="Calibri" panose="020F0502020204030204" pitchFamily="34" charset="0"/>
                <a:cs typeface="Arial" panose="020B0604020202020204" pitchFamily="34" charset="0"/>
              </a:rPr>
              <a:t>November </a:t>
            </a:r>
            <a:r>
              <a:rPr lang="en-US" sz="2800" b="1" dirty="0" smtClean="0">
                <a:effectLst/>
                <a:latin typeface="Arial" panose="020B0604020202020204" pitchFamily="34" charset="0"/>
                <a:ea typeface="Calibri" panose="020F0502020204030204" pitchFamily="34" charset="0"/>
                <a:cs typeface="Arial" panose="020B0604020202020204" pitchFamily="34" charset="0"/>
              </a:rPr>
              <a:t>2018</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986868" y="6356350"/>
            <a:ext cx="366932" cy="365125"/>
          </a:xfrm>
        </p:spPr>
        <p:txBody>
          <a:bodyPr/>
          <a:lstStyle/>
          <a:p>
            <a:fld id="{801F01A5-83EC-493D-906D-F7C0649BE7B3}" type="slidenum">
              <a:rPr lang="fa-IR" smtClean="0"/>
              <a:pPr/>
              <a:t>2</a:t>
            </a:fld>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
            <a:ext cx="11353800" cy="150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287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850880" y="6416040"/>
            <a:ext cx="502920" cy="305435"/>
          </a:xfrm>
          <a:ln>
            <a:solidFill>
              <a:srgbClr val="FF0000"/>
            </a:solidFill>
          </a:ln>
        </p:spPr>
        <p:txBody>
          <a:bodyPr/>
          <a:lstStyle/>
          <a:p>
            <a:pPr algn="r"/>
            <a:fld id="{801F01A5-83EC-493D-906D-F7C0649BE7B3}" type="slidenum">
              <a:rPr lang="fa-IR" sz="1400" smtClean="0">
                <a:solidFill>
                  <a:schemeClr val="tx1"/>
                </a:solidFill>
              </a:rPr>
              <a:pPr algn="r"/>
              <a:t>20</a:t>
            </a:fld>
            <a:endParaRPr lang="fa-IR" dirty="0">
              <a:solidFill>
                <a:schemeClr val="tx1"/>
              </a:solidFill>
            </a:endParaRPr>
          </a:p>
        </p:txBody>
      </p:sp>
      <p:sp>
        <p:nvSpPr>
          <p:cNvPr id="3" name="Rectangle 2"/>
          <p:cNvSpPr/>
          <p:nvPr/>
        </p:nvSpPr>
        <p:spPr>
          <a:xfrm>
            <a:off x="0" y="616851"/>
            <a:ext cx="10466363" cy="6601807"/>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l">
              <a:lnSpc>
                <a:spcPct val="150000"/>
              </a:lnSpc>
              <a:buFont typeface="Wingdings" panose="05000000000000000000" pitchFamily="2" charset="2"/>
              <a:buChar char="q"/>
            </a:pPr>
            <a:r>
              <a:rPr lang="en-US" sz="2000" b="1" dirty="0" smtClean="0">
                <a:latin typeface="Arial" panose="020B0604020202020204" pitchFamily="34" charset="0"/>
                <a:ea typeface="Calibri" panose="020F0502020204030204" pitchFamily="34" charset="0"/>
                <a:cs typeface="Arial" panose="020B0604020202020204" pitchFamily="34" charset="0"/>
              </a:rPr>
              <a:t>Consent</a:t>
            </a:r>
            <a:r>
              <a:rPr lang="fa-IR" sz="2000" b="1" dirty="0" smtClean="0">
                <a:latin typeface="B Mitra" panose="00000400000000000000" pitchFamily="2" charset="-78"/>
                <a:ea typeface="Calibri" panose="020F0502020204030204" pitchFamily="34" charset="0"/>
                <a:cs typeface="B Mitra" panose="00000400000000000000" pitchFamily="2" charset="-78"/>
              </a:rPr>
              <a:t>:</a:t>
            </a:r>
            <a:endParaRPr lang="fa-IR" sz="2000" b="1" dirty="0">
              <a:latin typeface="B Mitra" panose="00000400000000000000" pitchFamily="2" charset="-78"/>
              <a:ea typeface="Calibri" panose="020F0502020204030204" pitchFamily="34" charset="0"/>
              <a:cs typeface="B Mitra" panose="00000400000000000000" pitchFamily="2" charset="-78"/>
            </a:endParaRPr>
          </a:p>
          <a:p>
            <a:pPr marL="342900" indent="-342900">
              <a:lnSpc>
                <a:spcPct val="150000"/>
              </a:lnSpc>
              <a:buFont typeface="Wingdings" panose="05000000000000000000" pitchFamily="2" charset="2"/>
              <a:buChar char="Ø"/>
            </a:pPr>
            <a:r>
              <a:rPr lang="en-US" sz="2000" dirty="0" smtClean="0">
                <a:solidFill>
                  <a:schemeClr val="tx1"/>
                </a:solidFill>
                <a:latin typeface="Arial" panose="020B0604020202020204" pitchFamily="34" charset="0"/>
                <a:ea typeface="Calibri" panose="020F0502020204030204" pitchFamily="34" charset="0"/>
              </a:rPr>
              <a:t>High fat diet for four weeks cause in weight increase and when diabetes induced by </a:t>
            </a:r>
            <a:r>
              <a:rPr lang="en-US" sz="2000" dirty="0" err="1" smtClean="0">
                <a:solidFill>
                  <a:schemeClr val="tx1"/>
                </a:solidFill>
                <a:latin typeface="Arial" panose="020B0604020202020204" pitchFamily="34" charset="0"/>
                <a:ea typeface="Calibri" panose="020F0502020204030204" pitchFamily="34" charset="0"/>
              </a:rPr>
              <a:t>streptozotocin</a:t>
            </a:r>
            <a:r>
              <a:rPr lang="en-US" sz="2000" dirty="0" smtClean="0">
                <a:solidFill>
                  <a:schemeClr val="tx1"/>
                </a:solidFill>
                <a:latin typeface="Arial" panose="020B0604020202020204" pitchFamily="34" charset="0"/>
                <a:ea typeface="Calibri" panose="020F0502020204030204" pitchFamily="34" charset="0"/>
              </a:rPr>
              <a:t> injection in animals, more weight lose where caused</a:t>
            </a:r>
            <a:r>
              <a:rPr lang="en-US" sz="2000" dirty="0" smtClean="0"/>
              <a:t> (Bansal </a:t>
            </a:r>
            <a:r>
              <a:rPr lang="en-US" sz="2000" dirty="0"/>
              <a:t>S, </a:t>
            </a:r>
            <a:r>
              <a:rPr lang="en-US" sz="2000" dirty="0" smtClean="0"/>
              <a:t>2014).</a:t>
            </a:r>
            <a:r>
              <a:rPr lang="fa-IR" sz="2000" dirty="0" smtClean="0"/>
              <a:t> </a:t>
            </a:r>
            <a:endParaRPr lang="en-US" sz="2000" dirty="0" smtClean="0"/>
          </a:p>
          <a:p>
            <a:pPr marL="342900" indent="-342900">
              <a:lnSpc>
                <a:spcPct val="150000"/>
              </a:lnSpc>
              <a:buFont typeface="Wingdings" panose="05000000000000000000" pitchFamily="2" charset="2"/>
              <a:buChar char="Ø"/>
            </a:pPr>
            <a:r>
              <a:rPr lang="en-US" sz="2000" dirty="0" smtClean="0"/>
              <a:t>Sanjay et al had reported that induction diabetes in rats causes more water and food consumption.</a:t>
            </a:r>
          </a:p>
          <a:p>
            <a:pPr marL="342900" indent="-342900">
              <a:lnSpc>
                <a:spcPct val="150000"/>
              </a:lnSpc>
              <a:buFont typeface="Wingdings" panose="05000000000000000000" pitchFamily="2" charset="2"/>
              <a:buChar char="Ø"/>
            </a:pPr>
            <a:r>
              <a:rPr lang="en-US" sz="2000" dirty="0" smtClean="0"/>
              <a:t>Lots of studies showed that diabetes and menopause induction cause high </a:t>
            </a:r>
            <a:r>
              <a:rPr lang="en-US" sz="2000" dirty="0" smtClean="0">
                <a:solidFill>
                  <a:schemeClr val="tx1"/>
                </a:solidFill>
              </a:rPr>
              <a:t>atrophy in uterus and uterus weight loose (Tariq S, 2016; Bansal S, 2018).</a:t>
            </a:r>
            <a:r>
              <a:rPr lang="fa-IR" sz="2000" dirty="0" smtClean="0">
                <a:solidFill>
                  <a:schemeClr val="tx1"/>
                </a:solidFill>
              </a:rPr>
              <a:t> </a:t>
            </a:r>
            <a:endParaRPr lang="en-US" sz="2000" dirty="0">
              <a:solidFill>
                <a:schemeClr val="tx1"/>
              </a:solidFill>
            </a:endParaRPr>
          </a:p>
          <a:p>
            <a:pPr>
              <a:lnSpc>
                <a:spcPct val="150000"/>
              </a:lnSpc>
            </a:pPr>
            <a:endParaRPr lang="fa-IR" sz="2400" dirty="0">
              <a:latin typeface="B Mitra" panose="00000400000000000000" pitchFamily="2" charset="-78"/>
              <a:ea typeface="Calibri" panose="020F0502020204030204" pitchFamily="34" charset="0"/>
              <a:cs typeface="B Mitra" panose="00000400000000000000" pitchFamily="2" charset="-78"/>
            </a:endParaRPr>
          </a:p>
          <a:p>
            <a:pPr marL="342900" indent="-342900" algn="l">
              <a:lnSpc>
                <a:spcPct val="150000"/>
              </a:lnSpc>
              <a:buFont typeface="Wingdings" panose="05000000000000000000" pitchFamily="2" charset="2"/>
              <a:buChar char="q"/>
            </a:pPr>
            <a:r>
              <a:rPr lang="en-US" sz="2000" b="1" dirty="0" smtClean="0">
                <a:latin typeface="Arial" panose="020B0604020202020204" pitchFamily="34" charset="0"/>
                <a:ea typeface="Calibri" panose="020F0502020204030204" pitchFamily="34" charset="0"/>
                <a:cs typeface="Arial" panose="020B0604020202020204" pitchFamily="34" charset="0"/>
              </a:rPr>
              <a:t>Mechanisms</a:t>
            </a:r>
            <a:r>
              <a:rPr lang="fa-IR" sz="2000" b="1" dirty="0" smtClean="0">
                <a:latin typeface="B Mitra" panose="00000400000000000000" pitchFamily="2" charset="-78"/>
                <a:ea typeface="Calibri" panose="020F0502020204030204" pitchFamily="34" charset="0"/>
                <a:cs typeface="B Mitra" panose="00000400000000000000" pitchFamily="2" charset="-78"/>
              </a:rPr>
              <a:t>:</a:t>
            </a:r>
            <a:endParaRPr lang="en-US" sz="2000" b="1" dirty="0" smtClean="0">
              <a:latin typeface="B Mitra" panose="00000400000000000000" pitchFamily="2" charset="-78"/>
              <a:ea typeface="Calibri" panose="020F0502020204030204" pitchFamily="34" charset="0"/>
              <a:cs typeface="B Mitra" panose="00000400000000000000" pitchFamily="2" charset="-78"/>
            </a:endParaRPr>
          </a:p>
          <a:p>
            <a:pPr marL="342900" indent="-342900" algn="l">
              <a:lnSpc>
                <a:spcPct val="150000"/>
              </a:lnSpc>
              <a:buFont typeface="Wingdings" panose="05000000000000000000" pitchFamily="2" charset="2"/>
              <a:buChar char="Ø"/>
            </a:pPr>
            <a:r>
              <a:rPr lang="en-US" sz="2000" dirty="0" smtClean="0">
                <a:latin typeface="Arial" panose="020B0604020202020204" pitchFamily="34" charset="0"/>
                <a:ea typeface="Calibri" panose="020F0502020204030204" pitchFamily="34" charset="0"/>
                <a:cs typeface="Arial" panose="020B0604020202020204" pitchFamily="34" charset="0"/>
              </a:rPr>
              <a:t>Mechanisms that cause increase in food consumption after diabetes are as below</a:t>
            </a:r>
            <a:r>
              <a:rPr lang="en-US" sz="2000" dirty="0" smtClean="0">
                <a:latin typeface="B Mitra" panose="00000400000000000000" pitchFamily="2" charset="-78"/>
                <a:ea typeface="Calibri" panose="020F0502020204030204" pitchFamily="34" charset="0"/>
              </a:rPr>
              <a:t>:</a:t>
            </a:r>
          </a:p>
          <a:p>
            <a:pPr>
              <a:lnSpc>
                <a:spcPct val="150000"/>
              </a:lnSpc>
            </a:pPr>
            <a:r>
              <a:rPr lang="en-US" sz="2000" dirty="0" smtClean="0">
                <a:latin typeface="Arial" panose="020B0604020202020204" pitchFamily="34" charset="0"/>
                <a:ea typeface="Calibri" panose="020F0502020204030204" pitchFamily="34" charset="0"/>
                <a:cs typeface="Arial" panose="020B0604020202020204" pitchFamily="34" charset="0"/>
              </a:rPr>
              <a:t>1- Decrease in insulin and leptin messaging in brain (</a:t>
            </a:r>
            <a:r>
              <a:rPr lang="en-US" sz="2000" dirty="0" smtClean="0"/>
              <a:t>Schwartz M. W., 2000).</a:t>
            </a:r>
          </a:p>
          <a:p>
            <a:pPr>
              <a:lnSpc>
                <a:spcPct val="150000"/>
              </a:lnSpc>
            </a:pPr>
            <a:r>
              <a:rPr lang="en-US" sz="2000" dirty="0" smtClean="0">
                <a:latin typeface="Arial" panose="020B0604020202020204" pitchFamily="34" charset="0"/>
                <a:ea typeface="Calibri" panose="020F0502020204030204" pitchFamily="34" charset="0"/>
                <a:cs typeface="Arial" panose="020B0604020202020204" pitchFamily="34" charset="0"/>
              </a:rPr>
              <a:t>2- Increase in NPY and AGRP expression in brain due to diminish of insulin (</a:t>
            </a:r>
            <a:r>
              <a:rPr lang="en-US" sz="2000" dirty="0" err="1" smtClean="0"/>
              <a:t>Obici</a:t>
            </a:r>
            <a:r>
              <a:rPr lang="en-US" sz="2000" dirty="0" smtClean="0"/>
              <a:t> </a:t>
            </a:r>
            <a:r>
              <a:rPr lang="en-US" sz="2000" dirty="0"/>
              <a:t>S, </a:t>
            </a:r>
            <a:r>
              <a:rPr lang="en-US" sz="2000" dirty="0" smtClean="0"/>
              <a:t>2002).</a:t>
            </a:r>
          </a:p>
          <a:p>
            <a:pPr>
              <a:lnSpc>
                <a:spcPct val="150000"/>
              </a:lnSpc>
            </a:pPr>
            <a:r>
              <a:rPr lang="en-US" sz="2000" dirty="0" smtClean="0">
                <a:latin typeface="Arial" panose="020B0604020202020204" pitchFamily="34" charset="0"/>
                <a:ea typeface="Calibri" panose="020F0502020204030204" pitchFamily="34" charset="0"/>
                <a:cs typeface="Arial" panose="020B0604020202020204" pitchFamily="34" charset="0"/>
              </a:rPr>
              <a:t>3- increase of inflammation in hypothalamus and blood circuit </a:t>
            </a:r>
            <a:r>
              <a:rPr lang="en-US" sz="2000" dirty="0" smtClean="0"/>
              <a:t>(</a:t>
            </a:r>
            <a:r>
              <a:rPr lang="en-US" sz="2000" dirty="0" err="1" smtClean="0"/>
              <a:t>Thaler</a:t>
            </a:r>
            <a:r>
              <a:rPr lang="en-US" sz="2000" dirty="0" smtClean="0"/>
              <a:t> </a:t>
            </a:r>
            <a:r>
              <a:rPr lang="en-US" sz="2000" dirty="0"/>
              <a:t>J</a:t>
            </a:r>
            <a:r>
              <a:rPr lang="en-US" sz="2000" dirty="0" smtClean="0"/>
              <a:t>. P., 2012).</a:t>
            </a:r>
            <a:endParaRPr lang="en-US" sz="2000" dirty="0"/>
          </a:p>
          <a:p>
            <a:pPr algn="r" rtl="1">
              <a:lnSpc>
                <a:spcPct val="150000"/>
              </a:lnSpc>
            </a:pPr>
            <a:endParaRPr lang="fa-IR" dirty="0">
              <a:latin typeface="B Mitra" panose="00000400000000000000" pitchFamily="2" charset="-78"/>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2960616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896600" y="6248400"/>
            <a:ext cx="457200" cy="473075"/>
          </a:xfrm>
          <a:ln>
            <a:solidFill>
              <a:srgbClr val="FF0000"/>
            </a:solidFill>
          </a:ln>
        </p:spPr>
        <p:txBody>
          <a:bodyPr/>
          <a:lstStyle/>
          <a:p>
            <a:fld id="{801F01A5-83EC-493D-906D-F7C0649BE7B3}" type="slidenum">
              <a:rPr lang="fa-IR" sz="1400" smtClean="0">
                <a:solidFill>
                  <a:schemeClr val="tx1"/>
                </a:solidFill>
              </a:rPr>
              <a:pPr/>
              <a:t>21</a:t>
            </a:fld>
            <a:endParaRPr lang="fa-IR" dirty="0">
              <a:solidFill>
                <a:schemeClr val="tx1"/>
              </a:solidFill>
            </a:endParaRPr>
          </a:p>
        </p:txBody>
      </p:sp>
      <p:sp>
        <p:nvSpPr>
          <p:cNvPr id="3" name="Rectangle 2"/>
          <p:cNvSpPr/>
          <p:nvPr/>
        </p:nvSpPr>
        <p:spPr>
          <a:xfrm>
            <a:off x="111760" y="440654"/>
            <a:ext cx="10466363" cy="604428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l">
              <a:lnSpc>
                <a:spcPct val="150000"/>
              </a:lnSpc>
              <a:buFont typeface="Wingdings" panose="05000000000000000000" pitchFamily="2" charset="2"/>
              <a:buChar char="q"/>
            </a:pPr>
            <a:r>
              <a:rPr lang="en-US" sz="2000" b="1" dirty="0" smtClean="0">
                <a:latin typeface="Ss"/>
                <a:ea typeface="Calibri" panose="020F0502020204030204" pitchFamily="34" charset="0"/>
              </a:rPr>
              <a:t>Consent</a:t>
            </a:r>
            <a:r>
              <a:rPr lang="fa-IR" sz="2000" b="1" dirty="0" smtClean="0">
                <a:latin typeface="Ss"/>
                <a:ea typeface="Calibri" panose="020F0502020204030204" pitchFamily="34" charset="0"/>
              </a:rPr>
              <a:t>:</a:t>
            </a:r>
            <a:endParaRPr lang="en-US" sz="2000" b="1" dirty="0" smtClean="0">
              <a:latin typeface="Ss"/>
              <a:ea typeface="Calibri" panose="020F0502020204030204" pitchFamily="34" charset="0"/>
            </a:endParaRPr>
          </a:p>
          <a:p>
            <a:pPr>
              <a:lnSpc>
                <a:spcPct val="150000"/>
              </a:lnSpc>
            </a:pPr>
            <a:r>
              <a:rPr lang="en-US" sz="2000" dirty="0" smtClean="0">
                <a:latin typeface="Ss"/>
                <a:ea typeface="Calibri" panose="020F0502020204030204" pitchFamily="34" charset="0"/>
              </a:rPr>
              <a:t>Studies showed that diabetes induction and diabetes induction with HFD+STZ method cause in blood pressure increase (</a:t>
            </a:r>
            <a:r>
              <a:rPr lang="en-US" sz="2000" dirty="0" smtClean="0"/>
              <a:t>Bhandari </a:t>
            </a:r>
            <a:r>
              <a:rPr lang="en-US" sz="2000" dirty="0"/>
              <a:t>U, </a:t>
            </a:r>
            <a:r>
              <a:rPr lang="en-US" sz="2000" dirty="0" smtClean="0"/>
              <a:t>2015; Rahman M.M., 2017).</a:t>
            </a:r>
            <a:endParaRPr lang="fa-IR" sz="2000" dirty="0">
              <a:latin typeface="Ss"/>
              <a:ea typeface="Calibri" panose="020F0502020204030204" pitchFamily="34" charset="0"/>
            </a:endParaRPr>
          </a:p>
          <a:p>
            <a:pPr algn="r" rtl="1">
              <a:lnSpc>
                <a:spcPct val="150000"/>
              </a:lnSpc>
            </a:pPr>
            <a:endParaRPr lang="fa-IR" sz="2000" dirty="0">
              <a:latin typeface="B Mitra" panose="00000400000000000000" pitchFamily="2" charset="-78"/>
              <a:ea typeface="Calibri" panose="020F0502020204030204" pitchFamily="34" charset="0"/>
            </a:endParaRPr>
          </a:p>
          <a:p>
            <a:pPr marL="342900" indent="-342900" algn="l">
              <a:lnSpc>
                <a:spcPct val="150000"/>
              </a:lnSpc>
              <a:buFont typeface="Wingdings" panose="05000000000000000000" pitchFamily="2" charset="2"/>
              <a:buChar char="q"/>
            </a:pPr>
            <a:r>
              <a:rPr lang="en-US" sz="2000" b="1" dirty="0" smtClean="0">
                <a:latin typeface="Arial" panose="020B0604020202020204" pitchFamily="34" charset="0"/>
                <a:ea typeface="Calibri" panose="020F0502020204030204" pitchFamily="34" charset="0"/>
              </a:rPr>
              <a:t>Mechanism</a:t>
            </a:r>
            <a:r>
              <a:rPr lang="fa-IR" sz="2000" b="1" dirty="0" smtClean="0">
                <a:latin typeface="B Mitra" panose="00000400000000000000" pitchFamily="2" charset="-78"/>
                <a:ea typeface="Calibri" panose="020F0502020204030204" pitchFamily="34" charset="0"/>
              </a:rPr>
              <a:t>:</a:t>
            </a:r>
            <a:endParaRPr lang="en-US" sz="2000" b="1" dirty="0" smtClean="0">
              <a:latin typeface="B Mitra" panose="00000400000000000000" pitchFamily="2" charset="-78"/>
              <a:ea typeface="Calibri" panose="020F0502020204030204" pitchFamily="34" charset="0"/>
            </a:endParaRPr>
          </a:p>
          <a:p>
            <a:pPr marL="342900" indent="-342900" algn="l">
              <a:lnSpc>
                <a:spcPct val="150000"/>
              </a:lnSpc>
              <a:buFont typeface="Wingdings" panose="05000000000000000000" pitchFamily="2" charset="2"/>
              <a:buChar char="Ø"/>
            </a:pPr>
            <a:r>
              <a:rPr lang="en-US" sz="2000" dirty="0" smtClean="0">
                <a:latin typeface="Arial" panose="020B0604020202020204" pitchFamily="34" charset="0"/>
                <a:ea typeface="Calibri" panose="020F0502020204030204" pitchFamily="34" charset="0"/>
              </a:rPr>
              <a:t>High diabetes and blood pressure has some similar pathophysiologic mechanisms including:</a:t>
            </a:r>
          </a:p>
          <a:p>
            <a:pPr algn="l">
              <a:lnSpc>
                <a:spcPct val="150000"/>
              </a:lnSpc>
            </a:pPr>
            <a:r>
              <a:rPr lang="en-US" sz="2000" dirty="0" smtClean="0">
                <a:latin typeface="Arial" panose="020B0604020202020204" pitchFamily="34" charset="0"/>
                <a:ea typeface="Calibri" panose="020F0502020204030204" pitchFamily="34" charset="0"/>
              </a:rPr>
              <a:t>1- RAS inappropriate function </a:t>
            </a:r>
          </a:p>
          <a:p>
            <a:pPr algn="l">
              <a:lnSpc>
                <a:spcPct val="150000"/>
              </a:lnSpc>
            </a:pPr>
            <a:r>
              <a:rPr lang="en-US" sz="2000" dirty="0" smtClean="0">
                <a:latin typeface="Arial" panose="020B0604020202020204" pitchFamily="34" charset="0"/>
                <a:ea typeface="Calibri" panose="020F0502020204030204" pitchFamily="34" charset="0"/>
              </a:rPr>
              <a:t>2- Oxidative stress and inflammation</a:t>
            </a:r>
          </a:p>
          <a:p>
            <a:pPr algn="l">
              <a:lnSpc>
                <a:spcPct val="150000"/>
              </a:lnSpc>
            </a:pPr>
            <a:r>
              <a:rPr lang="en-US" sz="2000" dirty="0" smtClean="0">
                <a:latin typeface="Arial" panose="020B0604020202020204" pitchFamily="34" charset="0"/>
                <a:ea typeface="Calibri" panose="020F0502020204030204" pitchFamily="34" charset="0"/>
              </a:rPr>
              <a:t>3- Disorders in start and adaptation of immune responds</a:t>
            </a:r>
          </a:p>
          <a:p>
            <a:pPr>
              <a:lnSpc>
                <a:spcPct val="150000"/>
              </a:lnSpc>
            </a:pPr>
            <a:r>
              <a:rPr lang="en-US" sz="2000" dirty="0" smtClean="0">
                <a:latin typeface="Arial" panose="020B0604020202020204" pitchFamily="34" charset="0"/>
                <a:ea typeface="Calibri" panose="020F0502020204030204" pitchFamily="34" charset="0"/>
              </a:rPr>
              <a:t>4- Kidney sodium abnormal process and insulin mediated </a:t>
            </a:r>
            <a:r>
              <a:rPr lang="en-US" sz="2000" dirty="0" err="1" smtClean="0">
                <a:solidFill>
                  <a:schemeClr val="tx1"/>
                </a:solidFill>
                <a:latin typeface="Arial" panose="020B0604020202020204" pitchFamily="34" charset="0"/>
                <a:ea typeface="Calibri" panose="020F0502020204030204" pitchFamily="34" charset="0"/>
              </a:rPr>
              <a:t>vasodilatory</a:t>
            </a:r>
            <a:r>
              <a:rPr lang="en-US" sz="2000" dirty="0" smtClean="0">
                <a:latin typeface="Arial" panose="020B0604020202020204" pitchFamily="34" charset="0"/>
                <a:ea typeface="Calibri" panose="020F0502020204030204" pitchFamily="34" charset="0"/>
              </a:rPr>
              <a:t> defect by disorders in </a:t>
            </a:r>
            <a:r>
              <a:rPr lang="en-US" sz="2000" dirty="0" smtClean="0">
                <a:latin typeface="Times New Roman" panose="02020603050405020304" pitchFamily="18" charset="0"/>
                <a:ea typeface="Calibri" panose="020F0502020204030204" pitchFamily="34" charset="0"/>
              </a:rPr>
              <a:t>PI3K/</a:t>
            </a:r>
            <a:r>
              <a:rPr lang="en-US" sz="2000" dirty="0" err="1" smtClean="0">
                <a:latin typeface="Times New Roman" panose="02020603050405020304" pitchFamily="18" charset="0"/>
                <a:ea typeface="Calibri" panose="020F0502020204030204" pitchFamily="34" charset="0"/>
              </a:rPr>
              <a:t>Akt</a:t>
            </a:r>
            <a:r>
              <a:rPr lang="en-US" sz="2000" dirty="0" smtClean="0">
                <a:latin typeface="Times New Roman" panose="02020603050405020304" pitchFamily="18" charset="0"/>
                <a:ea typeface="Calibri" panose="020F0502020204030204" pitchFamily="34" charset="0"/>
              </a:rPr>
              <a:t> </a:t>
            </a:r>
            <a:r>
              <a:rPr lang="en-US" sz="2000" dirty="0" smtClean="0">
                <a:latin typeface="Arial" panose="020B0604020202020204" pitchFamily="34" charset="0"/>
                <a:ea typeface="Calibri" panose="020F0502020204030204" pitchFamily="34" charset="0"/>
              </a:rPr>
              <a:t>messaging pathway </a:t>
            </a:r>
          </a:p>
          <a:p>
            <a:pPr>
              <a:lnSpc>
                <a:spcPct val="150000"/>
              </a:lnSpc>
            </a:pPr>
            <a:r>
              <a:rPr lang="en-US" sz="2000" dirty="0" smtClean="0">
                <a:latin typeface="Arial" panose="020B0604020202020204" pitchFamily="34" charset="0"/>
                <a:ea typeface="Calibri" panose="020F0502020204030204" pitchFamily="34" charset="0"/>
              </a:rPr>
              <a:t>5- Decrease in Nitric oxide phosphorylation and activation of </a:t>
            </a:r>
            <a:r>
              <a:rPr lang="en-US" sz="2000" dirty="0" err="1" smtClean="0">
                <a:latin typeface="Arial" panose="020B0604020202020204" pitchFamily="34" charset="0"/>
                <a:ea typeface="Calibri" panose="020F0502020204030204" pitchFamily="34" charset="0"/>
              </a:rPr>
              <a:t>eNOS</a:t>
            </a:r>
            <a:r>
              <a:rPr lang="en-US" sz="2000" dirty="0">
                <a:latin typeface="Arial" panose="020B0604020202020204" pitchFamily="34" charset="0"/>
                <a:ea typeface="Calibri" panose="020F0502020204030204" pitchFamily="34" charset="0"/>
              </a:rPr>
              <a:t> </a:t>
            </a:r>
            <a:r>
              <a:rPr lang="en-US" sz="2000" dirty="0" smtClean="0">
                <a:latin typeface="Arial" panose="020B0604020202020204" pitchFamily="34" charset="0"/>
                <a:ea typeface="Calibri" panose="020F0502020204030204" pitchFamily="34" charset="0"/>
              </a:rPr>
              <a:t>(</a:t>
            </a:r>
            <a:r>
              <a:rPr lang="en-US" sz="2000" dirty="0" err="1" smtClean="0"/>
              <a:t>Lastra</a:t>
            </a:r>
            <a:r>
              <a:rPr lang="en-US" sz="2000" dirty="0" smtClean="0"/>
              <a:t> G</a:t>
            </a:r>
            <a:r>
              <a:rPr lang="en-US" sz="2000" dirty="0"/>
              <a:t>, </a:t>
            </a:r>
            <a:r>
              <a:rPr lang="en-US" sz="2000" dirty="0" smtClean="0"/>
              <a:t>2014).</a:t>
            </a:r>
            <a:r>
              <a:rPr lang="fa-IR" sz="2000" dirty="0" smtClean="0">
                <a:latin typeface="B Mitra" panose="00000400000000000000" pitchFamily="2" charset="-78"/>
                <a:ea typeface="Calibri" panose="020F0502020204030204" pitchFamily="34" charset="0"/>
              </a:rPr>
              <a:t> </a:t>
            </a:r>
            <a:endParaRPr lang="fa-IR" sz="2000" dirty="0" smtClean="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44343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57560" y="6324600"/>
            <a:ext cx="396240" cy="396875"/>
          </a:xfrm>
          <a:ln>
            <a:solidFill>
              <a:srgbClr val="FF0000"/>
            </a:solidFill>
          </a:ln>
        </p:spPr>
        <p:txBody>
          <a:bodyPr/>
          <a:lstStyle/>
          <a:p>
            <a:fld id="{801F01A5-83EC-493D-906D-F7C0649BE7B3}" type="slidenum">
              <a:rPr lang="fa-IR" sz="1400" smtClean="0">
                <a:solidFill>
                  <a:schemeClr val="tx1"/>
                </a:solidFill>
              </a:rPr>
              <a:pPr/>
              <a:t>22</a:t>
            </a:fld>
            <a:endParaRPr lang="fa-IR" dirty="0">
              <a:solidFill>
                <a:schemeClr val="tx1"/>
              </a:solidFill>
            </a:endParaRPr>
          </a:p>
        </p:txBody>
      </p:sp>
      <p:sp>
        <p:nvSpPr>
          <p:cNvPr id="3" name="Rectangle 2"/>
          <p:cNvSpPr/>
          <p:nvPr/>
        </p:nvSpPr>
        <p:spPr>
          <a:xfrm>
            <a:off x="0" y="632269"/>
            <a:ext cx="10466363" cy="36317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l">
              <a:buFont typeface="Wingdings" panose="05000000000000000000" pitchFamily="2" charset="2"/>
              <a:buChar char="q"/>
            </a:pPr>
            <a:r>
              <a:rPr lang="en-US" sz="2000" b="1" dirty="0" smtClean="0">
                <a:latin typeface="Arial" panose="020B0604020202020204" pitchFamily="34" charset="0"/>
                <a:ea typeface="Calibri" panose="020F0502020204030204" pitchFamily="34" charset="0"/>
              </a:rPr>
              <a:t>Consent</a:t>
            </a:r>
            <a:r>
              <a:rPr lang="fa-IR" sz="2000" b="1" dirty="0" smtClean="0">
                <a:latin typeface="B Mitra" panose="00000400000000000000" pitchFamily="2" charset="-78"/>
                <a:ea typeface="Calibri" panose="020F0502020204030204" pitchFamily="34" charset="0"/>
              </a:rPr>
              <a:t>:</a:t>
            </a:r>
            <a:endParaRPr lang="fa-IR" sz="2000" b="1" dirty="0">
              <a:latin typeface="B Mitra" panose="00000400000000000000" pitchFamily="2" charset="-78"/>
              <a:ea typeface="Calibri" panose="020F050202020403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ea typeface="Calibri" panose="020F0502020204030204" pitchFamily="34" charset="0"/>
              </a:rPr>
              <a:t>Increase in ventricle </a:t>
            </a:r>
            <a:r>
              <a:rPr lang="en-US" sz="2000" dirty="0" err="1" smtClean="0">
                <a:latin typeface="Arial" panose="020B0604020202020204" pitchFamily="34" charset="0"/>
                <a:ea typeface="Calibri" panose="020F0502020204030204" pitchFamily="34" charset="0"/>
              </a:rPr>
              <a:t>cardiomyocytes</a:t>
            </a:r>
            <a:r>
              <a:rPr lang="en-US" sz="2000" dirty="0" smtClean="0">
                <a:latin typeface="Arial" panose="020B0604020202020204" pitchFamily="34" charset="0"/>
                <a:ea typeface="Calibri" panose="020F0502020204030204" pitchFamily="34" charset="0"/>
              </a:rPr>
              <a:t> size and increase in heart weight proportion to body weight in </a:t>
            </a:r>
            <a:r>
              <a:rPr lang="en-US" sz="2000" dirty="0" err="1" smtClean="0">
                <a:latin typeface="Arial" panose="020B0604020202020204" pitchFamily="34" charset="0"/>
                <a:ea typeface="Calibri" panose="020F0502020204030204" pitchFamily="34" charset="0"/>
              </a:rPr>
              <a:t>biabetes</a:t>
            </a:r>
            <a:r>
              <a:rPr lang="en-US" sz="2000" dirty="0" smtClean="0"/>
              <a:t> (</a:t>
            </a:r>
            <a:r>
              <a:rPr lang="en-US" sz="2000" dirty="0" err="1" smtClean="0"/>
              <a:t>Reichelt</a:t>
            </a:r>
            <a:r>
              <a:rPr lang="en-US" sz="2000" dirty="0" smtClean="0"/>
              <a:t> M. E., 2013).</a:t>
            </a:r>
          </a:p>
          <a:p>
            <a:pPr marL="342900" indent="-342900">
              <a:buFont typeface="Wingdings" panose="05000000000000000000" pitchFamily="2" charset="2"/>
              <a:buChar char="Ø"/>
            </a:pPr>
            <a:r>
              <a:rPr lang="en-US" sz="2000" dirty="0" smtClean="0"/>
              <a:t>an increase of heart weight proportion to body weight were shown in a study of T2D animal model in female mice</a:t>
            </a:r>
            <a:r>
              <a:rPr lang="fa-IR" sz="2000" dirty="0" smtClean="0"/>
              <a:t> </a:t>
            </a:r>
            <a:r>
              <a:rPr lang="en-US" sz="2000" dirty="0"/>
              <a:t>(</a:t>
            </a:r>
            <a:r>
              <a:rPr lang="en-US" sz="2000" dirty="0" err="1"/>
              <a:t>Reichelt</a:t>
            </a:r>
            <a:r>
              <a:rPr lang="en-US" sz="2000" dirty="0"/>
              <a:t> M. E., 2013).</a:t>
            </a:r>
          </a:p>
          <a:p>
            <a:pPr algn="r" rtl="1"/>
            <a:endParaRPr lang="fa-IR" sz="2000" dirty="0"/>
          </a:p>
          <a:p>
            <a:pPr algn="r" rtl="1"/>
            <a:endParaRPr lang="fa-IR" sz="2000" dirty="0"/>
          </a:p>
          <a:p>
            <a:pPr algn="r" rtl="1"/>
            <a:r>
              <a:rPr lang="fa-IR" sz="2000" dirty="0"/>
              <a:t> </a:t>
            </a:r>
            <a:endParaRPr lang="fa-IR" sz="2000" dirty="0">
              <a:latin typeface="B Mitra" panose="00000400000000000000" pitchFamily="2" charset="-78"/>
              <a:ea typeface="Calibri" panose="020F0502020204030204" pitchFamily="34" charset="0"/>
            </a:endParaRPr>
          </a:p>
          <a:p>
            <a:pPr marL="342900" indent="-342900" algn="l">
              <a:buFont typeface="Wingdings" panose="05000000000000000000" pitchFamily="2" charset="2"/>
              <a:buChar char="q"/>
            </a:pPr>
            <a:r>
              <a:rPr lang="en-US" sz="2000" b="1" dirty="0" smtClean="0">
                <a:latin typeface="Arial" panose="020B0604020202020204" pitchFamily="34" charset="0"/>
                <a:ea typeface="Calibri" panose="020F0502020204030204" pitchFamily="34" charset="0"/>
              </a:rPr>
              <a:t>Hypertrophy mechanism:</a:t>
            </a:r>
          </a:p>
          <a:p>
            <a:r>
              <a:rPr lang="en-US" sz="2000" dirty="0" smtClean="0">
                <a:latin typeface="Arial" panose="020B0604020202020204" pitchFamily="34" charset="0"/>
                <a:ea typeface="Calibri" panose="020F0502020204030204" pitchFamily="34" charset="0"/>
              </a:rPr>
              <a:t>1- ROS increase and inflammation and transcription of </a:t>
            </a:r>
            <a:r>
              <a:rPr lang="en-US" sz="2000" dirty="0" err="1" smtClean="0">
                <a:latin typeface="Times New Roman" panose="02020603050405020304" pitchFamily="18" charset="0"/>
                <a:ea typeface="Calibri" panose="020F0502020204030204" pitchFamily="34" charset="0"/>
              </a:rPr>
              <a:t>NFĸB</a:t>
            </a:r>
            <a:r>
              <a:rPr lang="en-US" sz="2000" dirty="0">
                <a:latin typeface="Times New Roman" panose="02020603050405020304" pitchFamily="18" charset="0"/>
                <a:ea typeface="Calibri" panose="020F0502020204030204" pitchFamily="34" charset="0"/>
              </a:rPr>
              <a:t> </a:t>
            </a:r>
            <a:r>
              <a:rPr lang="en-US" sz="2000" dirty="0" smtClean="0">
                <a:latin typeface="Times New Roman" panose="02020603050405020304" pitchFamily="18" charset="0"/>
                <a:ea typeface="Calibri" panose="020F0502020204030204" pitchFamily="34" charset="0"/>
              </a:rPr>
              <a:t>(</a:t>
            </a:r>
            <a:r>
              <a:rPr lang="en-US" sz="2000" dirty="0" err="1" smtClean="0"/>
              <a:t>Apaijai</a:t>
            </a:r>
            <a:r>
              <a:rPr lang="en-US" sz="2000" dirty="0" smtClean="0"/>
              <a:t> </a:t>
            </a:r>
            <a:r>
              <a:rPr lang="en-US" sz="2000" dirty="0"/>
              <a:t>N, </a:t>
            </a:r>
            <a:r>
              <a:rPr lang="en-US" sz="2000" dirty="0" smtClean="0"/>
              <a:t>2017).</a:t>
            </a:r>
          </a:p>
          <a:p>
            <a:pPr>
              <a:lnSpc>
                <a:spcPct val="150000"/>
              </a:lnSpc>
            </a:pPr>
            <a:r>
              <a:rPr lang="en-US" sz="2000" dirty="0" smtClean="0">
                <a:latin typeface="Arial" panose="020B0604020202020204" pitchFamily="34" charset="0"/>
                <a:ea typeface="Calibri" panose="020F0502020204030204" pitchFamily="34" charset="0"/>
              </a:rPr>
              <a:t>2-</a:t>
            </a:r>
            <a:r>
              <a:rPr lang="en-US" sz="2000" dirty="0" smtClean="0">
                <a:latin typeface="B Mitra" panose="00000400000000000000" pitchFamily="2" charset="-78"/>
                <a:ea typeface="Calibri" panose="020F0502020204030204" pitchFamily="34" charset="0"/>
              </a:rPr>
              <a:t> </a:t>
            </a:r>
            <a:r>
              <a:rPr lang="en-US" sz="2000" dirty="0" smtClean="0">
                <a:latin typeface="Arial" panose="020B0604020202020204" pitchFamily="34" charset="0"/>
                <a:ea typeface="Calibri" panose="020F0502020204030204" pitchFamily="34" charset="0"/>
              </a:rPr>
              <a:t>Increase of MMP</a:t>
            </a:r>
            <a:r>
              <a:rPr lang="en-US" sz="2000" dirty="0">
                <a:latin typeface="Arial" panose="020B0604020202020204" pitchFamily="34" charset="0"/>
                <a:ea typeface="Calibri" panose="020F0502020204030204" pitchFamily="34" charset="0"/>
              </a:rPr>
              <a:t> </a:t>
            </a:r>
            <a:r>
              <a:rPr lang="en-US" sz="2000" dirty="0" smtClean="0">
                <a:latin typeface="Arial" panose="020B0604020202020204" pitchFamily="34" charset="0"/>
                <a:ea typeface="Calibri" panose="020F0502020204030204" pitchFamily="34" charset="0"/>
              </a:rPr>
              <a:t>(</a:t>
            </a:r>
            <a:r>
              <a:rPr lang="en-US" sz="2000" dirty="0" err="1" smtClean="0"/>
              <a:t>Fielitz</a:t>
            </a:r>
            <a:r>
              <a:rPr lang="en-US" sz="2000" dirty="0" smtClean="0"/>
              <a:t> </a:t>
            </a:r>
            <a:r>
              <a:rPr lang="en-US" sz="2000" dirty="0"/>
              <a:t>J, </a:t>
            </a:r>
            <a:r>
              <a:rPr lang="en-US" sz="2000" dirty="0" smtClean="0"/>
              <a:t>2004).</a:t>
            </a:r>
            <a:r>
              <a:rPr lang="fa-IR" sz="2000" dirty="0" smtClean="0">
                <a:latin typeface="B Mitra" panose="00000400000000000000" pitchFamily="2" charset="-78"/>
                <a:ea typeface="Calibri" panose="020F0502020204030204" pitchFamily="34" charset="0"/>
              </a:rPr>
              <a:t> </a:t>
            </a:r>
            <a:endParaRPr lang="fa-IR" sz="20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14767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9959" y="-16221"/>
            <a:ext cx="6991618" cy="6874221"/>
          </a:xfrm>
          <a:prstGeom prst="rect">
            <a:avLst/>
          </a:prstGeom>
        </p:spPr>
      </p:pic>
      <p:sp>
        <p:nvSpPr>
          <p:cNvPr id="3" name="Slide Number Placeholder 2"/>
          <p:cNvSpPr>
            <a:spLocks noGrp="1"/>
          </p:cNvSpPr>
          <p:nvPr>
            <p:ph type="sldNum" sz="quarter" idx="12"/>
          </p:nvPr>
        </p:nvSpPr>
        <p:spPr>
          <a:xfrm>
            <a:off x="10957560" y="6370320"/>
            <a:ext cx="396239" cy="351155"/>
          </a:xfrm>
          <a:ln>
            <a:solidFill>
              <a:srgbClr val="FF0000"/>
            </a:solidFill>
          </a:ln>
        </p:spPr>
        <p:txBody>
          <a:bodyPr/>
          <a:lstStyle/>
          <a:p>
            <a:pPr algn="r"/>
            <a:fld id="{801F01A5-83EC-493D-906D-F7C0649BE7B3}" type="slidenum">
              <a:rPr lang="fa-IR" sz="1400" smtClean="0">
                <a:solidFill>
                  <a:schemeClr val="tx1"/>
                </a:solidFill>
              </a:rPr>
              <a:pPr algn="r"/>
              <a:t>23</a:t>
            </a:fld>
            <a:endParaRPr lang="fa-IR" dirty="0">
              <a:solidFill>
                <a:schemeClr val="tx1"/>
              </a:solidFill>
            </a:endParaRPr>
          </a:p>
        </p:txBody>
      </p:sp>
    </p:spTree>
    <p:extLst>
      <p:ext uri="{BB962C8B-B14F-4D97-AF65-F5344CB8AC3E}">
        <p14:creationId xmlns:p14="http://schemas.microsoft.com/office/powerpoint/2010/main" val="1655327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5" y="616851"/>
            <a:ext cx="10422028" cy="590931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l">
              <a:lnSpc>
                <a:spcPct val="150000"/>
              </a:lnSpc>
              <a:buFont typeface="Wingdings" panose="05000000000000000000" pitchFamily="2" charset="2"/>
              <a:buChar char="q"/>
            </a:pPr>
            <a:r>
              <a:rPr lang="en-US" sz="2000" b="1" dirty="0" smtClean="0">
                <a:latin typeface="Arial" panose="020B0604020202020204" pitchFamily="34" charset="0"/>
                <a:ea typeface="Calibri" panose="020F0502020204030204" pitchFamily="34" charset="0"/>
              </a:rPr>
              <a:t>Consent</a:t>
            </a:r>
            <a:r>
              <a:rPr lang="fa-IR" sz="2000" b="1" dirty="0" smtClean="0">
                <a:latin typeface="B Mitra" panose="00000400000000000000" pitchFamily="2" charset="-78"/>
                <a:ea typeface="Calibri" panose="020F0502020204030204" pitchFamily="34" charset="0"/>
              </a:rPr>
              <a:t>:</a:t>
            </a:r>
            <a:endParaRPr lang="en-US" sz="2000" b="1" dirty="0" smtClean="0">
              <a:latin typeface="B Mitra" panose="00000400000000000000" pitchFamily="2" charset="-78"/>
              <a:ea typeface="Calibri" panose="020F0502020204030204" pitchFamily="34" charset="0"/>
            </a:endParaRPr>
          </a:p>
          <a:p>
            <a:pPr marL="342900" indent="-342900">
              <a:lnSpc>
                <a:spcPct val="150000"/>
              </a:lnSpc>
              <a:buFont typeface="Wingdings" panose="05000000000000000000" pitchFamily="2" charset="2"/>
              <a:buChar char="Ø"/>
            </a:pPr>
            <a:r>
              <a:rPr lang="en-US" sz="2000" dirty="0" smtClean="0">
                <a:latin typeface="Arial" panose="020B0604020202020204" pitchFamily="34" charset="0"/>
                <a:ea typeface="Calibri" panose="020F0502020204030204" pitchFamily="34" charset="0"/>
              </a:rPr>
              <a:t>Estrogen treatment cause weakness in diabetes effects in the body weight, decrease in water and food consumption after diabetes by HFD+STZ method, Also decrease in food consumption of OVX mice</a:t>
            </a:r>
            <a:r>
              <a:rPr lang="en-US" sz="2000" dirty="0">
                <a:latin typeface="Arial" panose="020B0604020202020204" pitchFamily="34" charset="0"/>
                <a:ea typeface="Calibri" panose="020F0502020204030204" pitchFamily="34" charset="0"/>
              </a:rPr>
              <a:t> </a:t>
            </a:r>
            <a:r>
              <a:rPr lang="en-US" sz="2000" dirty="0" smtClean="0">
                <a:latin typeface="Arial" panose="020B0604020202020204" pitchFamily="34" charset="0"/>
                <a:ea typeface="Calibri" panose="020F0502020204030204" pitchFamily="34" charset="0"/>
              </a:rPr>
              <a:t>(</a:t>
            </a:r>
            <a:r>
              <a:rPr lang="en-US" sz="2000" dirty="0" smtClean="0"/>
              <a:t>Bansal </a:t>
            </a:r>
            <a:r>
              <a:rPr lang="en-US" sz="2000" dirty="0"/>
              <a:t>S, </a:t>
            </a:r>
            <a:r>
              <a:rPr lang="en-US" sz="2000" dirty="0" smtClean="0"/>
              <a:t>2014).</a:t>
            </a:r>
            <a:endParaRPr lang="fa-IR" sz="2000" dirty="0">
              <a:latin typeface="Arial" panose="020B0604020202020204" pitchFamily="34" charset="0"/>
              <a:ea typeface="Calibri" panose="020F0502020204030204" pitchFamily="34" charset="0"/>
            </a:endParaRPr>
          </a:p>
          <a:p>
            <a:pPr marL="342900" indent="-342900">
              <a:lnSpc>
                <a:spcPct val="150000"/>
              </a:lnSpc>
              <a:buFont typeface="Wingdings" panose="05000000000000000000" pitchFamily="2" charset="2"/>
              <a:buChar char="Ø"/>
            </a:pPr>
            <a:r>
              <a:rPr lang="en-US" sz="2000" dirty="0" smtClean="0">
                <a:latin typeface="Arial" panose="020B0604020202020204" pitchFamily="34" charset="0"/>
                <a:ea typeface="Calibri" panose="020F0502020204030204" pitchFamily="34" charset="0"/>
              </a:rPr>
              <a:t>In humans, like rodents food consumption </a:t>
            </a:r>
            <a:r>
              <a:rPr lang="en-US" sz="2000" dirty="0">
                <a:latin typeface="Arial" panose="020B0604020202020204" pitchFamily="34" charset="0"/>
                <a:ea typeface="Calibri" panose="020F0502020204030204" pitchFamily="34" charset="0"/>
              </a:rPr>
              <a:t>in </a:t>
            </a:r>
            <a:r>
              <a:rPr lang="en-US" sz="2000" dirty="0" err="1">
                <a:latin typeface="Arial" panose="020B0604020202020204" pitchFamily="34" charset="0"/>
                <a:ea typeface="Calibri" panose="020F0502020204030204" pitchFamily="34" charset="0"/>
              </a:rPr>
              <a:t>preovulatory</a:t>
            </a:r>
            <a:r>
              <a:rPr lang="en-US" sz="2000" dirty="0">
                <a:latin typeface="Arial" panose="020B0604020202020204" pitchFamily="34" charset="0"/>
                <a:ea typeface="Calibri" panose="020F0502020204030204" pitchFamily="34" charset="0"/>
              </a:rPr>
              <a:t> </a:t>
            </a:r>
            <a:r>
              <a:rPr lang="en-US" sz="2000" dirty="0" smtClean="0">
                <a:latin typeface="Arial" panose="020B0604020202020204" pitchFamily="34" charset="0"/>
                <a:ea typeface="Calibri" panose="020F0502020204030204" pitchFamily="34" charset="0"/>
              </a:rPr>
              <a:t>cycle that has highest level of estrogen, will decrease</a:t>
            </a:r>
            <a:r>
              <a:rPr lang="en-US" dirty="0" smtClean="0">
                <a:latin typeface="Arial" panose="020B0604020202020204" pitchFamily="34" charset="0"/>
                <a:ea typeface="Calibri" panose="020F0502020204030204" pitchFamily="34" charset="0"/>
              </a:rPr>
              <a:t> (</a:t>
            </a:r>
            <a:r>
              <a:rPr lang="en-US" dirty="0" err="1" smtClean="0"/>
              <a:t>Asarian</a:t>
            </a:r>
            <a:r>
              <a:rPr lang="en-US" dirty="0" smtClean="0"/>
              <a:t> </a:t>
            </a:r>
            <a:r>
              <a:rPr lang="en-US" dirty="0"/>
              <a:t>L, </a:t>
            </a:r>
            <a:r>
              <a:rPr lang="en-US" dirty="0" smtClean="0"/>
              <a:t>2002).</a:t>
            </a:r>
            <a:r>
              <a:rPr lang="fa-IR" dirty="0" smtClean="0">
                <a:latin typeface="B Mitra" panose="00000400000000000000" pitchFamily="2" charset="-78"/>
                <a:ea typeface="Calibri" panose="020F0502020204030204" pitchFamily="34" charset="0"/>
              </a:rPr>
              <a:t> </a:t>
            </a:r>
            <a:endParaRPr lang="fa-IR" dirty="0">
              <a:latin typeface="B Mitra" panose="00000400000000000000" pitchFamily="2" charset="-78"/>
              <a:ea typeface="Calibri" panose="020F0502020204030204" pitchFamily="34" charset="0"/>
            </a:endParaRPr>
          </a:p>
          <a:p>
            <a:pPr marL="342900" indent="-342900">
              <a:lnSpc>
                <a:spcPct val="150000"/>
              </a:lnSpc>
              <a:buFont typeface="Wingdings" panose="05000000000000000000" pitchFamily="2" charset="2"/>
              <a:buChar char="Ø"/>
            </a:pPr>
            <a:r>
              <a:rPr lang="en-US" dirty="0" smtClean="0">
                <a:latin typeface="Arial" panose="020B0604020202020204" pitchFamily="34" charset="0"/>
                <a:ea typeface="Calibri" panose="020F0502020204030204" pitchFamily="34" charset="0"/>
              </a:rPr>
              <a:t>It has been reported that treatment with progesterone cause in body weight lose prevention in diabetic animals (</a:t>
            </a:r>
            <a:r>
              <a:rPr lang="en-US" dirty="0" err="1" smtClean="0"/>
              <a:t>Atif</a:t>
            </a:r>
            <a:r>
              <a:rPr lang="en-US" dirty="0" smtClean="0"/>
              <a:t> </a:t>
            </a:r>
            <a:r>
              <a:rPr lang="en-US" dirty="0"/>
              <a:t>F, </a:t>
            </a:r>
            <a:r>
              <a:rPr lang="en-US" dirty="0" smtClean="0"/>
              <a:t>2017).</a:t>
            </a:r>
            <a:endParaRPr lang="fa-IR" dirty="0">
              <a:latin typeface="Arial" panose="020B0604020202020204" pitchFamily="34" charset="0"/>
              <a:ea typeface="Calibri" panose="020F0502020204030204" pitchFamily="34" charset="0"/>
            </a:endParaRPr>
          </a:p>
          <a:p>
            <a:pPr algn="r" rtl="1">
              <a:lnSpc>
                <a:spcPct val="150000"/>
              </a:lnSpc>
            </a:pPr>
            <a:endParaRPr lang="fa-IR" sz="1600" dirty="0"/>
          </a:p>
          <a:p>
            <a:pPr marL="342900" indent="-342900" algn="l">
              <a:lnSpc>
                <a:spcPct val="150000"/>
              </a:lnSpc>
              <a:buFont typeface="Wingdings" panose="05000000000000000000" pitchFamily="2" charset="2"/>
              <a:buChar char="q"/>
            </a:pPr>
            <a:r>
              <a:rPr lang="en-US" sz="2000" b="1" dirty="0" smtClean="0">
                <a:latin typeface="Arial" panose="020B0604020202020204" pitchFamily="34" charset="0"/>
                <a:ea typeface="Calibri" panose="020F0502020204030204" pitchFamily="34" charset="0"/>
              </a:rPr>
              <a:t>Mechanism</a:t>
            </a:r>
            <a:r>
              <a:rPr lang="fa-IR" sz="2000" b="1" dirty="0" smtClean="0">
                <a:latin typeface="B Mitra" panose="00000400000000000000" pitchFamily="2" charset="-78"/>
                <a:ea typeface="Calibri" panose="020F0502020204030204" pitchFamily="34" charset="0"/>
              </a:rPr>
              <a:t>:</a:t>
            </a:r>
            <a:endParaRPr lang="en-US" sz="2000" b="1" dirty="0" smtClean="0">
              <a:latin typeface="B Mitra" panose="00000400000000000000" pitchFamily="2" charset="-78"/>
              <a:ea typeface="Calibri" panose="020F0502020204030204" pitchFamily="34" charset="0"/>
            </a:endParaRPr>
          </a:p>
          <a:p>
            <a:pPr marL="342900" indent="-342900">
              <a:lnSpc>
                <a:spcPct val="150000"/>
              </a:lnSpc>
              <a:buFont typeface="Wingdings" panose="05000000000000000000" pitchFamily="2" charset="2"/>
              <a:buChar char="Ø"/>
            </a:pPr>
            <a:r>
              <a:rPr lang="en-US" sz="2000" dirty="0" smtClean="0">
                <a:latin typeface="Arial" panose="020B0604020202020204" pitchFamily="34" charset="0"/>
                <a:ea typeface="Calibri" panose="020F0502020204030204" pitchFamily="34" charset="0"/>
              </a:rPr>
              <a:t>Increase in POMC neurons function in arc core and inhibiting the </a:t>
            </a:r>
            <a:r>
              <a:rPr lang="en-US" sz="2000" dirty="0" err="1" smtClean="0">
                <a:solidFill>
                  <a:schemeClr val="tx1"/>
                </a:solidFill>
                <a:latin typeface="Arial" panose="020B0604020202020204" pitchFamily="34" charset="0"/>
                <a:ea typeface="Calibri" panose="020F0502020204030204" pitchFamily="34" charset="0"/>
              </a:rPr>
              <a:t>ghreline</a:t>
            </a:r>
            <a:r>
              <a:rPr lang="en-US" sz="2000" dirty="0" smtClean="0">
                <a:latin typeface="Arial" panose="020B0604020202020204" pitchFamily="34" charset="0"/>
                <a:ea typeface="Calibri" panose="020F0502020204030204" pitchFamily="34" charset="0"/>
              </a:rPr>
              <a:t> secretion (</a:t>
            </a:r>
            <a:r>
              <a:rPr lang="en-US" sz="2000" dirty="0" smtClean="0"/>
              <a:t>Clegg D. J., 2007)</a:t>
            </a:r>
            <a:r>
              <a:rPr lang="en-US" sz="2000" dirty="0" smtClean="0">
                <a:latin typeface="Arial" panose="020B0604020202020204" pitchFamily="34" charset="0"/>
                <a:ea typeface="Calibri" panose="020F0502020204030204" pitchFamily="34" charset="0"/>
              </a:rPr>
              <a:t>.</a:t>
            </a:r>
          </a:p>
          <a:p>
            <a:pPr marL="342900" indent="-342900">
              <a:lnSpc>
                <a:spcPct val="150000"/>
              </a:lnSpc>
              <a:buFont typeface="Wingdings" panose="05000000000000000000" pitchFamily="2" charset="2"/>
              <a:buChar char="Ø"/>
            </a:pPr>
            <a:r>
              <a:rPr lang="en-US" sz="2000" dirty="0" smtClean="0">
                <a:latin typeface="Arial" panose="020B0604020202020204" pitchFamily="34" charset="0"/>
                <a:ea typeface="Calibri" panose="020F0502020204030204" pitchFamily="34" charset="0"/>
              </a:rPr>
              <a:t>Decrease of NPY in OVX mice effect regressively in food consumption (</a:t>
            </a:r>
            <a:r>
              <a:rPr lang="en-US" sz="2000" dirty="0" err="1" smtClean="0"/>
              <a:t>Santollo</a:t>
            </a:r>
            <a:r>
              <a:rPr lang="en-US" sz="2000" dirty="0" smtClean="0"/>
              <a:t> </a:t>
            </a:r>
            <a:r>
              <a:rPr lang="en-US" sz="2000" dirty="0"/>
              <a:t>J, </a:t>
            </a:r>
            <a:r>
              <a:rPr lang="en-US" sz="2000" dirty="0" smtClean="0"/>
              <a:t>2008).</a:t>
            </a:r>
            <a:r>
              <a:rPr lang="fa-IR" sz="2000" dirty="0" smtClean="0">
                <a:latin typeface="B Mitra" panose="00000400000000000000" pitchFamily="2" charset="-78"/>
                <a:ea typeface="Calibri" panose="020F0502020204030204" pitchFamily="34" charset="0"/>
              </a:rPr>
              <a:t> </a:t>
            </a:r>
            <a:endParaRPr lang="en-US" sz="2000" dirty="0" smtClean="0">
              <a:latin typeface="Arial" panose="020B0604020202020204" pitchFamily="34" charset="0"/>
              <a:ea typeface="Calibri" panose="020F0502020204030204" pitchFamily="34" charset="0"/>
            </a:endParaRPr>
          </a:p>
        </p:txBody>
      </p:sp>
      <p:sp>
        <p:nvSpPr>
          <p:cNvPr id="3" name="Slide Number Placeholder 2"/>
          <p:cNvSpPr>
            <a:spLocks noGrp="1"/>
          </p:cNvSpPr>
          <p:nvPr>
            <p:ph type="sldNum" sz="quarter" idx="12"/>
          </p:nvPr>
        </p:nvSpPr>
        <p:spPr>
          <a:xfrm>
            <a:off x="10927080" y="6431280"/>
            <a:ext cx="426720" cy="290195"/>
          </a:xfrm>
          <a:ln>
            <a:solidFill>
              <a:srgbClr val="FF0000"/>
            </a:solidFill>
          </a:ln>
        </p:spPr>
        <p:txBody>
          <a:bodyPr/>
          <a:lstStyle/>
          <a:p>
            <a:fld id="{801F01A5-83EC-493D-906D-F7C0649BE7B3}" type="slidenum">
              <a:rPr lang="fa-IR" sz="1400" smtClean="0">
                <a:solidFill>
                  <a:schemeClr val="tx1"/>
                </a:solidFill>
              </a:rPr>
              <a:pPr/>
              <a:t>24</a:t>
            </a:fld>
            <a:endParaRPr lang="fa-IR" dirty="0">
              <a:solidFill>
                <a:schemeClr val="tx1"/>
              </a:solidFill>
            </a:endParaRPr>
          </a:p>
        </p:txBody>
      </p:sp>
    </p:spTree>
    <p:extLst>
      <p:ext uri="{BB962C8B-B14F-4D97-AF65-F5344CB8AC3E}">
        <p14:creationId xmlns:p14="http://schemas.microsoft.com/office/powerpoint/2010/main" val="4088780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5879"/>
            <a:ext cx="10466363" cy="544905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lnSpc>
                <a:spcPct val="150000"/>
              </a:lnSpc>
              <a:buFont typeface="Wingdings" panose="05000000000000000000" pitchFamily="2" charset="2"/>
              <a:buChar char="q"/>
              <a:tabLst>
                <a:tab pos="626110" algn="l"/>
                <a:tab pos="2865755" algn="ctr"/>
              </a:tabLst>
            </a:pPr>
            <a:r>
              <a:rPr lang="en-US" b="1" dirty="0" smtClean="0">
                <a:latin typeface="Arial" panose="020B0604020202020204" pitchFamily="34" charset="0"/>
                <a:ea typeface="Calibri" panose="020F0502020204030204" pitchFamily="34" charset="0"/>
              </a:rPr>
              <a:t>Consent</a:t>
            </a:r>
            <a:r>
              <a:rPr lang="fa-IR" b="1" dirty="0" smtClean="0">
                <a:latin typeface="B Mitra" panose="00000400000000000000" pitchFamily="2" charset="-78"/>
                <a:ea typeface="Calibri" panose="020F0502020204030204" pitchFamily="34" charset="0"/>
              </a:rPr>
              <a:t>:</a:t>
            </a:r>
            <a:endParaRPr lang="en-US" b="1" dirty="0" smtClean="0">
              <a:latin typeface="B Mitra" panose="00000400000000000000" pitchFamily="2" charset="-78"/>
              <a:ea typeface="Calibri" panose="020F0502020204030204" pitchFamily="34" charset="0"/>
            </a:endParaRPr>
          </a:p>
          <a:p>
            <a:pPr marL="342900" indent="-342900" algn="just">
              <a:lnSpc>
                <a:spcPct val="150000"/>
              </a:lnSpc>
              <a:buFont typeface="Wingdings" panose="05000000000000000000" pitchFamily="2" charset="2"/>
              <a:buChar char="Ø"/>
              <a:tabLst>
                <a:tab pos="626110" algn="l"/>
                <a:tab pos="2865755" algn="ctr"/>
              </a:tabLst>
            </a:pPr>
            <a:r>
              <a:rPr lang="en-US" dirty="0" smtClean="0">
                <a:latin typeface="Arial" panose="020B0604020202020204" pitchFamily="34" charset="0"/>
                <a:ea typeface="Calibri" panose="020F0502020204030204" pitchFamily="34" charset="0"/>
              </a:rPr>
              <a:t>It been reported that estrogen deletion cause the decrease of insulin sensitivity and increase of plasmatic level of glucose (</a:t>
            </a:r>
            <a:r>
              <a:rPr lang="en-US" dirty="0" err="1" smtClean="0"/>
              <a:t>Apaijai</a:t>
            </a:r>
            <a:r>
              <a:rPr lang="en-US" dirty="0" smtClean="0"/>
              <a:t> </a:t>
            </a:r>
            <a:r>
              <a:rPr lang="en-US" dirty="0"/>
              <a:t>N, </a:t>
            </a:r>
            <a:r>
              <a:rPr lang="en-US" dirty="0" smtClean="0"/>
              <a:t>2017).</a:t>
            </a:r>
            <a:r>
              <a:rPr lang="fa-IR" dirty="0" smtClean="0">
                <a:latin typeface="B Mitra" panose="00000400000000000000" pitchFamily="2" charset="-78"/>
                <a:ea typeface="Calibri" panose="020F0502020204030204" pitchFamily="34" charset="0"/>
              </a:rPr>
              <a:t> </a:t>
            </a:r>
            <a:endParaRPr lang="fa-IR" dirty="0">
              <a:latin typeface="B Mitra" panose="00000400000000000000" pitchFamily="2" charset="-78"/>
              <a:ea typeface="Calibri" panose="020F0502020204030204" pitchFamily="34" charset="0"/>
            </a:endParaRPr>
          </a:p>
          <a:p>
            <a:pPr marL="342900" indent="-342900" algn="just">
              <a:lnSpc>
                <a:spcPct val="150000"/>
              </a:lnSpc>
              <a:buFont typeface="Wingdings" panose="05000000000000000000" pitchFamily="2" charset="2"/>
              <a:buChar char="Ø"/>
              <a:tabLst>
                <a:tab pos="626110" algn="l"/>
                <a:tab pos="2865755" algn="ctr"/>
              </a:tabLst>
            </a:pPr>
            <a:r>
              <a:rPr lang="en-US" dirty="0" smtClean="0">
                <a:latin typeface="Arial" panose="020B0604020202020204" pitchFamily="34" charset="0"/>
                <a:ea typeface="Calibri" panose="020F0502020204030204" pitchFamily="34" charset="0"/>
              </a:rPr>
              <a:t>Insulin injection to the OVX mice or </a:t>
            </a:r>
            <a:r>
              <a:rPr lang="en-US" dirty="0" err="1" smtClean="0">
                <a:latin typeface="Arial" panose="020B0604020202020204" pitchFamily="34" charset="0"/>
                <a:ea typeface="Calibri" panose="020F0502020204030204" pitchFamily="34" charset="0"/>
              </a:rPr>
              <a:t>menopaused</a:t>
            </a:r>
            <a:r>
              <a:rPr lang="en-US" dirty="0" smtClean="0">
                <a:latin typeface="Arial" panose="020B0604020202020204" pitchFamily="34" charset="0"/>
                <a:ea typeface="Calibri" panose="020F0502020204030204" pitchFamily="34" charset="0"/>
              </a:rPr>
              <a:t> female cause in multi aspect improvement of metabolic syndrome such as FBS, insulin and also insulin resistance reduction (</a:t>
            </a:r>
            <a:r>
              <a:rPr lang="en-US" dirty="0" smtClean="0"/>
              <a:t>Sharma </a:t>
            </a:r>
            <a:r>
              <a:rPr lang="en-US" dirty="0"/>
              <a:t>G, </a:t>
            </a:r>
            <a:r>
              <a:rPr lang="en-US" dirty="0" smtClean="0"/>
              <a:t>2018).</a:t>
            </a:r>
            <a:endParaRPr lang="fa-IR" dirty="0">
              <a:latin typeface="B Mitra" panose="00000400000000000000" pitchFamily="2" charset="-78"/>
              <a:ea typeface="Calibri" panose="020F0502020204030204" pitchFamily="34" charset="0"/>
            </a:endParaRPr>
          </a:p>
          <a:p>
            <a:pPr marL="342900" indent="-342900" algn="just">
              <a:lnSpc>
                <a:spcPct val="150000"/>
              </a:lnSpc>
              <a:buFont typeface="Wingdings" panose="05000000000000000000" pitchFamily="2" charset="2"/>
              <a:buChar char="Ø"/>
              <a:tabLst>
                <a:tab pos="626110" algn="l"/>
                <a:tab pos="2865755" algn="ctr"/>
              </a:tabLst>
            </a:pPr>
            <a:r>
              <a:rPr lang="en-US" dirty="0" smtClean="0">
                <a:latin typeface="Arial" panose="020B0604020202020204" pitchFamily="34" charset="0"/>
                <a:ea typeface="Calibri" panose="020F0502020204030204" pitchFamily="34" charset="0"/>
              </a:rPr>
              <a:t>It been shown that old females that shown estrogen production decrease, had less insulin resistance in compare with male (</a:t>
            </a:r>
            <a:r>
              <a:rPr lang="en-US" dirty="0" err="1" smtClean="0"/>
              <a:t>Reichelt</a:t>
            </a:r>
            <a:r>
              <a:rPr lang="en-US" dirty="0" smtClean="0"/>
              <a:t> M. E., 2013).</a:t>
            </a:r>
            <a:endParaRPr lang="fa-IR" dirty="0">
              <a:latin typeface="B Mitra" panose="00000400000000000000" pitchFamily="2" charset="-78"/>
              <a:ea typeface="Calibri" panose="020F0502020204030204" pitchFamily="34" charset="0"/>
            </a:endParaRPr>
          </a:p>
          <a:p>
            <a:pPr marL="342900" indent="-342900" algn="just" rtl="1">
              <a:lnSpc>
                <a:spcPct val="150000"/>
              </a:lnSpc>
              <a:buFont typeface="Wingdings" panose="05000000000000000000" pitchFamily="2" charset="2"/>
              <a:buChar char="Ø"/>
              <a:tabLst>
                <a:tab pos="626110" algn="l"/>
                <a:tab pos="2865755" algn="ctr"/>
              </a:tabLst>
            </a:pPr>
            <a:endParaRPr lang="en-US" dirty="0">
              <a:latin typeface="B Mitra" panose="00000400000000000000" pitchFamily="2" charset="-78"/>
              <a:ea typeface="Calibri" panose="020F0502020204030204" pitchFamily="34" charset="0"/>
            </a:endParaRPr>
          </a:p>
          <a:p>
            <a:pPr marL="342900" indent="-342900" algn="just">
              <a:lnSpc>
                <a:spcPct val="150000"/>
              </a:lnSpc>
              <a:buFont typeface="Wingdings" panose="05000000000000000000" pitchFamily="2" charset="2"/>
              <a:buChar char="q"/>
              <a:tabLst>
                <a:tab pos="626110" algn="l"/>
                <a:tab pos="2865755" algn="ctr"/>
              </a:tabLst>
            </a:pPr>
            <a:r>
              <a:rPr lang="en-US" b="1" dirty="0" smtClean="0">
                <a:latin typeface="Arial" panose="020B0604020202020204" pitchFamily="34" charset="0"/>
                <a:ea typeface="Calibri" panose="020F0502020204030204" pitchFamily="34" charset="0"/>
              </a:rPr>
              <a:t>Mechanism</a:t>
            </a:r>
            <a:r>
              <a:rPr lang="en-US" dirty="0" smtClean="0">
                <a:latin typeface="Arial" panose="020B0604020202020204" pitchFamily="34" charset="0"/>
                <a:ea typeface="Calibri" panose="020F0502020204030204" pitchFamily="34" charset="0"/>
              </a:rPr>
              <a:t>:</a:t>
            </a:r>
          </a:p>
          <a:p>
            <a:pPr marL="342900" indent="-342900" algn="just">
              <a:lnSpc>
                <a:spcPct val="150000"/>
              </a:lnSpc>
              <a:buFont typeface="Wingdings" panose="05000000000000000000" pitchFamily="2" charset="2"/>
              <a:buChar char="Ø"/>
              <a:tabLst>
                <a:tab pos="626110" algn="l"/>
                <a:tab pos="2865755" algn="ctr"/>
              </a:tabLst>
            </a:pPr>
            <a:r>
              <a:rPr lang="en-US" dirty="0" smtClean="0">
                <a:latin typeface="Arial" panose="020B0604020202020204" pitchFamily="34" charset="0"/>
                <a:ea typeface="Calibri" panose="020F0502020204030204" pitchFamily="34" charset="0"/>
              </a:rPr>
              <a:t>Insulin has regulatory effects on the </a:t>
            </a:r>
            <a:r>
              <a:rPr lang="en-US" dirty="0" smtClean="0">
                <a:latin typeface="Times New Roman" panose="02020603050405020304" pitchFamily="18" charset="0"/>
                <a:ea typeface="Calibri" panose="020F0502020204030204" pitchFamily="34" charset="0"/>
              </a:rPr>
              <a:t>PI3K/</a:t>
            </a:r>
            <a:r>
              <a:rPr lang="en-US" dirty="0" err="1" smtClean="0">
                <a:latin typeface="Times New Roman" panose="02020603050405020304" pitchFamily="18" charset="0"/>
                <a:ea typeface="Calibri" panose="020F0502020204030204" pitchFamily="34" charset="0"/>
              </a:rPr>
              <a:t>Akt</a:t>
            </a:r>
            <a:r>
              <a:rPr lang="en-US" dirty="0" smtClean="0">
                <a:latin typeface="Times New Roman" panose="02020603050405020304" pitchFamily="18" charset="0"/>
                <a:ea typeface="Calibri" panose="020F0502020204030204" pitchFamily="34" charset="0"/>
              </a:rPr>
              <a:t> </a:t>
            </a:r>
            <a:r>
              <a:rPr lang="en-US" dirty="0" smtClean="0">
                <a:latin typeface="Arial" panose="020B0604020202020204" pitchFamily="34" charset="0"/>
                <a:ea typeface="Calibri" panose="020F0502020204030204" pitchFamily="34" charset="0"/>
              </a:rPr>
              <a:t>messaging pathway. Also it case in inflammation reduction and decrease in insulin secretion (</a:t>
            </a:r>
            <a:r>
              <a:rPr lang="en-US" dirty="0" err="1" smtClean="0"/>
              <a:t>Albayrak</a:t>
            </a:r>
            <a:r>
              <a:rPr lang="en-US" dirty="0" smtClean="0"/>
              <a:t> </a:t>
            </a:r>
            <a:r>
              <a:rPr lang="en-US" dirty="0"/>
              <a:t>A, </a:t>
            </a:r>
            <a:r>
              <a:rPr lang="en-US" dirty="0" smtClean="0"/>
              <a:t>2011; </a:t>
            </a:r>
            <a:r>
              <a:rPr lang="en-US" dirty="0" err="1" smtClean="0"/>
              <a:t>Tiano</a:t>
            </a:r>
            <a:r>
              <a:rPr lang="en-US" dirty="0" smtClean="0"/>
              <a:t> J. P., 2012).</a:t>
            </a:r>
          </a:p>
          <a:p>
            <a:pPr marL="342900" indent="-342900" algn="just">
              <a:lnSpc>
                <a:spcPct val="150000"/>
              </a:lnSpc>
              <a:buFont typeface="Wingdings" panose="05000000000000000000" pitchFamily="2" charset="2"/>
              <a:buChar char="Ø"/>
              <a:tabLst>
                <a:tab pos="626110" algn="l"/>
                <a:tab pos="2865755" algn="ctr"/>
              </a:tabLst>
            </a:pPr>
            <a:r>
              <a:rPr lang="en-US" dirty="0" err="1" smtClean="0">
                <a:latin typeface="Arial" panose="020B0604020202020204" pitchFamily="34" charset="0"/>
                <a:ea typeface="Calibri" panose="020F0502020204030204" pitchFamily="34" charset="0"/>
              </a:rPr>
              <a:t>Progestron</a:t>
            </a:r>
            <a:r>
              <a:rPr lang="en-US" dirty="0" smtClean="0">
                <a:latin typeface="Arial" panose="020B0604020202020204" pitchFamily="34" charset="0"/>
                <a:ea typeface="Calibri" panose="020F0502020204030204" pitchFamily="34" charset="0"/>
              </a:rPr>
              <a:t> has a role in insulin resistance creation by reduction of GLUT4 expression reduction in fat and muscle tissues (</a:t>
            </a:r>
            <a:r>
              <a:rPr lang="en-US" dirty="0" smtClean="0"/>
              <a:t>Gonzalez </a:t>
            </a:r>
            <a:r>
              <a:rPr lang="en-US" dirty="0"/>
              <a:t>C, </a:t>
            </a:r>
            <a:r>
              <a:rPr lang="en-US" dirty="0" smtClean="0"/>
              <a:t>2000; </a:t>
            </a:r>
            <a:r>
              <a:rPr lang="en-US" dirty="0" err="1"/>
              <a:t>Sugaya</a:t>
            </a:r>
            <a:r>
              <a:rPr lang="en-US" dirty="0"/>
              <a:t> A, </a:t>
            </a:r>
            <a:r>
              <a:rPr lang="en-US" dirty="0" smtClean="0"/>
              <a:t>2000).</a:t>
            </a:r>
            <a:endParaRPr lang="fa-IR" dirty="0">
              <a:latin typeface="Times New Roman" panose="02020603050405020304" pitchFamily="18" charset="0"/>
              <a:ea typeface="Calibri" panose="020F0502020204030204" pitchFamily="34" charset="0"/>
            </a:endParaRPr>
          </a:p>
        </p:txBody>
      </p:sp>
      <p:sp>
        <p:nvSpPr>
          <p:cNvPr id="3" name="Slide Number Placeholder 2"/>
          <p:cNvSpPr>
            <a:spLocks noGrp="1"/>
          </p:cNvSpPr>
          <p:nvPr>
            <p:ph type="sldNum" sz="quarter" idx="12"/>
          </p:nvPr>
        </p:nvSpPr>
        <p:spPr>
          <a:xfrm>
            <a:off x="10911840" y="6294120"/>
            <a:ext cx="441960" cy="427355"/>
          </a:xfrm>
          <a:ln>
            <a:solidFill>
              <a:srgbClr val="FF0000"/>
            </a:solidFill>
          </a:ln>
        </p:spPr>
        <p:txBody>
          <a:bodyPr/>
          <a:lstStyle/>
          <a:p>
            <a:pPr algn="r"/>
            <a:fld id="{801F01A5-83EC-493D-906D-F7C0649BE7B3}" type="slidenum">
              <a:rPr lang="fa-IR" sz="1400" smtClean="0">
                <a:solidFill>
                  <a:schemeClr val="tx1"/>
                </a:solidFill>
              </a:rPr>
              <a:pPr algn="r"/>
              <a:t>25</a:t>
            </a:fld>
            <a:endParaRPr lang="fa-IR" dirty="0">
              <a:solidFill>
                <a:schemeClr val="tx1"/>
              </a:solidFill>
            </a:endParaRPr>
          </a:p>
        </p:txBody>
      </p:sp>
    </p:spTree>
    <p:extLst>
      <p:ext uri="{BB962C8B-B14F-4D97-AF65-F5344CB8AC3E}">
        <p14:creationId xmlns:p14="http://schemas.microsoft.com/office/powerpoint/2010/main" val="2228419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42320" y="6407335"/>
            <a:ext cx="411480" cy="314140"/>
          </a:xfrm>
          <a:ln>
            <a:solidFill>
              <a:srgbClr val="FF0000"/>
            </a:solidFill>
          </a:ln>
        </p:spPr>
        <p:txBody>
          <a:bodyPr/>
          <a:lstStyle/>
          <a:p>
            <a:pPr algn="r"/>
            <a:fld id="{801F01A5-83EC-493D-906D-F7C0649BE7B3}" type="slidenum">
              <a:rPr lang="fa-IR" sz="1400" smtClean="0">
                <a:solidFill>
                  <a:schemeClr val="tx1"/>
                </a:solidFill>
              </a:rPr>
              <a:pPr algn="r"/>
              <a:t>26</a:t>
            </a:fld>
            <a:endParaRPr lang="fa-IR" dirty="0">
              <a:solidFill>
                <a:schemeClr val="tx1"/>
              </a:solidFill>
            </a:endParaRPr>
          </a:p>
        </p:txBody>
      </p:sp>
      <p:pic>
        <p:nvPicPr>
          <p:cNvPr id="3" name="Picture 2"/>
          <p:cNvPicPr>
            <a:picLocks noChangeAspect="1"/>
          </p:cNvPicPr>
          <p:nvPr/>
        </p:nvPicPr>
        <p:blipFill>
          <a:blip r:embed="rId2"/>
          <a:stretch>
            <a:fillRect/>
          </a:stretch>
        </p:blipFill>
        <p:spPr>
          <a:xfrm>
            <a:off x="42826" y="371373"/>
            <a:ext cx="5306414" cy="2950467"/>
          </a:xfrm>
          <a:prstGeom prst="rect">
            <a:avLst/>
          </a:prstGeom>
          <a:ln w="12700" cap="sq">
            <a:solidFill>
              <a:srgbClr val="FF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5423993" y="371374"/>
            <a:ext cx="5306414" cy="2950467"/>
          </a:xfrm>
          <a:prstGeom prst="rect">
            <a:avLst/>
          </a:prstGeom>
          <a:ln w="12700" cap="sq">
            <a:solidFill>
              <a:srgbClr val="FF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2877467" y="3459402"/>
            <a:ext cx="5381166" cy="2947933"/>
          </a:xfrm>
          <a:prstGeom prst="rect">
            <a:avLst/>
          </a:prstGeom>
          <a:ln w="127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6305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2464"/>
            <a:ext cx="10820400" cy="668901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l">
              <a:lnSpc>
                <a:spcPct val="150000"/>
              </a:lnSpc>
              <a:buFont typeface="Wingdings" panose="05000000000000000000" pitchFamily="2" charset="2"/>
              <a:buChar char="q"/>
            </a:pPr>
            <a:r>
              <a:rPr lang="en-US" b="1" dirty="0" smtClean="0">
                <a:latin typeface="Arial" panose="020B0604020202020204" pitchFamily="34" charset="0"/>
                <a:ea typeface="Calibri" panose="020F0502020204030204" pitchFamily="34" charset="0"/>
              </a:rPr>
              <a:t>Consent</a:t>
            </a:r>
            <a:r>
              <a:rPr lang="fa-IR" b="1" dirty="0" smtClean="0">
                <a:latin typeface="B Mitra" panose="00000400000000000000" pitchFamily="2" charset="-78"/>
                <a:ea typeface="Calibri" panose="020F0502020204030204" pitchFamily="34" charset="0"/>
              </a:rPr>
              <a:t>:</a:t>
            </a:r>
            <a:endParaRPr lang="en-US" b="1" dirty="0" smtClean="0">
              <a:latin typeface="B Mitra" panose="00000400000000000000" pitchFamily="2" charset="-78"/>
              <a:ea typeface="Calibri" panose="020F0502020204030204" pitchFamily="34" charset="0"/>
            </a:endParaRPr>
          </a:p>
          <a:p>
            <a:pPr marL="342900" indent="-342900">
              <a:lnSpc>
                <a:spcPct val="150000"/>
              </a:lnSpc>
              <a:buFont typeface="Wingdings" panose="05000000000000000000" pitchFamily="2" charset="2"/>
              <a:buChar char="Ø"/>
            </a:pPr>
            <a:r>
              <a:rPr lang="en-US" dirty="0" smtClean="0">
                <a:latin typeface="Arial" panose="020B0604020202020204" pitchFamily="34" charset="0"/>
                <a:ea typeface="Calibri" panose="020F0502020204030204" pitchFamily="34" charset="0"/>
              </a:rPr>
              <a:t>Chronic activation of pre inflammation pathways in the insulin target cells probably had roles in obesity, insulin resistance and T2D associated </a:t>
            </a:r>
            <a:r>
              <a:rPr lang="en-US" dirty="0">
                <a:latin typeface="Arial" panose="020B0604020202020204" pitchFamily="34" charset="0"/>
                <a:ea typeface="Calibri" panose="020F0502020204030204" pitchFamily="34" charset="0"/>
              </a:rPr>
              <a:t>diseases (</a:t>
            </a:r>
            <a:r>
              <a:rPr lang="en-US" dirty="0" err="1">
                <a:latin typeface="Arial" panose="020B0604020202020204" pitchFamily="34" charset="0"/>
                <a:ea typeface="Calibri" panose="020F0502020204030204" pitchFamily="34" charset="0"/>
              </a:rPr>
              <a:t>Lontchi-Yimagou</a:t>
            </a:r>
            <a:r>
              <a:rPr lang="en-US" dirty="0">
                <a:latin typeface="Arial" panose="020B0604020202020204" pitchFamily="34" charset="0"/>
                <a:ea typeface="Calibri" panose="020F0502020204030204" pitchFamily="34" charset="0"/>
              </a:rPr>
              <a:t> E, 2013</a:t>
            </a:r>
            <a:r>
              <a:rPr lang="en-US" dirty="0" smtClean="0">
                <a:latin typeface="Arial" panose="020B0604020202020204" pitchFamily="34" charset="0"/>
                <a:ea typeface="Calibri" panose="020F0502020204030204" pitchFamily="34" charset="0"/>
              </a:rPr>
              <a:t>).</a:t>
            </a:r>
            <a:endParaRPr lang="en-US" dirty="0">
              <a:latin typeface="Arial" panose="020B0604020202020204" pitchFamily="34" charset="0"/>
              <a:ea typeface="Calibri" panose="020F0502020204030204" pitchFamily="34" charset="0"/>
            </a:endParaRPr>
          </a:p>
          <a:p>
            <a:pPr marL="342900" indent="-342900">
              <a:lnSpc>
                <a:spcPct val="150000"/>
              </a:lnSpc>
              <a:buFont typeface="Wingdings" panose="05000000000000000000" pitchFamily="2" charset="2"/>
              <a:buChar char="Ø"/>
            </a:pPr>
            <a:r>
              <a:rPr lang="en-US" dirty="0" smtClean="0">
                <a:latin typeface="Times New Roman" panose="02020603050405020304" pitchFamily="18" charset="0"/>
                <a:ea typeface="Calibri" panose="020F0502020204030204" pitchFamily="34" charset="0"/>
              </a:rPr>
              <a:t>TNF-α cause in insulin secrete decrease and lipid and glucose </a:t>
            </a:r>
            <a:r>
              <a:rPr lang="en-US" dirty="0">
                <a:latin typeface="Times New Roman" panose="02020603050405020304" pitchFamily="18" charset="0"/>
                <a:ea typeface="Calibri" panose="020F0502020204030204" pitchFamily="34" charset="0"/>
              </a:rPr>
              <a:t>metabolism change (</a:t>
            </a:r>
            <a:r>
              <a:rPr lang="en-US" dirty="0" err="1">
                <a:latin typeface="Times New Roman" panose="02020603050405020304" pitchFamily="18" charset="0"/>
                <a:ea typeface="Calibri" panose="020F0502020204030204" pitchFamily="34" charset="0"/>
              </a:rPr>
              <a:t>Hotamisligil</a:t>
            </a:r>
            <a:r>
              <a:rPr lang="en-US" dirty="0">
                <a:latin typeface="Times New Roman" panose="02020603050405020304" pitchFamily="18" charset="0"/>
                <a:ea typeface="Calibri" panose="020F0502020204030204" pitchFamily="34" charset="0"/>
              </a:rPr>
              <a:t> G, 1999).</a:t>
            </a:r>
          </a:p>
          <a:p>
            <a:pPr marL="342900" indent="-342900">
              <a:lnSpc>
                <a:spcPct val="150000"/>
              </a:lnSpc>
              <a:buFont typeface="Wingdings" panose="05000000000000000000" pitchFamily="2" charset="2"/>
              <a:buChar char="Ø"/>
            </a:pPr>
            <a:r>
              <a:rPr lang="en-US" dirty="0" smtClean="0">
                <a:latin typeface="Arial" panose="020B0604020202020204" pitchFamily="34" charset="0"/>
                <a:ea typeface="Calibri" panose="020F0502020204030204" pitchFamily="34" charset="0"/>
              </a:rPr>
              <a:t>IL-6 plasmatic density is more in the fat and insulin resisted people. Also, high density of IL-6 often predicts the occurrence </a:t>
            </a:r>
            <a:r>
              <a:rPr lang="en-US" dirty="0">
                <a:latin typeface="Arial" panose="020B0604020202020204" pitchFamily="34" charset="0"/>
                <a:ea typeface="Calibri" panose="020F0502020204030204" pitchFamily="34" charset="0"/>
              </a:rPr>
              <a:t>of T2D (</a:t>
            </a:r>
            <a:r>
              <a:rPr lang="en-US" dirty="0" err="1">
                <a:latin typeface="Arial" panose="020B0604020202020204" pitchFamily="34" charset="0"/>
                <a:ea typeface="Calibri" panose="020F0502020204030204" pitchFamily="34" charset="0"/>
              </a:rPr>
              <a:t>Lontchi-Yimagou</a:t>
            </a:r>
            <a:r>
              <a:rPr lang="en-US" dirty="0">
                <a:latin typeface="Arial" panose="020B0604020202020204" pitchFamily="34" charset="0"/>
                <a:ea typeface="Calibri" panose="020F0502020204030204" pitchFamily="34" charset="0"/>
              </a:rPr>
              <a:t> E, 2013).</a:t>
            </a:r>
          </a:p>
          <a:p>
            <a:pPr marL="342900" indent="-342900">
              <a:lnSpc>
                <a:spcPct val="150000"/>
              </a:lnSpc>
              <a:buFont typeface="Wingdings" panose="05000000000000000000" pitchFamily="2" charset="2"/>
              <a:buChar char="Ø"/>
            </a:pPr>
            <a:r>
              <a:rPr lang="en-US" dirty="0" smtClean="0">
                <a:latin typeface="Arial" panose="020B0604020202020204" pitchFamily="34" charset="0"/>
                <a:ea typeface="Calibri" panose="020F0502020204030204" pitchFamily="34" charset="0"/>
              </a:rPr>
              <a:t>In contrast to </a:t>
            </a:r>
            <a:r>
              <a:rPr lang="en-US" dirty="0">
                <a:latin typeface="Times New Roman" panose="02020603050405020304" pitchFamily="18" charset="0"/>
                <a:ea typeface="Calibri" panose="020F0502020204030204" pitchFamily="34" charset="0"/>
              </a:rPr>
              <a:t>TNF-α</a:t>
            </a:r>
            <a:r>
              <a:rPr lang="en-US" dirty="0">
                <a:latin typeface="B Mitra" panose="00000400000000000000" pitchFamily="2" charset="-78"/>
                <a:ea typeface="Calibri" panose="020F0502020204030204" pitchFamily="34" charset="0"/>
              </a:rPr>
              <a:t> </a:t>
            </a:r>
            <a:r>
              <a:rPr lang="en-US" dirty="0" smtClean="0">
                <a:latin typeface="Arial" panose="020B0604020202020204" pitchFamily="34" charset="0"/>
                <a:ea typeface="Calibri" panose="020F0502020204030204" pitchFamily="34" charset="0"/>
              </a:rPr>
              <a:t>and </a:t>
            </a:r>
            <a:r>
              <a:rPr lang="en-US" dirty="0" smtClean="0">
                <a:latin typeface="Times New Roman" panose="02020603050405020304" pitchFamily="18" charset="0"/>
                <a:ea typeface="Calibri" panose="020F0502020204030204" pitchFamily="34" charset="0"/>
              </a:rPr>
              <a:t>IL-6 that are pre </a:t>
            </a:r>
            <a:r>
              <a:rPr lang="en-US" dirty="0" err="1" smtClean="0">
                <a:latin typeface="Times New Roman" panose="02020603050405020304" pitchFamily="18" charset="0"/>
                <a:ea typeface="Calibri" panose="020F0502020204030204" pitchFamily="34" charset="0"/>
              </a:rPr>
              <a:t>inflammational</a:t>
            </a:r>
            <a:r>
              <a:rPr lang="en-US" dirty="0" smtClean="0">
                <a:latin typeface="Times New Roman" panose="02020603050405020304" pitchFamily="18" charset="0"/>
                <a:ea typeface="Calibri" panose="020F0502020204030204" pitchFamily="34" charset="0"/>
              </a:rPr>
              <a:t>, IL-10 is anti </a:t>
            </a:r>
            <a:r>
              <a:rPr lang="en-US" dirty="0" err="1" smtClean="0">
                <a:latin typeface="Times New Roman" panose="02020603050405020304" pitchFamily="18" charset="0"/>
                <a:ea typeface="Calibri" panose="020F0502020204030204" pitchFamily="34" charset="0"/>
              </a:rPr>
              <a:t>inflammational</a:t>
            </a:r>
            <a:r>
              <a:rPr lang="en-US" dirty="0" smtClean="0">
                <a:latin typeface="Times New Roman" panose="02020603050405020304" pitchFamily="18" charset="0"/>
                <a:ea typeface="Calibri" panose="020F0502020204030204" pitchFamily="34" charset="0"/>
              </a:rPr>
              <a:t> and cause insulin sensitivity </a:t>
            </a:r>
            <a:r>
              <a:rPr lang="en-US" dirty="0" smtClean="0">
                <a:latin typeface="Arial" panose="020B0604020202020204" pitchFamily="34" charset="0"/>
                <a:ea typeface="Calibri" panose="020F0502020204030204" pitchFamily="34" charset="0"/>
              </a:rPr>
              <a:t>(</a:t>
            </a:r>
            <a:r>
              <a:rPr lang="en-US" dirty="0" err="1">
                <a:latin typeface="Arial" panose="020B0604020202020204" pitchFamily="34" charset="0"/>
                <a:ea typeface="Calibri" panose="020F0502020204030204" pitchFamily="34" charset="0"/>
              </a:rPr>
              <a:t>Lontchi-Yimagou</a:t>
            </a:r>
            <a:r>
              <a:rPr lang="en-US" dirty="0">
                <a:latin typeface="Arial" panose="020B0604020202020204" pitchFamily="34" charset="0"/>
                <a:ea typeface="Calibri" panose="020F0502020204030204" pitchFamily="34" charset="0"/>
              </a:rPr>
              <a:t> E, 2013).</a:t>
            </a:r>
          </a:p>
          <a:p>
            <a:pPr algn="r" rtl="1">
              <a:lnSpc>
                <a:spcPct val="150000"/>
              </a:lnSpc>
            </a:pPr>
            <a:endParaRPr lang="fa-IR" dirty="0">
              <a:latin typeface="B Mitra" panose="00000400000000000000" pitchFamily="2" charset="-78"/>
              <a:ea typeface="Calibri" panose="020F0502020204030204" pitchFamily="34" charset="0"/>
            </a:endParaRPr>
          </a:p>
          <a:p>
            <a:pPr marL="342900" indent="-342900" algn="l">
              <a:lnSpc>
                <a:spcPct val="150000"/>
              </a:lnSpc>
              <a:buFont typeface="Wingdings" panose="05000000000000000000" pitchFamily="2" charset="2"/>
              <a:buChar char="q"/>
            </a:pPr>
            <a:r>
              <a:rPr lang="en-US" b="1" dirty="0" smtClean="0">
                <a:latin typeface="Arial" panose="020B0604020202020204" pitchFamily="34" charset="0"/>
                <a:ea typeface="Calibri" panose="020F0502020204030204" pitchFamily="34" charset="0"/>
              </a:rPr>
              <a:t>Mechanism</a:t>
            </a:r>
            <a:r>
              <a:rPr lang="fa-IR" b="1" dirty="0" smtClean="0">
                <a:latin typeface="B Mitra" panose="00000400000000000000" pitchFamily="2" charset="-78"/>
                <a:ea typeface="Calibri" panose="020F0502020204030204" pitchFamily="34" charset="0"/>
              </a:rPr>
              <a:t>:</a:t>
            </a:r>
            <a:endParaRPr lang="en-US" b="1" dirty="0" smtClean="0">
              <a:latin typeface="B Mitra" panose="00000400000000000000" pitchFamily="2" charset="-78"/>
              <a:ea typeface="Calibri" panose="020F0502020204030204" pitchFamily="34" charset="0"/>
            </a:endParaRPr>
          </a:p>
          <a:p>
            <a:pPr marL="342900" indent="-342900">
              <a:lnSpc>
                <a:spcPct val="150000"/>
              </a:lnSpc>
              <a:buFont typeface="Wingdings" panose="05000000000000000000" pitchFamily="2" charset="2"/>
              <a:buChar char="Ø"/>
            </a:pPr>
            <a:r>
              <a:rPr lang="en-US" dirty="0" smtClean="0">
                <a:latin typeface="Times New Roman" panose="02020603050405020304" pitchFamily="18" charset="0"/>
                <a:ea typeface="Calibri" panose="020F0502020204030204" pitchFamily="34" charset="0"/>
              </a:rPr>
              <a:t>TNF-α inhibits the insulin signals transportation through increase and release of fatty acids from </a:t>
            </a:r>
            <a:r>
              <a:rPr lang="en-US" dirty="0">
                <a:latin typeface="Times New Roman" panose="02020603050405020304" pitchFamily="18" charset="0"/>
                <a:ea typeface="Calibri" panose="020F0502020204030204" pitchFamily="34" charset="0"/>
              </a:rPr>
              <a:t>the </a:t>
            </a:r>
            <a:r>
              <a:rPr lang="en-US" dirty="0" err="1" smtClean="0">
                <a:latin typeface="Times New Roman" panose="02020603050405020304" pitchFamily="18" charset="0"/>
                <a:ea typeface="Calibri" panose="020F0502020204030204" pitchFamily="34" charset="0"/>
              </a:rPr>
              <a:t>adiposits</a:t>
            </a:r>
            <a:r>
              <a:rPr lang="en-US" dirty="0" smtClean="0">
                <a:latin typeface="Times New Roman" panose="02020603050405020304" pitchFamily="18" charset="0"/>
                <a:ea typeface="Calibri" panose="020F0502020204030204" pitchFamily="34" charset="0"/>
              </a:rPr>
              <a:t> (</a:t>
            </a:r>
            <a:r>
              <a:rPr lang="en-US" dirty="0" err="1" smtClean="0">
                <a:latin typeface="Times New Roman" panose="02020603050405020304" pitchFamily="18" charset="0"/>
                <a:ea typeface="Calibri" panose="020F0502020204030204" pitchFamily="34" charset="0"/>
              </a:rPr>
              <a:t>Hotamisligil</a:t>
            </a: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G, 1999).</a:t>
            </a:r>
          </a:p>
          <a:p>
            <a:pPr marL="342900" indent="-342900">
              <a:lnSpc>
                <a:spcPct val="150000"/>
              </a:lnSpc>
              <a:buFont typeface="Wingdings" panose="05000000000000000000" pitchFamily="2" charset="2"/>
              <a:buChar char="Ø"/>
            </a:pPr>
            <a:r>
              <a:rPr lang="en-US" dirty="0" smtClean="0">
                <a:latin typeface="Arial" panose="020B0604020202020204" pitchFamily="34" charset="0"/>
                <a:ea typeface="Calibri" panose="020F0502020204030204" pitchFamily="34" charset="0"/>
              </a:rPr>
              <a:t>IL-6 level Increase in diabetes cause reduction in tyrosine kinase activity of insulin receptors. Also, cause deactivation and parsing of IRS protein through increase in SOCS1 </a:t>
            </a:r>
            <a:r>
              <a:rPr lang="en-US" dirty="0">
                <a:latin typeface="Arial" panose="020B0604020202020204" pitchFamily="34" charset="0"/>
                <a:ea typeface="Calibri" panose="020F0502020204030204" pitchFamily="34" charset="0"/>
              </a:rPr>
              <a:t>and </a:t>
            </a:r>
            <a:r>
              <a:rPr lang="en-US" dirty="0" smtClean="0">
                <a:latin typeface="Arial" panose="020B0604020202020204" pitchFamily="34" charset="0"/>
                <a:ea typeface="Calibri" panose="020F0502020204030204" pitchFamily="34" charset="0"/>
              </a:rPr>
              <a:t>SOCS3 (</a:t>
            </a:r>
            <a:r>
              <a:rPr lang="en-US" dirty="0">
                <a:latin typeface="Arial" panose="020B0604020202020204" pitchFamily="34" charset="0"/>
                <a:ea typeface="Calibri" panose="020F0502020204030204" pitchFamily="34" charset="0"/>
              </a:rPr>
              <a:t>Lebrun P, 2008).</a:t>
            </a:r>
          </a:p>
          <a:p>
            <a:pPr marL="342900" indent="-342900">
              <a:lnSpc>
                <a:spcPct val="150000"/>
              </a:lnSpc>
              <a:buFont typeface="Wingdings" panose="05000000000000000000" pitchFamily="2" charset="2"/>
              <a:buChar char="Ø"/>
            </a:pPr>
            <a:endParaRPr lang="fa-IR" dirty="0">
              <a:latin typeface="Arial" panose="020B0604020202020204" pitchFamily="34" charset="0"/>
              <a:ea typeface="Calibri" panose="020F0502020204030204" pitchFamily="34" charset="0"/>
            </a:endParaRPr>
          </a:p>
        </p:txBody>
      </p:sp>
      <p:sp>
        <p:nvSpPr>
          <p:cNvPr id="3" name="Slide Number Placeholder 2"/>
          <p:cNvSpPr>
            <a:spLocks noGrp="1"/>
          </p:cNvSpPr>
          <p:nvPr>
            <p:ph type="sldNum" sz="quarter" idx="12"/>
          </p:nvPr>
        </p:nvSpPr>
        <p:spPr>
          <a:xfrm>
            <a:off x="10972800" y="6370320"/>
            <a:ext cx="381000" cy="351155"/>
          </a:xfrm>
          <a:ln>
            <a:solidFill>
              <a:srgbClr val="FF0000"/>
            </a:solidFill>
          </a:ln>
        </p:spPr>
        <p:txBody>
          <a:bodyPr/>
          <a:lstStyle/>
          <a:p>
            <a:pPr algn="r"/>
            <a:fld id="{801F01A5-83EC-493D-906D-F7C0649BE7B3}" type="slidenum">
              <a:rPr lang="fa-IR" sz="1400" smtClean="0">
                <a:solidFill>
                  <a:schemeClr val="tx1"/>
                </a:solidFill>
              </a:rPr>
              <a:pPr algn="r"/>
              <a:t>27</a:t>
            </a:fld>
            <a:endParaRPr lang="fa-IR" dirty="0">
              <a:solidFill>
                <a:schemeClr val="tx1"/>
              </a:solidFill>
            </a:endParaRPr>
          </a:p>
        </p:txBody>
      </p:sp>
    </p:spTree>
    <p:extLst>
      <p:ext uri="{BB962C8B-B14F-4D97-AF65-F5344CB8AC3E}">
        <p14:creationId xmlns:p14="http://schemas.microsoft.com/office/powerpoint/2010/main" val="2205087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72800" y="6356350"/>
            <a:ext cx="381000" cy="365125"/>
          </a:xfrm>
          <a:ln>
            <a:solidFill>
              <a:srgbClr val="FF0000"/>
            </a:solidFill>
          </a:ln>
        </p:spPr>
        <p:txBody>
          <a:bodyPr/>
          <a:lstStyle/>
          <a:p>
            <a:pPr algn="r"/>
            <a:fld id="{801F01A5-83EC-493D-906D-F7C0649BE7B3}" type="slidenum">
              <a:rPr lang="fa-IR" sz="1400" smtClean="0">
                <a:solidFill>
                  <a:schemeClr val="tx1"/>
                </a:solidFill>
              </a:rPr>
              <a:pPr algn="r"/>
              <a:t>28</a:t>
            </a:fld>
            <a:endParaRPr lang="fa-IR" dirty="0">
              <a:solidFill>
                <a:schemeClr val="tx1"/>
              </a:solidFill>
            </a:endParaRPr>
          </a:p>
        </p:txBody>
      </p:sp>
      <p:pic>
        <p:nvPicPr>
          <p:cNvPr id="3" name="Picture 2"/>
          <p:cNvPicPr>
            <a:picLocks noChangeAspect="1"/>
          </p:cNvPicPr>
          <p:nvPr/>
        </p:nvPicPr>
        <p:blipFill>
          <a:blip r:embed="rId2"/>
          <a:stretch>
            <a:fillRect/>
          </a:stretch>
        </p:blipFill>
        <p:spPr>
          <a:xfrm>
            <a:off x="3153397" y="3528178"/>
            <a:ext cx="5131655" cy="2828172"/>
          </a:xfrm>
          <a:prstGeom prst="rect">
            <a:avLst/>
          </a:prstGeom>
          <a:ln w="12700" cap="sq">
            <a:solidFill>
              <a:srgbClr val="FF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5719225" y="616851"/>
            <a:ext cx="5131655" cy="2828172"/>
          </a:xfrm>
          <a:prstGeom prst="rect">
            <a:avLst/>
          </a:prstGeom>
          <a:ln w="12700" cap="sq">
            <a:solidFill>
              <a:srgbClr val="FF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110548" y="616851"/>
            <a:ext cx="5449670" cy="2828172"/>
          </a:xfrm>
          <a:prstGeom prst="rect">
            <a:avLst/>
          </a:prstGeom>
          <a:ln w="127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419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80" y="102304"/>
            <a:ext cx="10850880" cy="675569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l">
              <a:lnSpc>
                <a:spcPct val="150000"/>
              </a:lnSpc>
              <a:buFont typeface="Wingdings" panose="05000000000000000000" pitchFamily="2" charset="2"/>
              <a:buChar char="q"/>
            </a:pPr>
            <a:r>
              <a:rPr lang="en-US" sz="2000" b="1" dirty="0" smtClean="0">
                <a:latin typeface="Arial" panose="020B0604020202020204" pitchFamily="34" charset="0"/>
                <a:ea typeface="Calibri" panose="020F0502020204030204" pitchFamily="34" charset="0"/>
                <a:cs typeface="Arial" panose="020B0604020202020204" pitchFamily="34" charset="0"/>
              </a:rPr>
              <a:t>Consent:</a:t>
            </a:r>
          </a:p>
          <a:p>
            <a:pPr marL="342900" indent="-342900">
              <a:lnSpc>
                <a:spcPct val="150000"/>
              </a:lnSpc>
              <a:buFont typeface="Wingdings" panose="05000000000000000000" pitchFamily="2" charset="2"/>
              <a:buChar char="Ø"/>
            </a:pPr>
            <a:r>
              <a:rPr lang="en-US" sz="2000" dirty="0" smtClean="0">
                <a:latin typeface="Arial" panose="020B0604020202020204" pitchFamily="34" charset="0"/>
                <a:ea typeface="Calibri" panose="020F0502020204030204" pitchFamily="34" charset="0"/>
                <a:cs typeface="Arial" panose="020B0604020202020204" pitchFamily="34" charset="0"/>
              </a:rPr>
              <a:t>Estrogen can reduce the IL-6 level by inhibiting the expression of its gene and prevent the damage of pre inflammation </a:t>
            </a:r>
            <a:r>
              <a:rPr lang="en-US" sz="2000" dirty="0" err="1" smtClean="0">
                <a:latin typeface="Arial" panose="020B0604020202020204" pitchFamily="34" charset="0"/>
                <a:ea typeface="Calibri" panose="020F0502020204030204" pitchFamily="34" charset="0"/>
                <a:cs typeface="Arial" panose="020B0604020202020204" pitchFamily="34" charset="0"/>
              </a:rPr>
              <a:t>cytokinins</a:t>
            </a:r>
            <a:r>
              <a:rPr lang="en-US" sz="2000" dirty="0" smtClean="0">
                <a:latin typeface="Arial" panose="020B0604020202020204" pitchFamily="34" charset="0"/>
                <a:ea typeface="Calibri" panose="020F0502020204030204" pitchFamily="34" charset="0"/>
                <a:cs typeface="Arial" panose="020B0604020202020204" pitchFamily="34" charset="0"/>
              </a:rPr>
              <a:t> invasion </a:t>
            </a:r>
            <a:r>
              <a:rPr lang="en-US" sz="2000" dirty="0">
                <a:latin typeface="Arial" panose="020B0604020202020204" pitchFamily="34" charset="0"/>
                <a:ea typeface="Calibri" panose="020F0502020204030204" pitchFamily="34" charset="0"/>
                <a:cs typeface="Arial" panose="020B0604020202020204" pitchFamily="34" charset="0"/>
              </a:rPr>
              <a:t>(Hoffman </a:t>
            </a:r>
            <a:r>
              <a:rPr lang="en-US" sz="2000" dirty="0" smtClean="0">
                <a:latin typeface="Arial" panose="020B0604020202020204" pitchFamily="34" charset="0"/>
                <a:ea typeface="Calibri" panose="020F0502020204030204" pitchFamily="34" charset="0"/>
                <a:cs typeface="Arial" panose="020B0604020202020204" pitchFamily="34" charset="0"/>
              </a:rPr>
              <a:t>G. E., </a:t>
            </a:r>
            <a:r>
              <a:rPr lang="en-US" sz="2000" dirty="0">
                <a:latin typeface="Arial" panose="020B0604020202020204" pitchFamily="34" charset="0"/>
                <a:ea typeface="Calibri" panose="020F0502020204030204" pitchFamily="34" charset="0"/>
                <a:cs typeface="Arial" panose="020B0604020202020204" pitchFamily="34" charset="0"/>
              </a:rPr>
              <a:t>2006).</a:t>
            </a:r>
          </a:p>
          <a:p>
            <a:pPr marL="342900" indent="-342900">
              <a:lnSpc>
                <a:spcPct val="150000"/>
              </a:lnSpc>
              <a:buFont typeface="Wingdings" panose="05000000000000000000" pitchFamily="2" charset="2"/>
              <a:buChar char="Ø"/>
            </a:pPr>
            <a:r>
              <a:rPr lang="en-US" sz="2000" dirty="0" smtClean="0">
                <a:latin typeface="Arial" panose="020B0604020202020204" pitchFamily="34" charset="0"/>
                <a:ea typeface="Calibri" panose="020F0502020204030204" pitchFamily="34" charset="0"/>
                <a:cs typeface="Arial" panose="020B0604020202020204" pitchFamily="34" charset="0"/>
              </a:rPr>
              <a:t>Also, other studies shown the increase of IL-10 level through estrogen and shown that IL-10 is able to reduce pre inflammation </a:t>
            </a:r>
            <a:r>
              <a:rPr lang="en-US" sz="2000" dirty="0" err="1" smtClean="0">
                <a:latin typeface="Arial" panose="020B0604020202020204" pitchFamily="34" charset="0"/>
                <a:ea typeface="Calibri" panose="020F0502020204030204" pitchFamily="34" charset="0"/>
                <a:cs typeface="Arial" panose="020B0604020202020204" pitchFamily="34" charset="0"/>
              </a:rPr>
              <a:t>cytokinis</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a:latin typeface="Times New Roman" panose="02020603050405020304" pitchFamily="18" charset="0"/>
                <a:ea typeface="Calibri" panose="020F0502020204030204" pitchFamily="34" charset="0"/>
                <a:cs typeface="B Nazanin" panose="00000400000000000000" pitchFamily="2" charset="-78"/>
              </a:rPr>
              <a:t>TNF-α</a:t>
            </a:r>
            <a:r>
              <a:rPr lang="fa-IR" sz="2400" dirty="0">
                <a:latin typeface="B Mitra" panose="00000400000000000000" pitchFamily="2" charset="-78"/>
                <a:ea typeface="Calibri" panose="020F0502020204030204" pitchFamily="34" charset="0"/>
                <a:cs typeface="B Mitra" panose="00000400000000000000" pitchFamily="2" charset="-78"/>
              </a:rPr>
              <a:t> </a:t>
            </a:r>
            <a:r>
              <a:rPr lang="en-US" sz="2400" dirty="0" smtClean="0">
                <a:latin typeface="Arial (Body)"/>
                <a:ea typeface="Calibri" panose="020F0502020204030204" pitchFamily="34" charset="0"/>
              </a:rPr>
              <a:t>and</a:t>
            </a:r>
            <a:r>
              <a:rPr lang="fa-IR" sz="2400" dirty="0" smtClean="0">
                <a:latin typeface="B Mitra" panose="00000400000000000000" pitchFamily="2" charset="-78"/>
                <a:ea typeface="Calibri" panose="020F0502020204030204" pitchFamily="34" charset="0"/>
                <a:cs typeface="B Mitra" panose="00000400000000000000" pitchFamily="2" charset="-78"/>
              </a:rPr>
              <a:t> </a:t>
            </a:r>
            <a:r>
              <a:rPr lang="en-US" sz="2000" dirty="0">
                <a:latin typeface="Times New Roman" panose="02020603050405020304" pitchFamily="18" charset="0"/>
                <a:ea typeface="Calibri" panose="020F0502020204030204" pitchFamily="34" charset="0"/>
                <a:cs typeface="B Nazanin" panose="00000400000000000000" pitchFamily="2" charset="-78"/>
              </a:rPr>
              <a:t>IL-6) (</a:t>
            </a:r>
            <a:r>
              <a:rPr lang="en-US" sz="2000" dirty="0" err="1">
                <a:latin typeface="Times New Roman" panose="02020603050405020304" pitchFamily="18" charset="0"/>
                <a:ea typeface="Calibri" panose="020F0502020204030204" pitchFamily="34" charset="0"/>
                <a:cs typeface="B Nazanin" panose="00000400000000000000" pitchFamily="2" charset="-78"/>
              </a:rPr>
              <a:t>Oberholzer</a:t>
            </a:r>
            <a:r>
              <a:rPr lang="en-US" sz="2000" dirty="0">
                <a:latin typeface="Times New Roman" panose="02020603050405020304" pitchFamily="18" charset="0"/>
                <a:ea typeface="Calibri" panose="020F0502020204030204" pitchFamily="34" charset="0"/>
                <a:cs typeface="B Nazanin" panose="00000400000000000000" pitchFamily="2" charset="-78"/>
              </a:rPr>
              <a:t> A, 2000; </a:t>
            </a:r>
            <a:r>
              <a:rPr lang="en-US" sz="2000" dirty="0" err="1">
                <a:latin typeface="Times New Roman" panose="02020603050405020304" pitchFamily="18" charset="0"/>
                <a:ea typeface="Calibri" panose="020F0502020204030204" pitchFamily="34" charset="0"/>
                <a:cs typeface="B Nazanin" panose="00000400000000000000" pitchFamily="2" charset="-78"/>
              </a:rPr>
              <a:t>Khaksari</a:t>
            </a:r>
            <a:r>
              <a:rPr lang="en-US" sz="2000" dirty="0">
                <a:latin typeface="Times New Roman" panose="02020603050405020304" pitchFamily="18" charset="0"/>
                <a:ea typeface="Calibri" panose="020F0502020204030204" pitchFamily="34" charset="0"/>
                <a:cs typeface="B Nazanin" panose="00000400000000000000" pitchFamily="2" charset="-78"/>
              </a:rPr>
              <a:t> M, 2015).</a:t>
            </a:r>
            <a:endParaRPr lang="en-US" sz="2000" dirty="0" smtClean="0">
              <a:latin typeface="Times New Roman" panose="02020603050405020304" pitchFamily="18" charset="0"/>
              <a:ea typeface="Calibri" panose="020F0502020204030204" pitchFamily="34" charset="0"/>
              <a:cs typeface="B Nazanin" panose="00000400000000000000" pitchFamily="2" charset="-78"/>
            </a:endParaRPr>
          </a:p>
          <a:p>
            <a:pPr algn="r" rtl="1">
              <a:lnSpc>
                <a:spcPct val="150000"/>
              </a:lnSpc>
            </a:pPr>
            <a:endParaRPr lang="fa-IR" dirty="0">
              <a:latin typeface="Times New Roman" panose="02020603050405020304" pitchFamily="18" charset="0"/>
              <a:ea typeface="Calibri" panose="020F0502020204030204" pitchFamily="34" charset="0"/>
              <a:cs typeface="B Nazanin" panose="00000400000000000000" pitchFamily="2" charset="-78"/>
            </a:endParaRPr>
          </a:p>
          <a:p>
            <a:pPr marL="342900" indent="-342900" algn="l">
              <a:lnSpc>
                <a:spcPct val="150000"/>
              </a:lnSpc>
              <a:buFont typeface="Wingdings" panose="05000000000000000000" pitchFamily="2" charset="2"/>
              <a:buChar char="q"/>
            </a:pPr>
            <a:r>
              <a:rPr lang="en-US" sz="2000" b="1" dirty="0" smtClean="0">
                <a:latin typeface="Arial" panose="020B0604020202020204" pitchFamily="34" charset="0"/>
                <a:ea typeface="Calibri" panose="020F0502020204030204" pitchFamily="34" charset="0"/>
                <a:cs typeface="Arial" panose="020B0604020202020204" pitchFamily="34" charset="0"/>
              </a:rPr>
              <a:t>Mechanism</a:t>
            </a:r>
            <a:r>
              <a:rPr lang="fa-IR" sz="2000" b="1" dirty="0" smtClean="0">
                <a:latin typeface="B Mitra" panose="00000400000000000000" pitchFamily="2" charset="-78"/>
                <a:ea typeface="Calibri" panose="020F0502020204030204" pitchFamily="34" charset="0"/>
                <a:cs typeface="B Mitra" panose="00000400000000000000" pitchFamily="2" charset="-78"/>
              </a:rPr>
              <a:t>:</a:t>
            </a:r>
            <a:endParaRPr lang="en-US" sz="2000" b="1" dirty="0" smtClean="0">
              <a:latin typeface="B Mitra" panose="00000400000000000000" pitchFamily="2" charset="-78"/>
              <a:ea typeface="Calibri" panose="020F0502020204030204" pitchFamily="34" charset="0"/>
              <a:cs typeface="B Mitra" panose="00000400000000000000" pitchFamily="2" charset="-78"/>
            </a:endParaRPr>
          </a:p>
          <a:p>
            <a:pPr marL="342900" indent="-342900">
              <a:lnSpc>
                <a:spcPct val="150000"/>
              </a:lnSpc>
              <a:buFont typeface="Wingdings" panose="05000000000000000000" pitchFamily="2" charset="2"/>
              <a:buChar char="Ø"/>
            </a:pPr>
            <a:r>
              <a:rPr lang="en-US" sz="2000" dirty="0" smtClean="0">
                <a:latin typeface="Arial" panose="020B0604020202020204" pitchFamily="34" charset="0"/>
                <a:ea typeface="Calibri" panose="020F0502020204030204" pitchFamily="34" charset="0"/>
                <a:cs typeface="Arial" panose="020B0604020202020204" pitchFamily="34" charset="0"/>
              </a:rPr>
              <a:t>Studies shown that estrogen cause the production of </a:t>
            </a:r>
            <a:r>
              <a:rPr lang="en-US" sz="2000" dirty="0" err="1" smtClean="0">
                <a:latin typeface="Arial" panose="020B0604020202020204" pitchFamily="34" charset="0"/>
                <a:ea typeface="Calibri" panose="020F0502020204030204" pitchFamily="34" charset="0"/>
                <a:cs typeface="Arial" panose="020B0604020202020204" pitchFamily="34" charset="0"/>
              </a:rPr>
              <a:t>cytokinins</a:t>
            </a:r>
            <a:r>
              <a:rPr lang="en-US" sz="2000" dirty="0" smtClean="0">
                <a:latin typeface="Arial" panose="020B0604020202020204" pitchFamily="34" charset="0"/>
                <a:ea typeface="Calibri" panose="020F0502020204030204" pitchFamily="34" charset="0"/>
                <a:cs typeface="Arial" panose="020B0604020202020204" pitchFamily="34" charset="0"/>
              </a:rPr>
              <a:t> through an improvement in the manufacturing of the IKB and inhibiting of NFKB (</a:t>
            </a:r>
            <a:r>
              <a:rPr lang="en-US" sz="2000" dirty="0">
                <a:latin typeface="Arial" panose="020B0604020202020204" pitchFamily="34" charset="0"/>
                <a:ea typeface="Calibri" panose="020F0502020204030204" pitchFamily="34" charset="0"/>
                <a:cs typeface="Arial" panose="020B0604020202020204" pitchFamily="34" charset="0"/>
              </a:rPr>
              <a:t>Yang S, 2006). </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en-US" sz="2000" dirty="0" smtClean="0">
                <a:latin typeface="Arial" panose="020B0604020202020204" pitchFamily="34" charset="0"/>
                <a:ea typeface="Calibri" panose="020F0502020204030204" pitchFamily="34" charset="0"/>
                <a:cs typeface="Arial" panose="020B0604020202020204" pitchFamily="34" charset="0"/>
              </a:rPr>
              <a:t>Estrogen causes modification in the production of NO, reduction of prostaglandins and stimulation in the production of </a:t>
            </a:r>
            <a:r>
              <a:rPr lang="en-US" sz="20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Lipoxin</a:t>
            </a:r>
            <a:r>
              <a:rPr lang="en-US"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IV (Das UN, </a:t>
            </a:r>
            <a:r>
              <a:rPr lang="en-US"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2010; 2013).</a:t>
            </a:r>
            <a:endParaRPr lang="en-US"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Ø"/>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r" rtl="1">
              <a:buFont typeface="Wingdings" panose="05000000000000000000" pitchFamily="2" charset="2"/>
              <a:buChar char="q"/>
            </a:pPr>
            <a:endParaRPr lang="fa-IR" sz="2000" b="1" dirty="0">
              <a:latin typeface="B Mitra" panose="00000400000000000000" pitchFamily="2" charset="-78"/>
              <a:ea typeface="Calibri" panose="020F0502020204030204" pitchFamily="34" charset="0"/>
              <a:cs typeface="B Mitra" panose="00000400000000000000" pitchFamily="2" charset="-78"/>
            </a:endParaRPr>
          </a:p>
          <a:p>
            <a:pPr marL="342900" indent="-342900" algn="r" rtl="1">
              <a:buFont typeface="Wingdings" panose="05000000000000000000" pitchFamily="2" charset="2"/>
              <a:buChar char="q"/>
            </a:pPr>
            <a:endParaRPr lang="fa-IR" sz="2000" b="1" dirty="0">
              <a:latin typeface="B Mitra" panose="00000400000000000000" pitchFamily="2" charset="-78"/>
              <a:ea typeface="Calibri" panose="020F0502020204030204" pitchFamily="34" charset="0"/>
              <a:cs typeface="B Mitra" panose="00000400000000000000" pitchFamily="2" charset="-78"/>
            </a:endParaRPr>
          </a:p>
        </p:txBody>
      </p:sp>
      <p:sp>
        <p:nvSpPr>
          <p:cNvPr id="3" name="Slide Number Placeholder 2"/>
          <p:cNvSpPr>
            <a:spLocks noGrp="1"/>
          </p:cNvSpPr>
          <p:nvPr>
            <p:ph type="sldNum" sz="quarter" idx="12"/>
          </p:nvPr>
        </p:nvSpPr>
        <p:spPr>
          <a:xfrm>
            <a:off x="10850880" y="6385560"/>
            <a:ext cx="502920" cy="335915"/>
          </a:xfrm>
          <a:ln>
            <a:solidFill>
              <a:srgbClr val="FF0000"/>
            </a:solidFill>
          </a:ln>
        </p:spPr>
        <p:txBody>
          <a:bodyPr/>
          <a:lstStyle/>
          <a:p>
            <a:pPr algn="r"/>
            <a:fld id="{801F01A5-83EC-493D-906D-F7C0649BE7B3}" type="slidenum">
              <a:rPr lang="fa-IR" sz="1400" smtClean="0">
                <a:solidFill>
                  <a:schemeClr val="tx1"/>
                </a:solidFill>
              </a:rPr>
              <a:pPr algn="r"/>
              <a:t>29</a:t>
            </a:fld>
            <a:endParaRPr lang="fa-IR" dirty="0">
              <a:solidFill>
                <a:schemeClr val="tx1"/>
              </a:solidFill>
            </a:endParaRPr>
          </a:p>
        </p:txBody>
      </p:sp>
    </p:spTree>
    <p:extLst>
      <p:ext uri="{BB962C8B-B14F-4D97-AF65-F5344CB8AC3E}">
        <p14:creationId xmlns:p14="http://schemas.microsoft.com/office/powerpoint/2010/main" val="368177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29070" y="6356350"/>
            <a:ext cx="324729" cy="365125"/>
          </a:xfrm>
          <a:ln>
            <a:solidFill>
              <a:srgbClr val="FF0000"/>
            </a:solidFill>
          </a:ln>
        </p:spPr>
        <p:txBody>
          <a:bodyPr/>
          <a:lstStyle/>
          <a:p>
            <a:pPr algn="r"/>
            <a:fld id="{801F01A5-83EC-493D-906D-F7C0649BE7B3}" type="slidenum">
              <a:rPr lang="fa-IR" smtClean="0">
                <a:solidFill>
                  <a:schemeClr val="tx1"/>
                </a:solidFill>
              </a:rPr>
              <a:pPr algn="r"/>
              <a:t>3</a:t>
            </a:fld>
            <a:endParaRPr lang="fa-IR">
              <a:solidFill>
                <a:schemeClr val="tx1"/>
              </a:solidFill>
            </a:endParaRPr>
          </a:p>
        </p:txBody>
      </p:sp>
      <p:sp>
        <p:nvSpPr>
          <p:cNvPr id="4" name="Flowchart: Multidocument 3"/>
          <p:cNvSpPr/>
          <p:nvPr/>
        </p:nvSpPr>
        <p:spPr>
          <a:xfrm>
            <a:off x="2011681" y="822960"/>
            <a:ext cx="7711440" cy="5288915"/>
          </a:xfrm>
          <a:prstGeom prst="flowChartMultidocument">
            <a:avLst/>
          </a:prstGeom>
          <a:solidFill>
            <a:schemeClr val="accent2"/>
          </a:solidFill>
          <a:ln>
            <a:noFill/>
          </a:ln>
          <a:effectLst>
            <a:reflection blurRad="6350" stA="52000" endA="300" endPos="35000" dir="5400000" sy="-100000" algn="bl" rotWithShape="0"/>
          </a:effectLst>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600" dirty="0" smtClean="0">
                <a:effectLst>
                  <a:outerShdw blurRad="38100" dist="38100" dir="2700000" algn="tl">
                    <a:srgbClr val="000000">
                      <a:alpha val="43137"/>
                    </a:srgbClr>
                  </a:outerShdw>
                </a:effectLst>
                <a:latin typeface="IranNastaliq" panose="02020505000000020003" pitchFamily="18" charset="0"/>
              </a:rPr>
              <a:t>Introduction</a:t>
            </a:r>
            <a:endParaRPr lang="en-US" sz="9600" dirty="0">
              <a:effectLst>
                <a:outerShdw blurRad="38100" dist="38100" dir="2700000" algn="tl">
                  <a:srgbClr val="000000">
                    <a:alpha val="43137"/>
                  </a:srgbClr>
                </a:outerShdw>
              </a:effectLst>
              <a:latin typeface="IranNastaliq" panose="02020505000000020003" pitchFamily="18" charset="0"/>
            </a:endParaRPr>
          </a:p>
        </p:txBody>
      </p:sp>
    </p:spTree>
    <p:extLst>
      <p:ext uri="{BB962C8B-B14F-4D97-AF65-F5344CB8AC3E}">
        <p14:creationId xmlns:p14="http://schemas.microsoft.com/office/powerpoint/2010/main" val="3886702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27080" y="6385560"/>
            <a:ext cx="426720" cy="335915"/>
          </a:xfrm>
          <a:ln>
            <a:solidFill>
              <a:srgbClr val="FF0000"/>
            </a:solidFill>
          </a:ln>
        </p:spPr>
        <p:txBody>
          <a:bodyPr/>
          <a:lstStyle/>
          <a:p>
            <a:pPr algn="r"/>
            <a:fld id="{801F01A5-83EC-493D-906D-F7C0649BE7B3}" type="slidenum">
              <a:rPr lang="fa-IR" sz="1400" smtClean="0">
                <a:solidFill>
                  <a:schemeClr val="tx1"/>
                </a:solidFill>
              </a:rPr>
              <a:pPr algn="r"/>
              <a:t>30</a:t>
            </a:fld>
            <a:endParaRPr lang="fa-IR" dirty="0">
              <a:solidFill>
                <a:schemeClr val="tx1"/>
              </a:solidFill>
            </a:endParaRPr>
          </a:p>
        </p:txBody>
      </p:sp>
      <p:sp>
        <p:nvSpPr>
          <p:cNvPr id="3" name="Flowchart: Multidocument 2"/>
          <p:cNvSpPr/>
          <p:nvPr/>
        </p:nvSpPr>
        <p:spPr>
          <a:xfrm>
            <a:off x="10759440" y="150491"/>
            <a:ext cx="1432560" cy="932721"/>
          </a:xfrm>
          <a:prstGeom prst="flowChartMultidocument">
            <a:avLst/>
          </a:prstGeom>
          <a:solidFill>
            <a:schemeClr val="accent2"/>
          </a:solidFill>
          <a:ln>
            <a:noFill/>
          </a:ln>
          <a:effectLst>
            <a:reflection blurRad="6350" stA="52000" endA="300" endPos="35000" dir="5400000" sy="-100000" algn="bl" rotWithShape="0"/>
          </a:effectLst>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276069" y="1083212"/>
            <a:ext cx="10483371" cy="286232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lnSpc>
                <a:spcPct val="150000"/>
              </a:lnSpc>
              <a:buFont typeface="Wingdings" panose="05000000000000000000" pitchFamily="2" charset="2"/>
              <a:buChar char="Ø"/>
            </a:pPr>
            <a:r>
              <a:rPr lang="en-US" sz="2000" b="1" dirty="0" smtClean="0">
                <a:latin typeface="Arial" panose="020B0604020202020204" pitchFamily="34" charset="0"/>
                <a:ea typeface="Calibri" panose="020F0502020204030204" pitchFamily="34" charset="0"/>
                <a:cs typeface="Arial" panose="020B0604020202020204" pitchFamily="34" charset="0"/>
              </a:rPr>
              <a:t>In general</a:t>
            </a:r>
          </a:p>
          <a:p>
            <a:pPr algn="just">
              <a:lnSpc>
                <a:spcPct val="150000"/>
              </a:lnSpc>
            </a:pPr>
            <a:r>
              <a:rPr lang="en-US" sz="2000" dirty="0" smtClean="0">
                <a:latin typeface="Arial" panose="020B0604020202020204" pitchFamily="34" charset="0"/>
                <a:ea typeface="Calibri" panose="020F0502020204030204" pitchFamily="34" charset="0"/>
                <a:cs typeface="Arial" panose="020B0604020202020204" pitchFamily="34" charset="0"/>
              </a:rPr>
              <a:t>1- Diabetes probably cause cardiovascular disorders by altering </a:t>
            </a:r>
            <a:r>
              <a:rPr lang="en-US" sz="2000" dirty="0" err="1" smtClean="0">
                <a:latin typeface="Arial" panose="020B0604020202020204" pitchFamily="34" charset="0"/>
                <a:ea typeface="Calibri" panose="020F0502020204030204" pitchFamily="34" charset="0"/>
                <a:cs typeface="Arial" panose="020B0604020202020204" pitchFamily="34" charset="0"/>
              </a:rPr>
              <a:t>cytokinins</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lipid profile.</a:t>
            </a:r>
          </a:p>
          <a:p>
            <a:pPr algn="just">
              <a:lnSpc>
                <a:spcPct val="150000"/>
              </a:lnSpc>
            </a:pPr>
            <a:r>
              <a:rPr lang="en-US"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2- Menopause escalated the effects of diabetes.</a:t>
            </a:r>
          </a:p>
          <a:p>
            <a:pPr algn="just">
              <a:lnSpc>
                <a:spcPct val="150000"/>
              </a:lnSpc>
            </a:pPr>
            <a:r>
              <a:rPr lang="en-US"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3- Estrogen can remove diabetes and menopause effects by its membrane receptors.</a:t>
            </a:r>
          </a:p>
          <a:p>
            <a:pPr algn="just">
              <a:lnSpc>
                <a:spcPct val="150000"/>
              </a:lnSpc>
            </a:pPr>
            <a:r>
              <a:rPr lang="en-US"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4- Tamoxifen also can improve diabetes and cardiovascular disorders through improvement in inflammation balance.</a:t>
            </a:r>
            <a:endParaRPr lang="en-US" sz="2000" dirty="0">
              <a:latin typeface="B Mitra" panose="00000400000000000000" pitchFamily="2" charset="-78"/>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1899632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1F01A5-83EC-493D-906D-F7C0649BE7B3}" type="slidenum">
              <a:rPr lang="fa-IR" smtClean="0"/>
              <a:pPr/>
              <a:t>31</a:t>
            </a:fld>
            <a:endParaRPr lang="fa-I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191" y="944162"/>
            <a:ext cx="7289770" cy="4862277"/>
          </a:xfrm>
          <a:prstGeom prst="rect">
            <a:avLst/>
          </a:prstGeom>
        </p:spPr>
      </p:pic>
    </p:spTree>
    <p:extLst>
      <p:ext uri="{BB962C8B-B14F-4D97-AF65-F5344CB8AC3E}">
        <p14:creationId xmlns:p14="http://schemas.microsoft.com/office/powerpoint/2010/main" val="586159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1F01A5-83EC-493D-906D-F7C0649BE7B3}" type="slidenum">
              <a:rPr lang="fa-IR" smtClean="0"/>
              <a:pPr/>
              <a:t>32</a:t>
            </a:fld>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0" y="105727"/>
            <a:ext cx="9753600" cy="6524625"/>
          </a:xfrm>
          <a:prstGeom prst="rect">
            <a:avLst/>
          </a:prstGeom>
        </p:spPr>
      </p:pic>
    </p:spTree>
    <p:extLst>
      <p:ext uri="{BB962C8B-B14F-4D97-AF65-F5344CB8AC3E}">
        <p14:creationId xmlns:p14="http://schemas.microsoft.com/office/powerpoint/2010/main" val="1869308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30596" y="6356350"/>
            <a:ext cx="423203" cy="365125"/>
          </a:xfrm>
          <a:ln>
            <a:solidFill>
              <a:srgbClr val="FF0000"/>
            </a:solidFill>
          </a:ln>
        </p:spPr>
        <p:txBody>
          <a:bodyPr/>
          <a:lstStyle/>
          <a:p>
            <a:pPr algn="r"/>
            <a:fld id="{801F01A5-83EC-493D-906D-F7C0649BE7B3}" type="slidenum">
              <a:rPr lang="fa-IR" sz="1400" smtClean="0">
                <a:solidFill>
                  <a:schemeClr val="tx1"/>
                </a:solidFill>
              </a:rPr>
              <a:pPr algn="r"/>
              <a:t>4</a:t>
            </a:fld>
            <a:endParaRPr lang="fa-IR" dirty="0">
              <a:solidFill>
                <a:schemeClr val="tx1"/>
              </a:solidFill>
            </a:endParaRPr>
          </a:p>
        </p:txBody>
      </p:sp>
      <p:sp>
        <p:nvSpPr>
          <p:cNvPr id="3" name="Rectangle 2"/>
          <p:cNvSpPr/>
          <p:nvPr/>
        </p:nvSpPr>
        <p:spPr>
          <a:xfrm>
            <a:off x="0" y="853440"/>
            <a:ext cx="10830560" cy="4401205"/>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cap="flat">
            <a:gradFill>
              <a:gsLst>
                <a:gs pos="0">
                  <a:schemeClr val="accent1">
                    <a:lumMod val="2000"/>
                    <a:lumOff val="9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ln>
          <a:effectLst>
            <a:outerShdw blurRad="50800" dist="38100" dir="2700000" algn="tl" rotWithShape="0">
              <a:prstClr val="black">
                <a:alpha val="40000"/>
              </a:prstClr>
            </a:outerShdw>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l">
              <a:spcAft>
                <a:spcPts val="0"/>
              </a:spcAft>
              <a:buFont typeface="Wingdings" panose="05000000000000000000" pitchFamily="2" charset="2"/>
              <a:buChar char="Ø"/>
            </a:pPr>
            <a:r>
              <a:rPr lang="en-US" sz="2000" dirty="0">
                <a:latin typeface="Arial" panose="020B0604020202020204" pitchFamily="34" charset="0"/>
                <a:ea typeface="Calibri" panose="020F0502020204030204" pitchFamily="34" charset="0"/>
              </a:rPr>
              <a:t>Diabetes mellitus (DM</a:t>
            </a:r>
            <a:r>
              <a:rPr lang="en-US" sz="2000" dirty="0" smtClean="0">
                <a:latin typeface="Arial" panose="020B0604020202020204" pitchFamily="34" charset="0"/>
                <a:ea typeface="Calibri" panose="020F0502020204030204" pitchFamily="34" charset="0"/>
              </a:rPr>
              <a:t>) consists group of common metabolic disorders and cause death of many people every year.</a:t>
            </a:r>
            <a:r>
              <a:rPr lang="fa-IR" sz="1600" dirty="0" smtClean="0">
                <a:latin typeface="B Mitra" panose="00000400000000000000" pitchFamily="2" charset="-78"/>
                <a:ea typeface="Calibri" panose="020F0502020204030204" pitchFamily="34" charset="0"/>
              </a:rPr>
              <a:t>¹</a:t>
            </a:r>
            <a:endParaRPr lang="fa-IR" sz="1100" dirty="0" smtClean="0">
              <a:latin typeface="B Mitra" panose="00000400000000000000" pitchFamily="2" charset="-78"/>
              <a:ea typeface="Calibri" panose="020F0502020204030204" pitchFamily="34" charset="0"/>
            </a:endParaRPr>
          </a:p>
          <a:p>
            <a:pPr marL="342900" indent="-342900" algn="r" rtl="1">
              <a:spcAft>
                <a:spcPts val="0"/>
              </a:spcAft>
              <a:buFont typeface="Wingdings" panose="05000000000000000000" pitchFamily="2" charset="2"/>
              <a:buChar char="Ø"/>
            </a:pPr>
            <a:endParaRPr lang="fa-IR" sz="2400" dirty="0" smtClean="0">
              <a:latin typeface="B Mitra" panose="00000400000000000000" pitchFamily="2" charset="-78"/>
              <a:ea typeface="Calibri" panose="020F0502020204030204" pitchFamily="34" charset="0"/>
            </a:endParaRPr>
          </a:p>
          <a:p>
            <a:pPr marL="342900" indent="-342900" algn="r" rtl="1">
              <a:spcAft>
                <a:spcPts val="0"/>
              </a:spcAft>
              <a:buFont typeface="Wingdings" panose="05000000000000000000" pitchFamily="2" charset="2"/>
              <a:buChar char="Ø"/>
            </a:pPr>
            <a:endParaRPr lang="fa-IR" sz="2400" dirty="0">
              <a:latin typeface="B Mitra" panose="00000400000000000000" pitchFamily="2" charset="-78"/>
              <a:ea typeface="Calibri" panose="020F0502020204030204" pitchFamily="34" charset="0"/>
            </a:endParaRPr>
          </a:p>
          <a:p>
            <a:pPr marL="342900" indent="-342900">
              <a:buFont typeface="Wingdings" panose="05000000000000000000" pitchFamily="2" charset="2"/>
              <a:buChar char="Ø"/>
            </a:pPr>
            <a:r>
              <a:rPr lang="en-US" sz="2400" dirty="0">
                <a:latin typeface="Arial" panose="020B0604020202020204" pitchFamily="34" charset="0"/>
                <a:ea typeface="Calibri" panose="020F0502020204030204" pitchFamily="34" charset="0"/>
              </a:rPr>
              <a:t>I</a:t>
            </a:r>
            <a:r>
              <a:rPr lang="en-US" sz="2400" dirty="0" smtClean="0">
                <a:latin typeface="Arial" panose="020B0604020202020204" pitchFamily="34" charset="0"/>
                <a:ea typeface="Calibri" panose="020F0502020204030204" pitchFamily="34" charset="0"/>
              </a:rPr>
              <a:t>ncrease in the danger of cardiovascular diseases is one of the consequences this diabetes.</a:t>
            </a:r>
            <a:endParaRPr lang="fa-IR" sz="2400" dirty="0">
              <a:latin typeface="B Mitra" panose="00000400000000000000" pitchFamily="2" charset="-78"/>
              <a:ea typeface="Calibri" panose="020F0502020204030204" pitchFamily="34" charset="0"/>
            </a:endParaRPr>
          </a:p>
          <a:p>
            <a:pPr marL="342900" indent="-342900" algn="r" rtl="1">
              <a:buFont typeface="Wingdings" panose="05000000000000000000" pitchFamily="2" charset="2"/>
              <a:buChar char="Ø"/>
            </a:pPr>
            <a:endParaRPr lang="fa-IR" sz="2400" dirty="0">
              <a:latin typeface="B Mitra" panose="00000400000000000000" pitchFamily="2" charset="-78"/>
              <a:ea typeface="Calibri" panose="020F0502020204030204" pitchFamily="34" charset="0"/>
            </a:endParaRPr>
          </a:p>
          <a:p>
            <a:pPr marL="342900" indent="-342900" algn="r" rtl="1">
              <a:buFont typeface="Wingdings" panose="05000000000000000000" pitchFamily="2" charset="2"/>
              <a:buChar char="Ø"/>
            </a:pPr>
            <a:endParaRPr lang="fa-IR" sz="2400" dirty="0">
              <a:latin typeface="B Mitra" panose="00000400000000000000" pitchFamily="2" charset="-78"/>
              <a:ea typeface="Calibri" panose="020F0502020204030204" pitchFamily="34" charset="0"/>
            </a:endParaRPr>
          </a:p>
          <a:p>
            <a:pPr marL="342900" indent="-342900" algn="l">
              <a:buFont typeface="Wingdings" panose="05000000000000000000" pitchFamily="2" charset="2"/>
              <a:buChar char="Ø"/>
            </a:pPr>
            <a:r>
              <a:rPr lang="fa-IR" sz="2400" dirty="0">
                <a:latin typeface="B Mitra" panose="00000400000000000000" pitchFamily="2" charset="-78"/>
                <a:ea typeface="Calibri" panose="020F0502020204030204" pitchFamily="34" charset="0"/>
              </a:rPr>
              <a:t> </a:t>
            </a:r>
            <a:r>
              <a:rPr lang="en-US" sz="2400" dirty="0" smtClean="0">
                <a:latin typeface="Arial" panose="020B0604020202020204" pitchFamily="34" charset="0"/>
                <a:ea typeface="Calibri" panose="020F0502020204030204" pitchFamily="34" charset="0"/>
              </a:rPr>
              <a:t>In total, females has less risk of cardiovascular diseases in compare with males, while this protection will be disappeared after the menopause.</a:t>
            </a:r>
            <a:r>
              <a:rPr lang="fa-IR" sz="1600" dirty="0" smtClean="0">
                <a:latin typeface="B Mitra" panose="00000400000000000000" pitchFamily="2" charset="-78"/>
                <a:ea typeface="Calibri" panose="020F0502020204030204" pitchFamily="34" charset="0"/>
              </a:rPr>
              <a:t>²</a:t>
            </a:r>
            <a:endParaRPr lang="fa-IR" sz="1600" dirty="0">
              <a:latin typeface="B Mitra" panose="00000400000000000000" pitchFamily="2" charset="-78"/>
              <a:ea typeface="Calibri" panose="020F0502020204030204" pitchFamily="34" charset="0"/>
            </a:endParaRPr>
          </a:p>
          <a:p>
            <a:pPr marL="342900" indent="-342900" algn="r" rtl="1">
              <a:buFont typeface="Wingdings" panose="05000000000000000000" pitchFamily="2" charset="2"/>
              <a:buChar char="Ø"/>
            </a:pPr>
            <a:endParaRPr lang="fa-IR" sz="2400" dirty="0">
              <a:latin typeface="B Mitra" panose="00000400000000000000" pitchFamily="2" charset="-78"/>
              <a:ea typeface="Calibri" panose="020F0502020204030204" pitchFamily="34" charset="0"/>
            </a:endParaRPr>
          </a:p>
          <a:p>
            <a:pPr marL="342900" indent="-342900" algn="r" rtl="1">
              <a:buFont typeface="Wingdings" panose="05000000000000000000" pitchFamily="2" charset="2"/>
              <a:buChar char="Ø"/>
            </a:pPr>
            <a:endParaRPr lang="fa-IR" sz="2400" dirty="0">
              <a:latin typeface="B Mitra" panose="00000400000000000000" pitchFamily="2" charset="-78"/>
              <a:ea typeface="Calibri" panose="020F0502020204030204" pitchFamily="34" charset="0"/>
            </a:endParaRPr>
          </a:p>
        </p:txBody>
      </p:sp>
      <p:sp>
        <p:nvSpPr>
          <p:cNvPr id="4" name="Flowchart: Multidocument 3"/>
          <p:cNvSpPr/>
          <p:nvPr/>
        </p:nvSpPr>
        <p:spPr>
          <a:xfrm>
            <a:off x="10830560" y="172720"/>
            <a:ext cx="1357137" cy="883570"/>
          </a:xfrm>
          <a:prstGeom prst="flowChartMultidocument">
            <a:avLst/>
          </a:prstGeom>
          <a:solidFill>
            <a:schemeClr val="accent2"/>
          </a:solidFill>
          <a:ln>
            <a:noFill/>
          </a:ln>
          <a:effectLst>
            <a:reflection blurRad="6350" stA="52000" endA="300" endPos="35000" dir="5400000" sy="-100000" algn="bl" rotWithShape="0"/>
          </a:effectLst>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en-US"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803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1F01A5-83EC-493D-906D-F7C0649BE7B3}" type="slidenum">
              <a:rPr lang="fa-IR" smtClean="0"/>
              <a:pPr/>
              <a:t>5</a:t>
            </a:fld>
            <a:endParaRPr lang="fa-IR"/>
          </a:p>
        </p:txBody>
      </p:sp>
      <p:sp>
        <p:nvSpPr>
          <p:cNvPr id="3" name="Rectangle 2"/>
          <p:cNvSpPr/>
          <p:nvPr/>
        </p:nvSpPr>
        <p:spPr>
          <a:xfrm>
            <a:off x="1441342" y="976393"/>
            <a:ext cx="9577953" cy="1569660"/>
          </a:xfrm>
          <a:prstGeom prst="rect">
            <a:avLst/>
          </a:prstGeom>
        </p:spPr>
        <p:txBody>
          <a:bodyPr wrap="square">
            <a:spAutoFit/>
          </a:bodyPr>
          <a:lstStyle/>
          <a:p>
            <a:pPr marL="342900" indent="-342900" algn="l">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Exact relations between diabetes type II and menopause are not well known. Also, there is low information among the effects of menopause on the females either with or without diabetes in relation with cardiovascular diseases. </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4939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44664" y="6356350"/>
            <a:ext cx="409135" cy="365125"/>
          </a:xfrm>
          <a:ln>
            <a:solidFill>
              <a:srgbClr val="FF0000"/>
            </a:solidFill>
          </a:ln>
        </p:spPr>
        <p:txBody>
          <a:bodyPr/>
          <a:lstStyle/>
          <a:p>
            <a:pPr algn="r"/>
            <a:fld id="{801F01A5-83EC-493D-906D-F7C0649BE7B3}" type="slidenum">
              <a:rPr lang="fa-IR" smtClean="0">
                <a:solidFill>
                  <a:schemeClr val="tx1"/>
                </a:solidFill>
              </a:rPr>
              <a:pPr algn="r"/>
              <a:t>6</a:t>
            </a:fld>
            <a:endParaRPr lang="fa-IR" dirty="0">
              <a:solidFill>
                <a:schemeClr val="tx1"/>
              </a:solidFill>
            </a:endParaRPr>
          </a:p>
        </p:txBody>
      </p:sp>
      <p:sp>
        <p:nvSpPr>
          <p:cNvPr id="3" name="Rectangle 2"/>
          <p:cNvSpPr/>
          <p:nvPr/>
        </p:nvSpPr>
        <p:spPr>
          <a:xfrm>
            <a:off x="0" y="217067"/>
            <a:ext cx="10789920" cy="655564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4114800" lvl="8" indent="-457200">
              <a:buFont typeface="Wingdings" panose="05000000000000000000" pitchFamily="2" charset="2"/>
              <a:buChar char="q"/>
            </a:pPr>
            <a:r>
              <a:rPr lang="en-US" sz="3200" b="1" dirty="0" smtClean="0">
                <a:latin typeface="Arial" panose="020B0604020202020204" pitchFamily="34" charset="0"/>
                <a:ea typeface="Calibri" panose="020F0502020204030204" pitchFamily="34" charset="0"/>
              </a:rPr>
              <a:t>Estrogen and diabetes</a:t>
            </a:r>
            <a:endParaRPr lang="fa-IR" sz="3200" b="1" dirty="0" smtClean="0">
              <a:latin typeface="Arial" panose="020B0604020202020204" pitchFamily="34" charset="0"/>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smtClean="0">
              <a:latin typeface="B Mitra" panose="00000400000000000000" pitchFamily="2" charset="-78"/>
              <a:ea typeface="Calibri" panose="020F0502020204030204" pitchFamily="34" charset="0"/>
            </a:endParaRPr>
          </a:p>
          <a:p>
            <a:pPr algn="ctr" rtl="1"/>
            <a:endParaRPr lang="fa-IR" sz="3200" b="1" dirty="0" smtClean="0">
              <a:latin typeface="B Mitra" panose="00000400000000000000" pitchFamily="2" charset="-78"/>
              <a:ea typeface="Calibri" panose="020F0502020204030204" pitchFamily="34" charset="0"/>
            </a:endParaRPr>
          </a:p>
          <a:p>
            <a:pPr algn="ctr" rtl="1"/>
            <a:r>
              <a:rPr lang="en-US" sz="2400" dirty="0" smtClean="0">
                <a:latin typeface="Arial" panose="020B0604020202020204" pitchFamily="34" charset="0"/>
                <a:ea typeface="Calibri" panose="020F0502020204030204" pitchFamily="34" charset="0"/>
                <a:cs typeface="Arial" panose="020B0604020202020204" pitchFamily="34" charset="0"/>
              </a:rPr>
              <a:t>Metabolic</a:t>
            </a:r>
            <a:r>
              <a:rPr lang="en-US" sz="2400" dirty="0" smtClean="0">
                <a:latin typeface="B Mitra" panose="00000400000000000000" pitchFamily="2" charset="-78"/>
                <a:ea typeface="Calibri" panose="020F050202020403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acts of estrogen</a:t>
            </a:r>
            <a:endParaRPr lang="fa-IR" sz="2400" dirty="0"/>
          </a:p>
        </p:txBody>
      </p:sp>
      <p:pic>
        <p:nvPicPr>
          <p:cNvPr id="4" name="Picture 3"/>
          <p:cNvPicPr/>
          <p:nvPr/>
        </p:nvPicPr>
        <p:blipFill>
          <a:blip r:embed="rId3"/>
          <a:stretch>
            <a:fillRect/>
          </a:stretch>
        </p:blipFill>
        <p:spPr>
          <a:xfrm>
            <a:off x="1189017" y="1083212"/>
            <a:ext cx="8411887" cy="4822972"/>
          </a:xfrm>
          <a:prstGeom prst="rect">
            <a:avLst/>
          </a:prstGeom>
          <a:ln w="9525"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1563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72800" y="6356350"/>
            <a:ext cx="381000" cy="365125"/>
          </a:xfrm>
          <a:ln>
            <a:solidFill>
              <a:srgbClr val="FF0000"/>
            </a:solidFill>
          </a:ln>
        </p:spPr>
        <p:txBody>
          <a:bodyPr/>
          <a:lstStyle/>
          <a:p>
            <a:pPr algn="r"/>
            <a:fld id="{801F01A5-83EC-493D-906D-F7C0649BE7B3}" type="slidenum">
              <a:rPr lang="fa-IR" smtClean="0">
                <a:solidFill>
                  <a:schemeClr val="tx1"/>
                </a:solidFill>
              </a:rPr>
              <a:pPr algn="r"/>
              <a:t>7</a:t>
            </a:fld>
            <a:endParaRPr lang="fa-IR">
              <a:solidFill>
                <a:schemeClr val="tx1"/>
              </a:solidFill>
            </a:endParaRPr>
          </a:p>
        </p:txBody>
      </p:sp>
      <p:sp>
        <p:nvSpPr>
          <p:cNvPr id="3" name="Rectangle 2"/>
          <p:cNvSpPr/>
          <p:nvPr/>
        </p:nvSpPr>
        <p:spPr>
          <a:xfrm>
            <a:off x="0" y="62319"/>
            <a:ext cx="10789920" cy="638636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914400" lvl="1" indent="-457200" algn="ctr">
              <a:buFont typeface="Wingdings" panose="05000000000000000000" pitchFamily="2" charset="2"/>
              <a:buChar char="q"/>
            </a:pPr>
            <a:r>
              <a:rPr lang="en-US" sz="2800" b="1" dirty="0" smtClean="0">
                <a:latin typeface="Arial" panose="020B0604020202020204" pitchFamily="34" charset="0"/>
                <a:ea typeface="Calibri" panose="020F0502020204030204" pitchFamily="34" charset="0"/>
                <a:cs typeface="Arial" panose="020B0604020202020204" pitchFamily="34" charset="0"/>
              </a:rPr>
              <a:t>Estrogen receptors: Classic and none classic</a:t>
            </a:r>
            <a:endParaRPr lang="fa-IR" sz="2800" b="1" dirty="0">
              <a:latin typeface="B Mitra" panose="00000400000000000000" pitchFamily="2" charset="-78"/>
              <a:ea typeface="Calibri" panose="020F0502020204030204" pitchFamily="34" charset="0"/>
              <a:cs typeface="B Nazanin" panose="00000400000000000000" pitchFamily="2" charset="-78"/>
            </a:endParaRPr>
          </a:p>
          <a:p>
            <a:pPr marL="457200" indent="-457200" algn="l">
              <a:buFont typeface="Wingdings" panose="05000000000000000000" pitchFamily="2" charset="2"/>
              <a:buChar char="Ø"/>
            </a:pPr>
            <a:r>
              <a:rPr lang="en-US" sz="2400" dirty="0" smtClean="0">
                <a:latin typeface="Arial" panose="020B0604020202020204" pitchFamily="34" charset="0"/>
                <a:ea typeface="Calibri" panose="020F0502020204030204" pitchFamily="34" charset="0"/>
              </a:rPr>
              <a:t>Estrogen exerts its effects by using three receptors which named </a:t>
            </a:r>
            <a:r>
              <a:rPr lang="en-US" sz="2400" dirty="0" err="1" smtClean="0">
                <a:latin typeface="Times New Roman" panose="02020603050405020304" pitchFamily="18" charset="0"/>
                <a:ea typeface="Calibri" panose="020F0502020204030204" pitchFamily="34" charset="0"/>
              </a:rPr>
              <a:t>Er</a:t>
            </a:r>
            <a:r>
              <a:rPr lang="en-US" sz="2400" dirty="0" smtClean="0">
                <a:latin typeface="Times New Roman" panose="02020603050405020304" pitchFamily="18" charset="0"/>
                <a:ea typeface="Calibri" panose="020F0502020204030204" pitchFamily="34" charset="0"/>
              </a:rPr>
              <a:t>α, Erβ and GPR30</a:t>
            </a:r>
            <a:endParaRPr lang="fa-IR" sz="2400" dirty="0">
              <a:latin typeface="B Mitra" panose="00000400000000000000" pitchFamily="2" charset="-78"/>
              <a:ea typeface="Calibri" panose="020F0502020204030204" pitchFamily="34" charset="0"/>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a:p>
            <a:pPr algn="r" rtl="1"/>
            <a:endParaRPr lang="fa-IR" sz="900" b="1" dirty="0">
              <a:latin typeface="B Mitra" panose="00000400000000000000" pitchFamily="2" charset="-78"/>
              <a:ea typeface="Calibri" panose="020F0502020204030204" pitchFamily="34" charset="0"/>
              <a:cs typeface="B Nazanin" panose="00000400000000000000" pitchFamily="2" charset="-78"/>
            </a:endParaRPr>
          </a:p>
          <a:p>
            <a:pPr marL="457200" indent="-457200" algn="r" rtl="1">
              <a:buFont typeface="Wingdings" panose="05000000000000000000" pitchFamily="2" charset="2"/>
              <a:buChar char="q"/>
            </a:pPr>
            <a:endParaRPr lang="fa-IR" sz="900" b="1" dirty="0">
              <a:latin typeface="B Mitra" panose="00000400000000000000" pitchFamily="2" charset="-78"/>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a:blip r:embed="rId3" cstate="print"/>
          <a:stretch>
            <a:fillRect/>
          </a:stretch>
        </p:blipFill>
        <p:spPr>
          <a:xfrm rot="16200000">
            <a:off x="3763032" y="-480479"/>
            <a:ext cx="4963647" cy="8328009"/>
          </a:xfrm>
          <a:prstGeom prst="rect">
            <a:avLst/>
          </a:prstGeom>
          <a:ln w="127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7345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45" y="337082"/>
            <a:ext cx="10877265" cy="5447645"/>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ctr">
              <a:buFont typeface="Wingdings" panose="05000000000000000000" pitchFamily="2" charset="2"/>
              <a:buChar char="q"/>
            </a:pPr>
            <a:r>
              <a:rPr lang="en-US" sz="2800" b="1" dirty="0" smtClean="0">
                <a:latin typeface="Arial" panose="020B0604020202020204" pitchFamily="34" charset="0"/>
                <a:ea typeface="Calibri" panose="020F0502020204030204" pitchFamily="34" charset="0"/>
                <a:cs typeface="Arial" panose="020B0604020202020204" pitchFamily="34" charset="0"/>
              </a:rPr>
              <a:t>Estrogen role in cardiovascular function</a:t>
            </a:r>
            <a:endParaRPr lang="fa-IR" sz="2400" dirty="0" smtClean="0">
              <a:latin typeface="B Mitra" panose="00000400000000000000" pitchFamily="2" charset="-78"/>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Ø"/>
            </a:pPr>
            <a:endParaRPr lang="fa-IR" sz="2400" dirty="0" smtClean="0">
              <a:latin typeface="B Mitra" panose="00000400000000000000" pitchFamily="2" charset="-78"/>
              <a:ea typeface="Calibri" panose="020F0502020204030204" pitchFamily="34" charset="0"/>
              <a:cs typeface="B Nazanin" panose="00000400000000000000" pitchFamily="2" charset="-78"/>
            </a:endParaRPr>
          </a:p>
          <a:p>
            <a:pPr marL="342900" indent="-342900">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Currently there are lots of evidence on the local production of estrogen in the heart.</a:t>
            </a:r>
            <a:r>
              <a:rPr lang="fa-IR" sz="1600" dirty="0" smtClean="0">
                <a:latin typeface="B Mitra" panose="00000400000000000000" pitchFamily="2" charset="-78"/>
                <a:ea typeface="Calibri" panose="020F0502020204030204" pitchFamily="34" charset="0"/>
              </a:rPr>
              <a:t>¹</a:t>
            </a:r>
            <a:endParaRPr lang="fa-IR" sz="2400" dirty="0" smtClean="0">
              <a:latin typeface="B Mitra" panose="00000400000000000000" pitchFamily="2" charset="-78"/>
              <a:ea typeface="Calibri" panose="020F0502020204030204" pitchFamily="34" charset="0"/>
              <a:cs typeface="B Nazanin" panose="00000400000000000000" pitchFamily="2" charset="-78"/>
            </a:endParaRPr>
          </a:p>
          <a:p>
            <a:pPr marL="342900" indent="-342900" algn="l">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All three estrogen receptors are expressed in the heart but had different distribution.</a:t>
            </a:r>
            <a:r>
              <a:rPr lang="fa-IR" sz="1600" dirty="0">
                <a:latin typeface="B Mitra" panose="00000400000000000000" pitchFamily="2" charset="-78"/>
                <a:ea typeface="Calibri" panose="020F0502020204030204" pitchFamily="34" charset="0"/>
              </a:rPr>
              <a:t> </a:t>
            </a:r>
            <a:r>
              <a:rPr lang="fa-IR" sz="1600" dirty="0" smtClean="0">
                <a:latin typeface="B Mitra" panose="00000400000000000000" pitchFamily="2" charset="-78"/>
                <a:ea typeface="Calibri" panose="020F0502020204030204" pitchFamily="34" charset="0"/>
              </a:rPr>
              <a:t>²</a:t>
            </a:r>
            <a:r>
              <a:rPr lang="en-US" sz="2400" dirty="0" smtClean="0">
                <a:latin typeface="Arial" panose="020B0604020202020204" pitchFamily="34" charset="0"/>
                <a:ea typeface="Calibri" panose="020F0502020204030204" pitchFamily="34" charset="0"/>
                <a:cs typeface="Arial" panose="020B0604020202020204" pitchFamily="34" charset="0"/>
              </a:rPr>
              <a:t> </a:t>
            </a:r>
            <a:endParaRPr lang="fa-IR" sz="2400" dirty="0">
              <a:latin typeface="Arial" panose="020B0604020202020204" pitchFamily="34" charset="0"/>
              <a:ea typeface="Calibri" panose="020F0502020204030204" pitchFamily="34" charset="0"/>
              <a:cs typeface="Arial" panose="020B0604020202020204" pitchFamily="34" charset="0"/>
            </a:endParaRPr>
          </a:p>
          <a:p>
            <a:pPr marL="342900" indent="-342900" algn="r" rtl="1">
              <a:buFont typeface="Wingdings" panose="05000000000000000000" pitchFamily="2" charset="2"/>
              <a:buChar char="Ø"/>
            </a:pPr>
            <a:endParaRPr lang="fa-IR" sz="2400" dirty="0">
              <a:latin typeface="B Mitra" panose="00000400000000000000" pitchFamily="2" charset="-78"/>
              <a:ea typeface="Calibri" panose="020F0502020204030204" pitchFamily="34" charset="0"/>
              <a:cs typeface="B Nazanin" panose="00000400000000000000" pitchFamily="2" charset="-78"/>
            </a:endParaRPr>
          </a:p>
          <a:p>
            <a:pPr marL="342900" indent="-342900" algn="l">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Estrogen consumption considerably causes an improvement in the myocardial ATP in the heart.</a:t>
            </a:r>
            <a:endParaRPr lang="fa-IR" sz="2400" dirty="0">
              <a:latin typeface="B Mitra" panose="00000400000000000000" pitchFamily="2" charset="-78"/>
              <a:ea typeface="Calibri" panose="020F0502020204030204" pitchFamily="34" charset="0"/>
              <a:cs typeface="B Nazanin" panose="00000400000000000000" pitchFamily="2" charset="-78"/>
            </a:endParaRPr>
          </a:p>
          <a:p>
            <a:pPr marL="342900" indent="-342900">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Both </a:t>
            </a:r>
            <a:r>
              <a:rPr lang="en-US" sz="2400" dirty="0">
                <a:latin typeface="Times New Roman" panose="02020603050405020304" pitchFamily="18" charset="0"/>
                <a:ea typeface="Calibri" panose="020F0502020204030204" pitchFamily="34" charset="0"/>
              </a:rPr>
              <a:t>ERα</a:t>
            </a:r>
            <a:r>
              <a:rPr lang="fa-IR" sz="2400" dirty="0">
                <a:latin typeface="B Mitra" panose="00000400000000000000" pitchFamily="2" charset="-78"/>
                <a:ea typeface="Calibri" panose="020F0502020204030204" pitchFamily="34" charset="0"/>
                <a:cs typeface="B Nazanin" panose="00000400000000000000" pitchFamily="2" charset="-78"/>
              </a:rPr>
              <a:t> </a:t>
            </a:r>
            <a:r>
              <a:rPr lang="en-US" sz="2400" dirty="0" smtClean="0">
                <a:latin typeface="Arial" panose="020B0604020202020204" pitchFamily="34" charset="0"/>
                <a:ea typeface="Calibri" panose="020F0502020204030204" pitchFamily="34" charset="0"/>
                <a:cs typeface="Arial" panose="020B0604020202020204" pitchFamily="34" charset="0"/>
              </a:rPr>
              <a:t>and</a:t>
            </a:r>
            <a:r>
              <a:rPr lang="fa-IR" sz="2400" dirty="0" smtClean="0">
                <a:latin typeface="B Mitra" panose="00000400000000000000" pitchFamily="2" charset="-78"/>
                <a:ea typeface="Calibri" panose="020F0502020204030204" pitchFamily="34" charset="0"/>
                <a:cs typeface="B Nazanin" panose="00000400000000000000" pitchFamily="2" charset="-78"/>
              </a:rPr>
              <a:t> </a:t>
            </a:r>
            <a:r>
              <a:rPr lang="en-US" sz="2400" dirty="0">
                <a:latin typeface="Times New Roman" panose="02020603050405020304" pitchFamily="18" charset="0"/>
                <a:ea typeface="Calibri" panose="020F0502020204030204" pitchFamily="34" charset="0"/>
              </a:rPr>
              <a:t>ERβ</a:t>
            </a:r>
            <a:r>
              <a:rPr lang="fa-IR" sz="2400" dirty="0">
                <a:latin typeface="B Mitra" panose="00000400000000000000" pitchFamily="2" charset="-78"/>
                <a:ea typeface="Calibri" panose="020F0502020204030204" pitchFamily="34" charset="0"/>
                <a:cs typeface="B Nazanin" panose="00000400000000000000" pitchFamily="2" charset="-78"/>
              </a:rPr>
              <a:t> </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had role in the anti hypertrophic and </a:t>
            </a:r>
            <a:r>
              <a:rPr lang="en-US" sz="2400" dirty="0">
                <a:latin typeface="Arial" panose="020B0604020202020204" pitchFamily="34" charset="0"/>
                <a:ea typeface="Calibri" panose="020F0502020204030204" pitchFamily="34" charset="0"/>
                <a:cs typeface="Arial" panose="020B0604020202020204" pitchFamily="34" charset="0"/>
              </a:rPr>
              <a:t>anti </a:t>
            </a:r>
            <a:r>
              <a:rPr lang="en-US" sz="2400" dirty="0" smtClean="0">
                <a:latin typeface="Arial" panose="020B0604020202020204" pitchFamily="34" charset="0"/>
                <a:ea typeface="Calibri" panose="020F0502020204030204" pitchFamily="34" charset="0"/>
                <a:cs typeface="Arial" panose="020B0604020202020204" pitchFamily="34" charset="0"/>
              </a:rPr>
              <a:t>arrhythmic responds.  </a:t>
            </a:r>
            <a:endParaRPr lang="fa-IR" sz="2400" dirty="0">
              <a:latin typeface="B Mitra" panose="00000400000000000000" pitchFamily="2" charset="-78"/>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Ø"/>
            </a:pPr>
            <a:endParaRPr lang="fa-IR" sz="2400" dirty="0">
              <a:latin typeface="B Mitra" panose="00000400000000000000" pitchFamily="2" charset="-78"/>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Ø"/>
            </a:pPr>
            <a:endParaRPr lang="fa-IR" sz="2400" dirty="0">
              <a:latin typeface="B Mitra" panose="00000400000000000000" pitchFamily="2" charset="-78"/>
              <a:ea typeface="Calibri" panose="020F0502020204030204" pitchFamily="34" charset="0"/>
              <a:cs typeface="B Nazanin" panose="00000400000000000000" pitchFamily="2" charset="-78"/>
            </a:endParaRPr>
          </a:p>
          <a:p>
            <a:pPr marL="342900" indent="-342900">
              <a:buFont typeface="Wingdings" panose="05000000000000000000" pitchFamily="2" charset="2"/>
              <a:buChar char="Ø"/>
            </a:pPr>
            <a:r>
              <a:rPr lang="en-US"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Sexual </a:t>
            </a:r>
            <a:r>
              <a:rPr lang="en-US" sz="2400" dirty="0" smtClean="0">
                <a:latin typeface="Arial" panose="020B0604020202020204" pitchFamily="34" charset="0"/>
                <a:ea typeface="Calibri" panose="020F0502020204030204" pitchFamily="34" charset="0"/>
                <a:cs typeface="Arial" panose="020B0604020202020204" pitchFamily="34" charset="0"/>
              </a:rPr>
              <a:t>differences are diagnosed in the hearts electrical features.</a:t>
            </a:r>
            <a:r>
              <a:rPr lang="fa-IR" sz="1600" dirty="0" smtClean="0">
                <a:latin typeface="B Mitra" panose="00000400000000000000" pitchFamily="2" charset="-78"/>
                <a:ea typeface="Calibri" panose="020F0502020204030204" pitchFamily="34" charset="0"/>
              </a:rPr>
              <a:t> 3 </a:t>
            </a:r>
            <a:endParaRPr lang="fa-IR" sz="1600" dirty="0">
              <a:latin typeface="B Mitra" panose="00000400000000000000" pitchFamily="2" charset="-78"/>
              <a:ea typeface="Calibri" panose="020F0502020204030204" pitchFamily="34" charset="0"/>
            </a:endParaRPr>
          </a:p>
          <a:p>
            <a:r>
              <a:rPr lang="fa-IR" sz="800" dirty="0" smtClean="0">
                <a:latin typeface="B Mitra" panose="00000400000000000000" pitchFamily="2" charset="-78"/>
                <a:ea typeface="Calibri" panose="020F0502020204030204" pitchFamily="34" charset="0"/>
                <a:cs typeface="B Nazanin" panose="00000400000000000000" pitchFamily="2" charset="-78"/>
              </a:rPr>
              <a:t> </a:t>
            </a:r>
            <a:endParaRPr lang="fa-IR" sz="1600" dirty="0">
              <a:latin typeface="B Mitra" panose="00000400000000000000" pitchFamily="2" charset="-78"/>
              <a:ea typeface="Calibri" panose="020F0502020204030204" pitchFamily="34" charset="0"/>
            </a:endParaRPr>
          </a:p>
        </p:txBody>
      </p:sp>
      <p:sp>
        <p:nvSpPr>
          <p:cNvPr id="4" name="Slide Number Placeholder 3"/>
          <p:cNvSpPr>
            <a:spLocks noGrp="1"/>
          </p:cNvSpPr>
          <p:nvPr>
            <p:ph type="sldNum" sz="quarter" idx="12"/>
          </p:nvPr>
        </p:nvSpPr>
        <p:spPr>
          <a:xfrm>
            <a:off x="10972800" y="6356350"/>
            <a:ext cx="381000" cy="365125"/>
          </a:xfrm>
          <a:ln>
            <a:solidFill>
              <a:srgbClr val="FF0000"/>
            </a:solidFill>
          </a:ln>
        </p:spPr>
        <p:txBody>
          <a:bodyPr/>
          <a:lstStyle/>
          <a:p>
            <a:pPr algn="r"/>
            <a:fld id="{801F01A5-83EC-493D-906D-F7C0649BE7B3}" type="slidenum">
              <a:rPr lang="fa-IR" smtClean="0">
                <a:solidFill>
                  <a:schemeClr val="tx1"/>
                </a:solidFill>
              </a:rPr>
              <a:pPr algn="r"/>
              <a:t>8</a:t>
            </a:fld>
            <a:endParaRPr lang="fa-IR" dirty="0">
              <a:solidFill>
                <a:schemeClr val="tx1"/>
              </a:solidFill>
            </a:endParaRPr>
          </a:p>
        </p:txBody>
      </p:sp>
    </p:spTree>
    <p:extLst>
      <p:ext uri="{BB962C8B-B14F-4D97-AF65-F5344CB8AC3E}">
        <p14:creationId xmlns:p14="http://schemas.microsoft.com/office/powerpoint/2010/main" val="2961423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852"/>
            <a:ext cx="10789920" cy="606319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63500"/>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ctr" rtl="1">
              <a:buFont typeface="Wingdings" panose="05000000000000000000" pitchFamily="2" charset="2"/>
              <a:buChar char="q"/>
            </a:pPr>
            <a:r>
              <a:rPr lang="en-US" sz="2800" b="1" dirty="0" smtClean="0">
                <a:latin typeface="Arial" panose="020B0604020202020204" pitchFamily="34" charset="0"/>
                <a:ea typeface="Calibri" panose="020F0502020204030204" pitchFamily="34" charset="0"/>
                <a:cs typeface="Arial" panose="020B0604020202020204" pitchFamily="34" charset="0"/>
              </a:rPr>
              <a:t>Cytokinins and cardiovascular</a:t>
            </a:r>
            <a:endParaRPr lang="fa-IR" sz="2800" b="1" dirty="0">
              <a:latin typeface="Arial" panose="020B0604020202020204" pitchFamily="34" charset="0"/>
              <a:ea typeface="Calibri" panose="020F0502020204030204" pitchFamily="34" charset="0"/>
              <a:cs typeface="Arial" panose="020B0604020202020204" pitchFamily="34" charset="0"/>
            </a:endParaRPr>
          </a:p>
          <a:p>
            <a:pPr marL="457200" indent="-457200" algn="ctr" rtl="1">
              <a:buFont typeface="Wingdings" panose="05000000000000000000" pitchFamily="2" charset="2"/>
              <a:buChar char="q"/>
            </a:pPr>
            <a:endParaRPr lang="fa-IR" sz="2400" b="1" dirty="0">
              <a:latin typeface="B Mitra" panose="00000400000000000000" pitchFamily="2" charset="-78"/>
              <a:ea typeface="Calibri" panose="020F0502020204030204" pitchFamily="34" charset="0"/>
              <a:cs typeface="B Nazanin" panose="00000400000000000000" pitchFamily="2" charset="-78"/>
            </a:endParaRPr>
          </a:p>
          <a:p>
            <a:pPr marL="342900" indent="-342900">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Effect on the heart metabolism regulation in addition to involving in inflammation, made IL-6 interesting to every one.</a:t>
            </a:r>
            <a:r>
              <a:rPr lang="fa-IR" sz="1600" dirty="0">
                <a:latin typeface="Times New Roman" panose="02020603050405020304" pitchFamily="18" charset="0"/>
                <a:ea typeface="Calibri" panose="020F0502020204030204" pitchFamily="34" charset="0"/>
              </a:rPr>
              <a:t> ¹</a:t>
            </a:r>
            <a:r>
              <a:rPr lang="en-US" sz="2400" dirty="0">
                <a:latin typeface="Times New Roman" panose="02020603050405020304" pitchFamily="18" charset="0"/>
                <a:ea typeface="Calibri" panose="020F0502020204030204" pitchFamily="34" charset="0"/>
                <a:cs typeface="B Nazanin" panose="00000400000000000000" pitchFamily="2" charset="-78"/>
              </a:rPr>
              <a:t> </a:t>
            </a:r>
            <a:endParaRPr lang="fa-IR" sz="2400" dirty="0">
              <a:latin typeface="Times New Roman" panose="02020603050405020304" pitchFamily="18" charset="0"/>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Ø"/>
            </a:pPr>
            <a:endParaRPr lang="fa-IR" sz="2400" dirty="0">
              <a:latin typeface="Times New Roman" panose="02020603050405020304" pitchFamily="18" charset="0"/>
              <a:ea typeface="Calibri" panose="020F0502020204030204" pitchFamily="34" charset="0"/>
              <a:cs typeface="B Nazanin" panose="00000400000000000000" pitchFamily="2" charset="-78"/>
            </a:endParaRPr>
          </a:p>
          <a:p>
            <a:pPr marL="342900" indent="-342900" algn="l">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Heart is an organ that can produce </a:t>
            </a:r>
            <a:r>
              <a:rPr lang="en-US" sz="2400" dirty="0" smtClean="0">
                <a:latin typeface="Times New Roman" panose="02020603050405020304" pitchFamily="18" charset="0"/>
                <a:ea typeface="Calibri" panose="020F0502020204030204" pitchFamily="34" charset="0"/>
              </a:rPr>
              <a:t>TNF-α</a:t>
            </a:r>
            <a:r>
              <a:rPr lang="en-US" sz="2400" dirty="0" smtClean="0">
                <a:latin typeface="Arial" panose="020B0604020202020204" pitchFamily="34" charset="0"/>
                <a:ea typeface="Calibri" panose="020F0502020204030204" pitchFamily="34" charset="0"/>
                <a:cs typeface="Arial" panose="020B0604020202020204" pitchFamily="34" charset="0"/>
              </a:rPr>
              <a:t> through myocardial macrophages and manufacturing in the heart myocytes. </a:t>
            </a:r>
          </a:p>
          <a:p>
            <a:pPr marL="342900" indent="-342900" algn="l">
              <a:buFont typeface="Wingdings" panose="05000000000000000000" pitchFamily="2" charset="2"/>
              <a:buChar char="Ø"/>
            </a:pPr>
            <a:endParaRPr lang="en-US" sz="24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l">
              <a:buFont typeface="Wingdings" panose="05000000000000000000" pitchFamily="2" charset="2"/>
              <a:buChar char="Ø"/>
            </a:pPr>
            <a:r>
              <a:rPr lang="en-US" sz="2400" dirty="0" smtClean="0">
                <a:latin typeface="Times New Roman" panose="02020603050405020304" pitchFamily="18" charset="0"/>
                <a:ea typeface="Calibri" panose="020F0502020204030204" pitchFamily="34" charset="0"/>
              </a:rPr>
              <a:t>TNF-α moderates both hearts contractility and peripheral resistance.</a:t>
            </a:r>
            <a:endParaRPr lang="fa-IR" sz="2400" dirty="0">
              <a:latin typeface="B Mitra" panose="00000400000000000000" pitchFamily="2" charset="-78"/>
              <a:ea typeface="Calibri" panose="020F0502020204030204" pitchFamily="34" charset="0"/>
              <a:cs typeface="B Nazanin" panose="00000400000000000000" pitchFamily="2" charset="-78"/>
            </a:endParaRPr>
          </a:p>
          <a:p>
            <a:pPr algn="r" rtl="1"/>
            <a:endParaRPr lang="fa-IR" sz="2400" dirty="0">
              <a:latin typeface="B Mitra" panose="00000400000000000000" pitchFamily="2" charset="-78"/>
              <a:ea typeface="Calibri" panose="020F0502020204030204" pitchFamily="34" charset="0"/>
              <a:cs typeface="B Nazanin" panose="00000400000000000000" pitchFamily="2" charset="-78"/>
            </a:endParaRPr>
          </a:p>
          <a:p>
            <a:pPr marL="342900" indent="-342900" algn="l">
              <a:buFont typeface="Wingdings" panose="05000000000000000000" pitchFamily="2" charset="2"/>
              <a:buChar char="Ø"/>
            </a:pPr>
            <a:r>
              <a:rPr lang="en-US" sz="2400" dirty="0" smtClean="0">
                <a:latin typeface="B Mitra" panose="00000400000000000000" pitchFamily="2" charset="-78"/>
                <a:ea typeface="Calibri" panose="020F0502020204030204" pitchFamily="34" charset="0"/>
                <a:cs typeface="B Nazanin" panose="00000400000000000000" pitchFamily="2" charset="-78"/>
              </a:rPr>
              <a:t> </a:t>
            </a:r>
            <a:r>
              <a:rPr lang="en-US" sz="2400" dirty="0" smtClean="0">
                <a:latin typeface="Arial" panose="020B0604020202020204" pitchFamily="34" charset="0"/>
                <a:ea typeface="Calibri" panose="020F0502020204030204" pitchFamily="34" charset="0"/>
                <a:cs typeface="Arial" panose="020B0604020202020204" pitchFamily="34" charset="0"/>
              </a:rPr>
              <a:t>In fact, IL-10 has some protective features against </a:t>
            </a:r>
            <a:r>
              <a:rPr lang="en-US"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atherosclerosis disease.</a:t>
            </a:r>
          </a:p>
          <a:p>
            <a:pPr marL="342900" indent="-342900" algn="l">
              <a:buFont typeface="Wingdings" panose="05000000000000000000" pitchFamily="2" charset="2"/>
              <a:buChar char="Ø"/>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lgn="l">
              <a:buFont typeface="Wingdings" panose="05000000000000000000" pitchFamily="2" charset="2"/>
              <a:buChar char="Ø"/>
            </a:pPr>
            <a:r>
              <a:rPr lang="en-US" sz="2400" dirty="0" smtClean="0">
                <a:latin typeface="Arial" panose="020B0604020202020204" pitchFamily="34" charset="0"/>
                <a:ea typeface="Calibri" panose="020F0502020204030204" pitchFamily="34" charset="0"/>
                <a:cs typeface="Arial" panose="020B0604020202020204" pitchFamily="34" charset="0"/>
              </a:rPr>
              <a:t>IL-10 is able to suppress inflammation responds and causes in improvement of left ventricle function in myocardial damage conditions. </a:t>
            </a:r>
            <a:endParaRPr lang="fa-IR" sz="2400" dirty="0">
              <a:latin typeface="B Mitra" panose="00000400000000000000" pitchFamily="2" charset="-78"/>
              <a:ea typeface="Calibri" panose="020F0502020204030204" pitchFamily="34" charset="0"/>
              <a:cs typeface="B Nazanin" panose="00000400000000000000" pitchFamily="2" charset="-78"/>
            </a:endParaRPr>
          </a:p>
          <a:p>
            <a:pPr algn="r" rtl="1"/>
            <a:endParaRPr lang="fa-IR" sz="2400" dirty="0">
              <a:latin typeface="B Mitra" panose="00000400000000000000" pitchFamily="2" charset="-78"/>
              <a:ea typeface="Calibri" panose="020F0502020204030204" pitchFamily="34" charset="0"/>
              <a:cs typeface="B Nazanin" panose="00000400000000000000" pitchFamily="2" charset="-78"/>
            </a:endParaRPr>
          </a:p>
        </p:txBody>
      </p:sp>
      <p:sp>
        <p:nvSpPr>
          <p:cNvPr id="4" name="Slide Number Placeholder 3"/>
          <p:cNvSpPr>
            <a:spLocks noGrp="1"/>
          </p:cNvSpPr>
          <p:nvPr>
            <p:ph type="sldNum" sz="quarter" idx="12"/>
          </p:nvPr>
        </p:nvSpPr>
        <p:spPr>
          <a:xfrm>
            <a:off x="10972800" y="6356350"/>
            <a:ext cx="381000" cy="365125"/>
          </a:xfrm>
          <a:ln>
            <a:solidFill>
              <a:srgbClr val="FF0000"/>
            </a:solidFill>
          </a:ln>
        </p:spPr>
        <p:txBody>
          <a:bodyPr/>
          <a:lstStyle/>
          <a:p>
            <a:pPr algn="r"/>
            <a:fld id="{801F01A5-83EC-493D-906D-F7C0649BE7B3}" type="slidenum">
              <a:rPr lang="fa-IR" smtClean="0">
                <a:solidFill>
                  <a:schemeClr val="tx1"/>
                </a:solidFill>
              </a:rPr>
              <a:pPr algn="r"/>
              <a:t>9</a:t>
            </a:fld>
            <a:endParaRPr lang="fa-IR">
              <a:solidFill>
                <a:schemeClr val="tx1"/>
              </a:solidFill>
            </a:endParaRPr>
          </a:p>
        </p:txBody>
      </p:sp>
    </p:spTree>
    <p:extLst>
      <p:ext uri="{BB962C8B-B14F-4D97-AF65-F5344CB8AC3E}">
        <p14:creationId xmlns:p14="http://schemas.microsoft.com/office/powerpoint/2010/main" val="1461078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2916</TotalTime>
  <Words>1954</Words>
  <Application>Microsoft Office PowerPoint</Application>
  <PresentationFormat>Widescreen</PresentationFormat>
  <Paragraphs>351</Paragraphs>
  <Slides>32</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Arial (Body)</vt:lpstr>
      <vt:lpstr>B Mitra</vt:lpstr>
      <vt:lpstr>B Nazanin</vt:lpstr>
      <vt:lpstr>Calibri</vt:lpstr>
      <vt:lpstr>Calibri Light</vt:lpstr>
      <vt:lpstr>IranNastaliq</vt:lpstr>
      <vt:lpstr>Sd</vt:lpstr>
      <vt:lpstr>Ss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E-POUYA 09379373114</dc:creator>
  <cp:lastModifiedBy>sbu-9</cp:lastModifiedBy>
  <cp:revision>467</cp:revision>
  <dcterms:created xsi:type="dcterms:W3CDTF">2018-10-13T14:05:23Z</dcterms:created>
  <dcterms:modified xsi:type="dcterms:W3CDTF">2018-11-14T10:17:28Z</dcterms:modified>
</cp:coreProperties>
</file>