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2"/>
  </p:notesMasterIdLst>
  <p:sldIdLst>
    <p:sldId id="279" r:id="rId2"/>
    <p:sldId id="346" r:id="rId3"/>
    <p:sldId id="348" r:id="rId4"/>
    <p:sldId id="280" r:id="rId5"/>
    <p:sldId id="358" r:id="rId6"/>
    <p:sldId id="377" r:id="rId7"/>
    <p:sldId id="359" r:id="rId8"/>
    <p:sldId id="360" r:id="rId9"/>
    <p:sldId id="381" r:id="rId10"/>
    <p:sldId id="362" r:id="rId11"/>
    <p:sldId id="366" r:id="rId12"/>
    <p:sldId id="363" r:id="rId13"/>
    <p:sldId id="376" r:id="rId14"/>
    <p:sldId id="382" r:id="rId15"/>
    <p:sldId id="386" r:id="rId16"/>
    <p:sldId id="385" r:id="rId17"/>
    <p:sldId id="378" r:id="rId18"/>
    <p:sldId id="337" r:id="rId19"/>
    <p:sldId id="387" r:id="rId20"/>
    <p:sldId id="35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DD8CE-FC5F-4529-AB69-05884C411B87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07508-C1F0-4DCF-8EC7-25AC39D90A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07508-C1F0-4DCF-8EC7-25AC39D90AE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081078-0DDD-49C0-AEC4-762CAEA7C3AD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9A236-84A9-48EE-B951-AAF20F339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081078-0DDD-49C0-AEC4-762CAEA7C3AD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9A236-84A9-48EE-B951-AAF20F33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081078-0DDD-49C0-AEC4-762CAEA7C3AD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9A236-84A9-48EE-B951-AAF20F33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081078-0DDD-49C0-AEC4-762CAEA7C3AD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9A236-84A9-48EE-B951-AAF20F33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081078-0DDD-49C0-AEC4-762CAEA7C3AD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9A236-84A9-48EE-B951-AAF20F339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081078-0DDD-49C0-AEC4-762CAEA7C3AD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9A236-84A9-48EE-B951-AAF20F33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081078-0DDD-49C0-AEC4-762CAEA7C3AD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9A236-84A9-48EE-B951-AAF20F33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081078-0DDD-49C0-AEC4-762CAEA7C3AD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9A236-84A9-48EE-B951-AAF20F33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081078-0DDD-49C0-AEC4-762CAEA7C3AD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9A236-84A9-48EE-B951-AAF20F339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081078-0DDD-49C0-AEC4-762CAEA7C3AD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9A236-84A9-48EE-B951-AAF20F33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081078-0DDD-49C0-AEC4-762CAEA7C3AD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49A236-84A9-48EE-B951-AAF20F339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2081078-0DDD-49C0-AEC4-762CAEA7C3AD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E49A236-84A9-48EE-B951-AAF20F339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Mojdeh\Downloads\به نام خدا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79775" y="2519362"/>
            <a:ext cx="3810000" cy="26574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Pituitary MRI</a:t>
            </a:r>
            <a:endParaRPr lang="en-US" sz="4400" dirty="0"/>
          </a:p>
        </p:txBody>
      </p:sp>
      <p:pic>
        <p:nvPicPr>
          <p:cNvPr id="3075" name="Picture 3" descr="C:\Users\Parsa\Desktop\Capture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533400" y="1143000"/>
            <a:ext cx="3962400" cy="3733800"/>
          </a:xfrm>
          <a:prstGeom prst="rect">
            <a:avLst/>
          </a:prstGeom>
          <a:noFill/>
        </p:spPr>
      </p:pic>
      <p:pic>
        <p:nvPicPr>
          <p:cNvPr id="3074" name="Picture 2" descr="C:\Users\Parsa\Desktop\Capture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4664075" y="1107634"/>
            <a:ext cx="4022725" cy="3839457"/>
          </a:xfrm>
          <a:prstGeom prst="rect">
            <a:avLst/>
          </a:prstGeom>
          <a:noFill/>
        </p:spPr>
      </p:pic>
      <p:pic>
        <p:nvPicPr>
          <p:cNvPr id="3076" name="Picture 4" descr="C:\Users\Parsa\Desktop\Capture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876800"/>
            <a:ext cx="9143999" cy="1981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Patient with diagnosis of </a:t>
            </a:r>
            <a:r>
              <a:rPr lang="en-US" dirty="0" err="1" smtClean="0"/>
              <a:t>Acromegaly</a:t>
            </a:r>
            <a:r>
              <a:rPr lang="en-US" dirty="0" smtClean="0"/>
              <a:t>  was candidate for </a:t>
            </a:r>
            <a:r>
              <a:rPr lang="en-US" dirty="0" smtClean="0">
                <a:solidFill>
                  <a:srgbClr val="C00000"/>
                </a:solidFill>
              </a:rPr>
              <a:t>endoscopic trans </a:t>
            </a:r>
            <a:r>
              <a:rPr lang="en-US" dirty="0" err="1" smtClean="0">
                <a:solidFill>
                  <a:srgbClr val="C00000"/>
                </a:solidFill>
              </a:rPr>
              <a:t>sphenoidal</a:t>
            </a:r>
            <a:r>
              <a:rPr lang="en-US" dirty="0" smtClean="0">
                <a:solidFill>
                  <a:srgbClr val="C00000"/>
                </a:solidFill>
              </a:rPr>
              <a:t> surgery(ETSS).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Pathology reports </a:t>
            </a:r>
            <a:r>
              <a:rPr lang="en-US" dirty="0" smtClean="0"/>
              <a:t>shown::::</a:t>
            </a:r>
          </a:p>
          <a:p>
            <a:pPr>
              <a:buNone/>
            </a:pPr>
            <a:r>
              <a:rPr lang="en-US" dirty="0" smtClean="0"/>
              <a:t>Pituitary adenoma 0.7×0.5×0.2 cm</a:t>
            </a:r>
          </a:p>
          <a:p>
            <a:pPr>
              <a:buNone/>
            </a:pPr>
            <a:r>
              <a:rPr lang="en-US" dirty="0" smtClean="0"/>
              <a:t>KI67 : 4-5%</a:t>
            </a:r>
          </a:p>
          <a:p>
            <a:pPr>
              <a:buNone/>
            </a:pPr>
            <a:r>
              <a:rPr lang="en-US" dirty="0" smtClean="0"/>
              <a:t>P53 :negative</a:t>
            </a:r>
          </a:p>
          <a:p>
            <a:pPr>
              <a:buNone/>
            </a:pPr>
            <a:r>
              <a:rPr lang="en-US" dirty="0" smtClean="0"/>
              <a:t>GH : positive </a:t>
            </a:r>
          </a:p>
          <a:p>
            <a:pPr>
              <a:buNone/>
            </a:pPr>
            <a:r>
              <a:rPr lang="en-US" dirty="0" smtClean="0"/>
              <a:t>PRL : negative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persistent    </a:t>
            </a:r>
            <a:r>
              <a:rPr lang="en-US" sz="4800" dirty="0" err="1" smtClean="0"/>
              <a:t>Acromegaly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0" y="304800"/>
            <a:ext cx="5867400" cy="152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3 moths after surgery,</a:t>
            </a:r>
          </a:p>
          <a:p>
            <a:pPr>
              <a:buNone/>
            </a:pPr>
            <a:r>
              <a:rPr lang="en-US" sz="2800" dirty="0" smtClean="0"/>
              <a:t>DH: negative</a:t>
            </a:r>
          </a:p>
          <a:p>
            <a:pPr>
              <a:buNone/>
            </a:pPr>
            <a:r>
              <a:rPr lang="en-US" sz="2800" dirty="0" err="1" smtClean="0"/>
              <a:t>Mensturation</a:t>
            </a:r>
            <a:r>
              <a:rPr lang="en-US" sz="2800" dirty="0" smtClean="0"/>
              <a:t> ::NL</a:t>
            </a:r>
            <a:endParaRPr lang="en-US" sz="2800" dirty="0"/>
          </a:p>
        </p:txBody>
      </p:sp>
      <p:pic>
        <p:nvPicPr>
          <p:cNvPr id="1026" name="Picture 2" descr="C:\Users\Parsa\Desktop\Capture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19288"/>
            <a:ext cx="7739063" cy="3262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 op MRI :: </a:t>
            </a:r>
            <a:r>
              <a:rPr lang="en-US" sz="3100" dirty="0" err="1" smtClean="0"/>
              <a:t>Resisue</a:t>
            </a:r>
            <a:r>
              <a:rPr lang="en-US" sz="3100" dirty="0" smtClean="0"/>
              <a:t> at right side</a:t>
            </a:r>
            <a:endParaRPr lang="en-US" sz="3100" dirty="0"/>
          </a:p>
        </p:txBody>
      </p:sp>
      <p:pic>
        <p:nvPicPr>
          <p:cNvPr id="5122" name="Picture 2" descr="C:\Users\Parsa\Desktop\Capture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09800"/>
            <a:ext cx="3657600" cy="3165475"/>
          </a:xfrm>
          <a:prstGeom prst="rect">
            <a:avLst/>
          </a:prstGeom>
          <a:noFill/>
        </p:spPr>
      </p:pic>
      <p:pic>
        <p:nvPicPr>
          <p:cNvPr id="5123" name="Picture 3" descr="C:\Users\Parsa\Desktop\Capture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209800"/>
            <a:ext cx="390525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6800" y="0"/>
            <a:ext cx="7866888" cy="3733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How to define controlled in </a:t>
            </a:r>
            <a:r>
              <a:rPr lang="en-US" sz="2400" b="1" dirty="0" err="1" smtClean="0"/>
              <a:t>acromegaly</a:t>
            </a:r>
            <a:r>
              <a:rPr lang="en-US" sz="2400" b="1" dirty="0" smtClean="0"/>
              <a:t>?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>Resolution of symptoms and signs, </a:t>
            </a:r>
            <a:br>
              <a:rPr lang="en-US" sz="2400" dirty="0" smtClean="0"/>
            </a:br>
            <a:r>
              <a:rPr lang="en-US" sz="2400" dirty="0" smtClean="0"/>
              <a:t>Normalization of age-adjusted IGF1, </a:t>
            </a:r>
            <a:br>
              <a:rPr lang="en-US" sz="2400" dirty="0" smtClean="0"/>
            </a:br>
            <a:r>
              <a:rPr lang="en-US" sz="2400" dirty="0" smtClean="0"/>
              <a:t>Random GH &lt;1 </a:t>
            </a:r>
            <a:r>
              <a:rPr lang="en-US" sz="2400" dirty="0" err="1" smtClean="0"/>
              <a:t>ng</a:t>
            </a:r>
            <a:r>
              <a:rPr lang="en-US" sz="2400" dirty="0" smtClean="0"/>
              <a:t>/ml</a:t>
            </a:r>
            <a:br>
              <a:rPr lang="en-US" sz="2400" dirty="0" smtClean="0"/>
            </a:br>
            <a:r>
              <a:rPr lang="en-US" sz="2400" dirty="0" smtClean="0"/>
              <a:t>Restoration of GH </a:t>
            </a:r>
            <a:r>
              <a:rPr lang="en-US" sz="2400" dirty="0" err="1" smtClean="0"/>
              <a:t>suppressibility</a:t>
            </a:r>
            <a:r>
              <a:rPr lang="en-US" sz="2400" dirty="0" smtClean="0"/>
              <a:t> after glucose load</a:t>
            </a:r>
            <a:br>
              <a:rPr lang="en-US" sz="2400" dirty="0" smtClean="0"/>
            </a:br>
            <a:r>
              <a:rPr lang="en-US" sz="2400" dirty="0" smtClean="0"/>
              <a:t>(&lt;0.4 </a:t>
            </a:r>
            <a:r>
              <a:rPr lang="en-US" sz="2400" dirty="0" err="1" smtClean="0"/>
              <a:t>ng</a:t>
            </a:r>
            <a:r>
              <a:rPr lang="en-US" sz="2400" dirty="0" smtClean="0"/>
              <a:t>/ml)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b="1" dirty="0" smtClean="0"/>
              <a:t>A Consensus on Criteria for Cure of Acromegaly,jcem2010</a:t>
            </a:r>
            <a:endParaRPr lang="en-US" sz="1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35100" y="3657600"/>
            <a:ext cx="74993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ight Arrow 13"/>
          <p:cNvSpPr/>
          <p:nvPr/>
        </p:nvSpPr>
        <p:spPr>
          <a:xfrm>
            <a:off x="990600" y="3886200"/>
            <a:ext cx="685800" cy="865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1200"/>
            <a:ext cx="8229600" cy="10668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Acromegaly</a:t>
            </a:r>
            <a:r>
              <a:rPr lang="en-US" sz="2000" dirty="0" smtClean="0"/>
              <a:t> Clinical Practice Guidelines J </a:t>
            </a:r>
            <a:r>
              <a:rPr lang="en-US" sz="2000" dirty="0" err="1" smtClean="0"/>
              <a:t>Clin</a:t>
            </a:r>
            <a:r>
              <a:rPr lang="en-US" sz="2000" dirty="0" smtClean="0"/>
              <a:t> </a:t>
            </a:r>
            <a:r>
              <a:rPr lang="en-US" sz="2000" dirty="0" err="1" smtClean="0"/>
              <a:t>Endocrinol</a:t>
            </a:r>
            <a:r>
              <a:rPr lang="en-US" sz="2000" dirty="0" smtClean="0"/>
              <a:t> </a:t>
            </a:r>
            <a:r>
              <a:rPr lang="en-US" sz="2000" dirty="0" err="1" smtClean="0"/>
              <a:t>Metab</a:t>
            </a:r>
            <a:r>
              <a:rPr lang="en-US" sz="2000" dirty="0" smtClean="0"/>
              <a:t>, 2014</a:t>
            </a:r>
            <a:endParaRPr lang="en-US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ight Arrow 6"/>
          <p:cNvSpPr/>
          <p:nvPr/>
        </p:nvSpPr>
        <p:spPr>
          <a:xfrm>
            <a:off x="2438400" y="1600200"/>
            <a:ext cx="5334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124200" y="2819400"/>
            <a:ext cx="990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5867400"/>
            <a:ext cx="7943088" cy="99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Consensus Statement on </a:t>
            </a:r>
            <a:r>
              <a:rPr lang="en-US" sz="2000" dirty="0" err="1" smtClean="0"/>
              <a:t>acromegaly</a:t>
            </a:r>
            <a:r>
              <a:rPr lang="en-US" sz="2000" dirty="0" smtClean="0"/>
              <a:t> therapeutic outcomes</a:t>
            </a:r>
            <a:br>
              <a:rPr lang="en-US" sz="2000" dirty="0" smtClean="0"/>
            </a:br>
            <a:r>
              <a:rPr lang="en-US" sz="2000" i="1" dirty="0" err="1" smtClean="0"/>
              <a:t>Shlomo</a:t>
            </a:r>
            <a:r>
              <a:rPr lang="en-US" sz="2000" i="1" dirty="0" smtClean="0"/>
              <a:t> Melmed1*, Marcello D. Bronstein2…</a:t>
            </a:r>
            <a:r>
              <a:rPr lang="en-US" sz="2000" dirty="0" smtClean="0"/>
              <a:t>Springer Nature</a:t>
            </a:r>
            <a:r>
              <a:rPr lang="en-US" sz="2000" i="1" dirty="0" smtClean="0"/>
              <a:t>… 2018</a:t>
            </a:r>
            <a:endParaRPr lang="en-US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19200" y="0"/>
            <a:ext cx="7620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Patient was treated with </a:t>
            </a:r>
            <a:r>
              <a:rPr lang="en-US" dirty="0" err="1" smtClean="0"/>
              <a:t>sandostatin</a:t>
            </a:r>
            <a:r>
              <a:rPr lang="en-US" dirty="0" smtClean="0"/>
              <a:t> 20 mg </a:t>
            </a:r>
          </a:p>
          <a:p>
            <a:pPr>
              <a:buNone/>
            </a:pPr>
            <a:r>
              <a:rPr lang="en-US" dirty="0" smtClean="0"/>
              <a:t>After 3 months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GH base:0.4 </a:t>
            </a:r>
            <a:r>
              <a:rPr lang="en-US" dirty="0" err="1" smtClean="0"/>
              <a:t>ng</a:t>
            </a:r>
            <a:r>
              <a:rPr lang="en-US" dirty="0" smtClean="0"/>
              <a:t>/ml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IGF1: 280 </a:t>
            </a:r>
            <a:r>
              <a:rPr lang="en-US" dirty="0" err="1" smtClean="0"/>
              <a:t>ng</a:t>
            </a:r>
            <a:r>
              <a:rPr lang="en-US" dirty="0" smtClean="0"/>
              <a:t>/ml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Presentation of patient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With </a:t>
            </a:r>
            <a:r>
              <a:rPr lang="en-US" dirty="0" err="1" smtClean="0"/>
              <a:t>hyperendrogenism</a:t>
            </a:r>
            <a:r>
              <a:rPr lang="en-US" dirty="0" smtClean="0"/>
              <a:t> feature and menstrual disorders which the most prevalent differential diagnosis was PCOD. </a:t>
            </a:r>
          </a:p>
          <a:p>
            <a:pPr>
              <a:buNone/>
            </a:pPr>
            <a:r>
              <a:rPr lang="en-US" dirty="0" smtClean="0"/>
              <a:t>According to</a:t>
            </a:r>
            <a:r>
              <a:rPr lang="en-US" dirty="0" smtClean="0">
                <a:solidFill>
                  <a:srgbClr val="7030A0"/>
                </a:solidFill>
              </a:rPr>
              <a:t> history of recent </a:t>
            </a:r>
            <a:r>
              <a:rPr lang="en-US" dirty="0" err="1" smtClean="0">
                <a:solidFill>
                  <a:srgbClr val="7030A0"/>
                </a:solidFill>
              </a:rPr>
              <a:t>rhinoplasty</a:t>
            </a:r>
            <a:r>
              <a:rPr lang="en-US" dirty="0" smtClean="0">
                <a:solidFill>
                  <a:srgbClr val="7030A0"/>
                </a:solidFill>
              </a:rPr>
              <a:t> and high IGF1 in</a:t>
            </a:r>
            <a:r>
              <a:rPr lang="en-US" dirty="0" smtClean="0"/>
              <a:t> lab tests:;;;</a:t>
            </a:r>
          </a:p>
          <a:p>
            <a:pPr>
              <a:buNone/>
            </a:pP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we thought about </a:t>
            </a:r>
            <a:r>
              <a:rPr lang="en-US" dirty="0" err="1" smtClean="0">
                <a:solidFill>
                  <a:srgbClr val="C00000"/>
                </a:solidFill>
              </a:rPr>
              <a:t>acromegaly</a:t>
            </a:r>
            <a:r>
              <a:rPr lang="en-US" dirty="0" smtClean="0">
                <a:solidFill>
                  <a:srgbClr val="C00000"/>
                </a:solidFill>
              </a:rPr>
              <a:t> and </a:t>
            </a:r>
            <a:r>
              <a:rPr lang="en-US" sz="4000" dirty="0" smtClean="0">
                <a:solidFill>
                  <a:srgbClr val="7030A0"/>
                </a:solidFill>
              </a:rPr>
              <a:t>Early diagnosis</a:t>
            </a:r>
            <a:r>
              <a:rPr lang="en-US" dirty="0" smtClean="0">
                <a:solidFill>
                  <a:srgbClr val="C00000"/>
                </a:solidFill>
              </a:rPr>
              <a:t> pituitary adenoma).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399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Secondary PCOD </a:t>
            </a:r>
            <a:r>
              <a:rPr lang="en-US" dirty="0" smtClean="0"/>
              <a:t>is common in patients with </a:t>
            </a:r>
            <a:r>
              <a:rPr lang="en-US" dirty="0" err="1" smtClean="0"/>
              <a:t>acromegaly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7030A0"/>
                </a:solidFill>
              </a:rPr>
              <a:t>PCOD related to </a:t>
            </a:r>
            <a:r>
              <a:rPr lang="en-US" dirty="0" err="1" smtClean="0">
                <a:solidFill>
                  <a:srgbClr val="7030A0"/>
                </a:solidFill>
              </a:rPr>
              <a:t>acromegaly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is due to the </a:t>
            </a:r>
            <a:r>
              <a:rPr lang="en-US" dirty="0" smtClean="0">
                <a:solidFill>
                  <a:srgbClr val="7030A0"/>
                </a:solidFill>
              </a:rPr>
              <a:t>direct effects of GH ,IGF1 on ovary </a:t>
            </a:r>
            <a:r>
              <a:rPr lang="en-US" dirty="0" smtClean="0"/>
              <a:t>and is independent of LH as opposed to classical PCOD . 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Hyperandrogenemia</a:t>
            </a:r>
            <a:r>
              <a:rPr lang="en-US" dirty="0" smtClean="0"/>
              <a:t> is due to </a:t>
            </a:r>
            <a:r>
              <a:rPr lang="en-US" dirty="0" smtClean="0">
                <a:solidFill>
                  <a:srgbClr val="7030A0"/>
                </a:solidFill>
              </a:rPr>
              <a:t>decreased SHBG, insulin resistance, </a:t>
            </a:r>
            <a:r>
              <a:rPr lang="en-US" dirty="0" err="1" smtClean="0">
                <a:solidFill>
                  <a:srgbClr val="7030A0"/>
                </a:solidFill>
              </a:rPr>
              <a:t>hyperinsulinemia</a:t>
            </a:r>
            <a:r>
              <a:rPr lang="en-US" dirty="0" smtClean="0">
                <a:solidFill>
                  <a:srgbClr val="7030A0"/>
                </a:solidFill>
              </a:rPr>
              <a:t>, and increased ovarian </a:t>
            </a:r>
            <a:r>
              <a:rPr lang="en-US" dirty="0" err="1" smtClean="0">
                <a:solidFill>
                  <a:srgbClr val="7030A0"/>
                </a:solidFill>
              </a:rPr>
              <a:t>steroidogenesis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Dr.Zahra</a:t>
            </a:r>
            <a:r>
              <a:rPr lang="en-US" b="1" dirty="0" smtClean="0"/>
              <a:t> </a:t>
            </a:r>
            <a:r>
              <a:rPr lang="en-US" b="1" dirty="0" err="1" smtClean="0"/>
              <a:t>D</a:t>
            </a:r>
            <a:r>
              <a:rPr lang="en-US" b="1" smtClean="0"/>
              <a:t>avoudi</a:t>
            </a:r>
            <a:endParaRPr lang="en-US" b="1" baseline="30000" dirty="0" smtClean="0"/>
          </a:p>
          <a:p>
            <a:pPr>
              <a:buNone/>
            </a:pPr>
            <a:r>
              <a:rPr lang="en-US" dirty="0" smtClean="0"/>
              <a:t>Endocrinology department of </a:t>
            </a:r>
            <a:r>
              <a:rPr lang="en-US" dirty="0" err="1" smtClean="0"/>
              <a:t>Loghman</a:t>
            </a:r>
            <a:r>
              <a:rPr lang="en-US" dirty="0" smtClean="0"/>
              <a:t> Hakim Hospital, </a:t>
            </a:r>
            <a:r>
              <a:rPr lang="en-US" dirty="0" err="1" smtClean="0"/>
              <a:t>Shahid</a:t>
            </a:r>
            <a:r>
              <a:rPr lang="en-US" dirty="0" smtClean="0"/>
              <a:t> </a:t>
            </a:r>
            <a:r>
              <a:rPr lang="en-US" dirty="0" err="1" smtClean="0"/>
              <a:t>Beheshti</a:t>
            </a:r>
            <a:r>
              <a:rPr lang="en-US" dirty="0" smtClean="0"/>
              <a:t> University of Medical Sciences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Thanks for your attention</a:t>
            </a:r>
            <a:r>
              <a:rPr lang="fa-IR" sz="4400" dirty="0" smtClean="0">
                <a:solidFill>
                  <a:srgbClr val="FF0000"/>
                </a:solidFill>
              </a:rPr>
              <a:t/>
            </a:r>
            <a:br>
              <a:rPr lang="fa-IR" sz="4400" dirty="0" smtClean="0">
                <a:solidFill>
                  <a:srgbClr val="FF0000"/>
                </a:solidFill>
              </a:rPr>
            </a:br>
            <a:endParaRPr lang="fa-IR" dirty="0"/>
          </a:p>
        </p:txBody>
      </p:sp>
      <p:pic>
        <p:nvPicPr>
          <p:cNvPr id="1026" name="Picture 2" descr="C:\Users\Parsa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76400"/>
            <a:ext cx="71628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Unusual case of </a:t>
            </a:r>
          </a:p>
          <a:p>
            <a:pPr>
              <a:buNone/>
            </a:pPr>
            <a:endParaRPr lang="en-US" sz="40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4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                    </a:t>
            </a:r>
            <a:r>
              <a:rPr lang="en-US" sz="4000" b="1" dirty="0" err="1" smtClean="0">
                <a:solidFill>
                  <a:srgbClr val="C00000"/>
                </a:solidFill>
              </a:rPr>
              <a:t>Acromegaly</a:t>
            </a:r>
            <a:endParaRPr lang="fa-IR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838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Case presentation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48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22-year-old female presented to the endocrinology clinic with CC:: 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Weight gain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Menstrual disorder (</a:t>
            </a:r>
            <a:r>
              <a:rPr lang="en-US" dirty="0" err="1" smtClean="0"/>
              <a:t>oligomenorrhea</a:t>
            </a:r>
            <a:r>
              <a:rPr lang="en-US" dirty="0" smtClean="0"/>
              <a:t>)since 1 year ago </a:t>
            </a:r>
          </a:p>
          <a:p>
            <a:pPr>
              <a:buNone/>
            </a:pPr>
            <a:r>
              <a:rPr lang="en-US" dirty="0" smtClean="0"/>
              <a:t>The menstruation onset age was 13 years old has been regular since the beginning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Excessive body hair (</a:t>
            </a:r>
            <a:r>
              <a:rPr lang="en-US" dirty="0" err="1" smtClean="0"/>
              <a:t>hirsutism</a:t>
            </a:r>
            <a:r>
              <a:rPr lang="en-US" dirty="0" smtClean="0"/>
              <a:t>),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Hair loss</a:t>
            </a:r>
          </a:p>
        </p:txBody>
      </p:sp>
    </p:spTree>
    <p:extLst>
      <p:ext uri="{BB962C8B-B14F-4D97-AF65-F5344CB8AC3E}">
        <p14:creationId xmlns:p14="http://schemas.microsoft.com/office/powerpoint/2010/main" xmlns="" val="380513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Vital sign was stable,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weight: 66 kg, height:164 cm, BMI:23.68,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err="1" smtClean="0"/>
              <a:t>Ferriman-Gallwey</a:t>
            </a:r>
            <a:r>
              <a:rPr lang="en-US" dirty="0" smtClean="0"/>
              <a:t> score for </a:t>
            </a:r>
            <a:r>
              <a:rPr lang="en-US" dirty="0" err="1" smtClean="0"/>
              <a:t>hirsutism</a:t>
            </a:r>
            <a:r>
              <a:rPr lang="en-US" dirty="0" smtClean="0"/>
              <a:t> was&gt; 15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Frontal region hair loss,  thin hair,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Acanthosis</a:t>
            </a:r>
            <a:r>
              <a:rPr lang="en-US" dirty="0" smtClean="0"/>
              <a:t> </a:t>
            </a:r>
            <a:r>
              <a:rPr lang="en-US" dirty="0" err="1" smtClean="0"/>
              <a:t>nigricans</a:t>
            </a:r>
            <a:r>
              <a:rPr lang="en-US" dirty="0" smtClean="0"/>
              <a:t> behind the neck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There was no finding in favor Cushing syndrome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History of recent </a:t>
            </a:r>
            <a:r>
              <a:rPr lang="en-US" sz="1600" dirty="0" err="1" smtClean="0">
                <a:solidFill>
                  <a:srgbClr val="7030A0"/>
                </a:solidFill>
              </a:rPr>
              <a:t>rhinoplasty</a:t>
            </a:r>
            <a:r>
              <a:rPr lang="en-US" sz="1600" dirty="0" smtClean="0">
                <a:solidFill>
                  <a:srgbClr val="7030A0"/>
                </a:solidFill>
              </a:rPr>
              <a:t> (persistent nasal edema after surgery)</a:t>
            </a:r>
            <a:br>
              <a:rPr lang="en-US" sz="1600" dirty="0" smtClean="0">
                <a:solidFill>
                  <a:srgbClr val="7030A0"/>
                </a:solidFill>
              </a:rPr>
            </a:br>
            <a:endParaRPr lang="en-US" sz="1600" dirty="0"/>
          </a:p>
        </p:txBody>
      </p:sp>
      <p:pic>
        <p:nvPicPr>
          <p:cNvPr id="1026" name="Picture 2" descr="C:\Users\Parsa\Desktop\Capture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1077031" y="969963"/>
            <a:ext cx="2783062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According to the </a:t>
            </a:r>
            <a:r>
              <a:rPr lang="en-US" dirty="0" err="1" smtClean="0">
                <a:solidFill>
                  <a:srgbClr val="C00000"/>
                </a:solidFill>
              </a:rPr>
              <a:t>hyperandrogenism</a:t>
            </a:r>
            <a:r>
              <a:rPr lang="en-US" dirty="0" smtClean="0">
                <a:solidFill>
                  <a:srgbClr val="C00000"/>
                </a:solidFill>
              </a:rPr>
              <a:t> feature and </a:t>
            </a:r>
            <a:r>
              <a:rPr lang="en-US" dirty="0" err="1" smtClean="0">
                <a:solidFill>
                  <a:srgbClr val="C00000"/>
                </a:solidFill>
              </a:rPr>
              <a:t>mensturation</a:t>
            </a:r>
            <a:r>
              <a:rPr lang="en-US" dirty="0" smtClean="0">
                <a:solidFill>
                  <a:srgbClr val="C00000"/>
                </a:solidFill>
              </a:rPr>
              <a:t> disorder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And history of recent </a:t>
            </a:r>
            <a:r>
              <a:rPr lang="en-US" dirty="0" err="1" smtClean="0">
                <a:solidFill>
                  <a:srgbClr val="7030A0"/>
                </a:solidFill>
              </a:rPr>
              <a:t>rhinoplasty</a:t>
            </a:r>
            <a:r>
              <a:rPr lang="en-US" dirty="0" smtClean="0">
                <a:solidFill>
                  <a:srgbClr val="7030A0"/>
                </a:solidFill>
              </a:rPr>
              <a:t> and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(no  other signs and symptoms related to </a:t>
            </a:r>
            <a:r>
              <a:rPr lang="en-US" dirty="0" err="1" smtClean="0">
                <a:solidFill>
                  <a:srgbClr val="7030A0"/>
                </a:solidFill>
              </a:rPr>
              <a:t>acromegaly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R/O polycystic ovarian disease (PCOD) and other related disorder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lab tests </a:t>
            </a:r>
            <a:r>
              <a:rPr lang="en-US" dirty="0" smtClean="0">
                <a:solidFill>
                  <a:srgbClr val="7030A0"/>
                </a:solidFill>
              </a:rPr>
              <a:t>(IGF1) </a:t>
            </a:r>
            <a:r>
              <a:rPr lang="en-US" dirty="0" smtClean="0"/>
              <a:t>and pelvic </a:t>
            </a:r>
            <a:r>
              <a:rPr lang="en-US" dirty="0" err="1" smtClean="0"/>
              <a:t>sonography</a:t>
            </a:r>
            <a:r>
              <a:rPr lang="en-US" dirty="0" smtClean="0"/>
              <a:t> were requested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0"/>
            <a:ext cx="7498080" cy="6248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Results of lab tests :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FSH: 5 IU/L,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LH: 14 IU/L,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Testosterone: 0.59 </a:t>
            </a:r>
            <a:r>
              <a:rPr lang="en-US" dirty="0" err="1" smtClean="0"/>
              <a:t>ng</a:t>
            </a:r>
            <a:r>
              <a:rPr lang="en-US" dirty="0" smtClean="0"/>
              <a:t>/ml,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17OHP:1.2 </a:t>
            </a:r>
            <a:r>
              <a:rPr lang="en-US" dirty="0" err="1" smtClean="0"/>
              <a:t>ng</a:t>
            </a:r>
            <a:r>
              <a:rPr lang="en-US" dirty="0" smtClean="0"/>
              <a:t>/ml,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TSH: 2.6 </a:t>
            </a:r>
            <a:r>
              <a:rPr lang="en-US" dirty="0" err="1" smtClean="0"/>
              <a:t>mIU</a:t>
            </a:r>
            <a:r>
              <a:rPr lang="en-US" dirty="0" smtClean="0"/>
              <a:t>/l, T4:8 </a:t>
            </a:r>
            <a:r>
              <a:rPr lang="en-US" dirty="0" err="1" smtClean="0"/>
              <a:t>ug</a:t>
            </a:r>
            <a:r>
              <a:rPr lang="en-US" dirty="0" smtClean="0"/>
              <a:t>/dl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PRL: 450 </a:t>
            </a:r>
            <a:r>
              <a:rPr lang="en-US" dirty="0" err="1" smtClean="0"/>
              <a:t>mIu</a:t>
            </a:r>
            <a:r>
              <a:rPr lang="en-US" dirty="0" smtClean="0"/>
              <a:t>/</a:t>
            </a:r>
            <a:r>
              <a:rPr lang="en-US" dirty="0" err="1" smtClean="0"/>
              <a:t>mL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Insulin level</a:t>
            </a:r>
            <a:r>
              <a:rPr lang="en-US" smtClean="0"/>
              <a:t>: </a:t>
            </a:r>
            <a:r>
              <a:rPr lang="en-US" smtClean="0"/>
              <a:t>12.5 </a:t>
            </a:r>
            <a:r>
              <a:rPr lang="en-US" dirty="0" err="1" smtClean="0"/>
              <a:t>μIU</a:t>
            </a:r>
            <a:r>
              <a:rPr lang="en-US" dirty="0" smtClean="0"/>
              <a:t>/ml,, FBS: 74 mg/dl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7030A0"/>
                </a:solidFill>
              </a:rPr>
              <a:t>IGF1:1140 </a:t>
            </a:r>
            <a:r>
              <a:rPr lang="en-US" dirty="0" err="1" smtClean="0">
                <a:solidFill>
                  <a:srgbClr val="7030A0"/>
                </a:solidFill>
              </a:rPr>
              <a:t>ng</a:t>
            </a:r>
            <a:r>
              <a:rPr lang="en-US" dirty="0" smtClean="0">
                <a:solidFill>
                  <a:srgbClr val="7030A0"/>
                </a:solidFill>
              </a:rPr>
              <a:t>/ml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Pelvic </a:t>
            </a:r>
            <a:r>
              <a:rPr lang="en-US" b="1" dirty="0" err="1" smtClean="0">
                <a:solidFill>
                  <a:srgbClr val="C00000"/>
                </a:solidFill>
              </a:rPr>
              <a:t>sonography</a:t>
            </a:r>
            <a:r>
              <a:rPr lang="en-US" b="1" dirty="0" smtClean="0">
                <a:solidFill>
                  <a:srgbClr val="C00000"/>
                </a:solidFill>
              </a:rPr>
              <a:t>::: PCOD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 lab test</a:t>
            </a:r>
            <a:endParaRPr lang="en-US" dirty="0"/>
          </a:p>
        </p:txBody>
      </p:sp>
      <p:pic>
        <p:nvPicPr>
          <p:cNvPr id="2050" name="Picture 2" descr="C:\Users\Parsa\Desktop\Capture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35100" y="1966921"/>
            <a:ext cx="7499350" cy="37623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7833</TotalTime>
  <Words>428</Words>
  <Application>Microsoft Office PowerPoint</Application>
  <PresentationFormat>On-screen Show (4:3)</PresentationFormat>
  <Paragraphs>75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Slide 1</vt:lpstr>
      <vt:lpstr>Slide 2</vt:lpstr>
      <vt:lpstr>Slide 3</vt:lpstr>
      <vt:lpstr>Case presentation</vt:lpstr>
      <vt:lpstr>Physical Examination</vt:lpstr>
      <vt:lpstr>History of recent rhinoplasty (persistent nasal edema after surgery) </vt:lpstr>
      <vt:lpstr>Slide 7</vt:lpstr>
      <vt:lpstr> </vt:lpstr>
      <vt:lpstr>Repeat lab test</vt:lpstr>
      <vt:lpstr>Slide 10</vt:lpstr>
      <vt:lpstr>Slide 11</vt:lpstr>
      <vt:lpstr>persistent    Acromegaly</vt:lpstr>
      <vt:lpstr>Post op MRI :: Resisue at right side</vt:lpstr>
      <vt:lpstr>How to define controlled in acromegaly?  Resolution of symptoms and signs,  Normalization of age-adjusted IGF1,  Random GH &lt;1 ng/ml Restoration of GH suppressibility after glucose load (&lt;0.4 ng/ml)  A Consensus on Criteria for Cure of Acromegaly,jcem2010</vt:lpstr>
      <vt:lpstr>Acromegaly Clinical Practice Guidelines J Clin Endocrinol Metab, 2014</vt:lpstr>
      <vt:lpstr>A Consensus Statement on acromegaly therapeutic outcomes Shlomo Melmed1*, Marcello D. Bronstein2…Springer Nature… 2018</vt:lpstr>
      <vt:lpstr>Slide 17</vt:lpstr>
      <vt:lpstr>In summary</vt:lpstr>
      <vt:lpstr>In summary</vt:lpstr>
      <vt:lpstr>Thanks for your attention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Mojdeh</dc:creator>
  <cp:lastModifiedBy>Parsa</cp:lastModifiedBy>
  <cp:revision>433</cp:revision>
  <dcterms:created xsi:type="dcterms:W3CDTF">2015-10-02T08:34:05Z</dcterms:created>
  <dcterms:modified xsi:type="dcterms:W3CDTF">2019-07-03T16:22:03Z</dcterms:modified>
</cp:coreProperties>
</file>