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3" r:id="rId2"/>
    <p:sldId id="291" r:id="rId3"/>
    <p:sldId id="282" r:id="rId4"/>
    <p:sldId id="292" r:id="rId5"/>
    <p:sldId id="293" r:id="rId6"/>
    <p:sldId id="281" r:id="rId7"/>
    <p:sldId id="297" r:id="rId8"/>
    <p:sldId id="284" r:id="rId9"/>
    <p:sldId id="285" r:id="rId10"/>
    <p:sldId id="286" r:id="rId11"/>
    <p:sldId id="280" r:id="rId12"/>
    <p:sldId id="274" r:id="rId13"/>
    <p:sldId id="269" r:id="rId14"/>
    <p:sldId id="270" r:id="rId15"/>
    <p:sldId id="277" r:id="rId16"/>
    <p:sldId id="278" r:id="rId17"/>
    <p:sldId id="279" r:id="rId18"/>
    <p:sldId id="288" r:id="rId19"/>
    <p:sldId id="289" r:id="rId20"/>
    <p:sldId id="290" r:id="rId21"/>
    <p:sldId id="287" r:id="rId22"/>
    <p:sldId id="294" r:id="rId23"/>
    <p:sldId id="296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43FD3-7EA2-481E-BDBD-B744C6AC344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459B1-EDE7-4548-9A51-9D908E80F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A134-AF55-4B7D-8476-DF8A150B7DC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B794-A4E4-45B2-BE0E-9C530220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Injectable Therapies </a:t>
            </a:r>
            <a:b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 </a:t>
            </a:r>
            <a:b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Diabetes Management</a:t>
            </a:r>
            <a:endParaRPr lang="en-US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229600" cy="2155371"/>
          </a:xfrm>
        </p:spPr>
        <p:txBody>
          <a:bodyPr>
            <a:normAutofit/>
          </a:bodyPr>
          <a:lstStyle/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  <a:cs typeface="Arial"/>
              </a:rPr>
              <a:t>Hengameh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  <a:cs typeface="Arial"/>
              </a:rPr>
              <a:t>Abdi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Endocrine Research Center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Research Institute for Endocrine sciences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  <a:cs typeface="Arial"/>
              </a:rPr>
              <a:t>Shahid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  <a:cs typeface="Arial"/>
              </a:rPr>
              <a:t>Beheshti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 University of Medical Sciences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02 May 2019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000" dirty="0"/>
          </a:p>
        </p:txBody>
      </p:sp>
      <p:pic>
        <p:nvPicPr>
          <p:cNvPr id="3074" name="Picture 2" descr="Image result for injectable therapies for type 2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0" y="228600"/>
            <a:ext cx="183651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docrine.ac.ir/assets/site/images/Logo-p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9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Interactive Case Discussion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14" y="2971800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1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62-year-old woman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10-year history of type 2 diabetes and 4-year history of hypertension came to an endocrine clinic for follow-up.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is a busy lawyer and her diet is very irregular.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has history of percutaneous coronary angioplasty in about 1.5 year ago.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has no evidence of heart failure.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Medications: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MR 60 mg daily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/Metformin 50/1000 mg twice daily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Atorvastatin 80 mg daily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Aspirin 80 mg daily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Valsartan/Amlodipine 80/5 mg daily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1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P/E: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BMI: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32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kg/m</a:t>
            </a:r>
            <a:r>
              <a:rPr lang="en-US" sz="1800" baseline="30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Blood pressure: 132/80 mmHg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Laboratory: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FBS: 142 mg/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dL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HbA1C: 8.4%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Urine albumin/Cr: 12 mg/g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eGFR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75 ml/min/1.73 m</a:t>
            </a:r>
            <a:r>
              <a:rPr lang="en-US" sz="1800" baseline="30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</a:p>
          <a:p>
            <a:pPr marL="457200" lvl="1" indent="0" algn="just">
              <a:buNone/>
            </a:pPr>
            <a:endParaRPr lang="en-US" sz="1800" baseline="30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1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Considering all aspects of her medical problems, in addition to lifestyle modification, which treatment would you recommend?</a:t>
            </a:r>
          </a:p>
          <a:p>
            <a:pPr lvl="1" algn="just"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pioglitazone 15 mg daily with appropriate dose titration</a:t>
            </a:r>
          </a:p>
          <a:p>
            <a:pPr marL="800100" lvl="1" indent="-3429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empagliflozin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 mg daily with appropriate dose titration</a:t>
            </a:r>
          </a:p>
          <a:p>
            <a:pPr marL="800100" lvl="1" indent="-3429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liraglutide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0.6 mg daily with appropriate dose titration and discontinue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sitagliptin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liraglutide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0.6 mg daily with appropriate dose titration and discontinue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48-year-old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driver man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6-year history of T2DM is referred to you. He is taking Metformin 2000 mg/day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MR 60 mg/day.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 has no history of microvascular or macrovascular complications.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past few months, his fasting glucose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levels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have ranged from 160-200 mg/dl.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BMI: 25 kg/m², HbA1c: 9.2%, Cr: 0.8 mg/dl.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addition to lifestyle modification, which treatment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addition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would you recommend to him?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Long-acting insulin analogue with titration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NPH with titration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Glucagon like peptide 1 agonist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Premixed insulin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55-year-old woman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12-year history of T2DM came to you. 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tells about 4-year history of hypertension and non-proliferative diabetic retinopathy.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Medications:</a:t>
            </a:r>
          </a:p>
          <a:p>
            <a:pPr lvl="1"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/Metformin 100/2000 mg daily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 U 9 am, 30 U 9 pm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Valsartan/amlodipine 160/5 mg daily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Atorvastatin 10 mg daily</a:t>
            </a:r>
          </a:p>
          <a:p>
            <a:pPr lvl="1" algn="just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complains of high costs of her treatment.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Weight: 70 kg; BMI: 29 kg/m²; BP: 125/80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mmHg</a:t>
            </a:r>
          </a:p>
          <a:p>
            <a:pPr lvl="0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eGFR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72 mL/min</a:t>
            </a:r>
          </a:p>
          <a:p>
            <a:pPr lvl="0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FPG: 95-142 mg/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postprandial BS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190-270 mg/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HbA1c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8.7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%. </a:t>
            </a:r>
          </a:p>
          <a:p>
            <a:pPr marL="400050" lvl="1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your recommendations?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14" y="2971800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4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48-year-old woman with type 2 diabetes mellitus presents for a follow-up visit. Her glycemic control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has recently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worsened and a change in therapy is needed.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diabetes is currently treated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MR, 60 mg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daily, in conjunction with metformin, 1000 mg twice daily.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review of her blood glucose values reveals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following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profile: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Fasting blood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glucose: 140-170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mg/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2-hour post-meal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blood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glucose: 180-220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mg/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has no symptomatic or documented hypoglycemia. She expresses concern over the weight gain that she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has experienced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while on sulfonylurea therapy and would not like to consider therapies that might exacerbate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this further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She has not been adherent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recommended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lifestyle modifications.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Guidelines review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Case presentation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1800" baseline="30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4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BMI: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31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kg/m²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HbA1c: 7.9%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addition to lifestyle modification, and keeping in mind the patient's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concerns, 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following would be the best therapeutic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addition?</a:t>
            </a: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A. Basal insulin at bedtime</a:t>
            </a: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B.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GLP-1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receptor agonist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C. Rapid-acting insulin at mealtime</a:t>
            </a: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Premixed insulin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34-year-old healthy pregnant woman with gestational age of 30 weeks is referred to you.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Two weeks ago, based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the results of screening glucose tolerance test, gestational diabetes has been diagnosed and after 2 weeks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therapy, her blood glucose levels are as follows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FBS: 100-120 mg/dl, Postprandial BS: 90-120 mg/dl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of the following treatment strategies would you recommend?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Initiation of basal-bolus insulin regimen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Initiation of 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glargine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Initiation of insulin NPH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Initiation of 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detemir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 and D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Concluding remarks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 cardiovascular and renal benefits of GLP-1 receptor agonists.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progressive nature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type 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diabetes should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 regularly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objectively explained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patients,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providers should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avoid using insulin as a threat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 describing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as a sign of personal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failure 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punishment. Rather, the utility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importance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insulin to maintain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glycemic control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once progression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disease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overcomes the effect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oral agents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should be emphasized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Educating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involving patients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management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beneficial.</a:t>
            </a:r>
          </a:p>
          <a:p>
            <a:pPr marL="457200" lvl="1" indent="0" algn="just">
              <a:buNone/>
            </a:pPr>
            <a:endParaRPr lang="en-US" sz="1600" baseline="30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involve 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.abdi\Downloads\446330341_439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4666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Thanks for your patience.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6547246"/>
            <a:ext cx="266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Photo by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Majid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Valizadeh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MD.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1771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Intensifying to injectable therapies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3"/>
            <a:ext cx="91440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3428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Davies MJ,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et al. Diabetes Care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2018;41:2669-2701.</a:t>
            </a:r>
          </a:p>
          <a:p>
            <a:pPr algn="ctr"/>
            <a:r>
              <a:rPr lang="fr-FR" sz="1200" i="1" dirty="0" err="1">
                <a:latin typeface="Arial" pitchFamily="34" charset="0"/>
                <a:cs typeface="Arial" pitchFamily="34" charset="0"/>
              </a:rPr>
              <a:t>Diabetes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Care 2019;42(Suppl. 1):</a:t>
            </a:r>
            <a:r>
              <a:rPr lang="fr-FR" sz="1200" i="1" dirty="0" smtClean="0">
                <a:latin typeface="Arial" pitchFamily="34" charset="0"/>
                <a:cs typeface="Arial" pitchFamily="34" charset="0"/>
              </a:rPr>
              <a:t>S90-S102.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5334000"/>
            <a:ext cx="5029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324599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FRC, fixed-ratio combination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Initiation for basal insulin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Basal insulin alone is the most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convenient initial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insulin regimen and can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added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metformin and other oral agents.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Starting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doses can be estimated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body weight (e.g., 10 units a day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 0.1-0.2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units/kg/day) and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degree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hyperglycemia,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individualized titration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over days to weeks as needed.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1600" baseline="30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Titration for basal insulin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Patient self titration is more effective.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Choose evidence-based titration algorithm, e.g. increase 2 units every 3 days to reach FPG target without hypoglycemia.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hypoglycemia, determine cause; if no clear reason, lower dose by 10-20%.</a:t>
            </a:r>
          </a:p>
          <a:p>
            <a:pPr marL="457200" lvl="1" indent="0" algn="just">
              <a:buNone/>
            </a:pPr>
            <a:endParaRPr lang="en-US" sz="1600" baseline="30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1771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Intensifying to injectable therapies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428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Davies MJ,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et al. Diabetes Care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2018;41:2669-2701.</a:t>
            </a:r>
          </a:p>
          <a:p>
            <a:pPr algn="ctr"/>
            <a:r>
              <a:rPr lang="fr-FR" sz="1200" i="1" dirty="0" err="1">
                <a:latin typeface="Arial" pitchFamily="34" charset="0"/>
                <a:cs typeface="Arial" pitchFamily="34" charset="0"/>
              </a:rPr>
              <a:t>Diabetes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Care 2019;42(Suppl. 1):</a:t>
            </a:r>
            <a:r>
              <a:rPr lang="fr-FR" sz="1200" i="1" dirty="0" smtClean="0">
                <a:latin typeface="Arial" pitchFamily="34" charset="0"/>
                <a:cs typeface="Arial" pitchFamily="34" charset="0"/>
              </a:rPr>
              <a:t>S90-S102.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5334000"/>
            <a:ext cx="5029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0563"/>
            <a:ext cx="9144000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068287" y="5894614"/>
            <a:ext cx="3341913" cy="4299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" y="609600"/>
            <a:ext cx="2068286" cy="4299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 important point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When initiating combination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injectable therapy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metformin therapy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should be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maintained while sulfonylureas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DPP-4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inhibitors are typically discontinued.</a:t>
            </a:r>
            <a:endParaRPr lang="en-US" sz="1600" baseline="30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B9DB-272D-4C28-851E-10084E4F5B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972</Words>
  <Application>Microsoft Office PowerPoint</Application>
  <PresentationFormat>On-screen Show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Injectable Therapies  in  Diabetes Management</vt:lpstr>
      <vt:lpstr>Agenda</vt:lpstr>
      <vt:lpstr>Intensifying to injectable therapies</vt:lpstr>
      <vt:lpstr>Initiation for basal insulin</vt:lpstr>
      <vt:lpstr>Titration for basal insulin</vt:lpstr>
      <vt:lpstr>Intensifying to injectable therapies</vt:lpstr>
      <vt:lpstr>An important point</vt:lpstr>
      <vt:lpstr>PowerPoint Presentation</vt:lpstr>
      <vt:lpstr>PowerPoint Presentation</vt:lpstr>
      <vt:lpstr>PowerPoint Presentation</vt:lpstr>
      <vt:lpstr>Interactive Case Discussion</vt:lpstr>
      <vt:lpstr>Case 1</vt:lpstr>
      <vt:lpstr>Case 1</vt:lpstr>
      <vt:lpstr>Case 1</vt:lpstr>
      <vt:lpstr>Case 2</vt:lpstr>
      <vt:lpstr>Case 3</vt:lpstr>
      <vt:lpstr>Case 3</vt:lpstr>
      <vt:lpstr>What are your recommendations?</vt:lpstr>
      <vt:lpstr>Case 4</vt:lpstr>
      <vt:lpstr>Case 4</vt:lpstr>
      <vt:lpstr>Case 5</vt:lpstr>
      <vt:lpstr>Concluding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dr.Abdi</dc:creator>
  <cp:lastModifiedBy>هنگامه عبدی</cp:lastModifiedBy>
  <cp:revision>97</cp:revision>
  <dcterms:created xsi:type="dcterms:W3CDTF">2017-11-13T09:51:59Z</dcterms:created>
  <dcterms:modified xsi:type="dcterms:W3CDTF">2019-05-02T02:54:27Z</dcterms:modified>
</cp:coreProperties>
</file>