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4028" r:id="rId2"/>
  </p:sldMasterIdLst>
  <p:notesMasterIdLst>
    <p:notesMasterId r:id="rId27"/>
  </p:notesMasterIdLst>
  <p:sldIdLst>
    <p:sldId id="354" r:id="rId3"/>
    <p:sldId id="550" r:id="rId4"/>
    <p:sldId id="551" r:id="rId5"/>
    <p:sldId id="552" r:id="rId6"/>
    <p:sldId id="554" r:id="rId7"/>
    <p:sldId id="553" r:id="rId8"/>
    <p:sldId id="556" r:id="rId9"/>
    <p:sldId id="557" r:id="rId10"/>
    <p:sldId id="558" r:id="rId11"/>
    <p:sldId id="560" r:id="rId12"/>
    <p:sldId id="571" r:id="rId13"/>
    <p:sldId id="561" r:id="rId14"/>
    <p:sldId id="562" r:id="rId15"/>
    <p:sldId id="563" r:id="rId16"/>
    <p:sldId id="564" r:id="rId17"/>
    <p:sldId id="565" r:id="rId18"/>
    <p:sldId id="559" r:id="rId19"/>
    <p:sldId id="566" r:id="rId20"/>
    <p:sldId id="567" r:id="rId21"/>
    <p:sldId id="568" r:id="rId22"/>
    <p:sldId id="569" r:id="rId23"/>
    <p:sldId id="570" r:id="rId24"/>
    <p:sldId id="489" r:id="rId25"/>
    <p:sldId id="388" r:id="rId2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9900"/>
    <a:srgbClr val="FFC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156" autoAdjust="0"/>
    <p:restoredTop sz="94660"/>
  </p:normalViewPr>
  <p:slideViewPr>
    <p:cSldViewPr>
      <p:cViewPr varScale="1">
        <p:scale>
          <a:sx n="85" d="100"/>
          <a:sy n="85" d="100"/>
        </p:scale>
        <p:origin x="-73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844E0212-8653-48AF-8BD7-032394B8E0F1}" type="datetimeFigureOut">
              <a:rPr lang="en-US"/>
              <a:pPr>
                <a:defRPr/>
              </a:pPr>
              <a:t>10/22/2014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AAFE6F94-5E81-4F07-92ED-16AA35AC04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1766888" y="30163"/>
            <a:ext cx="10391776" cy="779303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8243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341813"/>
            <a:ext cx="5027613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8243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341813"/>
            <a:ext cx="5027613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8243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341813"/>
            <a:ext cx="5027613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1766888" y="30163"/>
            <a:ext cx="10391776" cy="779303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1766888" y="30163"/>
            <a:ext cx="10391776" cy="779303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8243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341813"/>
            <a:ext cx="5027613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8243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341813"/>
            <a:ext cx="5027613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8243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341813"/>
            <a:ext cx="5027613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8243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341813"/>
            <a:ext cx="5027613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8243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341813"/>
            <a:ext cx="5027613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7219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341813"/>
            <a:ext cx="5027613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0291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8243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341813"/>
            <a:ext cx="5027613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13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a-IR" smtClean="0"/>
          </a:p>
        </p:txBody>
      </p:sp>
      <p:sp>
        <p:nvSpPr>
          <p:cNvPr id="141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4555163-F8C6-4115-9F75-4541902BF0B1}" type="slidenum">
              <a:rPr lang="en-US" smtClean="0"/>
              <a:pPr/>
              <a:t>9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1766888" y="30163"/>
            <a:ext cx="10391776" cy="779303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1766888" y="30163"/>
            <a:ext cx="10391776" cy="779303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1766888" y="30163"/>
            <a:ext cx="10391776" cy="779303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E1F2C9-A698-461C-8800-C73D04E1F4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3B3864-6D67-4450-A31C-55BC87C6AE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0B3DB9-B5B7-43CB-8E50-03FE076F9C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en-US" sz="24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en-US" sz="24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en-US" sz="24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en-US" sz="24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en-US" sz="24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en-US" sz="24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en-US" sz="2400">
              <a:solidFill>
                <a:srgbClr val="000000"/>
              </a:solidFill>
              <a:latin typeface="Tahoma" pitchFamily="34" charset="0"/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9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800" i="1" u="sng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20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800" i="1" u="sng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</p:grpSp>
        <p:grpSp>
          <p:nvGrpSpPr>
            <p:cNvPr id="11" name="Group 6"/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7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800" i="1" u="sng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8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800" i="1" u="sng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</p:grpSp>
        <p:sp>
          <p:nvSpPr>
            <p:cNvPr id="14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1800" i="1" u="sng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5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1800" i="1" u="sng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1800" i="1" u="sng">
                <a:solidFill>
                  <a:srgbClr val="000000"/>
                </a:solidFill>
                <a:latin typeface="Tahoma" pitchFamily="34" charset="0"/>
              </a:endParaRPr>
            </a:p>
          </p:txBody>
        </p:sp>
      </p:grpSp>
      <p:sp>
        <p:nvSpPr>
          <p:cNvPr id="104460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4461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1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rgbClr val="1C1C1C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rgbClr val="1C1C1C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rgbClr val="1C1C1C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E60E26DA-E476-42ED-81E8-ECECA4C7CE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807898B8-5EA2-4408-B0B3-A4F3CFAD9B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593EAB75-4407-4574-8D19-969887E28D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2B6462B1-5432-4CDB-A82A-1665BD1261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EEF6E913-586A-4850-8050-5485119CFE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F0483204-13F8-4E5F-858A-8AB2CD432C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037A8007-47CC-4164-AADA-FF6742FAAB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0821D4CE-7BEE-4A93-AFF9-23269B98E8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25BE01-BA2D-44C4-A96F-709F7B5E6B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255CBA90-F538-4A99-990D-D73FE021B5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18A78369-96EC-432F-9466-0F501BD0DF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21949154-1835-42F0-A16B-31DC55C3AE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066800" y="1981200"/>
            <a:ext cx="36957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914900" y="1981200"/>
            <a:ext cx="36957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1066800" y="4114800"/>
            <a:ext cx="36957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14900" y="4114800"/>
            <a:ext cx="36957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0668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705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CA264372-55B7-43B7-8E89-15B4B0A6AB13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00F64D4-FCD5-4CE5-A6B6-F5AF5F6FB1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5C7428-89C3-4460-8301-FFE6806541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4FDF9E-B48F-46ED-BD90-124FD32B22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783766-DC48-4CB8-868C-E690D658F2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8FB291-5B2C-47C0-ABE9-3BCEDFB4F6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D3587C-9B75-473B-B867-08A26187CB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B03572-D55D-4D5D-BD42-FCBFC3D24C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B35F90-E4C2-44F7-90FC-1F14E35EE4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7FBE51B2-6EAE-43BB-A928-DE1779B60A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94" r:id="rId1"/>
    <p:sldLayoutId id="2147483995" r:id="rId2"/>
    <p:sldLayoutId id="2147483996" r:id="rId3"/>
    <p:sldLayoutId id="2147483997" r:id="rId4"/>
    <p:sldLayoutId id="2147483998" r:id="rId5"/>
    <p:sldLayoutId id="2147483999" r:id="rId6"/>
    <p:sldLayoutId id="2147484000" r:id="rId7"/>
    <p:sldLayoutId id="2147484001" r:id="rId8"/>
    <p:sldLayoutId id="2147484002" r:id="rId9"/>
    <p:sldLayoutId id="2147484003" r:id="rId10"/>
    <p:sldLayoutId id="214748400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CC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CC00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CC00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CC00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CC00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rgbClr val="FFCC00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rgbClr val="FFCC00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rgbClr val="FFCC00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rgbClr val="FFCC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3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Blip>
          <a:blip r:embed="rId13"/>
        </a:buBlip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Blip>
          <a:blip r:embed="rId13"/>
        </a:buBlip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Blip>
          <a:blip r:embed="rId13"/>
        </a:buBlip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Blip>
          <a:blip r:embed="rId13"/>
        </a:buBlip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Blip>
          <a:blip r:embed="rId13"/>
        </a:buBlip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Blip>
          <a:blip r:embed="rId13"/>
        </a:buBlip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Blip>
          <a:blip r:embed="rId13"/>
        </a:buBlip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Blip>
          <a:blip r:embed="rId13"/>
        </a:buBlip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en-US" sz="24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103427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en-US" sz="24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103428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en-US" sz="24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103429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en-US" sz="24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103430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en-US" sz="24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103431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en-US" sz="24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103432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en-US" sz="24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10343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43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435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 i="0" u="none">
                <a:solidFill>
                  <a:srgbClr val="000000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43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 i="0" u="none">
                <a:solidFill>
                  <a:srgbClr val="000000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43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 i="0" u="none">
                <a:solidFill>
                  <a:srgbClr val="000000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fld id="{AE4BE29F-88FA-4892-B6A5-7D4133F2A3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9" r:id="rId1"/>
    <p:sldLayoutId id="2147484030" r:id="rId2"/>
    <p:sldLayoutId id="2147484031" r:id="rId3"/>
    <p:sldLayoutId id="2147484032" r:id="rId4"/>
    <p:sldLayoutId id="2147484033" r:id="rId5"/>
    <p:sldLayoutId id="2147484034" r:id="rId6"/>
    <p:sldLayoutId id="2147484035" r:id="rId7"/>
    <p:sldLayoutId id="2147484036" r:id="rId8"/>
    <p:sldLayoutId id="2147484037" r:id="rId9"/>
    <p:sldLayoutId id="2147484038" r:id="rId10"/>
    <p:sldLayoutId id="2147484039" r:id="rId11"/>
    <p:sldLayoutId id="2147484040" r:id="rId12"/>
    <p:sldLayoutId id="2147484041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34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34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3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3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3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3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3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3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3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3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3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3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3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3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3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3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3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3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3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33" grpId="0"/>
      <p:bldP spid="103434" grpId="0" build="p">
        <p:tmplLst>
          <p:tmpl lvl="1">
            <p:tnLst>
              <p:par>
                <p:cTn presetID="47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34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3434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034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34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7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34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3434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034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34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7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34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3434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034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34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7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34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3434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034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34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7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34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3434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034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34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90600"/>
            <a:ext cx="7848600" cy="1981200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chemeClr val="tx1"/>
                </a:solidFill>
              </a:rPr>
              <a:t/>
            </a:r>
            <a:br>
              <a:rPr lang="en-US" b="1" dirty="0" smtClean="0">
                <a:solidFill>
                  <a:schemeClr val="tx1"/>
                </a:solidFill>
              </a:rPr>
            </a:br>
            <a:r>
              <a:rPr lang="en-US" b="1" dirty="0" smtClean="0">
                <a:solidFill>
                  <a:schemeClr val="tx1"/>
                </a:solidFill>
              </a:rPr>
              <a:t> Case Discussion Session</a:t>
            </a:r>
            <a:r>
              <a:rPr lang="en-US" b="1" dirty="0" smtClean="0">
                <a:solidFill>
                  <a:schemeClr val="tx1"/>
                </a:solidFill>
              </a:rPr>
              <a:t/>
            </a:r>
            <a:br>
              <a:rPr lang="en-US" b="1" dirty="0" smtClean="0">
                <a:solidFill>
                  <a:schemeClr val="tx1"/>
                </a:solidFill>
              </a:rPr>
            </a:br>
            <a:r>
              <a:rPr lang="en-US" b="1" dirty="0" smtClean="0">
                <a:solidFill>
                  <a:schemeClr val="tx1"/>
                </a:solidFill>
              </a:rPr>
              <a:t>Persistent </a:t>
            </a:r>
            <a:r>
              <a:rPr lang="en-US" b="1" dirty="0" smtClean="0">
                <a:solidFill>
                  <a:schemeClr val="tx1"/>
                </a:solidFill>
              </a:rPr>
              <a:t>Cushing’s Disease After </a:t>
            </a:r>
            <a:r>
              <a:rPr lang="en-US" b="1" dirty="0" smtClean="0">
                <a:solidFill>
                  <a:schemeClr val="tx1"/>
                </a:solidFill>
              </a:rPr>
              <a:t>Pituitary </a:t>
            </a:r>
            <a:r>
              <a:rPr lang="en-US" b="1" dirty="0" smtClean="0">
                <a:solidFill>
                  <a:schemeClr val="tx1"/>
                </a:solidFill>
              </a:rPr>
              <a:t>Surgery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9600" y="3352800"/>
            <a:ext cx="7848600" cy="2971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sz="2400" b="1" dirty="0" smtClean="0"/>
          </a:p>
          <a:p>
            <a:pPr eaLnBrk="1" hangingPunct="1">
              <a:lnSpc>
                <a:spcPct val="80000"/>
              </a:lnSpc>
            </a:pPr>
            <a:r>
              <a:rPr lang="en-US" sz="2400" b="1" dirty="0" smtClean="0"/>
              <a:t>G.K. Stella,         MD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b="1" dirty="0" smtClean="0"/>
              <a:t>M. </a:t>
            </a:r>
            <a:r>
              <a:rPr lang="en-US" sz="2400" b="1" dirty="0" err="1" smtClean="0"/>
              <a:t>Zeinalizadeh</a:t>
            </a:r>
            <a:r>
              <a:rPr lang="en-US" sz="2400" b="1" dirty="0" smtClean="0"/>
              <a:t>, MD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b="1" dirty="0" smtClean="0"/>
              <a:t>M.K. </a:t>
            </a:r>
            <a:r>
              <a:rPr lang="en-US" sz="2400" b="1" dirty="0" err="1" smtClean="0"/>
              <a:t>Shahrzad</a:t>
            </a:r>
            <a:r>
              <a:rPr lang="en-US" sz="2400" b="1" dirty="0" smtClean="0"/>
              <a:t>,  MD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b="1" dirty="0" err="1" smtClean="0"/>
              <a:t>M</a:t>
            </a:r>
            <a:r>
              <a:rPr lang="en-US" sz="2400" b="1" dirty="0" err="1" smtClean="0"/>
              <a:t>.Nakhjavani</a:t>
            </a:r>
            <a:r>
              <a:rPr lang="en-US" sz="2400" b="1" dirty="0" smtClean="0"/>
              <a:t>,     MD</a:t>
            </a:r>
          </a:p>
          <a:p>
            <a:pPr eaLnBrk="1" hangingPunct="1">
              <a:lnSpc>
                <a:spcPct val="80000"/>
              </a:lnSpc>
            </a:pPr>
            <a:endParaRPr lang="en-US" sz="2400" b="1" dirty="0" smtClean="0"/>
          </a:p>
          <a:p>
            <a:pPr eaLnBrk="1" hangingPunct="1">
              <a:lnSpc>
                <a:spcPct val="80000"/>
              </a:lnSpc>
            </a:pPr>
            <a:r>
              <a:rPr lang="en-US" sz="2400" b="1" smtClean="0"/>
              <a:t>ICED October 2014</a:t>
            </a:r>
            <a:endParaRPr lang="en-US" sz="2400" b="1" dirty="0" smtClean="0"/>
          </a:p>
          <a:p>
            <a:pPr eaLnBrk="1" hangingPunct="1">
              <a:lnSpc>
                <a:spcPct val="80000"/>
              </a:lnSpc>
            </a:pPr>
            <a:endParaRPr lang="en-US" sz="2400" dirty="0" smtClean="0"/>
          </a:p>
          <a:p>
            <a:pPr eaLnBrk="1" hangingPunct="1">
              <a:lnSpc>
                <a:spcPct val="80000"/>
              </a:lnSpc>
            </a:pPr>
            <a:endParaRPr lang="en-US" sz="1800" dirty="0" smtClean="0"/>
          </a:p>
          <a:p>
            <a:pPr eaLnBrk="1" hangingPunct="1">
              <a:lnSpc>
                <a:spcPct val="80000"/>
              </a:lnSpc>
            </a:pPr>
            <a:endParaRPr lang="en-US" sz="1400" dirty="0" smtClean="0"/>
          </a:p>
          <a:p>
            <a:pPr eaLnBrk="1" hangingPunct="1">
              <a:lnSpc>
                <a:spcPct val="80000"/>
              </a:lnSpc>
            </a:pPr>
            <a:endParaRPr lang="en-US" sz="1400" dirty="0" smtClean="0"/>
          </a:p>
          <a:p>
            <a:pPr eaLnBrk="1" hangingPunct="1">
              <a:lnSpc>
                <a:spcPct val="80000"/>
              </a:lnSpc>
            </a:pPr>
            <a:r>
              <a:rPr lang="en-US" sz="1400" dirty="0" smtClean="0"/>
              <a:t>                                                                               </a:t>
            </a:r>
          </a:p>
          <a:p>
            <a:pPr eaLnBrk="1" hangingPunct="1">
              <a:lnSpc>
                <a:spcPct val="80000"/>
              </a:lnSpc>
            </a:pPr>
            <a:endParaRPr lang="en-US" sz="1400" dirty="0" smtClean="0"/>
          </a:p>
          <a:p>
            <a:pPr eaLnBrk="1" hangingPunct="1">
              <a:lnSpc>
                <a:spcPct val="80000"/>
              </a:lnSpc>
            </a:pPr>
            <a:endParaRPr lang="en-US" sz="1400" dirty="0" smtClean="0"/>
          </a:p>
          <a:p>
            <a:pPr eaLnBrk="1" hangingPunct="1">
              <a:lnSpc>
                <a:spcPct val="80000"/>
              </a:lnSpc>
            </a:pPr>
            <a:r>
              <a:rPr lang="en-US" sz="1400" dirty="0" smtClean="0"/>
              <a:t>                                                                        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Post-operative Lab Findings</a:t>
            </a:r>
          </a:p>
        </p:txBody>
      </p:sp>
      <p:sp>
        <p:nvSpPr>
          <p:cNvPr id="56323" name="Content Placeholder 4"/>
          <p:cNvSpPr>
            <a:spLocks/>
          </p:cNvSpPr>
          <p:nvPr/>
        </p:nvSpPr>
        <p:spPr bwMode="auto">
          <a:xfrm>
            <a:off x="423863" y="1881188"/>
            <a:ext cx="8080375" cy="416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/>
          <a:lstStyle/>
          <a:p>
            <a:pPr>
              <a:lnSpc>
                <a:spcPct val="90000"/>
              </a:lnSpc>
              <a:spcAft>
                <a:spcPts val="600"/>
              </a:spcAft>
              <a:buClr>
                <a:srgbClr val="227A8F"/>
              </a:buClr>
            </a:pPr>
            <a:r>
              <a:rPr lang="en-US" b="1" dirty="0" smtClean="0">
                <a:cs typeface="Arial" charset="0"/>
              </a:rPr>
              <a:t>  </a:t>
            </a:r>
          </a:p>
        </p:txBody>
      </p:sp>
      <p:pic>
        <p:nvPicPr>
          <p:cNvPr id="2078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2133600"/>
            <a:ext cx="48006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609600" y="2286000"/>
            <a:ext cx="2743200" cy="11110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buClr>
                <a:srgbClr val="227A8F"/>
              </a:buClr>
            </a:pPr>
            <a:r>
              <a:rPr lang="en-US" sz="2800" b="1" dirty="0" smtClean="0">
                <a:cs typeface="Arial" charset="0"/>
              </a:rPr>
              <a:t> </a:t>
            </a:r>
            <a:r>
              <a:rPr lang="en-US" b="1" dirty="0" smtClean="0">
                <a:cs typeface="Arial" charset="0"/>
              </a:rPr>
              <a:t>Nov. 13, 2012:</a:t>
            </a:r>
          </a:p>
          <a:p>
            <a:pPr>
              <a:lnSpc>
                <a:spcPct val="90000"/>
              </a:lnSpc>
              <a:spcAft>
                <a:spcPts val="600"/>
              </a:spcAft>
              <a:buClr>
                <a:srgbClr val="227A8F"/>
              </a:buClr>
            </a:pPr>
            <a:r>
              <a:rPr lang="en-US" b="1" dirty="0" smtClean="0">
                <a:cs typeface="Arial" charset="0"/>
              </a:rPr>
              <a:t>Serum cortisol was       14 mcg/dl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33400" y="3886200"/>
            <a:ext cx="28827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b="1" dirty="0" smtClean="0"/>
              <a:t>November 16, 2012: </a:t>
            </a:r>
          </a:p>
          <a:p>
            <a:r>
              <a:rPr lang="en-US" b="1" dirty="0" smtClean="0"/>
              <a:t>Cortisol= 21 mcg/dl</a:t>
            </a:r>
          </a:p>
          <a:p>
            <a:r>
              <a:rPr lang="en-US" b="1" dirty="0" smtClean="0"/>
              <a:t>ACTH= 25.5 pg/ml</a:t>
            </a:r>
            <a:endParaRPr lang="en-US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smtClean="0"/>
              <a:t>Successful Removal of ACTH Secreting Pituitary Microadenoma</a:t>
            </a:r>
          </a:p>
        </p:txBody>
      </p:sp>
      <p:sp>
        <p:nvSpPr>
          <p:cNvPr id="56323" name="Content Placeholder 4"/>
          <p:cNvSpPr>
            <a:spLocks/>
          </p:cNvSpPr>
          <p:nvPr/>
        </p:nvSpPr>
        <p:spPr bwMode="auto">
          <a:xfrm>
            <a:off x="423863" y="1881188"/>
            <a:ext cx="8080375" cy="416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/>
          <a:lstStyle/>
          <a:p>
            <a:pPr>
              <a:lnSpc>
                <a:spcPct val="90000"/>
              </a:lnSpc>
              <a:spcAft>
                <a:spcPts val="600"/>
              </a:spcAft>
              <a:buClr>
                <a:srgbClr val="227A8F"/>
              </a:buClr>
            </a:pPr>
            <a:r>
              <a:rPr lang="en-US" b="1" dirty="0" smtClean="0">
                <a:cs typeface="Arial" charset="0"/>
              </a:rPr>
              <a:t>  </a:t>
            </a:r>
          </a:p>
        </p:txBody>
      </p:sp>
      <p:pic>
        <p:nvPicPr>
          <p:cNvPr id="2078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2133600"/>
            <a:ext cx="48006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609600" y="2286000"/>
            <a:ext cx="2743200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buClr>
                <a:srgbClr val="227A8F"/>
              </a:buClr>
            </a:pPr>
            <a:r>
              <a:rPr lang="en-US" sz="2800" b="1" dirty="0" smtClean="0">
                <a:cs typeface="Arial" charset="0"/>
              </a:rPr>
              <a:t>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33400" y="3886200"/>
            <a:ext cx="28827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endParaRPr lang="en-US" b="1" dirty="0"/>
          </a:p>
        </p:txBody>
      </p:sp>
      <p:pic>
        <p:nvPicPr>
          <p:cNvPr id="21709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000" y="2362200"/>
            <a:ext cx="21336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709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19201" y="5943600"/>
            <a:ext cx="3352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3527" name="Rectangle 7"/>
          <p:cNvSpPr>
            <a:spLocks noGrp="1" noChangeArrowheads="1"/>
          </p:cNvSpPr>
          <p:nvPr>
            <p:ph type="title"/>
          </p:nvPr>
        </p:nvSpPr>
        <p:spPr>
          <a:xfrm>
            <a:off x="762000" y="274638"/>
            <a:ext cx="7162800" cy="715962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Post-operative course</a:t>
            </a:r>
            <a:endParaRPr lang="en-US" b="1" dirty="0"/>
          </a:p>
        </p:txBody>
      </p:sp>
      <p:pic>
        <p:nvPicPr>
          <p:cNvPr id="26630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828800"/>
            <a:ext cx="7364412" cy="1493838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lg"/>
          </a:ln>
        </p:spPr>
      </p:pic>
      <p:sp>
        <p:nvSpPr>
          <p:cNvPr id="26631" name="Text Box 12"/>
          <p:cNvSpPr txBox="1">
            <a:spLocks noChangeArrowheads="1"/>
          </p:cNvSpPr>
          <p:nvPr/>
        </p:nvSpPr>
        <p:spPr bwMode="auto">
          <a:xfrm>
            <a:off x="1252538" y="1905000"/>
            <a:ext cx="6640512" cy="492443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lg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 b="1" dirty="0"/>
              <a:t>Questions</a:t>
            </a:r>
          </a:p>
        </p:txBody>
      </p:sp>
      <p:sp>
        <p:nvSpPr>
          <p:cNvPr id="26632" name="Text Box 13"/>
          <p:cNvSpPr txBox="1">
            <a:spLocks noChangeArrowheads="1"/>
          </p:cNvSpPr>
          <p:nvPr/>
        </p:nvSpPr>
        <p:spPr bwMode="auto">
          <a:xfrm>
            <a:off x="1252538" y="2667000"/>
            <a:ext cx="7477125" cy="185281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lg"/>
          </a:ln>
        </p:spPr>
        <p:txBody>
          <a:bodyPr wrap="square">
            <a:spAutoFit/>
          </a:bodyPr>
          <a:lstStyle/>
          <a:p>
            <a:pPr marL="231775" indent="-231775">
              <a:lnSpc>
                <a:spcPct val="90000"/>
              </a:lnSpc>
              <a:spcBef>
                <a:spcPct val="40000"/>
              </a:spcBef>
              <a:buClr>
                <a:schemeClr val="bg2"/>
              </a:buClr>
              <a:buFontTx/>
              <a:buChar char="•"/>
            </a:pPr>
            <a:r>
              <a:rPr lang="en-US" sz="2600" b="1" dirty="0"/>
              <a:t>How common is this problem?</a:t>
            </a:r>
          </a:p>
          <a:p>
            <a:pPr marL="231775" indent="-231775">
              <a:lnSpc>
                <a:spcPct val="90000"/>
              </a:lnSpc>
              <a:spcBef>
                <a:spcPct val="40000"/>
              </a:spcBef>
              <a:buClr>
                <a:schemeClr val="bg2"/>
              </a:buClr>
              <a:buFontTx/>
              <a:buChar char="•"/>
            </a:pPr>
            <a:r>
              <a:rPr lang="en-US" sz="2600" b="1" dirty="0" smtClean="0"/>
              <a:t>What test to order?</a:t>
            </a:r>
            <a:endParaRPr lang="en-US" sz="2600" b="1" dirty="0"/>
          </a:p>
          <a:p>
            <a:pPr marL="231775" indent="-231775">
              <a:lnSpc>
                <a:spcPct val="90000"/>
              </a:lnSpc>
              <a:spcBef>
                <a:spcPct val="40000"/>
              </a:spcBef>
              <a:buClr>
                <a:schemeClr val="bg2"/>
              </a:buClr>
              <a:buFontTx/>
              <a:buChar char="•"/>
            </a:pPr>
            <a:r>
              <a:rPr lang="en-US" sz="2600" b="1" dirty="0" smtClean="0"/>
              <a:t>What is the appropriate management in this step?</a:t>
            </a:r>
            <a:endParaRPr lang="en-US" sz="26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01675"/>
            <a:ext cx="7772400" cy="1143000"/>
          </a:xfrm>
        </p:spPr>
        <p:txBody>
          <a:bodyPr/>
          <a:lstStyle/>
          <a:p>
            <a:pPr algn="ctr"/>
            <a:r>
              <a:rPr lang="it-IT" sz="2800" b="1" dirty="0" smtClean="0">
                <a:solidFill>
                  <a:srgbClr val="800000"/>
                </a:solidFill>
              </a:rPr>
              <a:t>Pituitry Imaging After TSS</a:t>
            </a:r>
            <a:br>
              <a:rPr lang="it-IT" sz="2800" b="1" dirty="0" smtClean="0">
                <a:solidFill>
                  <a:srgbClr val="800000"/>
                </a:solidFill>
              </a:rPr>
            </a:br>
            <a:endParaRPr lang="it-IT" sz="4000" b="1" dirty="0" smtClean="0">
              <a:solidFill>
                <a:srgbClr val="800000"/>
              </a:solidFill>
            </a:endParaRPr>
          </a:p>
        </p:txBody>
      </p:sp>
      <p:sp>
        <p:nvSpPr>
          <p:cNvPr id="366597" name="Text Box 5"/>
          <p:cNvSpPr txBox="1">
            <a:spLocks noChangeArrowheads="1"/>
          </p:cNvSpPr>
          <p:nvPr/>
        </p:nvSpPr>
        <p:spPr bwMode="auto">
          <a:xfrm>
            <a:off x="2555875" y="5846763"/>
            <a:ext cx="4625975" cy="822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it-IT" sz="2400"/>
              <a:t>high sensitivity but low specificity</a:t>
            </a:r>
            <a:r>
              <a:rPr lang="it-IT" sz="2400">
                <a:solidFill>
                  <a:schemeClr val="tx2"/>
                </a:solidFill>
              </a:rPr>
              <a:t/>
            </a:r>
            <a:br>
              <a:rPr lang="it-IT" sz="2400">
                <a:solidFill>
                  <a:schemeClr val="tx2"/>
                </a:solidFill>
              </a:rPr>
            </a:br>
            <a:endParaRPr lang="it-IT" sz="2400">
              <a:solidFill>
                <a:schemeClr val="tx2"/>
              </a:solidFill>
            </a:endParaRPr>
          </a:p>
        </p:txBody>
      </p:sp>
      <p:pic>
        <p:nvPicPr>
          <p:cNvPr id="208898" name="Picture 2" descr="C:\Users\HP\Desktop\Cushing's\dr nakhjavan\IMG_0324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2057400"/>
            <a:ext cx="5628176" cy="411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66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659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01675"/>
            <a:ext cx="7772400" cy="1143000"/>
          </a:xfrm>
        </p:spPr>
        <p:txBody>
          <a:bodyPr/>
          <a:lstStyle/>
          <a:p>
            <a:pPr algn="ctr"/>
            <a:r>
              <a:rPr lang="it-IT" sz="2800" b="1" dirty="0" smtClean="0">
                <a:solidFill>
                  <a:srgbClr val="800000"/>
                </a:solidFill>
              </a:rPr>
              <a:t>Pituitry Imaging After TSS</a:t>
            </a:r>
            <a:br>
              <a:rPr lang="it-IT" sz="2800" b="1" dirty="0" smtClean="0">
                <a:solidFill>
                  <a:srgbClr val="800000"/>
                </a:solidFill>
              </a:rPr>
            </a:br>
            <a:endParaRPr lang="it-IT" sz="4000" b="1" dirty="0" smtClean="0">
              <a:solidFill>
                <a:srgbClr val="800000"/>
              </a:solidFill>
            </a:endParaRPr>
          </a:p>
        </p:txBody>
      </p:sp>
      <p:sp>
        <p:nvSpPr>
          <p:cNvPr id="366597" name="Text Box 5"/>
          <p:cNvSpPr txBox="1">
            <a:spLocks noChangeArrowheads="1"/>
          </p:cNvSpPr>
          <p:nvPr/>
        </p:nvSpPr>
        <p:spPr bwMode="auto">
          <a:xfrm>
            <a:off x="2555875" y="5846763"/>
            <a:ext cx="4625975" cy="822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it-IT" sz="2400"/>
              <a:t>high sensitivity but low specificity</a:t>
            </a:r>
            <a:r>
              <a:rPr lang="it-IT" sz="2400">
                <a:solidFill>
                  <a:schemeClr val="tx2"/>
                </a:solidFill>
              </a:rPr>
              <a:t/>
            </a:r>
            <a:br>
              <a:rPr lang="it-IT" sz="2400">
                <a:solidFill>
                  <a:schemeClr val="tx2"/>
                </a:solidFill>
              </a:rPr>
            </a:br>
            <a:endParaRPr lang="it-IT" sz="2400">
              <a:solidFill>
                <a:schemeClr val="tx2"/>
              </a:solidFill>
            </a:endParaRPr>
          </a:p>
        </p:txBody>
      </p:sp>
      <p:pic>
        <p:nvPicPr>
          <p:cNvPr id="209922" name="Picture 2" descr="C:\Users\HP\Desktop\Cushing's\dr nakhjavan\IMG_0325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27637" y="2017713"/>
            <a:ext cx="5688726" cy="411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66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659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01675"/>
            <a:ext cx="7772400" cy="1143000"/>
          </a:xfrm>
        </p:spPr>
        <p:txBody>
          <a:bodyPr/>
          <a:lstStyle/>
          <a:p>
            <a:pPr algn="ctr"/>
            <a:r>
              <a:rPr lang="it-IT" sz="2800" b="1" dirty="0" smtClean="0">
                <a:solidFill>
                  <a:srgbClr val="800000"/>
                </a:solidFill>
              </a:rPr>
              <a:t>Pituitry Imaging After TSS</a:t>
            </a:r>
            <a:br>
              <a:rPr lang="it-IT" sz="2800" b="1" dirty="0" smtClean="0">
                <a:solidFill>
                  <a:srgbClr val="800000"/>
                </a:solidFill>
              </a:rPr>
            </a:br>
            <a:endParaRPr lang="it-IT" sz="4000" b="1" dirty="0" smtClean="0">
              <a:solidFill>
                <a:srgbClr val="800000"/>
              </a:solidFill>
            </a:endParaRPr>
          </a:p>
        </p:txBody>
      </p:sp>
      <p:pic>
        <p:nvPicPr>
          <p:cNvPr id="210946" name="Picture 2" descr="C:\Users\HP\Desktop\Cushing's\dr nakhjavan\IMG_0327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2057400"/>
            <a:ext cx="5147550" cy="411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3527" name="Rectangle 7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7696200" cy="715962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endParaRPr lang="en-US" b="1" dirty="0"/>
          </a:p>
        </p:txBody>
      </p:sp>
      <p:pic>
        <p:nvPicPr>
          <p:cNvPr id="26627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0588" y="1201738"/>
            <a:ext cx="7364412" cy="1493837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lg"/>
          </a:ln>
        </p:spPr>
      </p:pic>
      <p:sp>
        <p:nvSpPr>
          <p:cNvPr id="26628" name="Text Box 9"/>
          <p:cNvSpPr txBox="1">
            <a:spLocks noChangeArrowheads="1"/>
          </p:cNvSpPr>
          <p:nvPr/>
        </p:nvSpPr>
        <p:spPr bwMode="auto">
          <a:xfrm>
            <a:off x="1252538" y="1314450"/>
            <a:ext cx="6640512" cy="488950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lg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600" b="1" dirty="0" smtClean="0"/>
              <a:t>Pituitary Irradiation</a:t>
            </a:r>
            <a:endParaRPr lang="en-US" sz="2600" b="1" dirty="0"/>
          </a:p>
        </p:txBody>
      </p:sp>
      <p:sp>
        <p:nvSpPr>
          <p:cNvPr id="26629" name="Text Box 10"/>
          <p:cNvSpPr txBox="1">
            <a:spLocks noChangeArrowheads="1"/>
          </p:cNvSpPr>
          <p:nvPr/>
        </p:nvSpPr>
        <p:spPr bwMode="auto">
          <a:xfrm>
            <a:off x="1252538" y="2003425"/>
            <a:ext cx="7477125" cy="812530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lg"/>
          </a:ln>
        </p:spPr>
        <p:txBody>
          <a:bodyPr>
            <a:spAutoFit/>
          </a:bodyPr>
          <a:lstStyle/>
          <a:p>
            <a:pPr marL="231775" indent="-231775">
              <a:lnSpc>
                <a:spcPct val="90000"/>
              </a:lnSpc>
              <a:spcBef>
                <a:spcPct val="40000"/>
              </a:spcBef>
              <a:buClr>
                <a:schemeClr val="bg2"/>
              </a:buClr>
              <a:buFontTx/>
              <a:buChar char="•"/>
            </a:pPr>
            <a:r>
              <a:rPr lang="en-US" sz="2600" b="1" dirty="0" smtClean="0"/>
              <a:t>Gama Knife Treatment  was carried out in March 13, 2013</a:t>
            </a:r>
            <a:endParaRPr lang="en-US" sz="26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599" cy="1081087"/>
          </a:xfrm>
        </p:spPr>
        <p:txBody>
          <a:bodyPr/>
          <a:lstStyle/>
          <a:p>
            <a:r>
              <a:rPr lang="en-US" dirty="0" smtClean="0"/>
              <a:t>Follow-up Lab Findings</a:t>
            </a:r>
          </a:p>
        </p:txBody>
      </p:sp>
      <p:sp>
        <p:nvSpPr>
          <p:cNvPr id="33" name="Content Placeholder 30"/>
          <p:cNvSpPr txBox="1">
            <a:spLocks/>
          </p:cNvSpPr>
          <p:nvPr/>
        </p:nvSpPr>
        <p:spPr>
          <a:xfrm>
            <a:off x="6546850" y="1190625"/>
            <a:ext cx="1825625" cy="379413"/>
          </a:xfrm>
          <a:prstGeom prst="rect">
            <a:avLst/>
          </a:prstGeom>
        </p:spPr>
        <p:txBody>
          <a:bodyPr lIns="0"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120000"/>
              <a:buFont typeface="Arial" pitchFamily="34" charset="0"/>
              <a:buNone/>
              <a:tabLst>
                <a:tab pos="2346325" algn="ctr"/>
                <a:tab pos="3028950" algn="l"/>
                <a:tab pos="4627563" algn="l"/>
                <a:tab pos="6226175" algn="ctr"/>
                <a:tab pos="7370763" algn="ctr"/>
              </a:tabLst>
              <a:defRPr/>
            </a:pPr>
            <a:endParaRPr lang="en-US" sz="1500" b="1" dirty="0">
              <a:latin typeface="+mn-lt"/>
            </a:endParaRPr>
          </a:p>
        </p:txBody>
      </p:sp>
      <p:cxnSp>
        <p:nvCxnSpPr>
          <p:cNvPr id="89093" name="Straight Connector 34"/>
          <p:cNvCxnSpPr>
            <a:cxnSpLocks noChangeShapeType="1"/>
          </p:cNvCxnSpPr>
          <p:nvPr/>
        </p:nvCxnSpPr>
        <p:spPr bwMode="auto">
          <a:xfrm>
            <a:off x="6567488" y="1546225"/>
            <a:ext cx="1781175" cy="0"/>
          </a:xfrm>
          <a:prstGeom prst="line">
            <a:avLst/>
          </a:prstGeom>
          <a:noFill/>
          <a:ln w="28575" cap="rnd" algn="ctr">
            <a:solidFill>
              <a:schemeClr val="folHlink"/>
            </a:solidFill>
            <a:round/>
            <a:headEnd/>
            <a:tailEnd/>
          </a:ln>
        </p:spPr>
      </p:cxnSp>
      <p:sp>
        <p:nvSpPr>
          <p:cNvPr id="37" name="Rounded Rectangle 36"/>
          <p:cNvSpPr/>
          <p:nvPr/>
        </p:nvSpPr>
        <p:spPr>
          <a:xfrm>
            <a:off x="6661150" y="3852863"/>
            <a:ext cx="528638" cy="317500"/>
          </a:xfrm>
          <a:prstGeom prst="roundRect">
            <a:avLst>
              <a:gd name="adj" fmla="val 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en-US" sz="1800"/>
          </a:p>
        </p:txBody>
      </p:sp>
      <p:sp>
        <p:nvSpPr>
          <p:cNvPr id="38" name="Rounded Rectangle 37"/>
          <p:cNvSpPr/>
          <p:nvPr/>
        </p:nvSpPr>
        <p:spPr>
          <a:xfrm>
            <a:off x="6661150" y="4408488"/>
            <a:ext cx="528638" cy="319087"/>
          </a:xfrm>
          <a:prstGeom prst="roundRect">
            <a:avLst>
              <a:gd name="adj" fmla="val 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en-US" sz="1800"/>
          </a:p>
        </p:txBody>
      </p:sp>
      <p:sp>
        <p:nvSpPr>
          <p:cNvPr id="39" name="Rounded Rectangle 38"/>
          <p:cNvSpPr/>
          <p:nvPr/>
        </p:nvSpPr>
        <p:spPr>
          <a:xfrm>
            <a:off x="6661150" y="4949825"/>
            <a:ext cx="528638" cy="317500"/>
          </a:xfrm>
          <a:prstGeom prst="roundRect">
            <a:avLst>
              <a:gd name="adj" fmla="val 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en-US" sz="1800"/>
          </a:p>
        </p:txBody>
      </p:sp>
      <p:sp>
        <p:nvSpPr>
          <p:cNvPr id="40" name="Rounded Rectangle 39"/>
          <p:cNvSpPr/>
          <p:nvPr/>
        </p:nvSpPr>
        <p:spPr>
          <a:xfrm>
            <a:off x="6661150" y="5521325"/>
            <a:ext cx="528638" cy="319088"/>
          </a:xfrm>
          <a:prstGeom prst="roundRect">
            <a:avLst>
              <a:gd name="adj" fmla="val 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en-US" sz="1800"/>
          </a:p>
        </p:txBody>
      </p:sp>
      <p:sp>
        <p:nvSpPr>
          <p:cNvPr id="41" name="Rounded Rectangle 40"/>
          <p:cNvSpPr/>
          <p:nvPr/>
        </p:nvSpPr>
        <p:spPr>
          <a:xfrm>
            <a:off x="7789863" y="3852863"/>
            <a:ext cx="528637" cy="317500"/>
          </a:xfrm>
          <a:prstGeom prst="roundRect">
            <a:avLst>
              <a:gd name="adj" fmla="val 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en-US" sz="1800"/>
          </a:p>
        </p:txBody>
      </p:sp>
      <p:sp>
        <p:nvSpPr>
          <p:cNvPr id="42" name="Rounded Rectangle 41"/>
          <p:cNvSpPr/>
          <p:nvPr/>
        </p:nvSpPr>
        <p:spPr>
          <a:xfrm>
            <a:off x="7789863" y="4408488"/>
            <a:ext cx="528637" cy="319087"/>
          </a:xfrm>
          <a:prstGeom prst="roundRect">
            <a:avLst>
              <a:gd name="adj" fmla="val 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en-US" sz="1800"/>
          </a:p>
        </p:txBody>
      </p:sp>
      <p:sp>
        <p:nvSpPr>
          <p:cNvPr id="43" name="Rounded Rectangle 42"/>
          <p:cNvSpPr/>
          <p:nvPr/>
        </p:nvSpPr>
        <p:spPr>
          <a:xfrm>
            <a:off x="7789863" y="4949825"/>
            <a:ext cx="528637" cy="317500"/>
          </a:xfrm>
          <a:prstGeom prst="roundRect">
            <a:avLst>
              <a:gd name="adj" fmla="val 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en-US" sz="1800"/>
          </a:p>
        </p:txBody>
      </p:sp>
      <p:sp>
        <p:nvSpPr>
          <p:cNvPr id="44" name="Rounded Rectangle 43"/>
          <p:cNvSpPr/>
          <p:nvPr/>
        </p:nvSpPr>
        <p:spPr>
          <a:xfrm>
            <a:off x="7789863" y="5521325"/>
            <a:ext cx="528637" cy="319088"/>
          </a:xfrm>
          <a:prstGeom prst="roundRect">
            <a:avLst>
              <a:gd name="adj" fmla="val 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en-US" sz="1800"/>
          </a:p>
        </p:txBody>
      </p:sp>
      <p:sp>
        <p:nvSpPr>
          <p:cNvPr id="31" name="Content Placeholder 30"/>
          <p:cNvSpPr>
            <a:spLocks/>
          </p:cNvSpPr>
          <p:nvPr/>
        </p:nvSpPr>
        <p:spPr bwMode="auto">
          <a:xfrm>
            <a:off x="533400" y="1905000"/>
            <a:ext cx="8045450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/>
          <a:lstStyle/>
          <a:p>
            <a:pPr>
              <a:lnSpc>
                <a:spcPct val="90000"/>
              </a:lnSpc>
              <a:spcBef>
                <a:spcPct val="30000"/>
              </a:spcBef>
              <a:buClr>
                <a:srgbClr val="227A8F"/>
              </a:buClr>
              <a:tabLst>
                <a:tab pos="2346325" algn="ctr"/>
                <a:tab pos="3028950" algn="l"/>
                <a:tab pos="4627563" algn="l"/>
                <a:tab pos="6226175" algn="ctr"/>
                <a:tab pos="7370763" algn="ctr"/>
              </a:tabLst>
              <a:defRPr/>
            </a:pPr>
            <a:r>
              <a:rPr lang="en-US" sz="1500" b="1" dirty="0" smtClean="0">
                <a:cs typeface="Arial" charset="0"/>
              </a:rPr>
              <a:t>   Date</a:t>
            </a:r>
            <a:r>
              <a:rPr lang="en-US" sz="1500" b="1" dirty="0">
                <a:cs typeface="Arial" charset="0"/>
              </a:rPr>
              <a:t>		</a:t>
            </a:r>
            <a:r>
              <a:rPr lang="en-US" sz="1500" b="1" dirty="0" smtClean="0">
                <a:cs typeface="Arial" charset="0"/>
              </a:rPr>
              <a:t>           Lab Results</a:t>
            </a:r>
            <a:endParaRPr lang="en-US" sz="1500" b="1" dirty="0">
              <a:cs typeface="Arial" charset="0"/>
            </a:endParaRPr>
          </a:p>
          <a:p>
            <a:pPr>
              <a:lnSpc>
                <a:spcPct val="90000"/>
              </a:lnSpc>
              <a:spcBef>
                <a:spcPct val="30000"/>
              </a:spcBef>
              <a:spcAft>
                <a:spcPts val="600"/>
              </a:spcAft>
              <a:buClr>
                <a:srgbClr val="227A8F"/>
              </a:buClr>
              <a:tabLst>
                <a:tab pos="2346325" algn="ctr"/>
                <a:tab pos="3028950" algn="l"/>
                <a:tab pos="4627563" algn="l"/>
                <a:tab pos="6226175" algn="ctr"/>
                <a:tab pos="7370763" algn="ctr"/>
              </a:tabLst>
              <a:defRPr/>
            </a:pPr>
            <a:r>
              <a:rPr lang="en-US" sz="1500" b="1" dirty="0" smtClean="0">
                <a:cs typeface="Arial" charset="0"/>
              </a:rPr>
              <a:t>                                                                  Serum cortisol        UFC          ACTH</a:t>
            </a:r>
          </a:p>
          <a:p>
            <a:pPr>
              <a:lnSpc>
                <a:spcPct val="90000"/>
              </a:lnSpc>
              <a:spcBef>
                <a:spcPct val="30000"/>
              </a:spcBef>
              <a:spcAft>
                <a:spcPts val="600"/>
              </a:spcAft>
              <a:buClr>
                <a:srgbClr val="227A8F"/>
              </a:buClr>
              <a:tabLst>
                <a:tab pos="2346325" algn="ctr"/>
                <a:tab pos="3028950" algn="l"/>
                <a:tab pos="4627563" algn="l"/>
                <a:tab pos="6226175" algn="ctr"/>
                <a:tab pos="7370763" algn="ctr"/>
              </a:tabLst>
              <a:defRPr/>
            </a:pPr>
            <a:r>
              <a:rPr lang="en-US" sz="1500" b="1" dirty="0" smtClean="0">
                <a:cs typeface="Arial" charset="0"/>
              </a:rPr>
              <a:t>May 24, 2013                                               21.5</a:t>
            </a:r>
            <a:r>
              <a:rPr lang="en-US" sz="1500" b="1" dirty="0">
                <a:cs typeface="Arial" charset="0"/>
              </a:rPr>
              <a:t>	</a:t>
            </a:r>
            <a:r>
              <a:rPr lang="en-US" sz="1500" b="1" dirty="0" smtClean="0">
                <a:cs typeface="Arial" charset="0"/>
              </a:rPr>
              <a:t>                              60</a:t>
            </a:r>
            <a:r>
              <a:rPr lang="en-US" sz="1500" b="1" dirty="0">
                <a:cs typeface="Arial" charset="0"/>
              </a:rPr>
              <a:t>	</a:t>
            </a:r>
            <a:endParaRPr lang="en-US" sz="1500" b="1" dirty="0" smtClean="0">
              <a:cs typeface="Arial" charset="0"/>
            </a:endParaRPr>
          </a:p>
          <a:p>
            <a:pPr>
              <a:lnSpc>
                <a:spcPct val="90000"/>
              </a:lnSpc>
              <a:spcBef>
                <a:spcPct val="30000"/>
              </a:spcBef>
              <a:spcAft>
                <a:spcPts val="600"/>
              </a:spcAft>
              <a:buClr>
                <a:srgbClr val="227A8F"/>
              </a:buClr>
              <a:tabLst>
                <a:tab pos="2346325" algn="ctr"/>
                <a:tab pos="3028950" algn="l"/>
                <a:tab pos="4627563" algn="l"/>
                <a:tab pos="6226175" algn="ctr"/>
                <a:tab pos="7370763" algn="ctr"/>
              </a:tabLst>
              <a:defRPr/>
            </a:pPr>
            <a:r>
              <a:rPr lang="en-US" sz="1500" b="1" dirty="0" smtClean="0">
                <a:cs typeface="Arial" charset="0"/>
              </a:rPr>
              <a:t>August 19, 2013                                                                          142</a:t>
            </a:r>
          </a:p>
          <a:p>
            <a:pPr>
              <a:lnSpc>
                <a:spcPct val="90000"/>
              </a:lnSpc>
              <a:spcBef>
                <a:spcPct val="30000"/>
              </a:spcBef>
              <a:spcAft>
                <a:spcPts val="600"/>
              </a:spcAft>
              <a:buClr>
                <a:srgbClr val="227A8F"/>
              </a:buClr>
              <a:tabLst>
                <a:tab pos="2346325" algn="ctr"/>
                <a:tab pos="3028950" algn="l"/>
                <a:tab pos="4627563" algn="l"/>
                <a:tab pos="6226175" algn="ctr"/>
                <a:tab pos="7370763" algn="ctr"/>
              </a:tabLst>
              <a:defRPr/>
            </a:pPr>
            <a:endParaRPr lang="en-US" sz="1500" b="1" dirty="0" smtClean="0">
              <a:cs typeface="Arial" charset="0"/>
            </a:endParaRPr>
          </a:p>
          <a:p>
            <a:pPr>
              <a:lnSpc>
                <a:spcPct val="90000"/>
              </a:lnSpc>
              <a:spcBef>
                <a:spcPct val="30000"/>
              </a:spcBef>
              <a:spcAft>
                <a:spcPts val="600"/>
              </a:spcAft>
              <a:buClr>
                <a:srgbClr val="227A8F"/>
              </a:buClr>
              <a:tabLst>
                <a:tab pos="2346325" algn="ctr"/>
                <a:tab pos="3028950" algn="l"/>
                <a:tab pos="4627563" algn="l"/>
                <a:tab pos="6226175" algn="ctr"/>
                <a:tab pos="7370763" algn="ctr"/>
              </a:tabLst>
              <a:defRPr/>
            </a:pPr>
            <a:r>
              <a:rPr lang="en-US" sz="1500" b="1" dirty="0" smtClean="0">
                <a:cs typeface="Arial" charset="0"/>
              </a:rPr>
              <a:t> November 19, 2013                                    17.3                         82</a:t>
            </a:r>
          </a:p>
          <a:p>
            <a:pPr>
              <a:lnSpc>
                <a:spcPct val="90000"/>
              </a:lnSpc>
              <a:spcBef>
                <a:spcPct val="30000"/>
              </a:spcBef>
              <a:spcAft>
                <a:spcPts val="600"/>
              </a:spcAft>
              <a:buClr>
                <a:srgbClr val="227A8F"/>
              </a:buClr>
              <a:tabLst>
                <a:tab pos="2346325" algn="ctr"/>
                <a:tab pos="3028950" algn="l"/>
                <a:tab pos="4627563" algn="l"/>
                <a:tab pos="6226175" algn="ctr"/>
                <a:tab pos="7370763" algn="ctr"/>
              </a:tabLst>
              <a:defRPr/>
            </a:pPr>
            <a:r>
              <a:rPr lang="en-US" sz="1500" b="1" dirty="0">
                <a:cs typeface="Arial" charset="0"/>
              </a:rPr>
              <a:t> </a:t>
            </a:r>
            <a:r>
              <a:rPr lang="en-US" sz="1500" b="1" dirty="0" smtClean="0">
                <a:cs typeface="Arial" charset="0"/>
              </a:rPr>
              <a:t> </a:t>
            </a:r>
          </a:p>
          <a:p>
            <a:pPr>
              <a:lnSpc>
                <a:spcPct val="90000"/>
              </a:lnSpc>
              <a:spcBef>
                <a:spcPct val="30000"/>
              </a:spcBef>
              <a:spcAft>
                <a:spcPts val="600"/>
              </a:spcAft>
              <a:buClr>
                <a:srgbClr val="227A8F"/>
              </a:buClr>
              <a:tabLst>
                <a:tab pos="2346325" algn="ctr"/>
                <a:tab pos="3028950" algn="l"/>
                <a:tab pos="4627563" algn="l"/>
                <a:tab pos="6226175" algn="ctr"/>
                <a:tab pos="7370763" algn="ctr"/>
              </a:tabLst>
              <a:defRPr/>
            </a:pPr>
            <a:r>
              <a:rPr lang="en-US" sz="1500" b="1" dirty="0" smtClean="0">
                <a:cs typeface="Arial" charset="0"/>
              </a:rPr>
              <a:t>March 1, 2014                                               21                           75</a:t>
            </a:r>
          </a:p>
          <a:p>
            <a:pPr>
              <a:lnSpc>
                <a:spcPct val="90000"/>
              </a:lnSpc>
              <a:spcBef>
                <a:spcPct val="30000"/>
              </a:spcBef>
              <a:spcAft>
                <a:spcPts val="600"/>
              </a:spcAft>
              <a:buClr>
                <a:srgbClr val="227A8F"/>
              </a:buClr>
              <a:tabLst>
                <a:tab pos="2346325" algn="ctr"/>
                <a:tab pos="3028950" algn="l"/>
                <a:tab pos="4627563" algn="l"/>
                <a:tab pos="6226175" algn="ctr"/>
                <a:tab pos="7370763" algn="ctr"/>
              </a:tabLst>
              <a:defRPr/>
            </a:pPr>
            <a:endParaRPr lang="en-US" sz="1500" b="1" dirty="0">
              <a:cs typeface="Arial" charset="0"/>
            </a:endParaRPr>
          </a:p>
          <a:p>
            <a:pPr>
              <a:lnSpc>
                <a:spcPct val="90000"/>
              </a:lnSpc>
              <a:spcBef>
                <a:spcPct val="30000"/>
              </a:spcBef>
              <a:spcAft>
                <a:spcPts val="600"/>
              </a:spcAft>
              <a:buClr>
                <a:srgbClr val="227A8F"/>
              </a:buClr>
              <a:tabLst>
                <a:tab pos="2346325" algn="ctr"/>
                <a:tab pos="3028950" algn="l"/>
                <a:tab pos="4627563" algn="l"/>
                <a:tab pos="6226175" algn="ctr"/>
                <a:tab pos="7370763" algn="ctr"/>
              </a:tabLst>
              <a:defRPr/>
            </a:pPr>
            <a:r>
              <a:rPr lang="en-US" sz="1500" b="1" dirty="0" smtClean="0">
                <a:cs typeface="Arial" charset="0"/>
              </a:rPr>
              <a:t>May 24, 2014                                                 23.8                        92</a:t>
            </a:r>
          </a:p>
          <a:p>
            <a:pPr>
              <a:lnSpc>
                <a:spcPct val="90000"/>
              </a:lnSpc>
              <a:spcBef>
                <a:spcPct val="30000"/>
              </a:spcBef>
              <a:spcAft>
                <a:spcPts val="600"/>
              </a:spcAft>
              <a:buClr>
                <a:srgbClr val="227A8F"/>
              </a:buClr>
              <a:tabLst>
                <a:tab pos="2346325" algn="ctr"/>
                <a:tab pos="3028950" algn="l"/>
                <a:tab pos="4627563" algn="l"/>
                <a:tab pos="6226175" algn="ctr"/>
                <a:tab pos="7370763" algn="ctr"/>
              </a:tabLst>
              <a:defRPr/>
            </a:pPr>
            <a:r>
              <a:rPr lang="en-US" sz="1500" b="1" dirty="0" smtClean="0">
                <a:cs typeface="Arial" charset="0"/>
              </a:rPr>
              <a:t>September 9, 2014                                        30                         164</a:t>
            </a:r>
          </a:p>
          <a:p>
            <a:pPr>
              <a:lnSpc>
                <a:spcPct val="90000"/>
              </a:lnSpc>
              <a:spcBef>
                <a:spcPct val="30000"/>
              </a:spcBef>
              <a:spcAft>
                <a:spcPts val="600"/>
              </a:spcAft>
              <a:buClr>
                <a:srgbClr val="227A8F"/>
              </a:buClr>
              <a:tabLst>
                <a:tab pos="2346325" algn="ctr"/>
                <a:tab pos="3028950" algn="l"/>
                <a:tab pos="4627563" algn="l"/>
                <a:tab pos="6226175" algn="ctr"/>
                <a:tab pos="7370763" algn="ctr"/>
              </a:tabLst>
              <a:defRPr/>
            </a:pPr>
            <a:endParaRPr lang="en-US" sz="1500" b="1" dirty="0">
              <a:cs typeface="Arial" charset="0"/>
            </a:endParaRPr>
          </a:p>
          <a:p>
            <a:pPr>
              <a:lnSpc>
                <a:spcPct val="90000"/>
              </a:lnSpc>
              <a:spcBef>
                <a:spcPct val="30000"/>
              </a:spcBef>
              <a:spcAft>
                <a:spcPts val="600"/>
              </a:spcAft>
              <a:buClr>
                <a:srgbClr val="227A8F"/>
              </a:buClr>
              <a:tabLst>
                <a:tab pos="2346325" algn="ctr"/>
                <a:tab pos="3028950" algn="l"/>
                <a:tab pos="4627563" algn="l"/>
                <a:tab pos="6226175" algn="ctr"/>
                <a:tab pos="7370763" algn="ctr"/>
              </a:tabLst>
              <a:defRPr/>
            </a:pPr>
            <a:endParaRPr lang="en-US" sz="1500" b="1" dirty="0" smtClean="0">
              <a:cs typeface="Arial" charset="0"/>
            </a:endParaRPr>
          </a:p>
          <a:p>
            <a:pPr>
              <a:lnSpc>
                <a:spcPct val="90000"/>
              </a:lnSpc>
              <a:spcBef>
                <a:spcPct val="30000"/>
              </a:spcBef>
              <a:spcAft>
                <a:spcPts val="600"/>
              </a:spcAft>
              <a:buClr>
                <a:srgbClr val="227A8F"/>
              </a:buClr>
              <a:tabLst>
                <a:tab pos="2346325" algn="ctr"/>
                <a:tab pos="3028950" algn="l"/>
                <a:tab pos="4627563" algn="l"/>
                <a:tab pos="6226175" algn="ctr"/>
                <a:tab pos="7370763" algn="ctr"/>
              </a:tabLst>
              <a:defRPr/>
            </a:pPr>
            <a:endParaRPr lang="en-US" sz="1500" b="1" dirty="0" smtClean="0">
              <a:cs typeface="Arial" charset="0"/>
            </a:endParaRPr>
          </a:p>
          <a:p>
            <a:pPr>
              <a:lnSpc>
                <a:spcPct val="90000"/>
              </a:lnSpc>
              <a:spcBef>
                <a:spcPct val="30000"/>
              </a:spcBef>
              <a:spcAft>
                <a:spcPts val="600"/>
              </a:spcAft>
              <a:buClr>
                <a:srgbClr val="227A8F"/>
              </a:buClr>
              <a:tabLst>
                <a:tab pos="2346325" algn="ctr"/>
                <a:tab pos="3028950" algn="l"/>
                <a:tab pos="4627563" algn="l"/>
                <a:tab pos="6226175" algn="ctr"/>
                <a:tab pos="7370763" algn="ctr"/>
              </a:tabLst>
              <a:defRPr/>
            </a:pPr>
            <a:r>
              <a:rPr lang="en-US" sz="1500" b="1" dirty="0">
                <a:cs typeface="Arial" charset="0"/>
              </a:rPr>
              <a:t> </a:t>
            </a:r>
            <a:r>
              <a:rPr lang="en-US" sz="1500" b="1" dirty="0" smtClean="0">
                <a:cs typeface="Arial" charset="0"/>
              </a:rPr>
              <a:t>   </a:t>
            </a:r>
          </a:p>
          <a:p>
            <a:pPr>
              <a:lnSpc>
                <a:spcPct val="90000"/>
              </a:lnSpc>
              <a:spcBef>
                <a:spcPct val="30000"/>
              </a:spcBef>
              <a:spcAft>
                <a:spcPts val="600"/>
              </a:spcAft>
              <a:buClr>
                <a:srgbClr val="227A8F"/>
              </a:buClr>
              <a:tabLst>
                <a:tab pos="2346325" algn="ctr"/>
                <a:tab pos="3028950" algn="l"/>
                <a:tab pos="4627563" algn="l"/>
                <a:tab pos="6226175" algn="ctr"/>
                <a:tab pos="7370763" algn="ctr"/>
              </a:tabLst>
              <a:defRPr/>
            </a:pPr>
            <a:endParaRPr lang="en-US" sz="1500" b="1" dirty="0">
              <a:cs typeface="Arial" charset="0"/>
            </a:endParaRPr>
          </a:p>
          <a:p>
            <a:pPr>
              <a:lnSpc>
                <a:spcPct val="90000"/>
              </a:lnSpc>
              <a:spcBef>
                <a:spcPct val="30000"/>
              </a:spcBef>
              <a:spcAft>
                <a:spcPts val="600"/>
              </a:spcAft>
              <a:buClr>
                <a:srgbClr val="227A8F"/>
              </a:buClr>
              <a:tabLst>
                <a:tab pos="2346325" algn="ctr"/>
                <a:tab pos="3028950" algn="l"/>
                <a:tab pos="4627563" algn="l"/>
                <a:tab pos="6226175" algn="ctr"/>
                <a:tab pos="7370763" algn="ctr"/>
              </a:tabLst>
              <a:defRPr/>
            </a:pPr>
            <a:r>
              <a:rPr lang="en-US" sz="1500" b="1" dirty="0" smtClean="0">
                <a:cs typeface="Arial" charset="0"/>
              </a:rPr>
              <a:t>    </a:t>
            </a:r>
          </a:p>
          <a:p>
            <a:pPr>
              <a:lnSpc>
                <a:spcPct val="90000"/>
              </a:lnSpc>
              <a:spcBef>
                <a:spcPct val="30000"/>
              </a:spcBef>
              <a:spcAft>
                <a:spcPts val="600"/>
              </a:spcAft>
              <a:buClr>
                <a:srgbClr val="227A8F"/>
              </a:buClr>
              <a:tabLst>
                <a:tab pos="2346325" algn="ctr"/>
                <a:tab pos="3028950" algn="l"/>
                <a:tab pos="4627563" algn="l"/>
                <a:tab pos="6226175" algn="ctr"/>
                <a:tab pos="7370763" algn="ctr"/>
              </a:tabLst>
              <a:defRPr/>
            </a:pPr>
            <a:r>
              <a:rPr lang="en-US" sz="1500" b="1" dirty="0">
                <a:cs typeface="Arial" charset="0"/>
              </a:rPr>
              <a:t> </a:t>
            </a:r>
            <a:r>
              <a:rPr lang="en-US" sz="1500" b="1" dirty="0" smtClean="0">
                <a:cs typeface="Arial" charset="0"/>
              </a:rPr>
              <a:t>   </a:t>
            </a:r>
          </a:p>
          <a:p>
            <a:pPr>
              <a:lnSpc>
                <a:spcPct val="90000"/>
              </a:lnSpc>
              <a:spcBef>
                <a:spcPct val="30000"/>
              </a:spcBef>
              <a:spcAft>
                <a:spcPts val="600"/>
              </a:spcAft>
              <a:buClr>
                <a:srgbClr val="227A8F"/>
              </a:buClr>
              <a:tabLst>
                <a:tab pos="2346325" algn="ctr"/>
                <a:tab pos="3028950" algn="l"/>
                <a:tab pos="4627563" algn="l"/>
                <a:tab pos="6226175" algn="ctr"/>
                <a:tab pos="7370763" algn="ctr"/>
              </a:tabLst>
              <a:defRPr/>
            </a:pPr>
            <a:endParaRPr lang="en-US" sz="1500" b="1" dirty="0" smtClean="0">
              <a:cs typeface="Arial" charset="0"/>
            </a:endParaRPr>
          </a:p>
          <a:p>
            <a:pPr>
              <a:lnSpc>
                <a:spcPct val="90000"/>
              </a:lnSpc>
              <a:spcBef>
                <a:spcPct val="30000"/>
              </a:spcBef>
              <a:spcAft>
                <a:spcPts val="600"/>
              </a:spcAft>
              <a:buClr>
                <a:srgbClr val="227A8F"/>
              </a:buClr>
              <a:tabLst>
                <a:tab pos="2346325" algn="ctr"/>
                <a:tab pos="3028950" algn="l"/>
                <a:tab pos="4627563" algn="l"/>
                <a:tab pos="6226175" algn="ctr"/>
                <a:tab pos="7370763" algn="ctr"/>
              </a:tabLst>
              <a:defRPr/>
            </a:pPr>
            <a:r>
              <a:rPr lang="en-US" sz="1500" b="1" dirty="0">
                <a:cs typeface="Arial" charset="0"/>
              </a:rPr>
              <a:t> </a:t>
            </a:r>
            <a:r>
              <a:rPr lang="en-US" sz="1500" b="1" dirty="0" smtClean="0">
                <a:cs typeface="Arial" charset="0"/>
              </a:rPr>
              <a:t>  </a:t>
            </a:r>
          </a:p>
          <a:p>
            <a:pPr>
              <a:lnSpc>
                <a:spcPct val="90000"/>
              </a:lnSpc>
              <a:spcBef>
                <a:spcPct val="30000"/>
              </a:spcBef>
              <a:spcAft>
                <a:spcPts val="600"/>
              </a:spcAft>
              <a:buClr>
                <a:srgbClr val="227A8F"/>
              </a:buClr>
              <a:tabLst>
                <a:tab pos="2346325" algn="ctr"/>
                <a:tab pos="3028950" algn="l"/>
                <a:tab pos="4627563" algn="l"/>
                <a:tab pos="6226175" algn="ctr"/>
                <a:tab pos="7370763" algn="ctr"/>
              </a:tabLst>
              <a:defRPr/>
            </a:pPr>
            <a:r>
              <a:rPr lang="en-US" sz="1500" b="1" dirty="0">
                <a:cs typeface="Arial" charset="0"/>
              </a:rPr>
              <a:t> </a:t>
            </a:r>
            <a:r>
              <a:rPr lang="en-US" sz="1500" b="1" dirty="0" smtClean="0">
                <a:cs typeface="Arial" charset="0"/>
              </a:rPr>
              <a:t>     </a:t>
            </a:r>
          </a:p>
          <a:p>
            <a:pPr>
              <a:lnSpc>
                <a:spcPct val="90000"/>
              </a:lnSpc>
              <a:spcBef>
                <a:spcPct val="30000"/>
              </a:spcBef>
              <a:spcAft>
                <a:spcPts val="600"/>
              </a:spcAft>
              <a:buClr>
                <a:srgbClr val="227A8F"/>
              </a:buClr>
              <a:tabLst>
                <a:tab pos="2346325" algn="ctr"/>
                <a:tab pos="3028950" algn="l"/>
                <a:tab pos="4627563" algn="l"/>
                <a:tab pos="6226175" algn="ctr"/>
                <a:tab pos="7370763" algn="ctr"/>
              </a:tabLst>
              <a:defRPr/>
            </a:pPr>
            <a:r>
              <a:rPr lang="en-US" sz="1500" b="1" dirty="0">
                <a:cs typeface="Arial" charset="0"/>
              </a:rPr>
              <a:t>	</a:t>
            </a:r>
            <a:br>
              <a:rPr lang="en-US" sz="1500" b="1" dirty="0">
                <a:cs typeface="Arial" charset="0"/>
              </a:rPr>
            </a:br>
            <a:endParaRPr lang="en-US" sz="1500" b="1" dirty="0">
              <a:cs typeface="Arial" charset="0"/>
            </a:endParaRPr>
          </a:p>
          <a:p>
            <a:pPr>
              <a:lnSpc>
                <a:spcPct val="90000"/>
              </a:lnSpc>
              <a:spcBef>
                <a:spcPct val="30000"/>
              </a:spcBef>
              <a:spcAft>
                <a:spcPts val="600"/>
              </a:spcAft>
              <a:buClr>
                <a:srgbClr val="227A8F"/>
              </a:buClr>
              <a:tabLst>
                <a:tab pos="2346325" algn="ctr"/>
                <a:tab pos="3028950" algn="l"/>
                <a:tab pos="4627563" algn="l"/>
                <a:tab pos="6226175" algn="ctr"/>
                <a:tab pos="7370763" algn="ctr"/>
              </a:tabLst>
              <a:defRPr/>
            </a:pPr>
            <a:r>
              <a:rPr lang="en-US" sz="1500" b="1" dirty="0">
                <a:cs typeface="Arial" charset="0"/>
              </a:rPr>
              <a:t/>
            </a:r>
            <a:br>
              <a:rPr lang="en-US" sz="1500" b="1" dirty="0">
                <a:cs typeface="Arial" charset="0"/>
              </a:rPr>
            </a:br>
            <a:endParaRPr lang="en-US" sz="1500" b="1" dirty="0">
              <a:cs typeface="Arial" charset="0"/>
            </a:endParaRPr>
          </a:p>
          <a:p>
            <a:pPr>
              <a:lnSpc>
                <a:spcPct val="90000"/>
              </a:lnSpc>
              <a:spcBef>
                <a:spcPct val="30000"/>
              </a:spcBef>
              <a:spcAft>
                <a:spcPts val="600"/>
              </a:spcAft>
              <a:buClr>
                <a:srgbClr val="227A8F"/>
              </a:buClr>
              <a:tabLst>
                <a:tab pos="2346325" algn="ctr"/>
                <a:tab pos="3028950" algn="l"/>
                <a:tab pos="4627563" algn="l"/>
                <a:tab pos="6226175" algn="ctr"/>
                <a:tab pos="7370763" algn="ctr"/>
              </a:tabLst>
              <a:defRPr/>
            </a:pPr>
            <a:r>
              <a:rPr lang="en-US" sz="1500" b="1" dirty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/>
            </a:r>
            <a:br>
              <a:rPr lang="en-US" sz="1500" b="1" dirty="0">
                <a:solidFill>
                  <a:schemeClr val="bg1">
                    <a:lumMod val="50000"/>
                  </a:schemeClr>
                </a:solidFill>
                <a:cs typeface="Arial" charset="0"/>
              </a:rPr>
            </a:br>
            <a:r>
              <a:rPr lang="en-US" sz="1500" b="1" dirty="0" smtClean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    </a:t>
            </a:r>
            <a:endParaRPr lang="en-US" sz="1500" b="1" dirty="0">
              <a:solidFill>
                <a:schemeClr val="bg1">
                  <a:lumMod val="50000"/>
                </a:schemeClr>
              </a:solidFill>
              <a:cs typeface="Arial" charset="0"/>
            </a:endParaRPr>
          </a:p>
        </p:txBody>
      </p:sp>
      <p:cxnSp>
        <p:nvCxnSpPr>
          <p:cNvPr id="46" name="Straight Connector 45"/>
          <p:cNvCxnSpPr/>
          <p:nvPr/>
        </p:nvCxnSpPr>
        <p:spPr>
          <a:xfrm>
            <a:off x="501650" y="2166938"/>
            <a:ext cx="8021638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0" y="2514600"/>
            <a:ext cx="8021638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762000" y="2895600"/>
            <a:ext cx="8021638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228600" y="3429000"/>
            <a:ext cx="83820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533400" y="4038600"/>
            <a:ext cx="8021638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381000" y="4800600"/>
            <a:ext cx="8021638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609600" y="5257800"/>
            <a:ext cx="8021638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01675"/>
            <a:ext cx="7772400" cy="1143000"/>
          </a:xfrm>
        </p:spPr>
        <p:txBody>
          <a:bodyPr/>
          <a:lstStyle/>
          <a:p>
            <a:pPr algn="ctr"/>
            <a:r>
              <a:rPr lang="it-IT" sz="2800" b="1" dirty="0" smtClean="0">
                <a:solidFill>
                  <a:srgbClr val="800000"/>
                </a:solidFill>
              </a:rPr>
              <a:t>Pituitry Imaging 18 month After Gama Knife</a:t>
            </a:r>
            <a:endParaRPr lang="it-IT" sz="4000" b="1" dirty="0" smtClean="0">
              <a:solidFill>
                <a:srgbClr val="800000"/>
              </a:solidFill>
            </a:endParaRPr>
          </a:p>
        </p:txBody>
      </p:sp>
      <p:sp>
        <p:nvSpPr>
          <p:cNvPr id="366597" name="Text Box 5"/>
          <p:cNvSpPr txBox="1">
            <a:spLocks noChangeArrowheads="1"/>
          </p:cNvSpPr>
          <p:nvPr/>
        </p:nvSpPr>
        <p:spPr bwMode="auto">
          <a:xfrm>
            <a:off x="2555875" y="5846763"/>
            <a:ext cx="4625975" cy="822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it-IT" sz="2400"/>
              <a:t>high sensitivity but low specificity</a:t>
            </a:r>
            <a:r>
              <a:rPr lang="it-IT" sz="2400">
                <a:solidFill>
                  <a:schemeClr val="tx2"/>
                </a:solidFill>
              </a:rPr>
              <a:t/>
            </a:r>
            <a:br>
              <a:rPr lang="it-IT" sz="2400">
                <a:solidFill>
                  <a:schemeClr val="tx2"/>
                </a:solidFill>
              </a:rPr>
            </a:br>
            <a:endParaRPr lang="it-IT" sz="2400">
              <a:solidFill>
                <a:schemeClr val="tx2"/>
              </a:solidFill>
            </a:endParaRPr>
          </a:p>
        </p:txBody>
      </p:sp>
      <p:pic>
        <p:nvPicPr>
          <p:cNvPr id="211970" name="Picture 2" descr="C:\Users\HP\Desktop\Cushing's\dr nakhjavan\IMG_0333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1981200"/>
            <a:ext cx="5643510" cy="411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66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659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01675"/>
            <a:ext cx="7772400" cy="1143000"/>
          </a:xfrm>
        </p:spPr>
        <p:txBody>
          <a:bodyPr/>
          <a:lstStyle/>
          <a:p>
            <a:pPr algn="ctr"/>
            <a:r>
              <a:rPr lang="it-IT" sz="2800" b="1" dirty="0" smtClean="0">
                <a:solidFill>
                  <a:srgbClr val="800000"/>
                </a:solidFill>
              </a:rPr>
              <a:t>Pituitry Imaging 18 month After Gama Knife</a:t>
            </a:r>
            <a:endParaRPr lang="it-IT" sz="4000" b="1" dirty="0" smtClean="0">
              <a:solidFill>
                <a:srgbClr val="800000"/>
              </a:solidFill>
            </a:endParaRPr>
          </a:p>
        </p:txBody>
      </p:sp>
      <p:sp>
        <p:nvSpPr>
          <p:cNvPr id="366597" name="Text Box 5"/>
          <p:cNvSpPr txBox="1">
            <a:spLocks noChangeArrowheads="1"/>
          </p:cNvSpPr>
          <p:nvPr/>
        </p:nvSpPr>
        <p:spPr bwMode="auto">
          <a:xfrm>
            <a:off x="2555875" y="5846763"/>
            <a:ext cx="4625975" cy="822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it-IT" sz="2400"/>
              <a:t>high sensitivity but low specificity</a:t>
            </a:r>
            <a:r>
              <a:rPr lang="it-IT" sz="2400">
                <a:solidFill>
                  <a:schemeClr val="tx2"/>
                </a:solidFill>
              </a:rPr>
              <a:t/>
            </a:r>
            <a:br>
              <a:rPr lang="it-IT" sz="2400">
                <a:solidFill>
                  <a:schemeClr val="tx2"/>
                </a:solidFill>
              </a:rPr>
            </a:br>
            <a:endParaRPr lang="it-IT" sz="2400">
              <a:solidFill>
                <a:schemeClr val="tx2"/>
              </a:solidFill>
            </a:endParaRPr>
          </a:p>
        </p:txBody>
      </p:sp>
      <p:pic>
        <p:nvPicPr>
          <p:cNvPr id="212994" name="Picture 2" descr="C:\Users\HP\Desktop\Cushing's\dr nakhjavan\IMG_0334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2133600"/>
            <a:ext cx="5969103" cy="411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66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659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7" name="Rectangle 16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905000"/>
            <a:ext cx="4038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 dirty="0" smtClean="0">
                <a:latin typeface="NEJMQuadraat-Bold"/>
              </a:rPr>
              <a:t>Physical examination: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dirty="0" smtClean="0">
                <a:latin typeface="NEJMQuadraat-Bold"/>
              </a:rPr>
              <a:t>     reveals truncal obesity, plethora, moon face, bruising, and red-purple </a:t>
            </a:r>
            <a:r>
              <a:rPr lang="en-US" sz="2000" dirty="0" err="1" smtClean="0">
                <a:latin typeface="NEJMQuadraat-Bold"/>
              </a:rPr>
              <a:t>striae</a:t>
            </a:r>
            <a:endParaRPr lang="en-US" sz="2000" dirty="0" smtClean="0">
              <a:latin typeface="NEJMQuadraat-Bold"/>
            </a:endParaRPr>
          </a:p>
          <a:p>
            <a:pPr eaLnBrk="1" hangingPunct="1">
              <a:lnSpc>
                <a:spcPct val="90000"/>
              </a:lnSpc>
            </a:pPr>
            <a:endParaRPr lang="en-US" sz="2000" b="1" i="1" dirty="0" smtClean="0">
              <a:latin typeface="NEJMQuadraat-Bold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000" b="1" i="1" dirty="0" smtClean="0">
                <a:solidFill>
                  <a:srgbClr val="FF0000"/>
                </a:solidFill>
              </a:rPr>
              <a:t>Investigation of  the patient confirms diagnosis of Cushing’s disease.</a:t>
            </a:r>
          </a:p>
        </p:txBody>
      </p:sp>
      <p:sp>
        <p:nvSpPr>
          <p:cNvPr id="93188" name="Rectangle 22"/>
          <p:cNvSpPr>
            <a:spLocks noChangeArrowheads="1"/>
          </p:cNvSpPr>
          <p:nvPr/>
        </p:nvSpPr>
        <p:spPr bwMode="auto">
          <a:xfrm>
            <a:off x="609600" y="2332038"/>
            <a:ext cx="4038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3333CC"/>
              </a:buClr>
              <a:buSzPct val="60000"/>
              <a:buFont typeface="Wingdings" pitchFamily="2" charset="2"/>
              <a:buChar char="n"/>
            </a:pPr>
            <a:endParaRPr lang="fa-IR" sz="28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93189" name="Rectangle 28"/>
          <p:cNvSpPr>
            <a:spLocks noGrp="1" noChangeArrowheads="1"/>
          </p:cNvSpPr>
          <p:nvPr>
            <p:ph type="title"/>
          </p:nvPr>
        </p:nvSpPr>
        <p:spPr>
          <a:xfrm>
            <a:off x="838200" y="533400"/>
            <a:ext cx="7620000" cy="1143000"/>
          </a:xfrm>
        </p:spPr>
        <p:txBody>
          <a:bodyPr/>
          <a:lstStyle/>
          <a:p>
            <a:pPr eaLnBrk="1" hangingPunct="1"/>
            <a:r>
              <a:rPr lang="en-US" sz="2000" dirty="0" smtClean="0"/>
              <a:t>A 30-year-old woman referred  because of a 4-year-history of weight gain, menstrual irregularity, hirsutism and muscle weakness</a:t>
            </a:r>
            <a:endParaRPr lang="en-US" sz="2000" dirty="0" smtClean="0">
              <a:latin typeface="NEJMQuadraat-Bold"/>
            </a:endParaRPr>
          </a:p>
        </p:txBody>
      </p:sp>
      <p:pic>
        <p:nvPicPr>
          <p:cNvPr id="20275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4800599" y="2209800"/>
            <a:ext cx="1447799" cy="2179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275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2209800"/>
            <a:ext cx="21336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01675"/>
            <a:ext cx="7772400" cy="1143000"/>
          </a:xfrm>
        </p:spPr>
        <p:txBody>
          <a:bodyPr/>
          <a:lstStyle/>
          <a:p>
            <a:pPr algn="ctr"/>
            <a:r>
              <a:rPr lang="it-IT" sz="2800" b="1" dirty="0" smtClean="0">
                <a:solidFill>
                  <a:srgbClr val="800000"/>
                </a:solidFill>
              </a:rPr>
              <a:t>Pituitry Imaging 18 month After Gama Knife</a:t>
            </a:r>
            <a:endParaRPr lang="it-IT" sz="4000" b="1" dirty="0" smtClean="0">
              <a:solidFill>
                <a:srgbClr val="800000"/>
              </a:solidFill>
            </a:endParaRPr>
          </a:p>
        </p:txBody>
      </p:sp>
      <p:sp>
        <p:nvSpPr>
          <p:cNvPr id="366597" name="Text Box 5"/>
          <p:cNvSpPr txBox="1">
            <a:spLocks noChangeArrowheads="1"/>
          </p:cNvSpPr>
          <p:nvPr/>
        </p:nvSpPr>
        <p:spPr bwMode="auto">
          <a:xfrm>
            <a:off x="2555875" y="5846763"/>
            <a:ext cx="4625975" cy="822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it-IT" sz="2400"/>
              <a:t>high sensitivity but low specificity</a:t>
            </a:r>
            <a:r>
              <a:rPr lang="it-IT" sz="2400">
                <a:solidFill>
                  <a:schemeClr val="tx2"/>
                </a:solidFill>
              </a:rPr>
              <a:t/>
            </a:r>
            <a:br>
              <a:rPr lang="it-IT" sz="2400">
                <a:solidFill>
                  <a:schemeClr val="tx2"/>
                </a:solidFill>
              </a:rPr>
            </a:br>
            <a:endParaRPr lang="it-IT" sz="2400">
              <a:solidFill>
                <a:schemeClr val="tx2"/>
              </a:solidFill>
            </a:endParaRPr>
          </a:p>
        </p:txBody>
      </p:sp>
      <p:pic>
        <p:nvPicPr>
          <p:cNvPr id="214019" name="Picture 3" descr="C:\Users\HP\Desktop\Cushing's\dr nakhjavan\IMG_0335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2209800"/>
            <a:ext cx="5774748" cy="411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66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659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539875"/>
          </a:xfrm>
        </p:spPr>
        <p:txBody>
          <a:bodyPr/>
          <a:lstStyle/>
          <a:p>
            <a:r>
              <a:rPr lang="it-IT" sz="2800" b="1" dirty="0" smtClean="0">
                <a:solidFill>
                  <a:srgbClr val="800000"/>
                </a:solidFill>
              </a:rPr>
              <a:t>Incomplete  removal of pituitary adenoma </a:t>
            </a:r>
            <a:br>
              <a:rPr lang="it-IT" sz="2800" b="1" dirty="0" smtClean="0">
                <a:solidFill>
                  <a:srgbClr val="800000"/>
                </a:solidFill>
              </a:rPr>
            </a:br>
            <a:endParaRPr lang="it-IT" sz="4000" b="1" dirty="0" smtClean="0">
              <a:solidFill>
                <a:srgbClr val="800000"/>
              </a:solidFill>
            </a:endParaRPr>
          </a:p>
        </p:txBody>
      </p:sp>
      <p:pic>
        <p:nvPicPr>
          <p:cNvPr id="2068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2133600"/>
            <a:ext cx="44958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9200" y="1981200"/>
            <a:ext cx="20574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7" name="Rectangle 16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905000"/>
            <a:ext cx="4038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sz="2000" b="1" i="1" dirty="0" smtClean="0">
              <a:latin typeface="NEJMQuadraat-Bold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000" b="1" i="1" dirty="0" smtClean="0">
                <a:solidFill>
                  <a:srgbClr val="FF0000"/>
                </a:solidFill>
                <a:latin typeface="NEJMQuadraat-Bold"/>
              </a:rPr>
              <a:t>How should this patient be treated?</a:t>
            </a:r>
          </a:p>
          <a:p>
            <a:pPr eaLnBrk="1" hangingPunct="1">
              <a:lnSpc>
                <a:spcPct val="90000"/>
              </a:lnSpc>
            </a:pPr>
            <a:endParaRPr lang="en-US" sz="2000" b="1" i="1" dirty="0" smtClean="0">
              <a:solidFill>
                <a:srgbClr val="FF0000"/>
              </a:solidFill>
            </a:endParaRPr>
          </a:p>
        </p:txBody>
      </p:sp>
      <p:sp>
        <p:nvSpPr>
          <p:cNvPr id="93188" name="Rectangle 22"/>
          <p:cNvSpPr>
            <a:spLocks noChangeArrowheads="1"/>
          </p:cNvSpPr>
          <p:nvPr/>
        </p:nvSpPr>
        <p:spPr bwMode="auto">
          <a:xfrm>
            <a:off x="609600" y="1828800"/>
            <a:ext cx="40386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rgbClr val="3333CC"/>
              </a:buClr>
              <a:buSzPct val="60000"/>
              <a:buFont typeface="Wingdings" pitchFamily="2" charset="2"/>
              <a:buChar char="n"/>
            </a:pPr>
            <a:endParaRPr lang="fa-IR" sz="28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93189" name="Rectangle 28"/>
          <p:cNvSpPr>
            <a:spLocks noGrp="1" noChangeArrowheads="1"/>
          </p:cNvSpPr>
          <p:nvPr>
            <p:ph type="title"/>
          </p:nvPr>
        </p:nvSpPr>
        <p:spPr>
          <a:xfrm>
            <a:off x="838200" y="304800"/>
            <a:ext cx="7620000" cy="1371600"/>
          </a:xfrm>
        </p:spPr>
        <p:txBody>
          <a:bodyPr/>
          <a:lstStyle/>
          <a:p>
            <a:pPr eaLnBrk="1" hangingPunct="1"/>
            <a:r>
              <a:rPr lang="en-US" sz="2000" dirty="0" smtClean="0"/>
              <a:t>A 30-year-old woman referred  because of a 4-year-history of weight gain, menstrual irregularity, hirsutism and muscle weakness</a:t>
            </a:r>
            <a:endParaRPr lang="en-US" sz="2000" dirty="0" smtClean="0">
              <a:latin typeface="NEJMQuadraat-Bold"/>
            </a:endParaRPr>
          </a:p>
        </p:txBody>
      </p:sp>
      <p:pic>
        <p:nvPicPr>
          <p:cNvPr id="21606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2057400"/>
            <a:ext cx="24384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 smtClean="0"/>
          </a:p>
        </p:txBody>
      </p:sp>
      <p:pic>
        <p:nvPicPr>
          <p:cNvPr id="104451" name="Picture 2" descr="C:\Users\HP\Pictures\FUJI 1-92\DSCF116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54163" y="1600200"/>
            <a:ext cx="6035675" cy="452596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fa-IR" smtClean="0"/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fa-IR" smtClean="0"/>
          </a:p>
        </p:txBody>
      </p:sp>
      <p:pic>
        <p:nvPicPr>
          <p:cNvPr id="12493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599" cy="1081087"/>
          </a:xfrm>
        </p:spPr>
        <p:txBody>
          <a:bodyPr/>
          <a:lstStyle/>
          <a:p>
            <a:r>
              <a:rPr lang="en-US" dirty="0" smtClean="0"/>
              <a:t>Diagnostic Work-up</a:t>
            </a:r>
          </a:p>
        </p:txBody>
      </p:sp>
      <p:sp>
        <p:nvSpPr>
          <p:cNvPr id="33" name="Content Placeholder 30"/>
          <p:cNvSpPr txBox="1">
            <a:spLocks/>
          </p:cNvSpPr>
          <p:nvPr/>
        </p:nvSpPr>
        <p:spPr>
          <a:xfrm>
            <a:off x="6546850" y="1190625"/>
            <a:ext cx="1825625" cy="379413"/>
          </a:xfrm>
          <a:prstGeom prst="rect">
            <a:avLst/>
          </a:prstGeom>
        </p:spPr>
        <p:txBody>
          <a:bodyPr lIns="0"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120000"/>
              <a:buFont typeface="Arial" pitchFamily="34" charset="0"/>
              <a:buNone/>
              <a:tabLst>
                <a:tab pos="2346325" algn="ctr"/>
                <a:tab pos="3028950" algn="l"/>
                <a:tab pos="4627563" algn="l"/>
                <a:tab pos="6226175" algn="ctr"/>
                <a:tab pos="7370763" algn="ctr"/>
              </a:tabLst>
              <a:defRPr/>
            </a:pPr>
            <a:endParaRPr lang="en-US" sz="1500" b="1" dirty="0">
              <a:latin typeface="+mn-lt"/>
            </a:endParaRPr>
          </a:p>
        </p:txBody>
      </p:sp>
      <p:cxnSp>
        <p:nvCxnSpPr>
          <p:cNvPr id="89093" name="Straight Connector 34"/>
          <p:cNvCxnSpPr>
            <a:cxnSpLocks noChangeShapeType="1"/>
          </p:cNvCxnSpPr>
          <p:nvPr/>
        </p:nvCxnSpPr>
        <p:spPr bwMode="auto">
          <a:xfrm>
            <a:off x="6567488" y="1546225"/>
            <a:ext cx="1781175" cy="0"/>
          </a:xfrm>
          <a:prstGeom prst="line">
            <a:avLst/>
          </a:prstGeom>
          <a:noFill/>
          <a:ln w="28575" cap="rnd" algn="ctr">
            <a:solidFill>
              <a:schemeClr val="folHlink"/>
            </a:solidFill>
            <a:round/>
            <a:headEnd/>
            <a:tailEnd/>
          </a:ln>
        </p:spPr>
      </p:cxnSp>
      <p:sp>
        <p:nvSpPr>
          <p:cNvPr id="37" name="Rounded Rectangle 36"/>
          <p:cNvSpPr/>
          <p:nvPr/>
        </p:nvSpPr>
        <p:spPr>
          <a:xfrm>
            <a:off x="6661150" y="3852863"/>
            <a:ext cx="528638" cy="317500"/>
          </a:xfrm>
          <a:prstGeom prst="roundRect">
            <a:avLst>
              <a:gd name="adj" fmla="val 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en-US" sz="1800"/>
          </a:p>
        </p:txBody>
      </p:sp>
      <p:sp>
        <p:nvSpPr>
          <p:cNvPr id="38" name="Rounded Rectangle 37"/>
          <p:cNvSpPr/>
          <p:nvPr/>
        </p:nvSpPr>
        <p:spPr>
          <a:xfrm>
            <a:off x="6661150" y="4408488"/>
            <a:ext cx="528638" cy="319087"/>
          </a:xfrm>
          <a:prstGeom prst="roundRect">
            <a:avLst>
              <a:gd name="adj" fmla="val 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en-US" sz="1800"/>
          </a:p>
        </p:txBody>
      </p:sp>
      <p:sp>
        <p:nvSpPr>
          <p:cNvPr id="39" name="Rounded Rectangle 38"/>
          <p:cNvSpPr/>
          <p:nvPr/>
        </p:nvSpPr>
        <p:spPr>
          <a:xfrm>
            <a:off x="6661150" y="4949825"/>
            <a:ext cx="528638" cy="317500"/>
          </a:xfrm>
          <a:prstGeom prst="roundRect">
            <a:avLst>
              <a:gd name="adj" fmla="val 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en-US" sz="1800"/>
          </a:p>
        </p:txBody>
      </p:sp>
      <p:sp>
        <p:nvSpPr>
          <p:cNvPr id="40" name="Rounded Rectangle 39"/>
          <p:cNvSpPr/>
          <p:nvPr/>
        </p:nvSpPr>
        <p:spPr>
          <a:xfrm>
            <a:off x="6661150" y="5521325"/>
            <a:ext cx="528638" cy="319088"/>
          </a:xfrm>
          <a:prstGeom prst="roundRect">
            <a:avLst>
              <a:gd name="adj" fmla="val 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en-US" sz="1800"/>
          </a:p>
        </p:txBody>
      </p:sp>
      <p:sp>
        <p:nvSpPr>
          <p:cNvPr id="41" name="Rounded Rectangle 40"/>
          <p:cNvSpPr/>
          <p:nvPr/>
        </p:nvSpPr>
        <p:spPr>
          <a:xfrm>
            <a:off x="7789863" y="3852863"/>
            <a:ext cx="528637" cy="317500"/>
          </a:xfrm>
          <a:prstGeom prst="roundRect">
            <a:avLst>
              <a:gd name="adj" fmla="val 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en-US" sz="1800"/>
          </a:p>
        </p:txBody>
      </p:sp>
      <p:sp>
        <p:nvSpPr>
          <p:cNvPr id="42" name="Rounded Rectangle 41"/>
          <p:cNvSpPr/>
          <p:nvPr/>
        </p:nvSpPr>
        <p:spPr>
          <a:xfrm>
            <a:off x="7789863" y="4408488"/>
            <a:ext cx="528637" cy="319087"/>
          </a:xfrm>
          <a:prstGeom prst="roundRect">
            <a:avLst>
              <a:gd name="adj" fmla="val 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en-US" sz="1800"/>
          </a:p>
        </p:txBody>
      </p:sp>
      <p:sp>
        <p:nvSpPr>
          <p:cNvPr id="43" name="Rounded Rectangle 42"/>
          <p:cNvSpPr/>
          <p:nvPr/>
        </p:nvSpPr>
        <p:spPr>
          <a:xfrm>
            <a:off x="7789863" y="4949825"/>
            <a:ext cx="528637" cy="317500"/>
          </a:xfrm>
          <a:prstGeom prst="roundRect">
            <a:avLst>
              <a:gd name="adj" fmla="val 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en-US" sz="1800"/>
          </a:p>
        </p:txBody>
      </p:sp>
      <p:sp>
        <p:nvSpPr>
          <p:cNvPr id="44" name="Rounded Rectangle 43"/>
          <p:cNvSpPr/>
          <p:nvPr/>
        </p:nvSpPr>
        <p:spPr>
          <a:xfrm>
            <a:off x="7789863" y="5521325"/>
            <a:ext cx="528637" cy="319088"/>
          </a:xfrm>
          <a:prstGeom prst="roundRect">
            <a:avLst>
              <a:gd name="adj" fmla="val 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en-US" sz="1800"/>
          </a:p>
        </p:txBody>
      </p:sp>
      <p:sp>
        <p:nvSpPr>
          <p:cNvPr id="31" name="Content Placeholder 30"/>
          <p:cNvSpPr>
            <a:spLocks/>
          </p:cNvSpPr>
          <p:nvPr/>
        </p:nvSpPr>
        <p:spPr bwMode="auto">
          <a:xfrm>
            <a:off x="533400" y="1905000"/>
            <a:ext cx="8045450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/>
          <a:lstStyle/>
          <a:p>
            <a:pPr>
              <a:lnSpc>
                <a:spcPct val="90000"/>
              </a:lnSpc>
              <a:spcBef>
                <a:spcPct val="30000"/>
              </a:spcBef>
              <a:buClr>
                <a:srgbClr val="227A8F"/>
              </a:buClr>
              <a:tabLst>
                <a:tab pos="2346325" algn="ctr"/>
                <a:tab pos="3028950" algn="l"/>
                <a:tab pos="4627563" algn="l"/>
                <a:tab pos="6226175" algn="ctr"/>
                <a:tab pos="7370763" algn="ctr"/>
              </a:tabLst>
              <a:defRPr/>
            </a:pPr>
            <a:r>
              <a:rPr lang="en-US" sz="1500" b="1" dirty="0" smtClean="0">
                <a:cs typeface="Arial" charset="0"/>
              </a:rPr>
              <a:t>   Date</a:t>
            </a:r>
            <a:r>
              <a:rPr lang="en-US" sz="1500" b="1" dirty="0">
                <a:cs typeface="Arial" charset="0"/>
              </a:rPr>
              <a:t>	</a:t>
            </a:r>
            <a:r>
              <a:rPr lang="en-US" sz="1500" b="1" dirty="0" smtClean="0">
                <a:cs typeface="Arial" charset="0"/>
              </a:rPr>
              <a:t>July/2014</a:t>
            </a:r>
            <a:r>
              <a:rPr lang="en-US" sz="1500" b="1" dirty="0">
                <a:cs typeface="Arial" charset="0"/>
              </a:rPr>
              <a:t>		</a:t>
            </a:r>
            <a:r>
              <a:rPr lang="en-US" sz="1500" b="1" dirty="0" smtClean="0">
                <a:cs typeface="Arial" charset="0"/>
              </a:rPr>
              <a:t>                            Lab Results</a:t>
            </a:r>
            <a:endParaRPr lang="en-US" sz="1500" b="1" dirty="0">
              <a:cs typeface="Arial" charset="0"/>
            </a:endParaRPr>
          </a:p>
          <a:p>
            <a:pPr>
              <a:lnSpc>
                <a:spcPct val="90000"/>
              </a:lnSpc>
              <a:spcBef>
                <a:spcPct val="30000"/>
              </a:spcBef>
              <a:spcAft>
                <a:spcPts val="600"/>
              </a:spcAft>
              <a:buClr>
                <a:srgbClr val="227A8F"/>
              </a:buClr>
              <a:tabLst>
                <a:tab pos="2346325" algn="ctr"/>
                <a:tab pos="3028950" algn="l"/>
                <a:tab pos="4627563" algn="l"/>
                <a:tab pos="6226175" algn="ctr"/>
                <a:tab pos="7370763" algn="ctr"/>
              </a:tabLst>
              <a:defRPr/>
            </a:pPr>
            <a:r>
              <a:rPr lang="en-US" sz="1500" b="1" dirty="0" smtClean="0">
                <a:cs typeface="Arial" charset="0"/>
              </a:rPr>
              <a:t>  Serum cortisol  mcg/dl                                                                             26 mcg/dl</a:t>
            </a:r>
          </a:p>
          <a:p>
            <a:pPr>
              <a:lnSpc>
                <a:spcPct val="90000"/>
              </a:lnSpc>
              <a:spcBef>
                <a:spcPct val="30000"/>
              </a:spcBef>
              <a:spcAft>
                <a:spcPts val="600"/>
              </a:spcAft>
              <a:buClr>
                <a:srgbClr val="227A8F"/>
              </a:buClr>
              <a:tabLst>
                <a:tab pos="2346325" algn="ctr"/>
                <a:tab pos="3028950" algn="l"/>
                <a:tab pos="4627563" algn="l"/>
                <a:tab pos="6226175" algn="ctr"/>
                <a:tab pos="7370763" algn="ctr"/>
              </a:tabLst>
              <a:defRPr/>
            </a:pPr>
            <a:r>
              <a:rPr lang="en-US" sz="1500" b="1" dirty="0" smtClean="0">
                <a:cs typeface="Arial" charset="0"/>
              </a:rPr>
              <a:t>  Urine Free Cortisol	                                                                                  410 , 3377 mcg/24 hr</a:t>
            </a:r>
            <a:r>
              <a:rPr lang="en-US" sz="1500" b="1" dirty="0">
                <a:cs typeface="Arial" charset="0"/>
              </a:rPr>
              <a:t>		</a:t>
            </a:r>
            <a:endParaRPr lang="en-US" sz="1500" b="1" dirty="0" smtClean="0">
              <a:cs typeface="Arial" charset="0"/>
            </a:endParaRPr>
          </a:p>
          <a:p>
            <a:pPr>
              <a:lnSpc>
                <a:spcPct val="90000"/>
              </a:lnSpc>
              <a:spcBef>
                <a:spcPct val="30000"/>
              </a:spcBef>
              <a:spcAft>
                <a:spcPts val="600"/>
              </a:spcAft>
              <a:buClr>
                <a:srgbClr val="227A8F"/>
              </a:buClr>
              <a:tabLst>
                <a:tab pos="2346325" algn="ctr"/>
                <a:tab pos="3028950" algn="l"/>
                <a:tab pos="4627563" algn="l"/>
                <a:tab pos="6226175" algn="ctr"/>
                <a:tab pos="7370763" algn="ctr"/>
              </a:tabLst>
              <a:defRPr/>
            </a:pPr>
            <a:r>
              <a:rPr lang="en-US" sz="1500" b="1" dirty="0" smtClean="0">
                <a:cs typeface="Arial" charset="0"/>
              </a:rPr>
              <a:t>  Serum cortisol after  overnight DST                                                          21.6</a:t>
            </a:r>
          </a:p>
          <a:p>
            <a:pPr>
              <a:lnSpc>
                <a:spcPct val="90000"/>
              </a:lnSpc>
              <a:spcBef>
                <a:spcPct val="30000"/>
              </a:spcBef>
              <a:spcAft>
                <a:spcPts val="600"/>
              </a:spcAft>
              <a:buClr>
                <a:srgbClr val="227A8F"/>
              </a:buClr>
              <a:tabLst>
                <a:tab pos="2346325" algn="ctr"/>
                <a:tab pos="3028950" algn="l"/>
                <a:tab pos="4627563" algn="l"/>
                <a:tab pos="6226175" algn="ctr"/>
                <a:tab pos="7370763" algn="ctr"/>
              </a:tabLst>
              <a:defRPr/>
            </a:pPr>
            <a:r>
              <a:rPr lang="en-US" sz="1500" b="1" dirty="0">
                <a:cs typeface="Arial" charset="0"/>
              </a:rPr>
              <a:t> </a:t>
            </a:r>
            <a:r>
              <a:rPr lang="en-US" sz="1500" b="1" dirty="0" smtClean="0">
                <a:cs typeface="Arial" charset="0"/>
              </a:rPr>
              <a:t>   Serum cortisol after LDDST                                                                      21</a:t>
            </a:r>
          </a:p>
          <a:p>
            <a:pPr>
              <a:lnSpc>
                <a:spcPct val="90000"/>
              </a:lnSpc>
              <a:spcBef>
                <a:spcPct val="30000"/>
              </a:spcBef>
              <a:spcAft>
                <a:spcPts val="600"/>
              </a:spcAft>
              <a:buClr>
                <a:srgbClr val="227A8F"/>
              </a:buClr>
              <a:tabLst>
                <a:tab pos="2346325" algn="ctr"/>
                <a:tab pos="3028950" algn="l"/>
                <a:tab pos="4627563" algn="l"/>
                <a:tab pos="6226175" algn="ctr"/>
                <a:tab pos="7370763" algn="ctr"/>
              </a:tabLst>
              <a:defRPr/>
            </a:pPr>
            <a:r>
              <a:rPr lang="en-US" sz="1500" b="1" dirty="0" smtClean="0">
                <a:cs typeface="Arial" charset="0"/>
              </a:rPr>
              <a:t>    Urine free cortisol after LDSST                                                                 67</a:t>
            </a:r>
          </a:p>
          <a:p>
            <a:pPr>
              <a:lnSpc>
                <a:spcPct val="90000"/>
              </a:lnSpc>
              <a:spcBef>
                <a:spcPct val="30000"/>
              </a:spcBef>
              <a:spcAft>
                <a:spcPts val="600"/>
              </a:spcAft>
              <a:buClr>
                <a:srgbClr val="227A8F"/>
              </a:buClr>
              <a:tabLst>
                <a:tab pos="2346325" algn="ctr"/>
                <a:tab pos="3028950" algn="l"/>
                <a:tab pos="4627563" algn="l"/>
                <a:tab pos="6226175" algn="ctr"/>
                <a:tab pos="7370763" algn="ctr"/>
              </a:tabLst>
              <a:defRPr/>
            </a:pPr>
            <a:r>
              <a:rPr lang="en-US" sz="1500" b="1" dirty="0" smtClean="0">
                <a:cs typeface="Arial" charset="0"/>
              </a:rPr>
              <a:t>    Serum cortisol after HDDST                                                                     1.6</a:t>
            </a:r>
          </a:p>
          <a:p>
            <a:pPr>
              <a:lnSpc>
                <a:spcPct val="90000"/>
              </a:lnSpc>
              <a:spcBef>
                <a:spcPct val="30000"/>
              </a:spcBef>
              <a:spcAft>
                <a:spcPts val="600"/>
              </a:spcAft>
              <a:buClr>
                <a:srgbClr val="227A8F"/>
              </a:buClr>
              <a:tabLst>
                <a:tab pos="2346325" algn="ctr"/>
                <a:tab pos="3028950" algn="l"/>
                <a:tab pos="4627563" algn="l"/>
                <a:tab pos="6226175" algn="ctr"/>
                <a:tab pos="7370763" algn="ctr"/>
              </a:tabLst>
              <a:defRPr/>
            </a:pPr>
            <a:r>
              <a:rPr lang="en-US" sz="1500" b="1" dirty="0">
                <a:cs typeface="Arial" charset="0"/>
              </a:rPr>
              <a:t> </a:t>
            </a:r>
            <a:r>
              <a:rPr lang="en-US" sz="1500" b="1" dirty="0" smtClean="0">
                <a:cs typeface="Arial" charset="0"/>
              </a:rPr>
              <a:t>   Urine free cortisol after HDDST                                                                15</a:t>
            </a:r>
          </a:p>
          <a:p>
            <a:pPr>
              <a:lnSpc>
                <a:spcPct val="90000"/>
              </a:lnSpc>
              <a:spcBef>
                <a:spcPct val="30000"/>
              </a:spcBef>
              <a:spcAft>
                <a:spcPts val="600"/>
              </a:spcAft>
              <a:buClr>
                <a:srgbClr val="227A8F"/>
              </a:buClr>
              <a:tabLst>
                <a:tab pos="2346325" algn="ctr"/>
                <a:tab pos="3028950" algn="l"/>
                <a:tab pos="4627563" algn="l"/>
                <a:tab pos="6226175" algn="ctr"/>
                <a:tab pos="7370763" algn="ctr"/>
              </a:tabLst>
              <a:defRPr/>
            </a:pPr>
            <a:endParaRPr lang="en-US" sz="1500" b="1" dirty="0">
              <a:cs typeface="Arial" charset="0"/>
            </a:endParaRPr>
          </a:p>
          <a:p>
            <a:pPr>
              <a:lnSpc>
                <a:spcPct val="90000"/>
              </a:lnSpc>
              <a:spcBef>
                <a:spcPct val="30000"/>
              </a:spcBef>
              <a:spcAft>
                <a:spcPts val="600"/>
              </a:spcAft>
              <a:buClr>
                <a:srgbClr val="227A8F"/>
              </a:buClr>
              <a:tabLst>
                <a:tab pos="2346325" algn="ctr"/>
                <a:tab pos="3028950" algn="l"/>
                <a:tab pos="4627563" algn="l"/>
                <a:tab pos="6226175" algn="ctr"/>
                <a:tab pos="7370763" algn="ctr"/>
              </a:tabLst>
              <a:defRPr/>
            </a:pPr>
            <a:r>
              <a:rPr lang="en-US" sz="1500" b="1" dirty="0" smtClean="0">
                <a:cs typeface="Arial" charset="0"/>
              </a:rPr>
              <a:t>     ACTH Baseline (pg/ml)                                                                                32, 50</a:t>
            </a:r>
          </a:p>
          <a:p>
            <a:pPr>
              <a:lnSpc>
                <a:spcPct val="90000"/>
              </a:lnSpc>
              <a:spcBef>
                <a:spcPct val="30000"/>
              </a:spcBef>
              <a:spcAft>
                <a:spcPts val="600"/>
              </a:spcAft>
              <a:buClr>
                <a:srgbClr val="227A8F"/>
              </a:buClr>
              <a:tabLst>
                <a:tab pos="2346325" algn="ctr"/>
                <a:tab pos="3028950" algn="l"/>
                <a:tab pos="4627563" algn="l"/>
                <a:tab pos="6226175" algn="ctr"/>
                <a:tab pos="7370763" algn="ctr"/>
              </a:tabLst>
              <a:defRPr/>
            </a:pPr>
            <a:endParaRPr lang="en-US" sz="1500" b="1" dirty="0" smtClean="0">
              <a:cs typeface="Arial" charset="0"/>
            </a:endParaRPr>
          </a:p>
          <a:p>
            <a:pPr>
              <a:lnSpc>
                <a:spcPct val="90000"/>
              </a:lnSpc>
              <a:spcBef>
                <a:spcPct val="30000"/>
              </a:spcBef>
              <a:spcAft>
                <a:spcPts val="600"/>
              </a:spcAft>
              <a:buClr>
                <a:srgbClr val="227A8F"/>
              </a:buClr>
              <a:tabLst>
                <a:tab pos="2346325" algn="ctr"/>
                <a:tab pos="3028950" algn="l"/>
                <a:tab pos="4627563" algn="l"/>
                <a:tab pos="6226175" algn="ctr"/>
                <a:tab pos="7370763" algn="ctr"/>
              </a:tabLst>
              <a:defRPr/>
            </a:pPr>
            <a:r>
              <a:rPr lang="en-US" sz="1500" b="1" dirty="0">
                <a:cs typeface="Arial" charset="0"/>
              </a:rPr>
              <a:t> </a:t>
            </a:r>
            <a:r>
              <a:rPr lang="en-US" sz="1500" b="1" dirty="0" smtClean="0">
                <a:cs typeface="Arial" charset="0"/>
              </a:rPr>
              <a:t>   </a:t>
            </a:r>
          </a:p>
          <a:p>
            <a:pPr>
              <a:lnSpc>
                <a:spcPct val="90000"/>
              </a:lnSpc>
              <a:spcBef>
                <a:spcPct val="30000"/>
              </a:spcBef>
              <a:spcAft>
                <a:spcPts val="600"/>
              </a:spcAft>
              <a:buClr>
                <a:srgbClr val="227A8F"/>
              </a:buClr>
              <a:tabLst>
                <a:tab pos="2346325" algn="ctr"/>
                <a:tab pos="3028950" algn="l"/>
                <a:tab pos="4627563" algn="l"/>
                <a:tab pos="6226175" algn="ctr"/>
                <a:tab pos="7370763" algn="ctr"/>
              </a:tabLst>
              <a:defRPr/>
            </a:pPr>
            <a:endParaRPr lang="en-US" sz="1500" b="1" dirty="0">
              <a:cs typeface="Arial" charset="0"/>
            </a:endParaRPr>
          </a:p>
          <a:p>
            <a:pPr>
              <a:lnSpc>
                <a:spcPct val="90000"/>
              </a:lnSpc>
              <a:spcBef>
                <a:spcPct val="30000"/>
              </a:spcBef>
              <a:spcAft>
                <a:spcPts val="600"/>
              </a:spcAft>
              <a:buClr>
                <a:srgbClr val="227A8F"/>
              </a:buClr>
              <a:tabLst>
                <a:tab pos="2346325" algn="ctr"/>
                <a:tab pos="3028950" algn="l"/>
                <a:tab pos="4627563" algn="l"/>
                <a:tab pos="6226175" algn="ctr"/>
                <a:tab pos="7370763" algn="ctr"/>
              </a:tabLst>
              <a:defRPr/>
            </a:pPr>
            <a:r>
              <a:rPr lang="en-US" sz="1500" b="1" dirty="0" smtClean="0">
                <a:cs typeface="Arial" charset="0"/>
              </a:rPr>
              <a:t>    </a:t>
            </a:r>
          </a:p>
          <a:p>
            <a:pPr>
              <a:lnSpc>
                <a:spcPct val="90000"/>
              </a:lnSpc>
              <a:spcBef>
                <a:spcPct val="30000"/>
              </a:spcBef>
              <a:spcAft>
                <a:spcPts val="600"/>
              </a:spcAft>
              <a:buClr>
                <a:srgbClr val="227A8F"/>
              </a:buClr>
              <a:tabLst>
                <a:tab pos="2346325" algn="ctr"/>
                <a:tab pos="3028950" algn="l"/>
                <a:tab pos="4627563" algn="l"/>
                <a:tab pos="6226175" algn="ctr"/>
                <a:tab pos="7370763" algn="ctr"/>
              </a:tabLst>
              <a:defRPr/>
            </a:pPr>
            <a:r>
              <a:rPr lang="en-US" sz="1500" b="1" dirty="0">
                <a:cs typeface="Arial" charset="0"/>
              </a:rPr>
              <a:t> </a:t>
            </a:r>
            <a:r>
              <a:rPr lang="en-US" sz="1500" b="1" dirty="0" smtClean="0">
                <a:cs typeface="Arial" charset="0"/>
              </a:rPr>
              <a:t>   </a:t>
            </a:r>
          </a:p>
          <a:p>
            <a:pPr>
              <a:lnSpc>
                <a:spcPct val="90000"/>
              </a:lnSpc>
              <a:spcBef>
                <a:spcPct val="30000"/>
              </a:spcBef>
              <a:spcAft>
                <a:spcPts val="600"/>
              </a:spcAft>
              <a:buClr>
                <a:srgbClr val="227A8F"/>
              </a:buClr>
              <a:tabLst>
                <a:tab pos="2346325" algn="ctr"/>
                <a:tab pos="3028950" algn="l"/>
                <a:tab pos="4627563" algn="l"/>
                <a:tab pos="6226175" algn="ctr"/>
                <a:tab pos="7370763" algn="ctr"/>
              </a:tabLst>
              <a:defRPr/>
            </a:pPr>
            <a:endParaRPr lang="en-US" sz="1500" b="1" dirty="0" smtClean="0">
              <a:cs typeface="Arial" charset="0"/>
            </a:endParaRPr>
          </a:p>
          <a:p>
            <a:pPr>
              <a:lnSpc>
                <a:spcPct val="90000"/>
              </a:lnSpc>
              <a:spcBef>
                <a:spcPct val="30000"/>
              </a:spcBef>
              <a:spcAft>
                <a:spcPts val="600"/>
              </a:spcAft>
              <a:buClr>
                <a:srgbClr val="227A8F"/>
              </a:buClr>
              <a:tabLst>
                <a:tab pos="2346325" algn="ctr"/>
                <a:tab pos="3028950" algn="l"/>
                <a:tab pos="4627563" algn="l"/>
                <a:tab pos="6226175" algn="ctr"/>
                <a:tab pos="7370763" algn="ctr"/>
              </a:tabLst>
              <a:defRPr/>
            </a:pPr>
            <a:r>
              <a:rPr lang="en-US" sz="1500" b="1" dirty="0">
                <a:cs typeface="Arial" charset="0"/>
              </a:rPr>
              <a:t> </a:t>
            </a:r>
            <a:r>
              <a:rPr lang="en-US" sz="1500" b="1" dirty="0" smtClean="0">
                <a:cs typeface="Arial" charset="0"/>
              </a:rPr>
              <a:t>  </a:t>
            </a:r>
          </a:p>
          <a:p>
            <a:pPr>
              <a:lnSpc>
                <a:spcPct val="90000"/>
              </a:lnSpc>
              <a:spcBef>
                <a:spcPct val="30000"/>
              </a:spcBef>
              <a:spcAft>
                <a:spcPts val="600"/>
              </a:spcAft>
              <a:buClr>
                <a:srgbClr val="227A8F"/>
              </a:buClr>
              <a:tabLst>
                <a:tab pos="2346325" algn="ctr"/>
                <a:tab pos="3028950" algn="l"/>
                <a:tab pos="4627563" algn="l"/>
                <a:tab pos="6226175" algn="ctr"/>
                <a:tab pos="7370763" algn="ctr"/>
              </a:tabLst>
              <a:defRPr/>
            </a:pPr>
            <a:r>
              <a:rPr lang="en-US" sz="1500" b="1" dirty="0">
                <a:cs typeface="Arial" charset="0"/>
              </a:rPr>
              <a:t> </a:t>
            </a:r>
            <a:r>
              <a:rPr lang="en-US" sz="1500" b="1" dirty="0" smtClean="0">
                <a:cs typeface="Arial" charset="0"/>
              </a:rPr>
              <a:t>     </a:t>
            </a:r>
          </a:p>
          <a:p>
            <a:pPr>
              <a:lnSpc>
                <a:spcPct val="90000"/>
              </a:lnSpc>
              <a:spcBef>
                <a:spcPct val="30000"/>
              </a:spcBef>
              <a:spcAft>
                <a:spcPts val="600"/>
              </a:spcAft>
              <a:buClr>
                <a:srgbClr val="227A8F"/>
              </a:buClr>
              <a:tabLst>
                <a:tab pos="2346325" algn="ctr"/>
                <a:tab pos="3028950" algn="l"/>
                <a:tab pos="4627563" algn="l"/>
                <a:tab pos="6226175" algn="ctr"/>
                <a:tab pos="7370763" algn="ctr"/>
              </a:tabLst>
              <a:defRPr/>
            </a:pPr>
            <a:r>
              <a:rPr lang="en-US" sz="1500" b="1" dirty="0">
                <a:cs typeface="Arial" charset="0"/>
              </a:rPr>
              <a:t>	</a:t>
            </a:r>
            <a:br>
              <a:rPr lang="en-US" sz="1500" b="1" dirty="0">
                <a:cs typeface="Arial" charset="0"/>
              </a:rPr>
            </a:br>
            <a:endParaRPr lang="en-US" sz="1500" b="1" dirty="0">
              <a:cs typeface="Arial" charset="0"/>
            </a:endParaRPr>
          </a:p>
          <a:p>
            <a:pPr>
              <a:lnSpc>
                <a:spcPct val="90000"/>
              </a:lnSpc>
              <a:spcBef>
                <a:spcPct val="30000"/>
              </a:spcBef>
              <a:spcAft>
                <a:spcPts val="600"/>
              </a:spcAft>
              <a:buClr>
                <a:srgbClr val="227A8F"/>
              </a:buClr>
              <a:tabLst>
                <a:tab pos="2346325" algn="ctr"/>
                <a:tab pos="3028950" algn="l"/>
                <a:tab pos="4627563" algn="l"/>
                <a:tab pos="6226175" algn="ctr"/>
                <a:tab pos="7370763" algn="ctr"/>
              </a:tabLst>
              <a:defRPr/>
            </a:pPr>
            <a:r>
              <a:rPr lang="en-US" sz="1500" b="1" dirty="0">
                <a:cs typeface="Arial" charset="0"/>
              </a:rPr>
              <a:t/>
            </a:r>
            <a:br>
              <a:rPr lang="en-US" sz="1500" b="1" dirty="0">
                <a:cs typeface="Arial" charset="0"/>
              </a:rPr>
            </a:br>
            <a:endParaRPr lang="en-US" sz="1500" b="1" dirty="0">
              <a:cs typeface="Arial" charset="0"/>
            </a:endParaRPr>
          </a:p>
          <a:p>
            <a:pPr>
              <a:lnSpc>
                <a:spcPct val="90000"/>
              </a:lnSpc>
              <a:spcBef>
                <a:spcPct val="30000"/>
              </a:spcBef>
              <a:spcAft>
                <a:spcPts val="600"/>
              </a:spcAft>
              <a:buClr>
                <a:srgbClr val="227A8F"/>
              </a:buClr>
              <a:tabLst>
                <a:tab pos="2346325" algn="ctr"/>
                <a:tab pos="3028950" algn="l"/>
                <a:tab pos="4627563" algn="l"/>
                <a:tab pos="6226175" algn="ctr"/>
                <a:tab pos="7370763" algn="ctr"/>
              </a:tabLst>
              <a:defRPr/>
            </a:pPr>
            <a:r>
              <a:rPr lang="en-US" sz="1500" b="1" dirty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/>
            </a:r>
            <a:br>
              <a:rPr lang="en-US" sz="1500" b="1" dirty="0">
                <a:solidFill>
                  <a:schemeClr val="bg1">
                    <a:lumMod val="50000"/>
                  </a:schemeClr>
                </a:solidFill>
                <a:cs typeface="Arial" charset="0"/>
              </a:rPr>
            </a:br>
            <a:r>
              <a:rPr lang="en-US" sz="1500" b="1" dirty="0" smtClean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    </a:t>
            </a:r>
            <a:endParaRPr lang="en-US" sz="1500" b="1" dirty="0">
              <a:solidFill>
                <a:schemeClr val="bg1">
                  <a:lumMod val="50000"/>
                </a:schemeClr>
              </a:solidFill>
              <a:cs typeface="Arial" charset="0"/>
            </a:endParaRPr>
          </a:p>
        </p:txBody>
      </p:sp>
      <p:cxnSp>
        <p:nvCxnSpPr>
          <p:cNvPr id="46" name="Straight Connector 45"/>
          <p:cNvCxnSpPr/>
          <p:nvPr/>
        </p:nvCxnSpPr>
        <p:spPr>
          <a:xfrm>
            <a:off x="501650" y="2166938"/>
            <a:ext cx="8021638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0" y="2514600"/>
            <a:ext cx="8021638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762000" y="2895600"/>
            <a:ext cx="8021638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838200" y="3429000"/>
            <a:ext cx="8021638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533400" y="4038600"/>
            <a:ext cx="8021638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381000" y="4800600"/>
            <a:ext cx="8021638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501650" y="5503863"/>
            <a:ext cx="8021638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01675"/>
            <a:ext cx="7772400" cy="1143000"/>
          </a:xfrm>
        </p:spPr>
        <p:txBody>
          <a:bodyPr/>
          <a:lstStyle/>
          <a:p>
            <a:pPr algn="ctr"/>
            <a:r>
              <a:rPr lang="it-IT" sz="2800" b="1" dirty="0" smtClean="0">
                <a:solidFill>
                  <a:srgbClr val="800000"/>
                </a:solidFill>
              </a:rPr>
              <a:t>Pituitry Imaging</a:t>
            </a:r>
            <a:br>
              <a:rPr lang="it-IT" sz="2800" b="1" dirty="0" smtClean="0">
                <a:solidFill>
                  <a:srgbClr val="800000"/>
                </a:solidFill>
              </a:rPr>
            </a:br>
            <a:endParaRPr lang="it-IT" sz="4000" b="1" dirty="0" smtClean="0">
              <a:solidFill>
                <a:srgbClr val="800000"/>
              </a:solidFill>
            </a:endParaRPr>
          </a:p>
        </p:txBody>
      </p:sp>
      <p:sp>
        <p:nvSpPr>
          <p:cNvPr id="366597" name="Text Box 5"/>
          <p:cNvSpPr txBox="1">
            <a:spLocks noChangeArrowheads="1"/>
          </p:cNvSpPr>
          <p:nvPr/>
        </p:nvSpPr>
        <p:spPr bwMode="auto">
          <a:xfrm>
            <a:off x="2555875" y="5846763"/>
            <a:ext cx="4625975" cy="822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it-IT" sz="2400"/>
              <a:t>high sensitivity but low specificity</a:t>
            </a:r>
            <a:r>
              <a:rPr lang="it-IT" sz="2400">
                <a:solidFill>
                  <a:schemeClr val="tx2"/>
                </a:solidFill>
              </a:rPr>
              <a:t/>
            </a:r>
            <a:br>
              <a:rPr lang="it-IT" sz="2400">
                <a:solidFill>
                  <a:schemeClr val="tx2"/>
                </a:solidFill>
              </a:rPr>
            </a:br>
            <a:endParaRPr lang="it-IT" sz="2400">
              <a:solidFill>
                <a:schemeClr val="tx2"/>
              </a:solidFill>
            </a:endParaRPr>
          </a:p>
        </p:txBody>
      </p:sp>
      <p:pic>
        <p:nvPicPr>
          <p:cNvPr id="203778" name="Picture 2" descr="C:\Users\HP\Desktop\Cushing's\dr nakhjavan\IMG_032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1905000"/>
            <a:ext cx="6553200" cy="411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66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659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609600"/>
            <a:ext cx="8458200" cy="1143000"/>
          </a:xfrm>
        </p:spPr>
        <p:txBody>
          <a:bodyPr/>
          <a:lstStyle/>
          <a:p>
            <a:pPr algn="ctr"/>
            <a:r>
              <a:rPr lang="it-IT" sz="3200" b="1" dirty="0" smtClean="0">
                <a:solidFill>
                  <a:srgbClr val="800000"/>
                </a:solidFill>
                <a:latin typeface="Calibri" pitchFamily="34" charset="0"/>
              </a:rPr>
              <a:t>Imaging</a:t>
            </a:r>
            <a:r>
              <a:rPr lang="it-IT" sz="3200" dirty="0" smtClean="0">
                <a:solidFill>
                  <a:srgbClr val="800000"/>
                </a:solidFill>
                <a:latin typeface="Calibri" pitchFamily="34" charset="0"/>
              </a:rPr>
              <a:t/>
            </a:r>
            <a:br>
              <a:rPr lang="it-IT" sz="3200" dirty="0" smtClean="0">
                <a:solidFill>
                  <a:srgbClr val="800000"/>
                </a:solidFill>
                <a:latin typeface="Calibri" pitchFamily="34" charset="0"/>
              </a:rPr>
            </a:br>
            <a:endParaRPr lang="it-IT" sz="3200" dirty="0" smtClean="0">
              <a:solidFill>
                <a:srgbClr val="800000"/>
              </a:solidFill>
              <a:latin typeface="Calibri" pitchFamily="34" charset="0"/>
            </a:endParaRPr>
          </a:p>
        </p:txBody>
      </p:sp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611188" y="5967413"/>
            <a:ext cx="18415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en-US" sz="2400">
              <a:solidFill>
                <a:schemeClr val="tx2"/>
              </a:solidFill>
            </a:endParaRPr>
          </a:p>
        </p:txBody>
      </p:sp>
      <p:sp>
        <p:nvSpPr>
          <p:cNvPr id="364549" name="Text Box 5"/>
          <p:cNvSpPr txBox="1">
            <a:spLocks noChangeArrowheads="1"/>
          </p:cNvSpPr>
          <p:nvPr/>
        </p:nvSpPr>
        <p:spPr bwMode="auto">
          <a:xfrm>
            <a:off x="2124075" y="5916613"/>
            <a:ext cx="5173663" cy="5191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it-IT" sz="2800"/>
              <a:t>unsatisfactory predictive criteria</a:t>
            </a:r>
          </a:p>
        </p:txBody>
      </p:sp>
      <p:pic>
        <p:nvPicPr>
          <p:cNvPr id="205826" name="Picture 2" descr="C:\Users\HP\Desktop\Cushing's\dr nakhjavan\IMG_0323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1981200"/>
            <a:ext cx="7088188" cy="4611687"/>
          </a:xfrm>
          <a:prstGeom prst="rect">
            <a:avLst/>
          </a:prstGeom>
          <a:noFill/>
        </p:spPr>
      </p:pic>
      <p:pic>
        <p:nvPicPr>
          <p:cNvPr id="10" name="Picture 2" descr="C:\Users\HP\Desktop\Cushing's\dr nakhjavan\IMG_032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2133600"/>
            <a:ext cx="3200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4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454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-76200"/>
            <a:ext cx="8748713" cy="1128713"/>
          </a:xfrm>
        </p:spPr>
        <p:txBody>
          <a:bodyPr/>
          <a:lstStyle/>
          <a:p>
            <a:r>
              <a:rPr lang="it-IT" sz="3600" b="1" smtClean="0">
                <a:solidFill>
                  <a:srgbClr val="800000"/>
                </a:solidFill>
                <a:latin typeface="Calibri" pitchFamily="34" charset="0"/>
              </a:rPr>
              <a:t>Vascular Architecture of Malignant Nodes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67200" y="1905000"/>
            <a:ext cx="4389438" cy="4389438"/>
          </a:xfrm>
        </p:spPr>
        <p:txBody>
          <a:bodyPr/>
          <a:lstStyle/>
          <a:p>
            <a:pPr>
              <a:spcBef>
                <a:spcPct val="50000"/>
              </a:spcBef>
              <a:spcAft>
                <a:spcPct val="50000"/>
              </a:spcAft>
            </a:pPr>
            <a:r>
              <a:rPr lang="it-IT" sz="3600" dirty="0" smtClean="0"/>
              <a:t>5-6) </a:t>
            </a:r>
            <a:r>
              <a:rPr lang="it-IT" dirty="0" smtClean="0"/>
              <a:t>deplacement of longitudinal vessels and aberrant vessels</a:t>
            </a:r>
          </a:p>
          <a:p>
            <a:pPr>
              <a:spcBef>
                <a:spcPct val="50000"/>
              </a:spcBef>
              <a:spcAft>
                <a:spcPct val="50000"/>
              </a:spcAft>
            </a:pPr>
            <a:r>
              <a:rPr lang="it-IT" dirty="0" smtClean="0"/>
              <a:t>7) focal absence of perfusion</a:t>
            </a:r>
          </a:p>
          <a:p>
            <a:pPr>
              <a:spcBef>
                <a:spcPct val="50000"/>
              </a:spcBef>
              <a:spcAft>
                <a:spcPct val="50000"/>
              </a:spcAft>
            </a:pPr>
            <a:r>
              <a:rPr lang="it-IT" dirty="0" smtClean="0"/>
              <a:t>8) subcapsular vessels (non hilar)</a:t>
            </a:r>
          </a:p>
          <a:p>
            <a:endParaRPr lang="it-IT" dirty="0" smtClean="0"/>
          </a:p>
        </p:txBody>
      </p:sp>
      <p:pic>
        <p:nvPicPr>
          <p:cNvPr id="204802" name="Picture 2" descr="C:\Users\HP\Desktop\Cushing's\dr nakhjavan\IMG_03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539875"/>
          </a:xfrm>
        </p:spPr>
        <p:txBody>
          <a:bodyPr/>
          <a:lstStyle/>
          <a:p>
            <a:r>
              <a:rPr lang="it-IT" sz="2800" b="1" dirty="0" smtClean="0">
                <a:solidFill>
                  <a:srgbClr val="800000"/>
                </a:solidFill>
              </a:rPr>
              <a:t>Endoscopic  removal of pituitary adenoma was carried out in November 13, 2012</a:t>
            </a:r>
            <a:br>
              <a:rPr lang="it-IT" sz="2800" b="1" dirty="0" smtClean="0">
                <a:solidFill>
                  <a:srgbClr val="800000"/>
                </a:solidFill>
              </a:rPr>
            </a:br>
            <a:endParaRPr lang="it-IT" sz="4000" b="1" dirty="0" smtClean="0">
              <a:solidFill>
                <a:srgbClr val="800000"/>
              </a:solidFill>
            </a:endParaRPr>
          </a:p>
        </p:txBody>
      </p:sp>
      <p:pic>
        <p:nvPicPr>
          <p:cNvPr id="2068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1981200"/>
            <a:ext cx="21336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8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62400" y="2133600"/>
            <a:ext cx="44958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938" y="214313"/>
            <a:ext cx="7793037" cy="1081087"/>
          </a:xfrm>
        </p:spPr>
        <p:txBody>
          <a:bodyPr/>
          <a:lstStyle/>
          <a:p>
            <a:pPr algn="ctr" eaLnBrk="1" hangingPunct="1"/>
            <a:r>
              <a:rPr lang="en-US" dirty="0" smtClean="0">
                <a:latin typeface="Arial" pitchFamily="34" charset="0"/>
                <a:cs typeface="Arial" pitchFamily="34" charset="0"/>
              </a:rPr>
              <a:t>Post-operative Course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No CSF leak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Received hydrocortisone intravenously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Had transient elevation of blood sugar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Lost 3 Kegs weight in the first 5 days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Developed LOC, hyponatremia (Na 115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meq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/L) in November 18, 2014, treated with fluid restriction and got better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852487"/>
          </a:xfrm>
        </p:spPr>
        <p:txBody>
          <a:bodyPr/>
          <a:lstStyle/>
          <a:p>
            <a:pPr algn="ctr"/>
            <a:r>
              <a:rPr lang="en-US" sz="2800" b="1" dirty="0" smtClean="0"/>
              <a:t>Pathology Report</a:t>
            </a:r>
          </a:p>
        </p:txBody>
      </p:sp>
      <p:sp>
        <p:nvSpPr>
          <p:cNvPr id="512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dirty="0" smtClean="0">
                <a:solidFill>
                  <a:schemeClr val="tx2"/>
                </a:solidFill>
              </a:rPr>
              <a:t> </a:t>
            </a:r>
            <a:r>
              <a:rPr lang="en-US" sz="2400" b="1" dirty="0" smtClean="0">
                <a:solidFill>
                  <a:schemeClr val="tx2"/>
                </a:solidFill>
              </a:rPr>
              <a:t>Macroscopy</a:t>
            </a:r>
            <a:r>
              <a:rPr lang="en-US" sz="2400" dirty="0" smtClean="0">
                <a:solidFill>
                  <a:schemeClr val="tx2"/>
                </a:solidFill>
              </a:rPr>
              <a:t>: Multiple pieces of soft tissue measuring 1x0.8x0.8 cm</a:t>
            </a:r>
          </a:p>
          <a:p>
            <a:r>
              <a:rPr lang="en-US" sz="2400" b="1" dirty="0" smtClean="0">
                <a:solidFill>
                  <a:schemeClr val="tx2"/>
                </a:solidFill>
              </a:rPr>
              <a:t>Microscopy</a:t>
            </a:r>
            <a:r>
              <a:rPr lang="en-US" sz="2400" dirty="0" smtClean="0">
                <a:solidFill>
                  <a:schemeClr val="tx2"/>
                </a:solidFill>
              </a:rPr>
              <a:t>: Fragments of normal pituitary gland tissue, in one of the fragments </a:t>
            </a:r>
            <a:r>
              <a:rPr lang="en-US" sz="2400" dirty="0" smtClean="0">
                <a:solidFill>
                  <a:schemeClr val="tx2"/>
                </a:solidFill>
              </a:rPr>
              <a:t>there are </a:t>
            </a:r>
            <a:r>
              <a:rPr lang="en-US" sz="2400" dirty="0" smtClean="0">
                <a:solidFill>
                  <a:schemeClr val="tx2"/>
                </a:solidFill>
              </a:rPr>
              <a:t>proliferation of monomorphic cells which have dark nuclei and pale eosinophilic cytoplasm arranged as nest.</a:t>
            </a:r>
          </a:p>
          <a:p>
            <a:r>
              <a:rPr lang="en-US" sz="2800" b="1" dirty="0" smtClean="0">
                <a:solidFill>
                  <a:schemeClr val="tx2"/>
                </a:solidFill>
              </a:rPr>
              <a:t>Diagnosis</a:t>
            </a:r>
            <a:r>
              <a:rPr lang="en-US" sz="2800" dirty="0" smtClean="0">
                <a:solidFill>
                  <a:schemeClr val="tx2"/>
                </a:solidFill>
              </a:rPr>
              <a:t>: Pituitary adenoma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8">
      <a:dk1>
        <a:srgbClr val="003366"/>
      </a:dk1>
      <a:lt1>
        <a:srgbClr val="FFFFFF"/>
      </a:lt1>
      <a:dk2>
        <a:srgbClr val="000099"/>
      </a:dk2>
      <a:lt2>
        <a:srgbClr val="CCFFFF"/>
      </a:lt2>
      <a:accent1>
        <a:srgbClr val="3366CC"/>
      </a:accent1>
      <a:accent2>
        <a:srgbClr val="00B000"/>
      </a:accent2>
      <a:accent3>
        <a:srgbClr val="AAAACA"/>
      </a:accent3>
      <a:accent4>
        <a:srgbClr val="DADADA"/>
      </a:accent4>
      <a:accent5>
        <a:srgbClr val="ADB8E2"/>
      </a:accent5>
      <a:accent6>
        <a:srgbClr val="009F00"/>
      </a:accent6>
      <a:hlink>
        <a:srgbClr val="66CCFF"/>
      </a:hlink>
      <a:folHlink>
        <a:srgbClr val="FFE701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lends">
  <a:themeElements>
    <a:clrScheme name="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1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1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1699</TotalTime>
  <Words>344</Words>
  <Application>Microsoft Office PowerPoint</Application>
  <PresentationFormat>On-screen Show (4:3)</PresentationFormat>
  <Paragraphs>121</Paragraphs>
  <Slides>24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Default Design</vt:lpstr>
      <vt:lpstr>Blends</vt:lpstr>
      <vt:lpstr>  Case Discussion Session Persistent Cushing’s Disease After Pituitary Surgery</vt:lpstr>
      <vt:lpstr>A 30-year-old woman referred  because of a 4-year-history of weight gain, menstrual irregularity, hirsutism and muscle weakness</vt:lpstr>
      <vt:lpstr>Diagnostic Work-up</vt:lpstr>
      <vt:lpstr>Pituitry Imaging </vt:lpstr>
      <vt:lpstr>Imaging </vt:lpstr>
      <vt:lpstr>Vascular Architecture of Malignant Nodes</vt:lpstr>
      <vt:lpstr>Endoscopic  removal of pituitary adenoma was carried out in November 13, 2012 </vt:lpstr>
      <vt:lpstr>Post-operative Course</vt:lpstr>
      <vt:lpstr>Pathology Report</vt:lpstr>
      <vt:lpstr>Post-operative Lab Findings</vt:lpstr>
      <vt:lpstr>Successful Removal of ACTH Secreting Pituitary Microadenoma</vt:lpstr>
      <vt:lpstr>Post-operative course</vt:lpstr>
      <vt:lpstr>Pituitry Imaging After TSS </vt:lpstr>
      <vt:lpstr>Pituitry Imaging After TSS </vt:lpstr>
      <vt:lpstr>Pituitry Imaging After TSS </vt:lpstr>
      <vt:lpstr>Slide 16</vt:lpstr>
      <vt:lpstr>Follow-up Lab Findings</vt:lpstr>
      <vt:lpstr>Pituitry Imaging 18 month After Gama Knife</vt:lpstr>
      <vt:lpstr>Pituitry Imaging 18 month After Gama Knife</vt:lpstr>
      <vt:lpstr>Pituitry Imaging 18 month After Gama Knife</vt:lpstr>
      <vt:lpstr>Incomplete  removal of pituitary adenoma  </vt:lpstr>
      <vt:lpstr>A 30-year-old woman referred  because of a 4-year-history of weight gain, menstrual irregularity, hirsutism and muscle weakness</vt:lpstr>
      <vt:lpstr>Slide 23</vt:lpstr>
      <vt:lpstr>Slide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GAM</dc:creator>
  <cp:lastModifiedBy>MRT</cp:lastModifiedBy>
  <cp:revision>114</cp:revision>
  <dcterms:created xsi:type="dcterms:W3CDTF">2005-01-04T17:35:17Z</dcterms:created>
  <dcterms:modified xsi:type="dcterms:W3CDTF">2014-10-22T11:17:10Z</dcterms:modified>
</cp:coreProperties>
</file>