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1" r:id="rId3"/>
    <p:sldId id="276" r:id="rId4"/>
    <p:sldId id="277" r:id="rId5"/>
    <p:sldId id="258" r:id="rId6"/>
    <p:sldId id="259" r:id="rId7"/>
    <p:sldId id="260" r:id="rId8"/>
    <p:sldId id="291" r:id="rId9"/>
    <p:sldId id="319" r:id="rId10"/>
    <p:sldId id="292" r:id="rId11"/>
    <p:sldId id="314" r:id="rId12"/>
    <p:sldId id="263" r:id="rId13"/>
    <p:sldId id="286" r:id="rId14"/>
    <p:sldId id="280" r:id="rId15"/>
    <p:sldId id="322" r:id="rId16"/>
    <p:sldId id="281" r:id="rId17"/>
    <p:sldId id="289" r:id="rId18"/>
    <p:sldId id="293" r:id="rId19"/>
    <p:sldId id="320" r:id="rId20"/>
    <p:sldId id="321" r:id="rId21"/>
    <p:sldId id="315" r:id="rId22"/>
    <p:sldId id="290" r:id="rId23"/>
    <p:sldId id="316" r:id="rId24"/>
    <p:sldId id="317" r:id="rId25"/>
    <p:sldId id="309" r:id="rId26"/>
    <p:sldId id="313" r:id="rId27"/>
    <p:sldId id="305" r:id="rId28"/>
    <p:sldId id="306" r:id="rId29"/>
    <p:sldId id="294" r:id="rId30"/>
    <p:sldId id="300" r:id="rId31"/>
    <p:sldId id="301" r:id="rId32"/>
    <p:sldId id="297" r:id="rId33"/>
    <p:sldId id="298" r:id="rId34"/>
    <p:sldId id="299" r:id="rId35"/>
    <p:sldId id="310" r:id="rId36"/>
    <p:sldId id="303" r:id="rId37"/>
    <p:sldId id="304" r:id="rId38"/>
    <p:sldId id="311" r:id="rId39"/>
    <p:sldId id="312" r:id="rId40"/>
    <p:sldId id="31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AFC9-CC6E-4108-976F-6C9FEDFC29F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55CE-709A-479A-91CD-7EA0050A9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7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D55CE-709A-479A-91CD-7EA0050A96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ADABC-4F40-469E-A33D-87D1AC98B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99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D55CE-709A-479A-91CD-7EA0050A96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2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7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9669-76F1-4B24-8432-569B7AE3217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D54B-0562-4B3D-9BEA-A7DBACF6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320" y="1122363"/>
            <a:ext cx="11348720" cy="23876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HTN after Unilateral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Adrenalectomy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due to APA</a:t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case report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680" y="5202238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by:B.Rezvankhah.MD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2017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96" y="196645"/>
            <a:ext cx="5535563" cy="644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Algerian" panose="04020705040A02060702" pitchFamily="82" charset="0"/>
              </a:rPr>
              <a:t>!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problematic agents cannot be safely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withdrawn,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 should be performed and the results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of the potential confounding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factors.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in some patients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severe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MR antagonist cannot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safely discontinued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setting, PA-related testing can be pursued as long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renin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suppressed.</a:t>
            </a:r>
          </a:p>
        </p:txBody>
      </p:sp>
    </p:spTree>
    <p:extLst>
      <p:ext uri="{BB962C8B-B14F-4D97-AF65-F5344CB8AC3E}">
        <p14:creationId xmlns:p14="http://schemas.microsoft.com/office/powerpoint/2010/main" val="8155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07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719464" y="4894440"/>
            <a:ext cx="1773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u="sng" strike="noStrike" baseline="0" dirty="0" smtClean="0"/>
              <a:t>Ann </a:t>
            </a:r>
            <a:r>
              <a:rPr lang="en-US" sz="1400" b="1" i="1" u="sng" strike="noStrike" baseline="0" dirty="0" err="1" smtClean="0"/>
              <a:t>Surg</a:t>
            </a:r>
            <a:r>
              <a:rPr lang="en-US" sz="1400" b="1" i="1" u="sng" strike="noStrike" baseline="0" dirty="0" smtClean="0"/>
              <a:t> </a:t>
            </a:r>
            <a:r>
              <a:rPr lang="en-US" sz="1400" b="1" i="1" u="sng" strike="noStrike" baseline="0" dirty="0" err="1" smtClean="0"/>
              <a:t>Oncol</a:t>
            </a:r>
            <a:r>
              <a:rPr lang="en-US" sz="1400" b="1" i="1" u="sng" strike="noStrike" baseline="0" dirty="0" smtClean="0"/>
              <a:t>  2013</a:t>
            </a:r>
            <a:endParaRPr lang="en-US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40263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29" y="455254"/>
            <a:ext cx="10515600" cy="4351338"/>
          </a:xfrm>
        </p:spPr>
        <p:txBody>
          <a:bodyPr/>
          <a:lstStyle/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136 patients, 95 underwent surgical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for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unilateral primary hyperaldosteronism with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histologic examination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these, 66 patients had an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APA,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14 patients demonstrated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APA with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hyperplasia; histopathology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remaining 15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showed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cortical hyperplasia without evidence of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cortical adenoma.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555" y="2920892"/>
            <a:ext cx="8551576" cy="377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1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2358"/>
            <a:ext cx="10515600" cy="250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448105" y="4746442"/>
            <a:ext cx="2040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/>
              <a:t>Ann Intern Med. 2009</a:t>
            </a:r>
            <a:endParaRPr lang="en-US" sz="4800" b="1" i="1" u="sng" dirty="0"/>
          </a:p>
        </p:txBody>
      </p:sp>
    </p:spTree>
    <p:extLst>
      <p:ext uri="{BB962C8B-B14F-4D97-AF65-F5344CB8AC3E}">
        <p14:creationId xmlns:p14="http://schemas.microsoft.com/office/powerpoint/2010/main" val="32076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631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(37.8%)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CT/MRI 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agree with AVS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have reported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false-positive AVS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of unilateral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abnormality.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technically unsuccessful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  <a:t/>
            </a:r>
            <a:b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</a:br>
            <a:r>
              <a:rPr lang="en-US" sz="3200" b="1" i="1" dirty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  <a:t/>
            </a:r>
            <a:br>
              <a:rPr lang="en-US" sz="3200" b="1" i="1" dirty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</a:br>
            <a: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  <a:t/>
            </a:r>
            <a:b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</a:b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Posture stimulation test</a:t>
            </a:r>
            <a:b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show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PAC in patients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APA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showed diurnal variation and was relatively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unaffected by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angiotensin II levels, whereas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IAH was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enhanced sensitivity to 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change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angiotensin II that occurred with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standing.</a:t>
            </a:r>
          </a:p>
          <a:p>
            <a:pPr lvl="0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review of 16 published reports, the accuracy of the posture stimulation test was 85% in 246 patients with surgically verified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lack of accuracy is explained by the fact that some APAs are sensitive to angiotensin II and some patients with IHA have diurnal variations in aldosterone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secretion.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  <a:t/>
            </a:r>
            <a:b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</a:br>
            <a:r>
              <a:rPr lang="en-US" sz="3200" b="1" i="1" dirty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  <a:t/>
            </a:r>
            <a:br>
              <a:rPr lang="en-US" sz="3200" b="1" i="1" dirty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</a:br>
            <a: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  <a:t/>
            </a:r>
            <a:b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</a:br>
            <a: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  <a:t/>
            </a:r>
            <a:br>
              <a:rPr lang="en-US" sz="3200" b="1" i="1" dirty="0" smtClean="0">
                <a:solidFill>
                  <a:prstClr val="black"/>
                </a:solidFill>
                <a:latin typeface="Frutiger-BoldItalic"/>
                <a:ea typeface="+mn-ea"/>
                <a:cs typeface="+mn-cs"/>
              </a:rPr>
            </a:b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18-Hydroxycorticosterone levels</a:t>
            </a:r>
            <a:b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APA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recumbent plasma 18-OHB levels greater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100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8:00 a.m., whereas patients with IAH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levels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usually less than 100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recent study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shown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considerable degree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separation between APA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IHA,with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40% of patients not able to be allocated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other on the basis of 18-oxocortisol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64"/>
          <a:stretch/>
        </p:blipFill>
        <p:spPr>
          <a:xfrm>
            <a:off x="838200" y="1805723"/>
            <a:ext cx="10515600" cy="3267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656273" y="5188480"/>
            <a:ext cx="1837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/>
              <a:t>Hypertension</a:t>
            </a:r>
            <a:r>
              <a:rPr lang="en-US" sz="1600" b="1" u="sng" dirty="0"/>
              <a:t>. 2015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0253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1896"/>
            <a:ext cx="10515600" cy="537158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we measured p18oxoF and p18OHF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 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PA, who were subsequently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 based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results of AVS into 113 patients with APA,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 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BHA, and 27 patients with micro-APA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all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 patients with APA and 27 patients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micro-APA who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underwent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adrenalectomy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diagnosis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confirmed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postoperatively based on PAC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steroidogenic enzymes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resected adenomas.</a:t>
            </a:r>
          </a:p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that p18oxoF was a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 diagnostic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to differentiate between APA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 than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p18OHF.</a:t>
            </a:r>
          </a:p>
        </p:txBody>
      </p:sp>
    </p:spTree>
    <p:extLst>
      <p:ext uri="{BB962C8B-B14F-4D97-AF65-F5344CB8AC3E}">
        <p14:creationId xmlns:p14="http://schemas.microsoft.com/office/powerpoint/2010/main" val="28658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0607"/>
            <a:ext cx="10515600" cy="416585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primary hyperaldosteronism: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the combination of hypertension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hypokalemia,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(spontaneous or diuretic-induced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hypertension,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onset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cerebrovascular accident (&lt;age 50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family history of early stroke in a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first-degree relative,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hypertension and adrenal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incidentalomas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blood pressure is difficult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control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(resistant hypertension),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hyperaldosteronism is especially </a:t>
            </a:r>
            <a:r>
              <a:rPr 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among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resistant hypertension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several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investigators, the prevalence of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hyperaldosteronism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consistently reported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about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among subjects with resistant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hypertension.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8213" y="6076024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>
                <a:latin typeface="Sabon-Bold"/>
              </a:rPr>
              <a:t>De </a:t>
            </a:r>
            <a:r>
              <a:rPr lang="en-US" sz="1600" b="1" i="1" u="sng" dirty="0" smtClean="0">
                <a:latin typeface="Sabon-Bold"/>
              </a:rPr>
              <a:t>Groot 2016</a:t>
            </a:r>
            <a:endParaRPr lang="en-US" sz="1600" i="1" u="sng" dirty="0"/>
          </a:p>
        </p:txBody>
      </p:sp>
    </p:spTree>
    <p:extLst>
      <p:ext uri="{BB962C8B-B14F-4D97-AF65-F5344CB8AC3E}">
        <p14:creationId xmlns:p14="http://schemas.microsoft.com/office/powerpoint/2010/main" val="29530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660" y="2452341"/>
            <a:ext cx="6906151" cy="3471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076"/>
          <a:stretch/>
        </p:blipFill>
        <p:spPr>
          <a:xfrm>
            <a:off x="373626" y="633492"/>
            <a:ext cx="4463845" cy="577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7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726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777728" y="5557864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-Bold"/>
                <a:ea typeface="+mn-ea"/>
                <a:cs typeface="+mn-cs"/>
              </a:rPr>
              <a:t>De </a:t>
            </a: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-Bold"/>
                <a:ea typeface="+mn-ea"/>
                <a:cs typeface="+mn-cs"/>
              </a:rPr>
              <a:t>Groot 2016</a:t>
            </a:r>
            <a:endParaRPr kumimoji="0" lang="en-US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548"/>
            <a:ext cx="10515600" cy="50954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resected adrenal gland sometimes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macro-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micro-nodular lesions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APA.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nodules are multiple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bilateral and lead to a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differential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than the presence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solitary mass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nodularity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synonymous with hyperplasia,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adrenal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venous sampling is required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cases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surgically correctable 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significance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nodular lesions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APA is not fully clear.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332" y="6176963"/>
            <a:ext cx="175580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129" y="1690688"/>
            <a:ext cx="9733501" cy="3627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299016" y="5493053"/>
            <a:ext cx="2669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u="sng" dirty="0">
                <a:solidFill>
                  <a:srgbClr val="231F20"/>
                </a:solidFill>
              </a:rPr>
              <a:t>Exp Clin Endocrinol Diabetes 2009</a:t>
            </a:r>
            <a:endParaRPr lang="en-US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38718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spironolactone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activates the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endogenous renin-angiotensin </a:t>
            </a:r>
            <a:r>
              <a:rPr lang="en-US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system,therefore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that the hyperplasia of ZG might </a:t>
            </a:r>
            <a:r>
              <a:rPr lang="en-US" u="sng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u="sng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by the administration of spironolactone is undeniable</a:t>
            </a:r>
            <a:r>
              <a:rPr lang="en-US" u="sng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u="sng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hyperplastic ZG cells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subcapsular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micronodules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attached adrenal cortex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intense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 expression for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CYP11A1,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HSD3B2 and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CYP21A2, but not CYP17A1, which expression pattern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as that in UAH and BAH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cases.</a:t>
            </a:r>
            <a:endParaRPr lang="en-US" u="sng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71" y="1736946"/>
            <a:ext cx="8915858" cy="377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7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adenoma with pseudo hyperplasia of adjacent adrenal gland in both cases.</a:t>
            </a:r>
          </a:p>
          <a:p>
            <a:pPr lvl="0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 glomerulosa of the adrenal gland adjacent to the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aldosteronoma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occasionally demonstrated hyperplasia which makes it difficult to differentiated APA from IAH.</a:t>
            </a:r>
          </a:p>
          <a:p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both cases, cytochrome P-450 and 3</a:t>
            </a:r>
            <a:r>
              <a:rPr lang="en-US" sz="2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_HSD that were involved in aldosterone synthesis were found mainly in tumor, but little in the zona glomerulosa of the adjacent adrenals, which showed paradoxical hyperplasia.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3316"/>
            <a:ext cx="10515600" cy="2465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83844" y="4361180"/>
            <a:ext cx="3472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>
                <a:solidFill>
                  <a:srgbClr val="231F20"/>
                </a:solidFill>
              </a:rPr>
              <a:t>Journal of Human Hypertension </a:t>
            </a:r>
            <a:r>
              <a:rPr lang="en-US" sz="1600" b="1" i="1" u="sng" dirty="0" smtClean="0">
                <a:solidFill>
                  <a:srgbClr val="231F20"/>
                </a:solidFill>
              </a:rPr>
              <a:t>2016</a:t>
            </a:r>
            <a:endParaRPr lang="en-US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22182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90" y="1027906"/>
            <a:ext cx="10515600" cy="5599036"/>
          </a:xfrm>
        </p:spPr>
        <p:txBody>
          <a:bodyPr/>
          <a:lstStyle/>
          <a:p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adrenocortical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mainly composed of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cortical cells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bilateral attached </a:t>
            </a:r>
            <a:r>
              <a:rPr lang="en-US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nontumourous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adrenal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tissues showed hyperplasia of the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 glomerulosa.</a:t>
            </a:r>
          </a:p>
          <a:p>
            <a:pPr lvl="0"/>
            <a:endParaRPr lang="en-US" sz="26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6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case could have been possibly diagnosed as unilateral, left-sided disease based only on C-AVS </a:t>
            </a:r>
            <a:r>
              <a:rPr lang="en-US" sz="2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findings,because</a:t>
            </a:r>
            <a:r>
              <a:rPr lang="en-US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the lateralization index of 4.71 (9.78/2.08) and the right contralateral suppression index of 0.56 (2.08/3.74) could be interpreted as consistent with predominantly left PA accompanied by contralateral suppression, suggesting that the right adrenal cortical nodules could have been regarded as a clinically nonfunctioning </a:t>
            </a:r>
            <a:r>
              <a:rPr lang="en-US" sz="2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most of referral </a:t>
            </a:r>
            <a:r>
              <a:rPr lang="en-US" sz="2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786" y="1811614"/>
            <a:ext cx="9988426" cy="401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835549" y="5946140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/>
              <a:t>Q J Med 2008</a:t>
            </a:r>
            <a:endParaRPr lang="en-US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16279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detection of primary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aldosteronism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sustained blood pressure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BP) above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150/100 mm Hg on each of three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obtained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different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days,with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BP140/90mm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Hg) resistant to three conventional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drugs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a diuretic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controlled BP (140/90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Hg) on four or 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drugs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spontaneous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diuretic-induced hypokalemia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hypertension and adrenal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incidentaloma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sleep apnea;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early onset hypertension or cerebrovascular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young age (40 years);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Hypertensive first-degree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 of patients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2826" y="6176964"/>
            <a:ext cx="9212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u="sng" dirty="0"/>
              <a:t>The Management of Primary </a:t>
            </a:r>
            <a:r>
              <a:rPr lang="en-US" sz="1400" b="1" i="1" u="sng" dirty="0" err="1" smtClean="0"/>
              <a:t>Aldosteronism</a:t>
            </a:r>
            <a:r>
              <a:rPr lang="en-US" sz="1400" b="1" i="1" u="sng" dirty="0" smtClean="0"/>
              <a:t>: Case </a:t>
            </a:r>
            <a:r>
              <a:rPr lang="en-US" sz="1400" b="1" i="1" u="sng" dirty="0" err="1" smtClean="0"/>
              <a:t>Detection,Diagnosis</a:t>
            </a:r>
            <a:r>
              <a:rPr lang="en-US" sz="1400" b="1" i="1" u="sng" dirty="0"/>
              <a:t>, and </a:t>
            </a:r>
            <a:r>
              <a:rPr lang="en-US" sz="1400" b="1" i="1" u="sng" dirty="0" smtClean="0"/>
              <a:t>Treatment: An </a:t>
            </a:r>
            <a:r>
              <a:rPr lang="en-US" sz="1400" b="1" i="1" u="sng" dirty="0"/>
              <a:t>Endocrine Society Clinical Practice </a:t>
            </a:r>
            <a:r>
              <a:rPr lang="en-US" sz="1400" b="1" i="1" u="sng" dirty="0" smtClean="0"/>
              <a:t>Guideline</a:t>
            </a:r>
            <a:r>
              <a:rPr lang="it-IT" sz="1400" b="1" i="1" u="sng" dirty="0"/>
              <a:t>(J Clin Endocrinol </a:t>
            </a:r>
            <a:r>
              <a:rPr lang="it-IT" sz="1400" b="1" i="1" u="sng" dirty="0" smtClean="0"/>
              <a:t>Metab, </a:t>
            </a:r>
            <a:r>
              <a:rPr lang="it-IT" sz="1400" b="1" i="1" u="sng" dirty="0"/>
              <a:t>2016)</a:t>
            </a:r>
            <a:endParaRPr lang="en-US" sz="1400" i="1" u="sng" dirty="0"/>
          </a:p>
        </p:txBody>
      </p:sp>
    </p:spTree>
    <p:extLst>
      <p:ext uri="{BB962C8B-B14F-4D97-AF65-F5344CB8AC3E}">
        <p14:creationId xmlns:p14="http://schemas.microsoft.com/office/powerpoint/2010/main" val="33429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July 1994 to Jan 2007, 190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diagnosed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 underwent surgical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at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hospital. Bilateral APA was diagnosed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7/164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histologically-proven APA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underwent an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contrasted CT scan.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Dexamethasone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adrenocortical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scintigraphy(DSS)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performed for those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suspicious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363" y="1297305"/>
            <a:ext cx="883607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7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analysis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resected adrenal gland in our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demonstrated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large, encapsulated nodules, 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adrenal tissue showed no 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hyperplasia in the outer portions of the 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en-US" sz="2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fasiculata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findings were completely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in BAH, in which there is hyperplasia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glomerulosa and the outer portions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fasciculate,and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different from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of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nodular hyperplasia, which is marked by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cortical cells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streamed into the outer rim of zona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facsiculata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adrenal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or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periadrenal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" y="1583666"/>
            <a:ext cx="11538792" cy="3690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352812" y="5458273"/>
            <a:ext cx="262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/>
              <a:t>Human Pathology (2013) </a:t>
            </a:r>
          </a:p>
        </p:txBody>
      </p:sp>
    </p:spTree>
    <p:extLst>
      <p:ext uri="{BB962C8B-B14F-4D97-AF65-F5344CB8AC3E}">
        <p14:creationId xmlns:p14="http://schemas.microsoft.com/office/powerpoint/2010/main" val="35731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540" t="-1917" r="1540" b="6523"/>
          <a:stretch/>
        </p:blipFill>
        <p:spPr>
          <a:xfrm>
            <a:off x="328671" y="68827"/>
            <a:ext cx="11221774" cy="6565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470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76080" y="5284311"/>
            <a:ext cx="1483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Jpn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Med </a:t>
            </a: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1991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4305"/>
            <a:ext cx="10515600" cy="3318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2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004"/>
            <a:ext cx="10515600" cy="5761355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APAs that solely consist of zona glomerulosa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rare and usually, APAs are composed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APAs seem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of excess co-secretion of both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aldosterone and cortisol.</a:t>
            </a:r>
            <a:endParaRPr lang="en-US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revealed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of APA cells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cortisol.</a:t>
            </a: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A/CPA reported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date, including ours </a:t>
            </a:r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(12–37)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patients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ACC who were documented to have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it-IT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it-IT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hypercortisolism.</a:t>
            </a:r>
          </a:p>
          <a:p>
            <a:pPr lvl="0"/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 majority of patients with A/CPA presented with therapy-resistant hypertension, combined with electrolyte disorders.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66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with improved diagnostic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efforts,untreated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normotension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only achieved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42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%of operative candidates,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most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observe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of their surgical cohort have improved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reduced number of antihypertensive medications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preoperative indicators have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associated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improved outcomes (blood pressure control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),including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female gender, body mass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index(BMI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 duration 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hypertension&lt;6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years, 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medications.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6619" y="5420003"/>
            <a:ext cx="3637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Hormone and Metabolic </a:t>
            </a: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Research, 2012 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Treatment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starting dose for spironolactone should be 12.5 to 25 mg/d in a single dose. The lowest effective dose should be found by very gradually titrating upward, if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necessary,to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maximum dose of 100 mg/d.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improvement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status, the blood pressure response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suboptimal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additional drugs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can include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amiloride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calcium-channel blocking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 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1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Hyperaldostronism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Recent studies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 prevalence of  PA in &gt;5% and possibly &gt;10%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hypertensive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patients, both in general and in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specialty settings.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minority of patients with PA (9 to 37%)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hypokalemia.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 have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cardiovascular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morbidity and mortality than age-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sex-matched patients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essential hypertension and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degree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BP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300" dirty="0" smtClean="0"/>
              <a:t>                                                                                                     </a:t>
            </a:r>
            <a:r>
              <a:rPr lang="en-US" sz="4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975" y="1533372"/>
            <a:ext cx="6586049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4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Adrenocortical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Adenoma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463264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more frequently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affected,the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is usually unilateral and solitary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unusual circumstances, multiple adenomas or an adenoma with associated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macronodular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hyperplasia or smaller satellite nodules can be found. </a:t>
            </a:r>
          </a:p>
          <a:p>
            <a:pPr lvl="0"/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adenomas with two types of adenoma cells associated with both primary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aldosteronism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Cushing’s syndrome also has been reported.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intraadrenal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sz="31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unencapsulated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may show a true capsule or a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pseudocapsule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compression of the surrounding gland by the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expansile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pattern of 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growth.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Hyperaldosteronism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Adenoma was formerly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most common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abnormality,before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PA:PRA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now the most common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subtype (63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 glomerulosa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demonstrates either diffuse or focal hyperplasia with normal ultrastructure but may be macroscopically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nodules may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large as 2 cm in diameter and their ultrastructure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typical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clear cells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fasciculata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origin.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746" y="1405552"/>
            <a:ext cx="993488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675286" y="5846030"/>
            <a:ext cx="2131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Horm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 </a:t>
            </a: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2012</a:t>
            </a:r>
            <a:endParaRPr kumimoji="0" lang="en-US" sz="4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the sole regulator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aldosterone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plasma levels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regulators:potassium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adrenocorticotrophin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(ACTH)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changes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hepatic blood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limitation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ARR is that, in the presence of very 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renin levels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 g., at PRA values of ≤ 0.1 ng/ml/h), the ARR may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even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plasma aldosterone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1743</Words>
  <Application>Microsoft Office PowerPoint</Application>
  <PresentationFormat>Widescreen</PresentationFormat>
  <Paragraphs>132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Algerian</vt:lpstr>
      <vt:lpstr>Arial</vt:lpstr>
      <vt:lpstr>Calibri</vt:lpstr>
      <vt:lpstr>Calibri Light</vt:lpstr>
      <vt:lpstr>Frutiger-BoldItalic</vt:lpstr>
      <vt:lpstr>Sabon-Bold</vt:lpstr>
      <vt:lpstr>Times New Roman</vt:lpstr>
      <vt:lpstr>Wingdings</vt:lpstr>
      <vt:lpstr>Office Theme</vt:lpstr>
      <vt:lpstr>Persistent HTN after Unilateral Adrenalectomy due to APA  a case report</vt:lpstr>
      <vt:lpstr>PowerPoint Presentation</vt:lpstr>
      <vt:lpstr>PowerPoint Presentation</vt:lpstr>
      <vt:lpstr>Primary Hyperaldostronism</vt:lpstr>
      <vt:lpstr>PowerPoint Presentation</vt:lpstr>
      <vt:lpstr>Adrenocortical Adenoma</vt:lpstr>
      <vt:lpstr>  Idiopathic Hyperaldosteronism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Posture stimulation test </vt:lpstr>
      <vt:lpstr>    18-Hydroxycorticosterone levels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Medical Treatment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86</cp:revision>
  <dcterms:created xsi:type="dcterms:W3CDTF">2017-02-03T10:16:42Z</dcterms:created>
  <dcterms:modified xsi:type="dcterms:W3CDTF">2017-02-06T03:44:25Z</dcterms:modified>
</cp:coreProperties>
</file>