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charts/chart7.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theme/themeOverride8.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theme/themeOverride4.xml" ContentType="application/vnd.openxmlformats-officedocument.themeOverr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theme/themeOverride9.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4" r:id="rId2"/>
  </p:sldMasterIdLst>
  <p:notesMasterIdLst>
    <p:notesMasterId r:id="rId56"/>
  </p:notesMasterIdLst>
  <p:handoutMasterIdLst>
    <p:handoutMasterId r:id="rId57"/>
  </p:handoutMasterIdLst>
  <p:sldIdLst>
    <p:sldId id="969" r:id="rId3"/>
    <p:sldId id="973" r:id="rId4"/>
    <p:sldId id="974" r:id="rId5"/>
    <p:sldId id="1001" r:id="rId6"/>
    <p:sldId id="1002" r:id="rId7"/>
    <p:sldId id="1003" r:id="rId8"/>
    <p:sldId id="1004" r:id="rId9"/>
    <p:sldId id="1005" r:id="rId10"/>
    <p:sldId id="1006" r:id="rId11"/>
    <p:sldId id="1007" r:id="rId12"/>
    <p:sldId id="1008" r:id="rId13"/>
    <p:sldId id="924" r:id="rId14"/>
    <p:sldId id="950" r:id="rId15"/>
    <p:sldId id="975" r:id="rId16"/>
    <p:sldId id="976" r:id="rId17"/>
    <p:sldId id="996" r:id="rId18"/>
    <p:sldId id="997" r:id="rId19"/>
    <p:sldId id="998" r:id="rId20"/>
    <p:sldId id="977" r:id="rId21"/>
    <p:sldId id="995" r:id="rId22"/>
    <p:sldId id="999" r:id="rId23"/>
    <p:sldId id="1000" r:id="rId24"/>
    <p:sldId id="952" r:id="rId25"/>
    <p:sldId id="954" r:id="rId26"/>
    <p:sldId id="978" r:id="rId27"/>
    <p:sldId id="953" r:id="rId28"/>
    <p:sldId id="962" r:id="rId29"/>
    <p:sldId id="956" r:id="rId30"/>
    <p:sldId id="955" r:id="rId31"/>
    <p:sldId id="965" r:id="rId32"/>
    <p:sldId id="960" r:id="rId33"/>
    <p:sldId id="963" r:id="rId34"/>
    <p:sldId id="967" r:id="rId35"/>
    <p:sldId id="957" r:id="rId36"/>
    <p:sldId id="958" r:id="rId37"/>
    <p:sldId id="959" r:id="rId38"/>
    <p:sldId id="964" r:id="rId39"/>
    <p:sldId id="979" r:id="rId40"/>
    <p:sldId id="980" r:id="rId41"/>
    <p:sldId id="981" r:id="rId42"/>
    <p:sldId id="982" r:id="rId43"/>
    <p:sldId id="983" r:id="rId44"/>
    <p:sldId id="984" r:id="rId45"/>
    <p:sldId id="985" r:id="rId46"/>
    <p:sldId id="986" r:id="rId47"/>
    <p:sldId id="987" r:id="rId48"/>
    <p:sldId id="988" r:id="rId49"/>
    <p:sldId id="989" r:id="rId50"/>
    <p:sldId id="990" r:id="rId51"/>
    <p:sldId id="991" r:id="rId52"/>
    <p:sldId id="992" r:id="rId53"/>
    <p:sldId id="994" r:id="rId54"/>
    <p:sldId id="936" r:id="rId55"/>
  </p:sldIdLst>
  <p:sldSz cx="9144000" cy="6858000" type="screen4x3"/>
  <p:notesSz cx="7010400" cy="9296400"/>
  <p:defaultTextStyle>
    <a:defPPr>
      <a:defRPr lang="en-US"/>
    </a:defPPr>
    <a:lvl1pPr algn="ctr" rtl="0" fontAlgn="base">
      <a:spcBef>
        <a:spcPct val="0"/>
      </a:spcBef>
      <a:spcAft>
        <a:spcPct val="0"/>
      </a:spcAft>
      <a:defRPr sz="2400" b="1" kern="1200">
        <a:solidFill>
          <a:schemeClr val="tx1"/>
        </a:solidFill>
        <a:latin typeface="Times New Roman" pitchFamily="18" charset="0"/>
        <a:ea typeface="+mn-ea"/>
        <a:cs typeface="+mn-cs"/>
      </a:defRPr>
    </a:lvl1pPr>
    <a:lvl2pPr marL="457200" algn="ctr" rtl="0" fontAlgn="base">
      <a:spcBef>
        <a:spcPct val="0"/>
      </a:spcBef>
      <a:spcAft>
        <a:spcPct val="0"/>
      </a:spcAft>
      <a:defRPr sz="2400" b="1" kern="1200">
        <a:solidFill>
          <a:schemeClr val="tx1"/>
        </a:solidFill>
        <a:latin typeface="Times New Roman" pitchFamily="18" charset="0"/>
        <a:ea typeface="+mn-ea"/>
        <a:cs typeface="+mn-cs"/>
      </a:defRPr>
    </a:lvl2pPr>
    <a:lvl3pPr marL="914400" algn="ctr" rtl="0" fontAlgn="base">
      <a:spcBef>
        <a:spcPct val="0"/>
      </a:spcBef>
      <a:spcAft>
        <a:spcPct val="0"/>
      </a:spcAft>
      <a:defRPr sz="2400" b="1" kern="1200">
        <a:solidFill>
          <a:schemeClr val="tx1"/>
        </a:solidFill>
        <a:latin typeface="Times New Roman" pitchFamily="18" charset="0"/>
        <a:ea typeface="+mn-ea"/>
        <a:cs typeface="+mn-cs"/>
      </a:defRPr>
    </a:lvl3pPr>
    <a:lvl4pPr marL="1371600" algn="ctr" rtl="0" fontAlgn="base">
      <a:spcBef>
        <a:spcPct val="0"/>
      </a:spcBef>
      <a:spcAft>
        <a:spcPct val="0"/>
      </a:spcAft>
      <a:defRPr sz="2400" b="1" kern="1200">
        <a:solidFill>
          <a:schemeClr val="tx1"/>
        </a:solidFill>
        <a:latin typeface="Times New Roman" pitchFamily="18" charset="0"/>
        <a:ea typeface="+mn-ea"/>
        <a:cs typeface="+mn-cs"/>
      </a:defRPr>
    </a:lvl4pPr>
    <a:lvl5pPr marL="1828800" algn="ctr"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FF6600"/>
    <a:srgbClr val="FF3300"/>
    <a:srgbClr val="0099FF"/>
    <a:srgbClr val="800000"/>
    <a:srgbClr val="FF9900"/>
    <a:srgbClr val="00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6" autoAdjust="0"/>
    <p:restoredTop sz="94630" autoAdjust="0"/>
  </p:normalViewPr>
  <p:slideViewPr>
    <p:cSldViewPr>
      <p:cViewPr>
        <p:scale>
          <a:sx n="66" d="100"/>
          <a:sy n="66" d="100"/>
        </p:scale>
        <p:origin x="-1470" y="-330"/>
      </p:cViewPr>
      <p:guideLst>
        <p:guide orient="horz" pos="624"/>
        <p:guide pos="5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786" y="36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Marjan\Desktop\Book1.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C:\Users\Marjan\Desktop\Book2.xlsx" TargetMode="External"/><Relationship Id="rId1" Type="http://schemas.openxmlformats.org/officeDocument/2006/relationships/themeOverride" Target="../theme/themeOverride10.xml"/></Relationships>
</file>

<file path=ppt/charts/_rels/chart2.xml.rels><?xml version="1.0" encoding="UTF-8" standalone="yes"?>
<Relationships xmlns="http://schemas.openxmlformats.org/package/2006/relationships"><Relationship Id="rId2" Type="http://schemas.openxmlformats.org/officeDocument/2006/relationships/oleObject" Target="file:///C:\Users\Marjan\Desktop\Book1.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Marjan\Desktop\Book1.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Marjan\Desktop\Book1.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Marjan\Desktop\Book1.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Marjan\Desktop\Book1.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Users\Marjan\Desktop\Book1.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C:\Users\Marjan\Desktop\Book1.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C:\Users\Marjan\Desktop\Book2.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rot="-5400000" vert="horz"/>
          <a:lstStyle/>
          <a:p>
            <a:pPr>
              <a:defRPr sz="900">
                <a:latin typeface="Times New Roman" pitchFamily="18" charset="0"/>
                <a:cs typeface="Times New Roman" pitchFamily="18" charset="0"/>
              </a:defRPr>
            </a:pPr>
            <a:r>
              <a:rPr lang="en-US" sz="900" b="1" i="0" u="none" strike="noStrike" baseline="0" dirty="0" smtClean="0"/>
              <a:t>CHOLESTERL</a:t>
            </a:r>
            <a:endParaRPr lang="en-US" sz="900" dirty="0" smtClean="0">
              <a:latin typeface="Times New Roman" pitchFamily="18" charset="0"/>
              <a:cs typeface="Times New Roman" pitchFamily="18" charset="0"/>
            </a:endParaRPr>
          </a:p>
          <a:p>
            <a:pPr>
              <a:defRPr sz="900">
                <a:latin typeface="Times New Roman" pitchFamily="18" charset="0"/>
                <a:cs typeface="Times New Roman" pitchFamily="18" charset="0"/>
              </a:defRPr>
            </a:pPr>
            <a:r>
              <a:rPr lang="en-US" sz="900" dirty="0" smtClean="0">
                <a:latin typeface="Times New Roman" pitchFamily="18" charset="0"/>
                <a:cs typeface="Times New Roman" pitchFamily="18" charset="0"/>
              </a:rPr>
              <a:t> (mg/dl)</a:t>
            </a:r>
            <a:endParaRPr lang="en-US" sz="900" dirty="0">
              <a:latin typeface="Times New Roman" pitchFamily="18" charset="0"/>
              <a:cs typeface="Times New Roman" pitchFamily="18" charset="0"/>
            </a:endParaRPr>
          </a:p>
        </c:rich>
      </c:tx>
      <c:layout>
        <c:manualLayout>
          <c:xMode val="edge"/>
          <c:yMode val="edge"/>
          <c:x val="6.9182389937107111E-2"/>
          <c:y val="0.33061422364297738"/>
        </c:manualLayout>
      </c:layout>
    </c:title>
    <c:plotArea>
      <c:layout>
        <c:manualLayout>
          <c:layoutTarget val="inner"/>
          <c:xMode val="edge"/>
          <c:yMode val="edge"/>
          <c:x val="0.22770988468070566"/>
          <c:y val="0.18520171089725032"/>
          <c:w val="0.65490101067684037"/>
          <c:h val="0.64495988001500248"/>
        </c:manualLayout>
      </c:layout>
      <c:barChart>
        <c:barDir val="col"/>
        <c:grouping val="clustered"/>
        <c:ser>
          <c:idx val="0"/>
          <c:order val="0"/>
          <c:tx>
            <c:strRef>
              <c:f>Sheet1!$F$2</c:f>
              <c:strCache>
                <c:ptCount val="1"/>
                <c:pt idx="0">
                  <c:v>serum chol</c:v>
                </c:pt>
              </c:strCache>
            </c:strRef>
          </c:tx>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dPt>
            <c:idx val="0"/>
            <c:spPr>
              <a:solidFill>
                <a:srgbClr val="FFFF00"/>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dPt>
          <c:dPt>
            <c:idx val="1"/>
            <c:spPr>
              <a:solidFill>
                <a:srgbClr val="FF0000"/>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dPt>
          <c:dLbls>
            <c:dLbl>
              <c:idx val="0"/>
              <c:layout>
                <c:manualLayout>
                  <c:x val="-2.3752687022719754E-7"/>
                  <c:y val="-0.13580246913580246"/>
                </c:manualLayout>
              </c:layout>
              <c:tx>
                <c:rich>
                  <a:bodyPr/>
                  <a:lstStyle/>
                  <a:p>
                    <a:r>
                      <a:rPr lang="en-US" dirty="0" smtClean="0"/>
                      <a:t>192</a:t>
                    </a:r>
                    <a:r>
                      <a:rPr lang="en-US" dirty="0" smtClean="0">
                        <a:latin typeface="Times New Roman"/>
                        <a:cs typeface="Times New Roman"/>
                      </a:rPr>
                      <a:t>±36</a:t>
                    </a:r>
                  </a:p>
                </c:rich>
              </c:tx>
              <c:showSerName val="1"/>
            </c:dLbl>
            <c:dLbl>
              <c:idx val="1"/>
              <c:layout>
                <c:manualLayout>
                  <c:x val="0"/>
                  <c:y val="-9.0534979423869302E-2"/>
                </c:manualLayout>
              </c:layout>
              <c:tx>
                <c:rich>
                  <a:bodyPr/>
                  <a:lstStyle/>
                  <a:p>
                    <a:r>
                      <a:rPr lang="en-US"/>
                      <a:t>219±34</a:t>
                    </a:r>
                  </a:p>
                </c:rich>
              </c:tx>
              <c:showVal val="1"/>
              <c:showSerName val="1"/>
            </c:dLbl>
            <c:showSerName val="1"/>
          </c:dLbls>
          <c:errBars>
            <c:errBarType val="both"/>
            <c:errValType val="cust"/>
            <c:plus>
              <c:numRef>
                <c:f>Sheet1!$G$3:$G$4</c:f>
                <c:numCache>
                  <c:formatCode>General</c:formatCode>
                  <c:ptCount val="2"/>
                  <c:pt idx="0">
                    <c:v>36</c:v>
                  </c:pt>
                  <c:pt idx="1">
                    <c:v>34</c:v>
                  </c:pt>
                </c:numCache>
              </c:numRef>
            </c:plus>
            <c:minus>
              <c:numRef>
                <c:f>Sheet1!$G$3:$G$4</c:f>
                <c:numCache>
                  <c:formatCode>General</c:formatCode>
                  <c:ptCount val="2"/>
                  <c:pt idx="0">
                    <c:v>36</c:v>
                  </c:pt>
                  <c:pt idx="1">
                    <c:v>34</c:v>
                  </c:pt>
                </c:numCache>
              </c:numRef>
            </c:minus>
          </c:errBars>
          <c:cat>
            <c:strRef>
              <c:f>Sheet1!$E$3:$E$4</c:f>
              <c:strCache>
                <c:ptCount val="2"/>
                <c:pt idx="0">
                  <c:v>MMI</c:v>
                </c:pt>
                <c:pt idx="1">
                  <c:v>RAI</c:v>
                </c:pt>
              </c:strCache>
            </c:strRef>
          </c:cat>
          <c:val>
            <c:numRef>
              <c:f>Sheet1!$F$3:$F$4</c:f>
              <c:numCache>
                <c:formatCode>General</c:formatCode>
                <c:ptCount val="2"/>
                <c:pt idx="0">
                  <c:v>192</c:v>
                </c:pt>
                <c:pt idx="1">
                  <c:v>219</c:v>
                </c:pt>
              </c:numCache>
            </c:numRef>
          </c:val>
        </c:ser>
        <c:gapWidth val="291"/>
        <c:overlap val="5"/>
        <c:axId val="88214912"/>
        <c:axId val="88446080"/>
      </c:barChart>
      <c:catAx>
        <c:axId val="88214912"/>
        <c:scaling>
          <c:orientation val="minMax"/>
        </c:scaling>
        <c:axPos val="b"/>
        <c:numFmt formatCode="General" sourceLinked="1"/>
        <c:tickLblPos val="nextTo"/>
        <c:crossAx val="88446080"/>
        <c:crosses val="autoZero"/>
        <c:auto val="1"/>
        <c:lblAlgn val="ctr"/>
        <c:lblOffset val="100"/>
      </c:catAx>
      <c:valAx>
        <c:axId val="88446080"/>
        <c:scaling>
          <c:orientation val="minMax"/>
          <c:max val="298"/>
          <c:min val="0"/>
        </c:scaling>
        <c:axPos val="l"/>
        <c:numFmt formatCode="General" sourceLinked="1"/>
        <c:tickLblPos val="nextTo"/>
        <c:crossAx val="88214912"/>
        <c:crosses val="autoZero"/>
        <c:crossBetween val="between"/>
        <c:majorUnit val="100"/>
      </c:valAx>
    </c:plotArea>
    <c:plotVisOnly val="1"/>
  </c:chart>
  <c:externalData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col"/>
        <c:grouping val="clustered"/>
        <c:ser>
          <c:idx val="0"/>
          <c:order val="0"/>
          <c:tx>
            <c:v>MMI</c:v>
          </c:tx>
          <c:spPr>
            <a:solidFill>
              <a:srgbClr val="00B050"/>
            </a:solidFill>
          </c:spPr>
          <c:dLbls>
            <c:dLblPos val="outEnd"/>
            <c:showVal val="1"/>
          </c:dLbls>
          <c:cat>
            <c:strRef>
              <c:f>Sheet2!$A$1:$A$4</c:f>
              <c:strCache>
                <c:ptCount val="4"/>
                <c:pt idx="0">
                  <c:v>0</c:v>
                </c:pt>
                <c:pt idx="1">
                  <c:v>1-3</c:v>
                </c:pt>
                <c:pt idx="2">
                  <c:v>4-6</c:v>
                </c:pt>
                <c:pt idx="3">
                  <c:v>&gt;6</c:v>
                </c:pt>
              </c:strCache>
            </c:strRef>
          </c:cat>
          <c:val>
            <c:numRef>
              <c:f>Sheet2!$B$1:$B$4</c:f>
              <c:numCache>
                <c:formatCode>General</c:formatCode>
                <c:ptCount val="4"/>
                <c:pt idx="0">
                  <c:v>11.9</c:v>
                </c:pt>
                <c:pt idx="1">
                  <c:v>84.3</c:v>
                </c:pt>
                <c:pt idx="2">
                  <c:v>6.8</c:v>
                </c:pt>
                <c:pt idx="3">
                  <c:v>0</c:v>
                </c:pt>
              </c:numCache>
            </c:numRef>
          </c:val>
        </c:ser>
        <c:ser>
          <c:idx val="1"/>
          <c:order val="1"/>
          <c:tx>
            <c:v>RAI</c:v>
          </c:tx>
          <c:spPr>
            <a:solidFill>
              <a:srgbClr val="C00000"/>
            </a:solidFill>
          </c:spPr>
          <c:dLbls>
            <c:dLblPos val="outEnd"/>
            <c:showVal val="1"/>
          </c:dLbls>
          <c:cat>
            <c:strRef>
              <c:f>Sheet2!$A$1:$A$4</c:f>
              <c:strCache>
                <c:ptCount val="4"/>
                <c:pt idx="0">
                  <c:v>0</c:v>
                </c:pt>
                <c:pt idx="1">
                  <c:v>1-3</c:v>
                </c:pt>
                <c:pt idx="2">
                  <c:v>4-6</c:v>
                </c:pt>
                <c:pt idx="3">
                  <c:v>&gt;6</c:v>
                </c:pt>
              </c:strCache>
            </c:strRef>
          </c:cat>
          <c:val>
            <c:numRef>
              <c:f>Sheet2!$C$1:$C$4</c:f>
              <c:numCache>
                <c:formatCode>General</c:formatCode>
                <c:ptCount val="4"/>
                <c:pt idx="0">
                  <c:v>2.8</c:v>
                </c:pt>
                <c:pt idx="1">
                  <c:v>42.7</c:v>
                </c:pt>
                <c:pt idx="2">
                  <c:v>44.4</c:v>
                </c:pt>
                <c:pt idx="3">
                  <c:v>11.1</c:v>
                </c:pt>
              </c:numCache>
            </c:numRef>
          </c:val>
        </c:ser>
        <c:axId val="90195456"/>
        <c:axId val="90197376"/>
      </c:barChart>
      <c:catAx>
        <c:axId val="90195456"/>
        <c:scaling>
          <c:orientation val="minMax"/>
        </c:scaling>
        <c:axPos val="b"/>
        <c:title>
          <c:tx>
            <c:rich>
              <a:bodyPr/>
              <a:lstStyle/>
              <a:p>
                <a:pPr>
                  <a:defRPr sz="1000"/>
                </a:pPr>
                <a:r>
                  <a:rPr lang="en-US" sz="1000"/>
                  <a:t>Occurance of TSH &lt;0.3 mU/L (TIMES)</a:t>
                </a:r>
              </a:p>
            </c:rich>
          </c:tx>
          <c:layout>
            <c:manualLayout>
              <c:xMode val="edge"/>
              <c:yMode val="edge"/>
              <c:x val="0.30399863060595761"/>
              <c:y val="0.88293650793650758"/>
            </c:manualLayout>
          </c:layout>
        </c:title>
        <c:tickLblPos val="nextTo"/>
        <c:crossAx val="90197376"/>
        <c:crosses val="autoZero"/>
        <c:auto val="1"/>
        <c:lblAlgn val="ctr"/>
        <c:lblOffset val="100"/>
      </c:catAx>
      <c:valAx>
        <c:axId val="90197376"/>
        <c:scaling>
          <c:orientation val="minMax"/>
          <c:max val="100"/>
        </c:scaling>
        <c:axPos val="l"/>
        <c:title>
          <c:tx>
            <c:rich>
              <a:bodyPr rot="-5400000" vert="horz"/>
              <a:lstStyle/>
              <a:p>
                <a:pPr>
                  <a:defRPr sz="1000"/>
                </a:pPr>
                <a:r>
                  <a:rPr lang="en-US" sz="1000"/>
                  <a:t>Frequency (%)</a:t>
                </a:r>
              </a:p>
            </c:rich>
          </c:tx>
        </c:title>
        <c:numFmt formatCode="General" sourceLinked="1"/>
        <c:tickLblPos val="nextTo"/>
        <c:crossAx val="90195456"/>
        <c:crosses val="autoZero"/>
        <c:crossBetween val="between"/>
        <c:majorUnit val="20"/>
      </c:valAx>
      <c:spPr>
        <a:noFill/>
        <a:ln>
          <a:noFill/>
        </a:ln>
      </c:spPr>
    </c:plotArea>
    <c:legend>
      <c:legendPos val="r"/>
    </c:legend>
    <c:plotVisOnly val="1"/>
  </c:chart>
  <c:spPr>
    <a:noFill/>
    <a:ln>
      <a:noFill/>
    </a:ln>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rot="-5400000" vert="horz"/>
          <a:lstStyle/>
          <a:p>
            <a:pPr>
              <a:defRPr sz="900">
                <a:latin typeface="Times New Roman" pitchFamily="18" charset="0"/>
                <a:cs typeface="Times New Roman" pitchFamily="18" charset="0"/>
              </a:defRPr>
            </a:pPr>
            <a:r>
              <a:rPr lang="en-US" sz="900" dirty="0">
                <a:latin typeface="Times New Roman" pitchFamily="18" charset="0"/>
                <a:cs typeface="Times New Roman" pitchFamily="18" charset="0"/>
              </a:rPr>
              <a:t>SERUM  </a:t>
            </a:r>
            <a:r>
              <a:rPr lang="en-US" sz="900" dirty="0" smtClean="0">
                <a:latin typeface="Times New Roman" pitchFamily="18" charset="0"/>
                <a:cs typeface="Times New Roman" pitchFamily="18" charset="0"/>
              </a:rPr>
              <a:t>LDL-C</a:t>
            </a:r>
          </a:p>
          <a:p>
            <a:pPr>
              <a:defRPr sz="900">
                <a:latin typeface="Times New Roman" pitchFamily="18" charset="0"/>
                <a:cs typeface="Times New Roman" pitchFamily="18" charset="0"/>
              </a:defRPr>
            </a:pPr>
            <a:r>
              <a:rPr lang="en-US" sz="900" dirty="0" smtClean="0">
                <a:latin typeface="Times New Roman" pitchFamily="18" charset="0"/>
                <a:cs typeface="Times New Roman" pitchFamily="18" charset="0"/>
              </a:rPr>
              <a:t> (mg/dl)</a:t>
            </a:r>
            <a:endParaRPr lang="en-US" sz="900" dirty="0">
              <a:latin typeface="Times New Roman" pitchFamily="18" charset="0"/>
              <a:cs typeface="Times New Roman" pitchFamily="18" charset="0"/>
            </a:endParaRPr>
          </a:p>
        </c:rich>
      </c:tx>
      <c:layout>
        <c:manualLayout>
          <c:xMode val="edge"/>
          <c:yMode val="edge"/>
          <c:x val="8.9336912431400628E-2"/>
          <c:y val="0.26361664350779684"/>
        </c:manualLayout>
      </c:layout>
    </c:title>
    <c:plotArea>
      <c:layout>
        <c:manualLayout>
          <c:layoutTarget val="inner"/>
          <c:xMode val="edge"/>
          <c:yMode val="edge"/>
          <c:x val="0.25968285214348208"/>
          <c:y val="0.12436351706036748"/>
          <c:w val="0.5774157917760242"/>
          <c:h val="0.60952136191309425"/>
        </c:manualLayout>
      </c:layout>
      <c:barChart>
        <c:barDir val="col"/>
        <c:grouping val="clustered"/>
        <c:ser>
          <c:idx val="0"/>
          <c:order val="0"/>
          <c:tx>
            <c:strRef>
              <c:f>Sheet1!$D$25</c:f>
              <c:strCache>
                <c:ptCount val="1"/>
                <c:pt idx="0">
                  <c:v>SERUM  LDL_C (MG/DL)</c:v>
                </c:pt>
              </c:strCache>
            </c:strRef>
          </c:tx>
          <c:dPt>
            <c:idx val="0"/>
            <c:spPr>
              <a:solidFill>
                <a:srgbClr val="FFFF00"/>
              </a:solidFill>
            </c:spPr>
          </c:dPt>
          <c:dPt>
            <c:idx val="1"/>
            <c:spPr>
              <a:solidFill>
                <a:srgbClr val="FF0000"/>
              </a:solidFill>
            </c:spPr>
          </c:dPt>
          <c:dLbls>
            <c:dLbl>
              <c:idx val="0"/>
              <c:layout>
                <c:manualLayout>
                  <c:x val="1.5656645192078263E-2"/>
                  <c:y val="-9.9673073953991068E-2"/>
                </c:manualLayout>
              </c:layout>
              <c:tx>
                <c:rich>
                  <a:bodyPr/>
                  <a:lstStyle/>
                  <a:p>
                    <a:r>
                      <a:rPr lang="en-US" dirty="0"/>
                      <a:t>102</a:t>
                    </a:r>
                    <a:r>
                      <a:rPr lang="en-US" dirty="0">
                        <a:latin typeface="Times New Roman"/>
                        <a:cs typeface="Times New Roman"/>
                      </a:rPr>
                      <a:t>±23    </a:t>
                    </a:r>
                  </a:p>
                </c:rich>
              </c:tx>
              <c:showVal val="1"/>
            </c:dLbl>
            <c:dLbl>
              <c:idx val="1"/>
              <c:layout>
                <c:manualLayout>
                  <c:x val="-1.3888888888889006E-2"/>
                  <c:y val="-7.8703703703703734E-2"/>
                </c:manualLayout>
              </c:layout>
              <c:tx>
                <c:rich>
                  <a:bodyPr/>
                  <a:lstStyle/>
                  <a:p>
                    <a:r>
                      <a:rPr lang="en-US"/>
                      <a:t>112</a:t>
                    </a:r>
                    <a:r>
                      <a:rPr lang="en-US">
                        <a:latin typeface="Times New Roman"/>
                        <a:cs typeface="Times New Roman"/>
                      </a:rPr>
                      <a:t>±22</a:t>
                    </a:r>
                    <a:endParaRPr lang="en-US"/>
                  </a:p>
                </c:rich>
              </c:tx>
              <c:showVal val="1"/>
            </c:dLbl>
            <c:showVal val="1"/>
          </c:dLbls>
          <c:errBars>
            <c:errBarType val="both"/>
            <c:errValType val="cust"/>
            <c:plus>
              <c:numRef>
                <c:f>Sheet1!$E$26:$E$27</c:f>
                <c:numCache>
                  <c:formatCode>General</c:formatCode>
                  <c:ptCount val="2"/>
                  <c:pt idx="0">
                    <c:v>23</c:v>
                  </c:pt>
                  <c:pt idx="1">
                    <c:v>22</c:v>
                  </c:pt>
                </c:numCache>
              </c:numRef>
            </c:plus>
            <c:minus>
              <c:numRef>
                <c:f>Sheet1!$E$26:$E$27</c:f>
                <c:numCache>
                  <c:formatCode>General</c:formatCode>
                  <c:ptCount val="2"/>
                  <c:pt idx="0">
                    <c:v>23</c:v>
                  </c:pt>
                  <c:pt idx="1">
                    <c:v>22</c:v>
                  </c:pt>
                </c:numCache>
              </c:numRef>
            </c:minus>
          </c:errBars>
          <c:cat>
            <c:strRef>
              <c:f>Sheet1!$C$26:$C$27</c:f>
              <c:strCache>
                <c:ptCount val="2"/>
                <c:pt idx="0">
                  <c:v>MMI</c:v>
                </c:pt>
                <c:pt idx="1">
                  <c:v>RAI</c:v>
                </c:pt>
              </c:strCache>
            </c:strRef>
          </c:cat>
          <c:val>
            <c:numRef>
              <c:f>Sheet1!$D$26:$D$27</c:f>
              <c:numCache>
                <c:formatCode>General</c:formatCode>
                <c:ptCount val="2"/>
                <c:pt idx="0">
                  <c:v>102</c:v>
                </c:pt>
                <c:pt idx="1">
                  <c:v>112</c:v>
                </c:pt>
              </c:numCache>
            </c:numRef>
          </c:val>
        </c:ser>
        <c:gapWidth val="290"/>
        <c:axId val="88483712"/>
        <c:axId val="88485248"/>
      </c:barChart>
      <c:catAx>
        <c:axId val="88483712"/>
        <c:scaling>
          <c:orientation val="minMax"/>
        </c:scaling>
        <c:axPos val="b"/>
        <c:tickLblPos val="nextTo"/>
        <c:crossAx val="88485248"/>
        <c:crosses val="autoZero"/>
        <c:auto val="1"/>
        <c:lblAlgn val="ctr"/>
        <c:lblOffset val="100"/>
      </c:catAx>
      <c:valAx>
        <c:axId val="88485248"/>
        <c:scaling>
          <c:orientation val="minMax"/>
          <c:max val="145"/>
          <c:min val="0"/>
        </c:scaling>
        <c:axPos val="l"/>
        <c:numFmt formatCode="General" sourceLinked="1"/>
        <c:tickLblPos val="nextTo"/>
        <c:crossAx val="88483712"/>
        <c:crosses val="autoZero"/>
        <c:crossBetween val="between"/>
        <c:majorUnit val="50"/>
      </c:valAx>
    </c:plotArea>
    <c:plotVisOnly val="1"/>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rot="-5400000" vert="horz"/>
          <a:lstStyle/>
          <a:p>
            <a:pPr>
              <a:defRPr sz="900">
                <a:latin typeface="Times New Roman" pitchFamily="18" charset="0"/>
                <a:cs typeface="Times New Roman" pitchFamily="18" charset="0"/>
              </a:defRPr>
            </a:pPr>
            <a:r>
              <a:rPr lang="en-US" sz="900" dirty="0">
                <a:latin typeface="Times New Roman" pitchFamily="18" charset="0"/>
                <a:cs typeface="Times New Roman" pitchFamily="18" charset="0"/>
              </a:rPr>
              <a:t>SERUM</a:t>
            </a:r>
            <a:r>
              <a:rPr lang="en-US" sz="900" baseline="0" dirty="0">
                <a:latin typeface="Times New Roman" pitchFamily="18" charset="0"/>
                <a:cs typeface="Times New Roman" pitchFamily="18" charset="0"/>
              </a:rPr>
              <a:t> </a:t>
            </a:r>
            <a:r>
              <a:rPr lang="en-US" sz="900" dirty="0" smtClean="0">
                <a:latin typeface="Times New Roman" pitchFamily="18" charset="0"/>
                <a:cs typeface="Times New Roman" pitchFamily="18" charset="0"/>
              </a:rPr>
              <a:t>HDL-C </a:t>
            </a:r>
          </a:p>
          <a:p>
            <a:pPr>
              <a:defRPr sz="900">
                <a:latin typeface="Times New Roman" pitchFamily="18" charset="0"/>
                <a:cs typeface="Times New Roman" pitchFamily="18" charset="0"/>
              </a:defRPr>
            </a:pPr>
            <a:r>
              <a:rPr lang="en-US" sz="900" dirty="0" smtClean="0">
                <a:latin typeface="Times New Roman" pitchFamily="18" charset="0"/>
                <a:cs typeface="Times New Roman" pitchFamily="18" charset="0"/>
              </a:rPr>
              <a:t> (mg/dl)</a:t>
            </a:r>
            <a:endParaRPr lang="en-US" sz="900" dirty="0">
              <a:latin typeface="Times New Roman" pitchFamily="18" charset="0"/>
              <a:cs typeface="Times New Roman" pitchFamily="18" charset="0"/>
            </a:endParaRPr>
          </a:p>
        </c:rich>
      </c:tx>
      <c:layout>
        <c:manualLayout>
          <c:xMode val="edge"/>
          <c:yMode val="edge"/>
          <c:x val="4.0095772602892717E-2"/>
          <c:y val="0.2329366329208849"/>
        </c:manualLayout>
      </c:layout>
    </c:title>
    <c:plotArea>
      <c:layout>
        <c:manualLayout>
          <c:layoutTarget val="inner"/>
          <c:xMode val="edge"/>
          <c:yMode val="edge"/>
          <c:x val="0.22337729658792788"/>
          <c:y val="9.2627588218139545E-2"/>
          <c:w val="0.74606714785651751"/>
          <c:h val="0.65977580927384827"/>
        </c:manualLayout>
      </c:layout>
      <c:barChart>
        <c:barDir val="col"/>
        <c:grouping val="clustered"/>
        <c:ser>
          <c:idx val="0"/>
          <c:order val="0"/>
          <c:tx>
            <c:strRef>
              <c:f>Sheet1!$D$50</c:f>
              <c:strCache>
                <c:ptCount val="1"/>
                <c:pt idx="0">
                  <c:v>SERUM  HDL_C(MG/DL)</c:v>
                </c:pt>
              </c:strCache>
            </c:strRef>
          </c:tx>
          <c:dPt>
            <c:idx val="0"/>
            <c:spPr>
              <a:solidFill>
                <a:srgbClr val="FFFF00"/>
              </a:solidFill>
            </c:spPr>
          </c:dPt>
          <c:dPt>
            <c:idx val="1"/>
            <c:spPr>
              <a:solidFill>
                <a:srgbClr val="FF0000"/>
              </a:solidFill>
            </c:spPr>
          </c:dPt>
          <c:dLbls>
            <c:dLbl>
              <c:idx val="0"/>
              <c:layout>
                <c:manualLayout>
                  <c:x val="3.6695884712524427E-4"/>
                  <c:y val="-0.12962999416739657"/>
                </c:manualLayout>
              </c:layout>
              <c:tx>
                <c:rich>
                  <a:bodyPr/>
                  <a:lstStyle/>
                  <a:p>
                    <a:r>
                      <a:rPr lang="en-US" dirty="0" smtClean="0"/>
                      <a:t>52±10</a:t>
                    </a:r>
                    <a:endParaRPr lang="en-US" dirty="0"/>
                  </a:p>
                </c:rich>
              </c:tx>
              <c:showVal val="1"/>
            </c:dLbl>
            <c:dLbl>
              <c:idx val="1"/>
              <c:layout>
                <c:manualLayout>
                  <c:x val="1.0185067526416227E-16"/>
                  <c:y val="-0.11574074074074123"/>
                </c:manualLayout>
              </c:layout>
              <c:tx>
                <c:rich>
                  <a:bodyPr/>
                  <a:lstStyle/>
                  <a:p>
                    <a:r>
                      <a:rPr lang="en-US"/>
                      <a:t>47±11</a:t>
                    </a:r>
                  </a:p>
                </c:rich>
              </c:tx>
              <c:showVal val="1"/>
            </c:dLbl>
            <c:showVal val="1"/>
          </c:dLbls>
          <c:errBars>
            <c:errBarType val="both"/>
            <c:errValType val="cust"/>
            <c:plus>
              <c:numRef>
                <c:f>Sheet1!$E$51:$E$52</c:f>
                <c:numCache>
                  <c:formatCode>General</c:formatCode>
                  <c:ptCount val="2"/>
                  <c:pt idx="0">
                    <c:v>10</c:v>
                  </c:pt>
                  <c:pt idx="1">
                    <c:v>11</c:v>
                  </c:pt>
                </c:numCache>
              </c:numRef>
            </c:plus>
            <c:minus>
              <c:numRef>
                <c:f>Sheet1!$E$51:$E$52</c:f>
                <c:numCache>
                  <c:formatCode>General</c:formatCode>
                  <c:ptCount val="2"/>
                  <c:pt idx="0">
                    <c:v>10</c:v>
                  </c:pt>
                  <c:pt idx="1">
                    <c:v>11</c:v>
                  </c:pt>
                </c:numCache>
              </c:numRef>
            </c:minus>
          </c:errBars>
          <c:cat>
            <c:strRef>
              <c:f>Sheet1!$C$51:$C$52</c:f>
              <c:strCache>
                <c:ptCount val="2"/>
                <c:pt idx="0">
                  <c:v>MMI</c:v>
                </c:pt>
                <c:pt idx="1">
                  <c:v>RAI</c:v>
                </c:pt>
              </c:strCache>
            </c:strRef>
          </c:cat>
          <c:val>
            <c:numRef>
              <c:f>Sheet1!$D$51:$D$52</c:f>
              <c:numCache>
                <c:formatCode>General</c:formatCode>
                <c:ptCount val="2"/>
                <c:pt idx="0">
                  <c:v>52</c:v>
                </c:pt>
                <c:pt idx="1">
                  <c:v>47</c:v>
                </c:pt>
              </c:numCache>
            </c:numRef>
          </c:val>
        </c:ser>
        <c:gapWidth val="292"/>
        <c:axId val="88654208"/>
        <c:axId val="88655744"/>
      </c:barChart>
      <c:catAx>
        <c:axId val="88654208"/>
        <c:scaling>
          <c:orientation val="minMax"/>
        </c:scaling>
        <c:axPos val="b"/>
        <c:tickLblPos val="nextTo"/>
        <c:crossAx val="88655744"/>
        <c:crosses val="autoZero"/>
        <c:auto val="1"/>
        <c:lblAlgn val="ctr"/>
        <c:lblOffset val="100"/>
      </c:catAx>
      <c:valAx>
        <c:axId val="88655744"/>
        <c:scaling>
          <c:orientation val="minMax"/>
          <c:max val="70"/>
          <c:min val="0"/>
        </c:scaling>
        <c:axPos val="l"/>
        <c:numFmt formatCode="General" sourceLinked="1"/>
        <c:tickLblPos val="nextTo"/>
        <c:crossAx val="88654208"/>
        <c:crosses val="autoZero"/>
        <c:crossBetween val="between"/>
        <c:majorUnit val="25"/>
      </c:valAx>
    </c:plotArea>
    <c:plotVisOnly val="1"/>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rot="-5400000" vert="horz"/>
          <a:lstStyle/>
          <a:p>
            <a:pPr>
              <a:defRPr sz="900">
                <a:latin typeface="Times New Roman" pitchFamily="18" charset="0"/>
                <a:cs typeface="Times New Roman" pitchFamily="18" charset="0"/>
              </a:defRPr>
            </a:pPr>
            <a:r>
              <a:rPr lang="en-US" sz="900" dirty="0" smtClean="0">
                <a:latin typeface="Times New Roman" pitchFamily="18" charset="0"/>
                <a:cs typeface="Times New Roman" pitchFamily="18" charset="0"/>
              </a:rPr>
              <a:t>TRIGLYCERIDES </a:t>
            </a:r>
          </a:p>
          <a:p>
            <a:pPr>
              <a:defRPr sz="900">
                <a:latin typeface="Times New Roman" pitchFamily="18" charset="0"/>
                <a:cs typeface="Times New Roman" pitchFamily="18" charset="0"/>
              </a:defRPr>
            </a:pPr>
            <a:r>
              <a:rPr lang="en-US" sz="900" dirty="0" smtClean="0">
                <a:latin typeface="Times New Roman" pitchFamily="18" charset="0"/>
                <a:cs typeface="Times New Roman" pitchFamily="18" charset="0"/>
              </a:rPr>
              <a:t> (mg/dl)</a:t>
            </a:r>
            <a:endParaRPr lang="en-US" sz="900" dirty="0">
              <a:latin typeface="Times New Roman" pitchFamily="18" charset="0"/>
              <a:cs typeface="Times New Roman" pitchFamily="18" charset="0"/>
            </a:endParaRPr>
          </a:p>
        </c:rich>
      </c:tx>
      <c:layout>
        <c:manualLayout>
          <c:xMode val="edge"/>
          <c:yMode val="edge"/>
          <c:x val="1.5151515151515173E-2"/>
          <c:y val="0.26495717580012934"/>
        </c:manualLayout>
      </c:layout>
    </c:title>
    <c:plotArea>
      <c:layout>
        <c:manualLayout>
          <c:layoutTarget val="inner"/>
          <c:xMode val="edge"/>
          <c:yMode val="edge"/>
          <c:x val="0.16353933955929981"/>
          <c:y val="0.20335042622302088"/>
          <c:w val="0.82920603674540683"/>
          <c:h val="0.6733406240886598"/>
        </c:manualLayout>
      </c:layout>
      <c:barChart>
        <c:barDir val="col"/>
        <c:grouping val="clustered"/>
        <c:ser>
          <c:idx val="0"/>
          <c:order val="0"/>
          <c:tx>
            <c:strRef>
              <c:f>Sheet1!$D$73</c:f>
              <c:strCache>
                <c:ptCount val="1"/>
                <c:pt idx="0">
                  <c:v>SERUM TRIGLYCERIDES</c:v>
                </c:pt>
              </c:strCache>
            </c:strRef>
          </c:tx>
          <c:dPt>
            <c:idx val="0"/>
            <c:spPr>
              <a:solidFill>
                <a:srgbClr val="FFFF00"/>
              </a:solidFill>
            </c:spPr>
          </c:dPt>
          <c:dPt>
            <c:idx val="1"/>
            <c:spPr>
              <a:solidFill>
                <a:srgbClr val="FF0000"/>
              </a:solidFill>
            </c:spPr>
          </c:dPt>
          <c:dLbls>
            <c:dLbl>
              <c:idx val="0"/>
              <c:layout>
                <c:manualLayout>
                  <c:x val="-6.1728395061728392E-3"/>
                  <c:y val="-4.065040650406504E-2"/>
                </c:manualLayout>
              </c:layout>
              <c:tx>
                <c:rich>
                  <a:bodyPr/>
                  <a:lstStyle/>
                  <a:p>
                    <a:r>
                      <a:rPr lang="en-US" dirty="0"/>
                      <a:t>115</a:t>
                    </a:r>
                  </a:p>
                  <a:p>
                    <a:r>
                      <a:rPr lang="en-US" dirty="0"/>
                      <a:t>(90-152</a:t>
                    </a:r>
                    <a:r>
                      <a:rPr lang="en-US" dirty="0" smtClean="0"/>
                      <a:t>)</a:t>
                    </a:r>
                    <a:endParaRPr lang="en-US" dirty="0"/>
                  </a:p>
                </c:rich>
              </c:tx>
              <c:showVal val="1"/>
            </c:dLbl>
            <c:dLbl>
              <c:idx val="1"/>
              <c:tx>
                <c:rich>
                  <a:bodyPr/>
                  <a:lstStyle/>
                  <a:p>
                    <a:r>
                      <a:rPr lang="en-US"/>
                      <a:t>167</a:t>
                    </a:r>
                  </a:p>
                  <a:p>
                    <a:r>
                      <a:rPr lang="en-US"/>
                      <a:t>(120-212)</a:t>
                    </a:r>
                  </a:p>
                </c:rich>
              </c:tx>
              <c:showVal val="1"/>
            </c:dLbl>
            <c:showVal val="1"/>
          </c:dLbls>
          <c:cat>
            <c:strRef>
              <c:f>Sheet1!$C$74:$C$75</c:f>
              <c:strCache>
                <c:ptCount val="2"/>
                <c:pt idx="0">
                  <c:v>MMI</c:v>
                </c:pt>
                <c:pt idx="1">
                  <c:v>RAI</c:v>
                </c:pt>
              </c:strCache>
            </c:strRef>
          </c:cat>
          <c:val>
            <c:numRef>
              <c:f>Sheet1!$D$74:$D$75</c:f>
              <c:numCache>
                <c:formatCode>General</c:formatCode>
                <c:ptCount val="2"/>
                <c:pt idx="0">
                  <c:v>115</c:v>
                </c:pt>
                <c:pt idx="1">
                  <c:v>167</c:v>
                </c:pt>
              </c:numCache>
            </c:numRef>
          </c:val>
        </c:ser>
        <c:gapWidth val="463"/>
        <c:axId val="88701184"/>
        <c:axId val="88707072"/>
      </c:barChart>
      <c:catAx>
        <c:axId val="88701184"/>
        <c:scaling>
          <c:orientation val="minMax"/>
        </c:scaling>
        <c:axPos val="b"/>
        <c:tickLblPos val="nextTo"/>
        <c:crossAx val="88707072"/>
        <c:crosses val="autoZero"/>
        <c:auto val="1"/>
        <c:lblAlgn val="ctr"/>
        <c:lblOffset val="100"/>
      </c:catAx>
      <c:valAx>
        <c:axId val="88707072"/>
        <c:scaling>
          <c:orientation val="minMax"/>
          <c:max val="198"/>
          <c:min val="0"/>
        </c:scaling>
        <c:axPos val="l"/>
        <c:numFmt formatCode="General" sourceLinked="1"/>
        <c:tickLblPos val="nextTo"/>
        <c:crossAx val="88701184"/>
        <c:crosses val="autoZero"/>
        <c:crossBetween val="between"/>
        <c:majorUnit val="100"/>
      </c:valAx>
    </c:plotArea>
    <c:plotVisOnly val="1"/>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col"/>
        <c:grouping val="clustered"/>
        <c:ser>
          <c:idx val="0"/>
          <c:order val="0"/>
          <c:dPt>
            <c:idx val="0"/>
            <c:spPr>
              <a:solidFill>
                <a:srgbClr val="FFFF00"/>
              </a:solidFill>
            </c:spPr>
          </c:dPt>
          <c:dPt>
            <c:idx val="1"/>
            <c:spPr>
              <a:solidFill>
                <a:srgbClr val="FF0000"/>
              </a:solidFill>
            </c:spPr>
          </c:dPt>
          <c:dLbls>
            <c:dLblPos val="outEnd"/>
            <c:showVal val="1"/>
          </c:dLbls>
          <c:cat>
            <c:strRef>
              <c:f>Sheet2!$C$3:$C$4</c:f>
              <c:strCache>
                <c:ptCount val="2"/>
                <c:pt idx="0">
                  <c:v>MMI</c:v>
                </c:pt>
                <c:pt idx="1">
                  <c:v>RAI</c:v>
                </c:pt>
              </c:strCache>
            </c:strRef>
          </c:cat>
          <c:val>
            <c:numRef>
              <c:f>Sheet2!$D$3:$D$4</c:f>
              <c:numCache>
                <c:formatCode>General</c:formatCode>
                <c:ptCount val="2"/>
                <c:pt idx="0">
                  <c:v>75</c:v>
                </c:pt>
                <c:pt idx="1">
                  <c:v>78</c:v>
                </c:pt>
              </c:numCache>
            </c:numRef>
          </c:val>
        </c:ser>
        <c:axId val="88781184"/>
        <c:axId val="88782720"/>
      </c:barChart>
      <c:catAx>
        <c:axId val="88781184"/>
        <c:scaling>
          <c:orientation val="minMax"/>
        </c:scaling>
        <c:axPos val="b"/>
        <c:tickLblPos val="nextTo"/>
        <c:crossAx val="88782720"/>
        <c:crosses val="autoZero"/>
        <c:auto val="1"/>
        <c:lblAlgn val="ctr"/>
        <c:lblOffset val="100"/>
      </c:catAx>
      <c:valAx>
        <c:axId val="88782720"/>
        <c:scaling>
          <c:orientation val="minMax"/>
          <c:max val="100"/>
          <c:min val="0"/>
        </c:scaling>
        <c:axPos val="l"/>
        <c:title>
          <c:tx>
            <c:rich>
              <a:bodyPr rot="-5400000" vert="horz"/>
              <a:lstStyle/>
              <a:p>
                <a:pPr>
                  <a:defRPr b="0">
                    <a:latin typeface="+mn-lt"/>
                    <a:cs typeface="Times New Roman" pitchFamily="18" charset="0"/>
                  </a:defRPr>
                </a:pPr>
                <a:r>
                  <a:rPr lang="en-US" b="0">
                    <a:latin typeface="+mn-lt"/>
                    <a:cs typeface="Times New Roman" pitchFamily="18" charset="0"/>
                  </a:rPr>
                  <a:t>Ejection fraction (%)</a:t>
                </a:r>
              </a:p>
            </c:rich>
          </c:tx>
          <c:layout>
            <c:manualLayout>
              <c:xMode val="edge"/>
              <c:yMode val="edge"/>
              <c:x val="4.0880503144654086E-2"/>
              <c:y val="0.31142542843909232"/>
            </c:manualLayout>
          </c:layout>
        </c:title>
        <c:numFmt formatCode="General" sourceLinked="1"/>
        <c:tickLblPos val="nextTo"/>
        <c:crossAx val="88781184"/>
        <c:crosses val="autoZero"/>
        <c:crossBetween val="between"/>
        <c:majorUnit val="50"/>
      </c:valAx>
      <c:spPr>
        <a:noFill/>
      </c:spPr>
    </c:plotArea>
    <c:plotVisOnly val="1"/>
  </c:chart>
  <c:spPr>
    <a:noFill/>
    <a:ln>
      <a:noFill/>
    </a:ln>
  </c:sp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col"/>
        <c:grouping val="clustered"/>
        <c:ser>
          <c:idx val="0"/>
          <c:order val="0"/>
          <c:dPt>
            <c:idx val="0"/>
            <c:spPr>
              <a:solidFill>
                <a:srgbClr val="FFFF00"/>
              </a:solidFill>
            </c:spPr>
          </c:dPt>
          <c:dPt>
            <c:idx val="1"/>
            <c:spPr>
              <a:solidFill>
                <a:srgbClr val="FF0000"/>
              </a:solidFill>
            </c:spPr>
          </c:dPt>
          <c:dLbls>
            <c:dLbl>
              <c:idx val="0"/>
              <c:layout>
                <c:manualLayout>
                  <c:x val="5.7347670250896344E-3"/>
                  <c:y val="-0.14452214452214501"/>
                </c:manualLayout>
              </c:layout>
              <c:tx>
                <c:rich>
                  <a:bodyPr/>
                  <a:lstStyle/>
                  <a:p>
                    <a:r>
                      <a:rPr lang="en-US"/>
                      <a:t>153 ±43</a:t>
                    </a:r>
                  </a:p>
                </c:rich>
              </c:tx>
              <c:showVal val="1"/>
              <c:showSerName val="1"/>
            </c:dLbl>
            <c:dLbl>
              <c:idx val="1"/>
              <c:layout>
                <c:manualLayout>
                  <c:x val="2.8673835125448098E-3"/>
                  <c:y val="-0.1631701631701632"/>
                </c:manualLayout>
              </c:layout>
              <c:tx>
                <c:rich>
                  <a:bodyPr/>
                  <a:lstStyle/>
                  <a:p>
                    <a:r>
                      <a:rPr lang="en-US"/>
                      <a:t> 149 ±45</a:t>
                    </a:r>
                  </a:p>
                </c:rich>
              </c:tx>
              <c:showVal val="1"/>
              <c:showSerName val="1"/>
            </c:dLbl>
            <c:showVal val="1"/>
            <c:showSerName val="1"/>
          </c:dLbls>
          <c:errBars>
            <c:errBarType val="both"/>
            <c:errValType val="cust"/>
            <c:plus>
              <c:numRef>
                <c:f>Sheet2!$E$22:$E$23</c:f>
                <c:numCache>
                  <c:formatCode>General</c:formatCode>
                  <c:ptCount val="2"/>
                  <c:pt idx="0">
                    <c:v>43</c:v>
                  </c:pt>
                  <c:pt idx="1">
                    <c:v>45</c:v>
                  </c:pt>
                </c:numCache>
              </c:numRef>
            </c:plus>
            <c:minus>
              <c:numRef>
                <c:f>Sheet2!$F$22:$F$23</c:f>
                <c:numCache>
                  <c:formatCode>General</c:formatCode>
                  <c:ptCount val="2"/>
                  <c:pt idx="0">
                    <c:v>43</c:v>
                  </c:pt>
                  <c:pt idx="1">
                    <c:v>45</c:v>
                  </c:pt>
                </c:numCache>
              </c:numRef>
            </c:minus>
          </c:errBars>
          <c:cat>
            <c:strRef>
              <c:f>Sheet2!$C$22:$C$23</c:f>
              <c:strCache>
                <c:ptCount val="2"/>
                <c:pt idx="0">
                  <c:v>MMI</c:v>
                </c:pt>
                <c:pt idx="1">
                  <c:v>RAI</c:v>
                </c:pt>
              </c:strCache>
            </c:strRef>
          </c:cat>
          <c:val>
            <c:numRef>
              <c:f>Sheet2!$D$22:$D$23</c:f>
              <c:numCache>
                <c:formatCode>General</c:formatCode>
                <c:ptCount val="2"/>
                <c:pt idx="0">
                  <c:v>153</c:v>
                </c:pt>
                <c:pt idx="1">
                  <c:v>149</c:v>
                </c:pt>
              </c:numCache>
            </c:numRef>
          </c:val>
        </c:ser>
        <c:dLbls>
          <c:showVal val="1"/>
        </c:dLbls>
        <c:axId val="88808064"/>
        <c:axId val="88854912"/>
      </c:barChart>
      <c:catAx>
        <c:axId val="88808064"/>
        <c:scaling>
          <c:orientation val="minMax"/>
        </c:scaling>
        <c:axPos val="b"/>
        <c:tickLblPos val="nextTo"/>
        <c:crossAx val="88854912"/>
        <c:crosses val="autoZero"/>
        <c:auto val="1"/>
        <c:lblAlgn val="ctr"/>
        <c:lblOffset val="100"/>
      </c:catAx>
      <c:valAx>
        <c:axId val="88854912"/>
        <c:scaling>
          <c:orientation val="minMax"/>
          <c:max val="240"/>
          <c:min val="0"/>
        </c:scaling>
        <c:axPos val="l"/>
        <c:title>
          <c:tx>
            <c:rich>
              <a:bodyPr rot="-5400000" vert="horz"/>
              <a:lstStyle/>
              <a:p>
                <a:pPr>
                  <a:defRPr b="0">
                    <a:latin typeface="+mn-lt"/>
                    <a:cs typeface="Times New Roman" pitchFamily="18" charset="0"/>
                  </a:defRPr>
                </a:pPr>
                <a:r>
                  <a:rPr lang="en-US" b="0">
                    <a:latin typeface="+mn-lt"/>
                    <a:cs typeface="Times New Roman" pitchFamily="18" charset="0"/>
                  </a:rPr>
                  <a:t>left ventricular mass (gm)</a:t>
                </a:r>
              </a:p>
            </c:rich>
          </c:tx>
        </c:title>
        <c:numFmt formatCode="General" sourceLinked="1"/>
        <c:tickLblPos val="nextTo"/>
        <c:crossAx val="88808064"/>
        <c:crosses val="autoZero"/>
        <c:crossBetween val="between"/>
        <c:majorUnit val="80"/>
      </c:valAx>
      <c:spPr>
        <a:noFill/>
      </c:spPr>
    </c:plotArea>
    <c:plotVisOnly val="1"/>
  </c:chart>
  <c:spPr>
    <a:noFill/>
    <a:ln>
      <a:noFill/>
    </a:ln>
  </c:sp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col"/>
        <c:grouping val="clustered"/>
        <c:ser>
          <c:idx val="0"/>
          <c:order val="0"/>
          <c:dPt>
            <c:idx val="0"/>
            <c:spPr>
              <a:solidFill>
                <a:srgbClr val="FFFF00"/>
              </a:solidFill>
            </c:spPr>
          </c:dPt>
          <c:dPt>
            <c:idx val="1"/>
            <c:spPr>
              <a:solidFill>
                <a:srgbClr val="FF0000"/>
              </a:solidFill>
            </c:spPr>
          </c:dPt>
          <c:dLbls>
            <c:dLbl>
              <c:idx val="0"/>
              <c:layout>
                <c:manualLayout>
                  <c:x val="0"/>
                  <c:y val="-8.3333333333333343E-2"/>
                </c:manualLayout>
              </c:layout>
              <c:tx>
                <c:rich>
                  <a:bodyPr/>
                  <a:lstStyle/>
                  <a:p>
                    <a:r>
                      <a:rPr lang="en-US"/>
                      <a:t> 14.9 ±4.3</a:t>
                    </a:r>
                  </a:p>
                </c:rich>
              </c:tx>
              <c:showVal val="1"/>
              <c:showSerName val="1"/>
            </c:dLbl>
            <c:dLbl>
              <c:idx val="1"/>
              <c:layout>
                <c:manualLayout>
                  <c:x val="0"/>
                  <c:y val="-8.3333333333333343E-2"/>
                </c:manualLayout>
              </c:layout>
              <c:tx>
                <c:rich>
                  <a:bodyPr/>
                  <a:lstStyle/>
                  <a:p>
                    <a:r>
                      <a:rPr lang="en-US"/>
                      <a:t> 11.5 ±45</a:t>
                    </a:r>
                  </a:p>
                </c:rich>
              </c:tx>
              <c:showVal val="1"/>
              <c:showSerName val="1"/>
            </c:dLbl>
            <c:showVal val="1"/>
            <c:showSerName val="1"/>
          </c:dLbls>
          <c:errBars>
            <c:errBarType val="both"/>
            <c:errValType val="fixedVal"/>
            <c:val val="2"/>
          </c:errBars>
          <c:cat>
            <c:strRef>
              <c:f>Sheet2!$C$43:$C$44</c:f>
              <c:strCache>
                <c:ptCount val="2"/>
                <c:pt idx="0">
                  <c:v>MMI</c:v>
                </c:pt>
                <c:pt idx="1">
                  <c:v>RAI</c:v>
                </c:pt>
              </c:strCache>
            </c:strRef>
          </c:cat>
          <c:val>
            <c:numRef>
              <c:f>Sheet2!$D$43:$D$44</c:f>
              <c:numCache>
                <c:formatCode>General</c:formatCode>
                <c:ptCount val="2"/>
                <c:pt idx="0">
                  <c:v>14.9</c:v>
                </c:pt>
                <c:pt idx="1">
                  <c:v>11.5</c:v>
                </c:pt>
              </c:numCache>
            </c:numRef>
          </c:val>
        </c:ser>
        <c:dLbls>
          <c:showVal val="1"/>
        </c:dLbls>
        <c:axId val="89359488"/>
        <c:axId val="89361024"/>
      </c:barChart>
      <c:catAx>
        <c:axId val="89359488"/>
        <c:scaling>
          <c:orientation val="minMax"/>
        </c:scaling>
        <c:axPos val="b"/>
        <c:tickLblPos val="nextTo"/>
        <c:crossAx val="89361024"/>
        <c:crosses val="autoZero"/>
        <c:auto val="1"/>
        <c:lblAlgn val="ctr"/>
        <c:lblOffset val="100"/>
      </c:catAx>
      <c:valAx>
        <c:axId val="89361024"/>
        <c:scaling>
          <c:orientation val="minMax"/>
          <c:max val="20"/>
          <c:min val="0"/>
        </c:scaling>
        <c:axPos val="l"/>
        <c:title>
          <c:tx>
            <c:rich>
              <a:bodyPr rot="-5400000" vert="horz"/>
              <a:lstStyle/>
              <a:p>
                <a:pPr>
                  <a:defRPr b="0">
                    <a:latin typeface="+mn-lt"/>
                    <a:cs typeface="Times New Roman" pitchFamily="18" charset="0"/>
                  </a:defRPr>
                </a:pPr>
                <a:r>
                  <a:rPr lang="en-US" b="0">
                    <a:latin typeface="+mn-lt"/>
                    <a:cs typeface="Times New Roman" pitchFamily="18" charset="0"/>
                  </a:rPr>
                  <a:t>Early diastolic annular velocity (é)</a:t>
                </a:r>
              </a:p>
              <a:p>
                <a:pPr>
                  <a:defRPr b="0">
                    <a:latin typeface="+mn-lt"/>
                    <a:cs typeface="Times New Roman" pitchFamily="18" charset="0"/>
                  </a:defRPr>
                </a:pPr>
                <a:r>
                  <a:rPr lang="en-US" b="0">
                    <a:latin typeface="+mn-lt"/>
                    <a:cs typeface="Times New Roman" pitchFamily="18" charset="0"/>
                  </a:rPr>
                  <a:t>(cm) </a:t>
                </a:r>
              </a:p>
            </c:rich>
          </c:tx>
        </c:title>
        <c:numFmt formatCode="General" sourceLinked="1"/>
        <c:tickLblPos val="nextTo"/>
        <c:crossAx val="89359488"/>
        <c:crosses val="autoZero"/>
        <c:crossBetween val="between"/>
        <c:majorUnit val="5"/>
      </c:valAx>
      <c:spPr>
        <a:noFill/>
        <a:ln>
          <a:noFill/>
        </a:ln>
      </c:spPr>
    </c:plotArea>
    <c:plotVisOnly val="1"/>
  </c:chart>
  <c:spPr>
    <a:noFill/>
    <a:ln>
      <a:noFill/>
    </a:ln>
  </c:sp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col"/>
        <c:grouping val="clustered"/>
        <c:ser>
          <c:idx val="0"/>
          <c:order val="0"/>
          <c:dPt>
            <c:idx val="0"/>
            <c:spPr>
              <a:solidFill>
                <a:srgbClr val="FFFF00"/>
              </a:solidFill>
            </c:spPr>
          </c:dPt>
          <c:dPt>
            <c:idx val="1"/>
            <c:spPr>
              <a:solidFill>
                <a:srgbClr val="FF0000"/>
              </a:solidFill>
            </c:spPr>
          </c:dPt>
          <c:dLbls>
            <c:dLbl>
              <c:idx val="0"/>
              <c:layout>
                <c:manualLayout>
                  <c:x val="0"/>
                  <c:y val="-9.2592592592593073E-2"/>
                </c:manualLayout>
              </c:layout>
              <c:tx>
                <c:rich>
                  <a:bodyPr/>
                  <a:lstStyle/>
                  <a:p>
                    <a:r>
                      <a:rPr lang="en-US"/>
                      <a:t>4.8 ± 4.3</a:t>
                    </a:r>
                  </a:p>
                </c:rich>
              </c:tx>
              <c:showVal val="1"/>
              <c:showSerName val="1"/>
            </c:dLbl>
            <c:dLbl>
              <c:idx val="1"/>
              <c:layout>
                <c:manualLayout>
                  <c:x val="6.4882400648824294E-3"/>
                  <c:y val="-0.10648148148148177"/>
                </c:manualLayout>
              </c:layout>
              <c:tx>
                <c:rich>
                  <a:bodyPr/>
                  <a:lstStyle/>
                  <a:p>
                    <a:r>
                      <a:rPr lang="en-US"/>
                      <a:t>5.7 ±1.8</a:t>
                    </a:r>
                  </a:p>
                </c:rich>
              </c:tx>
              <c:showVal val="1"/>
              <c:showSerName val="1"/>
            </c:dLbl>
            <c:showVal val="1"/>
            <c:showSerName val="1"/>
          </c:dLbls>
          <c:errBars>
            <c:errBarType val="both"/>
            <c:errValType val="cust"/>
            <c:plus>
              <c:numLit>
                <c:formatCode>General</c:formatCode>
                <c:ptCount val="1"/>
                <c:pt idx="0">
                  <c:v>1</c:v>
                </c:pt>
              </c:numLit>
            </c:plus>
            <c:minus>
              <c:numLit>
                <c:formatCode>General</c:formatCode>
                <c:ptCount val="1"/>
                <c:pt idx="0">
                  <c:v>1</c:v>
                </c:pt>
              </c:numLit>
            </c:minus>
          </c:errBars>
          <c:cat>
            <c:strRef>
              <c:f>Sheet2!$C$63:$C$64</c:f>
              <c:strCache>
                <c:ptCount val="2"/>
                <c:pt idx="0">
                  <c:v>MMI</c:v>
                </c:pt>
                <c:pt idx="1">
                  <c:v>RAI</c:v>
                </c:pt>
              </c:strCache>
            </c:strRef>
          </c:cat>
          <c:val>
            <c:numRef>
              <c:f>Sheet2!$D$63:$D$64</c:f>
              <c:numCache>
                <c:formatCode>General</c:formatCode>
                <c:ptCount val="2"/>
                <c:pt idx="0">
                  <c:v>4.8</c:v>
                </c:pt>
                <c:pt idx="1">
                  <c:v>5.7</c:v>
                </c:pt>
              </c:numCache>
            </c:numRef>
          </c:val>
        </c:ser>
        <c:dLbls>
          <c:showVal val="1"/>
        </c:dLbls>
        <c:axId val="89484672"/>
        <c:axId val="89486464"/>
      </c:barChart>
      <c:catAx>
        <c:axId val="89484672"/>
        <c:scaling>
          <c:orientation val="minMax"/>
        </c:scaling>
        <c:axPos val="b"/>
        <c:tickLblPos val="nextTo"/>
        <c:crossAx val="89486464"/>
        <c:crosses val="autoZero"/>
        <c:auto val="1"/>
        <c:lblAlgn val="ctr"/>
        <c:lblOffset val="100"/>
      </c:catAx>
      <c:valAx>
        <c:axId val="89486464"/>
        <c:scaling>
          <c:orientation val="minMax"/>
          <c:max val="8"/>
        </c:scaling>
        <c:axPos val="l"/>
        <c:title>
          <c:tx>
            <c:rich>
              <a:bodyPr rot="-5400000" vert="horz"/>
              <a:lstStyle/>
              <a:p>
                <a:pPr>
                  <a:defRPr b="0"/>
                </a:pPr>
                <a:r>
                  <a:rPr lang="en-US" b="0" dirty="0" err="1" smtClean="0"/>
                  <a:t>Earlydistolic</a:t>
                </a:r>
                <a:r>
                  <a:rPr lang="en-US" b="0" dirty="0" smtClean="0"/>
                  <a:t> ( E/é) </a:t>
                </a:r>
                <a:r>
                  <a:rPr lang="en-US" b="0" dirty="0"/>
                  <a:t>ratio</a:t>
                </a:r>
              </a:p>
            </c:rich>
          </c:tx>
        </c:title>
        <c:numFmt formatCode="General" sourceLinked="1"/>
        <c:tickLblPos val="nextTo"/>
        <c:crossAx val="89484672"/>
        <c:crosses val="autoZero"/>
        <c:crossBetween val="between"/>
        <c:majorUnit val="1"/>
      </c:valAx>
      <c:spPr>
        <a:noFill/>
      </c:spPr>
    </c:plotArea>
    <c:plotVisOnly val="1"/>
  </c:chart>
  <c:spPr>
    <a:noFill/>
    <a:ln>
      <a:noFill/>
    </a:ln>
  </c:sp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col"/>
        <c:grouping val="clustered"/>
        <c:ser>
          <c:idx val="0"/>
          <c:order val="0"/>
          <c:tx>
            <c:v>MMI</c:v>
          </c:tx>
          <c:spPr>
            <a:solidFill>
              <a:srgbClr val="00B050"/>
            </a:solidFill>
          </c:spPr>
          <c:dLbls>
            <c:dLblPos val="outEnd"/>
            <c:showVal val="1"/>
          </c:dLbls>
          <c:cat>
            <c:strRef>
              <c:f>Sheet1!$A$1:$A$4</c:f>
              <c:strCache>
                <c:ptCount val="4"/>
                <c:pt idx="0">
                  <c:v>0</c:v>
                </c:pt>
                <c:pt idx="1">
                  <c:v>1-3</c:v>
                </c:pt>
                <c:pt idx="2">
                  <c:v>4-6</c:v>
                </c:pt>
                <c:pt idx="3">
                  <c:v>&gt;6</c:v>
                </c:pt>
              </c:strCache>
            </c:strRef>
          </c:cat>
          <c:val>
            <c:numRef>
              <c:f>Sheet1!$B$1:$B$4</c:f>
              <c:numCache>
                <c:formatCode>General</c:formatCode>
                <c:ptCount val="4"/>
                <c:pt idx="0">
                  <c:v>27.1</c:v>
                </c:pt>
                <c:pt idx="1">
                  <c:v>71.2</c:v>
                </c:pt>
                <c:pt idx="2">
                  <c:v>1.7</c:v>
                </c:pt>
                <c:pt idx="3">
                  <c:v>0</c:v>
                </c:pt>
              </c:numCache>
            </c:numRef>
          </c:val>
        </c:ser>
        <c:ser>
          <c:idx val="1"/>
          <c:order val="1"/>
          <c:tx>
            <c:v>RAI</c:v>
          </c:tx>
          <c:spPr>
            <a:solidFill>
              <a:srgbClr val="C00000"/>
            </a:solidFill>
          </c:spPr>
          <c:dLbls>
            <c:dLblPos val="outEnd"/>
            <c:showVal val="1"/>
          </c:dLbls>
          <c:cat>
            <c:strRef>
              <c:f>Sheet1!$A$1:$A$4</c:f>
              <c:strCache>
                <c:ptCount val="4"/>
                <c:pt idx="0">
                  <c:v>0</c:v>
                </c:pt>
                <c:pt idx="1">
                  <c:v>1-3</c:v>
                </c:pt>
                <c:pt idx="2">
                  <c:v>4-6</c:v>
                </c:pt>
                <c:pt idx="3">
                  <c:v>&gt;6</c:v>
                </c:pt>
              </c:strCache>
            </c:strRef>
          </c:cat>
          <c:val>
            <c:numRef>
              <c:f>Sheet1!$C$1:$C$4</c:f>
              <c:numCache>
                <c:formatCode>General</c:formatCode>
                <c:ptCount val="4"/>
                <c:pt idx="0">
                  <c:v>9.7000000000000011</c:v>
                </c:pt>
                <c:pt idx="1">
                  <c:v>13.8</c:v>
                </c:pt>
                <c:pt idx="2">
                  <c:v>41.7</c:v>
                </c:pt>
                <c:pt idx="3">
                  <c:v>33.800000000000004</c:v>
                </c:pt>
              </c:numCache>
            </c:numRef>
          </c:val>
        </c:ser>
        <c:axId val="89856256"/>
        <c:axId val="89883008"/>
      </c:barChart>
      <c:catAx>
        <c:axId val="89856256"/>
        <c:scaling>
          <c:orientation val="minMax"/>
        </c:scaling>
        <c:axPos val="b"/>
        <c:title>
          <c:tx>
            <c:rich>
              <a:bodyPr/>
              <a:lstStyle/>
              <a:p>
                <a:pPr>
                  <a:defRPr sz="1000"/>
                </a:pPr>
                <a:r>
                  <a:rPr lang="en-US" sz="1000"/>
                  <a:t>Occurance of TSH&gt;5 mU/L (TIMES)</a:t>
                </a:r>
              </a:p>
            </c:rich>
          </c:tx>
          <c:layout>
            <c:manualLayout>
              <c:xMode val="edge"/>
              <c:yMode val="edge"/>
              <c:x val="0.28104709622564855"/>
              <c:y val="0.8786803021573526"/>
            </c:manualLayout>
          </c:layout>
        </c:title>
        <c:numFmt formatCode="General" sourceLinked="1"/>
        <c:tickLblPos val="nextTo"/>
        <c:crossAx val="89883008"/>
        <c:crosses val="autoZero"/>
        <c:auto val="1"/>
        <c:lblAlgn val="ctr"/>
        <c:lblOffset val="100"/>
      </c:catAx>
      <c:valAx>
        <c:axId val="89883008"/>
        <c:scaling>
          <c:orientation val="minMax"/>
        </c:scaling>
        <c:axPos val="l"/>
        <c:title>
          <c:tx>
            <c:rich>
              <a:bodyPr rot="-5400000" vert="horz"/>
              <a:lstStyle/>
              <a:p>
                <a:pPr>
                  <a:defRPr sz="1000"/>
                </a:pPr>
                <a:r>
                  <a:rPr lang="en-US" sz="1000"/>
                  <a:t>Frequency (%)</a:t>
                </a:r>
              </a:p>
            </c:rich>
          </c:tx>
        </c:title>
        <c:numFmt formatCode="General" sourceLinked="1"/>
        <c:tickLblPos val="nextTo"/>
        <c:crossAx val="89856256"/>
        <c:crosses val="autoZero"/>
        <c:crossBetween val="between"/>
        <c:majorUnit val="20"/>
      </c:valAx>
      <c:spPr>
        <a:noFill/>
      </c:spPr>
    </c:plotArea>
    <c:legend>
      <c:legendPos val="r"/>
    </c:legend>
    <c:plotVisOnly val="1"/>
  </c:chart>
  <c:spPr>
    <a:noFill/>
    <a:ln>
      <a:noFill/>
    </a:ln>
  </c:sp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1874"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4265" tIns="47133" rIns="94265" bIns="47133" numCol="1" anchor="t" anchorCtr="0" compatLnSpc="1">
            <a:prstTxWarp prst="textNoShape">
              <a:avLst/>
            </a:prstTxWarp>
          </a:bodyPr>
          <a:lstStyle>
            <a:lvl1pPr algn="l" defTabSz="942975">
              <a:defRPr sz="1200" b="0"/>
            </a:lvl1pPr>
          </a:lstStyle>
          <a:p>
            <a:pPr>
              <a:defRPr/>
            </a:pPr>
            <a:endParaRPr lang="en-US"/>
          </a:p>
        </p:txBody>
      </p:sp>
      <p:sp>
        <p:nvSpPr>
          <p:cNvPr id="591875" name="Rectangle 3"/>
          <p:cNvSpPr>
            <a:spLocks noGrp="1" noChangeArrowheads="1"/>
          </p:cNvSpPr>
          <p:nvPr>
            <p:ph type="dt" sz="quarter" idx="1"/>
          </p:nvPr>
        </p:nvSpPr>
        <p:spPr bwMode="auto">
          <a:xfrm>
            <a:off x="3973513" y="0"/>
            <a:ext cx="3036887" cy="465138"/>
          </a:xfrm>
          <a:prstGeom prst="rect">
            <a:avLst/>
          </a:prstGeom>
          <a:noFill/>
          <a:ln w="9525">
            <a:noFill/>
            <a:miter lim="800000"/>
            <a:headEnd/>
            <a:tailEnd/>
          </a:ln>
          <a:effectLst/>
        </p:spPr>
        <p:txBody>
          <a:bodyPr vert="horz" wrap="square" lIns="94265" tIns="47133" rIns="94265" bIns="47133" numCol="1" anchor="t" anchorCtr="0" compatLnSpc="1">
            <a:prstTxWarp prst="textNoShape">
              <a:avLst/>
            </a:prstTxWarp>
          </a:bodyPr>
          <a:lstStyle>
            <a:lvl1pPr algn="r" defTabSz="942975">
              <a:defRPr sz="1200" b="0"/>
            </a:lvl1pPr>
          </a:lstStyle>
          <a:p>
            <a:pPr>
              <a:defRPr/>
            </a:pPr>
            <a:endParaRPr lang="en-US"/>
          </a:p>
        </p:txBody>
      </p:sp>
      <p:sp>
        <p:nvSpPr>
          <p:cNvPr id="591876" name="Rectangle 4"/>
          <p:cNvSpPr>
            <a:spLocks noGrp="1" noChangeArrowheads="1"/>
          </p:cNvSpPr>
          <p:nvPr>
            <p:ph type="ftr" sz="quarter" idx="2"/>
          </p:nvPr>
        </p:nvSpPr>
        <p:spPr bwMode="auto">
          <a:xfrm>
            <a:off x="0" y="8831263"/>
            <a:ext cx="3036888" cy="465137"/>
          </a:xfrm>
          <a:prstGeom prst="rect">
            <a:avLst/>
          </a:prstGeom>
          <a:noFill/>
          <a:ln w="9525">
            <a:noFill/>
            <a:miter lim="800000"/>
            <a:headEnd/>
            <a:tailEnd/>
          </a:ln>
          <a:effectLst/>
        </p:spPr>
        <p:txBody>
          <a:bodyPr vert="horz" wrap="square" lIns="94265" tIns="47133" rIns="94265" bIns="47133" numCol="1" anchor="b" anchorCtr="0" compatLnSpc="1">
            <a:prstTxWarp prst="textNoShape">
              <a:avLst/>
            </a:prstTxWarp>
          </a:bodyPr>
          <a:lstStyle>
            <a:lvl1pPr algn="l" defTabSz="942975">
              <a:defRPr sz="1200" b="0"/>
            </a:lvl1pPr>
          </a:lstStyle>
          <a:p>
            <a:pPr>
              <a:defRPr/>
            </a:pPr>
            <a:endParaRPr lang="en-US"/>
          </a:p>
        </p:txBody>
      </p:sp>
      <p:sp>
        <p:nvSpPr>
          <p:cNvPr id="591877" name="Rectangle 5"/>
          <p:cNvSpPr>
            <a:spLocks noGrp="1" noChangeArrowheads="1"/>
          </p:cNvSpPr>
          <p:nvPr>
            <p:ph type="sldNum" sz="quarter" idx="3"/>
          </p:nvPr>
        </p:nvSpPr>
        <p:spPr bwMode="auto">
          <a:xfrm>
            <a:off x="3973513" y="8831263"/>
            <a:ext cx="3036887" cy="465137"/>
          </a:xfrm>
          <a:prstGeom prst="rect">
            <a:avLst/>
          </a:prstGeom>
          <a:noFill/>
          <a:ln w="9525">
            <a:noFill/>
            <a:miter lim="800000"/>
            <a:headEnd/>
            <a:tailEnd/>
          </a:ln>
          <a:effectLst/>
        </p:spPr>
        <p:txBody>
          <a:bodyPr vert="horz" wrap="square" lIns="94265" tIns="47133" rIns="94265" bIns="47133" numCol="1" anchor="b" anchorCtr="0" compatLnSpc="1">
            <a:prstTxWarp prst="textNoShape">
              <a:avLst/>
            </a:prstTxWarp>
          </a:bodyPr>
          <a:lstStyle>
            <a:lvl1pPr algn="r" defTabSz="942975">
              <a:defRPr sz="1200" b="0">
                <a:cs typeface="Times New Roman" pitchFamily="18" charset="0"/>
              </a:defRPr>
            </a:lvl1pPr>
          </a:lstStyle>
          <a:p>
            <a:pPr>
              <a:defRPr/>
            </a:pPr>
            <a:fld id="{3F37B0ED-83D1-4472-8ECB-89C8E40C5F0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4265" tIns="47133" rIns="94265" bIns="47133" numCol="1" anchor="t" anchorCtr="0" compatLnSpc="1">
            <a:prstTxWarp prst="textNoShape">
              <a:avLst/>
            </a:prstTxWarp>
          </a:bodyPr>
          <a:lstStyle>
            <a:lvl1pPr algn="l" defTabSz="942975">
              <a:defRPr sz="1200" b="0"/>
            </a:lvl1pPr>
          </a:lstStyle>
          <a:p>
            <a:pPr>
              <a:defRPr/>
            </a:pPr>
            <a:endParaRPr lang="en-US"/>
          </a:p>
        </p:txBody>
      </p:sp>
      <p:sp>
        <p:nvSpPr>
          <p:cNvPr id="7171" name="Rectangle 3"/>
          <p:cNvSpPr>
            <a:spLocks noGrp="1" noChangeArrowheads="1"/>
          </p:cNvSpPr>
          <p:nvPr>
            <p:ph type="dt" idx="1"/>
          </p:nvPr>
        </p:nvSpPr>
        <p:spPr bwMode="auto">
          <a:xfrm>
            <a:off x="3973513" y="0"/>
            <a:ext cx="3036887" cy="465138"/>
          </a:xfrm>
          <a:prstGeom prst="rect">
            <a:avLst/>
          </a:prstGeom>
          <a:noFill/>
          <a:ln w="9525">
            <a:noFill/>
            <a:miter lim="800000"/>
            <a:headEnd/>
            <a:tailEnd/>
          </a:ln>
          <a:effectLst/>
        </p:spPr>
        <p:txBody>
          <a:bodyPr vert="horz" wrap="square" lIns="94265" tIns="47133" rIns="94265" bIns="47133" numCol="1" anchor="t" anchorCtr="0" compatLnSpc="1">
            <a:prstTxWarp prst="textNoShape">
              <a:avLst/>
            </a:prstTxWarp>
          </a:bodyPr>
          <a:lstStyle>
            <a:lvl1pPr algn="r" defTabSz="942975">
              <a:defRPr sz="1200" b="0"/>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79513" y="696913"/>
            <a:ext cx="4648200" cy="34861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33450" y="4414838"/>
            <a:ext cx="5143500" cy="4184650"/>
          </a:xfrm>
          <a:prstGeom prst="rect">
            <a:avLst/>
          </a:prstGeom>
          <a:noFill/>
          <a:ln w="9525">
            <a:noFill/>
            <a:miter lim="800000"/>
            <a:headEnd/>
            <a:tailEnd/>
          </a:ln>
          <a:effectLst/>
        </p:spPr>
        <p:txBody>
          <a:bodyPr vert="horz" wrap="square" lIns="94265" tIns="47133" rIns="94265" bIns="4713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31263"/>
            <a:ext cx="3036888" cy="465137"/>
          </a:xfrm>
          <a:prstGeom prst="rect">
            <a:avLst/>
          </a:prstGeom>
          <a:noFill/>
          <a:ln w="9525">
            <a:noFill/>
            <a:miter lim="800000"/>
            <a:headEnd/>
            <a:tailEnd/>
          </a:ln>
          <a:effectLst/>
        </p:spPr>
        <p:txBody>
          <a:bodyPr vert="horz" wrap="square" lIns="94265" tIns="47133" rIns="94265" bIns="47133" numCol="1" anchor="b" anchorCtr="0" compatLnSpc="1">
            <a:prstTxWarp prst="textNoShape">
              <a:avLst/>
            </a:prstTxWarp>
          </a:bodyPr>
          <a:lstStyle>
            <a:lvl1pPr algn="l" defTabSz="942975">
              <a:defRPr sz="1200" b="0"/>
            </a:lvl1pPr>
          </a:lstStyle>
          <a:p>
            <a:pPr>
              <a:defRPr/>
            </a:pPr>
            <a:endParaRPr lang="en-US"/>
          </a:p>
        </p:txBody>
      </p:sp>
      <p:sp>
        <p:nvSpPr>
          <p:cNvPr id="7175" name="Rectangle 7"/>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a:effectLst/>
        </p:spPr>
        <p:txBody>
          <a:bodyPr vert="horz" wrap="square" lIns="94265" tIns="47133" rIns="94265" bIns="47133" numCol="1" anchor="b" anchorCtr="0" compatLnSpc="1">
            <a:prstTxWarp prst="textNoShape">
              <a:avLst/>
            </a:prstTxWarp>
          </a:bodyPr>
          <a:lstStyle>
            <a:lvl1pPr algn="r" defTabSz="942975">
              <a:defRPr sz="1200" b="0">
                <a:cs typeface="Times New Roman" pitchFamily="18" charset="0"/>
              </a:defRPr>
            </a:lvl1pPr>
          </a:lstStyle>
          <a:p>
            <a:pPr>
              <a:defRPr/>
            </a:pPr>
            <a:fld id="{6527E9DC-669D-4187-8A97-346BDC61C18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21E46BC1-F9B6-4418-99EC-330D78BD29C1}" type="slidenum">
              <a:rPr lang="en-US" smtClean="0"/>
              <a:pPr/>
              <a:t>12</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GB" sz="1000" b="1" u="sng" smtClean="0">
                <a:latin typeface="Arial" charset="0"/>
              </a:rPr>
              <a:t>Original text</a:t>
            </a:r>
          </a:p>
          <a:p>
            <a:pPr eaLnBrk="1" hangingPunct="1"/>
            <a:endParaRPr lang="en-US" sz="1000" b="1" u="sng" smtClean="0">
              <a:latin typeface="Arial" charset="0"/>
            </a:endParaRPr>
          </a:p>
          <a:p>
            <a:pPr eaLnBrk="1" hangingPunct="1"/>
            <a:r>
              <a:rPr lang="en-US" sz="1000" b="1" smtClean="0">
                <a:latin typeface="Arial" charset="0"/>
              </a:rPr>
              <a:t>Slide # 20 Find a title + summarize +++</a:t>
            </a:r>
            <a:endParaRPr lang="en-US" sz="1000" smtClean="0">
              <a:latin typeface="Arial" charset="0"/>
            </a:endParaRPr>
          </a:p>
          <a:p>
            <a:pPr eaLnBrk="1" hangingPunct="1"/>
            <a:r>
              <a:rPr lang="en-US" sz="1000" smtClean="0">
                <a:latin typeface="Arial" charset="0"/>
              </a:rPr>
              <a:t>Accepting diabetes and its associated complications as a progressive, potentially devastating, disease needing life-long treatment and accounting for a significant proportion of health care budgets makes this condition a subject of major concern. Specific considerations for prevention and control of type 2 diabetes are needed at all levels of the healthcare system in order to improve healthcare delivery to patients. Education of healthcare teams in the management of diabetes and methods for increasing knowledge in the community are major aspects that need reinforcement. </a:t>
            </a:r>
          </a:p>
          <a:p>
            <a:pPr eaLnBrk="1" hangingPunct="1"/>
            <a:r>
              <a:rPr lang="en-US" sz="1000" smtClean="0">
                <a:latin typeface="Arial" charset="0"/>
              </a:rPr>
              <a:t>The network for control and management of type 2 diabetes in the Islamic Republic of Iran is a systematic approach for delivery of healthcare to patients. Evaluation and monitoring of this network has been initiated, and will play an important role in the enhancement of this urgently needed network.</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D05787AA-C3F6-44A6-9CFA-2B2B50E628B6}" type="slidenum">
              <a:rPr lang="en-US" smtClean="0"/>
              <a:pPr/>
              <a:t>24</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GB" sz="1000" b="1" u="sng" smtClean="0">
                <a:latin typeface="Arial" charset="0"/>
              </a:rPr>
              <a:t>Original text</a:t>
            </a:r>
          </a:p>
          <a:p>
            <a:pPr eaLnBrk="1" hangingPunct="1"/>
            <a:endParaRPr lang="en-US" sz="1000" b="1" u="sng" smtClean="0">
              <a:latin typeface="Arial" charset="0"/>
            </a:endParaRPr>
          </a:p>
          <a:p>
            <a:pPr eaLnBrk="1" hangingPunct="1"/>
            <a:r>
              <a:rPr lang="en-US" sz="1000" b="1" smtClean="0">
                <a:latin typeface="Arial" charset="0"/>
              </a:rPr>
              <a:t>Slide # 20 Find a title + summarize +++</a:t>
            </a:r>
            <a:endParaRPr lang="en-US" sz="1000" smtClean="0">
              <a:latin typeface="Arial" charset="0"/>
            </a:endParaRPr>
          </a:p>
          <a:p>
            <a:pPr eaLnBrk="1" hangingPunct="1"/>
            <a:r>
              <a:rPr lang="en-US" sz="1000" smtClean="0">
                <a:latin typeface="Arial" charset="0"/>
              </a:rPr>
              <a:t>Accepting diabetes and its associated complications as a progressive, potentially devastating, disease needing life-long treatment and accounting for a significant proportion of health care budgets makes this condition a subject of major concern. Specific considerations for prevention and control of type 2 diabetes are needed at all levels of the healthcare system in order to improve healthcare delivery to patients. Education of healthcare teams in the management of diabetes and methods for increasing knowledge in the community are major aspects that need reinforcement. </a:t>
            </a:r>
          </a:p>
          <a:p>
            <a:pPr eaLnBrk="1" hangingPunct="1"/>
            <a:r>
              <a:rPr lang="en-US" sz="1000" smtClean="0">
                <a:latin typeface="Arial" charset="0"/>
              </a:rPr>
              <a:t>The network for control and management of type 2 diabetes in the Islamic Republic of Iran is a systematic approach for delivery of healthcare to patients. Evaluation and monitoring of this network has been initiated, and will play an important role in the enhancement of this urgently needed network.</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smtClean="0"/>
          </a:p>
        </p:txBody>
      </p:sp>
      <p:sp>
        <p:nvSpPr>
          <p:cNvPr id="29700" name="Slide Number Placeholder 3"/>
          <p:cNvSpPr>
            <a:spLocks noGrp="1"/>
          </p:cNvSpPr>
          <p:nvPr>
            <p:ph type="sldNum" sz="quarter" idx="5"/>
          </p:nvPr>
        </p:nvSpPr>
        <p:spPr>
          <a:noFill/>
        </p:spPr>
        <p:txBody>
          <a:bodyPr/>
          <a:lstStyle/>
          <a:p>
            <a:fld id="{CDAE9772-15F3-4477-9339-CF7DE9DF2E94}" type="slidenum">
              <a:rPr lang="en-US" smtClean="0"/>
              <a:pPr/>
              <a:t>26</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F1F607C-BEBB-412C-837C-5C53F8285903}" type="slidenum">
              <a:rPr lang="en-US" smtClean="0"/>
              <a:pPr/>
              <a:t>34</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GB" sz="1000" b="1" u="sng" smtClean="0">
                <a:latin typeface="Arial" charset="0"/>
              </a:rPr>
              <a:t>Original text</a:t>
            </a:r>
          </a:p>
          <a:p>
            <a:pPr eaLnBrk="1" hangingPunct="1"/>
            <a:endParaRPr lang="en-US" sz="1000" b="1" u="sng" smtClean="0">
              <a:latin typeface="Arial" charset="0"/>
            </a:endParaRPr>
          </a:p>
          <a:p>
            <a:pPr eaLnBrk="1" hangingPunct="1"/>
            <a:r>
              <a:rPr lang="en-US" sz="1000" b="1" smtClean="0">
                <a:latin typeface="Arial" charset="0"/>
              </a:rPr>
              <a:t>Slide # 20 Find a title + summarize +++</a:t>
            </a:r>
            <a:endParaRPr lang="en-US" sz="1000" smtClean="0">
              <a:latin typeface="Arial" charset="0"/>
            </a:endParaRPr>
          </a:p>
          <a:p>
            <a:pPr eaLnBrk="1" hangingPunct="1"/>
            <a:r>
              <a:rPr lang="en-US" sz="1000" smtClean="0">
                <a:latin typeface="Arial" charset="0"/>
              </a:rPr>
              <a:t>Accepting diabetes and its associated complications as a progressive, potentially devastating, disease needing life-long treatment and accounting for a significant proportion of health care budgets makes this condition a subject of major concern. Specific considerations for prevention and control of type 2 diabetes are needed at all levels of the healthcare system in order to improve healthcare delivery to patients. Education of healthcare teams in the management of diabetes and methods for increasing knowledge in the community are major aspects that need reinforcement. </a:t>
            </a:r>
          </a:p>
          <a:p>
            <a:pPr eaLnBrk="1" hangingPunct="1"/>
            <a:r>
              <a:rPr lang="en-US" sz="1000" smtClean="0">
                <a:latin typeface="Arial" charset="0"/>
              </a:rPr>
              <a:t>The network for control and management of type 2 diabetes in the Islamic Republic of Iran is a systematic approach for delivery of healthcare to patients. Evaluation and monitoring of this network has been initiated, and will play an important role in the enhancement of this urgently needed network.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8500DDBD-1300-443D-8F4C-2244DAA8AF92}" type="slidenum">
              <a:rPr lang="en-US" smtClean="0"/>
              <a:pPr/>
              <a:t>35</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GB" sz="1000" b="1" u="sng" smtClean="0">
                <a:latin typeface="Arial" charset="0"/>
              </a:rPr>
              <a:t>Original text</a:t>
            </a:r>
          </a:p>
          <a:p>
            <a:pPr eaLnBrk="1" hangingPunct="1"/>
            <a:endParaRPr lang="en-US" sz="1000" b="1" u="sng" smtClean="0">
              <a:latin typeface="Arial" charset="0"/>
            </a:endParaRPr>
          </a:p>
          <a:p>
            <a:pPr eaLnBrk="1" hangingPunct="1"/>
            <a:r>
              <a:rPr lang="en-US" sz="1000" b="1" smtClean="0">
                <a:latin typeface="Arial" charset="0"/>
              </a:rPr>
              <a:t>Slide # 20 Find a title + summarize +++</a:t>
            </a:r>
            <a:endParaRPr lang="en-US" sz="1000" smtClean="0">
              <a:latin typeface="Arial" charset="0"/>
            </a:endParaRPr>
          </a:p>
          <a:p>
            <a:pPr eaLnBrk="1" hangingPunct="1"/>
            <a:r>
              <a:rPr lang="en-US" sz="1000" smtClean="0">
                <a:latin typeface="Arial" charset="0"/>
              </a:rPr>
              <a:t>Accepting diabetes and its associated complications as a progressive, potentially devastating, disease needing life-long treatment and accounting for a significant proportion of health care budgets makes this condition a subject of major concern. Specific considerations for prevention and control of type 2 diabetes are needed at all levels of the healthcare system in order to improve healthcare delivery to patients. Education of healthcare teams in the management of diabetes and methods for increasing knowledge in the community are major aspects that need reinforcement. </a:t>
            </a:r>
          </a:p>
          <a:p>
            <a:pPr eaLnBrk="1" hangingPunct="1"/>
            <a:r>
              <a:rPr lang="en-US" sz="1000" smtClean="0">
                <a:latin typeface="Arial" charset="0"/>
              </a:rPr>
              <a:t>The network for control and management of type 2 diabetes in the Islamic Republic of Iran is a systematic approach for delivery of healthcare to patients. Evaluation and monitoring of this network has been initiated, and will play an important role in the enhancement of this urgently needed network.</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06594" name="Rectangle 2"/>
          <p:cNvSpPr>
            <a:spLocks noGrp="1" noChangeArrowheads="1"/>
          </p:cNvSpPr>
          <p:nvPr>
            <p:ph type="ctrTitle"/>
          </p:nvPr>
        </p:nvSpPr>
        <p:spPr>
          <a:xfrm>
            <a:off x="685800" y="2130425"/>
            <a:ext cx="7772400" cy="1470025"/>
          </a:xfrm>
        </p:spPr>
        <p:txBody>
          <a:bodyPr/>
          <a:lstStyle>
            <a:lvl1pPr>
              <a:defRPr/>
            </a:lvl1pPr>
          </a:lstStyle>
          <a:p>
            <a:r>
              <a:rPr lang="fr-FR"/>
              <a:t>Cliquez pour modifier le style du titre</a:t>
            </a:r>
          </a:p>
        </p:txBody>
      </p:sp>
      <p:sp>
        <p:nvSpPr>
          <p:cNvPr id="100659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fr-FR"/>
              <a:t>Cliquez pour modifier le style des sous-titres du masque</a:t>
            </a:r>
          </a:p>
        </p:txBody>
      </p:sp>
      <p:sp>
        <p:nvSpPr>
          <p:cNvPr id="4" name="Rectangle 4"/>
          <p:cNvSpPr>
            <a:spLocks noGrp="1" noChangeArrowheads="1"/>
          </p:cNvSpPr>
          <p:nvPr>
            <p:ph type="dt" sz="half" idx="10"/>
          </p:nvPr>
        </p:nvSpPr>
        <p:spPr>
          <a:xfrm>
            <a:off x="457200" y="6245225"/>
            <a:ext cx="2133600" cy="476250"/>
          </a:xfrm>
        </p:spPr>
        <p:txBody>
          <a:bodyPr/>
          <a:lstStyle>
            <a:lvl1pPr>
              <a:defRPr>
                <a:solidFill>
                  <a:schemeClr val="tx1"/>
                </a:solidFill>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p:spPr>
        <p:txBody>
          <a:bodyPr/>
          <a:lstStyle>
            <a:lvl1pPr>
              <a:defRPr>
                <a:solidFill>
                  <a:schemeClr val="tx1"/>
                </a:solidFill>
              </a:defRPr>
            </a:lvl1pPr>
          </a:lstStyle>
          <a:p>
            <a:pPr>
              <a:defRPr/>
            </a:pP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DEBD14-D7D4-4084-859F-A8D6E4CB3E8F}"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3338"/>
            <a:ext cx="2209800" cy="5672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33338"/>
            <a:ext cx="6477000" cy="56721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2BFB64-5975-454A-BA0C-C61D7015EB8C}"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346DCFE-8750-419F-A017-ED3E58FAEB4B}" type="slidenum">
              <a:rPr lang="fr-FR"/>
              <a:pPr>
                <a:defRPr/>
              </a:pPr>
              <a:t>‹#›</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86B655C-BDA4-4BA4-A8F8-13A5B4A6CE64}" type="slidenum">
              <a:rPr lang="fr-FR"/>
              <a:pPr>
                <a:defRPr/>
              </a:pPr>
              <a:t>‹#›</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E672775-45D3-4BAC-9831-8322F689DDE3}" type="slidenum">
              <a:rPr lang="fr-FR"/>
              <a:pPr>
                <a:defRPr/>
              </a:pPr>
              <a:t>‹#›</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219200"/>
            <a:ext cx="3695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8700" y="1219200"/>
            <a:ext cx="3695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C65715C-3546-4125-9ED4-0926877F3EB1}" type="slidenum">
              <a:rPr lang="fr-FR"/>
              <a:pPr>
                <a:defRPr/>
              </a:pPr>
              <a:t>‹#›</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914F073E-2C66-41CC-8B9E-B253F3A29181}" type="slidenum">
              <a:rPr lang="fr-FR"/>
              <a:pPr>
                <a:defRPr/>
              </a:pPr>
              <a:t>‹#›</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DB7AB011-8F03-4C6D-A425-26BD239C4241}" type="slidenum">
              <a:rPr lang="fr-FR"/>
              <a:pPr>
                <a:defRPr/>
              </a:pPr>
              <a:t>‹#›</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CD838041-6EE4-47DA-8CD5-A3EC02C9DF57}" type="slidenum">
              <a:rPr lang="fr-FR"/>
              <a:pPr>
                <a:defRPr/>
              </a:pPr>
              <a:t>‹#›</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5BB95E8-FCBE-4AA6-A850-D87AC2494643}"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14406C-1B72-4ED9-B75E-01D244BBBECD}" type="slidenum">
              <a:rPr lang="en-US"/>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6FE79EC-E71F-49F5-B9CD-CCF1BF32AA5A}" type="slidenum">
              <a:rPr lang="fr-FR"/>
              <a:pPr>
                <a:defRPr/>
              </a:pPr>
              <a:t>‹#›</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71329CD-6357-43D8-AB09-9B72D35B7046}" type="slidenum">
              <a:rPr lang="fr-FR"/>
              <a:pPr>
                <a:defRPr/>
              </a:pPr>
              <a:t>‹#›</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0"/>
            <a:ext cx="2000250" cy="5745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0"/>
            <a:ext cx="5848350" cy="5745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08E751F-E100-4A52-BC09-F0A9502B7BFF}" type="slidenum">
              <a:rPr lang="fr-FR"/>
              <a:pPr>
                <a:defRPr/>
              </a:pPr>
              <a:t>‹#›</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620000" cy="838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990600" y="1219200"/>
            <a:ext cx="7543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90D7794-88CF-4113-8703-C28B9CD505E4}" type="slidenum">
              <a:rPr lang="fr-FR"/>
              <a:pPr>
                <a:defRPr/>
              </a:pPr>
              <a:t>‹#›</a:t>
            </a:fld>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6200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90600" y="1219200"/>
            <a:ext cx="7543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43F2242-6D06-4058-9DA1-C351DD411C1B}" type="slidenum">
              <a:rPr lang="fr-FR"/>
              <a:pPr>
                <a:defRPr/>
              </a:pPr>
              <a:t>‹#›</a:t>
            </a:fld>
            <a:endParaRPr lang="fr-F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19200" y="1295400"/>
            <a:ext cx="76962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304800" y="6324600"/>
            <a:ext cx="1905000" cy="381000"/>
          </a:xfrm>
        </p:spPr>
        <p:txBody>
          <a:bodyPr/>
          <a:lstStyle>
            <a:lvl1pPr>
              <a:defRPr/>
            </a:lvl1pPr>
          </a:lstStyle>
          <a:p>
            <a:endParaRPr lang="en-US"/>
          </a:p>
        </p:txBody>
      </p:sp>
      <p:sp>
        <p:nvSpPr>
          <p:cNvPr id="4" name="Footer Placeholder 3"/>
          <p:cNvSpPr>
            <a:spLocks noGrp="1"/>
          </p:cNvSpPr>
          <p:nvPr>
            <p:ph type="ftr" sz="quarter" idx="11"/>
          </p:nvPr>
        </p:nvSpPr>
        <p:spPr>
          <a:xfrm>
            <a:off x="3200400" y="6324600"/>
            <a:ext cx="2895600" cy="381000"/>
          </a:xfrm>
        </p:spPr>
        <p:txBody>
          <a:bodyPr/>
          <a:lstStyle>
            <a:lvl1pPr>
              <a:defRPr/>
            </a:lvl1pPr>
          </a:lstStyle>
          <a:p>
            <a:endParaRPr lang="en-US"/>
          </a:p>
        </p:txBody>
      </p:sp>
      <p:sp>
        <p:nvSpPr>
          <p:cNvPr id="5" name="Slide Number Placeholder 4"/>
          <p:cNvSpPr>
            <a:spLocks noGrp="1"/>
          </p:cNvSpPr>
          <p:nvPr>
            <p:ph type="sldNum" sz="quarter" idx="12"/>
          </p:nvPr>
        </p:nvSpPr>
        <p:spPr>
          <a:xfrm>
            <a:off x="7010400" y="6324600"/>
            <a:ext cx="1905000" cy="381000"/>
          </a:xfrm>
        </p:spPr>
        <p:txBody>
          <a:bodyPr/>
          <a:lstStyle>
            <a:lvl1pPr>
              <a:defRPr/>
            </a:lvl1pPr>
          </a:lstStyle>
          <a:p>
            <a:fld id="{F96C6CFB-4B56-49C2-B5C8-5DBC1F9CF087}" type="slidenum">
              <a:rPr lang="en-US"/>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FC4717-CC38-405B-A6E0-3D617D08ED39}"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3829AB-3E1E-4640-B957-22DEE6747A98}"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096C5FB-93A7-4A3B-ADBF-1AC0E94AE3FE}"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4E54B7B-8729-4F1A-879E-C72372B76C30}"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312E18E-A4F2-4F46-8777-D5DD640A4951}"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6F7A5B-CD41-4726-BAF7-264C341F2F1C}"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798CDE-A14B-49EC-A23B-4E6CA53A72FA}"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33338"/>
            <a:ext cx="8839200" cy="11430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524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657600" y="5486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rgbClr val="FF9900"/>
                </a:solidFill>
              </a:defRPr>
            </a:lvl1pPr>
          </a:lstStyle>
          <a:p>
            <a:pPr>
              <a:defRPr/>
            </a:pPr>
            <a:endParaRPr lang="en-US"/>
          </a:p>
        </p:txBody>
      </p:sp>
      <p:sp>
        <p:nvSpPr>
          <p:cNvPr id="1029" name="Rectangle 5"/>
          <p:cNvSpPr>
            <a:spLocks noGrp="1" noChangeArrowheads="1"/>
          </p:cNvSpPr>
          <p:nvPr>
            <p:ph type="ftr" sz="quarter" idx="3"/>
          </p:nvPr>
        </p:nvSpPr>
        <p:spPr bwMode="auto">
          <a:xfrm>
            <a:off x="5867400" y="5486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FF9900"/>
                </a:solidFill>
              </a:defRPr>
            </a:lvl1pPr>
          </a:lstStyle>
          <a:p>
            <a:pPr>
              <a:defRPr/>
            </a:pPr>
            <a:endParaRPr lang="en-US"/>
          </a:p>
        </p:txBody>
      </p:sp>
      <p:sp>
        <p:nvSpPr>
          <p:cNvPr id="1030" name="Rectangle 6"/>
          <p:cNvSpPr>
            <a:spLocks noGrp="1" noChangeArrowheads="1"/>
          </p:cNvSpPr>
          <p:nvPr>
            <p:ph type="sldNum" sz="quarter" idx="4"/>
          </p:nvPr>
        </p:nvSpPr>
        <p:spPr bwMode="auto">
          <a:xfrm>
            <a:off x="-381000" y="6400800"/>
            <a:ext cx="914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mn-lt"/>
                <a:cs typeface="Times New Roman" pitchFamily="18" charset="0"/>
              </a:defRPr>
            </a:lvl1pPr>
          </a:lstStyle>
          <a:p>
            <a:pPr>
              <a:defRPr/>
            </a:pPr>
            <a:fld id="{6B864697-9974-4744-AFEE-39E0171969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2"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FF3300"/>
          </a:solidFill>
          <a:latin typeface="+mj-lt"/>
          <a:ea typeface="+mj-ea"/>
          <a:cs typeface="+mj-cs"/>
        </a:defRPr>
      </a:lvl1pPr>
      <a:lvl2pPr algn="l" rtl="0" eaLnBrk="0" fontAlgn="base" hangingPunct="0">
        <a:spcBef>
          <a:spcPct val="0"/>
        </a:spcBef>
        <a:spcAft>
          <a:spcPct val="0"/>
        </a:spcAft>
        <a:defRPr sz="2800" b="1">
          <a:solidFill>
            <a:srgbClr val="FF3300"/>
          </a:solidFill>
          <a:latin typeface="Arial" charset="0"/>
        </a:defRPr>
      </a:lvl2pPr>
      <a:lvl3pPr algn="l" rtl="0" eaLnBrk="0" fontAlgn="base" hangingPunct="0">
        <a:spcBef>
          <a:spcPct val="0"/>
        </a:spcBef>
        <a:spcAft>
          <a:spcPct val="0"/>
        </a:spcAft>
        <a:defRPr sz="2800" b="1">
          <a:solidFill>
            <a:srgbClr val="FF3300"/>
          </a:solidFill>
          <a:latin typeface="Arial" charset="0"/>
        </a:defRPr>
      </a:lvl3pPr>
      <a:lvl4pPr algn="l" rtl="0" eaLnBrk="0" fontAlgn="base" hangingPunct="0">
        <a:spcBef>
          <a:spcPct val="0"/>
        </a:spcBef>
        <a:spcAft>
          <a:spcPct val="0"/>
        </a:spcAft>
        <a:defRPr sz="2800" b="1">
          <a:solidFill>
            <a:srgbClr val="FF3300"/>
          </a:solidFill>
          <a:latin typeface="Arial" charset="0"/>
        </a:defRPr>
      </a:lvl4pPr>
      <a:lvl5pPr algn="l" rtl="0" eaLnBrk="0" fontAlgn="base" hangingPunct="0">
        <a:spcBef>
          <a:spcPct val="0"/>
        </a:spcBef>
        <a:spcAft>
          <a:spcPct val="0"/>
        </a:spcAft>
        <a:defRPr sz="2800" b="1">
          <a:solidFill>
            <a:srgbClr val="FF3300"/>
          </a:solidFill>
          <a:latin typeface="Arial" charset="0"/>
        </a:defRPr>
      </a:lvl5pPr>
      <a:lvl6pPr marL="457200" algn="l" rtl="0" fontAlgn="base">
        <a:spcBef>
          <a:spcPct val="0"/>
        </a:spcBef>
        <a:spcAft>
          <a:spcPct val="0"/>
        </a:spcAft>
        <a:defRPr sz="2800" b="1">
          <a:solidFill>
            <a:srgbClr val="FF3300"/>
          </a:solidFill>
          <a:latin typeface="Arial" charset="0"/>
        </a:defRPr>
      </a:lvl6pPr>
      <a:lvl7pPr marL="914400" algn="l" rtl="0" fontAlgn="base">
        <a:spcBef>
          <a:spcPct val="0"/>
        </a:spcBef>
        <a:spcAft>
          <a:spcPct val="0"/>
        </a:spcAft>
        <a:defRPr sz="2800" b="1">
          <a:solidFill>
            <a:srgbClr val="FF3300"/>
          </a:solidFill>
          <a:latin typeface="Arial" charset="0"/>
        </a:defRPr>
      </a:lvl7pPr>
      <a:lvl8pPr marL="1371600" algn="l" rtl="0" fontAlgn="base">
        <a:spcBef>
          <a:spcPct val="0"/>
        </a:spcBef>
        <a:spcAft>
          <a:spcPct val="0"/>
        </a:spcAft>
        <a:defRPr sz="2800" b="1">
          <a:solidFill>
            <a:srgbClr val="FF3300"/>
          </a:solidFill>
          <a:latin typeface="Arial" charset="0"/>
        </a:defRPr>
      </a:lvl8pPr>
      <a:lvl9pPr marL="1828800" algn="l" rtl="0" fontAlgn="base">
        <a:spcBef>
          <a:spcPct val="0"/>
        </a:spcBef>
        <a:spcAft>
          <a:spcPct val="0"/>
        </a:spcAft>
        <a:defRPr sz="2800" b="1">
          <a:solidFill>
            <a:srgbClr val="FF3300"/>
          </a:solidFill>
          <a:latin typeface="Arial" charset="0"/>
        </a:defRPr>
      </a:lvl9pPr>
    </p:titleStyle>
    <p:bodyStyle>
      <a:lvl1pPr marL="342900" indent="-342900" algn="l" rtl="0" eaLnBrk="0" fontAlgn="base" hangingPunct="0">
        <a:spcBef>
          <a:spcPct val="20000"/>
        </a:spcBef>
        <a:spcAft>
          <a:spcPct val="0"/>
        </a:spcAft>
        <a:buChar char="•"/>
        <a:defRPr sz="2400">
          <a:solidFill>
            <a:srgbClr val="FF0000"/>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rgbClr val="0000FF"/>
          </a:solidFill>
          <a:latin typeface="+mn-lt"/>
        </a:defRPr>
      </a:lvl3pPr>
      <a:lvl4pPr marL="1600200" indent="-228600" algn="l" rtl="0" eaLnBrk="0" fontAlgn="base" hangingPunct="0">
        <a:spcBef>
          <a:spcPct val="20000"/>
        </a:spcBef>
        <a:spcAft>
          <a:spcPct val="0"/>
        </a:spcAft>
        <a:buChar char="–"/>
        <a:defRPr sz="1600">
          <a:solidFill>
            <a:srgbClr val="00FF00"/>
          </a:solidFill>
          <a:latin typeface="+mn-lt"/>
        </a:defRPr>
      </a:lvl4pPr>
      <a:lvl5pPr marL="2057400" indent="-228600" algn="l" rtl="0" eaLnBrk="0" fontAlgn="base" hangingPunct="0">
        <a:spcBef>
          <a:spcPct val="20000"/>
        </a:spcBef>
        <a:spcAft>
          <a:spcPct val="0"/>
        </a:spcAft>
        <a:buChar char="»"/>
        <a:defRPr sz="1200">
          <a:solidFill>
            <a:srgbClr val="FF0066"/>
          </a:solidFill>
          <a:latin typeface="+mn-lt"/>
        </a:defRPr>
      </a:lvl5pPr>
      <a:lvl6pPr marL="2514600" indent="-228600" algn="l" rtl="0" fontAlgn="base">
        <a:spcBef>
          <a:spcPct val="20000"/>
        </a:spcBef>
        <a:spcAft>
          <a:spcPct val="0"/>
        </a:spcAft>
        <a:buChar char="»"/>
        <a:defRPr sz="1200">
          <a:solidFill>
            <a:srgbClr val="FF0066"/>
          </a:solidFill>
          <a:latin typeface="+mn-lt"/>
        </a:defRPr>
      </a:lvl6pPr>
      <a:lvl7pPr marL="2971800" indent="-228600" algn="l" rtl="0" fontAlgn="base">
        <a:spcBef>
          <a:spcPct val="20000"/>
        </a:spcBef>
        <a:spcAft>
          <a:spcPct val="0"/>
        </a:spcAft>
        <a:buChar char="»"/>
        <a:defRPr sz="1200">
          <a:solidFill>
            <a:srgbClr val="FF0066"/>
          </a:solidFill>
          <a:latin typeface="+mn-lt"/>
        </a:defRPr>
      </a:lvl7pPr>
      <a:lvl8pPr marL="3429000" indent="-228600" algn="l" rtl="0" fontAlgn="base">
        <a:spcBef>
          <a:spcPct val="20000"/>
        </a:spcBef>
        <a:spcAft>
          <a:spcPct val="0"/>
        </a:spcAft>
        <a:buChar char="»"/>
        <a:defRPr sz="1200">
          <a:solidFill>
            <a:srgbClr val="FF0066"/>
          </a:solidFill>
          <a:latin typeface="+mn-lt"/>
        </a:defRPr>
      </a:lvl8pPr>
      <a:lvl9pPr marL="3886200" indent="-228600" algn="l" rtl="0" fontAlgn="base">
        <a:spcBef>
          <a:spcPct val="20000"/>
        </a:spcBef>
        <a:spcAft>
          <a:spcPct val="0"/>
        </a:spcAft>
        <a:buChar char="»"/>
        <a:defRPr sz="12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33400" y="0"/>
            <a:ext cx="7620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2051" name="Rectangle 3"/>
          <p:cNvSpPr>
            <a:spLocks noGrp="1" noChangeArrowheads="1"/>
          </p:cNvSpPr>
          <p:nvPr>
            <p:ph type="body" idx="1"/>
          </p:nvPr>
        </p:nvSpPr>
        <p:spPr bwMode="auto">
          <a:xfrm>
            <a:off x="990600" y="1219200"/>
            <a:ext cx="7543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16836" name="Rectangle 4"/>
          <p:cNvSpPr>
            <a:spLocks noGrp="1" noChangeArrowheads="1"/>
          </p:cNvSpPr>
          <p:nvPr>
            <p:ph type="dt" sz="half" idx="2"/>
          </p:nvPr>
        </p:nvSpPr>
        <p:spPr bwMode="auto">
          <a:xfrm>
            <a:off x="990600" y="5715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mn-lt"/>
              </a:defRPr>
            </a:lvl1pPr>
          </a:lstStyle>
          <a:p>
            <a:pPr>
              <a:defRPr/>
            </a:pPr>
            <a:endParaRPr lang="fr-FR"/>
          </a:p>
        </p:txBody>
      </p:sp>
      <p:sp>
        <p:nvSpPr>
          <p:cNvPr id="1016837" name="Rectangle 5"/>
          <p:cNvSpPr>
            <a:spLocks noGrp="1" noChangeArrowheads="1"/>
          </p:cNvSpPr>
          <p:nvPr>
            <p:ph type="ftr" sz="quarter" idx="3"/>
          </p:nvPr>
        </p:nvSpPr>
        <p:spPr bwMode="auto">
          <a:xfrm>
            <a:off x="3124200" y="57150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fr-FR"/>
          </a:p>
        </p:txBody>
      </p:sp>
      <p:pic>
        <p:nvPicPr>
          <p:cNvPr id="2054" name="Picture 41" descr="image3bis"/>
          <p:cNvPicPr>
            <a:picLocks noChangeAspect="1" noChangeArrowheads="1"/>
          </p:cNvPicPr>
          <p:nvPr userDrawn="1"/>
        </p:nvPicPr>
        <p:blipFill>
          <a:blip r:embed="rId16" cstate="print"/>
          <a:srcRect t="3363" b="3363"/>
          <a:stretch>
            <a:fillRect/>
          </a:stretch>
        </p:blipFill>
        <p:spPr bwMode="auto">
          <a:xfrm>
            <a:off x="0" y="0"/>
            <a:ext cx="304800" cy="6858000"/>
          </a:xfrm>
          <a:prstGeom prst="rect">
            <a:avLst/>
          </a:prstGeom>
          <a:noFill/>
          <a:ln w="9525">
            <a:noFill/>
            <a:miter lim="800000"/>
            <a:headEnd/>
            <a:tailEnd/>
          </a:ln>
        </p:spPr>
      </p:pic>
      <p:sp>
        <p:nvSpPr>
          <p:cNvPr id="1016838" name="Rectangle 6"/>
          <p:cNvSpPr>
            <a:spLocks noGrp="1" noChangeArrowheads="1"/>
          </p:cNvSpPr>
          <p:nvPr>
            <p:ph type="sldNum" sz="quarter" idx="4"/>
          </p:nvPr>
        </p:nvSpPr>
        <p:spPr bwMode="auto">
          <a:xfrm>
            <a:off x="-1808163" y="6553200"/>
            <a:ext cx="213360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mn-lt"/>
              </a:defRPr>
            </a:lvl1pPr>
          </a:lstStyle>
          <a:p>
            <a:pPr>
              <a:defRPr/>
            </a:pPr>
            <a:fld id="{A51B5BCC-28A9-4561-A570-4523DEFE681B}" type="slidenum">
              <a:rPr lang="fr-FR"/>
              <a:pPr>
                <a:defRPr/>
              </a:pPr>
              <a:t>‹#›</a:t>
            </a:fld>
            <a:endParaRPr lang="fr-FR"/>
          </a:p>
        </p:txBody>
      </p:sp>
      <p:pic>
        <p:nvPicPr>
          <p:cNvPr id="2056" name="Picture 42" descr="image3bis"/>
          <p:cNvPicPr>
            <a:picLocks noChangeAspect="1" noChangeArrowheads="1"/>
          </p:cNvPicPr>
          <p:nvPr userDrawn="1"/>
        </p:nvPicPr>
        <p:blipFill>
          <a:blip r:embed="rId17" cstate="print"/>
          <a:srcRect t="3363" b="3363"/>
          <a:stretch>
            <a:fillRect/>
          </a:stretch>
        </p:blipFill>
        <p:spPr bwMode="auto">
          <a:xfrm>
            <a:off x="8915400" y="0"/>
            <a:ext cx="2286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01" r:id="rId13"/>
    <p:sldLayoutId id="2147484003"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Blip>
          <a:blip r:embed="rId18"/>
        </a:buBlip>
        <a:defRPr sz="2400">
          <a:solidFill>
            <a:srgbClr val="FF6600"/>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rgbClr val="0000FF"/>
          </a:solidFill>
          <a:latin typeface="+mn-lt"/>
        </a:defRPr>
      </a:lvl3pPr>
      <a:lvl4pPr marL="1600200" indent="-228600" algn="l" rtl="0" eaLnBrk="0" fontAlgn="base" hangingPunct="0">
        <a:spcBef>
          <a:spcPct val="20000"/>
        </a:spcBef>
        <a:spcAft>
          <a:spcPct val="0"/>
        </a:spcAft>
        <a:buChar char="–"/>
        <a:defRPr>
          <a:solidFill>
            <a:srgbClr val="00FF00"/>
          </a:solidFill>
          <a:latin typeface="+mn-lt"/>
        </a:defRPr>
      </a:lvl4pPr>
      <a:lvl5pPr marL="2057400" indent="-228600" algn="l" rtl="0" eaLnBrk="0" fontAlgn="base" hangingPunct="0">
        <a:spcBef>
          <a:spcPct val="20000"/>
        </a:spcBef>
        <a:spcAft>
          <a:spcPct val="0"/>
        </a:spcAft>
        <a:buChar char="»"/>
        <a:defRPr sz="1200">
          <a:solidFill>
            <a:srgbClr val="FF0066"/>
          </a:solidFill>
          <a:latin typeface="+mn-lt"/>
        </a:defRPr>
      </a:lvl5pPr>
      <a:lvl6pPr marL="2514600" indent="-228600" algn="l" rtl="0" fontAlgn="base">
        <a:spcBef>
          <a:spcPct val="20000"/>
        </a:spcBef>
        <a:spcAft>
          <a:spcPct val="0"/>
        </a:spcAft>
        <a:buChar char="»"/>
        <a:defRPr sz="1200">
          <a:solidFill>
            <a:srgbClr val="FF0066"/>
          </a:solidFill>
          <a:latin typeface="+mn-lt"/>
        </a:defRPr>
      </a:lvl6pPr>
      <a:lvl7pPr marL="2971800" indent="-228600" algn="l" rtl="0" fontAlgn="base">
        <a:spcBef>
          <a:spcPct val="20000"/>
        </a:spcBef>
        <a:spcAft>
          <a:spcPct val="0"/>
        </a:spcAft>
        <a:buChar char="»"/>
        <a:defRPr sz="1200">
          <a:solidFill>
            <a:srgbClr val="FF0066"/>
          </a:solidFill>
          <a:latin typeface="+mn-lt"/>
        </a:defRPr>
      </a:lvl7pPr>
      <a:lvl8pPr marL="3429000" indent="-228600" algn="l" rtl="0" fontAlgn="base">
        <a:spcBef>
          <a:spcPct val="20000"/>
        </a:spcBef>
        <a:spcAft>
          <a:spcPct val="0"/>
        </a:spcAft>
        <a:buChar char="»"/>
        <a:defRPr sz="1200">
          <a:solidFill>
            <a:srgbClr val="FF0066"/>
          </a:solidFill>
          <a:latin typeface="+mn-lt"/>
        </a:defRPr>
      </a:lvl8pPr>
      <a:lvl9pPr marL="3886200" indent="-228600" algn="l" rtl="0" fontAlgn="base">
        <a:spcBef>
          <a:spcPct val="20000"/>
        </a:spcBef>
        <a:spcAft>
          <a:spcPct val="0"/>
        </a:spcAft>
        <a:buChar char="»"/>
        <a:defRPr sz="12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 Id="rId5" Type="http://schemas.openxmlformats.org/officeDocument/2006/relationships/chart" Target="../charts/chart4.xml"/><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8.xml"/><Relationship Id="rId5" Type="http://schemas.openxmlformats.org/officeDocument/2006/relationships/chart" Target="../charts/chart8.xml"/><Relationship Id="rId4" Type="http://schemas.openxmlformats.org/officeDocument/2006/relationships/chart" Target="../charts/chart7.xml"/></Relationships>
</file>

<file path=ppt/slides/_rels/slide3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5.xml"/><Relationship Id="rId1" Type="http://schemas.openxmlformats.org/officeDocument/2006/relationships/vmlDrawing" Target="../drawings/vmlDrawing2.v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endParaRPr lang="en-US" smtClean="0"/>
          </a:p>
        </p:txBody>
      </p:sp>
      <p:graphicFrame>
        <p:nvGraphicFramePr>
          <p:cNvPr id="1026" name="Object 3"/>
          <p:cNvGraphicFramePr>
            <a:graphicFrameLocks noChangeAspect="1"/>
          </p:cNvGraphicFramePr>
          <p:nvPr>
            <p:ph type="body" idx="1"/>
          </p:nvPr>
        </p:nvGraphicFramePr>
        <p:xfrm>
          <a:off x="0" y="0"/>
          <a:ext cx="9144000" cy="6858000"/>
        </p:xfrm>
        <a:graphic>
          <a:graphicData uri="http://schemas.openxmlformats.org/presentationml/2006/ole">
            <p:oleObj spid="_x0000_s59394" name="Slide" r:id="rId3" imgW="4572042" imgH="3428869" progId="PowerPoint.Slide.8">
              <p:embed/>
            </p:oleObj>
          </a:graphicData>
        </a:graphic>
      </p:graphicFrame>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841375"/>
          </a:xfrm>
        </p:spPr>
        <p:txBody>
          <a:bodyPr>
            <a:normAutofit/>
          </a:bodyPr>
          <a:lstStyle/>
          <a:p>
            <a:r>
              <a:rPr lang="en-US" sz="3500" b="1" dirty="0" smtClean="0">
                <a:solidFill>
                  <a:srgbClr val="C00000"/>
                </a:solidFill>
                <a:latin typeface="Times New Roman" pitchFamily="18" charset="0"/>
                <a:cs typeface="Times New Roman" pitchFamily="18" charset="0"/>
              </a:rPr>
              <a:t>History of Radioiodine Therapy (7)</a:t>
            </a:r>
            <a:endParaRPr lang="en-US" sz="3500" dirty="0"/>
          </a:p>
        </p:txBody>
      </p:sp>
      <p:sp>
        <p:nvSpPr>
          <p:cNvPr id="3" name="Subtitle 2"/>
          <p:cNvSpPr>
            <a:spLocks noGrp="1"/>
          </p:cNvSpPr>
          <p:nvPr>
            <p:ph type="subTitle" idx="1"/>
          </p:nvPr>
        </p:nvSpPr>
        <p:spPr>
          <a:xfrm>
            <a:off x="228600" y="914400"/>
            <a:ext cx="8458200" cy="5410200"/>
          </a:xfrm>
        </p:spPr>
        <p:txBody>
          <a:bodyPr>
            <a:noAutofit/>
          </a:bodyPr>
          <a:lstStyle/>
          <a:p>
            <a:pPr algn="just">
              <a:lnSpc>
                <a:spcPct val="150000"/>
              </a:lnSpc>
            </a:pPr>
            <a:r>
              <a:rPr lang="en-US" sz="2300" b="1" u="sng" dirty="0">
                <a:solidFill>
                  <a:srgbClr val="00B0F0"/>
                </a:solidFill>
                <a:latin typeface="Times New Roman" pitchFamily="18" charset="0"/>
                <a:cs typeface="Times New Roman" pitchFamily="18" charset="0"/>
              </a:rPr>
              <a:t>Chapman wrote his </a:t>
            </a:r>
            <a:r>
              <a:rPr lang="en-US" sz="2300" b="1" u="sng" dirty="0" smtClean="0">
                <a:solidFill>
                  <a:srgbClr val="00B0F0"/>
                </a:solidFill>
                <a:latin typeface="Times New Roman" pitchFamily="18" charset="0"/>
                <a:cs typeface="Times New Roman" pitchFamily="18" charset="0"/>
              </a:rPr>
              <a:t>paper first</a:t>
            </a:r>
            <a:r>
              <a:rPr lang="en-US" sz="2300" b="1" dirty="0">
                <a:solidFill>
                  <a:srgbClr val="00B0F0"/>
                </a:solidFill>
                <a:latin typeface="Times New Roman" pitchFamily="18" charset="0"/>
                <a:cs typeface="Times New Roman" pitchFamily="18" charset="0"/>
              </a:rPr>
              <a:t>, and sent it to </a:t>
            </a:r>
            <a:r>
              <a:rPr lang="en-US" sz="2300" b="1" dirty="0" smtClean="0">
                <a:solidFill>
                  <a:srgbClr val="00B0F0"/>
                </a:solidFill>
                <a:latin typeface="Times New Roman" pitchFamily="18" charset="0"/>
                <a:cs typeface="Times New Roman" pitchFamily="18" charset="0"/>
              </a:rPr>
              <a:t>the Journal </a:t>
            </a:r>
            <a:r>
              <a:rPr lang="en-US" sz="2300" b="1" dirty="0">
                <a:solidFill>
                  <a:srgbClr val="00B0F0"/>
                </a:solidFill>
                <a:latin typeface="Times New Roman" pitchFamily="18" charset="0"/>
                <a:cs typeface="Times New Roman" pitchFamily="18" charset="0"/>
              </a:rPr>
              <a:t>of the American Medical Association (JAMA) to be published. But the </a:t>
            </a:r>
            <a:r>
              <a:rPr lang="en-US" sz="2300" b="1" dirty="0" smtClean="0">
                <a:solidFill>
                  <a:srgbClr val="00B0F0"/>
                </a:solidFill>
                <a:latin typeface="Times New Roman" pitchFamily="18" charset="0"/>
                <a:cs typeface="Times New Roman" pitchFamily="18" charset="0"/>
              </a:rPr>
              <a:t>paper </a:t>
            </a:r>
            <a:r>
              <a:rPr lang="en-US" sz="2300" b="1" u="sng" dirty="0" smtClean="0">
                <a:solidFill>
                  <a:srgbClr val="00B0F0"/>
                </a:solidFill>
                <a:latin typeface="Times New Roman" pitchFamily="18" charset="0"/>
                <a:cs typeface="Times New Roman" pitchFamily="18" charset="0"/>
              </a:rPr>
              <a:t>was </a:t>
            </a:r>
            <a:r>
              <a:rPr lang="en-US" sz="2300" b="1" u="sng" dirty="0">
                <a:solidFill>
                  <a:srgbClr val="00B0F0"/>
                </a:solidFill>
                <a:latin typeface="Times New Roman" pitchFamily="18" charset="0"/>
                <a:cs typeface="Times New Roman" pitchFamily="18" charset="0"/>
              </a:rPr>
              <a:t>too long and was sent back to Chapman for revisions. Hertz got wind of this</a:t>
            </a:r>
            <a:r>
              <a:rPr lang="en-US" sz="2300" b="1" u="sng" dirty="0" smtClean="0">
                <a:solidFill>
                  <a:srgbClr val="00B0F0"/>
                </a:solidFill>
                <a:latin typeface="Times New Roman" pitchFamily="18" charset="0"/>
                <a:cs typeface="Times New Roman" pitchFamily="18" charset="0"/>
              </a:rPr>
              <a:t>, and </a:t>
            </a:r>
            <a:r>
              <a:rPr lang="en-US" sz="2300" b="1" u="sng" dirty="0">
                <a:solidFill>
                  <a:srgbClr val="00B0F0"/>
                </a:solidFill>
                <a:latin typeface="Times New Roman" pitchFamily="18" charset="0"/>
                <a:cs typeface="Times New Roman" pitchFamily="18" charset="0"/>
              </a:rPr>
              <a:t>he rushed to </a:t>
            </a:r>
            <a:r>
              <a:rPr lang="en-US" sz="2300" b="1" u="sng" dirty="0" smtClean="0">
                <a:solidFill>
                  <a:srgbClr val="00B0F0"/>
                </a:solidFill>
                <a:latin typeface="Times New Roman" pitchFamily="18" charset="0"/>
                <a:cs typeface="Times New Roman" pitchFamily="18" charset="0"/>
              </a:rPr>
              <a:t>finish </a:t>
            </a:r>
            <a:r>
              <a:rPr lang="en-US" sz="2300" b="1" u="sng" dirty="0">
                <a:solidFill>
                  <a:srgbClr val="00B0F0"/>
                </a:solidFill>
                <a:latin typeface="Times New Roman" pitchFamily="18" charset="0"/>
                <a:cs typeface="Times New Roman" pitchFamily="18" charset="0"/>
              </a:rPr>
              <a:t>his paper</a:t>
            </a:r>
            <a:r>
              <a:rPr lang="en-US" sz="2300" b="1" dirty="0">
                <a:solidFill>
                  <a:srgbClr val="00B0F0"/>
                </a:solidFill>
                <a:latin typeface="Times New Roman" pitchFamily="18" charset="0"/>
                <a:cs typeface="Times New Roman" pitchFamily="18" charset="0"/>
              </a:rPr>
              <a:t>. </a:t>
            </a:r>
            <a:endParaRPr lang="en-US" sz="2300" b="1" dirty="0" smtClean="0">
              <a:solidFill>
                <a:srgbClr val="00B0F0"/>
              </a:solidFill>
              <a:latin typeface="Times New Roman" pitchFamily="18" charset="0"/>
              <a:cs typeface="Times New Roman" pitchFamily="18" charset="0"/>
            </a:endParaRPr>
          </a:p>
          <a:p>
            <a:pPr algn="just">
              <a:lnSpc>
                <a:spcPct val="150000"/>
              </a:lnSpc>
            </a:pPr>
            <a:endParaRPr lang="en-US" sz="1200" b="1" dirty="0" smtClean="0">
              <a:solidFill>
                <a:srgbClr val="00B0F0"/>
              </a:solidFill>
              <a:latin typeface="Times New Roman" pitchFamily="18" charset="0"/>
              <a:cs typeface="Times New Roman" pitchFamily="18" charset="0"/>
            </a:endParaRPr>
          </a:p>
          <a:p>
            <a:pPr algn="just">
              <a:lnSpc>
                <a:spcPct val="150000"/>
              </a:lnSpc>
            </a:pPr>
            <a:r>
              <a:rPr lang="en-US" sz="2300" b="1" dirty="0" smtClean="0">
                <a:solidFill>
                  <a:schemeClr val="tx1"/>
                </a:solidFill>
                <a:latin typeface="Times New Roman" pitchFamily="18" charset="0"/>
                <a:cs typeface="Times New Roman" pitchFamily="18" charset="0"/>
              </a:rPr>
              <a:t>“</a:t>
            </a:r>
            <a:r>
              <a:rPr lang="en-US" sz="2300" b="1" dirty="0">
                <a:solidFill>
                  <a:schemeClr val="tx1"/>
                </a:solidFill>
                <a:latin typeface="Times New Roman" pitchFamily="18" charset="0"/>
                <a:cs typeface="Times New Roman" pitchFamily="18" charset="0"/>
              </a:rPr>
              <a:t>Although the </a:t>
            </a:r>
            <a:r>
              <a:rPr lang="en-US" sz="2300" b="1" u="sng" dirty="0">
                <a:solidFill>
                  <a:schemeClr val="tx1"/>
                </a:solidFill>
                <a:latin typeface="Times New Roman" pitchFamily="18" charset="0"/>
                <a:cs typeface="Times New Roman" pitchFamily="18" charset="0"/>
              </a:rPr>
              <a:t>editor of JAMA was puzzled by </a:t>
            </a:r>
            <a:r>
              <a:rPr lang="en-US" sz="2300" b="1" u="sng" dirty="0" smtClean="0">
                <a:solidFill>
                  <a:schemeClr val="tx1"/>
                </a:solidFill>
                <a:latin typeface="Times New Roman" pitchFamily="18" charset="0"/>
                <a:cs typeface="Times New Roman" pitchFamily="18" charset="0"/>
              </a:rPr>
              <a:t>two papers </a:t>
            </a:r>
            <a:r>
              <a:rPr lang="en-US" sz="2300" b="1" u="sng" dirty="0">
                <a:solidFill>
                  <a:schemeClr val="tx1"/>
                </a:solidFill>
                <a:latin typeface="Times New Roman" pitchFamily="18" charset="0"/>
                <a:cs typeface="Times New Roman" pitchFamily="18" charset="0"/>
              </a:rPr>
              <a:t>on the same topic from the same institution,” </a:t>
            </a:r>
            <a:r>
              <a:rPr lang="en-US" sz="2300" b="1" dirty="0" err="1">
                <a:solidFill>
                  <a:schemeClr val="tx1"/>
                </a:solidFill>
                <a:latin typeface="Times New Roman" pitchFamily="18" charset="0"/>
                <a:cs typeface="Times New Roman" pitchFamily="18" charset="0"/>
              </a:rPr>
              <a:t>Sawin</a:t>
            </a:r>
            <a:r>
              <a:rPr lang="en-US" sz="2300" b="1" dirty="0">
                <a:solidFill>
                  <a:schemeClr val="tx1"/>
                </a:solidFill>
                <a:latin typeface="Times New Roman" pitchFamily="18" charset="0"/>
                <a:cs typeface="Times New Roman" pitchFamily="18" charset="0"/>
              </a:rPr>
              <a:t> and Becker write, </a:t>
            </a:r>
            <a:r>
              <a:rPr lang="en-US" sz="2300" b="1" u="sng" dirty="0">
                <a:solidFill>
                  <a:schemeClr val="tx1"/>
                </a:solidFill>
                <a:latin typeface="Times New Roman" pitchFamily="18" charset="0"/>
                <a:cs typeface="Times New Roman" pitchFamily="18" charset="0"/>
              </a:rPr>
              <a:t>“</a:t>
            </a:r>
            <a:r>
              <a:rPr lang="en-US" sz="2300" b="1" u="sng" dirty="0" smtClean="0">
                <a:solidFill>
                  <a:schemeClr val="tx1"/>
                </a:solidFill>
                <a:latin typeface="Times New Roman" pitchFamily="18" charset="0"/>
                <a:cs typeface="Times New Roman" pitchFamily="18" charset="0"/>
              </a:rPr>
              <a:t>both papers </a:t>
            </a:r>
            <a:r>
              <a:rPr lang="en-US" sz="2300" b="1" u="sng" dirty="0">
                <a:solidFill>
                  <a:schemeClr val="tx1"/>
                </a:solidFill>
                <a:latin typeface="Times New Roman" pitchFamily="18" charset="0"/>
                <a:cs typeface="Times New Roman" pitchFamily="18" charset="0"/>
              </a:rPr>
              <a:t>appeared in the same issue of JAMA on May 11, 1964, </a:t>
            </a:r>
            <a:r>
              <a:rPr lang="en-US" sz="2300" b="1" dirty="0">
                <a:solidFill>
                  <a:schemeClr val="tx1"/>
                </a:solidFill>
                <a:latin typeface="Times New Roman" pitchFamily="18" charset="0"/>
                <a:cs typeface="Times New Roman" pitchFamily="18" charset="0"/>
              </a:rPr>
              <a:t>and </a:t>
            </a:r>
            <a:r>
              <a:rPr lang="en-US" sz="2300" b="1" u="sng" dirty="0">
                <a:solidFill>
                  <a:schemeClr val="tx1"/>
                </a:solidFill>
                <a:latin typeface="Times New Roman" pitchFamily="18" charset="0"/>
                <a:cs typeface="Times New Roman" pitchFamily="18" charset="0"/>
              </a:rPr>
              <a:t>announced </a:t>
            </a:r>
            <a:r>
              <a:rPr lang="en-US" sz="2300" b="1" u="sng" dirty="0" smtClean="0">
                <a:solidFill>
                  <a:schemeClr val="tx1"/>
                </a:solidFill>
                <a:latin typeface="Times New Roman" pitchFamily="18" charset="0"/>
                <a:cs typeface="Times New Roman" pitchFamily="18" charset="0"/>
              </a:rPr>
              <a:t>the new </a:t>
            </a:r>
            <a:r>
              <a:rPr lang="en-US" sz="2300" b="1" u="sng" dirty="0">
                <a:solidFill>
                  <a:schemeClr val="tx1"/>
                </a:solidFill>
                <a:latin typeface="Times New Roman" pitchFamily="18" charset="0"/>
                <a:cs typeface="Times New Roman" pitchFamily="18" charset="0"/>
              </a:rPr>
              <a:t>therapy was </a:t>
            </a:r>
            <a:r>
              <a:rPr lang="en-US" sz="2300" b="1" u="sng" dirty="0" smtClean="0">
                <a:solidFill>
                  <a:schemeClr val="tx1"/>
                </a:solidFill>
                <a:latin typeface="Times New Roman" pitchFamily="18" charset="0"/>
                <a:cs typeface="Times New Roman" pitchFamily="18" charset="0"/>
              </a:rPr>
              <a:t>effective </a:t>
            </a:r>
            <a:r>
              <a:rPr lang="en-US" sz="2300" b="1" u="sng" dirty="0">
                <a:solidFill>
                  <a:schemeClr val="tx1"/>
                </a:solidFill>
                <a:latin typeface="Times New Roman" pitchFamily="18" charset="0"/>
                <a:cs typeface="Times New Roman" pitchFamily="18" charset="0"/>
              </a:rPr>
              <a:t>treatment for hyperthyroidism.”</a:t>
            </a:r>
          </a:p>
        </p:txBody>
      </p:sp>
      <p:sp>
        <p:nvSpPr>
          <p:cNvPr id="4" name="TextBox 3"/>
          <p:cNvSpPr txBox="1"/>
          <p:nvPr/>
        </p:nvSpPr>
        <p:spPr>
          <a:xfrm>
            <a:off x="228600" y="6321623"/>
            <a:ext cx="6400800"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Bagley D. Endocrine News 2016; 27-30</a:t>
            </a:r>
            <a:endParaRPr lang="en-US" sz="14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841375"/>
          </a:xfrm>
        </p:spPr>
        <p:txBody>
          <a:bodyPr>
            <a:normAutofit/>
          </a:bodyPr>
          <a:lstStyle/>
          <a:p>
            <a:r>
              <a:rPr lang="en-US" sz="3500" b="1" dirty="0" smtClean="0">
                <a:solidFill>
                  <a:srgbClr val="C00000"/>
                </a:solidFill>
                <a:latin typeface="Times New Roman" pitchFamily="18" charset="0"/>
                <a:cs typeface="Times New Roman" pitchFamily="18" charset="0"/>
              </a:rPr>
              <a:t>History of Radioiodine Therapy (8)</a:t>
            </a:r>
            <a:endParaRPr lang="en-US" sz="3500" dirty="0"/>
          </a:p>
        </p:txBody>
      </p:sp>
      <p:sp>
        <p:nvSpPr>
          <p:cNvPr id="3" name="Subtitle 2"/>
          <p:cNvSpPr>
            <a:spLocks noGrp="1"/>
          </p:cNvSpPr>
          <p:nvPr>
            <p:ph type="subTitle" idx="1"/>
          </p:nvPr>
        </p:nvSpPr>
        <p:spPr>
          <a:xfrm>
            <a:off x="228600" y="1600200"/>
            <a:ext cx="8458200" cy="3352800"/>
          </a:xfrm>
        </p:spPr>
        <p:txBody>
          <a:bodyPr>
            <a:noAutofit/>
          </a:bodyPr>
          <a:lstStyle/>
          <a:p>
            <a:pPr algn="just">
              <a:lnSpc>
                <a:spcPct val="150000"/>
              </a:lnSpc>
            </a:pPr>
            <a:r>
              <a:rPr lang="en-US" sz="3000" b="1" dirty="0">
                <a:solidFill>
                  <a:srgbClr val="00B0F0"/>
                </a:solidFill>
                <a:latin typeface="Times New Roman" pitchFamily="18" charset="0"/>
                <a:cs typeface="Times New Roman" pitchFamily="18" charset="0"/>
              </a:rPr>
              <a:t>Saul Hertz, </a:t>
            </a:r>
            <a:r>
              <a:rPr lang="en-US" sz="3000" b="1" dirty="0">
                <a:solidFill>
                  <a:schemeClr val="tx1"/>
                </a:solidFill>
                <a:latin typeface="Times New Roman" pitchFamily="18" charset="0"/>
                <a:cs typeface="Times New Roman" pitchFamily="18" charset="0"/>
              </a:rPr>
              <a:t>sadly, had a relatively </a:t>
            </a:r>
            <a:r>
              <a:rPr lang="en-US" sz="3000" b="1" dirty="0" smtClean="0">
                <a:solidFill>
                  <a:schemeClr val="tx1"/>
                </a:solidFill>
                <a:latin typeface="Times New Roman" pitchFamily="18" charset="0"/>
                <a:cs typeface="Times New Roman" pitchFamily="18" charset="0"/>
              </a:rPr>
              <a:t>short career</a:t>
            </a:r>
            <a:r>
              <a:rPr lang="en-US" sz="3000" b="1" dirty="0">
                <a:solidFill>
                  <a:schemeClr val="tx1"/>
                </a:solidFill>
                <a:latin typeface="Times New Roman" pitchFamily="18" charset="0"/>
                <a:cs typeface="Times New Roman" pitchFamily="18" charset="0"/>
              </a:rPr>
              <a:t>. He </a:t>
            </a:r>
            <a:r>
              <a:rPr lang="en-US" sz="3000" b="1" dirty="0">
                <a:solidFill>
                  <a:srgbClr val="00B050"/>
                </a:solidFill>
                <a:latin typeface="Times New Roman" pitchFamily="18" charset="0"/>
                <a:cs typeface="Times New Roman" pitchFamily="18" charset="0"/>
              </a:rPr>
              <a:t>died at age 45 and did </a:t>
            </a:r>
            <a:r>
              <a:rPr lang="en-US" sz="3000" b="1" dirty="0" smtClean="0">
                <a:solidFill>
                  <a:srgbClr val="00B050"/>
                </a:solidFill>
                <a:latin typeface="Times New Roman" pitchFamily="18" charset="0"/>
                <a:cs typeface="Times New Roman" pitchFamily="18" charset="0"/>
              </a:rPr>
              <a:t>not have </a:t>
            </a:r>
            <a:r>
              <a:rPr lang="en-US" sz="3000" b="1" dirty="0">
                <a:solidFill>
                  <a:srgbClr val="00B050"/>
                </a:solidFill>
                <a:latin typeface="Times New Roman" pitchFamily="18" charset="0"/>
                <a:cs typeface="Times New Roman" pitchFamily="18" charset="0"/>
              </a:rPr>
              <a:t>much time to teach students </a:t>
            </a:r>
            <a:r>
              <a:rPr lang="en-US" sz="3000" b="1" dirty="0" smtClean="0">
                <a:solidFill>
                  <a:schemeClr val="tx1"/>
                </a:solidFill>
                <a:latin typeface="Times New Roman" pitchFamily="18" charset="0"/>
                <a:cs typeface="Times New Roman" pitchFamily="18" charset="0"/>
              </a:rPr>
              <a:t>and pass </a:t>
            </a:r>
            <a:r>
              <a:rPr lang="en-US" sz="3000" b="1" dirty="0">
                <a:solidFill>
                  <a:schemeClr val="tx1"/>
                </a:solidFill>
                <a:latin typeface="Times New Roman" pitchFamily="18" charset="0"/>
                <a:cs typeface="Times New Roman" pitchFamily="18" charset="0"/>
              </a:rPr>
              <a:t>his </a:t>
            </a:r>
            <a:r>
              <a:rPr lang="en-US" sz="3000" b="1" dirty="0" smtClean="0">
                <a:solidFill>
                  <a:schemeClr val="tx1"/>
                </a:solidFill>
                <a:latin typeface="Times New Roman" pitchFamily="18" charset="0"/>
                <a:cs typeface="Times New Roman" pitchFamily="18" charset="0"/>
              </a:rPr>
              <a:t>findings </a:t>
            </a:r>
            <a:r>
              <a:rPr lang="en-US" sz="3000" b="1" dirty="0">
                <a:solidFill>
                  <a:schemeClr val="tx1"/>
                </a:solidFill>
                <a:latin typeface="Times New Roman" pitchFamily="18" charset="0"/>
                <a:cs typeface="Times New Roman" pitchFamily="18" charset="0"/>
              </a:rPr>
              <a:t>and techniques </a:t>
            </a:r>
            <a:r>
              <a:rPr lang="en-US" sz="3000" b="1" dirty="0" smtClean="0">
                <a:solidFill>
                  <a:schemeClr val="tx1"/>
                </a:solidFill>
                <a:latin typeface="Times New Roman" pitchFamily="18" charset="0"/>
                <a:cs typeface="Times New Roman" pitchFamily="18" charset="0"/>
              </a:rPr>
              <a:t>on to </a:t>
            </a:r>
            <a:r>
              <a:rPr lang="en-US" sz="3000" b="1" dirty="0">
                <a:solidFill>
                  <a:schemeClr val="tx1"/>
                </a:solidFill>
                <a:latin typeface="Times New Roman" pitchFamily="18" charset="0"/>
                <a:cs typeface="Times New Roman" pitchFamily="18" charset="0"/>
              </a:rPr>
              <a:t>them.</a:t>
            </a:r>
          </a:p>
        </p:txBody>
      </p:sp>
      <p:sp>
        <p:nvSpPr>
          <p:cNvPr id="4" name="TextBox 3"/>
          <p:cNvSpPr txBox="1"/>
          <p:nvPr/>
        </p:nvSpPr>
        <p:spPr>
          <a:xfrm>
            <a:off x="228600" y="6321623"/>
            <a:ext cx="6400800"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Bagley D. Endocrine News 2016; 27-30</a:t>
            </a:r>
            <a:endParaRPr lang="en-US" sz="14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CC98D333-41B8-469C-A4A7-2EE1940A4B9C}" type="slidenum">
              <a:rPr lang="fr-FR"/>
              <a:pPr>
                <a:defRPr/>
              </a:pPr>
              <a:t>12</a:t>
            </a:fld>
            <a:endParaRPr lang="fr-FR"/>
          </a:p>
        </p:txBody>
      </p:sp>
      <p:sp>
        <p:nvSpPr>
          <p:cNvPr id="5123" name="Rectangle 2"/>
          <p:cNvSpPr>
            <a:spLocks noGrp="1" noChangeArrowheads="1"/>
          </p:cNvSpPr>
          <p:nvPr>
            <p:ph type="title"/>
          </p:nvPr>
        </p:nvSpPr>
        <p:spPr>
          <a:xfrm>
            <a:off x="685800" y="152400"/>
            <a:ext cx="7620000" cy="838200"/>
          </a:xfrm>
        </p:spPr>
        <p:txBody>
          <a:bodyPr/>
          <a:lstStyle/>
          <a:p>
            <a:pPr algn="ctr" eaLnBrk="1" hangingPunct="1"/>
            <a:r>
              <a:rPr lang="en-GB" sz="3600" dirty="0" smtClean="0">
                <a:solidFill>
                  <a:srgbClr val="C00000"/>
                </a:solidFill>
              </a:rPr>
              <a:t>INTRODUCTION</a:t>
            </a:r>
            <a:endParaRPr lang="en-US" sz="3600" dirty="0" smtClean="0">
              <a:solidFill>
                <a:srgbClr val="C00000"/>
              </a:solidFill>
            </a:endParaRPr>
          </a:p>
        </p:txBody>
      </p:sp>
      <p:sp>
        <p:nvSpPr>
          <p:cNvPr id="5124" name="Rectangle 3"/>
          <p:cNvSpPr>
            <a:spLocks noGrp="1" noChangeArrowheads="1"/>
          </p:cNvSpPr>
          <p:nvPr>
            <p:ph type="body" idx="1"/>
          </p:nvPr>
        </p:nvSpPr>
        <p:spPr>
          <a:xfrm>
            <a:off x="685800" y="1722438"/>
            <a:ext cx="7924800" cy="4525962"/>
          </a:xfrm>
        </p:spPr>
        <p:txBody>
          <a:bodyPr/>
          <a:lstStyle/>
          <a:p>
            <a:pPr eaLnBrk="1" hangingPunct="1">
              <a:lnSpc>
                <a:spcPct val="150000"/>
              </a:lnSpc>
              <a:spcAft>
                <a:spcPct val="10000"/>
              </a:spcAft>
              <a:buClr>
                <a:srgbClr val="FF3300"/>
              </a:buClr>
              <a:buSzPct val="120000"/>
              <a:buFontTx/>
              <a:buNone/>
            </a:pPr>
            <a:r>
              <a:rPr lang="en-US" sz="2500" b="1" smtClean="0">
                <a:solidFill>
                  <a:srgbClr val="0000FF"/>
                </a:solidFill>
                <a:latin typeface="Times New Roman" pitchFamily="18" charset="0"/>
                <a:cs typeface="Times New Roman" pitchFamily="18" charset="0"/>
              </a:rPr>
              <a:t>Reasons for increased reliance in radioiodine treatment:</a:t>
            </a:r>
          </a:p>
          <a:p>
            <a:pPr eaLnBrk="1" hangingPunct="1">
              <a:spcAft>
                <a:spcPct val="10000"/>
              </a:spcAft>
              <a:buClr>
                <a:srgbClr val="FF3300"/>
              </a:buClr>
              <a:buSzPct val="120000"/>
              <a:buFontTx/>
              <a:buNone/>
            </a:pPr>
            <a:endParaRPr lang="en-US" sz="2000" b="1" smtClean="0">
              <a:solidFill>
                <a:srgbClr val="0000FF"/>
              </a:solidFill>
              <a:latin typeface="Times New Roman" pitchFamily="18" charset="0"/>
              <a:cs typeface="Times New Roman" pitchFamily="18" charset="0"/>
            </a:endParaRPr>
          </a:p>
          <a:p>
            <a:pPr lvl="1" eaLnBrk="1" hangingPunct="1">
              <a:lnSpc>
                <a:spcPct val="150000"/>
              </a:lnSpc>
              <a:spcAft>
                <a:spcPct val="10000"/>
              </a:spcAft>
              <a:buClr>
                <a:srgbClr val="FF3300"/>
              </a:buClr>
              <a:buSzPct val="120000"/>
              <a:buFont typeface="Arial" charset="0"/>
              <a:buChar char="•"/>
            </a:pPr>
            <a:r>
              <a:rPr lang="en-US" sz="2500" b="1" smtClean="0">
                <a:solidFill>
                  <a:srgbClr val="0000FF"/>
                </a:solidFill>
                <a:latin typeface="Times New Roman" pitchFamily="18" charset="0"/>
                <a:cs typeface="Times New Roman" pitchFamily="18" charset="0"/>
              </a:rPr>
              <a:t>↑ Atrial fibrillation due to hyperthyroidism</a:t>
            </a:r>
          </a:p>
          <a:p>
            <a:pPr lvl="1" eaLnBrk="1" hangingPunct="1">
              <a:lnSpc>
                <a:spcPct val="150000"/>
              </a:lnSpc>
              <a:spcAft>
                <a:spcPct val="10000"/>
              </a:spcAft>
              <a:buClr>
                <a:srgbClr val="FF3300"/>
              </a:buClr>
              <a:buSzPct val="120000"/>
              <a:buFont typeface="Arial" charset="0"/>
              <a:buChar char="•"/>
            </a:pPr>
            <a:r>
              <a:rPr lang="en-US" sz="2500" b="1" smtClean="0">
                <a:solidFill>
                  <a:srgbClr val="0000FF"/>
                </a:solidFill>
                <a:latin typeface="Times New Roman" pitchFamily="18" charset="0"/>
                <a:cs typeface="Times New Roman" pitchFamily="18" charset="0"/>
              </a:rPr>
              <a:t>↑ Cardiovascular and cerebrovascular morbidity</a:t>
            </a:r>
          </a:p>
          <a:p>
            <a:pPr lvl="1" eaLnBrk="1" hangingPunct="1">
              <a:lnSpc>
                <a:spcPct val="150000"/>
              </a:lnSpc>
              <a:spcAft>
                <a:spcPct val="10000"/>
              </a:spcAft>
              <a:buClr>
                <a:srgbClr val="FF3300"/>
              </a:buClr>
              <a:buSzPct val="120000"/>
              <a:buFont typeface="Arial" charset="0"/>
              <a:buChar char="•"/>
            </a:pPr>
            <a:r>
              <a:rPr lang="en-US" sz="2500" b="1" smtClean="0">
                <a:solidFill>
                  <a:srgbClr val="0000FF"/>
                </a:solidFill>
                <a:latin typeface="Times New Roman" pitchFamily="18" charset="0"/>
                <a:cs typeface="Times New Roman" pitchFamily="18" charset="0"/>
              </a:rPr>
              <a:t>High relapse after discontinuation of antithyroids</a:t>
            </a:r>
          </a:p>
          <a:p>
            <a:pPr lvl="1" eaLnBrk="1" hangingPunct="1">
              <a:lnSpc>
                <a:spcPct val="150000"/>
              </a:lnSpc>
              <a:spcAft>
                <a:spcPct val="10000"/>
              </a:spcAft>
              <a:buClr>
                <a:srgbClr val="FF3300"/>
              </a:buClr>
              <a:buSzPct val="120000"/>
              <a:buFont typeface="Arial" charset="0"/>
              <a:buChar char="•"/>
            </a:pPr>
            <a:r>
              <a:rPr lang="en-US" sz="2500" b="1" smtClean="0">
                <a:solidFill>
                  <a:srgbClr val="0000FF"/>
                </a:solidFill>
                <a:latin typeface="Times New Roman" pitchFamily="18" charset="0"/>
                <a:cs typeface="Times New Roman" pitchFamily="18" charset="0"/>
              </a:rPr>
              <a:t>Ease, effectiveness and low cost</a:t>
            </a:r>
          </a:p>
          <a:p>
            <a:pPr lvl="1" eaLnBrk="1" hangingPunct="1">
              <a:lnSpc>
                <a:spcPct val="150000"/>
              </a:lnSpc>
              <a:spcAft>
                <a:spcPct val="10000"/>
              </a:spcAft>
              <a:buClr>
                <a:srgbClr val="FF3300"/>
              </a:buClr>
              <a:buSzPct val="120000"/>
              <a:buFont typeface="Arial" charset="0"/>
              <a:buChar char="•"/>
            </a:pPr>
            <a:endParaRPr lang="en-US" sz="2500" b="1" smtClean="0">
              <a:solidFill>
                <a:srgbClr val="0000FF"/>
              </a:solidFill>
              <a:latin typeface="Times New Roman" pitchFamily="18" charset="0"/>
              <a:cs typeface="Times New Roman" pitchFamily="18" charset="0"/>
            </a:endParaRPr>
          </a:p>
          <a:p>
            <a:pPr lvl="1" eaLnBrk="1" hangingPunct="1">
              <a:lnSpc>
                <a:spcPct val="150000"/>
              </a:lnSpc>
              <a:spcAft>
                <a:spcPct val="10000"/>
              </a:spcAft>
              <a:buClr>
                <a:srgbClr val="FF3300"/>
              </a:buClr>
              <a:buSzPct val="120000"/>
              <a:buFont typeface="Arial" charset="0"/>
              <a:buChar char="•"/>
            </a:pPr>
            <a:endParaRPr lang="en-US" sz="2500" b="1" smtClean="0">
              <a:solidFill>
                <a:srgbClr val="0000FF"/>
              </a:solidFill>
              <a:latin typeface="Times New Roman" pitchFamily="18" charset="0"/>
              <a:cs typeface="Times New Roman" pitchFamily="18" charset="0"/>
            </a:endParaRPr>
          </a:p>
          <a:p>
            <a:pPr lvl="1" eaLnBrk="1" hangingPunct="1">
              <a:lnSpc>
                <a:spcPct val="150000"/>
              </a:lnSpc>
              <a:spcAft>
                <a:spcPct val="10000"/>
              </a:spcAft>
              <a:buClr>
                <a:srgbClr val="FF3300"/>
              </a:buClr>
              <a:buSzPct val="120000"/>
              <a:buFont typeface="Arial" charset="0"/>
              <a:buChar char="•"/>
            </a:pPr>
            <a:endParaRPr lang="en-US" sz="2500" b="1" smtClean="0">
              <a:solidFill>
                <a:srgbClr val="0000FF"/>
              </a:solidFill>
              <a:latin typeface="Times New Roman" pitchFamily="18" charset="0"/>
              <a:cs typeface="Times New Roman" pitchFamily="18" charset="0"/>
            </a:endParaRPr>
          </a:p>
          <a:p>
            <a:pPr eaLnBrk="1" hangingPunct="1">
              <a:lnSpc>
                <a:spcPct val="150000"/>
              </a:lnSpc>
              <a:spcAft>
                <a:spcPct val="10000"/>
              </a:spcAft>
              <a:buClr>
                <a:srgbClr val="FF3300"/>
              </a:buClr>
              <a:buSzPct val="120000"/>
              <a:buFontTx/>
              <a:buNone/>
            </a:pPr>
            <a:endParaRPr lang="en-US" sz="250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ubtitle 2"/>
          <p:cNvSpPr>
            <a:spLocks noGrp="1"/>
          </p:cNvSpPr>
          <p:nvPr>
            <p:ph type="subTitle" idx="1"/>
          </p:nvPr>
        </p:nvSpPr>
        <p:spPr>
          <a:xfrm>
            <a:off x="685800" y="533400"/>
            <a:ext cx="8001000" cy="6019800"/>
          </a:xfrm>
        </p:spPr>
        <p:txBody>
          <a:bodyPr/>
          <a:lstStyle/>
          <a:p>
            <a:pPr algn="just" eaLnBrk="1" hangingPunct="1">
              <a:lnSpc>
                <a:spcPct val="150000"/>
              </a:lnSpc>
            </a:pPr>
            <a:r>
              <a:rPr lang="en-US" sz="3000" b="1" smtClean="0">
                <a:solidFill>
                  <a:srgbClr val="0000FF"/>
                </a:solidFill>
                <a:latin typeface="Times New Roman" pitchFamily="18" charset="0"/>
                <a:cs typeface="Times New Roman" pitchFamily="18" charset="0"/>
              </a:rPr>
              <a:t>Long Term Consequences of RAI Therapy:</a:t>
            </a:r>
          </a:p>
          <a:p>
            <a:pPr algn="just" eaLnBrk="1" hangingPunct="1"/>
            <a:endParaRPr lang="en-US" sz="2000" b="1" smtClean="0">
              <a:solidFill>
                <a:srgbClr val="0000FF"/>
              </a:solidFill>
              <a:latin typeface="Times New Roman" pitchFamily="18" charset="0"/>
              <a:cs typeface="Times New Roman" pitchFamily="18" charset="0"/>
            </a:endParaRPr>
          </a:p>
          <a:p>
            <a:pPr lvl="1" algn="just" eaLnBrk="1" hangingPunct="1">
              <a:lnSpc>
                <a:spcPct val="150000"/>
              </a:lnSpc>
              <a:buFont typeface="Arial" charset="0"/>
              <a:buChar char="•"/>
            </a:pPr>
            <a:r>
              <a:rPr lang="en-US" sz="3000" b="1" smtClean="0">
                <a:solidFill>
                  <a:srgbClr val="0000FF"/>
                </a:solidFill>
                <a:latin typeface="Times New Roman" pitchFamily="18" charset="0"/>
                <a:cs typeface="Times New Roman" pitchFamily="18" charset="0"/>
              </a:rPr>
              <a:t> Thyroid failures 50-70% to 90-100%</a:t>
            </a:r>
          </a:p>
          <a:p>
            <a:pPr lvl="1" algn="just" eaLnBrk="1" hangingPunct="1">
              <a:lnSpc>
                <a:spcPct val="150000"/>
              </a:lnSpc>
              <a:buFont typeface="Arial" charset="0"/>
              <a:buChar char="•"/>
            </a:pPr>
            <a:r>
              <a:rPr lang="en-US" sz="3000" b="1" smtClean="0">
                <a:solidFill>
                  <a:srgbClr val="0000FF"/>
                </a:solidFill>
                <a:latin typeface="Times New Roman" pitchFamily="18" charset="0"/>
                <a:cs typeface="Times New Roman" pitchFamily="18" charset="0"/>
              </a:rPr>
              <a:t> ↑ Morbidity from vascular causes</a:t>
            </a:r>
          </a:p>
          <a:p>
            <a:pPr lvl="1" algn="just" eaLnBrk="1" hangingPunct="1">
              <a:lnSpc>
                <a:spcPct val="150000"/>
              </a:lnSpc>
            </a:pPr>
            <a:r>
              <a:rPr lang="en-US" sz="3000" b="1" smtClean="0">
                <a:solidFill>
                  <a:srgbClr val="0000FF"/>
                </a:solidFill>
                <a:latin typeface="Times New Roman" pitchFamily="18" charset="0"/>
                <a:cs typeface="Times New Roman" pitchFamily="18" charset="0"/>
              </a:rPr>
              <a:t> (? Due to hyperthyroidism itself)</a:t>
            </a:r>
          </a:p>
          <a:p>
            <a:pPr lvl="1" algn="just" eaLnBrk="1" hangingPunct="1">
              <a:lnSpc>
                <a:spcPct val="150000"/>
              </a:lnSpc>
              <a:buFont typeface="Arial" charset="0"/>
              <a:buChar char="•"/>
            </a:pPr>
            <a:r>
              <a:rPr lang="en-US" sz="3000" b="1" smtClean="0">
                <a:solidFill>
                  <a:srgbClr val="0000FF"/>
                </a:solidFill>
                <a:latin typeface="Times New Roman" pitchFamily="18" charset="0"/>
                <a:cs typeface="Times New Roman" pitchFamily="18" charset="0"/>
              </a:rPr>
              <a:t> ↑ Cancer incidence and mortality</a:t>
            </a:r>
          </a:p>
          <a:p>
            <a:pPr lvl="1" algn="just" eaLnBrk="1" hangingPunct="1">
              <a:lnSpc>
                <a:spcPct val="150000"/>
              </a:lnSpc>
              <a:buFont typeface="Arial" charset="0"/>
              <a:buChar char="•"/>
            </a:pPr>
            <a:r>
              <a:rPr lang="en-US" sz="3000" b="1" smtClean="0">
                <a:solidFill>
                  <a:srgbClr val="0000FF"/>
                </a:solidFill>
                <a:latin typeface="Times New Roman" pitchFamily="18" charset="0"/>
                <a:cs typeface="Times New Roman" pitchFamily="18" charset="0"/>
              </a:rPr>
              <a:t> Dependency on thyroxine therapy</a:t>
            </a:r>
          </a:p>
          <a:p>
            <a:pPr lvl="1" algn="just" eaLnBrk="1" hangingPunct="1">
              <a:lnSpc>
                <a:spcPct val="150000"/>
              </a:lnSpc>
              <a:buFont typeface="Arial" charset="0"/>
              <a:buChar char="•"/>
            </a:pPr>
            <a:endParaRPr lang="en-US" sz="3000" b="1" smtClean="0">
              <a:solidFill>
                <a:srgbClr val="0000FF"/>
              </a:solidFill>
              <a:latin typeface="Times New Roman" pitchFamily="18" charset="0"/>
              <a:cs typeface="Times New Roman" pitchFamily="18" charset="0"/>
            </a:endParaRPr>
          </a:p>
          <a:p>
            <a:pPr lvl="1" algn="just" eaLnBrk="1" hangingPunct="1">
              <a:lnSpc>
                <a:spcPct val="150000"/>
              </a:lnSpc>
            </a:pPr>
            <a:endParaRPr lang="en-US" sz="3000" b="1" smtClean="0">
              <a:solidFill>
                <a:srgbClr val="0000FF"/>
              </a:solidFill>
              <a:latin typeface="Times New Roman" pitchFamily="18" charset="0"/>
              <a:cs typeface="Times New Roman" pitchFamily="18" charset="0"/>
            </a:endParaRPr>
          </a:p>
          <a:p>
            <a:pPr lvl="1" algn="just" eaLnBrk="1" hangingPunct="1">
              <a:lnSpc>
                <a:spcPct val="150000"/>
              </a:lnSpc>
              <a:buFont typeface="Arial" charset="0"/>
              <a:buChar char="•"/>
            </a:pPr>
            <a:endParaRPr lang="en-US" sz="3000" b="1" smtClean="0">
              <a:solidFill>
                <a:srgbClr val="0000FF"/>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9783DF66-486E-48E5-9D5A-7874F56B7380}" type="slidenum">
              <a:rPr lang="fr-FR"/>
              <a:pPr>
                <a:defRPr/>
              </a:pPr>
              <a:t>13</a:t>
            </a:fld>
            <a:endParaRPr lang="fr-F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07950" y="333375"/>
            <a:ext cx="9001125" cy="914400"/>
          </a:xfrm>
        </p:spPr>
        <p:txBody>
          <a:bodyPr/>
          <a:lstStyle/>
          <a:p>
            <a:pPr algn="ctr"/>
            <a:r>
              <a:rPr lang="en-US" sz="3500" b="1" i="1" dirty="0">
                <a:solidFill>
                  <a:srgbClr val="C00000"/>
                </a:solidFill>
                <a:latin typeface="Times New Roman" pitchFamily="18" charset="0"/>
                <a:cs typeface="Times New Roman" pitchFamily="18" charset="0"/>
              </a:rPr>
              <a:t>Problems with </a:t>
            </a:r>
            <a:r>
              <a:rPr lang="en-US" sz="3500" b="1" i="1" dirty="0" err="1">
                <a:solidFill>
                  <a:srgbClr val="C00000"/>
                </a:solidFill>
                <a:latin typeface="Times New Roman" pitchFamily="18" charset="0"/>
                <a:cs typeface="Times New Roman" pitchFamily="18" charset="0"/>
              </a:rPr>
              <a:t>hypothyroidsm</a:t>
            </a:r>
            <a:r>
              <a:rPr lang="en-US" sz="3500" b="1" i="1" dirty="0">
                <a:solidFill>
                  <a:srgbClr val="C00000"/>
                </a:solidFill>
                <a:latin typeface="Times New Roman" pitchFamily="18" charset="0"/>
                <a:cs typeface="Times New Roman" pitchFamily="18" charset="0"/>
              </a:rPr>
              <a:t> after RAI </a:t>
            </a:r>
            <a:r>
              <a:rPr lang="en-US" sz="3500" b="1" i="1" dirty="0" err="1">
                <a:solidFill>
                  <a:srgbClr val="C00000"/>
                </a:solidFill>
                <a:latin typeface="Times New Roman" pitchFamily="18" charset="0"/>
                <a:cs typeface="Times New Roman" pitchFamily="18" charset="0"/>
              </a:rPr>
              <a:t>therpy</a:t>
            </a:r>
            <a:endParaRPr lang="en-US" sz="3500" b="1" i="1" dirty="0">
              <a:solidFill>
                <a:srgbClr val="C00000"/>
              </a:solidFill>
              <a:latin typeface="Times New Roman" pitchFamily="18" charset="0"/>
              <a:cs typeface="Times New Roman" pitchFamily="18" charset="0"/>
            </a:endParaRPr>
          </a:p>
        </p:txBody>
      </p:sp>
      <p:sp>
        <p:nvSpPr>
          <p:cNvPr id="69635" name="Rectangle 3"/>
          <p:cNvSpPr>
            <a:spLocks noGrp="1" noChangeArrowheads="1"/>
          </p:cNvSpPr>
          <p:nvPr>
            <p:ph type="body" idx="1"/>
          </p:nvPr>
        </p:nvSpPr>
        <p:spPr>
          <a:xfrm>
            <a:off x="468313" y="1341438"/>
            <a:ext cx="8278812" cy="5287962"/>
          </a:xfrm>
        </p:spPr>
        <p:txBody>
          <a:bodyPr/>
          <a:lstStyle/>
          <a:p>
            <a:pPr marL="609600" indent="-609600" algn="just">
              <a:lnSpc>
                <a:spcPct val="110000"/>
              </a:lnSpc>
              <a:buFontTx/>
              <a:buAutoNum type="arabicPeriod"/>
            </a:pPr>
            <a:r>
              <a:rPr lang="en-US" sz="2600" b="1" dirty="0">
                <a:solidFill>
                  <a:srgbClr val="0000FF"/>
                </a:solidFill>
                <a:latin typeface="Times New Roman" pitchFamily="18" charset="0"/>
                <a:ea typeface="MS Mincho" pitchFamily="49" charset="-128"/>
                <a:cs typeface="Times New Roman" pitchFamily="18" charset="0"/>
              </a:rPr>
              <a:t>Occurs in 50-70% of patients after low dose and in 90-100% following high dose radioiodine treatment.</a:t>
            </a:r>
          </a:p>
          <a:p>
            <a:pPr marL="609600" indent="-609600" algn="just">
              <a:lnSpc>
                <a:spcPct val="110000"/>
              </a:lnSpc>
              <a:buFontTx/>
              <a:buAutoNum type="arabicPeriod"/>
            </a:pPr>
            <a:r>
              <a:rPr lang="en-US" sz="2600" b="1" dirty="0">
                <a:solidFill>
                  <a:srgbClr val="00B050"/>
                </a:solidFill>
                <a:latin typeface="Times New Roman" pitchFamily="18" charset="0"/>
                <a:ea typeface="MS Mincho" pitchFamily="49" charset="-128"/>
                <a:cs typeface="Times New Roman" pitchFamily="18" charset="0"/>
              </a:rPr>
              <a:t>Many years after the patient has attained </a:t>
            </a:r>
            <a:r>
              <a:rPr lang="en-US" sz="2600" b="1" dirty="0" err="1">
                <a:solidFill>
                  <a:srgbClr val="00B050"/>
                </a:solidFill>
                <a:latin typeface="Times New Roman" pitchFamily="18" charset="0"/>
                <a:ea typeface="MS Mincho" pitchFamily="49" charset="-128"/>
                <a:cs typeface="Times New Roman" pitchFamily="18" charset="0"/>
              </a:rPr>
              <a:t>euthyroidism</a:t>
            </a:r>
            <a:r>
              <a:rPr lang="en-US" sz="2600" b="1" dirty="0">
                <a:solidFill>
                  <a:srgbClr val="00B050"/>
                </a:solidFill>
                <a:latin typeface="Times New Roman" pitchFamily="18" charset="0"/>
                <a:ea typeface="MS Mincho" pitchFamily="49" charset="-128"/>
                <a:cs typeface="Times New Roman" pitchFamily="18" charset="0"/>
              </a:rPr>
              <a:t> by radioiodine (long-term follow up of thyroid function). </a:t>
            </a:r>
          </a:p>
          <a:p>
            <a:pPr marL="609600" indent="-609600" algn="just">
              <a:lnSpc>
                <a:spcPct val="110000"/>
              </a:lnSpc>
              <a:buFontTx/>
              <a:buAutoNum type="arabicPeriod"/>
            </a:pPr>
            <a:r>
              <a:rPr lang="en-US" sz="2600" b="1" dirty="0">
                <a:solidFill>
                  <a:srgbClr val="0000FF"/>
                </a:solidFill>
                <a:latin typeface="Times New Roman" pitchFamily="18" charset="0"/>
                <a:ea typeface="MS Mincho" pitchFamily="49" charset="-128"/>
                <a:cs typeface="Times New Roman" pitchFamily="18" charset="0"/>
              </a:rPr>
              <a:t>The risk of over replacement of </a:t>
            </a:r>
            <a:r>
              <a:rPr lang="en-US" sz="2600" b="1" dirty="0" err="1">
                <a:solidFill>
                  <a:srgbClr val="0000FF"/>
                </a:solidFill>
                <a:latin typeface="Times New Roman" pitchFamily="18" charset="0"/>
                <a:ea typeface="MS Mincho" pitchFamily="49" charset="-128"/>
                <a:cs typeface="Times New Roman" pitchFamily="18" charset="0"/>
              </a:rPr>
              <a:t>levothyroxine</a:t>
            </a:r>
            <a:r>
              <a:rPr lang="en-US" sz="2600" b="1" dirty="0">
                <a:solidFill>
                  <a:srgbClr val="0000FF"/>
                </a:solidFill>
                <a:latin typeface="Times New Roman" pitchFamily="18" charset="0"/>
                <a:ea typeface="MS Mincho" pitchFamily="49" charset="-128"/>
                <a:cs typeface="Times New Roman" pitchFamily="18" charset="0"/>
              </a:rPr>
              <a:t> on the heart and bones.</a:t>
            </a:r>
          </a:p>
          <a:p>
            <a:pPr marL="609600" indent="-609600" algn="just">
              <a:lnSpc>
                <a:spcPct val="110000"/>
              </a:lnSpc>
              <a:buFontTx/>
              <a:buAutoNum type="arabicPeriod"/>
            </a:pPr>
            <a:r>
              <a:rPr lang="en-US" sz="2600" b="1" dirty="0">
                <a:solidFill>
                  <a:srgbClr val="00B050"/>
                </a:solidFill>
                <a:latin typeface="Times New Roman" pitchFamily="18" charset="0"/>
                <a:ea typeface="MS Mincho" pitchFamily="49" charset="-128"/>
                <a:cs typeface="Times New Roman" pitchFamily="18" charset="0"/>
              </a:rPr>
              <a:t>Dubious potency, uniformity and reproducibility of </a:t>
            </a:r>
            <a:r>
              <a:rPr lang="en-US" sz="2600" b="1" dirty="0" err="1">
                <a:solidFill>
                  <a:srgbClr val="00B050"/>
                </a:solidFill>
                <a:latin typeface="Times New Roman" pitchFamily="18" charset="0"/>
                <a:ea typeface="MS Mincho" pitchFamily="49" charset="-128"/>
                <a:cs typeface="Times New Roman" pitchFamily="18" charset="0"/>
              </a:rPr>
              <a:t>thyroxine</a:t>
            </a:r>
            <a:r>
              <a:rPr lang="en-US" sz="2600" b="1" dirty="0">
                <a:solidFill>
                  <a:srgbClr val="00B050"/>
                </a:solidFill>
                <a:latin typeface="Times New Roman" pitchFamily="18" charset="0"/>
                <a:ea typeface="MS Mincho" pitchFamily="49" charset="-128"/>
                <a:cs typeface="Times New Roman" pitchFamily="18" charset="0"/>
              </a:rPr>
              <a:t> preparations. </a:t>
            </a:r>
          </a:p>
          <a:p>
            <a:pPr marL="609600" indent="-609600">
              <a:lnSpc>
                <a:spcPct val="110000"/>
              </a:lnSpc>
              <a:buFontTx/>
              <a:buAutoNum type="arabicPeriod"/>
            </a:pPr>
            <a:r>
              <a:rPr lang="en-US" sz="2600" b="1" dirty="0">
                <a:solidFill>
                  <a:srgbClr val="0000FF"/>
                </a:solidFill>
                <a:latin typeface="Times New Roman" pitchFamily="18" charset="0"/>
                <a:ea typeface="MS Mincho" pitchFamily="49" charset="-128"/>
                <a:cs typeface="Times New Roman" pitchFamily="18" charset="0"/>
              </a:rPr>
              <a:t>Lack of compliance.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blinds(horizontal)">
                                      <p:cBhvr>
                                        <p:cTn id="7" dur="500"/>
                                        <p:tgtEl>
                                          <p:spTgt spid="69635">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animEffect transition="in" filter="blinds(horizontal)">
                                      <p:cBhvr>
                                        <p:cTn id="11" dur="500"/>
                                        <p:tgtEl>
                                          <p:spTgt spid="69635">
                                            <p:txEl>
                                              <p:pRg st="1" end="1"/>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69635">
                                            <p:txEl>
                                              <p:pRg st="2" end="2"/>
                                            </p:txEl>
                                          </p:spTgt>
                                        </p:tgtEl>
                                        <p:attrNameLst>
                                          <p:attrName>style.visibility</p:attrName>
                                        </p:attrNameLst>
                                      </p:cBhvr>
                                      <p:to>
                                        <p:strVal val="visible"/>
                                      </p:to>
                                    </p:set>
                                    <p:animEffect transition="in" filter="blinds(horizontal)">
                                      <p:cBhvr>
                                        <p:cTn id="15" dur="500"/>
                                        <p:tgtEl>
                                          <p:spTgt spid="69635">
                                            <p:txEl>
                                              <p:pRg st="2" end="2"/>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69635">
                                            <p:txEl>
                                              <p:pRg st="3" end="3"/>
                                            </p:txEl>
                                          </p:spTgt>
                                        </p:tgtEl>
                                        <p:attrNameLst>
                                          <p:attrName>style.visibility</p:attrName>
                                        </p:attrNameLst>
                                      </p:cBhvr>
                                      <p:to>
                                        <p:strVal val="visible"/>
                                      </p:to>
                                    </p:set>
                                    <p:animEffect transition="in" filter="blinds(horizontal)">
                                      <p:cBhvr>
                                        <p:cTn id="19" dur="500"/>
                                        <p:tgtEl>
                                          <p:spTgt spid="69635">
                                            <p:txEl>
                                              <p:pRg st="3" end="3"/>
                                            </p:txEl>
                                          </p:spTgt>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69635">
                                            <p:txEl>
                                              <p:pRg st="4" end="4"/>
                                            </p:txEl>
                                          </p:spTgt>
                                        </p:tgtEl>
                                        <p:attrNameLst>
                                          <p:attrName>style.visibility</p:attrName>
                                        </p:attrNameLst>
                                      </p:cBhvr>
                                      <p:to>
                                        <p:strVal val="visible"/>
                                      </p:to>
                                    </p:set>
                                    <p:animEffect transition="in" filter="blinds(horizontal)">
                                      <p:cBhvr>
                                        <p:cTn id="23" dur="500"/>
                                        <p:tgtEl>
                                          <p:spTgt spid="696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23850" y="115888"/>
            <a:ext cx="8820150" cy="1152525"/>
          </a:xfrm>
        </p:spPr>
        <p:txBody>
          <a:bodyPr/>
          <a:lstStyle/>
          <a:p>
            <a:pPr algn="ctr"/>
            <a:r>
              <a:rPr lang="en-US" sz="2800" b="1" i="1" dirty="0">
                <a:solidFill>
                  <a:srgbClr val="C00000"/>
                </a:solidFill>
                <a:latin typeface="Times New Roman" pitchFamily="18" charset="0"/>
                <a:ea typeface="MS Mincho" pitchFamily="49" charset="-128"/>
                <a:cs typeface="Times New Roman" pitchFamily="18" charset="0"/>
              </a:rPr>
              <a:t>Patients under </a:t>
            </a:r>
            <a:r>
              <a:rPr lang="en-US" sz="2800" b="1" i="1" dirty="0" err="1">
                <a:solidFill>
                  <a:srgbClr val="C00000"/>
                </a:solidFill>
                <a:latin typeface="Times New Roman" pitchFamily="18" charset="0"/>
                <a:ea typeface="MS Mincho" pitchFamily="49" charset="-128"/>
                <a:cs typeface="Times New Roman" pitchFamily="18" charset="0"/>
              </a:rPr>
              <a:t>levothyroxine</a:t>
            </a:r>
            <a:r>
              <a:rPr lang="en-US" sz="2800" b="1" i="1" dirty="0">
                <a:solidFill>
                  <a:srgbClr val="C00000"/>
                </a:solidFill>
                <a:latin typeface="Times New Roman" pitchFamily="18" charset="0"/>
                <a:ea typeface="MS Mincho" pitchFamily="49" charset="-128"/>
                <a:cs typeface="Times New Roman" pitchFamily="18" charset="0"/>
              </a:rPr>
              <a:t> replacement therapy may be at risk for consequences of under- and over- treatment </a:t>
            </a:r>
          </a:p>
        </p:txBody>
      </p:sp>
      <p:sp>
        <p:nvSpPr>
          <p:cNvPr id="70659" name="Rectangle 3"/>
          <p:cNvSpPr>
            <a:spLocks noGrp="1" noChangeArrowheads="1"/>
          </p:cNvSpPr>
          <p:nvPr>
            <p:ph type="body" idx="1"/>
          </p:nvPr>
        </p:nvSpPr>
        <p:spPr>
          <a:xfrm>
            <a:off x="250825" y="1412875"/>
            <a:ext cx="8713788" cy="5256213"/>
          </a:xfrm>
        </p:spPr>
        <p:txBody>
          <a:bodyPr/>
          <a:lstStyle/>
          <a:p>
            <a:pPr algn="just">
              <a:lnSpc>
                <a:spcPct val="130000"/>
              </a:lnSpc>
              <a:buClr>
                <a:srgbClr val="FF3300"/>
              </a:buClr>
              <a:buSzPct val="110000"/>
              <a:buFont typeface="Wingdings" pitchFamily="2" charset="2"/>
              <a:buChar char="§"/>
            </a:pPr>
            <a:r>
              <a:rPr lang="en-US" sz="2600" b="1" dirty="0">
                <a:solidFill>
                  <a:srgbClr val="C00000"/>
                </a:solidFill>
                <a:latin typeface="Times New Roman" pitchFamily="18" charset="0"/>
                <a:ea typeface="MS Mincho" pitchFamily="49" charset="-128"/>
                <a:cs typeface="Times New Roman" pitchFamily="18" charset="0"/>
              </a:rPr>
              <a:t>32% </a:t>
            </a:r>
            <a:r>
              <a:rPr lang="en-US" sz="2600" b="1" dirty="0">
                <a:solidFill>
                  <a:srgbClr val="0000FF"/>
                </a:solidFill>
                <a:latin typeface="Times New Roman" pitchFamily="18" charset="0"/>
                <a:ea typeface="MS Mincho" pitchFamily="49" charset="-128"/>
                <a:cs typeface="Times New Roman" pitchFamily="18" charset="0"/>
              </a:rPr>
              <a:t>of patients on </a:t>
            </a:r>
            <a:r>
              <a:rPr lang="en-US" sz="2600" b="1" dirty="0" err="1">
                <a:solidFill>
                  <a:srgbClr val="0000FF"/>
                </a:solidFill>
                <a:latin typeface="Times New Roman" pitchFamily="18" charset="0"/>
                <a:ea typeface="MS Mincho" pitchFamily="49" charset="-128"/>
                <a:cs typeface="Times New Roman" pitchFamily="18" charset="0"/>
              </a:rPr>
              <a:t>levothyroxine</a:t>
            </a:r>
            <a:r>
              <a:rPr lang="en-US" sz="2600" b="1" dirty="0">
                <a:solidFill>
                  <a:srgbClr val="0000FF"/>
                </a:solidFill>
                <a:latin typeface="Times New Roman" pitchFamily="18" charset="0"/>
                <a:ea typeface="MS Mincho" pitchFamily="49" charset="-128"/>
                <a:cs typeface="Times New Roman" pitchFamily="18" charset="0"/>
              </a:rPr>
              <a:t> replacement therapy had abnormal TSH concentrations, while 92% of them had seen a health care provider the previous year. </a:t>
            </a:r>
          </a:p>
          <a:p>
            <a:pPr algn="just">
              <a:lnSpc>
                <a:spcPct val="130000"/>
              </a:lnSpc>
              <a:buClr>
                <a:srgbClr val="FF3300"/>
              </a:buClr>
              <a:buSzPct val="110000"/>
              <a:buFont typeface="Wingdings" pitchFamily="2" charset="2"/>
              <a:buChar char="§"/>
            </a:pPr>
            <a:r>
              <a:rPr lang="en-US" sz="2600" b="1" dirty="0">
                <a:solidFill>
                  <a:srgbClr val="0000FF"/>
                </a:solidFill>
                <a:latin typeface="Times New Roman" pitchFamily="18" charset="0"/>
                <a:ea typeface="MS Mincho" pitchFamily="49" charset="-128"/>
                <a:cs typeface="Times New Roman" pitchFamily="18" charset="0"/>
              </a:rPr>
              <a:t>In the Colorado Thyroid Disease Prevalence Study of patients who reported taking thyroid medication, nearly </a:t>
            </a:r>
            <a:r>
              <a:rPr lang="en-US" sz="2600" b="1" dirty="0">
                <a:solidFill>
                  <a:srgbClr val="C00000"/>
                </a:solidFill>
                <a:latin typeface="Times New Roman" pitchFamily="18" charset="0"/>
                <a:ea typeface="MS Mincho" pitchFamily="49" charset="-128"/>
                <a:cs typeface="Times New Roman" pitchFamily="18" charset="0"/>
              </a:rPr>
              <a:t>40% </a:t>
            </a:r>
            <a:r>
              <a:rPr lang="en-US" sz="2600" b="1" dirty="0">
                <a:solidFill>
                  <a:srgbClr val="0000FF"/>
                </a:solidFill>
                <a:latin typeface="Times New Roman" pitchFamily="18" charset="0"/>
                <a:ea typeface="MS Mincho" pitchFamily="49" charset="-128"/>
                <a:cs typeface="Times New Roman" pitchFamily="18" charset="0"/>
              </a:rPr>
              <a:t>had an abnormal serum TSH level </a:t>
            </a:r>
          </a:p>
          <a:p>
            <a:pPr>
              <a:lnSpc>
                <a:spcPct val="130000"/>
              </a:lnSpc>
              <a:buClr>
                <a:srgbClr val="FF3300"/>
              </a:buClr>
              <a:buSzPct val="110000"/>
              <a:buFont typeface="Wingdings" pitchFamily="2" charset="2"/>
              <a:buChar char="§"/>
            </a:pPr>
            <a:r>
              <a:rPr lang="en-US" sz="2600" b="1" dirty="0">
                <a:solidFill>
                  <a:srgbClr val="0000FF"/>
                </a:solidFill>
                <a:latin typeface="Times New Roman" pitchFamily="18" charset="0"/>
                <a:ea typeface="MS Mincho" pitchFamily="49" charset="-128"/>
                <a:cs typeface="Times New Roman" pitchFamily="18" charset="0"/>
              </a:rPr>
              <a:t>In Tehran Thyroid Study </a:t>
            </a:r>
            <a:r>
              <a:rPr lang="en-US" sz="2600" b="1" dirty="0">
                <a:solidFill>
                  <a:srgbClr val="C00000"/>
                </a:solidFill>
                <a:latin typeface="Times New Roman" pitchFamily="18" charset="0"/>
                <a:ea typeface="MS Mincho" pitchFamily="49" charset="-128"/>
                <a:cs typeface="Times New Roman" pitchFamily="18" charset="0"/>
              </a:rPr>
              <a:t>21.1% </a:t>
            </a:r>
            <a:r>
              <a:rPr lang="en-US" sz="2600" b="1" dirty="0">
                <a:solidFill>
                  <a:srgbClr val="0000FF"/>
                </a:solidFill>
                <a:latin typeface="Times New Roman" pitchFamily="18" charset="0"/>
                <a:ea typeface="MS Mincho" pitchFamily="49" charset="-128"/>
                <a:cs typeface="Times New Roman" pitchFamily="18" charset="0"/>
              </a:rPr>
              <a:t>of radioiodine-induced hypothyroid patients on </a:t>
            </a:r>
            <a:r>
              <a:rPr lang="en-US" sz="2600" b="1" dirty="0" err="1">
                <a:solidFill>
                  <a:srgbClr val="0000FF"/>
                </a:solidFill>
                <a:latin typeface="Times New Roman" pitchFamily="18" charset="0"/>
                <a:ea typeface="MS Mincho" pitchFamily="49" charset="-128"/>
                <a:cs typeface="Times New Roman" pitchFamily="18" charset="0"/>
              </a:rPr>
              <a:t>levothyroxine</a:t>
            </a:r>
            <a:r>
              <a:rPr lang="en-US" sz="2600" b="1" dirty="0">
                <a:solidFill>
                  <a:srgbClr val="0000FF"/>
                </a:solidFill>
                <a:latin typeface="Times New Roman" pitchFamily="18" charset="0"/>
                <a:ea typeface="MS Mincho" pitchFamily="49" charset="-128"/>
                <a:cs typeface="Times New Roman" pitchFamily="18" charset="0"/>
              </a:rPr>
              <a:t> therapy, had elevated TSH during the 10 years of follow up.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260648"/>
            <a:ext cx="8352928" cy="1152128"/>
          </a:xfrm>
        </p:spPr>
        <p:txBody>
          <a:bodyPr>
            <a:noAutofit/>
          </a:bodyPr>
          <a:lstStyle/>
          <a:p>
            <a:pPr algn="just"/>
            <a:r>
              <a:rPr lang="en-US" sz="2000" kern="1200" dirty="0" smtClean="0">
                <a:solidFill>
                  <a:srgbClr val="00B050"/>
                </a:solidFill>
                <a:effectLst>
                  <a:outerShdw blurRad="38100" dist="38100" dir="2700000" algn="tl">
                    <a:srgbClr val="FFFFFF"/>
                  </a:outerShdw>
                </a:effectLst>
                <a:latin typeface="Times New Roman" pitchFamily="18" charset="0"/>
                <a:ea typeface="+mn-ea"/>
                <a:cs typeface="+mn-cs"/>
              </a:rPr>
              <a:t>Number of patients with worsening of preexisting TAO [10 of 22 patients (45%) in group I; and nine of 19 patients (47%) in group M] and de novo development of TAO [53 of 141 patients (38%) in group I; and 23 of 131 patients (18%) in group M] at any time during follow-up</a:t>
            </a:r>
            <a:endParaRPr lang="en-US" sz="2000" kern="1200" dirty="0">
              <a:solidFill>
                <a:srgbClr val="00B050"/>
              </a:solidFill>
              <a:effectLst>
                <a:outerShdw blurRad="38100" dist="38100" dir="2700000" algn="tl">
                  <a:srgbClr val="FFFFFF"/>
                </a:outerShdw>
              </a:effectLst>
              <a:latin typeface="Times New Roman" pitchFamily="18" charset="0"/>
              <a:ea typeface="+mn-ea"/>
              <a:cs typeface="+mn-cs"/>
            </a:endParaRPr>
          </a:p>
        </p:txBody>
      </p:sp>
      <p:sp>
        <p:nvSpPr>
          <p:cNvPr id="3" name="Subtitle 2"/>
          <p:cNvSpPr>
            <a:spLocks noGrp="1"/>
          </p:cNvSpPr>
          <p:nvPr>
            <p:ph type="subTitle" idx="1"/>
          </p:nvPr>
        </p:nvSpPr>
        <p:spPr>
          <a:xfrm>
            <a:off x="539552" y="1700808"/>
            <a:ext cx="8280920" cy="4536504"/>
          </a:xfrm>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683568" y="1556792"/>
            <a:ext cx="7920880" cy="3960440"/>
          </a:xfrm>
          <a:prstGeom prst="rect">
            <a:avLst/>
          </a:prstGeom>
          <a:noFill/>
          <a:ln w="9525">
            <a:noFill/>
            <a:miter lim="800000"/>
            <a:headEnd/>
            <a:tailEnd/>
          </a:ln>
        </p:spPr>
      </p:pic>
      <p:sp>
        <p:nvSpPr>
          <p:cNvPr id="5" name="TextBox 4"/>
          <p:cNvSpPr txBox="1"/>
          <p:nvPr/>
        </p:nvSpPr>
        <p:spPr>
          <a:xfrm>
            <a:off x="611560" y="5791200"/>
            <a:ext cx="2969840" cy="276999"/>
          </a:xfrm>
          <a:prstGeom prst="rect">
            <a:avLst/>
          </a:prstGeom>
          <a:noFill/>
        </p:spPr>
        <p:txBody>
          <a:bodyPr wrap="square" rtlCol="0">
            <a:spAutoFit/>
          </a:bodyPr>
          <a:lstStyle/>
          <a:p>
            <a:pPr algn="l"/>
            <a:r>
              <a:rPr lang="en-US" sz="1200" dirty="0" err="1" smtClean="0">
                <a:latin typeface="Times New Roman" pitchFamily="18" charset="0"/>
                <a:cs typeface="Times New Roman" pitchFamily="18" charset="0"/>
              </a:rPr>
              <a:t>Trasik</a:t>
            </a:r>
            <a:r>
              <a:rPr lang="en-US" sz="1200" dirty="0" smtClean="0">
                <a:latin typeface="Times New Roman" pitchFamily="18" charset="0"/>
                <a:cs typeface="Times New Roman" pitchFamily="18" charset="0"/>
              </a:rPr>
              <a:t> F, et al, 2009; 94: 3700</a:t>
            </a:r>
            <a:endParaRPr lang="en-US" sz="12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8382000" cy="1295400"/>
          </a:xfrm>
        </p:spPr>
        <p:txBody>
          <a:bodyPr>
            <a:noAutofit/>
          </a:bodyPr>
          <a:lstStyle/>
          <a:p>
            <a:pPr algn="just"/>
            <a:r>
              <a:rPr lang="en-US" sz="1400" kern="1200" dirty="0">
                <a:solidFill>
                  <a:srgbClr val="00B050"/>
                </a:solidFill>
                <a:effectLst>
                  <a:outerShdw blurRad="38100" dist="38100" dir="2700000" algn="tl">
                    <a:srgbClr val="FFFFFF"/>
                  </a:outerShdw>
                </a:effectLst>
                <a:latin typeface="Times New Roman" pitchFamily="18" charset="0"/>
                <a:ea typeface="+mn-ea"/>
                <a:cs typeface="+mn-cs"/>
              </a:rPr>
              <a:t>T</a:t>
            </a:r>
            <a:r>
              <a:rPr lang="en-US" sz="1400" kern="1200" dirty="0" smtClean="0">
                <a:solidFill>
                  <a:srgbClr val="00B050"/>
                </a:solidFill>
                <a:effectLst>
                  <a:outerShdw blurRad="38100" dist="38100" dir="2700000" algn="tl">
                    <a:srgbClr val="FFFFFF"/>
                  </a:outerShdw>
                </a:effectLst>
                <a:latin typeface="Times New Roman" pitchFamily="18" charset="0"/>
                <a:ea typeface="+mn-ea"/>
                <a:cs typeface="+mn-cs"/>
              </a:rPr>
              <a:t>he Kaplan-Meier curves for worsening or development (W/D) of </a:t>
            </a:r>
            <a:r>
              <a:rPr lang="en-US" sz="1400" kern="1200" dirty="0" err="1" smtClean="0">
                <a:solidFill>
                  <a:srgbClr val="00B050"/>
                </a:solidFill>
                <a:effectLst>
                  <a:outerShdw blurRad="38100" dist="38100" dir="2700000" algn="tl">
                    <a:srgbClr val="FFFFFF"/>
                  </a:outerShdw>
                </a:effectLst>
                <a:latin typeface="Times New Roman" pitchFamily="18" charset="0"/>
                <a:ea typeface="+mn-ea"/>
                <a:cs typeface="+mn-cs"/>
              </a:rPr>
              <a:t>ophthalmopathy</a:t>
            </a:r>
            <a:r>
              <a:rPr lang="en-US" sz="1400" kern="1200" dirty="0" smtClean="0">
                <a:solidFill>
                  <a:srgbClr val="00B050"/>
                </a:solidFill>
                <a:effectLst>
                  <a:outerShdw blurRad="38100" dist="38100" dir="2700000" algn="tl">
                    <a:srgbClr val="FFFFFF"/>
                  </a:outerShdw>
                </a:effectLst>
                <a:latin typeface="Times New Roman" pitchFamily="18" charset="0"/>
                <a:ea typeface="+mn-ea"/>
                <a:cs typeface="+mn-cs"/>
              </a:rPr>
              <a:t>  between treatment with iodine-131 (163 patients) and medical therapy for Graves’ hyperthyroidism </a:t>
            </a:r>
            <a:r>
              <a:rPr lang="en-US" sz="1400" kern="1200" dirty="0">
                <a:solidFill>
                  <a:srgbClr val="00B050"/>
                </a:solidFill>
                <a:effectLst>
                  <a:outerShdw blurRad="38100" dist="38100" dir="2700000" algn="tl">
                    <a:srgbClr val="FFFFFF"/>
                  </a:outerShdw>
                </a:effectLst>
                <a:latin typeface="Times New Roman" pitchFamily="18" charset="0"/>
                <a:ea typeface="+mn-ea"/>
                <a:cs typeface="+mn-cs"/>
              </a:rPr>
              <a:t>(150 patients) (A); smokers (121 patients) vs. nonsmokers (190 </a:t>
            </a:r>
            <a:r>
              <a:rPr lang="en-US" sz="1400" kern="1200" dirty="0" smtClean="0">
                <a:solidFill>
                  <a:srgbClr val="00B050"/>
                </a:solidFill>
                <a:effectLst>
                  <a:outerShdw blurRad="38100" dist="38100" dir="2700000" algn="tl">
                    <a:srgbClr val="FFFFFF"/>
                  </a:outerShdw>
                </a:effectLst>
                <a:latin typeface="Times New Roman" pitchFamily="18" charset="0"/>
                <a:ea typeface="+mn-ea"/>
                <a:cs typeface="+mn-cs"/>
              </a:rPr>
              <a:t> patients</a:t>
            </a:r>
            <a:r>
              <a:rPr lang="en-US" sz="1400" kern="1200" dirty="0">
                <a:solidFill>
                  <a:srgbClr val="00B050"/>
                </a:solidFill>
                <a:effectLst>
                  <a:outerShdw blurRad="38100" dist="38100" dir="2700000" algn="tl">
                    <a:srgbClr val="FFFFFF"/>
                  </a:outerShdw>
                </a:effectLst>
                <a:latin typeface="Times New Roman" pitchFamily="18" charset="0"/>
                <a:ea typeface="+mn-ea"/>
                <a:cs typeface="+mn-cs"/>
              </a:rPr>
              <a:t>) (B); </a:t>
            </a:r>
            <a:r>
              <a:rPr lang="en-US" sz="1400" kern="1200" dirty="0" smtClean="0">
                <a:solidFill>
                  <a:srgbClr val="00B050"/>
                </a:solidFill>
                <a:effectLst>
                  <a:outerShdw blurRad="38100" dist="38100" dir="2700000" algn="tl">
                    <a:srgbClr val="FFFFFF"/>
                  </a:outerShdw>
                </a:effectLst>
                <a:latin typeface="Times New Roman" pitchFamily="18" charset="0"/>
                <a:ea typeface="+mn-ea"/>
                <a:cs typeface="+mn-cs"/>
              </a:rPr>
              <a:t>nonsmokers</a:t>
            </a:r>
            <a:r>
              <a:rPr lang="en-US" sz="1400" kern="1200" dirty="0">
                <a:solidFill>
                  <a:srgbClr val="00B050"/>
                </a:solidFill>
                <a:effectLst>
                  <a:outerShdw blurRad="38100" dist="38100" dir="2700000" algn="tl">
                    <a:srgbClr val="FFFFFF"/>
                  </a:outerShdw>
                </a:effectLst>
                <a:latin typeface="Times New Roman" pitchFamily="18" charset="0"/>
                <a:ea typeface="+mn-ea"/>
                <a:cs typeface="+mn-cs"/>
              </a:rPr>
              <a:t> </a:t>
            </a:r>
            <a:r>
              <a:rPr lang="en-US" sz="1400" kern="1200" dirty="0" smtClean="0">
                <a:solidFill>
                  <a:srgbClr val="00B050"/>
                </a:solidFill>
                <a:effectLst>
                  <a:outerShdw blurRad="38100" dist="38100" dir="2700000" algn="tl">
                    <a:srgbClr val="FFFFFF"/>
                  </a:outerShdw>
                </a:effectLst>
                <a:latin typeface="Times New Roman" pitchFamily="18" charset="0"/>
                <a:ea typeface="+mn-ea"/>
                <a:cs typeface="+mn-cs"/>
              </a:rPr>
              <a:t>who received </a:t>
            </a:r>
            <a:r>
              <a:rPr lang="en-US" sz="1400" kern="1200" dirty="0">
                <a:solidFill>
                  <a:srgbClr val="00B050"/>
                </a:solidFill>
                <a:effectLst>
                  <a:outerShdw blurRad="38100" dist="38100" dir="2700000" algn="tl">
                    <a:srgbClr val="FFFFFF"/>
                  </a:outerShdw>
                </a:effectLst>
                <a:latin typeface="Times New Roman" pitchFamily="18" charset="0"/>
                <a:ea typeface="+mn-ea"/>
                <a:cs typeface="+mn-cs"/>
              </a:rPr>
              <a:t>medical therapy (86 patients) vs. iodine-131 treatment (104 p</a:t>
            </a:r>
            <a:r>
              <a:rPr lang="en-US" sz="1400" kern="1200" dirty="0" smtClean="0">
                <a:solidFill>
                  <a:srgbClr val="00B050"/>
                </a:solidFill>
                <a:effectLst>
                  <a:outerShdw blurRad="38100" dist="38100" dir="2700000" algn="tl">
                    <a:srgbClr val="FFFFFF"/>
                  </a:outerShdw>
                </a:effectLst>
                <a:latin typeface="Times New Roman" pitchFamily="18" charset="0"/>
                <a:ea typeface="+mn-ea"/>
                <a:cs typeface="+mn-cs"/>
              </a:rPr>
              <a:t>atie</a:t>
            </a:r>
            <a:r>
              <a:rPr lang="en-US" sz="1400" kern="1200" dirty="0">
                <a:solidFill>
                  <a:srgbClr val="00B050"/>
                </a:solidFill>
                <a:effectLst>
                  <a:outerShdw blurRad="38100" dist="38100" dir="2700000" algn="tl">
                    <a:srgbClr val="FFFFFF"/>
                  </a:outerShdw>
                </a:effectLst>
                <a:latin typeface="Times New Roman" pitchFamily="18" charset="0"/>
                <a:ea typeface="+mn-ea"/>
                <a:cs typeface="+mn-cs"/>
              </a:rPr>
              <a:t>nts) (C); and smokers who received iodine-131 (59 patients) vs. </a:t>
            </a:r>
            <a:r>
              <a:rPr lang="en-US" sz="1400" kern="1200" dirty="0" smtClean="0">
                <a:solidFill>
                  <a:srgbClr val="00B050"/>
                </a:solidFill>
                <a:effectLst>
                  <a:outerShdw blurRad="38100" dist="38100" dir="2700000" algn="tl">
                    <a:srgbClr val="FFFFFF"/>
                  </a:outerShdw>
                </a:effectLst>
                <a:latin typeface="Times New Roman" pitchFamily="18" charset="0"/>
                <a:ea typeface="+mn-ea"/>
                <a:cs typeface="+mn-cs"/>
              </a:rPr>
              <a:t>medical therapy </a:t>
            </a:r>
            <a:r>
              <a:rPr lang="en-US" sz="1400" kern="1200" dirty="0">
                <a:solidFill>
                  <a:srgbClr val="00B050"/>
                </a:solidFill>
                <a:effectLst>
                  <a:outerShdw blurRad="38100" dist="38100" dir="2700000" algn="tl">
                    <a:srgbClr val="FFFFFF"/>
                  </a:outerShdw>
                </a:effectLst>
                <a:latin typeface="Times New Roman" pitchFamily="18" charset="0"/>
                <a:ea typeface="+mn-ea"/>
                <a:cs typeface="+mn-cs"/>
              </a:rPr>
              <a:t>(62 patients) (D). The markers on the x-axes represent ophthalmology assessments according to the protocol</a:t>
            </a:r>
            <a:r>
              <a:rPr lang="en-US" sz="1400" b="1" dirty="0">
                <a:solidFill>
                  <a:srgbClr val="FF0000"/>
                </a:solidFill>
                <a:latin typeface="Times New Roman" pitchFamily="18" charset="0"/>
                <a:cs typeface="Times New Roman" pitchFamily="18" charset="0"/>
              </a:rPr>
              <a:t>.</a:t>
            </a:r>
          </a:p>
        </p:txBody>
      </p:sp>
      <p:pic>
        <p:nvPicPr>
          <p:cNvPr id="2050" name="Picture 2"/>
          <p:cNvPicPr>
            <a:picLocks noChangeAspect="1" noChangeArrowheads="1"/>
          </p:cNvPicPr>
          <p:nvPr/>
        </p:nvPicPr>
        <p:blipFill>
          <a:blip r:embed="rId2" cstate="print"/>
          <a:srcRect/>
          <a:stretch>
            <a:fillRect/>
          </a:stretch>
        </p:blipFill>
        <p:spPr bwMode="auto">
          <a:xfrm>
            <a:off x="395536" y="1556792"/>
            <a:ext cx="8280920" cy="4608512"/>
          </a:xfrm>
          <a:prstGeom prst="rect">
            <a:avLst/>
          </a:prstGeom>
          <a:noFill/>
          <a:ln w="9525">
            <a:noFill/>
            <a:miter lim="800000"/>
            <a:headEnd/>
            <a:tailEnd/>
          </a:ln>
        </p:spPr>
      </p:pic>
      <p:sp>
        <p:nvSpPr>
          <p:cNvPr id="6" name="Rectangle 5"/>
          <p:cNvSpPr/>
          <p:nvPr/>
        </p:nvSpPr>
        <p:spPr>
          <a:xfrm>
            <a:off x="921104" y="6409938"/>
            <a:ext cx="2034467" cy="276999"/>
          </a:xfrm>
          <a:prstGeom prst="rect">
            <a:avLst/>
          </a:prstGeom>
        </p:spPr>
        <p:txBody>
          <a:bodyPr wrap="none">
            <a:spAutoFit/>
          </a:bodyPr>
          <a:lstStyle/>
          <a:p>
            <a:pPr lvl="0" algn="ctr">
              <a:spcBef>
                <a:spcPct val="20000"/>
              </a:spcBef>
            </a:pPr>
            <a:r>
              <a:rPr lang="en-US" sz="1200" dirty="0" err="1" smtClean="0">
                <a:solidFill>
                  <a:prstClr val="black">
                    <a:tint val="75000"/>
                  </a:prstClr>
                </a:solidFill>
                <a:latin typeface="Times New Roman" pitchFamily="18" charset="0"/>
                <a:cs typeface="Times New Roman" pitchFamily="18" charset="0"/>
              </a:rPr>
              <a:t>Trasik</a:t>
            </a:r>
            <a:r>
              <a:rPr lang="en-US" sz="1200" dirty="0" smtClean="0">
                <a:solidFill>
                  <a:prstClr val="black">
                    <a:tint val="75000"/>
                  </a:prstClr>
                </a:solidFill>
                <a:latin typeface="Times New Roman" pitchFamily="18" charset="0"/>
                <a:cs typeface="Times New Roman" pitchFamily="18" charset="0"/>
              </a:rPr>
              <a:t> F, et al, 2009; 94: 3700</a:t>
            </a:r>
            <a:endParaRPr lang="en-US" sz="1200" dirty="0">
              <a:solidFill>
                <a:prstClr val="black">
                  <a:tint val="75000"/>
                </a:prstClr>
              </a:solidFill>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46646"/>
            <a:ext cx="8640960" cy="2434282"/>
          </a:xfrm>
        </p:spPr>
        <p:txBody>
          <a:bodyPr>
            <a:normAutofit fontScale="90000"/>
          </a:bodyPr>
          <a:lstStyle/>
          <a:p>
            <a:pPr algn="ctr"/>
            <a:r>
              <a:rPr lang="en-US" sz="2800" b="1" dirty="0" smtClean="0">
                <a:solidFill>
                  <a:srgbClr val="C00000"/>
                </a:solidFill>
                <a:latin typeface="Times New Roman" pitchFamily="18" charset="0"/>
                <a:cs typeface="Times New Roman" pitchFamily="18" charset="0"/>
              </a:rPr>
              <a:t>Outcome of very long-term treatment with </a:t>
            </a:r>
            <a:r>
              <a:rPr lang="en-US" sz="2800" b="1" dirty="0" err="1" smtClean="0">
                <a:solidFill>
                  <a:srgbClr val="C00000"/>
                </a:solidFill>
                <a:latin typeface="Times New Roman" pitchFamily="18" charset="0"/>
                <a:cs typeface="Times New Roman" pitchFamily="18" charset="0"/>
              </a:rPr>
              <a:t>antithyroid</a:t>
            </a:r>
            <a:r>
              <a:rPr lang="en-US" sz="2800" b="1" dirty="0" smtClean="0">
                <a:solidFill>
                  <a:srgbClr val="C00000"/>
                </a:solidFill>
                <a:latin typeface="Times New Roman" pitchFamily="18" charset="0"/>
                <a:cs typeface="Times New Roman" pitchFamily="18" charset="0"/>
              </a:rPr>
              <a:t> drugs in Graves’ hyperthyroidism associated with Graves’ </a:t>
            </a:r>
            <a:r>
              <a:rPr lang="en-US" sz="2800" b="1" dirty="0" err="1" smtClean="0">
                <a:solidFill>
                  <a:srgbClr val="C00000"/>
                </a:solidFill>
                <a:latin typeface="Times New Roman" pitchFamily="18" charset="0"/>
                <a:cs typeface="Times New Roman" pitchFamily="18" charset="0"/>
              </a:rPr>
              <a:t>orbitopathy</a:t>
            </a:r>
            <a:r>
              <a:rPr lang="en-US" sz="2000" b="1" dirty="0" smtClean="0">
                <a:solidFill>
                  <a:srgbClr val="FF0000"/>
                </a:solidFill>
                <a:latin typeface="Times New Roman" pitchFamily="18" charset="0"/>
                <a:cs typeface="Times New Roman" pitchFamily="18" charset="0"/>
              </a:rPr>
              <a:t/>
            </a:r>
            <a:br>
              <a:rPr lang="en-US" sz="2000" b="1" dirty="0" smtClean="0">
                <a:solidFill>
                  <a:srgbClr val="FF0000"/>
                </a:solidFill>
                <a:latin typeface="Times New Roman" pitchFamily="18" charset="0"/>
                <a:cs typeface="Times New Roman" pitchFamily="18" charset="0"/>
              </a:rPr>
            </a:br>
            <a:r>
              <a:rPr lang="en-US" sz="2000" b="1" dirty="0" smtClean="0">
                <a:solidFill>
                  <a:srgbClr val="FF0000"/>
                </a:solidFill>
                <a:latin typeface="Times New Roman" pitchFamily="18" charset="0"/>
                <a:cs typeface="Times New Roman" pitchFamily="18" charset="0"/>
              </a:rPr>
              <a:t/>
            </a:r>
            <a:br>
              <a:rPr lang="en-US" sz="2000" b="1" dirty="0" smtClean="0">
                <a:solidFill>
                  <a:srgbClr val="FF0000"/>
                </a:solidFill>
                <a:latin typeface="Times New Roman" pitchFamily="18" charset="0"/>
                <a:cs typeface="Times New Roman" pitchFamily="18" charset="0"/>
              </a:rPr>
            </a:br>
            <a:r>
              <a:rPr lang="en-US" sz="2600" b="1" dirty="0" smtClean="0">
                <a:solidFill>
                  <a:srgbClr val="00B050"/>
                </a:solidFill>
                <a:latin typeface="Times New Roman" pitchFamily="18" charset="0"/>
                <a:cs typeface="Times New Roman" pitchFamily="18" charset="0"/>
              </a:rPr>
              <a:t>Laura </a:t>
            </a:r>
            <a:r>
              <a:rPr lang="en-US" sz="2600" b="1" dirty="0" err="1" smtClean="0">
                <a:solidFill>
                  <a:srgbClr val="00B050"/>
                </a:solidFill>
                <a:latin typeface="Times New Roman" pitchFamily="18" charset="0"/>
                <a:cs typeface="Times New Roman" pitchFamily="18" charset="0"/>
              </a:rPr>
              <a:t>Elbers</a:t>
            </a:r>
            <a:r>
              <a:rPr lang="en-US" sz="2600" b="1" dirty="0" smtClean="0">
                <a:solidFill>
                  <a:srgbClr val="00B050"/>
                </a:solidFill>
                <a:latin typeface="Times New Roman" pitchFamily="18" charset="0"/>
                <a:cs typeface="Times New Roman" pitchFamily="18" charset="0"/>
              </a:rPr>
              <a:t>, Maarten </a:t>
            </a:r>
            <a:r>
              <a:rPr lang="en-US" sz="2600" b="1" dirty="0" err="1" smtClean="0">
                <a:solidFill>
                  <a:srgbClr val="00B050"/>
                </a:solidFill>
                <a:latin typeface="Times New Roman" pitchFamily="18" charset="0"/>
                <a:cs typeface="Times New Roman" pitchFamily="18" charset="0"/>
              </a:rPr>
              <a:t>Mourits</a:t>
            </a:r>
            <a:r>
              <a:rPr lang="en-US" sz="2600" b="1" dirty="0" smtClean="0">
                <a:solidFill>
                  <a:srgbClr val="00B050"/>
                </a:solidFill>
                <a:latin typeface="Times New Roman" pitchFamily="18" charset="0"/>
                <a:cs typeface="Times New Roman" pitchFamily="18" charset="0"/>
              </a:rPr>
              <a:t> and </a:t>
            </a:r>
            <a:r>
              <a:rPr lang="en-US" sz="2600" b="1" dirty="0" err="1" smtClean="0">
                <a:solidFill>
                  <a:srgbClr val="00B050"/>
                </a:solidFill>
                <a:latin typeface="Times New Roman" pitchFamily="18" charset="0"/>
                <a:cs typeface="Times New Roman" pitchFamily="18" charset="0"/>
              </a:rPr>
              <a:t>Wilmar</a:t>
            </a:r>
            <a:r>
              <a:rPr lang="en-US" sz="2600" b="1" dirty="0" smtClean="0">
                <a:solidFill>
                  <a:srgbClr val="00B050"/>
                </a:solidFill>
                <a:latin typeface="Times New Roman" pitchFamily="18" charset="0"/>
                <a:cs typeface="Times New Roman" pitchFamily="18" charset="0"/>
              </a:rPr>
              <a:t> </a:t>
            </a:r>
            <a:r>
              <a:rPr lang="en-US" sz="2600" b="1" dirty="0" err="1" smtClean="0">
                <a:solidFill>
                  <a:srgbClr val="00B050"/>
                </a:solidFill>
                <a:latin typeface="Times New Roman" pitchFamily="18" charset="0"/>
                <a:cs typeface="Times New Roman" pitchFamily="18" charset="0"/>
              </a:rPr>
              <a:t>Wiersinga</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en-US" sz="1200" b="1" dirty="0" smtClean="0">
                <a:latin typeface="Times New Roman" pitchFamily="18" charset="0"/>
                <a:cs typeface="Times New Roman" pitchFamily="18" charset="0"/>
              </a:rPr>
              <a:t>Thyroid 2011, in press</a:t>
            </a:r>
            <a:endParaRPr lang="en-US" sz="2000" b="1" dirty="0">
              <a:latin typeface="Times New Roman" pitchFamily="18" charset="0"/>
              <a:cs typeface="Times New Roman" pitchFamily="18" charset="0"/>
            </a:endParaRPr>
          </a:p>
        </p:txBody>
      </p:sp>
      <p:sp>
        <p:nvSpPr>
          <p:cNvPr id="3" name="Content Placeholder 2"/>
          <p:cNvSpPr>
            <a:spLocks noGrp="1"/>
          </p:cNvSpPr>
          <p:nvPr>
            <p:ph idx="1"/>
          </p:nvPr>
        </p:nvSpPr>
        <p:spPr>
          <a:xfrm>
            <a:off x="251520" y="3140968"/>
            <a:ext cx="8640960" cy="3168352"/>
          </a:xfrm>
        </p:spPr>
        <p:txBody>
          <a:bodyPr>
            <a:normAutofit/>
          </a:bodyPr>
          <a:lstStyle/>
          <a:p>
            <a:pPr marL="514350" indent="-514350">
              <a:buFont typeface="+mj-lt"/>
              <a:buAutoNum type="arabicPeriod"/>
            </a:pPr>
            <a:r>
              <a:rPr lang="en-US" sz="3000" b="1" dirty="0" smtClean="0">
                <a:latin typeface="Times New Roman" pitchFamily="18" charset="0"/>
                <a:cs typeface="Times New Roman" pitchFamily="18" charset="0"/>
              </a:rPr>
              <a:t>After a median 3.5 year ATD therapy, relapse rate was 37%</a:t>
            </a:r>
          </a:p>
          <a:p>
            <a:pPr marL="514350" indent="-514350">
              <a:buNone/>
            </a:pPr>
            <a:endParaRPr lang="en-US" sz="3000" b="1" dirty="0" smtClean="0">
              <a:latin typeface="Times New Roman" pitchFamily="18" charset="0"/>
              <a:cs typeface="Times New Roman" pitchFamily="18" charset="0"/>
            </a:endParaRPr>
          </a:p>
          <a:p>
            <a:pPr marL="514350" indent="-514350">
              <a:buFont typeface="+mj-lt"/>
              <a:buAutoNum type="arabicPeriod"/>
            </a:pPr>
            <a:r>
              <a:rPr lang="en-US" sz="3000" b="1" dirty="0" smtClean="0">
                <a:latin typeface="Times New Roman" pitchFamily="18" charset="0"/>
                <a:cs typeface="Times New Roman" pitchFamily="18" charset="0"/>
              </a:rPr>
              <a:t>Long term ATD therapy of patients until Graves’ </a:t>
            </a:r>
            <a:r>
              <a:rPr lang="en-US" sz="3000" b="1" dirty="0" err="1" smtClean="0">
                <a:latin typeface="Times New Roman" pitchFamily="18" charset="0"/>
                <a:cs typeface="Times New Roman" pitchFamily="18" charset="0"/>
              </a:rPr>
              <a:t>orbitopathy</a:t>
            </a:r>
            <a:r>
              <a:rPr lang="en-US" sz="3000" b="1" dirty="0" smtClean="0">
                <a:latin typeface="Times New Roman" pitchFamily="18" charset="0"/>
                <a:cs typeface="Times New Roman" pitchFamily="18" charset="0"/>
              </a:rPr>
              <a:t> has become inactive is accompanied by no worsening of GO</a:t>
            </a:r>
            <a:endParaRPr lang="en-US" sz="3000" b="1"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79387" y="115888"/>
            <a:ext cx="8689975" cy="6769102"/>
            <a:chOff x="113" y="73"/>
            <a:chExt cx="5474" cy="4264"/>
          </a:xfrm>
        </p:grpSpPr>
        <p:sp>
          <p:nvSpPr>
            <p:cNvPr id="37892" name="Rectangle 5"/>
            <p:cNvSpPr>
              <a:spLocks noChangeArrowheads="1"/>
            </p:cNvSpPr>
            <p:nvPr/>
          </p:nvSpPr>
          <p:spPr bwMode="auto">
            <a:xfrm>
              <a:off x="766" y="552"/>
              <a:ext cx="4433" cy="3149"/>
            </a:xfrm>
            <a:prstGeom prst="rect">
              <a:avLst/>
            </a:prstGeom>
            <a:solidFill>
              <a:schemeClr val="bg1"/>
            </a:solidFill>
            <a:ln w="9525">
              <a:noFill/>
              <a:miter lim="800000"/>
              <a:headEnd/>
              <a:tailEnd/>
            </a:ln>
          </p:spPr>
          <p:txBody>
            <a:bodyPr wrap="none" anchor="ctr"/>
            <a:lstStyle/>
            <a:p>
              <a:pPr algn="ctr"/>
              <a:endParaRPr lang="en-US" sz="1600"/>
            </a:p>
          </p:txBody>
        </p:sp>
        <p:grpSp>
          <p:nvGrpSpPr>
            <p:cNvPr id="3" name="Group 6"/>
            <p:cNvGrpSpPr>
              <a:grpSpLocks/>
            </p:cNvGrpSpPr>
            <p:nvPr/>
          </p:nvGrpSpPr>
          <p:grpSpPr bwMode="auto">
            <a:xfrm>
              <a:off x="486" y="438"/>
              <a:ext cx="5101" cy="3882"/>
              <a:chOff x="521" y="483"/>
              <a:chExt cx="5101" cy="3882"/>
            </a:xfrm>
          </p:grpSpPr>
          <p:sp>
            <p:nvSpPr>
              <p:cNvPr id="37898" name="Line 7"/>
              <p:cNvSpPr>
                <a:spLocks noChangeShapeType="1"/>
              </p:cNvSpPr>
              <p:nvPr/>
            </p:nvSpPr>
            <p:spPr bwMode="auto">
              <a:xfrm flipV="1">
                <a:off x="898" y="1890"/>
                <a:ext cx="0" cy="113"/>
              </a:xfrm>
              <a:prstGeom prst="line">
                <a:avLst/>
              </a:prstGeom>
              <a:noFill/>
              <a:ln w="12700">
                <a:solidFill>
                  <a:srgbClr val="000066"/>
                </a:solidFill>
                <a:round/>
                <a:headEnd/>
                <a:tailEnd/>
              </a:ln>
            </p:spPr>
            <p:txBody>
              <a:bodyPr/>
              <a:lstStyle/>
              <a:p>
                <a:endParaRPr lang="en-US"/>
              </a:p>
            </p:txBody>
          </p:sp>
          <p:sp>
            <p:nvSpPr>
              <p:cNvPr id="37899" name="Line 8"/>
              <p:cNvSpPr>
                <a:spLocks noChangeShapeType="1"/>
              </p:cNvSpPr>
              <p:nvPr/>
            </p:nvSpPr>
            <p:spPr bwMode="auto">
              <a:xfrm flipV="1">
                <a:off x="903" y="2207"/>
                <a:ext cx="0" cy="101"/>
              </a:xfrm>
              <a:prstGeom prst="line">
                <a:avLst/>
              </a:prstGeom>
              <a:noFill/>
              <a:ln w="12700">
                <a:solidFill>
                  <a:schemeClr val="tx1"/>
                </a:solidFill>
                <a:round/>
                <a:headEnd/>
                <a:tailEnd/>
              </a:ln>
            </p:spPr>
            <p:txBody>
              <a:bodyPr/>
              <a:lstStyle/>
              <a:p>
                <a:endParaRPr lang="en-US"/>
              </a:p>
            </p:txBody>
          </p:sp>
          <p:sp>
            <p:nvSpPr>
              <p:cNvPr id="37900" name="Line 9"/>
              <p:cNvSpPr>
                <a:spLocks noChangeShapeType="1"/>
              </p:cNvSpPr>
              <p:nvPr/>
            </p:nvSpPr>
            <p:spPr bwMode="auto">
              <a:xfrm flipV="1">
                <a:off x="885" y="2085"/>
                <a:ext cx="0" cy="127"/>
              </a:xfrm>
              <a:prstGeom prst="line">
                <a:avLst/>
              </a:prstGeom>
              <a:noFill/>
              <a:ln w="12700">
                <a:solidFill>
                  <a:srgbClr val="FF0000"/>
                </a:solidFill>
                <a:round/>
                <a:headEnd/>
                <a:tailEnd/>
              </a:ln>
            </p:spPr>
            <p:txBody>
              <a:bodyPr/>
              <a:lstStyle/>
              <a:p>
                <a:endParaRPr lang="en-US"/>
              </a:p>
            </p:txBody>
          </p:sp>
          <p:sp>
            <p:nvSpPr>
              <p:cNvPr id="37901" name="Line 10"/>
              <p:cNvSpPr>
                <a:spLocks noChangeShapeType="1"/>
              </p:cNvSpPr>
              <p:nvPr/>
            </p:nvSpPr>
            <p:spPr bwMode="auto">
              <a:xfrm flipV="1">
                <a:off x="1108" y="2343"/>
                <a:ext cx="0" cy="142"/>
              </a:xfrm>
              <a:prstGeom prst="line">
                <a:avLst/>
              </a:prstGeom>
              <a:noFill/>
              <a:ln w="12700">
                <a:solidFill>
                  <a:schemeClr val="tx1"/>
                </a:solidFill>
                <a:round/>
                <a:headEnd/>
                <a:tailEnd/>
              </a:ln>
            </p:spPr>
            <p:txBody>
              <a:bodyPr/>
              <a:lstStyle/>
              <a:p>
                <a:endParaRPr lang="en-US"/>
              </a:p>
            </p:txBody>
          </p:sp>
          <p:sp>
            <p:nvSpPr>
              <p:cNvPr id="37902" name="Line 11"/>
              <p:cNvSpPr>
                <a:spLocks noChangeShapeType="1"/>
              </p:cNvSpPr>
              <p:nvPr/>
            </p:nvSpPr>
            <p:spPr bwMode="auto">
              <a:xfrm flipV="1">
                <a:off x="1738" y="1745"/>
                <a:ext cx="0" cy="173"/>
              </a:xfrm>
              <a:prstGeom prst="line">
                <a:avLst/>
              </a:prstGeom>
              <a:noFill/>
              <a:ln w="12700">
                <a:solidFill>
                  <a:srgbClr val="FF0000"/>
                </a:solidFill>
                <a:round/>
                <a:headEnd/>
                <a:tailEnd/>
              </a:ln>
            </p:spPr>
            <p:txBody>
              <a:bodyPr/>
              <a:lstStyle/>
              <a:p>
                <a:endParaRPr lang="en-US"/>
              </a:p>
            </p:txBody>
          </p:sp>
          <p:sp>
            <p:nvSpPr>
              <p:cNvPr id="37903" name="Line 12"/>
              <p:cNvSpPr>
                <a:spLocks noChangeShapeType="1"/>
              </p:cNvSpPr>
              <p:nvPr/>
            </p:nvSpPr>
            <p:spPr bwMode="auto">
              <a:xfrm flipV="1">
                <a:off x="1948" y="2049"/>
                <a:ext cx="0" cy="200"/>
              </a:xfrm>
              <a:prstGeom prst="line">
                <a:avLst/>
              </a:prstGeom>
              <a:noFill/>
              <a:ln w="12700">
                <a:solidFill>
                  <a:srgbClr val="FF0000"/>
                </a:solidFill>
                <a:round/>
                <a:headEnd/>
                <a:tailEnd/>
              </a:ln>
            </p:spPr>
            <p:txBody>
              <a:bodyPr/>
              <a:lstStyle/>
              <a:p>
                <a:endParaRPr lang="en-US"/>
              </a:p>
            </p:txBody>
          </p:sp>
          <p:sp>
            <p:nvSpPr>
              <p:cNvPr id="37904" name="Line 13"/>
              <p:cNvSpPr>
                <a:spLocks noChangeShapeType="1"/>
              </p:cNvSpPr>
              <p:nvPr/>
            </p:nvSpPr>
            <p:spPr bwMode="auto">
              <a:xfrm flipH="1" flipV="1">
                <a:off x="2156" y="2192"/>
                <a:ext cx="3" cy="187"/>
              </a:xfrm>
              <a:prstGeom prst="line">
                <a:avLst/>
              </a:prstGeom>
              <a:noFill/>
              <a:ln w="12700">
                <a:solidFill>
                  <a:srgbClr val="FF0000"/>
                </a:solidFill>
                <a:round/>
                <a:headEnd/>
                <a:tailEnd/>
              </a:ln>
            </p:spPr>
            <p:txBody>
              <a:bodyPr/>
              <a:lstStyle/>
              <a:p>
                <a:endParaRPr lang="en-US"/>
              </a:p>
            </p:txBody>
          </p:sp>
          <p:sp>
            <p:nvSpPr>
              <p:cNvPr id="37905" name="Line 14"/>
              <p:cNvSpPr>
                <a:spLocks noChangeShapeType="1"/>
              </p:cNvSpPr>
              <p:nvPr/>
            </p:nvSpPr>
            <p:spPr bwMode="auto">
              <a:xfrm flipV="1">
                <a:off x="1321" y="962"/>
                <a:ext cx="0" cy="173"/>
              </a:xfrm>
              <a:prstGeom prst="line">
                <a:avLst/>
              </a:prstGeom>
              <a:noFill/>
              <a:ln w="12700">
                <a:solidFill>
                  <a:srgbClr val="FF0000"/>
                </a:solidFill>
                <a:round/>
                <a:headEnd/>
                <a:tailEnd/>
              </a:ln>
            </p:spPr>
            <p:txBody>
              <a:bodyPr/>
              <a:lstStyle/>
              <a:p>
                <a:endParaRPr lang="en-US"/>
              </a:p>
            </p:txBody>
          </p:sp>
          <p:sp>
            <p:nvSpPr>
              <p:cNvPr id="37906" name="Line 15"/>
              <p:cNvSpPr>
                <a:spLocks noChangeShapeType="1"/>
              </p:cNvSpPr>
              <p:nvPr/>
            </p:nvSpPr>
            <p:spPr bwMode="auto">
              <a:xfrm flipV="1">
                <a:off x="1530" y="1282"/>
                <a:ext cx="0" cy="195"/>
              </a:xfrm>
              <a:prstGeom prst="line">
                <a:avLst/>
              </a:prstGeom>
              <a:noFill/>
              <a:ln w="12700">
                <a:solidFill>
                  <a:srgbClr val="FF0000"/>
                </a:solidFill>
                <a:round/>
                <a:headEnd/>
                <a:tailEnd/>
              </a:ln>
            </p:spPr>
            <p:txBody>
              <a:bodyPr/>
              <a:lstStyle/>
              <a:p>
                <a:endParaRPr lang="en-US"/>
              </a:p>
            </p:txBody>
          </p:sp>
          <p:sp>
            <p:nvSpPr>
              <p:cNvPr id="37907" name="Line 16"/>
              <p:cNvSpPr>
                <a:spLocks noChangeShapeType="1"/>
              </p:cNvSpPr>
              <p:nvPr/>
            </p:nvSpPr>
            <p:spPr bwMode="auto">
              <a:xfrm flipV="1">
                <a:off x="1114" y="722"/>
                <a:ext cx="0" cy="221"/>
              </a:xfrm>
              <a:prstGeom prst="line">
                <a:avLst/>
              </a:prstGeom>
              <a:noFill/>
              <a:ln w="12700">
                <a:solidFill>
                  <a:srgbClr val="FF0000"/>
                </a:solidFill>
                <a:round/>
                <a:headEnd/>
                <a:tailEnd/>
              </a:ln>
            </p:spPr>
            <p:txBody>
              <a:bodyPr/>
              <a:lstStyle/>
              <a:p>
                <a:endParaRPr lang="en-US"/>
              </a:p>
            </p:txBody>
          </p:sp>
          <p:sp>
            <p:nvSpPr>
              <p:cNvPr id="37908" name="Line 17"/>
              <p:cNvSpPr>
                <a:spLocks noChangeShapeType="1"/>
              </p:cNvSpPr>
              <p:nvPr/>
            </p:nvSpPr>
            <p:spPr bwMode="auto">
              <a:xfrm flipV="1">
                <a:off x="1109" y="2582"/>
                <a:ext cx="0" cy="132"/>
              </a:xfrm>
              <a:prstGeom prst="line">
                <a:avLst/>
              </a:prstGeom>
              <a:noFill/>
              <a:ln w="12700">
                <a:solidFill>
                  <a:srgbClr val="000066"/>
                </a:solidFill>
                <a:round/>
                <a:headEnd/>
                <a:tailEnd/>
              </a:ln>
            </p:spPr>
            <p:txBody>
              <a:bodyPr/>
              <a:lstStyle/>
              <a:p>
                <a:endParaRPr lang="en-US"/>
              </a:p>
            </p:txBody>
          </p:sp>
          <p:sp>
            <p:nvSpPr>
              <p:cNvPr id="37909" name="Line 18"/>
              <p:cNvSpPr>
                <a:spLocks noChangeShapeType="1"/>
              </p:cNvSpPr>
              <p:nvPr/>
            </p:nvSpPr>
            <p:spPr bwMode="auto">
              <a:xfrm flipV="1">
                <a:off x="1325" y="3057"/>
                <a:ext cx="0" cy="79"/>
              </a:xfrm>
              <a:prstGeom prst="line">
                <a:avLst/>
              </a:prstGeom>
              <a:noFill/>
              <a:ln w="12700">
                <a:solidFill>
                  <a:srgbClr val="000066"/>
                </a:solidFill>
                <a:round/>
                <a:headEnd/>
                <a:tailEnd/>
              </a:ln>
            </p:spPr>
            <p:txBody>
              <a:bodyPr/>
              <a:lstStyle/>
              <a:p>
                <a:endParaRPr lang="en-US"/>
              </a:p>
            </p:txBody>
          </p:sp>
          <p:sp>
            <p:nvSpPr>
              <p:cNvPr id="37910" name="Line 19"/>
              <p:cNvSpPr>
                <a:spLocks noChangeShapeType="1"/>
              </p:cNvSpPr>
              <p:nvPr/>
            </p:nvSpPr>
            <p:spPr bwMode="auto">
              <a:xfrm flipV="1">
                <a:off x="1323" y="2560"/>
                <a:ext cx="0" cy="132"/>
              </a:xfrm>
              <a:prstGeom prst="line">
                <a:avLst/>
              </a:prstGeom>
              <a:noFill/>
              <a:ln w="12700">
                <a:solidFill>
                  <a:schemeClr val="tx1"/>
                </a:solidFill>
                <a:round/>
                <a:headEnd/>
                <a:tailEnd/>
              </a:ln>
            </p:spPr>
            <p:txBody>
              <a:bodyPr/>
              <a:lstStyle/>
              <a:p>
                <a:endParaRPr lang="en-US"/>
              </a:p>
            </p:txBody>
          </p:sp>
          <p:sp>
            <p:nvSpPr>
              <p:cNvPr id="37911" name="Line 20"/>
              <p:cNvSpPr>
                <a:spLocks noChangeShapeType="1"/>
              </p:cNvSpPr>
              <p:nvPr/>
            </p:nvSpPr>
            <p:spPr bwMode="auto">
              <a:xfrm flipV="1">
                <a:off x="1534" y="3244"/>
                <a:ext cx="3" cy="82"/>
              </a:xfrm>
              <a:prstGeom prst="line">
                <a:avLst/>
              </a:prstGeom>
              <a:noFill/>
              <a:ln w="12700">
                <a:solidFill>
                  <a:srgbClr val="000066"/>
                </a:solidFill>
                <a:round/>
                <a:headEnd/>
                <a:tailEnd/>
              </a:ln>
            </p:spPr>
            <p:txBody>
              <a:bodyPr/>
              <a:lstStyle/>
              <a:p>
                <a:endParaRPr lang="en-US"/>
              </a:p>
            </p:txBody>
          </p:sp>
          <p:sp>
            <p:nvSpPr>
              <p:cNvPr id="37912" name="Line 21"/>
              <p:cNvSpPr>
                <a:spLocks noChangeShapeType="1"/>
              </p:cNvSpPr>
              <p:nvPr/>
            </p:nvSpPr>
            <p:spPr bwMode="auto">
              <a:xfrm flipV="1">
                <a:off x="1533" y="2749"/>
                <a:ext cx="0" cy="134"/>
              </a:xfrm>
              <a:prstGeom prst="line">
                <a:avLst/>
              </a:prstGeom>
              <a:noFill/>
              <a:ln w="12700">
                <a:solidFill>
                  <a:schemeClr val="tx1"/>
                </a:solidFill>
                <a:round/>
                <a:headEnd/>
                <a:tailEnd/>
              </a:ln>
            </p:spPr>
            <p:txBody>
              <a:bodyPr/>
              <a:lstStyle/>
              <a:p>
                <a:endParaRPr lang="en-US"/>
              </a:p>
            </p:txBody>
          </p:sp>
          <p:sp>
            <p:nvSpPr>
              <p:cNvPr id="37913" name="Line 22"/>
              <p:cNvSpPr>
                <a:spLocks noChangeShapeType="1"/>
              </p:cNvSpPr>
              <p:nvPr/>
            </p:nvSpPr>
            <p:spPr bwMode="auto">
              <a:xfrm flipV="1">
                <a:off x="1740" y="2992"/>
                <a:ext cx="0" cy="113"/>
              </a:xfrm>
              <a:prstGeom prst="line">
                <a:avLst/>
              </a:prstGeom>
              <a:noFill/>
              <a:ln w="12700">
                <a:solidFill>
                  <a:schemeClr val="tx1"/>
                </a:solidFill>
                <a:round/>
                <a:headEnd/>
                <a:tailEnd/>
              </a:ln>
            </p:spPr>
            <p:txBody>
              <a:bodyPr/>
              <a:lstStyle/>
              <a:p>
                <a:endParaRPr lang="en-US"/>
              </a:p>
            </p:txBody>
          </p:sp>
          <p:sp>
            <p:nvSpPr>
              <p:cNvPr id="37914" name="Line 23"/>
              <p:cNvSpPr>
                <a:spLocks noChangeShapeType="1"/>
              </p:cNvSpPr>
              <p:nvPr/>
            </p:nvSpPr>
            <p:spPr bwMode="auto">
              <a:xfrm flipV="1">
                <a:off x="1952" y="3137"/>
                <a:ext cx="0" cy="94"/>
              </a:xfrm>
              <a:prstGeom prst="line">
                <a:avLst/>
              </a:prstGeom>
              <a:noFill/>
              <a:ln w="12700">
                <a:solidFill>
                  <a:schemeClr val="tx1"/>
                </a:solidFill>
                <a:round/>
                <a:headEnd/>
                <a:tailEnd/>
              </a:ln>
            </p:spPr>
            <p:txBody>
              <a:bodyPr/>
              <a:lstStyle/>
              <a:p>
                <a:endParaRPr lang="en-US"/>
              </a:p>
            </p:txBody>
          </p:sp>
          <p:sp>
            <p:nvSpPr>
              <p:cNvPr id="37915" name="Line 24"/>
              <p:cNvSpPr>
                <a:spLocks noChangeShapeType="1"/>
              </p:cNvSpPr>
              <p:nvPr/>
            </p:nvSpPr>
            <p:spPr bwMode="auto">
              <a:xfrm flipV="1">
                <a:off x="1740" y="3381"/>
                <a:ext cx="0" cy="53"/>
              </a:xfrm>
              <a:prstGeom prst="line">
                <a:avLst/>
              </a:prstGeom>
              <a:noFill/>
              <a:ln w="12700">
                <a:solidFill>
                  <a:srgbClr val="000066"/>
                </a:solidFill>
                <a:round/>
                <a:headEnd/>
                <a:tailEnd/>
              </a:ln>
            </p:spPr>
            <p:txBody>
              <a:bodyPr/>
              <a:lstStyle/>
              <a:p>
                <a:endParaRPr lang="en-US"/>
              </a:p>
            </p:txBody>
          </p:sp>
          <p:sp>
            <p:nvSpPr>
              <p:cNvPr id="37916" name="Line 25"/>
              <p:cNvSpPr>
                <a:spLocks noChangeShapeType="1"/>
              </p:cNvSpPr>
              <p:nvPr/>
            </p:nvSpPr>
            <p:spPr bwMode="auto">
              <a:xfrm flipV="1">
                <a:off x="1950" y="3442"/>
                <a:ext cx="0" cy="53"/>
              </a:xfrm>
              <a:prstGeom prst="line">
                <a:avLst/>
              </a:prstGeom>
              <a:noFill/>
              <a:ln w="12700">
                <a:solidFill>
                  <a:srgbClr val="000066"/>
                </a:solidFill>
                <a:round/>
                <a:headEnd/>
                <a:tailEnd/>
              </a:ln>
            </p:spPr>
            <p:txBody>
              <a:bodyPr/>
              <a:lstStyle/>
              <a:p>
                <a:endParaRPr lang="en-US"/>
              </a:p>
            </p:txBody>
          </p:sp>
          <p:sp>
            <p:nvSpPr>
              <p:cNvPr id="37917" name="Line 26"/>
              <p:cNvSpPr>
                <a:spLocks noChangeShapeType="1"/>
              </p:cNvSpPr>
              <p:nvPr/>
            </p:nvSpPr>
            <p:spPr bwMode="auto">
              <a:xfrm flipV="1">
                <a:off x="2163" y="3450"/>
                <a:ext cx="0" cy="55"/>
              </a:xfrm>
              <a:prstGeom prst="line">
                <a:avLst/>
              </a:prstGeom>
              <a:noFill/>
              <a:ln w="12700">
                <a:solidFill>
                  <a:srgbClr val="000066"/>
                </a:solidFill>
                <a:round/>
                <a:headEnd/>
                <a:tailEnd/>
              </a:ln>
            </p:spPr>
            <p:txBody>
              <a:bodyPr/>
              <a:lstStyle/>
              <a:p>
                <a:endParaRPr lang="en-US"/>
              </a:p>
            </p:txBody>
          </p:sp>
          <p:sp>
            <p:nvSpPr>
              <p:cNvPr id="37918" name="Line 27"/>
              <p:cNvSpPr>
                <a:spLocks noChangeShapeType="1"/>
              </p:cNvSpPr>
              <p:nvPr/>
            </p:nvSpPr>
            <p:spPr bwMode="auto">
              <a:xfrm flipV="1">
                <a:off x="2165" y="3287"/>
                <a:ext cx="0" cy="94"/>
              </a:xfrm>
              <a:prstGeom prst="line">
                <a:avLst/>
              </a:prstGeom>
              <a:noFill/>
              <a:ln w="12700">
                <a:solidFill>
                  <a:schemeClr val="tx1"/>
                </a:solidFill>
                <a:round/>
                <a:headEnd/>
                <a:tailEnd/>
              </a:ln>
            </p:spPr>
            <p:txBody>
              <a:bodyPr/>
              <a:lstStyle/>
              <a:p>
                <a:endParaRPr lang="en-US"/>
              </a:p>
            </p:txBody>
          </p:sp>
          <p:sp>
            <p:nvSpPr>
              <p:cNvPr id="37919" name="Line 28"/>
              <p:cNvSpPr>
                <a:spLocks noChangeShapeType="1"/>
              </p:cNvSpPr>
              <p:nvPr/>
            </p:nvSpPr>
            <p:spPr bwMode="auto">
              <a:xfrm flipV="1">
                <a:off x="2378" y="3356"/>
                <a:ext cx="0" cy="94"/>
              </a:xfrm>
              <a:prstGeom prst="line">
                <a:avLst/>
              </a:prstGeom>
              <a:noFill/>
              <a:ln w="12700">
                <a:solidFill>
                  <a:schemeClr val="tx1"/>
                </a:solidFill>
                <a:round/>
                <a:headEnd/>
                <a:tailEnd/>
              </a:ln>
            </p:spPr>
            <p:txBody>
              <a:bodyPr/>
              <a:lstStyle/>
              <a:p>
                <a:endParaRPr lang="en-US"/>
              </a:p>
            </p:txBody>
          </p:sp>
          <p:sp>
            <p:nvSpPr>
              <p:cNvPr id="37920" name="Line 29"/>
              <p:cNvSpPr>
                <a:spLocks noChangeShapeType="1"/>
              </p:cNvSpPr>
              <p:nvPr/>
            </p:nvSpPr>
            <p:spPr bwMode="auto">
              <a:xfrm flipV="1">
                <a:off x="2581" y="3363"/>
                <a:ext cx="0" cy="96"/>
              </a:xfrm>
              <a:prstGeom prst="line">
                <a:avLst/>
              </a:prstGeom>
              <a:noFill/>
              <a:ln w="12700">
                <a:solidFill>
                  <a:schemeClr val="tx1"/>
                </a:solidFill>
                <a:round/>
                <a:headEnd/>
                <a:tailEnd/>
              </a:ln>
            </p:spPr>
            <p:txBody>
              <a:bodyPr/>
              <a:lstStyle/>
              <a:p>
                <a:endParaRPr lang="en-US"/>
              </a:p>
            </p:txBody>
          </p:sp>
          <p:sp>
            <p:nvSpPr>
              <p:cNvPr id="37921" name="Line 30"/>
              <p:cNvSpPr>
                <a:spLocks noChangeShapeType="1"/>
              </p:cNvSpPr>
              <p:nvPr/>
            </p:nvSpPr>
            <p:spPr bwMode="auto">
              <a:xfrm flipV="1">
                <a:off x="2799" y="3380"/>
                <a:ext cx="0" cy="78"/>
              </a:xfrm>
              <a:prstGeom prst="line">
                <a:avLst/>
              </a:prstGeom>
              <a:noFill/>
              <a:ln w="12700">
                <a:solidFill>
                  <a:schemeClr val="tx1"/>
                </a:solidFill>
                <a:round/>
                <a:headEnd/>
                <a:tailEnd/>
              </a:ln>
            </p:spPr>
            <p:txBody>
              <a:bodyPr/>
              <a:lstStyle/>
              <a:p>
                <a:endParaRPr lang="en-US"/>
              </a:p>
            </p:txBody>
          </p:sp>
          <p:sp>
            <p:nvSpPr>
              <p:cNvPr id="37922" name="Line 31"/>
              <p:cNvSpPr>
                <a:spLocks noChangeShapeType="1"/>
              </p:cNvSpPr>
              <p:nvPr/>
            </p:nvSpPr>
            <p:spPr bwMode="auto">
              <a:xfrm flipV="1">
                <a:off x="2381" y="3566"/>
                <a:ext cx="0" cy="39"/>
              </a:xfrm>
              <a:prstGeom prst="line">
                <a:avLst/>
              </a:prstGeom>
              <a:noFill/>
              <a:ln w="12700">
                <a:solidFill>
                  <a:srgbClr val="000066"/>
                </a:solidFill>
                <a:round/>
                <a:headEnd/>
                <a:tailEnd/>
              </a:ln>
            </p:spPr>
            <p:txBody>
              <a:bodyPr/>
              <a:lstStyle/>
              <a:p>
                <a:endParaRPr lang="en-US"/>
              </a:p>
            </p:txBody>
          </p:sp>
          <p:sp>
            <p:nvSpPr>
              <p:cNvPr id="37923" name="Line 32"/>
              <p:cNvSpPr>
                <a:spLocks noChangeShapeType="1"/>
              </p:cNvSpPr>
              <p:nvPr/>
            </p:nvSpPr>
            <p:spPr bwMode="auto">
              <a:xfrm flipV="1">
                <a:off x="2586" y="3589"/>
                <a:ext cx="0" cy="39"/>
              </a:xfrm>
              <a:prstGeom prst="line">
                <a:avLst/>
              </a:prstGeom>
              <a:noFill/>
              <a:ln w="12700">
                <a:solidFill>
                  <a:srgbClr val="000066"/>
                </a:solidFill>
                <a:round/>
                <a:headEnd/>
                <a:tailEnd/>
              </a:ln>
            </p:spPr>
            <p:txBody>
              <a:bodyPr/>
              <a:lstStyle/>
              <a:p>
                <a:endParaRPr lang="en-US"/>
              </a:p>
            </p:txBody>
          </p:sp>
          <p:sp>
            <p:nvSpPr>
              <p:cNvPr id="37924" name="Line 33"/>
              <p:cNvSpPr>
                <a:spLocks noChangeShapeType="1"/>
              </p:cNvSpPr>
              <p:nvPr/>
            </p:nvSpPr>
            <p:spPr bwMode="auto">
              <a:xfrm flipV="1">
                <a:off x="2794" y="3616"/>
                <a:ext cx="0" cy="39"/>
              </a:xfrm>
              <a:prstGeom prst="line">
                <a:avLst/>
              </a:prstGeom>
              <a:noFill/>
              <a:ln w="12700">
                <a:solidFill>
                  <a:srgbClr val="000066"/>
                </a:solidFill>
                <a:round/>
                <a:headEnd/>
                <a:tailEnd/>
              </a:ln>
            </p:spPr>
            <p:txBody>
              <a:bodyPr/>
              <a:lstStyle/>
              <a:p>
                <a:endParaRPr lang="en-US"/>
              </a:p>
            </p:txBody>
          </p:sp>
          <p:sp>
            <p:nvSpPr>
              <p:cNvPr id="37925" name="Line 34"/>
              <p:cNvSpPr>
                <a:spLocks noChangeShapeType="1"/>
              </p:cNvSpPr>
              <p:nvPr/>
            </p:nvSpPr>
            <p:spPr bwMode="auto">
              <a:xfrm flipV="1">
                <a:off x="3009" y="3647"/>
                <a:ext cx="0" cy="39"/>
              </a:xfrm>
              <a:prstGeom prst="line">
                <a:avLst/>
              </a:prstGeom>
              <a:noFill/>
              <a:ln w="12700">
                <a:solidFill>
                  <a:srgbClr val="000066"/>
                </a:solidFill>
                <a:round/>
                <a:headEnd/>
                <a:tailEnd/>
              </a:ln>
            </p:spPr>
            <p:txBody>
              <a:bodyPr/>
              <a:lstStyle/>
              <a:p>
                <a:endParaRPr lang="en-US"/>
              </a:p>
            </p:txBody>
          </p:sp>
          <p:sp>
            <p:nvSpPr>
              <p:cNvPr id="37926" name="Line 35"/>
              <p:cNvSpPr>
                <a:spLocks noChangeShapeType="1"/>
              </p:cNvSpPr>
              <p:nvPr/>
            </p:nvSpPr>
            <p:spPr bwMode="auto">
              <a:xfrm flipV="1">
                <a:off x="3220" y="3644"/>
                <a:ext cx="0" cy="39"/>
              </a:xfrm>
              <a:prstGeom prst="line">
                <a:avLst/>
              </a:prstGeom>
              <a:noFill/>
              <a:ln w="12700">
                <a:solidFill>
                  <a:srgbClr val="000066"/>
                </a:solidFill>
                <a:round/>
                <a:headEnd/>
                <a:tailEnd/>
              </a:ln>
            </p:spPr>
            <p:txBody>
              <a:bodyPr/>
              <a:lstStyle/>
              <a:p>
                <a:endParaRPr lang="en-US"/>
              </a:p>
            </p:txBody>
          </p:sp>
          <p:sp>
            <p:nvSpPr>
              <p:cNvPr id="37927" name="Line 36"/>
              <p:cNvSpPr>
                <a:spLocks noChangeShapeType="1"/>
              </p:cNvSpPr>
              <p:nvPr/>
            </p:nvSpPr>
            <p:spPr bwMode="auto">
              <a:xfrm flipV="1">
                <a:off x="3435" y="3674"/>
                <a:ext cx="0" cy="39"/>
              </a:xfrm>
              <a:prstGeom prst="line">
                <a:avLst/>
              </a:prstGeom>
              <a:noFill/>
              <a:ln w="12700">
                <a:solidFill>
                  <a:srgbClr val="000066"/>
                </a:solidFill>
                <a:round/>
                <a:headEnd/>
                <a:tailEnd/>
              </a:ln>
            </p:spPr>
            <p:txBody>
              <a:bodyPr/>
              <a:lstStyle/>
              <a:p>
                <a:endParaRPr lang="en-US"/>
              </a:p>
            </p:txBody>
          </p:sp>
          <p:sp>
            <p:nvSpPr>
              <p:cNvPr id="37928" name="Line 37"/>
              <p:cNvSpPr>
                <a:spLocks noChangeShapeType="1"/>
              </p:cNvSpPr>
              <p:nvPr/>
            </p:nvSpPr>
            <p:spPr bwMode="auto">
              <a:xfrm flipV="1">
                <a:off x="3010" y="3413"/>
                <a:ext cx="0" cy="78"/>
              </a:xfrm>
              <a:prstGeom prst="line">
                <a:avLst/>
              </a:prstGeom>
              <a:noFill/>
              <a:ln w="12700">
                <a:solidFill>
                  <a:schemeClr val="tx1"/>
                </a:solidFill>
                <a:round/>
                <a:headEnd/>
                <a:tailEnd/>
              </a:ln>
            </p:spPr>
            <p:txBody>
              <a:bodyPr/>
              <a:lstStyle/>
              <a:p>
                <a:endParaRPr lang="en-US"/>
              </a:p>
            </p:txBody>
          </p:sp>
          <p:sp>
            <p:nvSpPr>
              <p:cNvPr id="37929" name="Line 38"/>
              <p:cNvSpPr>
                <a:spLocks noChangeShapeType="1"/>
              </p:cNvSpPr>
              <p:nvPr/>
            </p:nvSpPr>
            <p:spPr bwMode="auto">
              <a:xfrm flipV="1">
                <a:off x="3222" y="3438"/>
                <a:ext cx="0" cy="73"/>
              </a:xfrm>
              <a:prstGeom prst="line">
                <a:avLst/>
              </a:prstGeom>
              <a:noFill/>
              <a:ln w="12700">
                <a:solidFill>
                  <a:schemeClr val="tx1"/>
                </a:solidFill>
                <a:round/>
                <a:headEnd/>
                <a:tailEnd/>
              </a:ln>
            </p:spPr>
            <p:txBody>
              <a:bodyPr/>
              <a:lstStyle/>
              <a:p>
                <a:endParaRPr lang="en-US"/>
              </a:p>
            </p:txBody>
          </p:sp>
          <p:sp>
            <p:nvSpPr>
              <p:cNvPr id="37930" name="Line 39"/>
              <p:cNvSpPr>
                <a:spLocks noChangeShapeType="1"/>
              </p:cNvSpPr>
              <p:nvPr/>
            </p:nvSpPr>
            <p:spPr bwMode="auto">
              <a:xfrm flipV="1">
                <a:off x="3430" y="3466"/>
                <a:ext cx="0" cy="66"/>
              </a:xfrm>
              <a:prstGeom prst="line">
                <a:avLst/>
              </a:prstGeom>
              <a:noFill/>
              <a:ln w="12700">
                <a:solidFill>
                  <a:schemeClr val="tx1"/>
                </a:solidFill>
                <a:round/>
                <a:headEnd/>
                <a:tailEnd/>
              </a:ln>
            </p:spPr>
            <p:txBody>
              <a:bodyPr/>
              <a:lstStyle/>
              <a:p>
                <a:endParaRPr lang="en-US"/>
              </a:p>
            </p:txBody>
          </p:sp>
          <p:sp>
            <p:nvSpPr>
              <p:cNvPr id="37931" name="Line 40"/>
              <p:cNvSpPr>
                <a:spLocks noChangeShapeType="1"/>
              </p:cNvSpPr>
              <p:nvPr/>
            </p:nvSpPr>
            <p:spPr bwMode="auto">
              <a:xfrm flipH="1" flipV="1">
                <a:off x="2372" y="2263"/>
                <a:ext cx="2" cy="209"/>
              </a:xfrm>
              <a:prstGeom prst="line">
                <a:avLst/>
              </a:prstGeom>
              <a:noFill/>
              <a:ln w="12700">
                <a:solidFill>
                  <a:srgbClr val="FF0000"/>
                </a:solidFill>
                <a:round/>
                <a:headEnd/>
                <a:tailEnd/>
              </a:ln>
            </p:spPr>
            <p:txBody>
              <a:bodyPr/>
              <a:lstStyle/>
              <a:p>
                <a:endParaRPr lang="en-US"/>
              </a:p>
            </p:txBody>
          </p:sp>
          <p:sp>
            <p:nvSpPr>
              <p:cNvPr id="37932" name="Line 41"/>
              <p:cNvSpPr>
                <a:spLocks noChangeShapeType="1"/>
              </p:cNvSpPr>
              <p:nvPr/>
            </p:nvSpPr>
            <p:spPr bwMode="auto">
              <a:xfrm flipV="1">
                <a:off x="2579" y="2321"/>
                <a:ext cx="0" cy="180"/>
              </a:xfrm>
              <a:prstGeom prst="line">
                <a:avLst/>
              </a:prstGeom>
              <a:noFill/>
              <a:ln w="12700">
                <a:solidFill>
                  <a:srgbClr val="FF0000"/>
                </a:solidFill>
                <a:round/>
                <a:headEnd/>
                <a:tailEnd/>
              </a:ln>
            </p:spPr>
            <p:txBody>
              <a:bodyPr/>
              <a:lstStyle/>
              <a:p>
                <a:endParaRPr lang="en-US"/>
              </a:p>
            </p:txBody>
          </p:sp>
          <p:sp>
            <p:nvSpPr>
              <p:cNvPr id="37933" name="Line 42"/>
              <p:cNvSpPr>
                <a:spLocks noChangeShapeType="1"/>
              </p:cNvSpPr>
              <p:nvPr/>
            </p:nvSpPr>
            <p:spPr bwMode="auto">
              <a:xfrm flipV="1">
                <a:off x="2790" y="2434"/>
                <a:ext cx="0" cy="192"/>
              </a:xfrm>
              <a:prstGeom prst="line">
                <a:avLst/>
              </a:prstGeom>
              <a:noFill/>
              <a:ln w="12700">
                <a:solidFill>
                  <a:srgbClr val="FF0000"/>
                </a:solidFill>
                <a:round/>
                <a:headEnd/>
                <a:tailEnd/>
              </a:ln>
            </p:spPr>
            <p:txBody>
              <a:bodyPr/>
              <a:lstStyle/>
              <a:p>
                <a:endParaRPr lang="en-US"/>
              </a:p>
            </p:txBody>
          </p:sp>
          <p:sp>
            <p:nvSpPr>
              <p:cNvPr id="37934" name="Line 43"/>
              <p:cNvSpPr>
                <a:spLocks noChangeShapeType="1"/>
              </p:cNvSpPr>
              <p:nvPr/>
            </p:nvSpPr>
            <p:spPr bwMode="auto">
              <a:xfrm flipV="1">
                <a:off x="2997" y="2520"/>
                <a:ext cx="0" cy="181"/>
              </a:xfrm>
              <a:prstGeom prst="line">
                <a:avLst/>
              </a:prstGeom>
              <a:noFill/>
              <a:ln w="12700">
                <a:solidFill>
                  <a:srgbClr val="FF0000"/>
                </a:solidFill>
                <a:round/>
                <a:headEnd/>
                <a:tailEnd/>
              </a:ln>
            </p:spPr>
            <p:txBody>
              <a:bodyPr/>
              <a:lstStyle/>
              <a:p>
                <a:endParaRPr lang="en-US"/>
              </a:p>
            </p:txBody>
          </p:sp>
          <p:sp>
            <p:nvSpPr>
              <p:cNvPr id="37935" name="Line 44"/>
              <p:cNvSpPr>
                <a:spLocks noChangeShapeType="1"/>
              </p:cNvSpPr>
              <p:nvPr/>
            </p:nvSpPr>
            <p:spPr bwMode="auto">
              <a:xfrm flipV="1">
                <a:off x="3215" y="2595"/>
                <a:ext cx="0" cy="192"/>
              </a:xfrm>
              <a:prstGeom prst="line">
                <a:avLst/>
              </a:prstGeom>
              <a:noFill/>
              <a:ln w="12700">
                <a:solidFill>
                  <a:srgbClr val="FF0000"/>
                </a:solidFill>
                <a:round/>
                <a:headEnd/>
                <a:tailEnd/>
              </a:ln>
            </p:spPr>
            <p:txBody>
              <a:bodyPr/>
              <a:lstStyle/>
              <a:p>
                <a:endParaRPr lang="en-US"/>
              </a:p>
            </p:txBody>
          </p:sp>
          <p:sp>
            <p:nvSpPr>
              <p:cNvPr id="37936" name="Line 45"/>
              <p:cNvSpPr>
                <a:spLocks noChangeShapeType="1"/>
              </p:cNvSpPr>
              <p:nvPr/>
            </p:nvSpPr>
            <p:spPr bwMode="auto">
              <a:xfrm flipV="1">
                <a:off x="3430" y="2655"/>
                <a:ext cx="0" cy="185"/>
              </a:xfrm>
              <a:prstGeom prst="line">
                <a:avLst/>
              </a:prstGeom>
              <a:noFill/>
              <a:ln w="12700">
                <a:solidFill>
                  <a:srgbClr val="FF0000"/>
                </a:solidFill>
                <a:round/>
                <a:headEnd/>
                <a:tailEnd/>
              </a:ln>
            </p:spPr>
            <p:txBody>
              <a:bodyPr/>
              <a:lstStyle/>
              <a:p>
                <a:endParaRPr lang="en-US"/>
              </a:p>
            </p:txBody>
          </p:sp>
          <p:sp>
            <p:nvSpPr>
              <p:cNvPr id="37937" name="Line 46"/>
              <p:cNvSpPr>
                <a:spLocks noChangeShapeType="1"/>
              </p:cNvSpPr>
              <p:nvPr/>
            </p:nvSpPr>
            <p:spPr bwMode="auto">
              <a:xfrm flipV="1">
                <a:off x="3847" y="2728"/>
                <a:ext cx="0" cy="178"/>
              </a:xfrm>
              <a:prstGeom prst="line">
                <a:avLst/>
              </a:prstGeom>
              <a:noFill/>
              <a:ln w="12700">
                <a:solidFill>
                  <a:srgbClr val="FF0000"/>
                </a:solidFill>
                <a:round/>
                <a:headEnd/>
                <a:tailEnd/>
              </a:ln>
            </p:spPr>
            <p:txBody>
              <a:bodyPr/>
              <a:lstStyle/>
              <a:p>
                <a:endParaRPr lang="en-US"/>
              </a:p>
            </p:txBody>
          </p:sp>
          <p:sp>
            <p:nvSpPr>
              <p:cNvPr id="37938" name="Line 47"/>
              <p:cNvSpPr>
                <a:spLocks noChangeShapeType="1"/>
              </p:cNvSpPr>
              <p:nvPr/>
            </p:nvSpPr>
            <p:spPr bwMode="auto">
              <a:xfrm flipV="1">
                <a:off x="4270" y="2696"/>
                <a:ext cx="0" cy="209"/>
              </a:xfrm>
              <a:prstGeom prst="line">
                <a:avLst/>
              </a:prstGeom>
              <a:noFill/>
              <a:ln w="12700">
                <a:solidFill>
                  <a:srgbClr val="FF0000"/>
                </a:solidFill>
                <a:round/>
                <a:headEnd/>
                <a:tailEnd/>
              </a:ln>
            </p:spPr>
            <p:txBody>
              <a:bodyPr/>
              <a:lstStyle/>
              <a:p>
                <a:endParaRPr lang="en-US"/>
              </a:p>
            </p:txBody>
          </p:sp>
          <p:sp>
            <p:nvSpPr>
              <p:cNvPr id="37939" name="Line 48"/>
              <p:cNvSpPr>
                <a:spLocks noChangeShapeType="1"/>
              </p:cNvSpPr>
              <p:nvPr/>
            </p:nvSpPr>
            <p:spPr bwMode="auto">
              <a:xfrm flipV="1">
                <a:off x="4688" y="2776"/>
                <a:ext cx="0" cy="200"/>
              </a:xfrm>
              <a:prstGeom prst="line">
                <a:avLst/>
              </a:prstGeom>
              <a:noFill/>
              <a:ln w="12700">
                <a:solidFill>
                  <a:srgbClr val="FF0000"/>
                </a:solidFill>
                <a:round/>
                <a:headEnd/>
                <a:tailEnd/>
              </a:ln>
            </p:spPr>
            <p:txBody>
              <a:bodyPr/>
              <a:lstStyle/>
              <a:p>
                <a:endParaRPr lang="en-US"/>
              </a:p>
            </p:txBody>
          </p:sp>
          <p:sp>
            <p:nvSpPr>
              <p:cNvPr id="37940" name="Line 49"/>
              <p:cNvSpPr>
                <a:spLocks noChangeShapeType="1"/>
              </p:cNvSpPr>
              <p:nvPr/>
            </p:nvSpPr>
            <p:spPr bwMode="auto">
              <a:xfrm flipV="1">
                <a:off x="5114" y="2790"/>
                <a:ext cx="0" cy="210"/>
              </a:xfrm>
              <a:prstGeom prst="line">
                <a:avLst/>
              </a:prstGeom>
              <a:noFill/>
              <a:ln w="12700">
                <a:solidFill>
                  <a:srgbClr val="FF0000"/>
                </a:solidFill>
                <a:round/>
                <a:headEnd/>
                <a:tailEnd/>
              </a:ln>
            </p:spPr>
            <p:txBody>
              <a:bodyPr/>
              <a:lstStyle/>
              <a:p>
                <a:endParaRPr lang="en-US"/>
              </a:p>
            </p:txBody>
          </p:sp>
          <p:sp>
            <p:nvSpPr>
              <p:cNvPr id="37941" name="Line 50"/>
              <p:cNvSpPr>
                <a:spLocks noChangeShapeType="1"/>
              </p:cNvSpPr>
              <p:nvPr/>
            </p:nvSpPr>
            <p:spPr bwMode="auto">
              <a:xfrm flipV="1">
                <a:off x="3851" y="3539"/>
                <a:ext cx="0" cy="66"/>
              </a:xfrm>
              <a:prstGeom prst="line">
                <a:avLst/>
              </a:prstGeom>
              <a:noFill/>
              <a:ln w="12700">
                <a:solidFill>
                  <a:schemeClr val="tx1"/>
                </a:solidFill>
                <a:round/>
                <a:headEnd/>
                <a:tailEnd/>
              </a:ln>
            </p:spPr>
            <p:txBody>
              <a:bodyPr/>
              <a:lstStyle/>
              <a:p>
                <a:endParaRPr lang="en-US"/>
              </a:p>
            </p:txBody>
          </p:sp>
          <p:sp>
            <p:nvSpPr>
              <p:cNvPr id="37942" name="Line 51"/>
              <p:cNvSpPr>
                <a:spLocks noChangeShapeType="1"/>
              </p:cNvSpPr>
              <p:nvPr/>
            </p:nvSpPr>
            <p:spPr bwMode="auto">
              <a:xfrm flipV="1">
                <a:off x="4276" y="3536"/>
                <a:ext cx="0" cy="80"/>
              </a:xfrm>
              <a:prstGeom prst="line">
                <a:avLst/>
              </a:prstGeom>
              <a:noFill/>
              <a:ln w="12700">
                <a:solidFill>
                  <a:schemeClr val="tx1"/>
                </a:solidFill>
                <a:round/>
                <a:headEnd/>
                <a:tailEnd/>
              </a:ln>
            </p:spPr>
            <p:txBody>
              <a:bodyPr/>
              <a:lstStyle/>
              <a:p>
                <a:endParaRPr lang="en-US"/>
              </a:p>
            </p:txBody>
          </p:sp>
          <p:sp>
            <p:nvSpPr>
              <p:cNvPr id="37943" name="Line 52"/>
              <p:cNvSpPr>
                <a:spLocks noChangeShapeType="1"/>
              </p:cNvSpPr>
              <p:nvPr/>
            </p:nvSpPr>
            <p:spPr bwMode="auto">
              <a:xfrm flipV="1">
                <a:off x="5117" y="3437"/>
                <a:ext cx="0" cy="88"/>
              </a:xfrm>
              <a:prstGeom prst="line">
                <a:avLst/>
              </a:prstGeom>
              <a:noFill/>
              <a:ln w="12700">
                <a:solidFill>
                  <a:schemeClr val="tx1"/>
                </a:solidFill>
                <a:round/>
                <a:headEnd/>
                <a:tailEnd/>
              </a:ln>
            </p:spPr>
            <p:txBody>
              <a:bodyPr/>
              <a:lstStyle/>
              <a:p>
                <a:endParaRPr lang="en-US"/>
              </a:p>
            </p:txBody>
          </p:sp>
          <p:sp>
            <p:nvSpPr>
              <p:cNvPr id="37944" name="Line 53"/>
              <p:cNvSpPr>
                <a:spLocks noChangeShapeType="1"/>
              </p:cNvSpPr>
              <p:nvPr/>
            </p:nvSpPr>
            <p:spPr bwMode="auto">
              <a:xfrm flipV="1">
                <a:off x="4694" y="3528"/>
                <a:ext cx="0" cy="80"/>
              </a:xfrm>
              <a:prstGeom prst="line">
                <a:avLst/>
              </a:prstGeom>
              <a:noFill/>
              <a:ln w="12700">
                <a:solidFill>
                  <a:schemeClr val="tx1"/>
                </a:solidFill>
                <a:round/>
                <a:headEnd/>
                <a:tailEnd/>
              </a:ln>
            </p:spPr>
            <p:txBody>
              <a:bodyPr/>
              <a:lstStyle/>
              <a:p>
                <a:endParaRPr lang="en-US"/>
              </a:p>
            </p:txBody>
          </p:sp>
          <p:sp>
            <p:nvSpPr>
              <p:cNvPr id="37945" name="Line 54"/>
              <p:cNvSpPr>
                <a:spLocks noChangeShapeType="1"/>
              </p:cNvSpPr>
              <p:nvPr/>
            </p:nvSpPr>
            <p:spPr bwMode="auto">
              <a:xfrm flipV="1">
                <a:off x="4279" y="3694"/>
                <a:ext cx="0" cy="39"/>
              </a:xfrm>
              <a:prstGeom prst="line">
                <a:avLst/>
              </a:prstGeom>
              <a:noFill/>
              <a:ln w="12700">
                <a:solidFill>
                  <a:srgbClr val="000066"/>
                </a:solidFill>
                <a:round/>
                <a:headEnd/>
                <a:tailEnd/>
              </a:ln>
            </p:spPr>
            <p:txBody>
              <a:bodyPr/>
              <a:lstStyle/>
              <a:p>
                <a:endParaRPr lang="en-US"/>
              </a:p>
            </p:txBody>
          </p:sp>
          <p:sp>
            <p:nvSpPr>
              <p:cNvPr id="37946" name="Line 55"/>
              <p:cNvSpPr>
                <a:spLocks noChangeShapeType="1"/>
              </p:cNvSpPr>
              <p:nvPr/>
            </p:nvSpPr>
            <p:spPr bwMode="auto">
              <a:xfrm flipV="1">
                <a:off x="4694" y="3684"/>
                <a:ext cx="0" cy="39"/>
              </a:xfrm>
              <a:prstGeom prst="line">
                <a:avLst/>
              </a:prstGeom>
              <a:noFill/>
              <a:ln w="12700">
                <a:solidFill>
                  <a:srgbClr val="000066"/>
                </a:solidFill>
                <a:round/>
                <a:headEnd/>
                <a:tailEnd/>
              </a:ln>
            </p:spPr>
            <p:txBody>
              <a:bodyPr/>
              <a:lstStyle/>
              <a:p>
                <a:endParaRPr lang="en-US"/>
              </a:p>
            </p:txBody>
          </p:sp>
          <p:sp>
            <p:nvSpPr>
              <p:cNvPr id="37947" name="Line 56"/>
              <p:cNvSpPr>
                <a:spLocks noChangeShapeType="1"/>
              </p:cNvSpPr>
              <p:nvPr/>
            </p:nvSpPr>
            <p:spPr bwMode="auto">
              <a:xfrm flipV="1">
                <a:off x="5115" y="3602"/>
                <a:ext cx="0" cy="39"/>
              </a:xfrm>
              <a:prstGeom prst="line">
                <a:avLst/>
              </a:prstGeom>
              <a:noFill/>
              <a:ln w="12700">
                <a:solidFill>
                  <a:srgbClr val="000066"/>
                </a:solidFill>
                <a:round/>
                <a:headEnd/>
                <a:tailEnd/>
              </a:ln>
            </p:spPr>
            <p:txBody>
              <a:bodyPr/>
              <a:lstStyle/>
              <a:p>
                <a:endParaRPr lang="en-US"/>
              </a:p>
            </p:txBody>
          </p:sp>
          <p:sp>
            <p:nvSpPr>
              <p:cNvPr id="37948" name="Line 57"/>
              <p:cNvSpPr>
                <a:spLocks noChangeShapeType="1"/>
              </p:cNvSpPr>
              <p:nvPr/>
            </p:nvSpPr>
            <p:spPr bwMode="auto">
              <a:xfrm flipV="1">
                <a:off x="3851" y="3676"/>
                <a:ext cx="0" cy="39"/>
              </a:xfrm>
              <a:prstGeom prst="line">
                <a:avLst/>
              </a:prstGeom>
              <a:noFill/>
              <a:ln w="12700">
                <a:solidFill>
                  <a:srgbClr val="000066"/>
                </a:solidFill>
                <a:round/>
                <a:headEnd/>
                <a:tailEnd/>
              </a:ln>
            </p:spPr>
            <p:txBody>
              <a:bodyPr/>
              <a:lstStyle/>
              <a:p>
                <a:endParaRPr lang="en-US"/>
              </a:p>
            </p:txBody>
          </p:sp>
          <p:sp>
            <p:nvSpPr>
              <p:cNvPr id="37949" name="Rectangle 58"/>
              <p:cNvSpPr>
                <a:spLocks noChangeArrowheads="1"/>
              </p:cNvSpPr>
              <p:nvPr/>
            </p:nvSpPr>
            <p:spPr bwMode="auto">
              <a:xfrm>
                <a:off x="793" y="587"/>
                <a:ext cx="4428" cy="3165"/>
              </a:xfrm>
              <a:prstGeom prst="rect">
                <a:avLst/>
              </a:prstGeom>
              <a:noFill/>
              <a:ln w="9525">
                <a:noFill/>
                <a:miter lim="800000"/>
                <a:headEnd/>
                <a:tailEnd/>
              </a:ln>
            </p:spPr>
            <p:txBody>
              <a:bodyPr/>
              <a:lstStyle/>
              <a:p>
                <a:endParaRPr lang="en-US"/>
              </a:p>
            </p:txBody>
          </p:sp>
          <p:sp>
            <p:nvSpPr>
              <p:cNvPr id="37950" name="Rectangle 59"/>
              <p:cNvSpPr>
                <a:spLocks noChangeArrowheads="1"/>
              </p:cNvSpPr>
              <p:nvPr/>
            </p:nvSpPr>
            <p:spPr bwMode="auto">
              <a:xfrm>
                <a:off x="793" y="587"/>
                <a:ext cx="4428" cy="3165"/>
              </a:xfrm>
              <a:prstGeom prst="rect">
                <a:avLst/>
              </a:prstGeom>
              <a:noFill/>
              <a:ln w="11113">
                <a:solidFill>
                  <a:srgbClr val="000000"/>
                </a:solidFill>
                <a:miter lim="800000"/>
                <a:headEnd/>
                <a:tailEnd/>
              </a:ln>
            </p:spPr>
            <p:txBody>
              <a:bodyPr/>
              <a:lstStyle/>
              <a:p>
                <a:endParaRPr lang="en-US"/>
              </a:p>
            </p:txBody>
          </p:sp>
          <p:sp>
            <p:nvSpPr>
              <p:cNvPr id="37951" name="Line 60"/>
              <p:cNvSpPr>
                <a:spLocks noChangeShapeType="1"/>
              </p:cNvSpPr>
              <p:nvPr/>
            </p:nvSpPr>
            <p:spPr bwMode="auto">
              <a:xfrm>
                <a:off x="793" y="587"/>
                <a:ext cx="1" cy="3165"/>
              </a:xfrm>
              <a:prstGeom prst="line">
                <a:avLst/>
              </a:prstGeom>
              <a:noFill/>
              <a:ln w="11113">
                <a:solidFill>
                  <a:srgbClr val="000000"/>
                </a:solidFill>
                <a:round/>
                <a:headEnd/>
                <a:tailEnd/>
              </a:ln>
            </p:spPr>
            <p:txBody>
              <a:bodyPr/>
              <a:lstStyle/>
              <a:p>
                <a:endParaRPr lang="en-US"/>
              </a:p>
            </p:txBody>
          </p:sp>
          <p:sp>
            <p:nvSpPr>
              <p:cNvPr id="37952" name="Line 61"/>
              <p:cNvSpPr>
                <a:spLocks noChangeShapeType="1"/>
              </p:cNvSpPr>
              <p:nvPr/>
            </p:nvSpPr>
            <p:spPr bwMode="auto">
              <a:xfrm>
                <a:off x="749" y="3759"/>
                <a:ext cx="44" cy="1"/>
              </a:xfrm>
              <a:prstGeom prst="line">
                <a:avLst/>
              </a:prstGeom>
              <a:noFill/>
              <a:ln w="11113">
                <a:solidFill>
                  <a:srgbClr val="000000"/>
                </a:solidFill>
                <a:round/>
                <a:headEnd/>
                <a:tailEnd/>
              </a:ln>
            </p:spPr>
            <p:txBody>
              <a:bodyPr/>
              <a:lstStyle/>
              <a:p>
                <a:endParaRPr lang="en-US"/>
              </a:p>
            </p:txBody>
          </p:sp>
          <p:sp>
            <p:nvSpPr>
              <p:cNvPr id="37953" name="Line 62"/>
              <p:cNvSpPr>
                <a:spLocks noChangeShapeType="1"/>
              </p:cNvSpPr>
              <p:nvPr/>
            </p:nvSpPr>
            <p:spPr bwMode="auto">
              <a:xfrm>
                <a:off x="749" y="3302"/>
                <a:ext cx="44" cy="1"/>
              </a:xfrm>
              <a:prstGeom prst="line">
                <a:avLst/>
              </a:prstGeom>
              <a:noFill/>
              <a:ln w="11113">
                <a:solidFill>
                  <a:srgbClr val="000000"/>
                </a:solidFill>
                <a:round/>
                <a:headEnd/>
                <a:tailEnd/>
              </a:ln>
            </p:spPr>
            <p:txBody>
              <a:bodyPr/>
              <a:lstStyle/>
              <a:p>
                <a:endParaRPr lang="en-US"/>
              </a:p>
            </p:txBody>
          </p:sp>
          <p:sp>
            <p:nvSpPr>
              <p:cNvPr id="37954" name="Line 63"/>
              <p:cNvSpPr>
                <a:spLocks noChangeShapeType="1"/>
              </p:cNvSpPr>
              <p:nvPr/>
            </p:nvSpPr>
            <p:spPr bwMode="auto">
              <a:xfrm>
                <a:off x="749" y="2844"/>
                <a:ext cx="44" cy="1"/>
              </a:xfrm>
              <a:prstGeom prst="line">
                <a:avLst/>
              </a:prstGeom>
              <a:noFill/>
              <a:ln w="11113">
                <a:solidFill>
                  <a:srgbClr val="000000"/>
                </a:solidFill>
                <a:round/>
                <a:headEnd/>
                <a:tailEnd/>
              </a:ln>
            </p:spPr>
            <p:txBody>
              <a:bodyPr/>
              <a:lstStyle/>
              <a:p>
                <a:endParaRPr lang="en-US"/>
              </a:p>
            </p:txBody>
          </p:sp>
          <p:sp>
            <p:nvSpPr>
              <p:cNvPr id="37955" name="Line 64"/>
              <p:cNvSpPr>
                <a:spLocks noChangeShapeType="1"/>
              </p:cNvSpPr>
              <p:nvPr/>
            </p:nvSpPr>
            <p:spPr bwMode="auto">
              <a:xfrm>
                <a:off x="749" y="2394"/>
                <a:ext cx="44" cy="1"/>
              </a:xfrm>
              <a:prstGeom prst="line">
                <a:avLst/>
              </a:prstGeom>
              <a:noFill/>
              <a:ln w="11113">
                <a:solidFill>
                  <a:srgbClr val="000000"/>
                </a:solidFill>
                <a:round/>
                <a:headEnd/>
                <a:tailEnd/>
              </a:ln>
            </p:spPr>
            <p:txBody>
              <a:bodyPr/>
              <a:lstStyle/>
              <a:p>
                <a:endParaRPr lang="en-US"/>
              </a:p>
            </p:txBody>
          </p:sp>
          <p:sp>
            <p:nvSpPr>
              <p:cNvPr id="37956" name="Line 65"/>
              <p:cNvSpPr>
                <a:spLocks noChangeShapeType="1"/>
              </p:cNvSpPr>
              <p:nvPr/>
            </p:nvSpPr>
            <p:spPr bwMode="auto">
              <a:xfrm>
                <a:off x="749" y="1944"/>
                <a:ext cx="44" cy="1"/>
              </a:xfrm>
              <a:prstGeom prst="line">
                <a:avLst/>
              </a:prstGeom>
              <a:noFill/>
              <a:ln w="11113">
                <a:solidFill>
                  <a:srgbClr val="000000"/>
                </a:solidFill>
                <a:round/>
                <a:headEnd/>
                <a:tailEnd/>
              </a:ln>
            </p:spPr>
            <p:txBody>
              <a:bodyPr/>
              <a:lstStyle/>
              <a:p>
                <a:endParaRPr lang="en-US"/>
              </a:p>
            </p:txBody>
          </p:sp>
          <p:sp>
            <p:nvSpPr>
              <p:cNvPr id="37957" name="Line 66"/>
              <p:cNvSpPr>
                <a:spLocks noChangeShapeType="1"/>
              </p:cNvSpPr>
              <p:nvPr/>
            </p:nvSpPr>
            <p:spPr bwMode="auto">
              <a:xfrm>
                <a:off x="749" y="1495"/>
                <a:ext cx="44" cy="1"/>
              </a:xfrm>
              <a:prstGeom prst="line">
                <a:avLst/>
              </a:prstGeom>
              <a:noFill/>
              <a:ln w="11113">
                <a:solidFill>
                  <a:srgbClr val="000000"/>
                </a:solidFill>
                <a:round/>
                <a:headEnd/>
                <a:tailEnd/>
              </a:ln>
            </p:spPr>
            <p:txBody>
              <a:bodyPr/>
              <a:lstStyle/>
              <a:p>
                <a:endParaRPr lang="en-US"/>
              </a:p>
            </p:txBody>
          </p:sp>
          <p:sp>
            <p:nvSpPr>
              <p:cNvPr id="37958" name="Line 67"/>
              <p:cNvSpPr>
                <a:spLocks noChangeShapeType="1"/>
              </p:cNvSpPr>
              <p:nvPr/>
            </p:nvSpPr>
            <p:spPr bwMode="auto">
              <a:xfrm>
                <a:off x="749" y="1036"/>
                <a:ext cx="44" cy="1"/>
              </a:xfrm>
              <a:prstGeom prst="line">
                <a:avLst/>
              </a:prstGeom>
              <a:noFill/>
              <a:ln w="11113">
                <a:solidFill>
                  <a:srgbClr val="000000"/>
                </a:solidFill>
                <a:round/>
                <a:headEnd/>
                <a:tailEnd/>
              </a:ln>
            </p:spPr>
            <p:txBody>
              <a:bodyPr/>
              <a:lstStyle/>
              <a:p>
                <a:endParaRPr lang="en-US"/>
              </a:p>
            </p:txBody>
          </p:sp>
          <p:sp>
            <p:nvSpPr>
              <p:cNvPr id="37959" name="Line 68"/>
              <p:cNvSpPr>
                <a:spLocks noChangeShapeType="1"/>
              </p:cNvSpPr>
              <p:nvPr/>
            </p:nvSpPr>
            <p:spPr bwMode="auto">
              <a:xfrm>
                <a:off x="749" y="587"/>
                <a:ext cx="44" cy="1"/>
              </a:xfrm>
              <a:prstGeom prst="line">
                <a:avLst/>
              </a:prstGeom>
              <a:noFill/>
              <a:ln w="11113">
                <a:solidFill>
                  <a:srgbClr val="000000"/>
                </a:solidFill>
                <a:round/>
                <a:headEnd/>
                <a:tailEnd/>
              </a:ln>
            </p:spPr>
            <p:txBody>
              <a:bodyPr/>
              <a:lstStyle/>
              <a:p>
                <a:endParaRPr lang="en-US"/>
              </a:p>
            </p:txBody>
          </p:sp>
          <p:sp>
            <p:nvSpPr>
              <p:cNvPr id="37960" name="Freeform 69"/>
              <p:cNvSpPr>
                <a:spLocks/>
              </p:cNvSpPr>
              <p:nvPr/>
            </p:nvSpPr>
            <p:spPr bwMode="auto">
              <a:xfrm>
                <a:off x="895" y="2022"/>
                <a:ext cx="4224" cy="1678"/>
              </a:xfrm>
              <a:custGeom>
                <a:avLst/>
                <a:gdLst>
                  <a:gd name="T0" fmla="*/ 0 w 576"/>
                  <a:gd name="T1" fmla="*/ 0 h 194"/>
                  <a:gd name="T2" fmla="*/ 1562 w 576"/>
                  <a:gd name="T3" fmla="*/ 4792 h 194"/>
                  <a:gd name="T4" fmla="*/ 3117 w 576"/>
                  <a:gd name="T5" fmla="*/ 8831 h 194"/>
                  <a:gd name="T6" fmla="*/ 4679 w 576"/>
                  <a:gd name="T7" fmla="*/ 10622 h 194"/>
                  <a:gd name="T8" fmla="*/ 6182 w 576"/>
                  <a:gd name="T9" fmla="*/ 11824 h 194"/>
                  <a:gd name="T10" fmla="*/ 7744 w 576"/>
                  <a:gd name="T11" fmla="*/ 12274 h 194"/>
                  <a:gd name="T12" fmla="*/ 9306 w 576"/>
                  <a:gd name="T13" fmla="*/ 12343 h 194"/>
                  <a:gd name="T14" fmla="*/ 10861 w 576"/>
                  <a:gd name="T15" fmla="*/ 13242 h 194"/>
                  <a:gd name="T16" fmla="*/ 12371 w 576"/>
                  <a:gd name="T17" fmla="*/ 13545 h 194"/>
                  <a:gd name="T18" fmla="*/ 13926 w 576"/>
                  <a:gd name="T19" fmla="*/ 13839 h 194"/>
                  <a:gd name="T20" fmla="*/ 15488 w 576"/>
                  <a:gd name="T21" fmla="*/ 13986 h 194"/>
                  <a:gd name="T22" fmla="*/ 17050 w 576"/>
                  <a:gd name="T23" fmla="*/ 13986 h 194"/>
                  <a:gd name="T24" fmla="*/ 18605 w 576"/>
                  <a:gd name="T25" fmla="*/ 14367 h 194"/>
                  <a:gd name="T26" fmla="*/ 20115 w 576"/>
                  <a:gd name="T27" fmla="*/ 14367 h 194"/>
                  <a:gd name="T28" fmla="*/ 21670 w 576"/>
                  <a:gd name="T29" fmla="*/ 14367 h 194"/>
                  <a:gd name="T30" fmla="*/ 23232 w 576"/>
                  <a:gd name="T31" fmla="*/ 14436 h 194"/>
                  <a:gd name="T32" fmla="*/ 24794 w 576"/>
                  <a:gd name="T33" fmla="*/ 14514 h 194"/>
                  <a:gd name="T34" fmla="*/ 26297 w 576"/>
                  <a:gd name="T35" fmla="*/ 14436 h 194"/>
                  <a:gd name="T36" fmla="*/ 27859 w 576"/>
                  <a:gd name="T37" fmla="*/ 14367 h 194"/>
                  <a:gd name="T38" fmla="*/ 29414 w 576"/>
                  <a:gd name="T39" fmla="*/ 13986 h 194"/>
                  <a:gd name="T40" fmla="*/ 30976 w 576"/>
                  <a:gd name="T41" fmla="*/ 13614 h 1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6"/>
                  <a:gd name="T64" fmla="*/ 0 h 194"/>
                  <a:gd name="T65" fmla="*/ 576 w 576"/>
                  <a:gd name="T66" fmla="*/ 194 h 1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6" h="194">
                    <a:moveTo>
                      <a:pt x="0" y="0"/>
                    </a:moveTo>
                    <a:lnTo>
                      <a:pt x="29" y="64"/>
                    </a:lnTo>
                    <a:lnTo>
                      <a:pt x="58" y="118"/>
                    </a:lnTo>
                    <a:lnTo>
                      <a:pt x="87" y="142"/>
                    </a:lnTo>
                    <a:lnTo>
                      <a:pt x="115" y="158"/>
                    </a:lnTo>
                    <a:lnTo>
                      <a:pt x="144" y="164"/>
                    </a:lnTo>
                    <a:lnTo>
                      <a:pt x="173" y="165"/>
                    </a:lnTo>
                    <a:lnTo>
                      <a:pt x="202" y="177"/>
                    </a:lnTo>
                    <a:lnTo>
                      <a:pt x="230" y="181"/>
                    </a:lnTo>
                    <a:lnTo>
                      <a:pt x="259" y="185"/>
                    </a:lnTo>
                    <a:lnTo>
                      <a:pt x="288" y="187"/>
                    </a:lnTo>
                    <a:lnTo>
                      <a:pt x="317" y="187"/>
                    </a:lnTo>
                    <a:lnTo>
                      <a:pt x="346" y="192"/>
                    </a:lnTo>
                    <a:lnTo>
                      <a:pt x="374" y="192"/>
                    </a:lnTo>
                    <a:lnTo>
                      <a:pt x="403" y="192"/>
                    </a:lnTo>
                    <a:lnTo>
                      <a:pt x="432" y="193"/>
                    </a:lnTo>
                    <a:lnTo>
                      <a:pt x="461" y="194"/>
                    </a:lnTo>
                    <a:lnTo>
                      <a:pt x="489" y="193"/>
                    </a:lnTo>
                    <a:lnTo>
                      <a:pt x="518" y="192"/>
                    </a:lnTo>
                    <a:lnTo>
                      <a:pt x="547" y="187"/>
                    </a:lnTo>
                    <a:lnTo>
                      <a:pt x="576" y="182"/>
                    </a:lnTo>
                  </a:path>
                </a:pathLst>
              </a:custGeom>
              <a:noFill/>
              <a:ln w="34925">
                <a:solidFill>
                  <a:srgbClr val="003366"/>
                </a:solidFill>
                <a:round/>
                <a:headEnd/>
                <a:tailEnd/>
              </a:ln>
            </p:spPr>
            <p:txBody>
              <a:bodyPr/>
              <a:lstStyle/>
              <a:p>
                <a:endParaRPr lang="en-US"/>
              </a:p>
            </p:txBody>
          </p:sp>
          <p:sp>
            <p:nvSpPr>
              <p:cNvPr id="37961" name="Freeform 70"/>
              <p:cNvSpPr>
                <a:spLocks/>
              </p:cNvSpPr>
              <p:nvPr/>
            </p:nvSpPr>
            <p:spPr bwMode="auto">
              <a:xfrm>
                <a:off x="895" y="2195"/>
                <a:ext cx="4224" cy="1418"/>
              </a:xfrm>
              <a:custGeom>
                <a:avLst/>
                <a:gdLst>
                  <a:gd name="T0" fmla="*/ 0 w 576"/>
                  <a:gd name="T1" fmla="*/ 0 h 164"/>
                  <a:gd name="T2" fmla="*/ 1562 w 576"/>
                  <a:gd name="T3" fmla="*/ 2620 h 164"/>
                  <a:gd name="T4" fmla="*/ 3117 w 576"/>
                  <a:gd name="T5" fmla="*/ 4332 h 164"/>
                  <a:gd name="T6" fmla="*/ 4679 w 576"/>
                  <a:gd name="T7" fmla="*/ 5983 h 164"/>
                  <a:gd name="T8" fmla="*/ 6182 w 576"/>
                  <a:gd name="T9" fmla="*/ 7851 h 164"/>
                  <a:gd name="T10" fmla="*/ 7744 w 576"/>
                  <a:gd name="T11" fmla="*/ 9044 h 164"/>
                  <a:gd name="T12" fmla="*/ 9306 w 576"/>
                  <a:gd name="T13" fmla="*/ 10315 h 164"/>
                  <a:gd name="T14" fmla="*/ 10861 w 576"/>
                  <a:gd name="T15" fmla="*/ 10843 h 164"/>
                  <a:gd name="T16" fmla="*/ 12371 w 576"/>
                  <a:gd name="T17" fmla="*/ 10912 h 164"/>
                  <a:gd name="T18" fmla="*/ 13926 w 576"/>
                  <a:gd name="T19" fmla="*/ 10990 h 164"/>
                  <a:gd name="T20" fmla="*/ 15488 w 576"/>
                  <a:gd name="T21" fmla="*/ 11292 h 164"/>
                  <a:gd name="T22" fmla="*/ 17050 w 576"/>
                  <a:gd name="T23" fmla="*/ 11439 h 164"/>
                  <a:gd name="T24" fmla="*/ 18605 w 576"/>
                  <a:gd name="T25" fmla="*/ 11664 h 164"/>
                  <a:gd name="T26" fmla="*/ 20115 w 576"/>
                  <a:gd name="T27" fmla="*/ 11889 h 164"/>
                  <a:gd name="T28" fmla="*/ 21670 w 576"/>
                  <a:gd name="T29" fmla="*/ 12114 h 164"/>
                  <a:gd name="T30" fmla="*/ 23232 w 576"/>
                  <a:gd name="T31" fmla="*/ 12183 h 164"/>
                  <a:gd name="T32" fmla="*/ 24794 w 576"/>
                  <a:gd name="T33" fmla="*/ 12261 h 164"/>
                  <a:gd name="T34" fmla="*/ 26297 w 576"/>
                  <a:gd name="T35" fmla="*/ 12261 h 164"/>
                  <a:gd name="T36" fmla="*/ 27859 w 576"/>
                  <a:gd name="T37" fmla="*/ 12261 h 164"/>
                  <a:gd name="T38" fmla="*/ 29414 w 576"/>
                  <a:gd name="T39" fmla="*/ 11889 h 164"/>
                  <a:gd name="T40" fmla="*/ 30976 w 576"/>
                  <a:gd name="T41" fmla="*/ 11517 h 1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6"/>
                  <a:gd name="T64" fmla="*/ 0 h 164"/>
                  <a:gd name="T65" fmla="*/ 576 w 576"/>
                  <a:gd name="T66" fmla="*/ 164 h 1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6" h="164">
                    <a:moveTo>
                      <a:pt x="0" y="0"/>
                    </a:moveTo>
                    <a:lnTo>
                      <a:pt x="29" y="35"/>
                    </a:lnTo>
                    <a:lnTo>
                      <a:pt x="58" y="58"/>
                    </a:lnTo>
                    <a:lnTo>
                      <a:pt x="87" y="80"/>
                    </a:lnTo>
                    <a:lnTo>
                      <a:pt x="115" y="105"/>
                    </a:lnTo>
                    <a:lnTo>
                      <a:pt x="144" y="121"/>
                    </a:lnTo>
                    <a:lnTo>
                      <a:pt x="173" y="138"/>
                    </a:lnTo>
                    <a:lnTo>
                      <a:pt x="202" y="145"/>
                    </a:lnTo>
                    <a:lnTo>
                      <a:pt x="230" y="146"/>
                    </a:lnTo>
                    <a:lnTo>
                      <a:pt x="259" y="147"/>
                    </a:lnTo>
                    <a:lnTo>
                      <a:pt x="288" y="151"/>
                    </a:lnTo>
                    <a:lnTo>
                      <a:pt x="317" y="153"/>
                    </a:lnTo>
                    <a:lnTo>
                      <a:pt x="346" y="156"/>
                    </a:lnTo>
                    <a:lnTo>
                      <a:pt x="374" y="159"/>
                    </a:lnTo>
                    <a:lnTo>
                      <a:pt x="403" y="162"/>
                    </a:lnTo>
                    <a:lnTo>
                      <a:pt x="432" y="163"/>
                    </a:lnTo>
                    <a:lnTo>
                      <a:pt x="461" y="164"/>
                    </a:lnTo>
                    <a:lnTo>
                      <a:pt x="489" y="164"/>
                    </a:lnTo>
                    <a:lnTo>
                      <a:pt x="518" y="164"/>
                    </a:lnTo>
                    <a:lnTo>
                      <a:pt x="547" y="159"/>
                    </a:lnTo>
                    <a:lnTo>
                      <a:pt x="576" y="154"/>
                    </a:lnTo>
                  </a:path>
                </a:pathLst>
              </a:custGeom>
              <a:noFill/>
              <a:ln w="34925">
                <a:solidFill>
                  <a:srgbClr val="000000"/>
                </a:solidFill>
                <a:prstDash val="dash"/>
                <a:round/>
                <a:headEnd/>
                <a:tailEnd/>
              </a:ln>
            </p:spPr>
            <p:txBody>
              <a:bodyPr/>
              <a:lstStyle/>
              <a:p>
                <a:endParaRPr lang="en-US"/>
              </a:p>
            </p:txBody>
          </p:sp>
          <p:sp>
            <p:nvSpPr>
              <p:cNvPr id="37962" name="Freeform 71"/>
              <p:cNvSpPr>
                <a:spLocks/>
              </p:cNvSpPr>
              <p:nvPr/>
            </p:nvSpPr>
            <p:spPr bwMode="auto">
              <a:xfrm>
                <a:off x="895" y="924"/>
                <a:ext cx="4224" cy="2084"/>
              </a:xfrm>
              <a:custGeom>
                <a:avLst/>
                <a:gdLst>
                  <a:gd name="T0" fmla="*/ 0 w 576"/>
                  <a:gd name="T1" fmla="*/ 10169 h 241"/>
                  <a:gd name="T2" fmla="*/ 1562 w 576"/>
                  <a:gd name="T3" fmla="*/ 0 h 241"/>
                  <a:gd name="T4" fmla="*/ 3117 w 576"/>
                  <a:gd name="T5" fmla="*/ 1868 h 241"/>
                  <a:gd name="T6" fmla="*/ 4679 w 576"/>
                  <a:gd name="T7" fmla="*/ 4860 h 241"/>
                  <a:gd name="T8" fmla="*/ 6182 w 576"/>
                  <a:gd name="T9" fmla="*/ 8673 h 241"/>
                  <a:gd name="T10" fmla="*/ 7744 w 576"/>
                  <a:gd name="T11" fmla="*/ 11587 h 241"/>
                  <a:gd name="T12" fmla="*/ 9306 w 576"/>
                  <a:gd name="T13" fmla="*/ 12634 h 241"/>
                  <a:gd name="T14" fmla="*/ 10861 w 576"/>
                  <a:gd name="T15" fmla="*/ 13386 h 241"/>
                  <a:gd name="T16" fmla="*/ 12371 w 576"/>
                  <a:gd name="T17" fmla="*/ 13758 h 241"/>
                  <a:gd name="T18" fmla="*/ 13926 w 576"/>
                  <a:gd name="T19" fmla="*/ 14735 h 241"/>
                  <a:gd name="T20" fmla="*/ 15488 w 576"/>
                  <a:gd name="T21" fmla="*/ 15401 h 241"/>
                  <a:gd name="T22" fmla="*/ 17050 w 576"/>
                  <a:gd name="T23" fmla="*/ 16153 h 241"/>
                  <a:gd name="T24" fmla="*/ 18605 w 576"/>
                  <a:gd name="T25" fmla="*/ 16603 h 241"/>
                  <a:gd name="T26" fmla="*/ 20115 w 576"/>
                  <a:gd name="T27" fmla="*/ 16897 h 241"/>
                  <a:gd name="T28" fmla="*/ 21670 w 576"/>
                  <a:gd name="T29" fmla="*/ 17199 h 241"/>
                  <a:gd name="T30" fmla="*/ 23232 w 576"/>
                  <a:gd name="T31" fmla="*/ 17199 h 241"/>
                  <a:gd name="T32" fmla="*/ 24794 w 576"/>
                  <a:gd name="T33" fmla="*/ 17122 h 241"/>
                  <a:gd name="T34" fmla="*/ 26297 w 576"/>
                  <a:gd name="T35" fmla="*/ 17424 h 241"/>
                  <a:gd name="T36" fmla="*/ 27859 w 576"/>
                  <a:gd name="T37" fmla="*/ 17718 h 241"/>
                  <a:gd name="T38" fmla="*/ 29414 w 576"/>
                  <a:gd name="T39" fmla="*/ 17874 h 241"/>
                  <a:gd name="T40" fmla="*/ 30976 w 576"/>
                  <a:gd name="T41" fmla="*/ 18021 h 2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6"/>
                  <a:gd name="T64" fmla="*/ 0 h 241"/>
                  <a:gd name="T65" fmla="*/ 576 w 576"/>
                  <a:gd name="T66" fmla="*/ 241 h 2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6" h="241">
                    <a:moveTo>
                      <a:pt x="0" y="136"/>
                    </a:moveTo>
                    <a:lnTo>
                      <a:pt x="29" y="0"/>
                    </a:lnTo>
                    <a:lnTo>
                      <a:pt x="58" y="25"/>
                    </a:lnTo>
                    <a:lnTo>
                      <a:pt x="87" y="65"/>
                    </a:lnTo>
                    <a:lnTo>
                      <a:pt x="115" y="116"/>
                    </a:lnTo>
                    <a:lnTo>
                      <a:pt x="144" y="155"/>
                    </a:lnTo>
                    <a:lnTo>
                      <a:pt x="173" y="169"/>
                    </a:lnTo>
                    <a:lnTo>
                      <a:pt x="202" y="179"/>
                    </a:lnTo>
                    <a:lnTo>
                      <a:pt x="230" y="184"/>
                    </a:lnTo>
                    <a:lnTo>
                      <a:pt x="259" y="197"/>
                    </a:lnTo>
                    <a:lnTo>
                      <a:pt x="288" y="206"/>
                    </a:lnTo>
                    <a:lnTo>
                      <a:pt x="317" y="216"/>
                    </a:lnTo>
                    <a:lnTo>
                      <a:pt x="346" y="222"/>
                    </a:lnTo>
                    <a:lnTo>
                      <a:pt x="374" y="226"/>
                    </a:lnTo>
                    <a:lnTo>
                      <a:pt x="403" y="230"/>
                    </a:lnTo>
                    <a:lnTo>
                      <a:pt x="432" y="230"/>
                    </a:lnTo>
                    <a:lnTo>
                      <a:pt x="461" y="229"/>
                    </a:lnTo>
                    <a:lnTo>
                      <a:pt x="489" y="233"/>
                    </a:lnTo>
                    <a:lnTo>
                      <a:pt x="518" y="237"/>
                    </a:lnTo>
                    <a:lnTo>
                      <a:pt x="547" y="239"/>
                    </a:lnTo>
                    <a:lnTo>
                      <a:pt x="576" y="241"/>
                    </a:lnTo>
                  </a:path>
                </a:pathLst>
              </a:custGeom>
              <a:noFill/>
              <a:ln w="34925">
                <a:solidFill>
                  <a:srgbClr val="FF0000"/>
                </a:solidFill>
                <a:round/>
                <a:headEnd/>
                <a:tailEnd/>
              </a:ln>
            </p:spPr>
            <p:txBody>
              <a:bodyPr/>
              <a:lstStyle/>
              <a:p>
                <a:endParaRPr lang="en-US"/>
              </a:p>
            </p:txBody>
          </p:sp>
          <p:sp>
            <p:nvSpPr>
              <p:cNvPr id="37963" name="Rectangle 72"/>
              <p:cNvSpPr>
                <a:spLocks noChangeArrowheads="1"/>
              </p:cNvSpPr>
              <p:nvPr/>
            </p:nvSpPr>
            <p:spPr bwMode="auto">
              <a:xfrm>
                <a:off x="602" y="3648"/>
                <a:ext cx="98" cy="211"/>
              </a:xfrm>
              <a:prstGeom prst="rect">
                <a:avLst/>
              </a:prstGeom>
              <a:noFill/>
              <a:ln w="9525">
                <a:noFill/>
                <a:miter lim="800000"/>
                <a:headEnd/>
                <a:tailEnd/>
              </a:ln>
            </p:spPr>
            <p:txBody>
              <a:bodyPr wrap="none" lIns="0" tIns="0" rIns="0" bIns="0">
                <a:spAutoFit/>
              </a:bodyPr>
              <a:lstStyle/>
              <a:p>
                <a:r>
                  <a:rPr lang="en-US" sz="2200" b="1">
                    <a:solidFill>
                      <a:srgbClr val="000000"/>
                    </a:solidFill>
                  </a:rPr>
                  <a:t>0</a:t>
                </a:r>
                <a:endParaRPr lang="en-US"/>
              </a:p>
            </p:txBody>
          </p:sp>
          <p:sp>
            <p:nvSpPr>
              <p:cNvPr id="37964" name="Rectangle 73"/>
              <p:cNvSpPr>
                <a:spLocks noChangeArrowheads="1"/>
              </p:cNvSpPr>
              <p:nvPr/>
            </p:nvSpPr>
            <p:spPr bwMode="auto">
              <a:xfrm>
                <a:off x="521" y="3198"/>
                <a:ext cx="196" cy="211"/>
              </a:xfrm>
              <a:prstGeom prst="rect">
                <a:avLst/>
              </a:prstGeom>
              <a:noFill/>
              <a:ln w="9525">
                <a:noFill/>
                <a:miter lim="800000"/>
                <a:headEnd/>
                <a:tailEnd/>
              </a:ln>
            </p:spPr>
            <p:txBody>
              <a:bodyPr wrap="none" lIns="0" tIns="0" rIns="0" bIns="0">
                <a:spAutoFit/>
              </a:bodyPr>
              <a:lstStyle/>
              <a:p>
                <a:r>
                  <a:rPr lang="en-US" sz="2200" b="1">
                    <a:solidFill>
                      <a:srgbClr val="000000"/>
                    </a:solidFill>
                  </a:rPr>
                  <a:t>10</a:t>
                </a:r>
                <a:endParaRPr lang="en-US"/>
              </a:p>
            </p:txBody>
          </p:sp>
          <p:sp>
            <p:nvSpPr>
              <p:cNvPr id="37965" name="Rectangle 74"/>
              <p:cNvSpPr>
                <a:spLocks noChangeArrowheads="1"/>
              </p:cNvSpPr>
              <p:nvPr/>
            </p:nvSpPr>
            <p:spPr bwMode="auto">
              <a:xfrm>
                <a:off x="521" y="2740"/>
                <a:ext cx="196" cy="211"/>
              </a:xfrm>
              <a:prstGeom prst="rect">
                <a:avLst/>
              </a:prstGeom>
              <a:noFill/>
              <a:ln w="9525">
                <a:noFill/>
                <a:miter lim="800000"/>
                <a:headEnd/>
                <a:tailEnd/>
              </a:ln>
            </p:spPr>
            <p:txBody>
              <a:bodyPr wrap="none" lIns="0" tIns="0" rIns="0" bIns="0">
                <a:spAutoFit/>
              </a:bodyPr>
              <a:lstStyle/>
              <a:p>
                <a:r>
                  <a:rPr lang="en-US" sz="2200" b="1">
                    <a:solidFill>
                      <a:srgbClr val="000000"/>
                    </a:solidFill>
                  </a:rPr>
                  <a:t>20</a:t>
                </a:r>
                <a:endParaRPr lang="en-US"/>
              </a:p>
            </p:txBody>
          </p:sp>
          <p:sp>
            <p:nvSpPr>
              <p:cNvPr id="37966" name="Rectangle 75"/>
              <p:cNvSpPr>
                <a:spLocks noChangeArrowheads="1"/>
              </p:cNvSpPr>
              <p:nvPr/>
            </p:nvSpPr>
            <p:spPr bwMode="auto">
              <a:xfrm>
                <a:off x="521" y="2290"/>
                <a:ext cx="196" cy="211"/>
              </a:xfrm>
              <a:prstGeom prst="rect">
                <a:avLst/>
              </a:prstGeom>
              <a:noFill/>
              <a:ln w="9525">
                <a:noFill/>
                <a:miter lim="800000"/>
                <a:headEnd/>
                <a:tailEnd/>
              </a:ln>
            </p:spPr>
            <p:txBody>
              <a:bodyPr wrap="none" lIns="0" tIns="0" rIns="0" bIns="0">
                <a:spAutoFit/>
              </a:bodyPr>
              <a:lstStyle/>
              <a:p>
                <a:r>
                  <a:rPr lang="en-US" sz="2200" b="1">
                    <a:solidFill>
                      <a:srgbClr val="000000"/>
                    </a:solidFill>
                  </a:rPr>
                  <a:t>30</a:t>
                </a:r>
                <a:endParaRPr lang="en-US"/>
              </a:p>
            </p:txBody>
          </p:sp>
          <p:sp>
            <p:nvSpPr>
              <p:cNvPr id="37967" name="Rectangle 76"/>
              <p:cNvSpPr>
                <a:spLocks noChangeArrowheads="1"/>
              </p:cNvSpPr>
              <p:nvPr/>
            </p:nvSpPr>
            <p:spPr bwMode="auto">
              <a:xfrm>
                <a:off x="521" y="1841"/>
                <a:ext cx="196" cy="211"/>
              </a:xfrm>
              <a:prstGeom prst="rect">
                <a:avLst/>
              </a:prstGeom>
              <a:noFill/>
              <a:ln w="9525">
                <a:noFill/>
                <a:miter lim="800000"/>
                <a:headEnd/>
                <a:tailEnd/>
              </a:ln>
            </p:spPr>
            <p:txBody>
              <a:bodyPr wrap="none" lIns="0" tIns="0" rIns="0" bIns="0">
                <a:spAutoFit/>
              </a:bodyPr>
              <a:lstStyle/>
              <a:p>
                <a:r>
                  <a:rPr lang="en-US" sz="2200" b="1">
                    <a:solidFill>
                      <a:srgbClr val="000000"/>
                    </a:solidFill>
                  </a:rPr>
                  <a:t>40</a:t>
                </a:r>
                <a:endParaRPr lang="en-US"/>
              </a:p>
            </p:txBody>
          </p:sp>
          <p:sp>
            <p:nvSpPr>
              <p:cNvPr id="37968" name="Rectangle 77"/>
              <p:cNvSpPr>
                <a:spLocks noChangeArrowheads="1"/>
              </p:cNvSpPr>
              <p:nvPr/>
            </p:nvSpPr>
            <p:spPr bwMode="auto">
              <a:xfrm>
                <a:off x="521" y="1391"/>
                <a:ext cx="196" cy="211"/>
              </a:xfrm>
              <a:prstGeom prst="rect">
                <a:avLst/>
              </a:prstGeom>
              <a:noFill/>
              <a:ln w="9525">
                <a:noFill/>
                <a:miter lim="800000"/>
                <a:headEnd/>
                <a:tailEnd/>
              </a:ln>
            </p:spPr>
            <p:txBody>
              <a:bodyPr wrap="none" lIns="0" tIns="0" rIns="0" bIns="0">
                <a:spAutoFit/>
              </a:bodyPr>
              <a:lstStyle/>
              <a:p>
                <a:r>
                  <a:rPr lang="en-US" sz="2200" b="1">
                    <a:solidFill>
                      <a:srgbClr val="000000"/>
                    </a:solidFill>
                  </a:rPr>
                  <a:t>50</a:t>
                </a:r>
                <a:endParaRPr lang="en-US"/>
              </a:p>
            </p:txBody>
          </p:sp>
          <p:sp>
            <p:nvSpPr>
              <p:cNvPr id="37969" name="Rectangle 78"/>
              <p:cNvSpPr>
                <a:spLocks noChangeArrowheads="1"/>
              </p:cNvSpPr>
              <p:nvPr/>
            </p:nvSpPr>
            <p:spPr bwMode="auto">
              <a:xfrm>
                <a:off x="521" y="933"/>
                <a:ext cx="196" cy="211"/>
              </a:xfrm>
              <a:prstGeom prst="rect">
                <a:avLst/>
              </a:prstGeom>
              <a:noFill/>
              <a:ln w="9525">
                <a:noFill/>
                <a:miter lim="800000"/>
                <a:headEnd/>
                <a:tailEnd/>
              </a:ln>
            </p:spPr>
            <p:txBody>
              <a:bodyPr wrap="none" lIns="0" tIns="0" rIns="0" bIns="0">
                <a:spAutoFit/>
              </a:bodyPr>
              <a:lstStyle/>
              <a:p>
                <a:r>
                  <a:rPr lang="en-US" sz="2200" b="1">
                    <a:solidFill>
                      <a:srgbClr val="000000"/>
                    </a:solidFill>
                  </a:rPr>
                  <a:t>60</a:t>
                </a:r>
                <a:endParaRPr lang="en-US"/>
              </a:p>
            </p:txBody>
          </p:sp>
          <p:sp>
            <p:nvSpPr>
              <p:cNvPr id="37970" name="Rectangle 79"/>
              <p:cNvSpPr>
                <a:spLocks noChangeArrowheads="1"/>
              </p:cNvSpPr>
              <p:nvPr/>
            </p:nvSpPr>
            <p:spPr bwMode="auto">
              <a:xfrm>
                <a:off x="521" y="483"/>
                <a:ext cx="196" cy="211"/>
              </a:xfrm>
              <a:prstGeom prst="rect">
                <a:avLst/>
              </a:prstGeom>
              <a:noFill/>
              <a:ln w="9525">
                <a:noFill/>
                <a:miter lim="800000"/>
                <a:headEnd/>
                <a:tailEnd/>
              </a:ln>
            </p:spPr>
            <p:txBody>
              <a:bodyPr wrap="none" lIns="0" tIns="0" rIns="0" bIns="0">
                <a:spAutoFit/>
              </a:bodyPr>
              <a:lstStyle/>
              <a:p>
                <a:r>
                  <a:rPr lang="en-US" sz="2200" b="1">
                    <a:solidFill>
                      <a:srgbClr val="000000"/>
                    </a:solidFill>
                  </a:rPr>
                  <a:t>70</a:t>
                </a:r>
                <a:endParaRPr lang="en-US"/>
              </a:p>
            </p:txBody>
          </p:sp>
          <p:sp>
            <p:nvSpPr>
              <p:cNvPr id="37971" name="Line 80"/>
              <p:cNvSpPr>
                <a:spLocks noChangeShapeType="1"/>
              </p:cNvSpPr>
              <p:nvPr/>
            </p:nvSpPr>
            <p:spPr bwMode="auto">
              <a:xfrm>
                <a:off x="906" y="3758"/>
                <a:ext cx="0" cy="84"/>
              </a:xfrm>
              <a:prstGeom prst="line">
                <a:avLst/>
              </a:prstGeom>
              <a:noFill/>
              <a:ln w="9525">
                <a:solidFill>
                  <a:schemeClr val="tx1"/>
                </a:solidFill>
                <a:round/>
                <a:headEnd/>
                <a:tailEnd/>
              </a:ln>
            </p:spPr>
            <p:txBody>
              <a:bodyPr/>
              <a:lstStyle/>
              <a:p>
                <a:endParaRPr lang="en-US"/>
              </a:p>
            </p:txBody>
          </p:sp>
          <p:sp>
            <p:nvSpPr>
              <p:cNvPr id="37972" name="Line 81"/>
              <p:cNvSpPr>
                <a:spLocks noChangeShapeType="1"/>
              </p:cNvSpPr>
              <p:nvPr/>
            </p:nvSpPr>
            <p:spPr bwMode="auto">
              <a:xfrm>
                <a:off x="1325" y="3758"/>
                <a:ext cx="0" cy="84"/>
              </a:xfrm>
              <a:prstGeom prst="line">
                <a:avLst/>
              </a:prstGeom>
              <a:noFill/>
              <a:ln w="9525">
                <a:solidFill>
                  <a:schemeClr val="tx1"/>
                </a:solidFill>
                <a:round/>
                <a:headEnd/>
                <a:tailEnd/>
              </a:ln>
            </p:spPr>
            <p:txBody>
              <a:bodyPr/>
              <a:lstStyle/>
              <a:p>
                <a:endParaRPr lang="en-US"/>
              </a:p>
            </p:txBody>
          </p:sp>
          <p:sp>
            <p:nvSpPr>
              <p:cNvPr id="37973" name="Line 82"/>
              <p:cNvSpPr>
                <a:spLocks noChangeShapeType="1"/>
              </p:cNvSpPr>
              <p:nvPr/>
            </p:nvSpPr>
            <p:spPr bwMode="auto">
              <a:xfrm>
                <a:off x="1742" y="3758"/>
                <a:ext cx="0" cy="84"/>
              </a:xfrm>
              <a:prstGeom prst="line">
                <a:avLst/>
              </a:prstGeom>
              <a:noFill/>
              <a:ln w="9525">
                <a:solidFill>
                  <a:schemeClr val="tx1"/>
                </a:solidFill>
                <a:round/>
                <a:headEnd/>
                <a:tailEnd/>
              </a:ln>
            </p:spPr>
            <p:txBody>
              <a:bodyPr/>
              <a:lstStyle/>
              <a:p>
                <a:endParaRPr lang="en-US"/>
              </a:p>
            </p:txBody>
          </p:sp>
          <p:sp>
            <p:nvSpPr>
              <p:cNvPr id="37974" name="Line 83"/>
              <p:cNvSpPr>
                <a:spLocks noChangeShapeType="1"/>
              </p:cNvSpPr>
              <p:nvPr/>
            </p:nvSpPr>
            <p:spPr bwMode="auto">
              <a:xfrm>
                <a:off x="2169" y="3758"/>
                <a:ext cx="0" cy="84"/>
              </a:xfrm>
              <a:prstGeom prst="line">
                <a:avLst/>
              </a:prstGeom>
              <a:noFill/>
              <a:ln w="9525">
                <a:solidFill>
                  <a:schemeClr val="tx1"/>
                </a:solidFill>
                <a:round/>
                <a:headEnd/>
                <a:tailEnd/>
              </a:ln>
            </p:spPr>
            <p:txBody>
              <a:bodyPr/>
              <a:lstStyle/>
              <a:p>
                <a:endParaRPr lang="en-US"/>
              </a:p>
            </p:txBody>
          </p:sp>
          <p:sp>
            <p:nvSpPr>
              <p:cNvPr id="37975" name="Line 84"/>
              <p:cNvSpPr>
                <a:spLocks noChangeShapeType="1"/>
              </p:cNvSpPr>
              <p:nvPr/>
            </p:nvSpPr>
            <p:spPr bwMode="auto">
              <a:xfrm>
                <a:off x="2588" y="3758"/>
                <a:ext cx="0" cy="84"/>
              </a:xfrm>
              <a:prstGeom prst="line">
                <a:avLst/>
              </a:prstGeom>
              <a:noFill/>
              <a:ln w="9525">
                <a:solidFill>
                  <a:schemeClr val="tx1"/>
                </a:solidFill>
                <a:round/>
                <a:headEnd/>
                <a:tailEnd/>
              </a:ln>
            </p:spPr>
            <p:txBody>
              <a:bodyPr/>
              <a:lstStyle/>
              <a:p>
                <a:endParaRPr lang="en-US"/>
              </a:p>
            </p:txBody>
          </p:sp>
          <p:sp>
            <p:nvSpPr>
              <p:cNvPr id="37976" name="Line 85"/>
              <p:cNvSpPr>
                <a:spLocks noChangeShapeType="1"/>
              </p:cNvSpPr>
              <p:nvPr/>
            </p:nvSpPr>
            <p:spPr bwMode="auto">
              <a:xfrm>
                <a:off x="3005" y="3758"/>
                <a:ext cx="0" cy="84"/>
              </a:xfrm>
              <a:prstGeom prst="line">
                <a:avLst/>
              </a:prstGeom>
              <a:noFill/>
              <a:ln w="9525">
                <a:solidFill>
                  <a:schemeClr val="tx1"/>
                </a:solidFill>
                <a:round/>
                <a:headEnd/>
                <a:tailEnd/>
              </a:ln>
            </p:spPr>
            <p:txBody>
              <a:bodyPr/>
              <a:lstStyle/>
              <a:p>
                <a:endParaRPr lang="en-US"/>
              </a:p>
            </p:txBody>
          </p:sp>
          <p:sp>
            <p:nvSpPr>
              <p:cNvPr id="37977" name="Line 86"/>
              <p:cNvSpPr>
                <a:spLocks noChangeShapeType="1"/>
              </p:cNvSpPr>
              <p:nvPr/>
            </p:nvSpPr>
            <p:spPr bwMode="auto">
              <a:xfrm>
                <a:off x="3431" y="3758"/>
                <a:ext cx="0" cy="84"/>
              </a:xfrm>
              <a:prstGeom prst="line">
                <a:avLst/>
              </a:prstGeom>
              <a:noFill/>
              <a:ln w="9525">
                <a:solidFill>
                  <a:schemeClr val="tx1"/>
                </a:solidFill>
                <a:round/>
                <a:headEnd/>
                <a:tailEnd/>
              </a:ln>
            </p:spPr>
            <p:txBody>
              <a:bodyPr/>
              <a:lstStyle/>
              <a:p>
                <a:endParaRPr lang="en-US"/>
              </a:p>
            </p:txBody>
          </p:sp>
          <p:sp>
            <p:nvSpPr>
              <p:cNvPr id="37978" name="Line 87"/>
              <p:cNvSpPr>
                <a:spLocks noChangeShapeType="1"/>
              </p:cNvSpPr>
              <p:nvPr/>
            </p:nvSpPr>
            <p:spPr bwMode="auto">
              <a:xfrm>
                <a:off x="3852" y="3758"/>
                <a:ext cx="0" cy="84"/>
              </a:xfrm>
              <a:prstGeom prst="line">
                <a:avLst/>
              </a:prstGeom>
              <a:noFill/>
              <a:ln w="9525">
                <a:solidFill>
                  <a:schemeClr val="tx1"/>
                </a:solidFill>
                <a:round/>
                <a:headEnd/>
                <a:tailEnd/>
              </a:ln>
            </p:spPr>
            <p:txBody>
              <a:bodyPr/>
              <a:lstStyle/>
              <a:p>
                <a:endParaRPr lang="en-US"/>
              </a:p>
            </p:txBody>
          </p:sp>
          <p:sp>
            <p:nvSpPr>
              <p:cNvPr id="37979" name="Line 88"/>
              <p:cNvSpPr>
                <a:spLocks noChangeShapeType="1"/>
              </p:cNvSpPr>
              <p:nvPr/>
            </p:nvSpPr>
            <p:spPr bwMode="auto">
              <a:xfrm>
                <a:off x="4272" y="3758"/>
                <a:ext cx="0" cy="84"/>
              </a:xfrm>
              <a:prstGeom prst="line">
                <a:avLst/>
              </a:prstGeom>
              <a:noFill/>
              <a:ln w="9525">
                <a:solidFill>
                  <a:schemeClr val="tx1"/>
                </a:solidFill>
                <a:round/>
                <a:headEnd/>
                <a:tailEnd/>
              </a:ln>
            </p:spPr>
            <p:txBody>
              <a:bodyPr/>
              <a:lstStyle/>
              <a:p>
                <a:endParaRPr lang="en-US"/>
              </a:p>
            </p:txBody>
          </p:sp>
          <p:sp>
            <p:nvSpPr>
              <p:cNvPr id="37980" name="Line 89"/>
              <p:cNvSpPr>
                <a:spLocks noChangeShapeType="1"/>
              </p:cNvSpPr>
              <p:nvPr/>
            </p:nvSpPr>
            <p:spPr bwMode="auto">
              <a:xfrm>
                <a:off x="4696" y="3758"/>
                <a:ext cx="0" cy="84"/>
              </a:xfrm>
              <a:prstGeom prst="line">
                <a:avLst/>
              </a:prstGeom>
              <a:noFill/>
              <a:ln w="9525">
                <a:solidFill>
                  <a:schemeClr val="tx1"/>
                </a:solidFill>
                <a:round/>
                <a:headEnd/>
                <a:tailEnd/>
              </a:ln>
            </p:spPr>
            <p:txBody>
              <a:bodyPr/>
              <a:lstStyle/>
              <a:p>
                <a:endParaRPr lang="en-US"/>
              </a:p>
            </p:txBody>
          </p:sp>
          <p:sp>
            <p:nvSpPr>
              <p:cNvPr id="37981" name="Line 90"/>
              <p:cNvSpPr>
                <a:spLocks noChangeShapeType="1"/>
              </p:cNvSpPr>
              <p:nvPr/>
            </p:nvSpPr>
            <p:spPr bwMode="auto">
              <a:xfrm>
                <a:off x="5112" y="3758"/>
                <a:ext cx="0" cy="84"/>
              </a:xfrm>
              <a:prstGeom prst="line">
                <a:avLst/>
              </a:prstGeom>
              <a:noFill/>
              <a:ln w="9525">
                <a:solidFill>
                  <a:schemeClr val="tx1"/>
                </a:solidFill>
                <a:round/>
                <a:headEnd/>
                <a:tailEnd/>
              </a:ln>
            </p:spPr>
            <p:txBody>
              <a:bodyPr/>
              <a:lstStyle/>
              <a:p>
                <a:endParaRPr lang="en-US"/>
              </a:p>
            </p:txBody>
          </p:sp>
          <p:sp>
            <p:nvSpPr>
              <p:cNvPr id="37982" name="Text Box 91"/>
              <p:cNvSpPr txBox="1">
                <a:spLocks noChangeArrowheads="1"/>
              </p:cNvSpPr>
              <p:nvPr/>
            </p:nvSpPr>
            <p:spPr bwMode="auto">
              <a:xfrm>
                <a:off x="806" y="3861"/>
                <a:ext cx="4816" cy="250"/>
              </a:xfrm>
              <a:prstGeom prst="rect">
                <a:avLst/>
              </a:prstGeom>
              <a:noFill/>
              <a:ln w="9525">
                <a:noFill/>
                <a:miter lim="800000"/>
                <a:headEnd/>
                <a:tailEnd/>
              </a:ln>
            </p:spPr>
            <p:txBody>
              <a:bodyPr>
                <a:spAutoFit/>
              </a:bodyPr>
              <a:lstStyle/>
              <a:p>
                <a:pPr>
                  <a:spcBef>
                    <a:spcPct val="50000"/>
                  </a:spcBef>
                </a:pPr>
                <a:r>
                  <a:rPr lang="en-US" sz="2000" dirty="0"/>
                  <a:t>0	      1	            2	    </a:t>
                </a:r>
                <a:r>
                  <a:rPr lang="en-US" sz="2000" dirty="0" smtClean="0"/>
                  <a:t>	      </a:t>
                </a:r>
                <a:r>
                  <a:rPr lang="en-US" sz="2000" dirty="0"/>
                  <a:t>3	          </a:t>
                </a:r>
                <a:r>
                  <a:rPr lang="en-US" sz="2000" dirty="0" smtClean="0"/>
                  <a:t>  </a:t>
                </a:r>
                <a:r>
                  <a:rPr lang="en-US" sz="2000" dirty="0"/>
                  <a:t>4		    5  	</a:t>
                </a:r>
              </a:p>
            </p:txBody>
          </p:sp>
          <p:sp>
            <p:nvSpPr>
              <p:cNvPr id="37983" name="Text Box 92"/>
              <p:cNvSpPr txBox="1">
                <a:spLocks noChangeArrowheads="1"/>
              </p:cNvSpPr>
              <p:nvPr/>
            </p:nvSpPr>
            <p:spPr bwMode="auto">
              <a:xfrm>
                <a:off x="2416" y="4115"/>
                <a:ext cx="534" cy="250"/>
              </a:xfrm>
              <a:prstGeom prst="rect">
                <a:avLst/>
              </a:prstGeom>
              <a:noFill/>
              <a:ln w="9525">
                <a:noFill/>
                <a:miter lim="800000"/>
                <a:headEnd/>
                <a:tailEnd/>
              </a:ln>
            </p:spPr>
            <p:txBody>
              <a:bodyPr wrap="none">
                <a:spAutoFit/>
              </a:bodyPr>
              <a:lstStyle/>
              <a:p>
                <a:r>
                  <a:rPr lang="en-US" sz="2000" dirty="0"/>
                  <a:t>Years</a:t>
                </a:r>
              </a:p>
            </p:txBody>
          </p:sp>
          <p:sp>
            <p:nvSpPr>
              <p:cNvPr id="37985" name="Line 94"/>
              <p:cNvSpPr>
                <a:spLocks noChangeShapeType="1"/>
              </p:cNvSpPr>
              <p:nvPr/>
            </p:nvSpPr>
            <p:spPr bwMode="auto">
              <a:xfrm>
                <a:off x="785" y="3299"/>
                <a:ext cx="4435" cy="0"/>
              </a:xfrm>
              <a:prstGeom prst="line">
                <a:avLst/>
              </a:prstGeom>
              <a:noFill/>
              <a:ln w="12700" cap="rnd">
                <a:solidFill>
                  <a:schemeClr val="tx1"/>
                </a:solidFill>
                <a:prstDash val="sysDot"/>
                <a:round/>
                <a:headEnd/>
                <a:tailEnd/>
              </a:ln>
            </p:spPr>
            <p:txBody>
              <a:bodyPr/>
              <a:lstStyle/>
              <a:p>
                <a:endParaRPr lang="en-US"/>
              </a:p>
            </p:txBody>
          </p:sp>
          <p:sp>
            <p:nvSpPr>
              <p:cNvPr id="37986" name="Text Box 95"/>
              <p:cNvSpPr txBox="1">
                <a:spLocks noChangeArrowheads="1"/>
              </p:cNvSpPr>
              <p:nvPr/>
            </p:nvSpPr>
            <p:spPr bwMode="auto">
              <a:xfrm>
                <a:off x="4021" y="2461"/>
                <a:ext cx="940" cy="231"/>
              </a:xfrm>
              <a:prstGeom prst="rect">
                <a:avLst/>
              </a:prstGeom>
              <a:noFill/>
              <a:ln w="9525">
                <a:noFill/>
                <a:miter lim="800000"/>
                <a:headEnd/>
                <a:tailEnd/>
              </a:ln>
            </p:spPr>
            <p:txBody>
              <a:bodyPr wrap="none">
                <a:spAutoFit/>
              </a:bodyPr>
              <a:lstStyle/>
              <a:p>
                <a:r>
                  <a:rPr lang="en-GB" b="1">
                    <a:solidFill>
                      <a:srgbClr val="CC0000"/>
                    </a:solidFill>
                  </a:rPr>
                  <a:t>Radioiodine</a:t>
                </a:r>
                <a:endParaRPr lang="en-US" sz="1600">
                  <a:solidFill>
                    <a:srgbClr val="CC0000"/>
                  </a:solidFill>
                </a:endParaRPr>
              </a:p>
            </p:txBody>
          </p:sp>
          <p:sp>
            <p:nvSpPr>
              <p:cNvPr id="37987" name="Text Box 96"/>
              <p:cNvSpPr txBox="1">
                <a:spLocks noChangeArrowheads="1"/>
              </p:cNvSpPr>
              <p:nvPr/>
            </p:nvSpPr>
            <p:spPr bwMode="auto">
              <a:xfrm>
                <a:off x="1585" y="2705"/>
                <a:ext cx="660" cy="231"/>
              </a:xfrm>
              <a:prstGeom prst="rect">
                <a:avLst/>
              </a:prstGeom>
              <a:noFill/>
              <a:ln w="9525">
                <a:noFill/>
                <a:miter lim="800000"/>
                <a:headEnd/>
                <a:tailEnd/>
              </a:ln>
            </p:spPr>
            <p:txBody>
              <a:bodyPr wrap="none">
                <a:spAutoFit/>
              </a:bodyPr>
              <a:lstStyle/>
              <a:p>
                <a:r>
                  <a:rPr lang="en-GB" b="1"/>
                  <a:t>Surgery</a:t>
                </a:r>
                <a:endParaRPr lang="en-US" sz="1600"/>
              </a:p>
            </p:txBody>
          </p:sp>
          <p:sp>
            <p:nvSpPr>
              <p:cNvPr id="37988" name="Text Box 97"/>
              <p:cNvSpPr txBox="1">
                <a:spLocks noChangeArrowheads="1"/>
              </p:cNvSpPr>
              <p:nvPr/>
            </p:nvSpPr>
            <p:spPr bwMode="auto">
              <a:xfrm>
                <a:off x="805" y="3340"/>
                <a:ext cx="937" cy="465"/>
              </a:xfrm>
              <a:prstGeom prst="rect">
                <a:avLst/>
              </a:prstGeom>
              <a:noFill/>
              <a:ln w="9525">
                <a:noFill/>
                <a:miter lim="800000"/>
                <a:headEnd/>
                <a:tailEnd/>
              </a:ln>
            </p:spPr>
            <p:txBody>
              <a:bodyPr wrap="none">
                <a:spAutoFit/>
              </a:bodyPr>
              <a:lstStyle/>
              <a:p>
                <a:r>
                  <a:rPr lang="en-GB" sz="2100" b="1" dirty="0">
                    <a:solidFill>
                      <a:srgbClr val="000066"/>
                    </a:solidFill>
                  </a:rPr>
                  <a:t>Medication</a:t>
                </a:r>
              </a:p>
              <a:p>
                <a:endParaRPr lang="en-US" sz="2100" dirty="0">
                  <a:solidFill>
                    <a:srgbClr val="000066"/>
                  </a:solidFill>
                </a:endParaRPr>
              </a:p>
            </p:txBody>
          </p:sp>
        </p:grpSp>
        <p:sp>
          <p:nvSpPr>
            <p:cNvPr id="119907" name="Text Box 99"/>
            <p:cNvSpPr txBox="1">
              <a:spLocks noChangeArrowheads="1"/>
            </p:cNvSpPr>
            <p:nvPr/>
          </p:nvSpPr>
          <p:spPr bwMode="auto">
            <a:xfrm>
              <a:off x="431" y="73"/>
              <a:ext cx="5135" cy="291"/>
            </a:xfrm>
            <a:prstGeom prst="rect">
              <a:avLst/>
            </a:prstGeom>
            <a:noFill/>
            <a:ln w="9525">
              <a:noFill/>
              <a:miter lim="800000"/>
              <a:headEnd/>
              <a:tailEnd/>
            </a:ln>
            <a:effectLst/>
          </p:spPr>
          <p:txBody>
            <a:bodyPr wrap="none">
              <a:spAutoFit/>
            </a:bodyPr>
            <a:lstStyle/>
            <a:p>
              <a:pPr>
                <a:defRPr/>
              </a:pPr>
              <a:r>
                <a:rPr lang="da-DK" b="1" dirty="0">
                  <a:solidFill>
                    <a:srgbClr val="00B050"/>
                  </a:solidFill>
                  <a:effectLst>
                    <a:outerShdw blurRad="38100" dist="38100" dir="2700000" algn="tl">
                      <a:srgbClr val="FFFFFF"/>
                    </a:outerShdw>
                  </a:effectLst>
                </a:rPr>
                <a:t>TSH receptor autoimmunity in Graves’ disease after therapy</a:t>
              </a:r>
            </a:p>
          </p:txBody>
        </p:sp>
        <p:sp>
          <p:nvSpPr>
            <p:cNvPr id="37896" name="Text Box 100"/>
            <p:cNvSpPr txBox="1">
              <a:spLocks noChangeArrowheads="1"/>
            </p:cNvSpPr>
            <p:nvPr/>
          </p:nvSpPr>
          <p:spPr bwMode="auto">
            <a:xfrm rot="16200000">
              <a:off x="-97" y="2127"/>
              <a:ext cx="652" cy="231"/>
            </a:xfrm>
            <a:prstGeom prst="rect">
              <a:avLst/>
            </a:prstGeom>
            <a:noFill/>
            <a:ln w="9525">
              <a:noFill/>
              <a:miter lim="800000"/>
              <a:headEnd/>
              <a:tailEnd/>
            </a:ln>
          </p:spPr>
          <p:txBody>
            <a:bodyPr wrap="none">
              <a:spAutoFit/>
            </a:bodyPr>
            <a:lstStyle/>
            <a:p>
              <a:r>
                <a:rPr lang="da-DK" dirty="0"/>
                <a:t>TRAb %</a:t>
              </a:r>
            </a:p>
          </p:txBody>
        </p:sp>
        <p:sp>
          <p:nvSpPr>
            <p:cNvPr id="37897" name="Text Box 101"/>
            <p:cNvSpPr txBox="1">
              <a:spLocks noChangeArrowheads="1"/>
            </p:cNvSpPr>
            <p:nvPr/>
          </p:nvSpPr>
          <p:spPr bwMode="auto">
            <a:xfrm>
              <a:off x="374" y="4143"/>
              <a:ext cx="1213" cy="194"/>
            </a:xfrm>
            <a:prstGeom prst="rect">
              <a:avLst/>
            </a:prstGeom>
            <a:noFill/>
            <a:ln w="9525">
              <a:noFill/>
              <a:miter lim="800000"/>
              <a:headEnd/>
              <a:tailEnd/>
            </a:ln>
          </p:spPr>
          <p:txBody>
            <a:bodyPr wrap="none">
              <a:spAutoFit/>
            </a:bodyPr>
            <a:lstStyle/>
            <a:p>
              <a:r>
                <a:rPr lang="da-DK" sz="1400" dirty="0"/>
                <a:t>Laurberg et al EJE 2008</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D838041-6EE4-47DA-8CD5-A3EC02C9DF57}" type="slidenum">
              <a:rPr lang="fr-FR" smtClean="0"/>
              <a:pPr>
                <a:defRPr/>
              </a:pPr>
              <a:t>2</a:t>
            </a:fld>
            <a:endParaRPr lang="fr-FR"/>
          </a:p>
        </p:txBody>
      </p:sp>
      <p:sp>
        <p:nvSpPr>
          <p:cNvPr id="3" name="Content Placeholder 2"/>
          <p:cNvSpPr txBox="1">
            <a:spLocks/>
          </p:cNvSpPr>
          <p:nvPr/>
        </p:nvSpPr>
        <p:spPr>
          <a:xfrm>
            <a:off x="755576" y="476672"/>
            <a:ext cx="7414592" cy="5832475"/>
          </a:xfrm>
          <a:prstGeom prst="rect">
            <a:avLst/>
          </a:prstGeom>
        </p:spPr>
        <p:txBody>
          <a:bodyPr/>
          <a:lstStyle/>
          <a:p>
            <a:pPr marL="342900" marR="0" lvl="0" indent="-342900" algn="ctr" defTabSz="914400" rtl="1" eaLnBrk="0" fontAlgn="base" latinLnBrk="0" hangingPunct="0">
              <a:lnSpc>
                <a:spcPct val="100000"/>
              </a:lnSpc>
              <a:spcBef>
                <a:spcPct val="20000"/>
              </a:spcBef>
              <a:spcAft>
                <a:spcPct val="0"/>
              </a:spcAft>
              <a:buClrTx/>
              <a:buSzTx/>
              <a:buFontTx/>
              <a:buNone/>
              <a:tabLst/>
              <a:defRPr/>
            </a:pPr>
            <a:r>
              <a:rPr kumimoji="0" lang="fa-IR" sz="4500" b="0" i="0" u="none" strike="noStrike" kern="0" cap="none" spc="0" normalizeH="0" baseline="0" noProof="0" dirty="0" smtClean="0">
                <a:ln>
                  <a:noFill/>
                </a:ln>
                <a:solidFill>
                  <a:srgbClr val="C00000"/>
                </a:solidFill>
                <a:effectLst/>
                <a:uLnTx/>
                <a:uFillTx/>
                <a:latin typeface="+mn-lt"/>
                <a:ea typeface="+mn-ea"/>
                <a:cs typeface="Titr Mazar" pitchFamily="10" charset="-78"/>
              </a:rPr>
              <a:t>انتخاب روش درماني مناسب پركاري تيروئيد</a:t>
            </a:r>
          </a:p>
          <a:p>
            <a:pPr marL="342900" marR="0" lvl="0" indent="-342900" algn="ctr" defTabSz="914400" rtl="1" eaLnBrk="0" fontAlgn="base" latinLnBrk="0" hangingPunct="0">
              <a:lnSpc>
                <a:spcPct val="100000"/>
              </a:lnSpc>
              <a:spcBef>
                <a:spcPct val="20000"/>
              </a:spcBef>
              <a:spcAft>
                <a:spcPct val="0"/>
              </a:spcAft>
              <a:buClrTx/>
              <a:buSzTx/>
              <a:buFontTx/>
              <a:buNone/>
              <a:tabLst/>
              <a:defRPr/>
            </a:pPr>
            <a:endParaRPr kumimoji="0" lang="fa-IR" sz="2400" b="0" i="0" u="none" strike="noStrike" kern="0" cap="none" spc="0" normalizeH="0" baseline="0" noProof="0" dirty="0" smtClean="0">
              <a:ln>
                <a:noFill/>
              </a:ln>
              <a:solidFill>
                <a:srgbClr val="FFFF00"/>
              </a:solidFill>
              <a:effectLst/>
              <a:uLnTx/>
              <a:uFillTx/>
              <a:latin typeface="+mn-lt"/>
              <a:ea typeface="+mn-ea"/>
              <a:cs typeface="+mn-cs"/>
            </a:endParaRPr>
          </a:p>
          <a:p>
            <a:pPr marL="342900" marR="0" lvl="0" indent="-342900" algn="ctr" defTabSz="914400" rtl="1" eaLnBrk="0" fontAlgn="base" latinLnBrk="0" hangingPunct="0">
              <a:lnSpc>
                <a:spcPct val="100000"/>
              </a:lnSpc>
              <a:spcBef>
                <a:spcPct val="20000"/>
              </a:spcBef>
              <a:spcAft>
                <a:spcPct val="0"/>
              </a:spcAft>
              <a:buClrTx/>
              <a:buSzTx/>
              <a:buFontTx/>
              <a:buNone/>
              <a:tabLst/>
              <a:defRPr/>
            </a:pPr>
            <a:endParaRPr kumimoji="0" lang="fa-IR" sz="2400" b="0" i="0" u="none" strike="noStrike" kern="0" cap="none" spc="0" normalizeH="0" baseline="0" noProof="0" dirty="0" smtClean="0">
              <a:ln>
                <a:noFill/>
              </a:ln>
              <a:solidFill>
                <a:srgbClr val="FFFF00"/>
              </a:solidFill>
              <a:effectLst/>
              <a:uLnTx/>
              <a:uFillTx/>
              <a:latin typeface="+mn-lt"/>
              <a:ea typeface="+mn-ea"/>
              <a:cs typeface="+mn-cs"/>
            </a:endParaRPr>
          </a:p>
          <a:p>
            <a:pPr marL="342900" marR="0" lvl="0" indent="-342900" algn="ctr" defTabSz="914400" rtl="1" eaLnBrk="0" fontAlgn="base" latinLnBrk="0" hangingPunct="0">
              <a:lnSpc>
                <a:spcPct val="100000"/>
              </a:lnSpc>
              <a:spcBef>
                <a:spcPct val="20000"/>
              </a:spcBef>
              <a:spcAft>
                <a:spcPct val="0"/>
              </a:spcAft>
              <a:buClrTx/>
              <a:buSzTx/>
              <a:buFontTx/>
              <a:buNone/>
              <a:tabLst/>
              <a:defRPr/>
            </a:pPr>
            <a:r>
              <a:rPr kumimoji="0" lang="fa-IR" sz="2400" b="0" i="0" u="none" strike="noStrike" kern="0" cap="none" spc="0" normalizeH="0" baseline="0" noProof="0" dirty="0" smtClean="0">
                <a:ln>
                  <a:noFill/>
                </a:ln>
                <a:solidFill>
                  <a:srgbClr val="002060"/>
                </a:solidFill>
                <a:effectLst/>
                <a:uLnTx/>
                <a:uFillTx/>
                <a:latin typeface="+mn-lt"/>
                <a:ea typeface="+mn-ea"/>
                <a:cs typeface="Mitra Bold Mazar" pitchFamily="10" charset="-78"/>
              </a:rPr>
              <a:t>دكتر فريدون عزيزي</a:t>
            </a:r>
          </a:p>
          <a:p>
            <a:pPr marL="342900" marR="0" lvl="0" indent="-342900" algn="ctr" defTabSz="914400" rtl="1" eaLnBrk="0" fontAlgn="base" latinLnBrk="0" hangingPunct="0">
              <a:lnSpc>
                <a:spcPct val="100000"/>
              </a:lnSpc>
              <a:spcBef>
                <a:spcPct val="20000"/>
              </a:spcBef>
              <a:spcAft>
                <a:spcPct val="0"/>
              </a:spcAft>
              <a:buClrTx/>
              <a:buSzTx/>
              <a:buFontTx/>
              <a:buNone/>
              <a:tabLst/>
              <a:defRPr/>
            </a:pPr>
            <a:endParaRPr lang="fa-IR" b="0" kern="0" dirty="0" smtClean="0">
              <a:solidFill>
                <a:srgbClr val="002060"/>
              </a:solidFill>
              <a:latin typeface="+mn-lt"/>
              <a:cs typeface="Mitra Bold Mazar" pitchFamily="10" charset="-78"/>
            </a:endParaRPr>
          </a:p>
          <a:p>
            <a:pPr marL="342900" marR="0" lvl="0" indent="-342900" algn="ctr" defTabSz="914400" rtl="1" eaLnBrk="0" fontAlgn="base" latinLnBrk="0" hangingPunct="0">
              <a:lnSpc>
                <a:spcPct val="100000"/>
              </a:lnSpc>
              <a:spcBef>
                <a:spcPct val="20000"/>
              </a:spcBef>
              <a:spcAft>
                <a:spcPct val="0"/>
              </a:spcAft>
              <a:buClrTx/>
              <a:buSzTx/>
              <a:buFontTx/>
              <a:buNone/>
              <a:tabLst/>
              <a:defRPr/>
            </a:pPr>
            <a:endParaRPr kumimoji="0" lang="fa-IR" sz="2400" b="0" i="0" u="none" strike="noStrike" kern="0" cap="none" spc="0" normalizeH="0" baseline="0" noProof="0" dirty="0" smtClean="0">
              <a:ln>
                <a:noFill/>
              </a:ln>
              <a:solidFill>
                <a:srgbClr val="002060"/>
              </a:solidFill>
              <a:effectLst/>
              <a:uLnTx/>
              <a:uFillTx/>
              <a:latin typeface="+mn-lt"/>
              <a:ea typeface="+mn-ea"/>
              <a:cs typeface="Mitra Bold Mazar" pitchFamily="10" charset="-78"/>
            </a:endParaRPr>
          </a:p>
          <a:p>
            <a:pPr marL="342900" marR="0" lvl="0" indent="-342900" algn="ctr" defTabSz="914400" rtl="1" eaLnBrk="0" fontAlgn="base" latinLnBrk="0" hangingPunct="0">
              <a:lnSpc>
                <a:spcPct val="100000"/>
              </a:lnSpc>
              <a:spcBef>
                <a:spcPct val="20000"/>
              </a:spcBef>
              <a:spcAft>
                <a:spcPct val="0"/>
              </a:spcAft>
              <a:buClrTx/>
              <a:buSzTx/>
              <a:buFontTx/>
              <a:buNone/>
              <a:tabLst/>
              <a:defRPr/>
            </a:pPr>
            <a:endParaRPr kumimoji="0" lang="fa-IR" sz="2400" b="0" i="0" u="none" strike="noStrike" kern="0" cap="none" spc="0" normalizeH="0" baseline="0" noProof="0" dirty="0" smtClean="0">
              <a:ln>
                <a:noFill/>
              </a:ln>
              <a:solidFill>
                <a:srgbClr val="002060"/>
              </a:solidFill>
              <a:effectLst/>
              <a:uLnTx/>
              <a:uFillTx/>
              <a:latin typeface="+mn-lt"/>
              <a:ea typeface="+mn-ea"/>
              <a:cs typeface="Mitra Bold Mazar" pitchFamily="10" charset="-78"/>
            </a:endParaRPr>
          </a:p>
          <a:p>
            <a:pPr marL="342900" marR="0" lvl="0" indent="-342900" algn="ctr" defTabSz="914400" rtl="1" eaLnBrk="0" fontAlgn="base" latinLnBrk="0" hangingPunct="0">
              <a:lnSpc>
                <a:spcPct val="100000"/>
              </a:lnSpc>
              <a:spcBef>
                <a:spcPct val="20000"/>
              </a:spcBef>
              <a:spcAft>
                <a:spcPct val="0"/>
              </a:spcAft>
              <a:buClrTx/>
              <a:buSzTx/>
              <a:buFontTx/>
              <a:buNone/>
              <a:tabLst/>
              <a:defRPr/>
            </a:pPr>
            <a:r>
              <a:rPr lang="fa-IR" sz="2800" b="0" kern="0" dirty="0" smtClean="0">
                <a:solidFill>
                  <a:srgbClr val="00B050"/>
                </a:solidFill>
                <a:latin typeface="+mn-lt"/>
                <a:cs typeface="Mitra Bold Mazar" pitchFamily="10" charset="-78"/>
              </a:rPr>
              <a:t>پژوهشکده علوم غدد درون ريز و متابوليسم</a:t>
            </a:r>
          </a:p>
          <a:p>
            <a:pPr marL="342900" lvl="0" indent="-342900" rtl="1" eaLnBrk="0" hangingPunct="0">
              <a:spcBef>
                <a:spcPct val="20000"/>
              </a:spcBef>
              <a:defRPr/>
            </a:pPr>
            <a:r>
              <a:rPr lang="fa-IR" b="0" kern="0" dirty="0" smtClean="0">
                <a:solidFill>
                  <a:srgbClr val="00B050"/>
                </a:solidFill>
                <a:cs typeface="Mitra Bold Mazar" pitchFamily="10" charset="-78"/>
              </a:rPr>
              <a:t>دانشگاه علوم پزشكي شهيد بهشتي</a:t>
            </a:r>
            <a:endParaRPr kumimoji="0" lang="en-US" sz="2400" b="0" i="0" u="none" strike="noStrike" kern="0" cap="none" spc="0" normalizeH="0" baseline="0" noProof="0" dirty="0" smtClean="0">
              <a:ln>
                <a:noFill/>
              </a:ln>
              <a:solidFill>
                <a:srgbClr val="00B050"/>
              </a:solidFill>
              <a:effectLst/>
              <a:uLnTx/>
              <a:uFillTx/>
              <a:latin typeface="+mn-lt"/>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79388" y="115888"/>
            <a:ext cx="8893175" cy="914400"/>
          </a:xfrm>
        </p:spPr>
        <p:txBody>
          <a:bodyPr/>
          <a:lstStyle/>
          <a:p>
            <a:pPr algn="ctr"/>
            <a:r>
              <a:rPr lang="en-US" sz="2600" b="1" i="1" dirty="0">
                <a:solidFill>
                  <a:srgbClr val="C00000"/>
                </a:solidFill>
                <a:latin typeface="Times New Roman" pitchFamily="18" charset="0"/>
                <a:cs typeface="Times New Roman" pitchFamily="18" charset="0"/>
              </a:rPr>
              <a:t>Factors favoring relapse of </a:t>
            </a:r>
            <a:r>
              <a:rPr lang="en-US" sz="2600" b="1" i="1" dirty="0" err="1">
                <a:solidFill>
                  <a:srgbClr val="C00000"/>
                </a:solidFill>
                <a:latin typeface="Times New Roman" pitchFamily="18" charset="0"/>
                <a:cs typeface="Times New Roman" pitchFamily="18" charset="0"/>
              </a:rPr>
              <a:t>thyrotoxicosis</a:t>
            </a:r>
            <a:r>
              <a:rPr lang="en-US" sz="2600" b="1" i="1" dirty="0">
                <a:solidFill>
                  <a:srgbClr val="C00000"/>
                </a:solidFill>
                <a:latin typeface="Times New Roman" pitchFamily="18" charset="0"/>
                <a:cs typeface="Times New Roman" pitchFamily="18" charset="0"/>
              </a:rPr>
              <a:t> after treatment of Graves’ disease with </a:t>
            </a:r>
            <a:r>
              <a:rPr lang="en-US" sz="2600" b="1" i="1" dirty="0" err="1">
                <a:solidFill>
                  <a:srgbClr val="C00000"/>
                </a:solidFill>
                <a:latin typeface="Times New Roman" pitchFamily="18" charset="0"/>
                <a:cs typeface="Times New Roman" pitchFamily="18" charset="0"/>
              </a:rPr>
              <a:t>thionamides</a:t>
            </a:r>
            <a:endParaRPr lang="en-US" sz="2600" b="1" i="1" dirty="0">
              <a:solidFill>
                <a:srgbClr val="C00000"/>
              </a:solidFill>
              <a:latin typeface="Times New Roman" pitchFamily="18" charset="0"/>
              <a:cs typeface="Times New Roman" pitchFamily="18" charset="0"/>
            </a:endParaRPr>
          </a:p>
        </p:txBody>
      </p:sp>
      <p:sp>
        <p:nvSpPr>
          <p:cNvPr id="51203" name="Rectangle 3"/>
          <p:cNvSpPr>
            <a:spLocks noGrp="1" noChangeArrowheads="1"/>
          </p:cNvSpPr>
          <p:nvPr>
            <p:ph type="body" idx="1"/>
          </p:nvPr>
        </p:nvSpPr>
        <p:spPr>
          <a:xfrm>
            <a:off x="346075" y="1196975"/>
            <a:ext cx="8569325" cy="5300663"/>
          </a:xfrm>
        </p:spPr>
        <p:txBody>
          <a:bodyPr/>
          <a:lstStyle/>
          <a:p>
            <a:pPr>
              <a:lnSpc>
                <a:spcPct val="90000"/>
              </a:lnSpc>
              <a:buFontTx/>
              <a:buNone/>
            </a:pPr>
            <a:r>
              <a:rPr lang="en-US" sz="2800" b="1" dirty="0">
                <a:solidFill>
                  <a:srgbClr val="00B050"/>
                </a:solidFill>
                <a:latin typeface="Times New Roman" pitchFamily="18" charset="0"/>
                <a:cs typeface="Times New Roman" pitchFamily="18" charset="0"/>
              </a:rPr>
              <a:t>More consistent factors:</a:t>
            </a:r>
          </a:p>
          <a:p>
            <a:pPr>
              <a:lnSpc>
                <a:spcPct val="90000"/>
              </a:lnSpc>
              <a:buClr>
                <a:srgbClr val="FF3300"/>
              </a:buClr>
              <a:buFont typeface="Wingdings" pitchFamily="2" charset="2"/>
              <a:buChar char="§"/>
            </a:pPr>
            <a:r>
              <a:rPr lang="en-US" sz="2400" b="1" dirty="0">
                <a:solidFill>
                  <a:srgbClr val="002060"/>
                </a:solidFill>
                <a:latin typeface="Times New Roman" pitchFamily="18" charset="0"/>
                <a:cs typeface="Times New Roman" pitchFamily="18" charset="0"/>
              </a:rPr>
              <a:t>Severe degree of </a:t>
            </a:r>
            <a:r>
              <a:rPr lang="en-US" sz="2400" b="1" dirty="0" err="1">
                <a:solidFill>
                  <a:srgbClr val="002060"/>
                </a:solidFill>
                <a:latin typeface="Times New Roman" pitchFamily="18" charset="0"/>
                <a:cs typeface="Times New Roman" pitchFamily="18" charset="0"/>
              </a:rPr>
              <a:t>thyrotoxicosis</a:t>
            </a:r>
            <a:endParaRPr lang="en-US" sz="2400" b="1" dirty="0">
              <a:solidFill>
                <a:srgbClr val="002060"/>
              </a:solidFill>
              <a:latin typeface="Times New Roman" pitchFamily="18" charset="0"/>
              <a:cs typeface="Times New Roman" pitchFamily="18" charset="0"/>
            </a:endParaRPr>
          </a:p>
          <a:p>
            <a:pPr>
              <a:lnSpc>
                <a:spcPct val="90000"/>
              </a:lnSpc>
              <a:buClr>
                <a:srgbClr val="FF3300"/>
              </a:buClr>
              <a:buFont typeface="Wingdings" pitchFamily="2" charset="2"/>
              <a:buChar char="§"/>
            </a:pPr>
            <a:r>
              <a:rPr lang="en-US" sz="2400" b="1" dirty="0">
                <a:solidFill>
                  <a:srgbClr val="002060"/>
                </a:solidFill>
                <a:latin typeface="Times New Roman" pitchFamily="18" charset="0"/>
                <a:cs typeface="Times New Roman" pitchFamily="18" charset="0"/>
              </a:rPr>
              <a:t>Large goiter</a:t>
            </a:r>
          </a:p>
          <a:p>
            <a:pPr>
              <a:lnSpc>
                <a:spcPct val="90000"/>
              </a:lnSpc>
              <a:buClr>
                <a:srgbClr val="FF3300"/>
              </a:buClr>
              <a:buFont typeface="Wingdings" pitchFamily="2" charset="2"/>
              <a:buChar char="§"/>
            </a:pPr>
            <a:r>
              <a:rPr lang="en-US" sz="2400" b="1" dirty="0">
                <a:solidFill>
                  <a:srgbClr val="002060"/>
                </a:solidFill>
                <a:latin typeface="Times New Roman" pitchFamily="18" charset="0"/>
                <a:cs typeface="Times New Roman" pitchFamily="18" charset="0"/>
              </a:rPr>
              <a:t>Lack of decrease of goiter size during therapy</a:t>
            </a:r>
          </a:p>
          <a:p>
            <a:pPr>
              <a:lnSpc>
                <a:spcPct val="90000"/>
              </a:lnSpc>
              <a:buClr>
                <a:srgbClr val="FF3300"/>
              </a:buClr>
              <a:buFont typeface="Wingdings" pitchFamily="2" charset="2"/>
              <a:buChar char="§"/>
            </a:pPr>
            <a:r>
              <a:rPr lang="en-US" sz="2400" b="1" dirty="0">
                <a:solidFill>
                  <a:srgbClr val="002060"/>
                </a:solidFill>
                <a:latin typeface="Times New Roman" pitchFamily="18" charset="0"/>
                <a:cs typeface="Times New Roman" pitchFamily="18" charset="0"/>
              </a:rPr>
              <a:t>High T3 to T4 ratio in serum </a:t>
            </a:r>
          </a:p>
          <a:p>
            <a:pPr>
              <a:lnSpc>
                <a:spcPct val="90000"/>
              </a:lnSpc>
              <a:buClr>
                <a:srgbClr val="FF3300"/>
              </a:buClr>
              <a:buFont typeface="Wingdings" pitchFamily="2" charset="2"/>
              <a:buChar char="§"/>
            </a:pPr>
            <a:r>
              <a:rPr lang="en-US" sz="2400" b="1" dirty="0">
                <a:solidFill>
                  <a:srgbClr val="002060"/>
                </a:solidFill>
                <a:latin typeface="Times New Roman" pitchFamily="18" charset="0"/>
                <a:cs typeface="Times New Roman" pitchFamily="18" charset="0"/>
              </a:rPr>
              <a:t>Higher baseline levels of anti-TSH receptor antibodies</a:t>
            </a:r>
          </a:p>
          <a:p>
            <a:pPr>
              <a:lnSpc>
                <a:spcPct val="90000"/>
              </a:lnSpc>
              <a:buClr>
                <a:srgbClr val="FF3300"/>
              </a:buClr>
              <a:buFont typeface="Wingdings" pitchFamily="2" charset="2"/>
              <a:buChar char="§"/>
            </a:pPr>
            <a:r>
              <a:rPr lang="en-US" sz="2400" b="1" dirty="0">
                <a:solidFill>
                  <a:srgbClr val="002060"/>
                </a:solidFill>
                <a:latin typeface="Times New Roman" pitchFamily="18" charset="0"/>
                <a:cs typeface="Times New Roman" pitchFamily="18" charset="0"/>
              </a:rPr>
              <a:t>Lack of normalization of serum TSH</a:t>
            </a:r>
          </a:p>
          <a:p>
            <a:pPr>
              <a:lnSpc>
                <a:spcPct val="90000"/>
              </a:lnSpc>
              <a:buFontTx/>
              <a:buNone/>
            </a:pPr>
            <a:r>
              <a:rPr lang="en-US" sz="2800" b="1" dirty="0">
                <a:solidFill>
                  <a:srgbClr val="00B050"/>
                </a:solidFill>
                <a:latin typeface="Times New Roman" pitchFamily="18" charset="0"/>
                <a:cs typeface="Times New Roman" pitchFamily="18" charset="0"/>
              </a:rPr>
              <a:t>Inconsistent factors:</a:t>
            </a:r>
          </a:p>
          <a:p>
            <a:pPr>
              <a:lnSpc>
                <a:spcPct val="90000"/>
              </a:lnSpc>
              <a:buClr>
                <a:srgbClr val="FF3300"/>
              </a:buClr>
              <a:buFont typeface="Wingdings" pitchFamily="2" charset="2"/>
              <a:buChar char="§"/>
            </a:pPr>
            <a:r>
              <a:rPr lang="en-US" sz="2400" b="1" dirty="0">
                <a:solidFill>
                  <a:srgbClr val="002060"/>
                </a:solidFill>
                <a:latin typeface="Times New Roman" pitchFamily="18" charset="0"/>
                <a:cs typeface="Times New Roman" pitchFamily="18" charset="0"/>
              </a:rPr>
              <a:t>Sex, age, cigarette smoking, duration of symptoms before diagnosis, presence of </a:t>
            </a:r>
            <a:r>
              <a:rPr lang="en-US" sz="2400" b="1" dirty="0" err="1">
                <a:solidFill>
                  <a:srgbClr val="002060"/>
                </a:solidFill>
                <a:latin typeface="Times New Roman" pitchFamily="18" charset="0"/>
                <a:cs typeface="Times New Roman" pitchFamily="18" charset="0"/>
              </a:rPr>
              <a:t>ophthalmopathy</a:t>
            </a:r>
            <a:r>
              <a:rPr lang="en-US" sz="2400" b="1" dirty="0">
                <a:solidFill>
                  <a:srgbClr val="002060"/>
                </a:solidFill>
                <a:latin typeface="Times New Roman" pitchFamily="18" charset="0"/>
                <a:cs typeface="Times New Roman" pitchFamily="18" charset="0"/>
              </a:rPr>
              <a:t>, psychiatric disorders, (depression, </a:t>
            </a:r>
            <a:r>
              <a:rPr lang="en-US" sz="2400" b="1" dirty="0" err="1">
                <a:solidFill>
                  <a:srgbClr val="002060"/>
                </a:solidFill>
                <a:latin typeface="Times New Roman" pitchFamily="18" charset="0"/>
                <a:cs typeface="Times New Roman" pitchFamily="18" charset="0"/>
              </a:rPr>
              <a:t>hypochondriasis</a:t>
            </a:r>
            <a:r>
              <a:rPr lang="en-US" sz="2400" b="1" dirty="0">
                <a:solidFill>
                  <a:srgbClr val="002060"/>
                </a:solidFill>
                <a:latin typeface="Times New Roman" pitchFamily="18" charset="0"/>
                <a:cs typeface="Times New Roman" pitchFamily="18" charset="0"/>
              </a:rPr>
              <a:t>, paranoia, mental fatigue) and problems of daily life</a:t>
            </a:r>
          </a:p>
          <a:p>
            <a:pPr>
              <a:lnSpc>
                <a:spcPct val="90000"/>
              </a:lnSpc>
              <a:buClr>
                <a:srgbClr val="FF3300"/>
              </a:buClr>
              <a:buFont typeface="Wingdings" pitchFamily="2" charset="2"/>
              <a:buChar char="§"/>
            </a:pPr>
            <a:endParaRPr lang="en-US" sz="1600" b="1" dirty="0">
              <a:latin typeface="Times New Roman" pitchFamily="18" charset="0"/>
              <a:cs typeface="Times New Roman" pitchFamily="18" charset="0"/>
            </a:endParaRPr>
          </a:p>
          <a:p>
            <a:pPr>
              <a:lnSpc>
                <a:spcPct val="90000"/>
              </a:lnSpc>
              <a:buFontTx/>
              <a:buNone/>
            </a:pPr>
            <a:r>
              <a:rPr lang="en-US" sz="1600" b="1" dirty="0" err="1">
                <a:solidFill>
                  <a:srgbClr val="002060"/>
                </a:solidFill>
                <a:latin typeface="Times New Roman" pitchFamily="18" charset="0"/>
                <a:cs typeface="Times New Roman" pitchFamily="18" charset="0"/>
              </a:rPr>
              <a:t>Azizi</a:t>
            </a:r>
            <a:r>
              <a:rPr lang="en-US" sz="1600" b="1" dirty="0">
                <a:solidFill>
                  <a:srgbClr val="002060"/>
                </a:solidFill>
                <a:latin typeface="Times New Roman" pitchFamily="18" charset="0"/>
                <a:cs typeface="Times New Roman" pitchFamily="18" charset="0"/>
              </a:rPr>
              <a:t> F. </a:t>
            </a:r>
            <a:r>
              <a:rPr lang="en-US" sz="1600" b="1" dirty="0" err="1">
                <a:solidFill>
                  <a:srgbClr val="002060"/>
                </a:solidFill>
                <a:latin typeface="Times New Roman" pitchFamily="18" charset="0"/>
                <a:cs typeface="Times New Roman" pitchFamily="18" charset="0"/>
              </a:rPr>
              <a:t>Exper</a:t>
            </a:r>
            <a:r>
              <a:rPr lang="en-US" sz="1600" b="1" dirty="0">
                <a:solidFill>
                  <a:srgbClr val="002060"/>
                </a:solidFill>
                <a:latin typeface="Times New Roman" pitchFamily="18" charset="0"/>
                <a:cs typeface="Times New Roman" pitchFamily="18" charset="0"/>
              </a:rPr>
              <a:t> </a:t>
            </a:r>
            <a:r>
              <a:rPr lang="en-US" sz="1600" b="1" dirty="0" err="1">
                <a:solidFill>
                  <a:srgbClr val="002060"/>
                </a:solidFill>
                <a:latin typeface="Times New Roman" pitchFamily="18" charset="0"/>
                <a:cs typeface="Times New Roman" pitchFamily="18" charset="0"/>
              </a:rPr>
              <a:t>Opin</a:t>
            </a:r>
            <a:r>
              <a:rPr lang="en-US" sz="1600" b="1" dirty="0">
                <a:solidFill>
                  <a:srgbClr val="002060"/>
                </a:solidFill>
                <a:latin typeface="Times New Roman" pitchFamily="18" charset="0"/>
                <a:cs typeface="Times New Roman" pitchFamily="18" charset="0"/>
              </a:rPr>
              <a:t> Drug </a:t>
            </a:r>
            <a:r>
              <a:rPr lang="en-US" sz="1600" b="1" dirty="0" err="1">
                <a:solidFill>
                  <a:srgbClr val="002060"/>
                </a:solidFill>
                <a:latin typeface="Times New Roman" pitchFamily="18" charset="0"/>
                <a:cs typeface="Times New Roman" pitchFamily="18" charset="0"/>
              </a:rPr>
              <a:t>Saf</a:t>
            </a:r>
            <a:r>
              <a:rPr lang="en-US" sz="1600" b="1" dirty="0">
                <a:solidFill>
                  <a:srgbClr val="002060"/>
                </a:solidFill>
                <a:latin typeface="Times New Roman" pitchFamily="18" charset="0"/>
                <a:cs typeface="Times New Roman" pitchFamily="18" charset="0"/>
              </a:rPr>
              <a:t> 2006; 5: 107-116</a:t>
            </a:r>
          </a:p>
          <a:p>
            <a:pPr>
              <a:lnSpc>
                <a:spcPct val="90000"/>
              </a:lnSpc>
              <a:buFontTx/>
              <a:buNone/>
            </a:pPr>
            <a:endParaRPr lang="en-US" sz="1600" b="1" dirty="0">
              <a:solidFill>
                <a:srgbClr val="00FFFF"/>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par>
                          <p:cTn id="7" fill="hold">
                            <p:stCondLst>
                              <p:cond delay="0"/>
                            </p:stCondLst>
                            <p:childTnLst>
                              <p:par>
                                <p:cTn id="8" presetID="3" presetClass="entr" presetSubtype="10" fill="hold" nodeType="afterEffect">
                                  <p:stCondLst>
                                    <p:cond delay="0"/>
                                  </p:stCondLst>
                                  <p:childTnLst>
                                    <p:set>
                                      <p:cBhvr>
                                        <p:cTn id="9" dur="1" fill="hold">
                                          <p:stCondLst>
                                            <p:cond delay="0"/>
                                          </p:stCondLst>
                                        </p:cTn>
                                        <p:tgtEl>
                                          <p:spTgt spid="51203">
                                            <p:txEl>
                                              <p:pRg st="1" end="1"/>
                                            </p:txEl>
                                          </p:spTgt>
                                        </p:tgtEl>
                                        <p:attrNameLst>
                                          <p:attrName>style.visibility</p:attrName>
                                        </p:attrNameLst>
                                      </p:cBhvr>
                                      <p:to>
                                        <p:strVal val="visible"/>
                                      </p:to>
                                    </p:set>
                                    <p:animEffect transition="in" filter="blinds(horizontal)">
                                      <p:cBhvr>
                                        <p:cTn id="10" dur="500"/>
                                        <p:tgtEl>
                                          <p:spTgt spid="51203">
                                            <p:txEl>
                                              <p:pRg st="1" end="1"/>
                                            </p:txEl>
                                          </p:spTgt>
                                        </p:tgtEl>
                                      </p:cBhvr>
                                    </p:animEffec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51203">
                                            <p:txEl>
                                              <p:pRg st="2" end="2"/>
                                            </p:txEl>
                                          </p:spTgt>
                                        </p:tgtEl>
                                        <p:attrNameLst>
                                          <p:attrName>style.visibility</p:attrName>
                                        </p:attrNameLst>
                                      </p:cBhvr>
                                      <p:to>
                                        <p:strVal val="visible"/>
                                      </p:to>
                                    </p:set>
                                    <p:animEffect transition="in" filter="blinds(horizontal)">
                                      <p:cBhvr>
                                        <p:cTn id="14" dur="500"/>
                                        <p:tgtEl>
                                          <p:spTgt spid="51203">
                                            <p:txEl>
                                              <p:pRg st="2" end="2"/>
                                            </p:txEl>
                                          </p:spTgt>
                                        </p:tgtEl>
                                      </p:cBhvr>
                                    </p:animEffect>
                                  </p:childTnLst>
                                </p:cTn>
                              </p:par>
                            </p:childTnLst>
                          </p:cTn>
                        </p:par>
                        <p:par>
                          <p:cTn id="15" fill="hold">
                            <p:stCondLst>
                              <p:cond delay="1000"/>
                            </p:stCondLst>
                            <p:childTnLst>
                              <p:par>
                                <p:cTn id="16" presetID="3" presetClass="entr" presetSubtype="10" fill="hold" nodeType="afterEffect">
                                  <p:stCondLst>
                                    <p:cond delay="0"/>
                                  </p:stCondLst>
                                  <p:childTnLst>
                                    <p:set>
                                      <p:cBhvr>
                                        <p:cTn id="17" dur="1" fill="hold">
                                          <p:stCondLst>
                                            <p:cond delay="0"/>
                                          </p:stCondLst>
                                        </p:cTn>
                                        <p:tgtEl>
                                          <p:spTgt spid="51203">
                                            <p:txEl>
                                              <p:pRg st="3" end="3"/>
                                            </p:txEl>
                                          </p:spTgt>
                                        </p:tgtEl>
                                        <p:attrNameLst>
                                          <p:attrName>style.visibility</p:attrName>
                                        </p:attrNameLst>
                                      </p:cBhvr>
                                      <p:to>
                                        <p:strVal val="visible"/>
                                      </p:to>
                                    </p:set>
                                    <p:animEffect transition="in" filter="blinds(horizontal)">
                                      <p:cBhvr>
                                        <p:cTn id="18" dur="500"/>
                                        <p:tgtEl>
                                          <p:spTgt spid="51203">
                                            <p:txEl>
                                              <p:pRg st="3" end="3"/>
                                            </p:txEl>
                                          </p:spTgt>
                                        </p:tgtEl>
                                      </p:cBhvr>
                                    </p:animEffect>
                                  </p:childTnLst>
                                </p:cTn>
                              </p:par>
                            </p:childTnLst>
                          </p:cTn>
                        </p:par>
                        <p:par>
                          <p:cTn id="19" fill="hold">
                            <p:stCondLst>
                              <p:cond delay="1500"/>
                            </p:stCondLst>
                            <p:childTnLst>
                              <p:par>
                                <p:cTn id="20" presetID="3" presetClass="entr" presetSubtype="10" fill="hold" nodeType="afterEffect">
                                  <p:stCondLst>
                                    <p:cond delay="0"/>
                                  </p:stCondLst>
                                  <p:childTnLst>
                                    <p:set>
                                      <p:cBhvr>
                                        <p:cTn id="21" dur="1" fill="hold">
                                          <p:stCondLst>
                                            <p:cond delay="0"/>
                                          </p:stCondLst>
                                        </p:cTn>
                                        <p:tgtEl>
                                          <p:spTgt spid="51203">
                                            <p:txEl>
                                              <p:pRg st="4" end="4"/>
                                            </p:txEl>
                                          </p:spTgt>
                                        </p:tgtEl>
                                        <p:attrNameLst>
                                          <p:attrName>style.visibility</p:attrName>
                                        </p:attrNameLst>
                                      </p:cBhvr>
                                      <p:to>
                                        <p:strVal val="visible"/>
                                      </p:to>
                                    </p:set>
                                    <p:animEffect transition="in" filter="blinds(horizontal)">
                                      <p:cBhvr>
                                        <p:cTn id="22" dur="500"/>
                                        <p:tgtEl>
                                          <p:spTgt spid="51203">
                                            <p:txEl>
                                              <p:pRg st="4" end="4"/>
                                            </p:txEl>
                                          </p:spTgt>
                                        </p:tgtEl>
                                      </p:cBhvr>
                                    </p:animEffect>
                                  </p:childTnLst>
                                </p:cTn>
                              </p:par>
                            </p:childTnLst>
                          </p:cTn>
                        </p:par>
                        <p:par>
                          <p:cTn id="23" fill="hold">
                            <p:stCondLst>
                              <p:cond delay="2000"/>
                            </p:stCondLst>
                            <p:childTnLst>
                              <p:par>
                                <p:cTn id="24" presetID="3" presetClass="entr" presetSubtype="10" fill="hold" nodeType="afterEffect">
                                  <p:stCondLst>
                                    <p:cond delay="0"/>
                                  </p:stCondLst>
                                  <p:childTnLst>
                                    <p:set>
                                      <p:cBhvr>
                                        <p:cTn id="25" dur="1" fill="hold">
                                          <p:stCondLst>
                                            <p:cond delay="0"/>
                                          </p:stCondLst>
                                        </p:cTn>
                                        <p:tgtEl>
                                          <p:spTgt spid="51203">
                                            <p:txEl>
                                              <p:pRg st="5" end="5"/>
                                            </p:txEl>
                                          </p:spTgt>
                                        </p:tgtEl>
                                        <p:attrNameLst>
                                          <p:attrName>style.visibility</p:attrName>
                                        </p:attrNameLst>
                                      </p:cBhvr>
                                      <p:to>
                                        <p:strVal val="visible"/>
                                      </p:to>
                                    </p:set>
                                    <p:animEffect transition="in" filter="blinds(horizontal)">
                                      <p:cBhvr>
                                        <p:cTn id="26" dur="500"/>
                                        <p:tgtEl>
                                          <p:spTgt spid="51203">
                                            <p:txEl>
                                              <p:pRg st="5" end="5"/>
                                            </p:txEl>
                                          </p:spTgt>
                                        </p:tgtEl>
                                      </p:cBhvr>
                                    </p:animEffect>
                                  </p:childTnLst>
                                </p:cTn>
                              </p:par>
                            </p:childTnLst>
                          </p:cTn>
                        </p:par>
                        <p:par>
                          <p:cTn id="27" fill="hold">
                            <p:stCondLst>
                              <p:cond delay="2500"/>
                            </p:stCondLst>
                            <p:childTnLst>
                              <p:par>
                                <p:cTn id="28" presetID="3" presetClass="entr" presetSubtype="10" fill="hold" nodeType="afterEffect">
                                  <p:stCondLst>
                                    <p:cond delay="0"/>
                                  </p:stCondLst>
                                  <p:childTnLst>
                                    <p:set>
                                      <p:cBhvr>
                                        <p:cTn id="29" dur="1" fill="hold">
                                          <p:stCondLst>
                                            <p:cond delay="0"/>
                                          </p:stCondLst>
                                        </p:cTn>
                                        <p:tgtEl>
                                          <p:spTgt spid="51203">
                                            <p:txEl>
                                              <p:pRg st="6" end="6"/>
                                            </p:txEl>
                                          </p:spTgt>
                                        </p:tgtEl>
                                        <p:attrNameLst>
                                          <p:attrName>style.visibility</p:attrName>
                                        </p:attrNameLst>
                                      </p:cBhvr>
                                      <p:to>
                                        <p:strVal val="visible"/>
                                      </p:to>
                                    </p:set>
                                    <p:animEffect transition="in" filter="blinds(horizontal)">
                                      <p:cBhvr>
                                        <p:cTn id="30" dur="500"/>
                                        <p:tgtEl>
                                          <p:spTgt spid="51203">
                                            <p:txEl>
                                              <p:pRg st="6" end="6"/>
                                            </p:txEl>
                                          </p:spTgt>
                                        </p:tgtEl>
                                      </p:cBhvr>
                                    </p:animEffect>
                                  </p:childTnLst>
                                </p:cTn>
                              </p:par>
                            </p:childTnLst>
                          </p:cTn>
                        </p:par>
                        <p:par>
                          <p:cTn id="31" fill="hold">
                            <p:stCondLst>
                              <p:cond delay="3000"/>
                            </p:stCondLst>
                            <p:childTnLst>
                              <p:par>
                                <p:cTn id="32" presetID="1" presetClass="entr" presetSubtype="0" fill="hold" nodeType="afterEffect">
                                  <p:stCondLst>
                                    <p:cond delay="0"/>
                                  </p:stCondLst>
                                  <p:childTnLst>
                                    <p:set>
                                      <p:cBhvr>
                                        <p:cTn id="33" dur="1" fill="hold">
                                          <p:stCondLst>
                                            <p:cond delay="0"/>
                                          </p:stCondLst>
                                        </p:cTn>
                                        <p:tgtEl>
                                          <p:spTgt spid="51203">
                                            <p:txEl>
                                              <p:pRg st="7" end="7"/>
                                            </p:txEl>
                                          </p:spTgt>
                                        </p:tgtEl>
                                        <p:attrNameLst>
                                          <p:attrName>style.visibility</p:attrName>
                                        </p:attrNameLst>
                                      </p:cBhvr>
                                      <p:to>
                                        <p:strVal val="visible"/>
                                      </p:to>
                                    </p:set>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51203">
                                            <p:txEl>
                                              <p:pRg st="8" end="8"/>
                                            </p:txEl>
                                          </p:spTgt>
                                        </p:tgtEl>
                                        <p:attrNameLst>
                                          <p:attrName>style.visibility</p:attrName>
                                        </p:attrNameLst>
                                      </p:cBhvr>
                                      <p:to>
                                        <p:strVal val="visible"/>
                                      </p:to>
                                    </p:set>
                                    <p:animEffect transition="in" filter="blinds(horizontal)">
                                      <p:cBhvr>
                                        <p:cTn id="37" dur="500"/>
                                        <p:tgtEl>
                                          <p:spTgt spid="512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620000" cy="838200"/>
          </a:xfrm>
        </p:spPr>
        <p:txBody>
          <a:bodyPr>
            <a:noAutofit/>
          </a:bodyPr>
          <a:lstStyle/>
          <a:p>
            <a:pPr>
              <a:lnSpc>
                <a:spcPct val="150000"/>
              </a:lnSpc>
            </a:pPr>
            <a:r>
              <a:rPr lang="en-US" sz="2000" kern="1200" dirty="0">
                <a:solidFill>
                  <a:srgbClr val="00B050"/>
                </a:solidFill>
                <a:effectLst>
                  <a:outerShdw blurRad="38100" dist="38100" dir="2700000" algn="tl">
                    <a:srgbClr val="FFFFFF"/>
                  </a:outerShdw>
                </a:effectLst>
                <a:latin typeface="Times New Roman" pitchFamily="18" charset="0"/>
                <a:ea typeface="+mn-ea"/>
                <a:cs typeface="+mn-cs"/>
              </a:rPr>
              <a:t>Comparison of remission rate at 6, 12, and </a:t>
            </a:r>
            <a:r>
              <a:rPr lang="en-US" sz="2000" kern="1200" dirty="0" smtClean="0">
                <a:solidFill>
                  <a:srgbClr val="00B050"/>
                </a:solidFill>
                <a:effectLst>
                  <a:outerShdw blurRad="38100" dist="38100" dir="2700000" algn="tl">
                    <a:srgbClr val="FFFFFF"/>
                  </a:outerShdw>
                </a:effectLst>
                <a:latin typeface="Times New Roman" pitchFamily="18" charset="0"/>
                <a:ea typeface="+mn-ea"/>
                <a:cs typeface="+mn-cs"/>
              </a:rPr>
              <a:t>24 months </a:t>
            </a:r>
            <a:r>
              <a:rPr lang="en-US" sz="2000" kern="1200" dirty="0">
                <a:solidFill>
                  <a:srgbClr val="00B050"/>
                </a:solidFill>
                <a:effectLst>
                  <a:outerShdw blurRad="38100" dist="38100" dir="2700000" algn="tl">
                    <a:srgbClr val="FFFFFF"/>
                  </a:outerShdw>
                </a:effectLst>
                <a:latin typeface="Times New Roman" pitchFamily="18" charset="0"/>
                <a:ea typeface="+mn-ea"/>
                <a:cs typeface="+mn-cs"/>
              </a:rPr>
              <a:t>after ATD </a:t>
            </a:r>
            <a:r>
              <a:rPr lang="en-US" sz="2000" kern="1200" dirty="0" smtClean="0">
                <a:solidFill>
                  <a:srgbClr val="00B050"/>
                </a:solidFill>
                <a:effectLst>
                  <a:outerShdw blurRad="38100" dist="38100" dir="2700000" algn="tl">
                    <a:srgbClr val="FFFFFF"/>
                  </a:outerShdw>
                </a:effectLst>
                <a:latin typeface="Times New Roman" pitchFamily="18" charset="0"/>
                <a:ea typeface="+mn-ea"/>
                <a:cs typeface="+mn-cs"/>
              </a:rPr>
              <a:t>discontinuation </a:t>
            </a:r>
            <a:r>
              <a:rPr lang="en-US" sz="2000" kern="1200" dirty="0">
                <a:solidFill>
                  <a:srgbClr val="00B050"/>
                </a:solidFill>
                <a:effectLst>
                  <a:outerShdw blurRad="38100" dist="38100" dir="2700000" algn="tl">
                    <a:srgbClr val="FFFFFF"/>
                  </a:outerShdw>
                </a:effectLst>
                <a:latin typeface="Times New Roman" pitchFamily="18" charset="0"/>
                <a:ea typeface="+mn-ea"/>
                <a:cs typeface="+mn-cs"/>
              </a:rPr>
              <a:t>between the H-TSH </a:t>
            </a:r>
            <a:r>
              <a:rPr lang="en-US" sz="2000" kern="1200" dirty="0" smtClean="0">
                <a:solidFill>
                  <a:srgbClr val="00B050"/>
                </a:solidFill>
                <a:effectLst>
                  <a:outerShdw blurRad="38100" dist="38100" dir="2700000" algn="tl">
                    <a:srgbClr val="FFFFFF"/>
                  </a:outerShdw>
                </a:effectLst>
                <a:latin typeface="Times New Roman" pitchFamily="18" charset="0"/>
                <a:ea typeface="+mn-ea"/>
                <a:cs typeface="+mn-cs"/>
              </a:rPr>
              <a:t>and N-TSH groups</a:t>
            </a:r>
            <a:endParaRPr lang="en-US" sz="2000" kern="1200" dirty="0">
              <a:solidFill>
                <a:srgbClr val="00B050"/>
              </a:solidFill>
              <a:effectLst>
                <a:outerShdw blurRad="38100" dist="38100" dir="2700000" algn="tl">
                  <a:srgbClr val="FFFFFF"/>
                </a:outerShdw>
              </a:effectLst>
              <a:latin typeface="Times New Roman" pitchFamily="18" charset="0"/>
              <a:ea typeface="+mn-ea"/>
              <a:cs typeface="+mn-cs"/>
            </a:endParaRPr>
          </a:p>
        </p:txBody>
      </p:sp>
      <p:pic>
        <p:nvPicPr>
          <p:cNvPr id="5122" name="Picture 2"/>
          <p:cNvPicPr>
            <a:picLocks noGrp="1" noChangeAspect="1" noChangeArrowheads="1"/>
          </p:cNvPicPr>
          <p:nvPr>
            <p:ph idx="1"/>
          </p:nvPr>
        </p:nvPicPr>
        <p:blipFill>
          <a:blip r:embed="rId2" cstate="print"/>
          <a:srcRect/>
          <a:stretch>
            <a:fillRect/>
          </a:stretch>
        </p:blipFill>
        <p:spPr bwMode="auto">
          <a:xfrm>
            <a:off x="1259632" y="1916832"/>
            <a:ext cx="7344816" cy="3721348"/>
          </a:xfrm>
          <a:prstGeom prst="rect">
            <a:avLst/>
          </a:prstGeom>
          <a:noFill/>
          <a:ln w="9525">
            <a:noFill/>
            <a:miter lim="800000"/>
            <a:headEnd/>
            <a:tailEnd/>
          </a:ln>
        </p:spPr>
      </p:pic>
      <p:sp>
        <p:nvSpPr>
          <p:cNvPr id="4" name="TextBox 3"/>
          <p:cNvSpPr txBox="1"/>
          <p:nvPr/>
        </p:nvSpPr>
        <p:spPr>
          <a:xfrm>
            <a:off x="683568" y="5960313"/>
            <a:ext cx="4536504" cy="276999"/>
          </a:xfrm>
          <a:prstGeom prst="rect">
            <a:avLst/>
          </a:prstGeom>
          <a:noFill/>
        </p:spPr>
        <p:txBody>
          <a:bodyPr wrap="square" rtlCol="0">
            <a:spAutoFit/>
          </a:bodyPr>
          <a:lstStyle/>
          <a:p>
            <a:r>
              <a:rPr lang="en-US" sz="1200" dirty="0" err="1" smtClean="0">
                <a:latin typeface="Times New Roman" pitchFamily="18" charset="0"/>
                <a:cs typeface="Times New Roman" pitchFamily="18" charset="0"/>
              </a:rPr>
              <a:t>Choo</a:t>
            </a:r>
            <a:r>
              <a:rPr lang="en-US" sz="1200" dirty="0" smtClean="0">
                <a:latin typeface="Times New Roman" pitchFamily="18" charset="0"/>
                <a:cs typeface="Times New Roman" pitchFamily="18" charset="0"/>
              </a:rPr>
              <a:t> YK, et al. Thyroid 2010; 20: 949</a:t>
            </a:r>
            <a:endParaRPr lang="en-US" sz="120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1143000"/>
          </a:xfrm>
        </p:spPr>
        <p:txBody>
          <a:bodyPr>
            <a:noAutofit/>
          </a:bodyPr>
          <a:lstStyle/>
          <a:p>
            <a:r>
              <a:rPr lang="en-US" sz="2400" kern="1200" dirty="0" smtClean="0">
                <a:solidFill>
                  <a:srgbClr val="00B050"/>
                </a:solidFill>
                <a:effectLst>
                  <a:outerShdw blurRad="38100" dist="38100" dir="2700000" algn="tl">
                    <a:srgbClr val="FFFFFF"/>
                  </a:outerShdw>
                </a:effectLst>
                <a:latin typeface="Times New Roman" pitchFamily="18" charset="0"/>
                <a:ea typeface="+mn-ea"/>
                <a:cs typeface="+mn-cs"/>
              </a:rPr>
              <a:t>Advantages and Disadvantages of Available Treatment Modalities for Graves’ Disease </a:t>
            </a:r>
            <a:r>
              <a:rPr lang="en-US" sz="2400" kern="1200" dirty="0" err="1" smtClean="0">
                <a:solidFill>
                  <a:srgbClr val="00B050"/>
                </a:solidFill>
                <a:effectLst>
                  <a:outerShdw blurRad="38100" dist="38100" dir="2700000" algn="tl">
                    <a:srgbClr val="FFFFFF"/>
                  </a:outerShdw>
                </a:effectLst>
                <a:latin typeface="Times New Roman" pitchFamily="18" charset="0"/>
                <a:ea typeface="+mn-ea"/>
                <a:cs typeface="+mn-cs"/>
              </a:rPr>
              <a:t>Thyrotoxicosis</a:t>
            </a:r>
            <a:endParaRPr lang="en-US" sz="2400" kern="1200" dirty="0">
              <a:solidFill>
                <a:srgbClr val="00B050"/>
              </a:solidFill>
              <a:effectLst>
                <a:outerShdw blurRad="38100" dist="38100" dir="2700000" algn="tl">
                  <a:srgbClr val="FFFFFF"/>
                </a:outerShdw>
              </a:effectLst>
              <a:latin typeface="Times New Roman" pitchFamily="18" charset="0"/>
              <a:ea typeface="+mn-ea"/>
              <a:cs typeface="+mn-cs"/>
            </a:endParaRPr>
          </a:p>
        </p:txBody>
      </p:sp>
      <p:graphicFrame>
        <p:nvGraphicFramePr>
          <p:cNvPr id="4" name="Content Placeholder 3"/>
          <p:cNvGraphicFramePr>
            <a:graphicFrameLocks noGrp="1"/>
          </p:cNvGraphicFramePr>
          <p:nvPr>
            <p:ph idx="1"/>
          </p:nvPr>
        </p:nvGraphicFramePr>
        <p:xfrm>
          <a:off x="107504" y="1628800"/>
          <a:ext cx="8892480" cy="4953000"/>
        </p:xfrm>
        <a:graphic>
          <a:graphicData uri="http://schemas.openxmlformats.org/drawingml/2006/table">
            <a:tbl>
              <a:tblPr firstRow="1" bandRow="1">
                <a:tableStyleId>{7DF18680-E054-41AD-8BC1-D1AEF772440D}</a:tableStyleId>
              </a:tblPr>
              <a:tblGrid>
                <a:gridCol w="1728192"/>
                <a:gridCol w="3312368"/>
                <a:gridCol w="3851920"/>
              </a:tblGrid>
              <a:tr h="370840">
                <a:tc>
                  <a:txBody>
                    <a:bodyPr/>
                    <a:lstStyle/>
                    <a:p>
                      <a:pPr algn="ctr"/>
                      <a:r>
                        <a:rPr lang="en-US" sz="2300" dirty="0" smtClean="0">
                          <a:solidFill>
                            <a:schemeClr val="bg1"/>
                          </a:solidFill>
                          <a:latin typeface="Times New Roman" pitchFamily="18" charset="0"/>
                          <a:cs typeface="Times New Roman" pitchFamily="18" charset="0"/>
                        </a:rPr>
                        <a:t>Treatment Modality</a:t>
                      </a:r>
                      <a:endParaRPr lang="en-US" sz="2300" dirty="0">
                        <a:solidFill>
                          <a:schemeClr val="bg1"/>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dirty="0" smtClean="0">
                          <a:solidFill>
                            <a:schemeClr val="bg1"/>
                          </a:solidFill>
                          <a:latin typeface="Times New Roman" pitchFamily="18" charset="0"/>
                          <a:cs typeface="Times New Roman" pitchFamily="18" charset="0"/>
                        </a:rPr>
                        <a:t>Advantages</a:t>
                      </a:r>
                      <a:endParaRPr lang="en-US" sz="2300" dirty="0">
                        <a:solidFill>
                          <a:schemeClr val="bg1"/>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dirty="0" smtClean="0">
                          <a:solidFill>
                            <a:schemeClr val="bg1"/>
                          </a:solidFill>
                          <a:latin typeface="Times New Roman" pitchFamily="18" charset="0"/>
                          <a:cs typeface="Times New Roman" pitchFamily="18" charset="0"/>
                        </a:rPr>
                        <a:t>Disadvantages</a:t>
                      </a:r>
                      <a:endParaRPr lang="en-US" sz="2300" dirty="0">
                        <a:solidFill>
                          <a:schemeClr val="bg1"/>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b="1" dirty="0" smtClean="0">
                          <a:latin typeface="Times New Roman" pitchFamily="18" charset="0"/>
                          <a:cs typeface="Times New Roman" pitchFamily="18" charset="0"/>
                        </a:rPr>
                        <a:t>Radioiodine</a:t>
                      </a:r>
                      <a:endParaRPr lang="en-US" b="1" dirty="0">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500" b="1" dirty="0" smtClean="0">
                          <a:latin typeface="Times New Roman" pitchFamily="18" charset="0"/>
                          <a:cs typeface="Times New Roman" pitchFamily="18" charset="0"/>
                        </a:rPr>
                        <a:t>Definitive</a:t>
                      </a:r>
                      <a:r>
                        <a:rPr lang="en-US" sz="1500" b="1" baseline="0" dirty="0" smtClean="0">
                          <a:latin typeface="Times New Roman" pitchFamily="18" charset="0"/>
                          <a:cs typeface="Times New Roman" pitchFamily="18" charset="0"/>
                        </a:rPr>
                        <a:t> treatment of </a:t>
                      </a:r>
                      <a:r>
                        <a:rPr lang="en-US" sz="1500" b="1" baseline="0" dirty="0" err="1" smtClean="0">
                          <a:latin typeface="Times New Roman" pitchFamily="18" charset="0"/>
                          <a:cs typeface="Times New Roman" pitchFamily="18" charset="0"/>
                        </a:rPr>
                        <a:t>thyrotoxicosis</a:t>
                      </a:r>
                      <a:r>
                        <a:rPr lang="en-US" sz="1500" b="1" baseline="0" dirty="0" smtClean="0">
                          <a:latin typeface="Times New Roman" pitchFamily="18" charset="0"/>
                          <a:cs typeface="Times New Roman" pitchFamily="18" charset="0"/>
                        </a:rPr>
                        <a:t> </a:t>
                      </a:r>
                    </a:p>
                    <a:p>
                      <a:r>
                        <a:rPr lang="en-US" sz="1500" b="1" baseline="0" dirty="0" smtClean="0">
                          <a:latin typeface="Times New Roman" pitchFamily="18" charset="0"/>
                          <a:cs typeface="Times New Roman" pitchFamily="18" charset="0"/>
                        </a:rPr>
                        <a:t>Rare, mild and transient side effects </a:t>
                      </a:r>
                    </a:p>
                    <a:p>
                      <a:r>
                        <a:rPr lang="en-US" sz="1500" b="1" baseline="0" dirty="0" smtClean="0">
                          <a:latin typeface="Times New Roman" pitchFamily="18" charset="0"/>
                          <a:cs typeface="Times New Roman" pitchFamily="18" charset="0"/>
                        </a:rPr>
                        <a:t>No surgical risks</a:t>
                      </a:r>
                    </a:p>
                    <a:p>
                      <a:r>
                        <a:rPr lang="en-US" sz="1500" b="1" baseline="0" dirty="0" smtClean="0">
                          <a:latin typeface="Times New Roman" pitchFamily="18" charset="0"/>
                          <a:cs typeface="Times New Roman" pitchFamily="18" charset="0"/>
                        </a:rPr>
                        <a:t>Easy to perform</a:t>
                      </a:r>
                    </a:p>
                    <a:p>
                      <a:r>
                        <a:rPr lang="en-US" sz="1500" b="1" baseline="0" dirty="0" smtClean="0">
                          <a:latin typeface="Times New Roman" pitchFamily="18" charset="0"/>
                          <a:cs typeface="Times New Roman" pitchFamily="18" charset="0"/>
                        </a:rPr>
                        <a:t>Fast</a:t>
                      </a:r>
                      <a:endParaRPr lang="en-US" sz="1500" b="1" dirty="0">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500" b="1" dirty="0" smtClean="0">
                          <a:latin typeface="Times New Roman" pitchFamily="18" charset="0"/>
                          <a:cs typeface="Times New Roman" pitchFamily="18" charset="0"/>
                        </a:rPr>
                        <a:t>Delayed control of </a:t>
                      </a:r>
                      <a:r>
                        <a:rPr lang="en-US" sz="1500" b="1" dirty="0" err="1" smtClean="0">
                          <a:latin typeface="Times New Roman" pitchFamily="18" charset="0"/>
                          <a:cs typeface="Times New Roman" pitchFamily="18" charset="0"/>
                        </a:rPr>
                        <a:t>thyrotoxicosis</a:t>
                      </a:r>
                      <a:endParaRPr lang="en-US" sz="1500" b="1" dirty="0" smtClean="0">
                        <a:latin typeface="Times New Roman" pitchFamily="18" charset="0"/>
                        <a:cs typeface="Times New Roman" pitchFamily="18" charset="0"/>
                      </a:endParaRPr>
                    </a:p>
                    <a:p>
                      <a:r>
                        <a:rPr lang="en-US" sz="1500" b="1" dirty="0" smtClean="0">
                          <a:latin typeface="Times New Roman" pitchFamily="18" charset="0"/>
                          <a:cs typeface="Times New Roman" pitchFamily="18" charset="0"/>
                        </a:rPr>
                        <a:t>Lower</a:t>
                      </a:r>
                      <a:r>
                        <a:rPr lang="en-US" sz="1500" b="1" baseline="0" dirty="0" smtClean="0">
                          <a:latin typeface="Times New Roman" pitchFamily="18" charset="0"/>
                          <a:cs typeface="Times New Roman" pitchFamily="18" charset="0"/>
                        </a:rPr>
                        <a:t> efficacy in large goiters</a:t>
                      </a:r>
                    </a:p>
                    <a:p>
                      <a:r>
                        <a:rPr lang="en-US" sz="1500" b="1" baseline="0" dirty="0" smtClean="0">
                          <a:latin typeface="Times New Roman" pitchFamily="18" charset="0"/>
                          <a:cs typeface="Times New Roman" pitchFamily="18" charset="0"/>
                        </a:rPr>
                        <a:t>Radiation hazard (?) CVD, cancer</a:t>
                      </a:r>
                    </a:p>
                    <a:p>
                      <a:r>
                        <a:rPr lang="en-US" sz="1500" b="1" baseline="0" dirty="0" smtClean="0">
                          <a:latin typeface="Times New Roman" pitchFamily="18" charset="0"/>
                          <a:cs typeface="Times New Roman" pitchFamily="18" charset="0"/>
                        </a:rPr>
                        <a:t>Possible appearance of </a:t>
                      </a:r>
                      <a:r>
                        <a:rPr lang="en-US" sz="1500" b="1" baseline="0" dirty="0" err="1" smtClean="0">
                          <a:latin typeface="Times New Roman" pitchFamily="18" charset="0"/>
                          <a:cs typeface="Times New Roman" pitchFamily="18" charset="0"/>
                        </a:rPr>
                        <a:t>ophthalmopathy</a:t>
                      </a:r>
                      <a:endParaRPr lang="en-US" sz="1500" b="1" baseline="0" dirty="0" smtClean="0">
                        <a:latin typeface="Times New Roman" pitchFamily="18" charset="0"/>
                        <a:cs typeface="Times New Roman" pitchFamily="18" charset="0"/>
                      </a:endParaRPr>
                    </a:p>
                    <a:p>
                      <a:r>
                        <a:rPr lang="en-US" sz="1500" b="1" baseline="0" dirty="0" smtClean="0">
                          <a:latin typeface="Times New Roman" pitchFamily="18" charset="0"/>
                          <a:cs typeface="Times New Roman" pitchFamily="18" charset="0"/>
                        </a:rPr>
                        <a:t>Worsening of preexisting </a:t>
                      </a:r>
                      <a:r>
                        <a:rPr lang="en-US" sz="1500" b="1" baseline="0" dirty="0" err="1" smtClean="0">
                          <a:latin typeface="Times New Roman" pitchFamily="18" charset="0"/>
                          <a:cs typeface="Times New Roman" pitchFamily="18" charset="0"/>
                        </a:rPr>
                        <a:t>ophthalmopathy</a:t>
                      </a:r>
                      <a:endParaRPr lang="en-US" sz="1500" b="1" baseline="0" dirty="0" smtClean="0">
                        <a:latin typeface="Times New Roman" pitchFamily="18" charset="0"/>
                        <a:cs typeface="Times New Roman" pitchFamily="18" charset="0"/>
                      </a:endParaRPr>
                    </a:p>
                    <a:p>
                      <a:r>
                        <a:rPr lang="en-US" sz="1500" b="1" baseline="0" dirty="0" smtClean="0">
                          <a:latin typeface="Times New Roman" pitchFamily="18" charset="0"/>
                          <a:cs typeface="Times New Roman" pitchFamily="18" charset="0"/>
                        </a:rPr>
                        <a:t>Problems with treatment of hypothyroidism</a:t>
                      </a:r>
                      <a:endParaRPr lang="en-US" sz="1500" b="1" dirty="0">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70840">
                <a:tc>
                  <a:txBody>
                    <a:bodyPr/>
                    <a:lstStyle/>
                    <a:p>
                      <a:r>
                        <a:rPr lang="en-US" b="1" dirty="0" err="1" smtClean="0">
                          <a:latin typeface="Times New Roman" pitchFamily="18" charset="0"/>
                          <a:cs typeface="Times New Roman" pitchFamily="18" charset="0"/>
                        </a:rPr>
                        <a:t>Thyroidectomy</a:t>
                      </a:r>
                      <a:endParaRPr lang="en-US"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500" b="1" dirty="0" smtClean="0">
                        <a:latin typeface="Times New Roman" pitchFamily="18" charset="0"/>
                        <a:cs typeface="Times New Roman" pitchFamily="18" charset="0"/>
                      </a:endParaRPr>
                    </a:p>
                    <a:p>
                      <a:r>
                        <a:rPr lang="en-US" sz="1500" b="1" dirty="0" smtClean="0">
                          <a:latin typeface="Times New Roman" pitchFamily="18" charset="0"/>
                          <a:cs typeface="Times New Roman" pitchFamily="18" charset="0"/>
                        </a:rPr>
                        <a:t>Definitive treatment of </a:t>
                      </a:r>
                      <a:r>
                        <a:rPr lang="en-US" sz="1500" b="1" dirty="0" err="1" smtClean="0">
                          <a:latin typeface="Times New Roman" pitchFamily="18" charset="0"/>
                          <a:cs typeface="Times New Roman" pitchFamily="18" charset="0"/>
                        </a:rPr>
                        <a:t>thyrotoxicosis</a:t>
                      </a:r>
                      <a:endParaRPr lang="en-US" sz="1500" b="1" dirty="0" smtClean="0">
                        <a:latin typeface="Times New Roman" pitchFamily="18" charset="0"/>
                        <a:cs typeface="Times New Roman" pitchFamily="18" charset="0"/>
                      </a:endParaRPr>
                    </a:p>
                    <a:p>
                      <a:r>
                        <a:rPr lang="en-US" sz="1500" b="1" dirty="0" smtClean="0">
                          <a:latin typeface="Times New Roman" pitchFamily="18" charset="0"/>
                          <a:cs typeface="Times New Roman" pitchFamily="18" charset="0"/>
                        </a:rPr>
                        <a:t>No radiation hazards</a:t>
                      </a:r>
                    </a:p>
                    <a:p>
                      <a:r>
                        <a:rPr lang="en-US" sz="1500" b="1" dirty="0" smtClean="0">
                          <a:latin typeface="Times New Roman" pitchFamily="18" charset="0"/>
                          <a:cs typeface="Times New Roman" pitchFamily="18" charset="0"/>
                        </a:rPr>
                        <a:t>Removal of large goiters</a:t>
                      </a:r>
                    </a:p>
                    <a:p>
                      <a:r>
                        <a:rPr lang="en-US" sz="1500" b="1" dirty="0" smtClean="0">
                          <a:latin typeface="Times New Roman" pitchFamily="18" charset="0"/>
                          <a:cs typeface="Times New Roman" pitchFamily="18" charset="0"/>
                        </a:rPr>
                        <a:t>Fast</a:t>
                      </a:r>
                      <a:endParaRPr lang="en-US" sz="15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500" b="1" dirty="0" smtClean="0">
                        <a:latin typeface="Times New Roman" pitchFamily="18" charset="0"/>
                        <a:cs typeface="Times New Roman" pitchFamily="18" charset="0"/>
                      </a:endParaRPr>
                    </a:p>
                    <a:p>
                      <a:r>
                        <a:rPr lang="en-US" sz="1500" b="1" dirty="0" smtClean="0">
                          <a:latin typeface="Times New Roman" pitchFamily="18" charset="0"/>
                          <a:cs typeface="Times New Roman" pitchFamily="18" charset="0"/>
                        </a:rPr>
                        <a:t>High cost</a:t>
                      </a:r>
                    </a:p>
                    <a:p>
                      <a:r>
                        <a:rPr lang="en-US" sz="1500" b="1" dirty="0" err="1" smtClean="0">
                          <a:latin typeface="Times New Roman" pitchFamily="18" charset="0"/>
                          <a:cs typeface="Times New Roman" pitchFamily="18" charset="0"/>
                        </a:rPr>
                        <a:t>Hypoparathyroidism</a:t>
                      </a:r>
                      <a:r>
                        <a:rPr lang="en-US" sz="1500" b="1" dirty="0" smtClean="0">
                          <a:latin typeface="Times New Roman" pitchFamily="18" charset="0"/>
                          <a:cs typeface="Times New Roman" pitchFamily="18" charset="0"/>
                        </a:rPr>
                        <a:t> (0.9%-2%)</a:t>
                      </a:r>
                    </a:p>
                    <a:p>
                      <a:r>
                        <a:rPr lang="en-US" sz="1500" b="1" spc="-70" baseline="0" smtClean="0">
                          <a:latin typeface="Times New Roman" pitchFamily="18" charset="0"/>
                          <a:cs typeface="Times New Roman" pitchFamily="18" charset="0"/>
                        </a:rPr>
                        <a:t>`</a:t>
                      </a:r>
                      <a:endParaRPr lang="en-US" sz="1500" b="1" spc="-70" baseline="0" dirty="0" smtClean="0">
                        <a:latin typeface="Times New Roman" pitchFamily="18" charset="0"/>
                        <a:cs typeface="Times New Roman" pitchFamily="18" charset="0"/>
                      </a:endParaRPr>
                    </a:p>
                    <a:p>
                      <a:r>
                        <a:rPr lang="en-US" sz="1500" b="1" dirty="0" smtClean="0">
                          <a:latin typeface="Times New Roman" pitchFamily="18" charset="0"/>
                          <a:cs typeface="Times New Roman" pitchFamily="18" charset="0"/>
                        </a:rPr>
                        <a:t>Bleeding/infections/anesthesia</a:t>
                      </a:r>
                    </a:p>
                    <a:p>
                      <a:r>
                        <a:rPr lang="en-US" sz="1500" b="1" dirty="0" smtClean="0">
                          <a:latin typeface="Times New Roman" pitchFamily="18" charset="0"/>
                          <a:cs typeface="Times New Roman" pitchFamily="18" charset="0"/>
                        </a:rPr>
                        <a:t>Scarring</a:t>
                      </a:r>
                      <a:endParaRPr lang="en-US" sz="15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b="1" dirty="0" err="1" smtClean="0">
                          <a:latin typeface="Times New Roman" pitchFamily="18" charset="0"/>
                          <a:cs typeface="Times New Roman" pitchFamily="18" charset="0"/>
                        </a:rPr>
                        <a:t>Thionamides</a:t>
                      </a:r>
                      <a:endParaRPr lang="en-US" b="1" dirty="0">
                        <a:latin typeface="Times New Roman" pitchFamily="18" charset="0"/>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500" b="1" dirty="0" smtClean="0">
                        <a:latin typeface="Times New Roman" pitchFamily="18" charset="0"/>
                        <a:cs typeface="Times New Roman" pitchFamily="18" charset="0"/>
                      </a:endParaRPr>
                    </a:p>
                    <a:p>
                      <a:r>
                        <a:rPr lang="en-US" sz="1500" b="1" dirty="0" smtClean="0">
                          <a:latin typeface="Times New Roman" pitchFamily="18" charset="0"/>
                          <a:cs typeface="Times New Roman" pitchFamily="18" charset="0"/>
                        </a:rPr>
                        <a:t>No radiation hazards</a:t>
                      </a:r>
                    </a:p>
                    <a:p>
                      <a:r>
                        <a:rPr lang="en-US" sz="1500" b="1" dirty="0" smtClean="0">
                          <a:latin typeface="Times New Roman" pitchFamily="18" charset="0"/>
                          <a:cs typeface="Times New Roman" pitchFamily="18" charset="0"/>
                        </a:rPr>
                        <a:t>No surgical risks</a:t>
                      </a:r>
                    </a:p>
                    <a:p>
                      <a:r>
                        <a:rPr lang="en-US" sz="1500" b="1" dirty="0" smtClean="0">
                          <a:latin typeface="Times New Roman" pitchFamily="18" charset="0"/>
                          <a:cs typeface="Times New Roman" pitchFamily="18" charset="0"/>
                        </a:rPr>
                        <a:t>No permanent hypothyroidism</a:t>
                      </a:r>
                    </a:p>
                    <a:p>
                      <a:r>
                        <a:rPr lang="en-US" sz="1500" b="1" dirty="0" smtClean="0">
                          <a:latin typeface="Times New Roman" pitchFamily="18" charset="0"/>
                          <a:cs typeface="Times New Roman" pitchFamily="18" charset="0"/>
                        </a:rPr>
                        <a:t>Low cost</a:t>
                      </a:r>
                      <a:endParaRPr lang="en-US" sz="1500" b="1" dirty="0">
                        <a:latin typeface="Times New Roman" pitchFamily="18" charset="0"/>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500" b="1" dirty="0" smtClean="0">
                        <a:latin typeface="Times New Roman" pitchFamily="18" charset="0"/>
                        <a:cs typeface="Times New Roman" pitchFamily="18" charset="0"/>
                      </a:endParaRPr>
                    </a:p>
                    <a:p>
                      <a:r>
                        <a:rPr lang="en-US" sz="1500" b="1" dirty="0" smtClean="0">
                          <a:latin typeface="Times New Roman" pitchFamily="18" charset="0"/>
                          <a:cs typeface="Times New Roman" pitchFamily="18" charset="0"/>
                        </a:rPr>
                        <a:t>Frequent</a:t>
                      </a:r>
                      <a:r>
                        <a:rPr lang="en-US" sz="1500" b="1" baseline="0" dirty="0" smtClean="0">
                          <a:latin typeface="Times New Roman" pitchFamily="18" charset="0"/>
                          <a:cs typeface="Times New Roman" pitchFamily="18" charset="0"/>
                        </a:rPr>
                        <a:t> relapses</a:t>
                      </a:r>
                    </a:p>
                    <a:p>
                      <a:r>
                        <a:rPr lang="en-US" sz="1500" b="1" baseline="0" dirty="0" smtClean="0">
                          <a:latin typeface="Times New Roman" pitchFamily="18" charset="0"/>
                          <a:cs typeface="Times New Roman" pitchFamily="18" charset="0"/>
                        </a:rPr>
                        <a:t>Requires frequent testing</a:t>
                      </a:r>
                    </a:p>
                    <a:p>
                      <a:r>
                        <a:rPr lang="en-US" sz="1500" b="1" baseline="0" dirty="0" smtClean="0">
                          <a:latin typeface="Times New Roman" pitchFamily="18" charset="0"/>
                          <a:cs typeface="Times New Roman" pitchFamily="18" charset="0"/>
                        </a:rPr>
                        <a:t>Side effects and adverse reactions</a:t>
                      </a:r>
                      <a:endParaRPr lang="en-US" sz="1500" b="1" dirty="0">
                        <a:latin typeface="Times New Roman" pitchFamily="18" charset="0"/>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ubtitle 2"/>
          <p:cNvSpPr>
            <a:spLocks noGrp="1"/>
          </p:cNvSpPr>
          <p:nvPr>
            <p:ph type="subTitle" idx="1"/>
          </p:nvPr>
        </p:nvSpPr>
        <p:spPr>
          <a:xfrm>
            <a:off x="457200" y="228600"/>
            <a:ext cx="8229600" cy="6172200"/>
          </a:xfrm>
        </p:spPr>
        <p:txBody>
          <a:bodyPr/>
          <a:lstStyle/>
          <a:p>
            <a:pPr algn="just" eaLnBrk="1" hangingPunct="1">
              <a:lnSpc>
                <a:spcPct val="200000"/>
              </a:lnSpc>
            </a:pPr>
            <a:r>
              <a:rPr lang="en-US" sz="2900" b="1" dirty="0" smtClean="0">
                <a:solidFill>
                  <a:srgbClr val="0000FF"/>
                </a:solidFill>
                <a:latin typeface="Times New Roman" pitchFamily="18" charset="0"/>
                <a:cs typeface="Times New Roman" pitchFamily="18" charset="0"/>
              </a:rPr>
              <a:t>“In patients with recurrent hyperthyroidism after </a:t>
            </a:r>
            <a:r>
              <a:rPr lang="en-US" sz="2900" b="1" dirty="0" err="1" smtClean="0">
                <a:solidFill>
                  <a:srgbClr val="0000FF"/>
                </a:solidFill>
                <a:latin typeface="Times New Roman" pitchFamily="18" charset="0"/>
                <a:cs typeface="Times New Roman" pitchFamily="18" charset="0"/>
              </a:rPr>
              <a:t>disontinution</a:t>
            </a:r>
            <a:r>
              <a:rPr lang="en-US" sz="2900" b="1" dirty="0" smtClean="0">
                <a:solidFill>
                  <a:srgbClr val="0000FF"/>
                </a:solidFill>
                <a:latin typeface="Times New Roman" pitchFamily="18" charset="0"/>
                <a:cs typeface="Times New Roman" pitchFamily="18" charset="0"/>
              </a:rPr>
              <a:t> of </a:t>
            </a:r>
            <a:r>
              <a:rPr lang="en-US" sz="2900" b="1" dirty="0" err="1" smtClean="0">
                <a:solidFill>
                  <a:srgbClr val="0000FF"/>
                </a:solidFill>
                <a:latin typeface="Times New Roman" pitchFamily="18" charset="0"/>
                <a:cs typeface="Times New Roman" pitchFamily="18" charset="0"/>
              </a:rPr>
              <a:t>antithyroid</a:t>
            </a:r>
            <a:r>
              <a:rPr lang="en-US" sz="2900" b="1" dirty="0" smtClean="0">
                <a:solidFill>
                  <a:srgbClr val="0000FF"/>
                </a:solidFill>
                <a:latin typeface="Times New Roman" pitchFamily="18" charset="0"/>
                <a:cs typeface="Times New Roman" pitchFamily="18" charset="0"/>
              </a:rPr>
              <a:t> drugs, long term (mean 10 years) continuous treatment with </a:t>
            </a:r>
            <a:r>
              <a:rPr lang="en-US" sz="2900" b="1" dirty="0" err="1" smtClean="0">
                <a:solidFill>
                  <a:srgbClr val="0000FF"/>
                </a:solidFill>
                <a:latin typeface="Times New Roman" pitchFamily="18" charset="0"/>
                <a:cs typeface="Times New Roman" pitchFamily="18" charset="0"/>
              </a:rPr>
              <a:t>methimazole</a:t>
            </a:r>
            <a:r>
              <a:rPr lang="en-US" sz="2900" b="1" dirty="0" smtClean="0">
                <a:solidFill>
                  <a:srgbClr val="0000FF"/>
                </a:solidFill>
                <a:latin typeface="Times New Roman" pitchFamily="18" charset="0"/>
                <a:cs typeface="Times New Roman" pitchFamily="18" charset="0"/>
              </a:rPr>
              <a:t> (MMI) was safe, and had comparable expense and complications with radioiodine treatment”</a:t>
            </a:r>
          </a:p>
          <a:p>
            <a:pPr algn="just" eaLnBrk="1" hangingPunct="1">
              <a:lnSpc>
                <a:spcPct val="200000"/>
              </a:lnSpc>
            </a:pPr>
            <a:r>
              <a:rPr lang="en-US" sz="2000" b="1" dirty="0" err="1" smtClean="0">
                <a:solidFill>
                  <a:srgbClr val="0000FF"/>
                </a:solidFill>
                <a:latin typeface="Times New Roman" pitchFamily="18" charset="0"/>
                <a:cs typeface="Times New Roman" pitchFamily="18" charset="0"/>
              </a:rPr>
              <a:t>Azizi</a:t>
            </a:r>
            <a:r>
              <a:rPr lang="en-US" sz="2000" b="1" dirty="0" smtClean="0">
                <a:solidFill>
                  <a:srgbClr val="0000FF"/>
                </a:solidFill>
                <a:latin typeface="Times New Roman" pitchFamily="18" charset="0"/>
                <a:cs typeface="Times New Roman" pitchFamily="18" charset="0"/>
              </a:rPr>
              <a:t> F, et al. </a:t>
            </a:r>
            <a:r>
              <a:rPr lang="en-US" sz="2000" b="1" dirty="0" err="1" smtClean="0">
                <a:solidFill>
                  <a:srgbClr val="0000FF"/>
                </a:solidFill>
                <a:latin typeface="Times New Roman" pitchFamily="18" charset="0"/>
                <a:cs typeface="Times New Roman" pitchFamily="18" charset="0"/>
              </a:rPr>
              <a:t>Europ</a:t>
            </a:r>
            <a:r>
              <a:rPr lang="en-US" sz="2000" b="1" dirty="0" smtClean="0">
                <a:solidFill>
                  <a:srgbClr val="0000FF"/>
                </a:solidFill>
                <a:latin typeface="Times New Roman" pitchFamily="18" charset="0"/>
                <a:cs typeface="Times New Roman" pitchFamily="18" charset="0"/>
              </a:rPr>
              <a:t> J </a:t>
            </a:r>
            <a:r>
              <a:rPr lang="en-US" sz="2000" b="1" dirty="0" err="1" smtClean="0">
                <a:solidFill>
                  <a:srgbClr val="0000FF"/>
                </a:solidFill>
                <a:latin typeface="Times New Roman" pitchFamily="18" charset="0"/>
                <a:cs typeface="Times New Roman" pitchFamily="18" charset="0"/>
              </a:rPr>
              <a:t>Endocrinol</a:t>
            </a:r>
            <a:r>
              <a:rPr lang="en-US" sz="2000" b="1" dirty="0" smtClean="0">
                <a:solidFill>
                  <a:srgbClr val="0000FF"/>
                </a:solidFill>
                <a:latin typeface="Times New Roman" pitchFamily="18" charset="0"/>
                <a:cs typeface="Times New Roman" pitchFamily="18" charset="0"/>
              </a:rPr>
              <a:t> 2005; 152: 695</a:t>
            </a:r>
          </a:p>
          <a:p>
            <a:pPr algn="just" eaLnBrk="1" hangingPunct="1">
              <a:lnSpc>
                <a:spcPct val="200000"/>
              </a:lnSpc>
            </a:pPr>
            <a:endParaRPr lang="en-US" sz="3000" b="1" dirty="0" smtClean="0">
              <a:solidFill>
                <a:srgbClr val="0000FF"/>
              </a:solidFill>
              <a:latin typeface="Times New Roman" pitchFamily="18" charset="0"/>
              <a:cs typeface="Times New Roman" pitchFamily="18" charset="0"/>
            </a:endParaRPr>
          </a:p>
          <a:p>
            <a:pPr lvl="1" algn="just" eaLnBrk="1" hangingPunct="1">
              <a:lnSpc>
                <a:spcPct val="200000"/>
              </a:lnSpc>
              <a:buFont typeface="Arial" charset="0"/>
              <a:buChar char="•"/>
            </a:pPr>
            <a:endParaRPr lang="en-US" sz="3000" b="1" dirty="0" smtClean="0">
              <a:solidFill>
                <a:srgbClr val="0000FF"/>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C6E45CF1-8EE4-4061-8BD1-0D4C0B1F90AA}" type="slidenum">
              <a:rPr lang="fr-FR"/>
              <a:pPr>
                <a:defRPr/>
              </a:pPr>
              <a:t>23</a:t>
            </a:fld>
            <a:endParaRPr 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8154B5E1-2DD9-47AA-9F5B-E02D73230125}" type="slidenum">
              <a:rPr lang="fr-FR"/>
              <a:pPr>
                <a:defRPr/>
              </a:pPr>
              <a:t>24</a:t>
            </a:fld>
            <a:endParaRPr lang="fr-FR"/>
          </a:p>
        </p:txBody>
      </p:sp>
      <p:sp>
        <p:nvSpPr>
          <p:cNvPr id="9219" name="Rectangle 2"/>
          <p:cNvSpPr>
            <a:spLocks noGrp="1" noChangeArrowheads="1"/>
          </p:cNvSpPr>
          <p:nvPr>
            <p:ph type="title"/>
          </p:nvPr>
        </p:nvSpPr>
        <p:spPr>
          <a:xfrm>
            <a:off x="685800" y="152400"/>
            <a:ext cx="7620000" cy="838200"/>
          </a:xfrm>
        </p:spPr>
        <p:txBody>
          <a:bodyPr/>
          <a:lstStyle/>
          <a:p>
            <a:pPr algn="ctr" eaLnBrk="1" hangingPunct="1"/>
            <a:r>
              <a:rPr lang="en-US" sz="3600" smtClean="0">
                <a:solidFill>
                  <a:srgbClr val="C00000"/>
                </a:solidFill>
              </a:rPr>
              <a:t>PATIENTS AND METHODS</a:t>
            </a:r>
          </a:p>
        </p:txBody>
      </p:sp>
      <p:sp>
        <p:nvSpPr>
          <p:cNvPr id="9220" name="Rectangle 3"/>
          <p:cNvSpPr>
            <a:spLocks noGrp="1" noChangeArrowheads="1"/>
          </p:cNvSpPr>
          <p:nvPr>
            <p:ph type="body" idx="1"/>
          </p:nvPr>
        </p:nvSpPr>
        <p:spPr>
          <a:xfrm>
            <a:off x="228600" y="1189038"/>
            <a:ext cx="8915400" cy="5287962"/>
          </a:xfrm>
        </p:spPr>
        <p:txBody>
          <a:bodyPr/>
          <a:lstStyle/>
          <a:p>
            <a:pPr eaLnBrk="1" hangingPunct="1">
              <a:lnSpc>
                <a:spcPct val="150000"/>
              </a:lnSpc>
              <a:spcAft>
                <a:spcPct val="10000"/>
              </a:spcAft>
              <a:buClr>
                <a:srgbClr val="FF3300"/>
              </a:buClr>
              <a:buSzPct val="120000"/>
              <a:buFontTx/>
              <a:buChar char="•"/>
            </a:pPr>
            <a:r>
              <a:rPr lang="en-US" sz="2500" b="1" smtClean="0">
                <a:solidFill>
                  <a:srgbClr val="0000FF"/>
                </a:solidFill>
                <a:latin typeface="Times New Roman" pitchFamily="18" charset="0"/>
                <a:cs typeface="Times New Roman" pitchFamily="18" charset="0"/>
              </a:rPr>
              <a:t>Clinical trial</a:t>
            </a:r>
          </a:p>
          <a:p>
            <a:pPr eaLnBrk="1" hangingPunct="1">
              <a:lnSpc>
                <a:spcPct val="150000"/>
              </a:lnSpc>
              <a:spcAft>
                <a:spcPct val="10000"/>
              </a:spcAft>
              <a:buClr>
                <a:srgbClr val="FF3300"/>
              </a:buClr>
              <a:buSzPct val="120000"/>
              <a:buFontTx/>
              <a:buChar char="•"/>
            </a:pPr>
            <a:r>
              <a:rPr lang="en-US" sz="2500" b="1" smtClean="0">
                <a:solidFill>
                  <a:srgbClr val="0000FF"/>
                </a:solidFill>
                <a:latin typeface="Times New Roman" pitchFamily="18" charset="0"/>
                <a:cs typeface="Times New Roman" pitchFamily="18" charset="0"/>
              </a:rPr>
              <a:t>Between march 1989 and July 2009</a:t>
            </a:r>
          </a:p>
          <a:p>
            <a:pPr eaLnBrk="1" hangingPunct="1">
              <a:lnSpc>
                <a:spcPct val="150000"/>
              </a:lnSpc>
              <a:spcAft>
                <a:spcPct val="10000"/>
              </a:spcAft>
              <a:buClr>
                <a:srgbClr val="FF3300"/>
              </a:buClr>
              <a:buSzPct val="120000"/>
              <a:buFontTx/>
              <a:buChar char="•"/>
            </a:pPr>
            <a:r>
              <a:rPr lang="en-US" sz="2500" b="1" smtClean="0">
                <a:solidFill>
                  <a:srgbClr val="0000FF"/>
                </a:solidFill>
                <a:latin typeface="Times New Roman" pitchFamily="18" charset="0"/>
                <a:cs typeface="Times New Roman" pitchFamily="18" charset="0"/>
              </a:rPr>
              <a:t>Mean follow up 14 ±3 (range 5-20) years</a:t>
            </a:r>
          </a:p>
          <a:p>
            <a:pPr eaLnBrk="1" hangingPunct="1">
              <a:lnSpc>
                <a:spcPct val="150000"/>
              </a:lnSpc>
              <a:spcAft>
                <a:spcPct val="10000"/>
              </a:spcAft>
              <a:buClr>
                <a:srgbClr val="FF3300"/>
              </a:buClr>
              <a:buSzPct val="120000"/>
              <a:buFontTx/>
              <a:buChar char="•"/>
            </a:pPr>
            <a:r>
              <a:rPr lang="en-US" sz="2500" b="1" smtClean="0">
                <a:solidFill>
                  <a:srgbClr val="0000FF"/>
                </a:solidFill>
                <a:latin typeface="Times New Roman" pitchFamily="18" charset="0"/>
                <a:cs typeface="Times New Roman" pitchFamily="18" charset="0"/>
              </a:rPr>
              <a:t>Patients with diffuse toxic goiter</a:t>
            </a:r>
          </a:p>
          <a:p>
            <a:pPr eaLnBrk="1" hangingPunct="1">
              <a:lnSpc>
                <a:spcPct val="150000"/>
              </a:lnSpc>
              <a:spcAft>
                <a:spcPct val="10000"/>
              </a:spcAft>
              <a:buClr>
                <a:srgbClr val="FF3300"/>
              </a:buClr>
              <a:buSzPct val="120000"/>
              <a:buFontTx/>
              <a:buChar char="•"/>
            </a:pPr>
            <a:r>
              <a:rPr lang="en-US" sz="2500" b="1" smtClean="0">
                <a:solidFill>
                  <a:srgbClr val="0000FF"/>
                </a:solidFill>
                <a:latin typeface="Times New Roman" pitchFamily="18" charset="0"/>
                <a:cs typeface="Times New Roman" pitchFamily="18" charset="0"/>
              </a:rPr>
              <a:t>Tehran; area of iodine sufficiency</a:t>
            </a:r>
          </a:p>
          <a:p>
            <a:pPr eaLnBrk="1" hangingPunct="1">
              <a:lnSpc>
                <a:spcPct val="150000"/>
              </a:lnSpc>
              <a:spcAft>
                <a:spcPct val="10000"/>
              </a:spcAft>
              <a:buClr>
                <a:srgbClr val="FF3300"/>
              </a:buClr>
              <a:buSzPct val="120000"/>
              <a:buFontTx/>
              <a:buChar char="•"/>
            </a:pPr>
            <a:r>
              <a:rPr lang="en-US" sz="2500" b="1" smtClean="0">
                <a:solidFill>
                  <a:srgbClr val="0000FF"/>
                </a:solidFill>
                <a:latin typeface="Times New Roman" pitchFamily="18" charset="0"/>
                <a:cs typeface="Times New Roman" pitchFamily="18" charset="0"/>
              </a:rPr>
              <a:t>59 patients on MMI and 73 on levothyroxine for treatment of radioiodine induced hypothyroidism</a:t>
            </a:r>
          </a:p>
          <a:p>
            <a:pPr eaLnBrk="1" hangingPunct="1">
              <a:lnSpc>
                <a:spcPct val="150000"/>
              </a:lnSpc>
              <a:spcAft>
                <a:spcPct val="10000"/>
              </a:spcAft>
              <a:buClr>
                <a:srgbClr val="FF3300"/>
              </a:buClr>
              <a:buSzPct val="120000"/>
              <a:buFontTx/>
              <a:buChar char="•"/>
            </a:pPr>
            <a:r>
              <a:rPr lang="en-US" sz="2500" b="1" smtClean="0">
                <a:solidFill>
                  <a:srgbClr val="0000FF"/>
                </a:solidFill>
                <a:latin typeface="Times New Roman" pitchFamily="18" charset="0"/>
                <a:cs typeface="Times New Roman" pitchFamily="18" charset="0"/>
              </a:rPr>
              <a:t>Followed every 3-6 months with TFT’s for mean of 14 years</a:t>
            </a:r>
          </a:p>
          <a:p>
            <a:pPr eaLnBrk="1" hangingPunct="1">
              <a:lnSpc>
                <a:spcPct val="150000"/>
              </a:lnSpc>
              <a:spcAft>
                <a:spcPct val="10000"/>
              </a:spcAft>
              <a:buClr>
                <a:srgbClr val="FF3300"/>
              </a:buClr>
              <a:buSzPct val="120000"/>
              <a:buFontTx/>
              <a:buNone/>
            </a:pPr>
            <a:endParaRPr lang="en-US" sz="2500" b="1" smtClean="0">
              <a:solidFill>
                <a:srgbClr val="0000FF"/>
              </a:solidFill>
              <a:latin typeface="Times New Roman" pitchFamily="18" charset="0"/>
              <a:cs typeface="Times New Roman" pitchFamily="18" charset="0"/>
            </a:endParaRPr>
          </a:p>
          <a:p>
            <a:pPr lvl="1" eaLnBrk="1" hangingPunct="1">
              <a:lnSpc>
                <a:spcPct val="150000"/>
              </a:lnSpc>
              <a:spcAft>
                <a:spcPct val="10000"/>
              </a:spcAft>
              <a:buClr>
                <a:srgbClr val="FF3300"/>
              </a:buClr>
              <a:buSzPct val="120000"/>
              <a:buFont typeface="Arial" charset="0"/>
              <a:buChar char="•"/>
            </a:pPr>
            <a:endParaRPr lang="en-US" sz="2500" b="1" smtClean="0">
              <a:solidFill>
                <a:srgbClr val="0000FF"/>
              </a:solidFill>
              <a:latin typeface="Times New Roman" pitchFamily="18" charset="0"/>
              <a:cs typeface="Times New Roman" pitchFamily="18" charset="0"/>
            </a:endParaRPr>
          </a:p>
          <a:p>
            <a:pPr lvl="1" eaLnBrk="1" hangingPunct="1">
              <a:lnSpc>
                <a:spcPct val="150000"/>
              </a:lnSpc>
              <a:spcAft>
                <a:spcPct val="10000"/>
              </a:spcAft>
              <a:buClr>
                <a:srgbClr val="FF3300"/>
              </a:buClr>
              <a:buSzPct val="120000"/>
              <a:buFont typeface="Arial" charset="0"/>
              <a:buChar char="•"/>
            </a:pPr>
            <a:endParaRPr lang="en-US" sz="2500" b="1" smtClean="0">
              <a:solidFill>
                <a:srgbClr val="0000FF"/>
              </a:solidFill>
              <a:latin typeface="Times New Roman" pitchFamily="18" charset="0"/>
              <a:cs typeface="Times New Roman" pitchFamily="18" charset="0"/>
            </a:endParaRPr>
          </a:p>
          <a:p>
            <a:pPr eaLnBrk="1" hangingPunct="1">
              <a:lnSpc>
                <a:spcPct val="150000"/>
              </a:lnSpc>
              <a:spcAft>
                <a:spcPct val="10000"/>
              </a:spcAft>
              <a:buClr>
                <a:srgbClr val="FF3300"/>
              </a:buClr>
              <a:buSzPct val="120000"/>
              <a:buFontTx/>
              <a:buNone/>
            </a:pPr>
            <a:endParaRPr lang="en-US" sz="250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idx="4294967295"/>
          </p:nvPr>
        </p:nvSpPr>
        <p:spPr>
          <a:xfrm>
            <a:off x="228600" y="0"/>
            <a:ext cx="8686800" cy="1139825"/>
          </a:xfrm>
        </p:spPr>
        <p:txBody>
          <a:bodyPr/>
          <a:lstStyle/>
          <a:p>
            <a:pPr algn="ctr"/>
            <a:r>
              <a:rPr lang="en-US" sz="2400" b="1" dirty="0">
                <a:solidFill>
                  <a:srgbClr val="00B0F0"/>
                </a:solidFill>
                <a:latin typeface="Times New Roman" pitchFamily="18" charset="0"/>
                <a:cs typeface="Times New Roman" pitchFamily="18" charset="0"/>
              </a:rPr>
              <a:t>The relative risk and confidence interval (CI) of variables in the continuous MMI treated (group 1), as compared with the radioiodine induced hypothyroid patients (group 2)</a:t>
            </a:r>
          </a:p>
        </p:txBody>
      </p:sp>
      <p:graphicFrame>
        <p:nvGraphicFramePr>
          <p:cNvPr id="123907" name="Group 3"/>
          <p:cNvGraphicFramePr>
            <a:graphicFrameLocks noGrp="1"/>
          </p:cNvGraphicFramePr>
          <p:nvPr>
            <p:ph/>
          </p:nvPr>
        </p:nvGraphicFramePr>
        <p:xfrm>
          <a:off x="250825" y="2492375"/>
          <a:ext cx="4249738" cy="3579813"/>
        </p:xfrm>
        <a:graphic>
          <a:graphicData uri="http://schemas.openxmlformats.org/drawingml/2006/table">
            <a:tbl>
              <a:tblPr/>
              <a:tblGrid>
                <a:gridCol w="2058988"/>
                <a:gridCol w="1527175"/>
                <a:gridCol w="663575"/>
              </a:tblGrid>
              <a:tr h="238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rgbClr val="002060"/>
                          </a:solidFill>
                          <a:effectLst/>
                          <a:latin typeface="Times New Roman" pitchFamily="18" charset="0"/>
                          <a:cs typeface="Times New Roman" pitchFamily="18" charset="0"/>
                        </a:rPr>
                        <a:t>Variable</a:t>
                      </a:r>
                    </a:p>
                  </a:txBody>
                  <a:tcPr horzOverflow="overflow">
                    <a:lnL cap="flat">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Relative risk(95%CI)</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P Value</a:t>
                      </a:r>
                    </a:p>
                  </a:txBody>
                  <a:tcPr horzOverflow="overflow">
                    <a:lnL>
                      <a:noFill/>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rgbClr val="002060"/>
                          </a:solidFill>
                          <a:effectLst/>
                          <a:latin typeface="Times New Roman" pitchFamily="18" charset="0"/>
                          <a:cs typeface="Times New Roman" pitchFamily="18" charset="0"/>
                        </a:rPr>
                        <a:t>During follow up</a:t>
                      </a: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tr>
              <a:tr h="236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rgbClr val="C00000"/>
                          </a:solidFill>
                          <a:effectLst/>
                          <a:latin typeface="Times New Roman" pitchFamily="18" charset="0"/>
                          <a:cs typeface="Times New Roman" pitchFamily="18" charset="0"/>
                        </a:rPr>
                        <a:t>TSH&lt;0.3 </a:t>
                      </a:r>
                      <a:r>
                        <a:rPr kumimoji="0" lang="en-US" sz="1100" b="1" i="0" u="none" strike="noStrike" cap="none" normalizeH="0" baseline="0" dirty="0" err="1" smtClean="0">
                          <a:ln>
                            <a:noFill/>
                          </a:ln>
                          <a:solidFill>
                            <a:srgbClr val="C00000"/>
                          </a:solidFill>
                          <a:effectLst/>
                          <a:latin typeface="Times New Roman" pitchFamily="18" charset="0"/>
                          <a:cs typeface="Times New Roman" pitchFamily="18" charset="0"/>
                        </a:rPr>
                        <a:t>mU</a:t>
                      </a:r>
                      <a:r>
                        <a:rPr kumimoji="0" lang="en-US" sz="1100" b="1" i="0" u="none" strike="noStrike" cap="none" normalizeH="0" baseline="0" dirty="0" smtClean="0">
                          <a:ln>
                            <a:noFill/>
                          </a:ln>
                          <a:solidFill>
                            <a:srgbClr val="C00000"/>
                          </a:solidFill>
                          <a:effectLst/>
                          <a:latin typeface="Times New Roman" pitchFamily="18" charset="0"/>
                          <a:cs typeface="Times New Roman" pitchFamily="18" charset="0"/>
                        </a:rPr>
                        <a:t>/l</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C00000"/>
                          </a:solidFill>
                          <a:effectLst/>
                          <a:latin typeface="Times New Roman" pitchFamily="18" charset="0"/>
                          <a:cs typeface="Times New Roman" pitchFamily="18" charset="0"/>
                        </a:rPr>
                        <a:t>1.95(1.4-2.72)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C00000"/>
                          </a:solidFill>
                          <a:effectLst/>
                          <a:latin typeface="Times New Roman" pitchFamily="18" charset="0"/>
                          <a:cs typeface="Times New Roman" pitchFamily="18" charset="0"/>
                        </a:rPr>
                        <a:t>&lt;0.01</a:t>
                      </a:r>
                    </a:p>
                  </a:txBody>
                  <a:tcPr horzOverflow="overflow">
                    <a:lnL>
                      <a:noFill/>
                    </a:lnL>
                    <a:lnR cap="flat">
                      <a:noFill/>
                    </a:lnR>
                    <a:lnT>
                      <a:noFill/>
                    </a:lnT>
                    <a:lnB>
                      <a:noFill/>
                    </a:lnB>
                    <a:lnTlToBr>
                      <a:noFill/>
                    </a:lnTlToBr>
                    <a:lnBlToTr>
                      <a:noFill/>
                    </a:lnBlToTr>
                    <a:noFill/>
                  </a:tcPr>
                </a:tc>
              </a:tr>
              <a:tr h="239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rgbClr val="C00000"/>
                          </a:solidFill>
                          <a:effectLst/>
                          <a:latin typeface="Times New Roman" pitchFamily="18" charset="0"/>
                          <a:cs typeface="Times New Roman" pitchFamily="18" charset="0"/>
                        </a:rPr>
                        <a:t>TSH&gt;5 </a:t>
                      </a:r>
                      <a:r>
                        <a:rPr kumimoji="0" lang="en-US" sz="1100" b="1" i="0" u="none" strike="noStrike" cap="none" normalizeH="0" baseline="0" dirty="0" err="1" smtClean="0">
                          <a:ln>
                            <a:noFill/>
                          </a:ln>
                          <a:solidFill>
                            <a:srgbClr val="C00000"/>
                          </a:solidFill>
                          <a:effectLst/>
                          <a:latin typeface="Times New Roman" pitchFamily="18" charset="0"/>
                          <a:cs typeface="Times New Roman" pitchFamily="18" charset="0"/>
                        </a:rPr>
                        <a:t>mU</a:t>
                      </a:r>
                      <a:r>
                        <a:rPr kumimoji="0" lang="en-US" sz="1100" b="1" i="0" u="none" strike="noStrike" cap="none" normalizeH="0" baseline="0" dirty="0" smtClean="0">
                          <a:ln>
                            <a:noFill/>
                          </a:ln>
                          <a:solidFill>
                            <a:srgbClr val="C00000"/>
                          </a:solidFill>
                          <a:effectLst/>
                          <a:latin typeface="Times New Roman" pitchFamily="18" charset="0"/>
                          <a:cs typeface="Times New Roman" pitchFamily="18" charset="0"/>
                        </a:rPr>
                        <a:t>/l</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rgbClr val="C00000"/>
                          </a:solidFill>
                          <a:effectLst/>
                          <a:latin typeface="Times New Roman" pitchFamily="18" charset="0"/>
                          <a:cs typeface="Times New Roman" pitchFamily="18" charset="0"/>
                        </a:rPr>
                        <a:t>3.6 (2.52-5.06)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rgbClr val="C00000"/>
                          </a:solidFill>
                          <a:effectLst/>
                          <a:latin typeface="Times New Roman" pitchFamily="18" charset="0"/>
                          <a:cs typeface="Times New Roman" pitchFamily="18" charset="0"/>
                        </a:rPr>
                        <a:t>&lt;0.01</a:t>
                      </a:r>
                    </a:p>
                  </a:txBody>
                  <a:tcPr horzOverflow="overflow">
                    <a:lnL>
                      <a:noFill/>
                    </a:lnL>
                    <a:lnR cap="flat">
                      <a:noFill/>
                    </a:lnR>
                    <a:lnT>
                      <a:noFill/>
                    </a:lnT>
                    <a:lnB>
                      <a:noFill/>
                    </a:lnB>
                    <a:lnTlToBr>
                      <a:noFill/>
                    </a:lnTlToBr>
                    <a:lnBlToTr>
                      <a:noFill/>
                    </a:lnBlToTr>
                    <a:noFill/>
                  </a:tcPr>
                </a:tc>
              </a:tr>
              <a:tr h="236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rgbClr val="002060"/>
                          </a:solidFill>
                          <a:effectLst/>
                          <a:latin typeface="Times New Roman" pitchFamily="18" charset="0"/>
                          <a:cs typeface="Times New Roman" pitchFamily="18" charset="0"/>
                        </a:rPr>
                        <a:t>At final visit</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a:noFill/>
                    </a:lnL>
                    <a:lnR cap="flat">
                      <a:noFill/>
                    </a:lnR>
                    <a:lnT>
                      <a:noFill/>
                    </a:lnT>
                    <a:lnB>
                      <a:noFill/>
                    </a:lnB>
                    <a:lnTlToBr>
                      <a:noFill/>
                    </a:lnTlToBr>
                    <a:lnBlToTr>
                      <a:noFill/>
                    </a:lnBlToTr>
                    <a:noFill/>
                  </a:tcPr>
                </a:tc>
              </a:tr>
              <a:tr h="352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Antithyroperoxidase antibody&gt;100 mU/l </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0.38(0.16-0.92) </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&lt;0.05 </a:t>
                      </a:r>
                    </a:p>
                  </a:txBody>
                  <a:tcPr horzOverflow="overflow">
                    <a:lnL>
                      <a:noFill/>
                    </a:lnL>
                    <a:lnR cap="flat">
                      <a:noFill/>
                    </a:lnR>
                    <a:lnT>
                      <a:noFill/>
                    </a:lnT>
                    <a:lnB>
                      <a:noFill/>
                    </a:lnB>
                    <a:lnTlToBr>
                      <a:noFill/>
                    </a:lnTlToBr>
                    <a:lnBlToTr>
                      <a:noFill/>
                    </a:lnBlToTr>
                    <a:noFill/>
                  </a:tcPr>
                </a:tc>
              </a:tr>
              <a:tr h="239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Total goiter rate </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0.51(0.27-0.95)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&lt;0.05</a:t>
                      </a:r>
                    </a:p>
                  </a:txBody>
                  <a:tcPr horzOverflow="overflow">
                    <a:lnL>
                      <a:noFill/>
                    </a:lnL>
                    <a:lnR cap="flat">
                      <a:noFill/>
                    </a:lnR>
                    <a:lnT>
                      <a:noFill/>
                    </a:lnT>
                    <a:lnB>
                      <a:noFill/>
                    </a:lnB>
                    <a:lnTlToBr>
                      <a:noFill/>
                    </a:lnTlToBr>
                    <a:lnBlToTr>
                      <a:noFill/>
                    </a:lnBlToTr>
                    <a:noFill/>
                  </a:tcPr>
                </a:tc>
              </a:tr>
              <a:tr h="252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Serum cholesterol&gt;200 mg/dl</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2.18(1.12-4.22)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&lt;0.03</a:t>
                      </a:r>
                    </a:p>
                  </a:txBody>
                  <a:tcPr horzOverflow="overflow">
                    <a:lnL>
                      <a:noFill/>
                    </a:lnL>
                    <a:lnR cap="flat">
                      <a:noFill/>
                    </a:lnR>
                    <a:lnT>
                      <a:noFill/>
                    </a:lnT>
                    <a:lnB>
                      <a:noFill/>
                    </a:lnB>
                    <a:lnTlToBr>
                      <a:noFill/>
                    </a:lnTlToBr>
                    <a:lnBlToTr>
                      <a:noFill/>
                    </a:lnBlToTr>
                    <a:noFill/>
                  </a:tcPr>
                </a:tc>
              </a:tr>
              <a:tr h="236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Serum LDL-C&gt;130 mg/dl</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1.9(1.13-3.33)</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&lt;0.02</a:t>
                      </a:r>
                    </a:p>
                  </a:txBody>
                  <a:tcPr horzOverflow="overflow">
                    <a:lnL>
                      <a:noFill/>
                    </a:lnL>
                    <a:lnR cap="flat">
                      <a:noFill/>
                    </a:lnR>
                    <a:lnT>
                      <a:noFill/>
                    </a:lnT>
                    <a:lnB>
                      <a:noFill/>
                    </a:lnB>
                    <a:lnTlToBr>
                      <a:noFill/>
                    </a:lnTlToBr>
                    <a:lnBlToTr>
                      <a:noFill/>
                    </a:lnBlToTr>
                    <a:no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rgbClr val="C00000"/>
                          </a:solidFill>
                          <a:effectLst/>
                          <a:latin typeface="Times New Roman" pitchFamily="18" charset="0"/>
                          <a:cs typeface="Times New Roman" pitchFamily="18" charset="0"/>
                        </a:rPr>
                        <a:t>Number BMD&lt;1.5 SD Z score</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1" i="0" u="none" strike="noStrike" cap="none" normalizeH="0" baseline="0" smtClean="0">
                        <a:ln>
                          <a:noFill/>
                        </a:ln>
                        <a:solidFill>
                          <a:srgbClr val="C00000"/>
                        </a:solidFill>
                        <a:effectLst/>
                        <a:latin typeface="Times New Roman" pitchFamily="18" charset="0"/>
                        <a:cs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1" i="0" u="none" strike="noStrike" cap="none" normalizeH="0" baseline="0" smtClean="0">
                        <a:ln>
                          <a:noFill/>
                        </a:ln>
                        <a:solidFill>
                          <a:srgbClr val="C00000"/>
                        </a:solidFill>
                        <a:effectLst/>
                        <a:latin typeface="Times New Roman" pitchFamily="18" charset="0"/>
                        <a:cs typeface="Times New Roman" pitchFamily="18" charset="0"/>
                      </a:endParaRPr>
                    </a:p>
                  </a:txBody>
                  <a:tcPr horzOverflow="overflow">
                    <a:lnL>
                      <a:noFill/>
                    </a:lnL>
                    <a:lnR cap="flat">
                      <a:noFill/>
                    </a:lnR>
                    <a:lnT>
                      <a:noFill/>
                    </a:lnT>
                    <a:lnB>
                      <a:noFill/>
                    </a:lnB>
                    <a:lnTlToBr>
                      <a:noFill/>
                    </a:lnTlToBr>
                    <a:lnBlToTr>
                      <a:noFill/>
                    </a:lnBlToTr>
                    <a:noFill/>
                  </a:tcPr>
                </a:tc>
              </a:tr>
              <a:tr h="236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rgbClr val="C00000"/>
                          </a:solidFill>
                          <a:effectLst/>
                          <a:latin typeface="Times New Roman" pitchFamily="18" charset="0"/>
                          <a:cs typeface="Times New Roman" pitchFamily="18" charset="0"/>
                        </a:rPr>
                        <a:t>Vertebra</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rgbClr val="C00000"/>
                          </a:solidFill>
                          <a:effectLst/>
                          <a:latin typeface="Times New Roman" pitchFamily="18" charset="0"/>
                          <a:cs typeface="Times New Roman" pitchFamily="18" charset="0"/>
                        </a:rPr>
                        <a:t>1.12(0.55-2.26)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C00000"/>
                          </a:solidFill>
                          <a:effectLst/>
                          <a:latin typeface="Times New Roman" pitchFamily="18" charset="0"/>
                          <a:cs typeface="Times New Roman" pitchFamily="18" charset="0"/>
                        </a:rPr>
                        <a:t>NS</a:t>
                      </a:r>
                    </a:p>
                  </a:txBody>
                  <a:tcPr horzOverflow="overflow">
                    <a:lnL>
                      <a:noFill/>
                    </a:lnL>
                    <a:lnR cap="flat">
                      <a:noFill/>
                    </a:lnR>
                    <a:lnT>
                      <a:noFill/>
                    </a:lnT>
                    <a:lnB>
                      <a:noFill/>
                    </a:lnB>
                    <a:lnTlToBr>
                      <a:noFill/>
                    </a:lnTlToBr>
                    <a:lnBlToTr>
                      <a:noFill/>
                    </a:lnBlToTr>
                    <a:noFill/>
                  </a:tcPr>
                </a:tc>
              </a:tr>
              <a:tr h="23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rgbClr val="C00000"/>
                          </a:solidFill>
                          <a:effectLst/>
                          <a:latin typeface="Times New Roman" pitchFamily="18" charset="0"/>
                          <a:cs typeface="Times New Roman" pitchFamily="18" charset="0"/>
                        </a:rPr>
                        <a:t>Hip</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rgbClr val="C00000"/>
                          </a:solidFill>
                          <a:effectLst/>
                          <a:latin typeface="Times New Roman" pitchFamily="18" charset="0"/>
                          <a:cs typeface="Times New Roman" pitchFamily="18" charset="0"/>
                        </a:rPr>
                        <a:t>1.44(0.81-2.57)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rgbClr val="C00000"/>
                          </a:solidFill>
                          <a:effectLst/>
                          <a:latin typeface="Times New Roman" pitchFamily="18" charset="0"/>
                          <a:cs typeface="Times New Roman" pitchFamily="18" charset="0"/>
                        </a:rPr>
                        <a:t>NS</a:t>
                      </a:r>
                    </a:p>
                  </a:txBody>
                  <a:tcPr horzOverflow="overflow">
                    <a:lnL>
                      <a:noFill/>
                    </a:lnL>
                    <a:lnR cap="flat">
                      <a:noFill/>
                    </a:lnR>
                    <a:lnT>
                      <a:noFill/>
                    </a:lnT>
                    <a:lnB>
                      <a:noFill/>
                    </a:lnB>
                    <a:lnTlToBr>
                      <a:noFill/>
                    </a:lnTlToBr>
                    <a:lnBlToTr>
                      <a:noFill/>
                    </a:lnBlToTr>
                    <a:noFill/>
                  </a:tcPr>
                </a:tc>
              </a:tr>
              <a:tr h="23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rgbClr val="C00000"/>
                          </a:solidFill>
                          <a:effectLst/>
                          <a:latin typeface="Times New Roman" pitchFamily="18" charset="0"/>
                          <a:cs typeface="Times New Roman" pitchFamily="18" charset="0"/>
                        </a:rPr>
                        <a:t>Radius</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rgbClr val="C00000"/>
                          </a:solidFill>
                          <a:effectLst/>
                          <a:latin typeface="Times New Roman" pitchFamily="18" charset="0"/>
                          <a:cs typeface="Times New Roman" pitchFamily="18" charset="0"/>
                        </a:rPr>
                        <a:t>1.4(0.74-2.68)</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rgbClr val="C00000"/>
                          </a:solidFill>
                          <a:effectLst/>
                          <a:latin typeface="Times New Roman" pitchFamily="18" charset="0"/>
                          <a:cs typeface="Times New Roman" pitchFamily="18" charset="0"/>
                        </a:rPr>
                        <a:t>NS</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72"/>
          <p:cNvGrpSpPr>
            <a:grpSpLocks/>
          </p:cNvGrpSpPr>
          <p:nvPr/>
        </p:nvGrpSpPr>
        <p:grpSpPr bwMode="auto">
          <a:xfrm>
            <a:off x="4913313" y="2852738"/>
            <a:ext cx="2944812" cy="3671887"/>
            <a:chOff x="3095" y="1797"/>
            <a:chExt cx="1855" cy="2357"/>
          </a:xfrm>
        </p:grpSpPr>
        <p:pic>
          <p:nvPicPr>
            <p:cNvPr id="123977" name="Picture 73" descr="untitled1"/>
            <p:cNvPicPr>
              <a:picLocks noChangeAspect="1" noChangeArrowheads="1"/>
            </p:cNvPicPr>
            <p:nvPr/>
          </p:nvPicPr>
          <p:blipFill>
            <a:blip r:embed="rId2" cstate="print"/>
            <a:srcRect l="15427" t="2568" r="33357" b="17975"/>
            <a:stretch>
              <a:fillRect/>
            </a:stretch>
          </p:blipFill>
          <p:spPr bwMode="auto">
            <a:xfrm>
              <a:off x="3095" y="1797"/>
              <a:ext cx="1826" cy="2357"/>
            </a:xfrm>
            <a:prstGeom prst="rect">
              <a:avLst/>
            </a:prstGeom>
            <a:noFill/>
            <a:ln w="9525">
              <a:noFill/>
              <a:miter lim="800000"/>
              <a:headEnd/>
              <a:tailEnd/>
            </a:ln>
          </p:spPr>
        </p:pic>
        <p:sp>
          <p:nvSpPr>
            <p:cNvPr id="123978" name="Rectangle 74"/>
            <p:cNvSpPr>
              <a:spLocks noChangeArrowheads="1"/>
            </p:cNvSpPr>
            <p:nvPr/>
          </p:nvSpPr>
          <p:spPr bwMode="auto">
            <a:xfrm>
              <a:off x="3152" y="3931"/>
              <a:ext cx="1798" cy="111"/>
            </a:xfrm>
            <a:prstGeom prst="rect">
              <a:avLst/>
            </a:prstGeom>
            <a:solidFill>
              <a:srgbClr val="FFFFFF"/>
            </a:solidFill>
            <a:ln w="9525">
              <a:noFill/>
              <a:miter lim="800000"/>
              <a:headEnd/>
              <a:tailEnd/>
            </a:ln>
          </p:spPr>
          <p:txBody>
            <a:bodyPr lIns="0" tIns="0" rIns="0" bIns="0"/>
            <a:lstStyle/>
            <a:p>
              <a:r>
                <a:rPr lang="en-US" sz="800">
                  <a:solidFill>
                    <a:srgbClr val="003366"/>
                  </a:solidFill>
                  <a:latin typeface="Times New Roman" pitchFamily="18" charset="0"/>
                </a:rPr>
                <a:t>0                         2                         4                        6</a:t>
              </a:r>
              <a:endParaRPr lang="en-US">
                <a:solidFill>
                  <a:srgbClr val="003366"/>
                </a:solidFill>
              </a:endParaRPr>
            </a:p>
          </p:txBody>
        </p:sp>
      </p:grpSp>
      <p:sp>
        <p:nvSpPr>
          <p:cNvPr id="123979" name="Text Box 75"/>
          <p:cNvSpPr txBox="1">
            <a:spLocks noChangeArrowheads="1"/>
          </p:cNvSpPr>
          <p:nvPr/>
        </p:nvSpPr>
        <p:spPr bwMode="auto">
          <a:xfrm>
            <a:off x="2895600" y="6113463"/>
            <a:ext cx="184150" cy="366712"/>
          </a:xfrm>
          <a:prstGeom prst="rect">
            <a:avLst/>
          </a:prstGeom>
          <a:noFill/>
          <a:ln w="9525">
            <a:noFill/>
            <a:miter lim="800000"/>
            <a:headEnd/>
            <a:tailEnd/>
          </a:ln>
          <a:effectLst/>
        </p:spPr>
        <p:txBody>
          <a:bodyPr wrap="none">
            <a:spAutoFit/>
          </a:bodyPr>
          <a:lstStyle/>
          <a:p>
            <a:endParaRPr lang="en-US"/>
          </a:p>
        </p:txBody>
      </p:sp>
      <p:sp>
        <p:nvSpPr>
          <p:cNvPr id="123980" name="Text Box 76"/>
          <p:cNvSpPr txBox="1">
            <a:spLocks noChangeArrowheads="1"/>
          </p:cNvSpPr>
          <p:nvPr/>
        </p:nvSpPr>
        <p:spPr bwMode="auto">
          <a:xfrm>
            <a:off x="4500563" y="6572250"/>
            <a:ext cx="1074737" cy="457200"/>
          </a:xfrm>
          <a:prstGeom prst="rect">
            <a:avLst/>
          </a:prstGeom>
          <a:noFill/>
          <a:ln w="9525">
            <a:noFill/>
            <a:miter lim="800000"/>
            <a:headEnd/>
            <a:tailEnd/>
          </a:ln>
        </p:spPr>
        <p:txBody>
          <a:bodyPr lIns="0" tIns="0" rIns="0" bIns="0"/>
          <a:lstStyle/>
          <a:p>
            <a:pPr algn="ctr"/>
            <a:r>
              <a:rPr lang="en-US" sz="1000" b="1">
                <a:latin typeface="Times New Roman" pitchFamily="18" charset="0"/>
                <a:cs typeface="Times New Roman" pitchFamily="18" charset="0"/>
              </a:rPr>
              <a:t>In favor of</a:t>
            </a:r>
          </a:p>
          <a:p>
            <a:pPr algn="ctr"/>
            <a:r>
              <a:rPr lang="en-US" sz="1000" b="1">
                <a:latin typeface="Times New Roman" pitchFamily="18" charset="0"/>
                <a:cs typeface="Times New Roman" pitchFamily="18" charset="0"/>
              </a:rPr>
              <a:t>Group 2</a:t>
            </a:r>
          </a:p>
        </p:txBody>
      </p:sp>
      <p:sp>
        <p:nvSpPr>
          <p:cNvPr id="123981" name="Text Box 77"/>
          <p:cNvSpPr txBox="1">
            <a:spLocks noChangeArrowheads="1"/>
          </p:cNvSpPr>
          <p:nvPr/>
        </p:nvSpPr>
        <p:spPr bwMode="auto">
          <a:xfrm>
            <a:off x="5435600" y="6511925"/>
            <a:ext cx="846138" cy="373063"/>
          </a:xfrm>
          <a:prstGeom prst="rect">
            <a:avLst/>
          </a:prstGeom>
          <a:noFill/>
          <a:ln w="9525">
            <a:noFill/>
            <a:miter lim="800000"/>
            <a:headEnd/>
            <a:tailEnd/>
          </a:ln>
        </p:spPr>
        <p:txBody>
          <a:bodyPr/>
          <a:lstStyle/>
          <a:p>
            <a:pPr algn="ctr"/>
            <a:r>
              <a:rPr lang="en-US" sz="1000" b="1">
                <a:latin typeface="Times New Roman" pitchFamily="18" charset="0"/>
                <a:cs typeface="Times New Roman" pitchFamily="18" charset="0"/>
              </a:rPr>
              <a:t>In favor of</a:t>
            </a:r>
          </a:p>
          <a:p>
            <a:pPr algn="ctr"/>
            <a:r>
              <a:rPr lang="en-US" sz="1000" b="1">
                <a:latin typeface="Times New Roman" pitchFamily="18" charset="0"/>
                <a:cs typeface="Times New Roman" pitchFamily="18" charset="0"/>
              </a:rPr>
              <a:t>Group 1</a:t>
            </a:r>
          </a:p>
        </p:txBody>
      </p:sp>
      <p:sp>
        <p:nvSpPr>
          <p:cNvPr id="123983" name="Text Box 79"/>
          <p:cNvSpPr txBox="1">
            <a:spLocks noChangeArrowheads="1"/>
          </p:cNvSpPr>
          <p:nvPr/>
        </p:nvSpPr>
        <p:spPr bwMode="auto">
          <a:xfrm>
            <a:off x="144463" y="6308725"/>
            <a:ext cx="4067175" cy="336550"/>
          </a:xfrm>
          <a:prstGeom prst="rect">
            <a:avLst/>
          </a:prstGeom>
          <a:noFill/>
          <a:ln w="9525">
            <a:noFill/>
            <a:miter lim="800000"/>
            <a:headEnd/>
            <a:tailEnd/>
          </a:ln>
          <a:effectLst/>
        </p:spPr>
        <p:txBody>
          <a:bodyPr>
            <a:spAutoFit/>
          </a:bodyPr>
          <a:lstStyle/>
          <a:p>
            <a:pPr>
              <a:spcBef>
                <a:spcPct val="50000"/>
              </a:spcBef>
            </a:pPr>
            <a:r>
              <a:rPr lang="en-US" sz="1600" b="1" dirty="0" err="1">
                <a:solidFill>
                  <a:srgbClr val="00B0F0"/>
                </a:solidFill>
                <a:latin typeface="Times New Roman" pitchFamily="18" charset="0"/>
                <a:cs typeface="Times New Roman" pitchFamily="18" charset="0"/>
              </a:rPr>
              <a:t>Azizi</a:t>
            </a:r>
            <a:r>
              <a:rPr lang="en-US" sz="1600" b="1" dirty="0">
                <a:solidFill>
                  <a:srgbClr val="00B0F0"/>
                </a:solidFill>
                <a:latin typeface="Times New Roman" pitchFamily="18" charset="0"/>
                <a:cs typeface="Times New Roman" pitchFamily="18" charset="0"/>
              </a:rPr>
              <a:t> F. </a:t>
            </a:r>
            <a:r>
              <a:rPr lang="en-US" sz="1600" b="1" dirty="0" err="1">
                <a:solidFill>
                  <a:srgbClr val="00B0F0"/>
                </a:solidFill>
                <a:latin typeface="Times New Roman" pitchFamily="18" charset="0"/>
                <a:cs typeface="Times New Roman" pitchFamily="18" charset="0"/>
              </a:rPr>
              <a:t>Europ</a:t>
            </a:r>
            <a:r>
              <a:rPr lang="en-US" sz="1600" b="1" dirty="0">
                <a:solidFill>
                  <a:srgbClr val="00B0F0"/>
                </a:solidFill>
                <a:latin typeface="Times New Roman" pitchFamily="18" charset="0"/>
                <a:cs typeface="Times New Roman" pitchFamily="18" charset="0"/>
              </a:rPr>
              <a:t> J </a:t>
            </a:r>
            <a:r>
              <a:rPr lang="en-US" sz="1600" b="1" dirty="0" err="1">
                <a:solidFill>
                  <a:srgbClr val="00B0F0"/>
                </a:solidFill>
                <a:latin typeface="Times New Roman" pitchFamily="18" charset="0"/>
                <a:cs typeface="Times New Roman" pitchFamily="18" charset="0"/>
              </a:rPr>
              <a:t>Endocrinol</a:t>
            </a:r>
            <a:r>
              <a:rPr lang="en-US" sz="1600" b="1" dirty="0">
                <a:solidFill>
                  <a:srgbClr val="00B0F0"/>
                </a:solidFill>
                <a:latin typeface="Times New Roman" pitchFamily="18" charset="0"/>
                <a:cs typeface="Times New Roman" pitchFamily="18" charset="0"/>
              </a:rPr>
              <a:t> 2005; 152: 695</a:t>
            </a: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F991B83-8946-4680-8476-8AAB02C55ACB}" type="slidenum">
              <a:rPr lang="fr-FR"/>
              <a:pPr>
                <a:defRPr/>
              </a:pPr>
              <a:t>26</a:t>
            </a:fld>
            <a:endParaRPr lang="fr-FR"/>
          </a:p>
        </p:txBody>
      </p:sp>
      <p:sp>
        <p:nvSpPr>
          <p:cNvPr id="10243" name="TextBox 5"/>
          <p:cNvSpPr txBox="1">
            <a:spLocks noChangeArrowheads="1"/>
          </p:cNvSpPr>
          <p:nvPr/>
        </p:nvSpPr>
        <p:spPr bwMode="auto">
          <a:xfrm>
            <a:off x="3046413" y="447675"/>
            <a:ext cx="3041650" cy="738188"/>
          </a:xfrm>
          <a:prstGeom prst="rect">
            <a:avLst/>
          </a:prstGeom>
          <a:noFill/>
          <a:ln w="9525">
            <a:noFill/>
            <a:miter lim="800000"/>
            <a:headEnd/>
            <a:tailEnd/>
          </a:ln>
        </p:spPr>
        <p:txBody>
          <a:bodyPr wrap="none">
            <a:spAutoFit/>
          </a:bodyPr>
          <a:lstStyle/>
          <a:p>
            <a:r>
              <a:rPr lang="en-US" sz="1400" b="0"/>
              <a:t>Patients with recurrent hyperthyroidism</a:t>
            </a:r>
          </a:p>
          <a:p>
            <a:r>
              <a:rPr lang="en-US" sz="1400" b="0"/>
              <a:t>(104)</a:t>
            </a:r>
          </a:p>
          <a:p>
            <a:r>
              <a:rPr lang="en-US" sz="1400" b="0"/>
              <a:t>Randomization</a:t>
            </a:r>
          </a:p>
        </p:txBody>
      </p:sp>
      <p:cxnSp>
        <p:nvCxnSpPr>
          <p:cNvPr id="10244" name="Straight Connector 9"/>
          <p:cNvCxnSpPr>
            <a:cxnSpLocks noChangeShapeType="1"/>
            <a:stCxn id="10243" idx="2"/>
          </p:cNvCxnSpPr>
          <p:nvPr/>
        </p:nvCxnSpPr>
        <p:spPr bwMode="auto">
          <a:xfrm rot="16200000" flipH="1">
            <a:off x="4481513" y="1271588"/>
            <a:ext cx="176212" cy="4762"/>
          </a:xfrm>
          <a:prstGeom prst="line">
            <a:avLst/>
          </a:prstGeom>
          <a:noFill/>
          <a:ln w="12700" cap="sq" algn="ctr">
            <a:solidFill>
              <a:schemeClr val="tx1"/>
            </a:solidFill>
            <a:round/>
            <a:headEnd type="none" w="sm" len="sm"/>
            <a:tailEnd type="none" w="sm" len="sm"/>
          </a:ln>
        </p:spPr>
      </p:cxnSp>
      <p:cxnSp>
        <p:nvCxnSpPr>
          <p:cNvPr id="10245" name="Straight Connector 11"/>
          <p:cNvCxnSpPr>
            <a:cxnSpLocks noChangeShapeType="1"/>
          </p:cNvCxnSpPr>
          <p:nvPr/>
        </p:nvCxnSpPr>
        <p:spPr bwMode="auto">
          <a:xfrm>
            <a:off x="1905000" y="1362075"/>
            <a:ext cx="5715000" cy="0"/>
          </a:xfrm>
          <a:prstGeom prst="line">
            <a:avLst/>
          </a:prstGeom>
          <a:noFill/>
          <a:ln w="12700" cap="sq" algn="ctr">
            <a:solidFill>
              <a:schemeClr val="tx1"/>
            </a:solidFill>
            <a:round/>
            <a:headEnd type="none" w="sm" len="sm"/>
            <a:tailEnd type="none" w="sm" len="sm"/>
          </a:ln>
        </p:spPr>
      </p:cxnSp>
      <p:cxnSp>
        <p:nvCxnSpPr>
          <p:cNvPr id="10246" name="Straight Connector 14"/>
          <p:cNvCxnSpPr>
            <a:cxnSpLocks noChangeShapeType="1"/>
          </p:cNvCxnSpPr>
          <p:nvPr/>
        </p:nvCxnSpPr>
        <p:spPr bwMode="auto">
          <a:xfrm rot="5400000">
            <a:off x="1714500" y="1552575"/>
            <a:ext cx="381000" cy="0"/>
          </a:xfrm>
          <a:prstGeom prst="line">
            <a:avLst/>
          </a:prstGeom>
          <a:noFill/>
          <a:ln w="12700" cap="sq" algn="ctr">
            <a:solidFill>
              <a:schemeClr val="tx1"/>
            </a:solidFill>
            <a:round/>
            <a:headEnd type="none" w="sm" len="sm"/>
            <a:tailEnd type="none" w="sm" len="sm"/>
          </a:ln>
        </p:spPr>
      </p:cxnSp>
      <p:sp>
        <p:nvSpPr>
          <p:cNvPr id="10247" name="TextBox 16"/>
          <p:cNvSpPr txBox="1">
            <a:spLocks noChangeArrowheads="1"/>
          </p:cNvSpPr>
          <p:nvPr/>
        </p:nvSpPr>
        <p:spPr bwMode="auto">
          <a:xfrm>
            <a:off x="1082675" y="1743075"/>
            <a:ext cx="1555750" cy="523875"/>
          </a:xfrm>
          <a:prstGeom prst="rect">
            <a:avLst/>
          </a:prstGeom>
          <a:noFill/>
          <a:ln w="9525">
            <a:noFill/>
            <a:miter lim="800000"/>
            <a:headEnd/>
            <a:tailEnd/>
          </a:ln>
        </p:spPr>
        <p:txBody>
          <a:bodyPr wrap="none">
            <a:spAutoFit/>
          </a:bodyPr>
          <a:lstStyle/>
          <a:p>
            <a:r>
              <a:rPr lang="en-US" sz="1400" b="0"/>
              <a:t>Radiiodine therapy</a:t>
            </a:r>
          </a:p>
          <a:p>
            <a:r>
              <a:rPr lang="en-US" sz="1400" b="0"/>
              <a:t>(51)</a:t>
            </a:r>
          </a:p>
        </p:txBody>
      </p:sp>
      <p:cxnSp>
        <p:nvCxnSpPr>
          <p:cNvPr id="10248" name="Straight Connector 19"/>
          <p:cNvCxnSpPr>
            <a:cxnSpLocks noChangeShapeType="1"/>
          </p:cNvCxnSpPr>
          <p:nvPr/>
        </p:nvCxnSpPr>
        <p:spPr bwMode="auto">
          <a:xfrm rot="5400000">
            <a:off x="1524000" y="2657475"/>
            <a:ext cx="762000" cy="0"/>
          </a:xfrm>
          <a:prstGeom prst="line">
            <a:avLst/>
          </a:prstGeom>
          <a:noFill/>
          <a:ln w="12700" cap="sq" algn="ctr">
            <a:solidFill>
              <a:schemeClr val="tx1"/>
            </a:solidFill>
            <a:round/>
            <a:headEnd type="none" w="sm" len="sm"/>
            <a:tailEnd type="none" w="sm" len="sm"/>
          </a:ln>
        </p:spPr>
      </p:cxnSp>
      <p:cxnSp>
        <p:nvCxnSpPr>
          <p:cNvPr id="10249" name="Straight Connector 22"/>
          <p:cNvCxnSpPr>
            <a:cxnSpLocks noChangeShapeType="1"/>
          </p:cNvCxnSpPr>
          <p:nvPr/>
        </p:nvCxnSpPr>
        <p:spPr bwMode="auto">
          <a:xfrm>
            <a:off x="1905000" y="2581275"/>
            <a:ext cx="381000" cy="0"/>
          </a:xfrm>
          <a:prstGeom prst="line">
            <a:avLst/>
          </a:prstGeom>
          <a:noFill/>
          <a:ln w="12700" cap="sq" algn="ctr">
            <a:solidFill>
              <a:schemeClr val="tx1"/>
            </a:solidFill>
            <a:round/>
            <a:headEnd type="none" w="sm" len="sm"/>
            <a:tailEnd type="none" w="sm" len="sm"/>
          </a:ln>
        </p:spPr>
      </p:cxnSp>
      <p:sp>
        <p:nvSpPr>
          <p:cNvPr id="10250" name="TextBox 23"/>
          <p:cNvSpPr txBox="1">
            <a:spLocks noChangeArrowheads="1"/>
          </p:cNvSpPr>
          <p:nvPr/>
        </p:nvSpPr>
        <p:spPr bwMode="auto">
          <a:xfrm>
            <a:off x="2224088" y="2417763"/>
            <a:ext cx="866775" cy="307975"/>
          </a:xfrm>
          <a:prstGeom prst="rect">
            <a:avLst/>
          </a:prstGeom>
          <a:noFill/>
          <a:ln w="9525">
            <a:noFill/>
            <a:miter lim="800000"/>
            <a:headEnd/>
            <a:tailEnd/>
          </a:ln>
        </p:spPr>
        <p:txBody>
          <a:bodyPr wrap="none">
            <a:spAutoFit/>
          </a:bodyPr>
          <a:lstStyle/>
          <a:p>
            <a:r>
              <a:rPr lang="en-US" sz="1400" b="0"/>
              <a:t>LFU (10)</a:t>
            </a:r>
          </a:p>
        </p:txBody>
      </p:sp>
      <p:cxnSp>
        <p:nvCxnSpPr>
          <p:cNvPr id="10251" name="Straight Connector 26"/>
          <p:cNvCxnSpPr>
            <a:cxnSpLocks noChangeShapeType="1"/>
          </p:cNvCxnSpPr>
          <p:nvPr/>
        </p:nvCxnSpPr>
        <p:spPr bwMode="auto">
          <a:xfrm>
            <a:off x="762000" y="3060700"/>
            <a:ext cx="2362200" cy="0"/>
          </a:xfrm>
          <a:prstGeom prst="line">
            <a:avLst/>
          </a:prstGeom>
          <a:noFill/>
          <a:ln w="12700" cap="sq" algn="ctr">
            <a:solidFill>
              <a:schemeClr val="tx1"/>
            </a:solidFill>
            <a:round/>
            <a:headEnd type="none" w="sm" len="sm"/>
            <a:tailEnd type="none" w="sm" len="sm"/>
          </a:ln>
        </p:spPr>
      </p:cxnSp>
      <p:cxnSp>
        <p:nvCxnSpPr>
          <p:cNvPr id="10252" name="Straight Connector 28"/>
          <p:cNvCxnSpPr>
            <a:cxnSpLocks noChangeShapeType="1"/>
          </p:cNvCxnSpPr>
          <p:nvPr/>
        </p:nvCxnSpPr>
        <p:spPr bwMode="auto">
          <a:xfrm rot="5400000">
            <a:off x="571500" y="3257550"/>
            <a:ext cx="381000" cy="0"/>
          </a:xfrm>
          <a:prstGeom prst="line">
            <a:avLst/>
          </a:prstGeom>
          <a:noFill/>
          <a:ln w="12700" cap="sq" algn="ctr">
            <a:solidFill>
              <a:schemeClr val="tx1"/>
            </a:solidFill>
            <a:round/>
            <a:headEnd type="none" w="sm" len="sm"/>
            <a:tailEnd type="none" w="sm" len="sm"/>
          </a:ln>
        </p:spPr>
      </p:cxnSp>
      <p:sp>
        <p:nvSpPr>
          <p:cNvPr id="10253" name="TextBox 29"/>
          <p:cNvSpPr txBox="1">
            <a:spLocks noChangeArrowheads="1"/>
          </p:cNvSpPr>
          <p:nvPr/>
        </p:nvSpPr>
        <p:spPr bwMode="auto">
          <a:xfrm>
            <a:off x="304800" y="3467100"/>
            <a:ext cx="1101725" cy="522288"/>
          </a:xfrm>
          <a:prstGeom prst="rect">
            <a:avLst/>
          </a:prstGeom>
          <a:noFill/>
          <a:ln w="9525">
            <a:noFill/>
            <a:miter lim="800000"/>
            <a:headEnd/>
            <a:tailEnd/>
          </a:ln>
        </p:spPr>
        <p:txBody>
          <a:bodyPr wrap="none">
            <a:spAutoFit/>
          </a:bodyPr>
          <a:lstStyle/>
          <a:p>
            <a:r>
              <a:rPr lang="en-US" sz="1400" b="0"/>
              <a:t>Hypothyroid</a:t>
            </a:r>
          </a:p>
          <a:p>
            <a:r>
              <a:rPr lang="en-US" sz="1400" b="0"/>
              <a:t>(25)</a:t>
            </a:r>
          </a:p>
        </p:txBody>
      </p:sp>
      <p:cxnSp>
        <p:nvCxnSpPr>
          <p:cNvPr id="10254" name="Straight Connector 30"/>
          <p:cNvCxnSpPr>
            <a:cxnSpLocks noChangeShapeType="1"/>
          </p:cNvCxnSpPr>
          <p:nvPr/>
        </p:nvCxnSpPr>
        <p:spPr bwMode="auto">
          <a:xfrm rot="5400000">
            <a:off x="2947988" y="3271838"/>
            <a:ext cx="381000" cy="0"/>
          </a:xfrm>
          <a:prstGeom prst="line">
            <a:avLst/>
          </a:prstGeom>
          <a:noFill/>
          <a:ln w="12700" cap="sq" algn="ctr">
            <a:solidFill>
              <a:schemeClr val="tx1"/>
            </a:solidFill>
            <a:round/>
            <a:headEnd type="none" w="sm" len="sm"/>
            <a:tailEnd type="none" w="sm" len="sm"/>
          </a:ln>
        </p:spPr>
      </p:cxnSp>
      <p:sp>
        <p:nvSpPr>
          <p:cNvPr id="10255" name="TextBox 31"/>
          <p:cNvSpPr txBox="1">
            <a:spLocks noChangeArrowheads="1"/>
          </p:cNvSpPr>
          <p:nvPr/>
        </p:nvSpPr>
        <p:spPr bwMode="auto">
          <a:xfrm>
            <a:off x="2514600" y="3495675"/>
            <a:ext cx="901700" cy="523875"/>
          </a:xfrm>
          <a:prstGeom prst="rect">
            <a:avLst/>
          </a:prstGeom>
          <a:noFill/>
          <a:ln w="9525">
            <a:noFill/>
            <a:miter lim="800000"/>
            <a:headEnd/>
            <a:tailEnd/>
          </a:ln>
        </p:spPr>
        <p:txBody>
          <a:bodyPr wrap="none">
            <a:spAutoFit/>
          </a:bodyPr>
          <a:lstStyle/>
          <a:p>
            <a:r>
              <a:rPr lang="en-US" sz="1400" b="0"/>
              <a:t>Euthyroid</a:t>
            </a:r>
          </a:p>
          <a:p>
            <a:r>
              <a:rPr lang="en-US" sz="1400" b="0"/>
              <a:t>(16)</a:t>
            </a:r>
          </a:p>
        </p:txBody>
      </p:sp>
      <p:cxnSp>
        <p:nvCxnSpPr>
          <p:cNvPr id="10256" name="Straight Connector 32"/>
          <p:cNvCxnSpPr>
            <a:cxnSpLocks noChangeShapeType="1"/>
          </p:cNvCxnSpPr>
          <p:nvPr/>
        </p:nvCxnSpPr>
        <p:spPr bwMode="auto">
          <a:xfrm rot="5400000">
            <a:off x="571500" y="4219575"/>
            <a:ext cx="381000" cy="0"/>
          </a:xfrm>
          <a:prstGeom prst="line">
            <a:avLst/>
          </a:prstGeom>
          <a:noFill/>
          <a:ln w="12700" cap="sq" algn="ctr">
            <a:solidFill>
              <a:schemeClr val="tx1"/>
            </a:solidFill>
            <a:round/>
            <a:headEnd type="none" w="sm" len="sm"/>
            <a:tailEnd type="none" w="sm" len="sm"/>
          </a:ln>
        </p:spPr>
      </p:cxnSp>
      <p:sp>
        <p:nvSpPr>
          <p:cNvPr id="10257" name="TextBox 33"/>
          <p:cNvSpPr txBox="1">
            <a:spLocks noChangeArrowheads="1"/>
          </p:cNvSpPr>
          <p:nvPr/>
        </p:nvSpPr>
        <p:spPr bwMode="auto">
          <a:xfrm>
            <a:off x="133350" y="4486275"/>
            <a:ext cx="1560513" cy="738188"/>
          </a:xfrm>
          <a:prstGeom prst="rect">
            <a:avLst/>
          </a:prstGeom>
          <a:noFill/>
          <a:ln w="9525">
            <a:noFill/>
            <a:miter lim="800000"/>
            <a:headEnd/>
            <a:tailEnd/>
          </a:ln>
        </p:spPr>
        <p:txBody>
          <a:bodyPr wrap="none">
            <a:spAutoFit/>
          </a:bodyPr>
          <a:lstStyle/>
          <a:p>
            <a:r>
              <a:rPr lang="en-US" sz="1400" b="0"/>
              <a:t>Thyroxine  treated</a:t>
            </a:r>
          </a:p>
          <a:p>
            <a:r>
              <a:rPr lang="en-US" sz="1400" b="0"/>
              <a:t>Euthyroid</a:t>
            </a:r>
          </a:p>
          <a:p>
            <a:r>
              <a:rPr lang="en-US" sz="1400" b="0"/>
              <a:t>(25)</a:t>
            </a:r>
          </a:p>
        </p:txBody>
      </p:sp>
      <p:cxnSp>
        <p:nvCxnSpPr>
          <p:cNvPr id="10258" name="Straight Connector 34"/>
          <p:cNvCxnSpPr>
            <a:cxnSpLocks noChangeShapeType="1"/>
          </p:cNvCxnSpPr>
          <p:nvPr/>
        </p:nvCxnSpPr>
        <p:spPr bwMode="auto">
          <a:xfrm rot="5400000">
            <a:off x="495300" y="5438775"/>
            <a:ext cx="533400" cy="0"/>
          </a:xfrm>
          <a:prstGeom prst="line">
            <a:avLst/>
          </a:prstGeom>
          <a:noFill/>
          <a:ln w="12700" cap="sq" algn="ctr">
            <a:solidFill>
              <a:schemeClr val="tx1"/>
            </a:solidFill>
            <a:round/>
            <a:headEnd type="none" w="sm" len="sm"/>
            <a:tailEnd type="none" w="sm" len="sm"/>
          </a:ln>
        </p:spPr>
      </p:cxnSp>
      <p:cxnSp>
        <p:nvCxnSpPr>
          <p:cNvPr id="10259" name="Straight Connector 42"/>
          <p:cNvCxnSpPr>
            <a:cxnSpLocks noChangeShapeType="1"/>
          </p:cNvCxnSpPr>
          <p:nvPr/>
        </p:nvCxnSpPr>
        <p:spPr bwMode="auto">
          <a:xfrm>
            <a:off x="765175" y="5708650"/>
            <a:ext cx="381000" cy="0"/>
          </a:xfrm>
          <a:prstGeom prst="line">
            <a:avLst/>
          </a:prstGeom>
          <a:noFill/>
          <a:ln w="12700" cap="sq" algn="ctr">
            <a:solidFill>
              <a:schemeClr val="tx1"/>
            </a:solidFill>
            <a:round/>
            <a:headEnd type="none" w="sm" len="sm"/>
            <a:tailEnd type="triangle" w="lg" len="med"/>
          </a:ln>
        </p:spPr>
      </p:cxnSp>
      <p:sp>
        <p:nvSpPr>
          <p:cNvPr id="10260" name="TextBox 43"/>
          <p:cNvSpPr txBox="1">
            <a:spLocks noChangeArrowheads="1"/>
          </p:cNvSpPr>
          <p:nvPr/>
        </p:nvSpPr>
        <p:spPr bwMode="auto">
          <a:xfrm>
            <a:off x="1262063" y="5541963"/>
            <a:ext cx="569912" cy="554037"/>
          </a:xfrm>
          <a:prstGeom prst="rect">
            <a:avLst/>
          </a:prstGeom>
          <a:noFill/>
          <a:ln w="9525">
            <a:noFill/>
            <a:miter lim="800000"/>
            <a:headEnd/>
            <a:tailEnd/>
          </a:ln>
        </p:spPr>
        <p:txBody>
          <a:bodyPr>
            <a:spAutoFit/>
          </a:bodyPr>
          <a:lstStyle/>
          <a:p>
            <a:r>
              <a:rPr lang="en-US" sz="1600"/>
              <a:t>RAI</a:t>
            </a:r>
          </a:p>
          <a:p>
            <a:r>
              <a:rPr lang="en-US" sz="1400"/>
              <a:t>(73)</a:t>
            </a:r>
          </a:p>
        </p:txBody>
      </p:sp>
      <p:cxnSp>
        <p:nvCxnSpPr>
          <p:cNvPr id="10261" name="Straight Connector 44"/>
          <p:cNvCxnSpPr>
            <a:cxnSpLocks noChangeShapeType="1"/>
          </p:cNvCxnSpPr>
          <p:nvPr/>
        </p:nvCxnSpPr>
        <p:spPr bwMode="auto">
          <a:xfrm rot="5400000">
            <a:off x="4381500" y="1552575"/>
            <a:ext cx="381000" cy="0"/>
          </a:xfrm>
          <a:prstGeom prst="line">
            <a:avLst/>
          </a:prstGeom>
          <a:noFill/>
          <a:ln w="12700" cap="sq" algn="ctr">
            <a:solidFill>
              <a:schemeClr val="tx1"/>
            </a:solidFill>
            <a:round/>
            <a:headEnd type="none" w="sm" len="sm"/>
            <a:tailEnd type="none" w="sm" len="sm"/>
          </a:ln>
        </p:spPr>
      </p:cxnSp>
      <p:sp>
        <p:nvSpPr>
          <p:cNvPr id="10262" name="TextBox 45"/>
          <p:cNvSpPr txBox="1">
            <a:spLocks noChangeArrowheads="1"/>
          </p:cNvSpPr>
          <p:nvPr/>
        </p:nvSpPr>
        <p:spPr bwMode="auto">
          <a:xfrm>
            <a:off x="4191000" y="1819275"/>
            <a:ext cx="862013" cy="523875"/>
          </a:xfrm>
          <a:prstGeom prst="rect">
            <a:avLst/>
          </a:prstGeom>
          <a:noFill/>
          <a:ln w="9525">
            <a:noFill/>
            <a:miter lim="800000"/>
            <a:headEnd/>
            <a:tailEnd/>
          </a:ln>
        </p:spPr>
        <p:txBody>
          <a:bodyPr wrap="none">
            <a:spAutoFit/>
          </a:bodyPr>
          <a:lstStyle/>
          <a:p>
            <a:r>
              <a:rPr lang="en-US" sz="1400" b="0"/>
              <a:t>Excluded</a:t>
            </a:r>
          </a:p>
          <a:p>
            <a:r>
              <a:rPr lang="en-US" sz="1400" b="0"/>
              <a:t>(29)</a:t>
            </a:r>
          </a:p>
        </p:txBody>
      </p:sp>
      <p:cxnSp>
        <p:nvCxnSpPr>
          <p:cNvPr id="10263" name="Straight Connector 46"/>
          <p:cNvCxnSpPr>
            <a:cxnSpLocks noChangeShapeType="1"/>
          </p:cNvCxnSpPr>
          <p:nvPr/>
        </p:nvCxnSpPr>
        <p:spPr bwMode="auto">
          <a:xfrm rot="5400000">
            <a:off x="7429500" y="1552575"/>
            <a:ext cx="381000" cy="0"/>
          </a:xfrm>
          <a:prstGeom prst="line">
            <a:avLst/>
          </a:prstGeom>
          <a:noFill/>
          <a:ln w="12700" cap="sq" algn="ctr">
            <a:solidFill>
              <a:schemeClr val="tx1"/>
            </a:solidFill>
            <a:round/>
            <a:headEnd type="none" w="sm" len="sm"/>
            <a:tailEnd type="none" w="sm" len="sm"/>
          </a:ln>
        </p:spPr>
      </p:cxnSp>
      <p:sp>
        <p:nvSpPr>
          <p:cNvPr id="10264" name="TextBox 48"/>
          <p:cNvSpPr txBox="1">
            <a:spLocks noChangeArrowheads="1"/>
          </p:cNvSpPr>
          <p:nvPr/>
        </p:nvSpPr>
        <p:spPr bwMode="auto">
          <a:xfrm>
            <a:off x="6880225" y="1743075"/>
            <a:ext cx="1289050" cy="523875"/>
          </a:xfrm>
          <a:prstGeom prst="rect">
            <a:avLst/>
          </a:prstGeom>
          <a:noFill/>
          <a:ln w="9525">
            <a:noFill/>
            <a:miter lim="800000"/>
            <a:headEnd/>
            <a:tailEnd/>
          </a:ln>
        </p:spPr>
        <p:txBody>
          <a:bodyPr wrap="none">
            <a:spAutoFit/>
          </a:bodyPr>
          <a:lstStyle/>
          <a:p>
            <a:r>
              <a:rPr lang="en-US" sz="1400" b="0"/>
              <a:t>MMI treatment</a:t>
            </a:r>
          </a:p>
          <a:p>
            <a:r>
              <a:rPr lang="en-US" sz="1400" b="0"/>
              <a:t>(34)</a:t>
            </a:r>
          </a:p>
        </p:txBody>
      </p:sp>
      <p:cxnSp>
        <p:nvCxnSpPr>
          <p:cNvPr id="10265" name="Straight Connector 49"/>
          <p:cNvCxnSpPr>
            <a:cxnSpLocks noChangeShapeType="1"/>
          </p:cNvCxnSpPr>
          <p:nvPr/>
        </p:nvCxnSpPr>
        <p:spPr bwMode="auto">
          <a:xfrm rot="5400000">
            <a:off x="7205663" y="2733675"/>
            <a:ext cx="762000" cy="0"/>
          </a:xfrm>
          <a:prstGeom prst="line">
            <a:avLst/>
          </a:prstGeom>
          <a:noFill/>
          <a:ln w="12700" cap="sq" algn="ctr">
            <a:solidFill>
              <a:schemeClr val="tx1"/>
            </a:solidFill>
            <a:round/>
            <a:headEnd type="none" w="sm" len="sm"/>
            <a:tailEnd type="none" w="sm" len="sm"/>
          </a:ln>
        </p:spPr>
      </p:cxnSp>
      <p:cxnSp>
        <p:nvCxnSpPr>
          <p:cNvPr id="10266" name="Straight Connector 50"/>
          <p:cNvCxnSpPr>
            <a:cxnSpLocks noChangeShapeType="1"/>
          </p:cNvCxnSpPr>
          <p:nvPr/>
        </p:nvCxnSpPr>
        <p:spPr bwMode="auto">
          <a:xfrm>
            <a:off x="7210425" y="2657475"/>
            <a:ext cx="381000" cy="0"/>
          </a:xfrm>
          <a:prstGeom prst="line">
            <a:avLst/>
          </a:prstGeom>
          <a:noFill/>
          <a:ln w="12700" cap="sq" algn="ctr">
            <a:solidFill>
              <a:schemeClr val="tx1"/>
            </a:solidFill>
            <a:round/>
            <a:headEnd type="none" w="sm" len="sm"/>
            <a:tailEnd type="none" w="sm" len="sm"/>
          </a:ln>
        </p:spPr>
      </p:cxnSp>
      <p:sp>
        <p:nvSpPr>
          <p:cNvPr id="10267" name="TextBox 51"/>
          <p:cNvSpPr txBox="1">
            <a:spLocks noChangeArrowheads="1"/>
          </p:cNvSpPr>
          <p:nvPr/>
        </p:nvSpPr>
        <p:spPr bwMode="auto">
          <a:xfrm>
            <a:off x="6270625" y="2505075"/>
            <a:ext cx="820738" cy="307975"/>
          </a:xfrm>
          <a:prstGeom prst="rect">
            <a:avLst/>
          </a:prstGeom>
          <a:noFill/>
          <a:ln w="9525">
            <a:noFill/>
            <a:miter lim="800000"/>
            <a:headEnd/>
            <a:tailEnd/>
          </a:ln>
        </p:spPr>
        <p:txBody>
          <a:bodyPr wrap="none">
            <a:spAutoFit/>
          </a:bodyPr>
          <a:lstStyle/>
          <a:p>
            <a:r>
              <a:rPr lang="en-US" sz="1400" b="0"/>
              <a:t>LFU (6 )</a:t>
            </a:r>
          </a:p>
        </p:txBody>
      </p:sp>
      <p:cxnSp>
        <p:nvCxnSpPr>
          <p:cNvPr id="10268" name="Straight Connector 52"/>
          <p:cNvCxnSpPr>
            <a:cxnSpLocks noChangeShapeType="1"/>
          </p:cNvCxnSpPr>
          <p:nvPr/>
        </p:nvCxnSpPr>
        <p:spPr bwMode="auto">
          <a:xfrm>
            <a:off x="6538913" y="3114675"/>
            <a:ext cx="2209800" cy="0"/>
          </a:xfrm>
          <a:prstGeom prst="line">
            <a:avLst/>
          </a:prstGeom>
          <a:noFill/>
          <a:ln w="12700" cap="sq" algn="ctr">
            <a:solidFill>
              <a:schemeClr val="tx1"/>
            </a:solidFill>
            <a:round/>
            <a:headEnd type="none" w="sm" len="sm"/>
            <a:tailEnd type="none" w="sm" len="sm"/>
          </a:ln>
        </p:spPr>
      </p:cxnSp>
      <p:cxnSp>
        <p:nvCxnSpPr>
          <p:cNvPr id="10269" name="Straight Connector 53"/>
          <p:cNvCxnSpPr>
            <a:cxnSpLocks noChangeShapeType="1"/>
          </p:cNvCxnSpPr>
          <p:nvPr/>
        </p:nvCxnSpPr>
        <p:spPr bwMode="auto">
          <a:xfrm rot="5400000">
            <a:off x="6348413" y="3313113"/>
            <a:ext cx="381000" cy="0"/>
          </a:xfrm>
          <a:prstGeom prst="line">
            <a:avLst/>
          </a:prstGeom>
          <a:noFill/>
          <a:ln w="12700" cap="sq" algn="ctr">
            <a:solidFill>
              <a:schemeClr val="tx1"/>
            </a:solidFill>
            <a:round/>
            <a:headEnd type="none" w="sm" len="sm"/>
            <a:tailEnd type="none" w="sm" len="sm"/>
          </a:ln>
        </p:spPr>
      </p:cxnSp>
      <p:cxnSp>
        <p:nvCxnSpPr>
          <p:cNvPr id="10270" name="Straight Connector 54"/>
          <p:cNvCxnSpPr>
            <a:cxnSpLocks noChangeShapeType="1"/>
          </p:cNvCxnSpPr>
          <p:nvPr/>
        </p:nvCxnSpPr>
        <p:spPr bwMode="auto">
          <a:xfrm rot="5400000">
            <a:off x="8564563" y="3313113"/>
            <a:ext cx="381000" cy="0"/>
          </a:xfrm>
          <a:prstGeom prst="line">
            <a:avLst/>
          </a:prstGeom>
          <a:noFill/>
          <a:ln w="12700" cap="sq" algn="ctr">
            <a:solidFill>
              <a:schemeClr val="tx1"/>
            </a:solidFill>
            <a:round/>
            <a:headEnd type="none" w="sm" len="sm"/>
            <a:tailEnd type="none" w="sm" len="sm"/>
          </a:ln>
        </p:spPr>
      </p:cxnSp>
      <p:sp>
        <p:nvSpPr>
          <p:cNvPr id="10271" name="TextBox 56"/>
          <p:cNvSpPr txBox="1">
            <a:spLocks noChangeArrowheads="1"/>
          </p:cNvSpPr>
          <p:nvPr/>
        </p:nvSpPr>
        <p:spPr bwMode="auto">
          <a:xfrm>
            <a:off x="6019800" y="3441700"/>
            <a:ext cx="1066800" cy="307975"/>
          </a:xfrm>
          <a:prstGeom prst="rect">
            <a:avLst/>
          </a:prstGeom>
          <a:noFill/>
          <a:ln w="9525">
            <a:noFill/>
            <a:miter lim="800000"/>
            <a:headEnd/>
            <a:tailEnd/>
          </a:ln>
        </p:spPr>
        <p:txBody>
          <a:bodyPr>
            <a:spAutoFit/>
          </a:bodyPr>
          <a:lstStyle/>
          <a:p>
            <a:r>
              <a:rPr lang="en-US" sz="1400" b="0"/>
              <a:t>Hyper (1)</a:t>
            </a:r>
          </a:p>
        </p:txBody>
      </p:sp>
      <p:sp>
        <p:nvSpPr>
          <p:cNvPr id="10272" name="TextBox 57"/>
          <p:cNvSpPr txBox="1">
            <a:spLocks noChangeArrowheads="1"/>
          </p:cNvSpPr>
          <p:nvPr/>
        </p:nvSpPr>
        <p:spPr bwMode="auto">
          <a:xfrm>
            <a:off x="8056563" y="3484563"/>
            <a:ext cx="836612" cy="307975"/>
          </a:xfrm>
          <a:prstGeom prst="rect">
            <a:avLst/>
          </a:prstGeom>
          <a:noFill/>
          <a:ln w="9525">
            <a:noFill/>
            <a:miter lim="800000"/>
            <a:headEnd/>
            <a:tailEnd/>
          </a:ln>
        </p:spPr>
        <p:txBody>
          <a:bodyPr wrap="none">
            <a:spAutoFit/>
          </a:bodyPr>
          <a:lstStyle/>
          <a:p>
            <a:r>
              <a:rPr lang="en-US" sz="1400" b="0"/>
              <a:t>Hypo (1)</a:t>
            </a:r>
          </a:p>
        </p:txBody>
      </p:sp>
      <p:cxnSp>
        <p:nvCxnSpPr>
          <p:cNvPr id="10273" name="Straight Connector 59"/>
          <p:cNvCxnSpPr>
            <a:cxnSpLocks noChangeShapeType="1"/>
          </p:cNvCxnSpPr>
          <p:nvPr/>
        </p:nvCxnSpPr>
        <p:spPr bwMode="auto">
          <a:xfrm rot="5400000">
            <a:off x="7243763" y="3457575"/>
            <a:ext cx="685800" cy="0"/>
          </a:xfrm>
          <a:prstGeom prst="line">
            <a:avLst/>
          </a:prstGeom>
          <a:noFill/>
          <a:ln w="12700" cap="sq" algn="ctr">
            <a:solidFill>
              <a:schemeClr val="tx1"/>
            </a:solidFill>
            <a:round/>
            <a:headEnd type="none" w="sm" len="sm"/>
            <a:tailEnd type="none" w="sm" len="sm"/>
          </a:ln>
        </p:spPr>
      </p:cxnSp>
      <p:sp>
        <p:nvSpPr>
          <p:cNvPr id="10274" name="TextBox 60"/>
          <p:cNvSpPr txBox="1">
            <a:spLocks noChangeArrowheads="1"/>
          </p:cNvSpPr>
          <p:nvPr/>
        </p:nvSpPr>
        <p:spPr bwMode="auto">
          <a:xfrm>
            <a:off x="7010400" y="3949700"/>
            <a:ext cx="1200150" cy="307975"/>
          </a:xfrm>
          <a:prstGeom prst="rect">
            <a:avLst/>
          </a:prstGeom>
          <a:noFill/>
          <a:ln w="9525">
            <a:noFill/>
            <a:miter lim="800000"/>
            <a:headEnd/>
            <a:tailEnd/>
          </a:ln>
        </p:spPr>
        <p:txBody>
          <a:bodyPr wrap="none">
            <a:spAutoFit/>
          </a:bodyPr>
          <a:lstStyle/>
          <a:p>
            <a:r>
              <a:rPr lang="en-US" sz="1400" b="0"/>
              <a:t>Euthyroid(26)</a:t>
            </a:r>
          </a:p>
        </p:txBody>
      </p:sp>
      <p:cxnSp>
        <p:nvCxnSpPr>
          <p:cNvPr id="10275" name="Straight Connector 62"/>
          <p:cNvCxnSpPr>
            <a:cxnSpLocks noChangeShapeType="1"/>
          </p:cNvCxnSpPr>
          <p:nvPr/>
        </p:nvCxnSpPr>
        <p:spPr bwMode="auto">
          <a:xfrm rot="5400000">
            <a:off x="7083425" y="4867275"/>
            <a:ext cx="1066800" cy="0"/>
          </a:xfrm>
          <a:prstGeom prst="line">
            <a:avLst/>
          </a:prstGeom>
          <a:noFill/>
          <a:ln w="12700" cap="sq" algn="ctr">
            <a:solidFill>
              <a:schemeClr val="tx1"/>
            </a:solidFill>
            <a:round/>
            <a:headEnd type="none" w="sm" len="sm"/>
            <a:tailEnd type="triangle" w="lg" len="med"/>
          </a:ln>
        </p:spPr>
      </p:cxnSp>
      <p:sp>
        <p:nvSpPr>
          <p:cNvPr id="10276" name="TextBox 63"/>
          <p:cNvSpPr txBox="1">
            <a:spLocks noChangeArrowheads="1"/>
          </p:cNvSpPr>
          <p:nvPr/>
        </p:nvSpPr>
        <p:spPr bwMode="auto">
          <a:xfrm>
            <a:off x="7340600" y="5427663"/>
            <a:ext cx="652463" cy="554037"/>
          </a:xfrm>
          <a:prstGeom prst="rect">
            <a:avLst/>
          </a:prstGeom>
          <a:noFill/>
          <a:ln w="9525">
            <a:noFill/>
            <a:miter lim="800000"/>
            <a:headEnd/>
            <a:tailEnd/>
          </a:ln>
        </p:spPr>
        <p:txBody>
          <a:bodyPr wrap="none">
            <a:spAutoFit/>
          </a:bodyPr>
          <a:lstStyle/>
          <a:p>
            <a:r>
              <a:rPr lang="en-US" sz="1600"/>
              <a:t>MMI</a:t>
            </a:r>
          </a:p>
          <a:p>
            <a:r>
              <a:rPr lang="en-US" sz="1400"/>
              <a:t>(59)</a:t>
            </a:r>
          </a:p>
        </p:txBody>
      </p:sp>
      <p:cxnSp>
        <p:nvCxnSpPr>
          <p:cNvPr id="10277" name="Straight Connector 66"/>
          <p:cNvCxnSpPr>
            <a:cxnSpLocks noChangeShapeType="1"/>
          </p:cNvCxnSpPr>
          <p:nvPr/>
        </p:nvCxnSpPr>
        <p:spPr bwMode="auto">
          <a:xfrm rot="5400000">
            <a:off x="6667500" y="5362575"/>
            <a:ext cx="381000" cy="0"/>
          </a:xfrm>
          <a:prstGeom prst="line">
            <a:avLst/>
          </a:prstGeom>
          <a:noFill/>
          <a:ln w="12700" cap="sq" algn="ctr">
            <a:solidFill>
              <a:schemeClr val="tx1"/>
            </a:solidFill>
            <a:round/>
            <a:headEnd type="none" w="sm" len="sm"/>
            <a:tailEnd type="none" w="sm" len="sm"/>
          </a:ln>
        </p:spPr>
      </p:cxnSp>
      <p:sp>
        <p:nvSpPr>
          <p:cNvPr id="10278" name="TextBox 67"/>
          <p:cNvSpPr txBox="1">
            <a:spLocks noChangeArrowheads="1"/>
          </p:cNvSpPr>
          <p:nvPr/>
        </p:nvSpPr>
        <p:spPr bwMode="auto">
          <a:xfrm>
            <a:off x="6223000" y="4714875"/>
            <a:ext cx="1243013" cy="523875"/>
          </a:xfrm>
          <a:prstGeom prst="rect">
            <a:avLst/>
          </a:prstGeom>
          <a:noFill/>
          <a:ln w="9525">
            <a:noFill/>
            <a:miter lim="800000"/>
            <a:headEnd/>
            <a:tailEnd/>
          </a:ln>
        </p:spPr>
        <p:txBody>
          <a:bodyPr wrap="none">
            <a:spAutoFit/>
          </a:bodyPr>
          <a:lstStyle/>
          <a:p>
            <a:r>
              <a:rPr lang="en-US" sz="1400" b="0"/>
              <a:t>MMI R%</a:t>
            </a:r>
          </a:p>
          <a:p>
            <a:r>
              <a:rPr lang="en-US" sz="1400" b="0"/>
              <a:t>Euthyroid (33)</a:t>
            </a:r>
          </a:p>
        </p:txBody>
      </p:sp>
      <p:cxnSp>
        <p:nvCxnSpPr>
          <p:cNvPr id="10279" name="Straight Connector 71"/>
          <p:cNvCxnSpPr>
            <a:cxnSpLocks noChangeShapeType="1"/>
          </p:cNvCxnSpPr>
          <p:nvPr/>
        </p:nvCxnSpPr>
        <p:spPr bwMode="auto">
          <a:xfrm>
            <a:off x="1905000" y="5705475"/>
            <a:ext cx="457200" cy="0"/>
          </a:xfrm>
          <a:prstGeom prst="line">
            <a:avLst/>
          </a:prstGeom>
          <a:noFill/>
          <a:ln w="12700" cap="sq" algn="ctr">
            <a:solidFill>
              <a:schemeClr val="tx1"/>
            </a:solidFill>
            <a:round/>
            <a:headEnd type="triangle" w="lg" len="med"/>
            <a:tailEnd type="none" w="lg" len="med"/>
          </a:ln>
        </p:spPr>
      </p:cxnSp>
      <p:sp>
        <p:nvSpPr>
          <p:cNvPr id="10280" name="TextBox 72"/>
          <p:cNvSpPr txBox="1">
            <a:spLocks noChangeArrowheads="1"/>
          </p:cNvSpPr>
          <p:nvPr/>
        </p:nvSpPr>
        <p:spPr bwMode="auto">
          <a:xfrm>
            <a:off x="2071688" y="5172075"/>
            <a:ext cx="1281112" cy="738188"/>
          </a:xfrm>
          <a:prstGeom prst="rect">
            <a:avLst/>
          </a:prstGeom>
          <a:noFill/>
          <a:ln w="9525">
            <a:noFill/>
            <a:miter lim="800000"/>
            <a:headEnd/>
            <a:tailEnd/>
          </a:ln>
        </p:spPr>
        <p:txBody>
          <a:bodyPr wrap="none">
            <a:spAutoFit/>
          </a:bodyPr>
          <a:lstStyle/>
          <a:p>
            <a:r>
              <a:rPr lang="en-US" sz="1400" b="0"/>
              <a:t>Hypothroid on </a:t>
            </a:r>
          </a:p>
          <a:p>
            <a:r>
              <a:rPr lang="en-US" sz="1400" b="0"/>
              <a:t>T4 R%</a:t>
            </a:r>
          </a:p>
          <a:p>
            <a:r>
              <a:rPr lang="en-US" sz="1400" b="0"/>
              <a:t>(48)</a:t>
            </a:r>
          </a:p>
        </p:txBody>
      </p:sp>
      <p:cxnSp>
        <p:nvCxnSpPr>
          <p:cNvPr id="10281" name="Straight Connector 75"/>
          <p:cNvCxnSpPr>
            <a:cxnSpLocks noChangeShapeType="1"/>
            <a:stCxn id="10282" idx="3"/>
          </p:cNvCxnSpPr>
          <p:nvPr/>
        </p:nvCxnSpPr>
        <p:spPr bwMode="auto">
          <a:xfrm>
            <a:off x="5715000" y="4943475"/>
            <a:ext cx="457200" cy="3175"/>
          </a:xfrm>
          <a:prstGeom prst="line">
            <a:avLst/>
          </a:prstGeom>
          <a:noFill/>
          <a:ln w="12700" cap="sq" algn="ctr">
            <a:solidFill>
              <a:schemeClr val="tx1"/>
            </a:solidFill>
            <a:round/>
            <a:headEnd type="none" w="sm" len="sm"/>
            <a:tailEnd type="triangle" w="lg" len="med"/>
          </a:ln>
        </p:spPr>
      </p:cxnSp>
      <p:sp>
        <p:nvSpPr>
          <p:cNvPr id="10282" name="Rectangle 76"/>
          <p:cNvSpPr>
            <a:spLocks noChangeArrowheads="1"/>
          </p:cNvSpPr>
          <p:nvPr/>
        </p:nvSpPr>
        <p:spPr bwMode="auto">
          <a:xfrm>
            <a:off x="4267200" y="4714875"/>
            <a:ext cx="1447800" cy="457200"/>
          </a:xfrm>
          <a:prstGeom prst="rect">
            <a:avLst/>
          </a:prstGeom>
          <a:noFill/>
          <a:ln w="12700" cap="sq" algn="ctr">
            <a:solidFill>
              <a:schemeClr val="tx1"/>
            </a:solidFill>
            <a:round/>
            <a:headEnd type="none" w="sm" len="sm"/>
            <a:tailEnd type="none" w="sm" len="sm"/>
          </a:ln>
        </p:spPr>
        <p:txBody>
          <a:bodyPr wrap="none" anchor="ctr"/>
          <a:lstStyle/>
          <a:p>
            <a:r>
              <a:rPr lang="en-US" sz="1400" b="0"/>
              <a:t>Non </a:t>
            </a:r>
          </a:p>
          <a:p>
            <a:r>
              <a:rPr lang="en-US" sz="1400" b="0"/>
              <a:t>Randomized</a:t>
            </a:r>
          </a:p>
        </p:txBody>
      </p:sp>
      <p:cxnSp>
        <p:nvCxnSpPr>
          <p:cNvPr id="10283" name="Straight Connector 80"/>
          <p:cNvCxnSpPr>
            <a:cxnSpLocks noChangeShapeType="1"/>
          </p:cNvCxnSpPr>
          <p:nvPr/>
        </p:nvCxnSpPr>
        <p:spPr bwMode="auto">
          <a:xfrm>
            <a:off x="3810000" y="4943475"/>
            <a:ext cx="457200" cy="3175"/>
          </a:xfrm>
          <a:prstGeom prst="line">
            <a:avLst/>
          </a:prstGeom>
          <a:noFill/>
          <a:ln w="12700" cap="sq" algn="ctr">
            <a:solidFill>
              <a:schemeClr val="tx1"/>
            </a:solidFill>
            <a:round/>
            <a:headEnd type="triangle" w="lg" len="med"/>
            <a:tailEnd type="none" w="sm" len="sm"/>
          </a:ln>
        </p:spPr>
      </p:cxnSp>
      <p:sp>
        <p:nvSpPr>
          <p:cNvPr id="10284" name="TextBox 81"/>
          <p:cNvSpPr txBox="1">
            <a:spLocks noChangeArrowheads="1"/>
          </p:cNvSpPr>
          <p:nvPr/>
        </p:nvSpPr>
        <p:spPr bwMode="auto">
          <a:xfrm>
            <a:off x="3025775" y="4787900"/>
            <a:ext cx="852488" cy="307975"/>
          </a:xfrm>
          <a:prstGeom prst="rect">
            <a:avLst/>
          </a:prstGeom>
          <a:noFill/>
          <a:ln w="9525">
            <a:noFill/>
            <a:miter lim="800000"/>
            <a:headEnd/>
            <a:tailEnd/>
          </a:ln>
        </p:spPr>
        <p:txBody>
          <a:bodyPr wrap="none">
            <a:spAutoFit/>
          </a:bodyPr>
          <a:lstStyle/>
          <a:p>
            <a:r>
              <a:rPr lang="en-US" sz="1400" b="0"/>
              <a:t>RAI  R%</a:t>
            </a:r>
          </a:p>
        </p:txBody>
      </p:sp>
      <p:cxnSp>
        <p:nvCxnSpPr>
          <p:cNvPr id="10285" name="Straight Connector 48"/>
          <p:cNvCxnSpPr>
            <a:cxnSpLocks noChangeShapeType="1"/>
            <a:stCxn id="10284" idx="1"/>
          </p:cNvCxnSpPr>
          <p:nvPr/>
        </p:nvCxnSpPr>
        <p:spPr bwMode="auto">
          <a:xfrm rot="10800000" flipV="1">
            <a:off x="2667000" y="4941888"/>
            <a:ext cx="358775" cy="1587"/>
          </a:xfrm>
          <a:prstGeom prst="line">
            <a:avLst/>
          </a:prstGeom>
          <a:noFill/>
          <a:ln w="12700" cap="sq" algn="ctr">
            <a:solidFill>
              <a:schemeClr val="tx1"/>
            </a:solidFill>
            <a:round/>
            <a:headEnd type="none" w="sm" len="sm"/>
            <a:tailEnd type="none" w="sm" len="sm"/>
          </a:ln>
        </p:spPr>
      </p:cxnSp>
      <p:cxnSp>
        <p:nvCxnSpPr>
          <p:cNvPr id="10286" name="Straight Arrow Connector 50"/>
          <p:cNvCxnSpPr>
            <a:cxnSpLocks noChangeShapeType="1"/>
          </p:cNvCxnSpPr>
          <p:nvPr/>
        </p:nvCxnSpPr>
        <p:spPr bwMode="auto">
          <a:xfrm rot="5400000">
            <a:off x="2515394" y="5096669"/>
            <a:ext cx="304800" cy="1588"/>
          </a:xfrm>
          <a:prstGeom prst="straightConnector1">
            <a:avLst/>
          </a:prstGeom>
          <a:noFill/>
          <a:ln w="12700" cap="sq" algn="ctr">
            <a:solidFill>
              <a:schemeClr val="tx1"/>
            </a:solidFill>
            <a:round/>
            <a:headEnd type="none" w="sm" len="sm"/>
            <a:tailEnd type="triangle" w="lg" len="med"/>
          </a:ln>
        </p:spPr>
      </p:cxnSp>
      <p:cxnSp>
        <p:nvCxnSpPr>
          <p:cNvPr id="10287" name="Straight Arrow Connector 54"/>
          <p:cNvCxnSpPr>
            <a:cxnSpLocks noChangeShapeType="1"/>
          </p:cNvCxnSpPr>
          <p:nvPr/>
        </p:nvCxnSpPr>
        <p:spPr bwMode="auto">
          <a:xfrm>
            <a:off x="6858000" y="5553075"/>
            <a:ext cx="457200" cy="1588"/>
          </a:xfrm>
          <a:prstGeom prst="straightConnector1">
            <a:avLst/>
          </a:prstGeom>
          <a:noFill/>
          <a:ln w="12700" cap="sq" algn="ctr">
            <a:solidFill>
              <a:schemeClr val="tx1"/>
            </a:solidFill>
            <a:round/>
            <a:headEnd type="none" w="sm" len="sm"/>
            <a:tailEnd type="triangle" w="lg" len="med"/>
          </a:ln>
        </p:spPr>
      </p:cxnSp>
      <p:sp>
        <p:nvSpPr>
          <p:cNvPr id="10288" name="Oval 47"/>
          <p:cNvSpPr>
            <a:spLocks noChangeArrowheads="1"/>
          </p:cNvSpPr>
          <p:nvPr/>
        </p:nvSpPr>
        <p:spPr bwMode="auto">
          <a:xfrm>
            <a:off x="1146175" y="5432425"/>
            <a:ext cx="762000" cy="762000"/>
          </a:xfrm>
          <a:prstGeom prst="ellipse">
            <a:avLst/>
          </a:prstGeom>
          <a:noFill/>
          <a:ln w="15875" cap="sq" algn="ctr">
            <a:solidFill>
              <a:srgbClr val="FF0000"/>
            </a:solidFill>
            <a:round/>
            <a:headEnd type="none" w="sm" len="sm"/>
            <a:tailEnd type="none" w="sm" len="sm"/>
          </a:ln>
        </p:spPr>
        <p:txBody>
          <a:bodyPr wrap="none" anchor="ctr"/>
          <a:lstStyle/>
          <a:p>
            <a:endParaRPr lang="en-US"/>
          </a:p>
        </p:txBody>
      </p:sp>
      <p:sp>
        <p:nvSpPr>
          <p:cNvPr id="10289" name="Oval 48"/>
          <p:cNvSpPr>
            <a:spLocks noChangeArrowheads="1"/>
          </p:cNvSpPr>
          <p:nvPr/>
        </p:nvSpPr>
        <p:spPr bwMode="auto">
          <a:xfrm>
            <a:off x="7286625" y="5410200"/>
            <a:ext cx="762000" cy="685800"/>
          </a:xfrm>
          <a:prstGeom prst="ellipse">
            <a:avLst/>
          </a:prstGeom>
          <a:noFill/>
          <a:ln w="15875" cap="sq" algn="ctr">
            <a:solidFill>
              <a:srgbClr val="FF0000"/>
            </a:solidFill>
            <a:round/>
            <a:headEnd type="none" w="sm" len="sm"/>
            <a:tailEnd type="none" w="sm" len="sm"/>
          </a:ln>
        </p:spPr>
        <p:txBody>
          <a:bodyPr wrap="none" anchor="ct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ctr"/>
            <a:r>
              <a:rPr lang="en-US" smtClean="0">
                <a:solidFill>
                  <a:srgbClr val="C00000"/>
                </a:solidFill>
              </a:rPr>
              <a:t>Health Status and Neuro-psychology Tests</a:t>
            </a:r>
          </a:p>
        </p:txBody>
      </p:sp>
      <p:graphicFrame>
        <p:nvGraphicFramePr>
          <p:cNvPr id="5" name="Content Placeholder 4"/>
          <p:cNvGraphicFramePr>
            <a:graphicFrameLocks noGrp="1"/>
          </p:cNvGraphicFramePr>
          <p:nvPr>
            <p:ph idx="1"/>
          </p:nvPr>
        </p:nvGraphicFramePr>
        <p:xfrm>
          <a:off x="533400" y="1219200"/>
          <a:ext cx="8229600" cy="5257799"/>
        </p:xfrm>
        <a:graphic>
          <a:graphicData uri="http://schemas.openxmlformats.org/drawingml/2006/table">
            <a:tbl>
              <a:tblPr firstRow="1" bandRow="1">
                <a:tableStyleId>{5C22544A-7EE6-4342-B048-85BDC9FD1C3A}</a:tableStyleId>
              </a:tblPr>
              <a:tblGrid>
                <a:gridCol w="5181600"/>
                <a:gridCol w="3048000"/>
              </a:tblGrid>
              <a:tr h="671196">
                <a:tc>
                  <a:txBody>
                    <a:bodyPr/>
                    <a:lstStyle/>
                    <a:p>
                      <a:pPr algn="l"/>
                      <a:r>
                        <a:rPr lang="en-US" sz="2500" b="1" dirty="0" smtClean="0">
                          <a:solidFill>
                            <a:schemeClr val="tx1"/>
                          </a:solidFill>
                          <a:latin typeface="Times New Roman" pitchFamily="18" charset="0"/>
                          <a:cs typeface="Times New Roman" pitchFamily="18" charset="0"/>
                        </a:rPr>
                        <a:t>Name of test</a:t>
                      </a:r>
                      <a:endParaRPr lang="en-US" sz="2500" b="1"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500" b="1" dirty="0" smtClean="0">
                          <a:solidFill>
                            <a:schemeClr val="tx1"/>
                          </a:solidFill>
                          <a:latin typeface="Times New Roman" pitchFamily="18" charset="0"/>
                          <a:cs typeface="Times New Roman" pitchFamily="18" charset="0"/>
                        </a:rPr>
                        <a:t>Assessment</a:t>
                      </a:r>
                      <a:endParaRPr lang="en-US" sz="2500" b="1"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26852">
                <a:tc>
                  <a:txBody>
                    <a:bodyPr/>
                    <a:lstStyle/>
                    <a:p>
                      <a:r>
                        <a:rPr lang="en-US" b="1" dirty="0" smtClean="0">
                          <a:solidFill>
                            <a:srgbClr val="0000FF"/>
                          </a:solidFill>
                          <a:latin typeface="Times New Roman" pitchFamily="18" charset="0"/>
                          <a:cs typeface="Times New Roman" pitchFamily="18" charset="0"/>
                        </a:rPr>
                        <a:t>1. SF 36</a:t>
                      </a:r>
                      <a:r>
                        <a:rPr lang="en-US" b="1" baseline="0" dirty="0" smtClean="0">
                          <a:solidFill>
                            <a:srgbClr val="0000FF"/>
                          </a:solidFill>
                          <a:latin typeface="Times New Roman" pitchFamily="18" charset="0"/>
                          <a:cs typeface="Times New Roman" pitchFamily="18" charset="0"/>
                        </a:rPr>
                        <a:t> Health Survey Questionnaire</a:t>
                      </a:r>
                      <a:endParaRPr lang="en-US" b="1" dirty="0">
                        <a:solidFill>
                          <a:srgbClr val="0000FF"/>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b="1" dirty="0" smtClean="0">
                          <a:solidFill>
                            <a:srgbClr val="0000FF"/>
                          </a:solidFill>
                          <a:latin typeface="Times New Roman" pitchFamily="18" charset="0"/>
                          <a:cs typeface="Times New Roman" pitchFamily="18" charset="0"/>
                        </a:rPr>
                        <a:t>General health</a:t>
                      </a:r>
                      <a:endParaRPr lang="en-US" b="1" dirty="0">
                        <a:solidFill>
                          <a:srgbClr val="0000FF"/>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526852">
                <a:tc>
                  <a:txBody>
                    <a:bodyPr/>
                    <a:lstStyle/>
                    <a:p>
                      <a:r>
                        <a:rPr lang="en-US" b="1" dirty="0" smtClean="0">
                          <a:solidFill>
                            <a:srgbClr val="0000FF"/>
                          </a:solidFill>
                          <a:latin typeface="Times New Roman" pitchFamily="18" charset="0"/>
                          <a:cs typeface="Times New Roman" pitchFamily="18" charset="0"/>
                        </a:rPr>
                        <a:t>2. General Health Questionnaire</a:t>
                      </a:r>
                      <a:r>
                        <a:rPr lang="en-US" b="1" baseline="0" dirty="0" smtClean="0">
                          <a:solidFill>
                            <a:srgbClr val="0000FF"/>
                          </a:solidFill>
                          <a:latin typeface="Times New Roman" pitchFamily="18" charset="0"/>
                          <a:cs typeface="Times New Roman" pitchFamily="18" charset="0"/>
                        </a:rPr>
                        <a:t> (GHQ)</a:t>
                      </a:r>
                      <a:endParaRPr lang="en-US" b="1" dirty="0">
                        <a:solidFill>
                          <a:srgbClr val="0000FF"/>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b="1" dirty="0" smtClean="0">
                          <a:solidFill>
                            <a:srgbClr val="0000FF"/>
                          </a:solidFill>
                          <a:latin typeface="Times New Roman" pitchFamily="18" charset="0"/>
                          <a:cs typeface="Times New Roman" pitchFamily="18" charset="0"/>
                        </a:rPr>
                        <a:t>Mental disorders</a:t>
                      </a:r>
                      <a:endParaRPr lang="en-US" b="1" dirty="0">
                        <a:solidFill>
                          <a:srgbClr val="0000FF"/>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526852">
                <a:tc>
                  <a:txBody>
                    <a:bodyPr/>
                    <a:lstStyle/>
                    <a:p>
                      <a:r>
                        <a:rPr lang="en-US" b="1" dirty="0" smtClean="0">
                          <a:solidFill>
                            <a:srgbClr val="0000FF"/>
                          </a:solidFill>
                          <a:latin typeface="Times New Roman" pitchFamily="18" charset="0"/>
                          <a:cs typeface="Times New Roman" pitchFamily="18" charset="0"/>
                        </a:rPr>
                        <a:t>3. Rey Complex Figure Test</a:t>
                      </a:r>
                      <a:endParaRPr lang="en-US" b="1" dirty="0">
                        <a:solidFill>
                          <a:srgbClr val="0000FF"/>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b="1" dirty="0" smtClean="0">
                          <a:solidFill>
                            <a:srgbClr val="0000FF"/>
                          </a:solidFill>
                          <a:latin typeface="Times New Roman" pitchFamily="18" charset="0"/>
                          <a:cs typeface="Times New Roman" pitchFamily="18" charset="0"/>
                        </a:rPr>
                        <a:t>Cognitive processes</a:t>
                      </a:r>
                      <a:endParaRPr lang="en-US" b="1" dirty="0">
                        <a:solidFill>
                          <a:srgbClr val="0000FF"/>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526852">
                <a:tc>
                  <a:txBody>
                    <a:bodyPr/>
                    <a:lstStyle/>
                    <a:p>
                      <a:r>
                        <a:rPr lang="en-US" b="1" dirty="0" smtClean="0">
                          <a:solidFill>
                            <a:srgbClr val="0000FF"/>
                          </a:solidFill>
                          <a:latin typeface="Times New Roman" pitchFamily="18" charset="0"/>
                          <a:cs typeface="Times New Roman" pitchFamily="18" charset="0"/>
                        </a:rPr>
                        <a:t>4. Bender-Gestalt test (BGT)</a:t>
                      </a:r>
                      <a:endParaRPr lang="en-US" b="1" dirty="0">
                        <a:solidFill>
                          <a:srgbClr val="0000FF"/>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b="1" dirty="0" smtClean="0">
                          <a:solidFill>
                            <a:srgbClr val="0000FF"/>
                          </a:solidFill>
                          <a:latin typeface="Times New Roman" pitchFamily="18" charset="0"/>
                          <a:cs typeface="Times New Roman" pitchFamily="18" charset="0"/>
                        </a:rPr>
                        <a:t>Cognitive</a:t>
                      </a:r>
                      <a:r>
                        <a:rPr lang="en-US" b="1" baseline="0" dirty="0" smtClean="0">
                          <a:solidFill>
                            <a:srgbClr val="0000FF"/>
                          </a:solidFill>
                          <a:latin typeface="Times New Roman" pitchFamily="18" charset="0"/>
                          <a:cs typeface="Times New Roman" pitchFamily="18" charset="0"/>
                        </a:rPr>
                        <a:t> ability</a:t>
                      </a:r>
                      <a:endParaRPr lang="en-US" b="1" dirty="0">
                        <a:solidFill>
                          <a:srgbClr val="0000FF"/>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669133">
                <a:tc>
                  <a:txBody>
                    <a:bodyPr/>
                    <a:lstStyle/>
                    <a:p>
                      <a:r>
                        <a:rPr lang="en-US" b="1" dirty="0" smtClean="0">
                          <a:solidFill>
                            <a:srgbClr val="0000FF"/>
                          </a:solidFill>
                          <a:latin typeface="Times New Roman" pitchFamily="18" charset="0"/>
                          <a:cs typeface="Times New Roman" pitchFamily="18" charset="0"/>
                        </a:rPr>
                        <a:t>5. Wechsler Memory Scale-Revised</a:t>
                      </a:r>
                      <a:r>
                        <a:rPr lang="en-US" b="1" baseline="0" dirty="0" smtClean="0">
                          <a:solidFill>
                            <a:srgbClr val="0000FF"/>
                          </a:solidFill>
                          <a:latin typeface="Times New Roman" pitchFamily="18" charset="0"/>
                          <a:cs typeface="Times New Roman" pitchFamily="18" charset="0"/>
                        </a:rPr>
                        <a:t> (WMSR)</a:t>
                      </a:r>
                      <a:endParaRPr lang="en-US" b="1" dirty="0">
                        <a:solidFill>
                          <a:srgbClr val="0000FF"/>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b="1" dirty="0" smtClean="0">
                          <a:solidFill>
                            <a:srgbClr val="0000FF"/>
                          </a:solidFill>
                          <a:latin typeface="Times New Roman" pitchFamily="18" charset="0"/>
                          <a:cs typeface="Times New Roman" pitchFamily="18" charset="0"/>
                        </a:rPr>
                        <a:t>Memory</a:t>
                      </a:r>
                      <a:endParaRPr lang="en-US" b="1" dirty="0">
                        <a:solidFill>
                          <a:srgbClr val="0000FF"/>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689548">
                <a:tc>
                  <a:txBody>
                    <a:bodyPr/>
                    <a:lstStyle/>
                    <a:p>
                      <a:r>
                        <a:rPr lang="en-US" b="1" dirty="0" smtClean="0">
                          <a:solidFill>
                            <a:srgbClr val="0000FF"/>
                          </a:solidFill>
                          <a:latin typeface="Times New Roman" pitchFamily="18" charset="0"/>
                          <a:cs typeface="Times New Roman" pitchFamily="18" charset="0"/>
                        </a:rPr>
                        <a:t>6. Wechsler Adult Intelligence Scales (WAIS)</a:t>
                      </a:r>
                      <a:endParaRPr lang="en-US" b="1" dirty="0">
                        <a:solidFill>
                          <a:srgbClr val="0000FF"/>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b="1" dirty="0" smtClean="0">
                          <a:solidFill>
                            <a:srgbClr val="0000FF"/>
                          </a:solidFill>
                          <a:latin typeface="Times New Roman" pitchFamily="18" charset="0"/>
                          <a:cs typeface="Times New Roman" pitchFamily="18" charset="0"/>
                        </a:rPr>
                        <a:t>Intelligence quotient</a:t>
                      </a:r>
                      <a:endParaRPr lang="en-US" b="1" dirty="0">
                        <a:solidFill>
                          <a:srgbClr val="0000FF"/>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526852">
                <a:tc>
                  <a:txBody>
                    <a:bodyPr/>
                    <a:lstStyle/>
                    <a:p>
                      <a:r>
                        <a:rPr lang="en-US" b="1" dirty="0" smtClean="0">
                          <a:solidFill>
                            <a:srgbClr val="0000FF"/>
                          </a:solidFill>
                          <a:latin typeface="Times New Roman" pitchFamily="18" charset="0"/>
                          <a:cs typeface="Times New Roman" pitchFamily="18" charset="0"/>
                        </a:rPr>
                        <a:t>7.  Symptom Checklist-90 (SCL-90)</a:t>
                      </a:r>
                      <a:endParaRPr lang="en-US" b="1" dirty="0">
                        <a:solidFill>
                          <a:srgbClr val="0000FF"/>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b="1" dirty="0" smtClean="0">
                          <a:solidFill>
                            <a:srgbClr val="0000FF"/>
                          </a:solidFill>
                          <a:latin typeface="Times New Roman" pitchFamily="18" charset="0"/>
                          <a:cs typeface="Times New Roman" pitchFamily="18" charset="0"/>
                        </a:rPr>
                        <a:t>Psychological  distress</a:t>
                      </a:r>
                      <a:endParaRPr lang="en-US" b="1" dirty="0">
                        <a:solidFill>
                          <a:srgbClr val="0000FF"/>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593662">
                <a:tc>
                  <a:txBody>
                    <a:bodyPr/>
                    <a:lstStyle/>
                    <a:p>
                      <a:r>
                        <a:rPr lang="en-US" b="1" dirty="0" smtClean="0">
                          <a:solidFill>
                            <a:srgbClr val="0000FF"/>
                          </a:solidFill>
                          <a:latin typeface="Times New Roman" pitchFamily="18" charset="0"/>
                          <a:cs typeface="Times New Roman" pitchFamily="18" charset="0"/>
                        </a:rPr>
                        <a:t>8. Hospital Anxiety and Depression Scale (HADS)</a:t>
                      </a:r>
                      <a:endParaRPr lang="en-US" b="1" dirty="0">
                        <a:solidFill>
                          <a:srgbClr val="0000FF"/>
                        </a:solidFill>
                        <a:latin typeface="Times New Roman" pitchFamily="18" charset="0"/>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smtClean="0">
                          <a:solidFill>
                            <a:srgbClr val="0000FF"/>
                          </a:solidFill>
                          <a:latin typeface="Times New Roman" pitchFamily="18" charset="0"/>
                          <a:cs typeface="Times New Roman" pitchFamily="18" charset="0"/>
                        </a:rPr>
                        <a:t>Anxiety &amp; Depression</a:t>
                      </a:r>
                      <a:endParaRPr lang="en-US" b="1" dirty="0">
                        <a:solidFill>
                          <a:srgbClr val="0000FF"/>
                        </a:solidFill>
                        <a:latin typeface="Times New Roman" pitchFamily="18" charset="0"/>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Slide Number Placeholder 3"/>
          <p:cNvSpPr>
            <a:spLocks noGrp="1"/>
          </p:cNvSpPr>
          <p:nvPr>
            <p:ph type="sldNum" sz="quarter" idx="12"/>
          </p:nvPr>
        </p:nvSpPr>
        <p:spPr/>
        <p:txBody>
          <a:bodyPr/>
          <a:lstStyle/>
          <a:p>
            <a:pPr>
              <a:defRPr/>
            </a:pPr>
            <a:fld id="{2778D4C8-073D-4904-9141-93B253891385}" type="slidenum">
              <a:rPr lang="fr-FR" smtClean="0"/>
              <a:pPr>
                <a:defRPr/>
              </a:pPr>
              <a:t>27</a:t>
            </a:fld>
            <a:endParaRPr lang="fr-F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3400" y="0"/>
            <a:ext cx="7620000" cy="914400"/>
          </a:xfrm>
        </p:spPr>
        <p:txBody>
          <a:bodyPr/>
          <a:lstStyle/>
          <a:p>
            <a:pPr algn="ctr" eaLnBrk="1" hangingPunct="1"/>
            <a:r>
              <a:rPr lang="en-US" sz="2300" smtClean="0">
                <a:solidFill>
                  <a:srgbClr val="C00000"/>
                </a:solidFill>
                <a:latin typeface="Times New Roman" pitchFamily="18" charset="0"/>
                <a:cs typeface="Times New Roman" pitchFamily="18" charset="0"/>
              </a:rPr>
              <a:t>Age, BMI and physical </a:t>
            </a:r>
            <a:r>
              <a:rPr lang="en-US" sz="2100" smtClean="0">
                <a:solidFill>
                  <a:srgbClr val="C00000"/>
                </a:solidFill>
                <a:latin typeface="Times New Roman" pitchFamily="18" charset="0"/>
                <a:cs typeface="Times New Roman" pitchFamily="18" charset="0"/>
              </a:rPr>
              <a:t>activity</a:t>
            </a:r>
            <a:r>
              <a:rPr lang="en-US" sz="2300" smtClean="0">
                <a:solidFill>
                  <a:srgbClr val="C00000"/>
                </a:solidFill>
                <a:latin typeface="Times New Roman" pitchFamily="18" charset="0"/>
                <a:cs typeface="Times New Roman" pitchFamily="18" charset="0"/>
              </a:rPr>
              <a:t> in methimazole and radioiodine treated patients at final visit</a:t>
            </a:r>
          </a:p>
        </p:txBody>
      </p:sp>
      <p:graphicFrame>
        <p:nvGraphicFramePr>
          <p:cNvPr id="5" name="Content Placeholder 4"/>
          <p:cNvGraphicFramePr>
            <a:graphicFrameLocks noGrp="1"/>
          </p:cNvGraphicFramePr>
          <p:nvPr>
            <p:ph idx="1"/>
          </p:nvPr>
        </p:nvGraphicFramePr>
        <p:xfrm>
          <a:off x="457200" y="914400"/>
          <a:ext cx="8305800" cy="5842000"/>
        </p:xfrm>
        <a:graphic>
          <a:graphicData uri="http://schemas.openxmlformats.org/drawingml/2006/table">
            <a:tbl>
              <a:tblPr firstRow="1" bandRow="1">
                <a:tableStyleId>{5C22544A-7EE6-4342-B048-85BDC9FD1C3A}</a:tableStyleId>
              </a:tblPr>
              <a:tblGrid>
                <a:gridCol w="2971800"/>
                <a:gridCol w="1295400"/>
                <a:gridCol w="1371600"/>
                <a:gridCol w="1005840"/>
                <a:gridCol w="1661160"/>
              </a:tblGrid>
              <a:tr h="584200">
                <a:tc>
                  <a:txBody>
                    <a:bodyPr/>
                    <a:lstStyle/>
                    <a:p>
                      <a:pPr algn="l"/>
                      <a:r>
                        <a:rPr lang="en-US" sz="1600" dirty="0" smtClean="0">
                          <a:solidFill>
                            <a:schemeClr val="tx1"/>
                          </a:solidFill>
                          <a:latin typeface="Times New Roman" pitchFamily="18" charset="0"/>
                          <a:cs typeface="Times New Roman" pitchFamily="18" charset="0"/>
                        </a:rPr>
                        <a:t>Variable</a:t>
                      </a:r>
                      <a:endParaRPr 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1"/>
                          </a:solidFill>
                          <a:latin typeface="Times New Roman" pitchFamily="18" charset="0"/>
                          <a:cs typeface="Times New Roman" pitchFamily="18" charset="0"/>
                        </a:rPr>
                        <a:t>MMI</a:t>
                      </a:r>
                    </a:p>
                    <a:p>
                      <a:pPr algn="ctr"/>
                      <a:r>
                        <a:rPr lang="en-US" sz="1600" dirty="0" smtClean="0">
                          <a:solidFill>
                            <a:schemeClr val="tx1"/>
                          </a:solidFill>
                          <a:latin typeface="Times New Roman" pitchFamily="18" charset="0"/>
                          <a:cs typeface="Times New Roman" pitchFamily="18" charset="0"/>
                        </a:rPr>
                        <a:t>(n=59)</a:t>
                      </a:r>
                      <a:endParaRPr 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1"/>
                          </a:solidFill>
                          <a:latin typeface="Times New Roman" pitchFamily="18" charset="0"/>
                          <a:cs typeface="Times New Roman" pitchFamily="18" charset="0"/>
                        </a:rPr>
                        <a:t>RAI</a:t>
                      </a:r>
                    </a:p>
                    <a:p>
                      <a:pPr algn="ctr"/>
                      <a:r>
                        <a:rPr lang="en-US" sz="1600" dirty="0" smtClean="0">
                          <a:solidFill>
                            <a:schemeClr val="tx1"/>
                          </a:solidFill>
                          <a:latin typeface="Times New Roman" pitchFamily="18" charset="0"/>
                          <a:cs typeface="Times New Roman" pitchFamily="18" charset="0"/>
                        </a:rPr>
                        <a:t>(n=73)</a:t>
                      </a:r>
                      <a:endParaRPr 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1"/>
                          </a:solidFill>
                          <a:latin typeface="Times New Roman" pitchFamily="18" charset="0"/>
                          <a:cs typeface="Times New Roman" pitchFamily="18" charset="0"/>
                        </a:rPr>
                        <a:t>P</a:t>
                      </a:r>
                      <a:endParaRPr 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1"/>
                          </a:solidFill>
                          <a:latin typeface="Times New Roman" pitchFamily="18" charset="0"/>
                          <a:cs typeface="Times New Roman" pitchFamily="18" charset="0"/>
                        </a:rPr>
                        <a:t>Adjusted</a:t>
                      </a:r>
                    </a:p>
                    <a:p>
                      <a:pPr algn="ctr"/>
                      <a:r>
                        <a:rPr lang="en-US" sz="1600" dirty="0" smtClean="0">
                          <a:solidFill>
                            <a:schemeClr val="tx1"/>
                          </a:solidFill>
                          <a:latin typeface="Times New Roman" pitchFamily="18" charset="0"/>
                          <a:cs typeface="Times New Roman" pitchFamily="18" charset="0"/>
                        </a:rPr>
                        <a:t>P (sex)</a:t>
                      </a:r>
                      <a:endParaRPr 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84200">
                <a:tc>
                  <a:txBody>
                    <a:bodyPr/>
                    <a:lstStyle/>
                    <a:p>
                      <a:r>
                        <a:rPr lang="en-US" sz="1600" b="1" dirty="0" smtClean="0">
                          <a:solidFill>
                            <a:srgbClr val="0000FF"/>
                          </a:solidFill>
                          <a:latin typeface="Times New Roman" pitchFamily="18" charset="0"/>
                          <a:cs typeface="Times New Roman" pitchFamily="18" charset="0"/>
                        </a:rPr>
                        <a:t>Gender (F/M)</a:t>
                      </a:r>
                      <a:endParaRPr lang="en-US" sz="1600" b="1" dirty="0">
                        <a:solidFill>
                          <a:srgbClr val="0000FF"/>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41/18</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62/11</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0.02</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84200">
                <a:tc>
                  <a:txBody>
                    <a:bodyPr/>
                    <a:lstStyle/>
                    <a:p>
                      <a:r>
                        <a:rPr lang="en-US" sz="1600" b="1" dirty="0" smtClean="0">
                          <a:solidFill>
                            <a:srgbClr val="0000FF"/>
                          </a:solidFill>
                          <a:latin typeface="Times New Roman" pitchFamily="18" charset="0"/>
                          <a:cs typeface="Times New Roman" pitchFamily="18" charset="0"/>
                        </a:rPr>
                        <a:t>Age (yr)</a:t>
                      </a:r>
                      <a:endParaRPr lang="en-US" sz="1600" b="1" dirty="0">
                        <a:solidFill>
                          <a:srgbClr val="0000FF"/>
                        </a:solidFill>
                        <a:latin typeface="Times New Roman" pitchFamily="18" charset="0"/>
                        <a:cs typeface="Times New Roman" pitchFamily="18"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51</a:t>
                      </a:r>
                      <a:r>
                        <a:rPr lang="fr-FR" sz="1600" b="1" kern="1200" dirty="0" smtClean="0">
                          <a:solidFill>
                            <a:srgbClr val="0000FF"/>
                          </a:solidFill>
                          <a:latin typeface="Times New Roman" pitchFamily="18" charset="0"/>
                          <a:ea typeface="+mn-ea"/>
                          <a:cs typeface="Times New Roman" pitchFamily="18" charset="0"/>
                        </a:rPr>
                        <a:t>±16</a:t>
                      </a:r>
                      <a:endParaRPr lang="en-US" sz="16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53</a:t>
                      </a:r>
                      <a:r>
                        <a:rPr lang="fr-FR" sz="1600" b="1" kern="1200" dirty="0" smtClean="0">
                          <a:solidFill>
                            <a:srgbClr val="0000FF"/>
                          </a:solidFill>
                          <a:latin typeface="Times New Roman" pitchFamily="18" charset="0"/>
                          <a:ea typeface="+mn-ea"/>
                          <a:cs typeface="Times New Roman" pitchFamily="18" charset="0"/>
                        </a:rPr>
                        <a:t>±11</a:t>
                      </a:r>
                      <a:endParaRPr lang="en-US" sz="16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0.53</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0.65</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584200">
                <a:tc>
                  <a:txBody>
                    <a:bodyPr/>
                    <a:lstStyle/>
                    <a:p>
                      <a:r>
                        <a:rPr lang="en-US" sz="1600" b="1" dirty="0" smtClean="0">
                          <a:solidFill>
                            <a:srgbClr val="0000FF"/>
                          </a:solidFill>
                          <a:latin typeface="Times New Roman" pitchFamily="18" charset="0"/>
                          <a:cs typeface="Times New Roman" pitchFamily="18" charset="0"/>
                        </a:rPr>
                        <a:t>BMI (kg/m</a:t>
                      </a:r>
                      <a:r>
                        <a:rPr lang="en-US" sz="1600" b="1" baseline="30000" dirty="0" smtClean="0">
                          <a:solidFill>
                            <a:srgbClr val="0000FF"/>
                          </a:solidFill>
                          <a:latin typeface="Times New Roman" pitchFamily="18" charset="0"/>
                          <a:cs typeface="Times New Roman" pitchFamily="18" charset="0"/>
                        </a:rPr>
                        <a:t>2</a:t>
                      </a:r>
                      <a:r>
                        <a:rPr lang="en-US" sz="1600" b="1" dirty="0" smtClean="0">
                          <a:solidFill>
                            <a:srgbClr val="0000FF"/>
                          </a:solidFill>
                          <a:latin typeface="Times New Roman" pitchFamily="18" charset="0"/>
                          <a:cs typeface="Times New Roman" pitchFamily="18" charset="0"/>
                        </a:rPr>
                        <a:t>)</a:t>
                      </a:r>
                      <a:endParaRPr lang="en-US" sz="1600" b="1" dirty="0">
                        <a:solidFill>
                          <a:srgbClr val="0000FF"/>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26.2</a:t>
                      </a:r>
                      <a:r>
                        <a:rPr lang="fr-FR" sz="1600" b="1" kern="1200" dirty="0" smtClean="0">
                          <a:solidFill>
                            <a:srgbClr val="0000FF"/>
                          </a:solidFill>
                          <a:latin typeface="Times New Roman" pitchFamily="18" charset="0"/>
                          <a:ea typeface="+mn-ea"/>
                          <a:cs typeface="Times New Roman" pitchFamily="18" charset="0"/>
                        </a:rPr>
                        <a:t>±3.5</a:t>
                      </a:r>
                      <a:endParaRPr lang="en-US" sz="16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27.8</a:t>
                      </a:r>
                      <a:r>
                        <a:rPr lang="fr-FR" sz="1600" b="1" kern="1200" dirty="0" smtClean="0">
                          <a:solidFill>
                            <a:srgbClr val="0000FF"/>
                          </a:solidFill>
                          <a:latin typeface="Times New Roman" pitchFamily="18" charset="0"/>
                          <a:ea typeface="+mn-ea"/>
                          <a:cs typeface="Times New Roman" pitchFamily="18" charset="0"/>
                        </a:rPr>
                        <a:t>±4.5</a:t>
                      </a:r>
                      <a:endParaRPr lang="en-US" sz="16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0.04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0.143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584200">
                <a:tc>
                  <a:txBody>
                    <a:bodyPr/>
                    <a:lstStyle/>
                    <a:p>
                      <a:r>
                        <a:rPr lang="en-US" sz="1600" b="1" dirty="0" smtClean="0">
                          <a:solidFill>
                            <a:srgbClr val="0000FF"/>
                          </a:solidFill>
                          <a:latin typeface="Times New Roman" pitchFamily="18" charset="0"/>
                          <a:cs typeface="Times New Roman" pitchFamily="18" charset="0"/>
                        </a:rPr>
                        <a:t>Physical activity (%)</a:t>
                      </a:r>
                      <a:endParaRPr lang="en-US" sz="1600" b="1" dirty="0">
                        <a:solidFill>
                          <a:srgbClr val="0000FF"/>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6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6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6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6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584200">
                <a:tc>
                  <a:txBody>
                    <a:bodyPr/>
                    <a:lstStyle/>
                    <a:p>
                      <a:pPr lvl="2"/>
                      <a:r>
                        <a:rPr lang="en-US" sz="1600" b="1" dirty="0" smtClean="0">
                          <a:solidFill>
                            <a:srgbClr val="0000FF"/>
                          </a:solidFill>
                          <a:latin typeface="Times New Roman" pitchFamily="18" charset="0"/>
                          <a:cs typeface="Times New Roman" pitchFamily="18" charset="0"/>
                        </a:rPr>
                        <a:t>Mild</a:t>
                      </a:r>
                      <a:endParaRPr lang="en-US" sz="1600" b="1" dirty="0">
                        <a:solidFill>
                          <a:srgbClr val="0000FF"/>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53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rgbClr val="0000FF"/>
                          </a:solidFill>
                          <a:latin typeface="Times New Roman" pitchFamily="18" charset="0"/>
                          <a:ea typeface="+mn-ea"/>
                          <a:cs typeface="Times New Roman" pitchFamily="18" charset="0"/>
                        </a:rPr>
                        <a:t>77</a:t>
                      </a:r>
                    </a:p>
                    <a:p>
                      <a:pPr algn="ctr"/>
                      <a:endParaRPr lang="en-US" sz="16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0.009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algn="ctr"/>
                      <a:endParaRPr lang="en-US" sz="1600" b="1" kern="1200" dirty="0" smtClean="0">
                        <a:solidFill>
                          <a:srgbClr val="0000FF"/>
                        </a:solidFill>
                        <a:latin typeface="Times New Roman" pitchFamily="18" charset="0"/>
                        <a:ea typeface="+mn-ea"/>
                        <a:cs typeface="Times New Roman" pitchFamily="18" charset="0"/>
                      </a:endParaRPr>
                    </a:p>
                    <a:p>
                      <a:pPr algn="ctr"/>
                      <a:r>
                        <a:rPr lang="en-US" sz="1600" b="1" kern="1200" dirty="0" smtClean="0">
                          <a:solidFill>
                            <a:srgbClr val="0000FF"/>
                          </a:solidFill>
                          <a:latin typeface="Times New Roman" pitchFamily="18" charset="0"/>
                          <a:ea typeface="+mn-ea"/>
                          <a:cs typeface="Times New Roman" pitchFamily="18" charset="0"/>
                        </a:rPr>
                        <a:t>0.012</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84200">
                <a:tc>
                  <a:txBody>
                    <a:bodyPr/>
                    <a:lstStyle/>
                    <a:p>
                      <a:pPr lvl="2"/>
                      <a:r>
                        <a:rPr lang="en-US" sz="1600" b="1" dirty="0" smtClean="0">
                          <a:solidFill>
                            <a:srgbClr val="0000FF"/>
                          </a:solidFill>
                          <a:latin typeface="Times New Roman" pitchFamily="18" charset="0"/>
                          <a:cs typeface="Times New Roman" pitchFamily="18" charset="0"/>
                        </a:rPr>
                        <a:t>Moderate</a:t>
                      </a:r>
                      <a:endParaRPr lang="en-US" sz="1600" b="1" dirty="0">
                        <a:solidFill>
                          <a:srgbClr val="0000FF"/>
                        </a:solidFill>
                        <a:latin typeface="Times New Roman" pitchFamily="18" charset="0"/>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47</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23</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0.006</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sz="2000" dirty="0">
                        <a:solidFill>
                          <a:srgbClr val="0000FF"/>
                        </a:solidFill>
                        <a:latin typeface="Times New Roman" pitchFamily="18" charset="0"/>
                        <a:cs typeface="Times New Roman" pitchFamily="18" charset="0"/>
                      </a:endParaRPr>
                    </a:p>
                  </a:txBody>
                  <a:tcPr/>
                </a:tc>
              </a:tr>
              <a:tr h="584200">
                <a:tc>
                  <a:txBody>
                    <a:bodyPr/>
                    <a:lstStyle/>
                    <a:p>
                      <a:pPr marL="0" lvl="2" algn="l" defTabSz="914400" rtl="0" eaLnBrk="1" latinLnBrk="0" hangingPunct="1"/>
                      <a:r>
                        <a:rPr lang="en-US" sz="1600" b="1" kern="1200" dirty="0" smtClean="0">
                          <a:solidFill>
                            <a:srgbClr val="0000FF"/>
                          </a:solidFill>
                          <a:latin typeface="Times New Roman" pitchFamily="18" charset="0"/>
                          <a:ea typeface="+mn-ea"/>
                          <a:cs typeface="Times New Roman" pitchFamily="18" charset="0"/>
                        </a:rPr>
                        <a:t>Goiter rate (%)</a:t>
                      </a:r>
                      <a:endParaRPr lang="en-US" sz="1600" b="1" kern="1200" dirty="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62</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3</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0.001</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0.001</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84200">
                <a:tc>
                  <a:txBody>
                    <a:bodyPr/>
                    <a:lstStyle/>
                    <a:p>
                      <a:pPr marL="0" lvl="2" algn="l" defTabSz="914400" rtl="0" eaLnBrk="1" latinLnBrk="0" hangingPunct="1"/>
                      <a:r>
                        <a:rPr lang="en-US" sz="1600" b="1" kern="1200" dirty="0" err="1" smtClean="0">
                          <a:solidFill>
                            <a:srgbClr val="0000FF"/>
                          </a:solidFill>
                          <a:latin typeface="Times New Roman" pitchFamily="18" charset="0"/>
                          <a:ea typeface="+mn-ea"/>
                          <a:cs typeface="Times New Roman" pitchFamily="18" charset="0"/>
                        </a:rPr>
                        <a:t>TPOAb</a:t>
                      </a:r>
                      <a:r>
                        <a:rPr lang="en-US" sz="1600" b="1" kern="1200" dirty="0" smtClean="0">
                          <a:solidFill>
                            <a:srgbClr val="0000FF"/>
                          </a:solidFill>
                          <a:latin typeface="Times New Roman" pitchFamily="18" charset="0"/>
                          <a:ea typeface="+mn-ea"/>
                          <a:cs typeface="Times New Roman" pitchFamily="18" charset="0"/>
                        </a:rPr>
                        <a:t> (IU/ml)</a:t>
                      </a:r>
                      <a:endParaRPr lang="en-US" sz="1600" b="1" kern="1200" dirty="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23</a:t>
                      </a:r>
                    </a:p>
                    <a:p>
                      <a:pPr algn="ctr"/>
                      <a:r>
                        <a:rPr lang="en-US" sz="1600" b="1" kern="1200" dirty="0" smtClean="0">
                          <a:solidFill>
                            <a:srgbClr val="0000FF"/>
                          </a:solidFill>
                          <a:latin typeface="Times New Roman" pitchFamily="18" charset="0"/>
                          <a:ea typeface="+mn-ea"/>
                          <a:cs typeface="Times New Roman" pitchFamily="18" charset="0"/>
                        </a:rPr>
                        <a:t>(7-82)</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8</a:t>
                      </a:r>
                    </a:p>
                    <a:p>
                      <a:pPr algn="ctr"/>
                      <a:r>
                        <a:rPr lang="en-US" sz="1600" b="1" kern="1200" dirty="0" smtClean="0">
                          <a:solidFill>
                            <a:srgbClr val="0000FF"/>
                          </a:solidFill>
                          <a:latin typeface="Times New Roman" pitchFamily="18" charset="0"/>
                          <a:ea typeface="+mn-ea"/>
                          <a:cs typeface="Times New Roman" pitchFamily="18" charset="0"/>
                        </a:rPr>
                        <a:t>(5-15)</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0.001</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0.001</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84200">
                <a:tc>
                  <a:txBody>
                    <a:bodyPr/>
                    <a:lstStyle/>
                    <a:p>
                      <a:pPr marL="0" lvl="2" algn="l" defTabSz="914400" rtl="0" eaLnBrk="1" latinLnBrk="0" hangingPunct="1"/>
                      <a:r>
                        <a:rPr lang="en-US" sz="1600" b="1" kern="1200" dirty="0" err="1" smtClean="0">
                          <a:solidFill>
                            <a:srgbClr val="0000FF"/>
                          </a:solidFill>
                          <a:latin typeface="Times New Roman" pitchFamily="18" charset="0"/>
                          <a:ea typeface="+mn-ea"/>
                          <a:cs typeface="Times New Roman" pitchFamily="18" charset="0"/>
                        </a:rPr>
                        <a:t>TRAb</a:t>
                      </a:r>
                      <a:r>
                        <a:rPr lang="en-US" sz="1600" b="1" kern="1200" dirty="0" smtClean="0">
                          <a:solidFill>
                            <a:srgbClr val="0000FF"/>
                          </a:solidFill>
                          <a:latin typeface="Times New Roman" pitchFamily="18" charset="0"/>
                          <a:ea typeface="+mn-ea"/>
                          <a:cs typeface="Times New Roman" pitchFamily="18" charset="0"/>
                        </a:rPr>
                        <a:t> (U/ml)</a:t>
                      </a:r>
                      <a:endParaRPr lang="en-US" sz="1600" b="1" kern="1200" dirty="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2.1</a:t>
                      </a:r>
                    </a:p>
                    <a:p>
                      <a:pPr algn="ctr"/>
                      <a:r>
                        <a:rPr lang="en-US" sz="1600" b="1" kern="1200" dirty="0" smtClean="0">
                          <a:solidFill>
                            <a:srgbClr val="0000FF"/>
                          </a:solidFill>
                          <a:latin typeface="Times New Roman" pitchFamily="18" charset="0"/>
                          <a:ea typeface="+mn-ea"/>
                          <a:cs typeface="Times New Roman" pitchFamily="18" charset="0"/>
                        </a:rPr>
                        <a:t>(1.6-3.6)</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1.8</a:t>
                      </a:r>
                    </a:p>
                    <a:p>
                      <a:pPr algn="ctr"/>
                      <a:r>
                        <a:rPr lang="en-US" sz="1600" b="1" kern="1200" dirty="0" smtClean="0">
                          <a:solidFill>
                            <a:srgbClr val="0000FF"/>
                          </a:solidFill>
                          <a:latin typeface="Times New Roman" pitchFamily="18" charset="0"/>
                          <a:ea typeface="+mn-ea"/>
                          <a:cs typeface="Times New Roman" pitchFamily="18" charset="0"/>
                        </a:rPr>
                        <a:t>(1.4-2.2)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0.02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kern="1200" dirty="0" smtClean="0">
                          <a:solidFill>
                            <a:srgbClr val="0000FF"/>
                          </a:solidFill>
                          <a:latin typeface="Times New Roman" pitchFamily="18" charset="0"/>
                          <a:ea typeface="+mn-ea"/>
                          <a:cs typeface="Times New Roman" pitchFamily="18" charset="0"/>
                        </a:rPr>
                        <a:t>0.86</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Slide Number Placeholder 3"/>
          <p:cNvSpPr>
            <a:spLocks noGrp="1"/>
          </p:cNvSpPr>
          <p:nvPr>
            <p:ph type="sldNum" sz="quarter" idx="12"/>
          </p:nvPr>
        </p:nvSpPr>
        <p:spPr/>
        <p:txBody>
          <a:bodyPr/>
          <a:lstStyle/>
          <a:p>
            <a:pPr>
              <a:defRPr/>
            </a:pPr>
            <a:fld id="{398E4B4A-B847-46D3-996C-D721E049DA9E}" type="slidenum">
              <a:rPr lang="fr-FR"/>
              <a:pPr>
                <a:defRPr/>
              </a:pPr>
              <a:t>28</a:t>
            </a:fld>
            <a:endParaRPr lang="fr-FR"/>
          </a:p>
        </p:txBody>
      </p:sp>
      <p:cxnSp>
        <p:nvCxnSpPr>
          <p:cNvPr id="13369" name="Straight Connector 6"/>
          <p:cNvCxnSpPr>
            <a:cxnSpLocks noChangeShapeType="1"/>
          </p:cNvCxnSpPr>
          <p:nvPr/>
        </p:nvCxnSpPr>
        <p:spPr bwMode="auto">
          <a:xfrm>
            <a:off x="7848600" y="1676400"/>
            <a:ext cx="228600" cy="0"/>
          </a:xfrm>
          <a:prstGeom prst="line">
            <a:avLst/>
          </a:prstGeom>
          <a:noFill/>
          <a:ln w="12700" cap="sq" algn="ctr">
            <a:solidFill>
              <a:srgbClr val="0000FF"/>
            </a:solidFill>
            <a:round/>
            <a:headEnd type="none" w="sm" len="sm"/>
            <a:tailEnd type="none" w="sm" len="sm"/>
          </a:ln>
        </p:spPr>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33400" y="0"/>
            <a:ext cx="8305800" cy="1066800"/>
          </a:xfrm>
        </p:spPr>
        <p:txBody>
          <a:bodyPr/>
          <a:lstStyle/>
          <a:p>
            <a:pPr algn="ctr" eaLnBrk="1" hangingPunct="1"/>
            <a:r>
              <a:rPr lang="en-US" sz="2500" smtClean="0">
                <a:solidFill>
                  <a:srgbClr val="0000FF"/>
                </a:solidFill>
                <a:latin typeface="Times New Roman" pitchFamily="18" charset="0"/>
                <a:cs typeface="Times New Roman" pitchFamily="18" charset="0"/>
              </a:rPr>
              <a:t>Serum lipids and lipoproteines concentrations in methimazole and radioiodine treated patients</a:t>
            </a:r>
          </a:p>
        </p:txBody>
      </p:sp>
      <p:sp>
        <p:nvSpPr>
          <p:cNvPr id="4" name="Slide Number Placeholder 3"/>
          <p:cNvSpPr>
            <a:spLocks noGrp="1"/>
          </p:cNvSpPr>
          <p:nvPr>
            <p:ph type="sldNum" sz="quarter" idx="12"/>
          </p:nvPr>
        </p:nvSpPr>
        <p:spPr>
          <a:xfrm>
            <a:off x="-1808163" y="6248400"/>
            <a:ext cx="2133601" cy="476250"/>
          </a:xfrm>
        </p:spPr>
        <p:txBody>
          <a:bodyPr/>
          <a:lstStyle/>
          <a:p>
            <a:pPr>
              <a:defRPr/>
            </a:pPr>
            <a:fld id="{78761966-8E4E-4C03-99E1-523B8C56C645}" type="slidenum">
              <a:rPr lang="fr-FR"/>
              <a:pPr>
                <a:defRPr/>
              </a:pPr>
              <a:t>29</a:t>
            </a:fld>
            <a:endParaRPr lang="fr-FR" dirty="0"/>
          </a:p>
        </p:txBody>
      </p:sp>
      <p:graphicFrame>
        <p:nvGraphicFramePr>
          <p:cNvPr id="5" name="Content Placeholder 4"/>
          <p:cNvGraphicFramePr>
            <a:graphicFrameLocks noGrp="1"/>
          </p:cNvGraphicFramePr>
          <p:nvPr>
            <p:ph idx="1"/>
          </p:nvPr>
        </p:nvGraphicFramePr>
        <p:xfrm>
          <a:off x="381000" y="914400"/>
          <a:ext cx="4038600" cy="25907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4724400" y="1143000"/>
          <a:ext cx="4191000" cy="2590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4953000" y="3581400"/>
          <a:ext cx="3581400" cy="2667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p:nvPr/>
        </p:nvGraphicFramePr>
        <p:xfrm>
          <a:off x="762000" y="3276600"/>
          <a:ext cx="3352800" cy="2971801"/>
        </p:xfrm>
        <a:graphic>
          <a:graphicData uri="http://schemas.openxmlformats.org/drawingml/2006/chart">
            <c:chart xmlns:c="http://schemas.openxmlformats.org/drawingml/2006/chart" xmlns:r="http://schemas.openxmlformats.org/officeDocument/2006/relationships" r:id="rId5"/>
          </a:graphicData>
        </a:graphic>
      </p:graphicFrame>
      <p:sp>
        <p:nvSpPr>
          <p:cNvPr id="14344" name="TextBox 8"/>
          <p:cNvSpPr txBox="1">
            <a:spLocks noChangeArrowheads="1"/>
          </p:cNvSpPr>
          <p:nvPr/>
        </p:nvSpPr>
        <p:spPr bwMode="auto">
          <a:xfrm>
            <a:off x="1905000" y="6381750"/>
            <a:ext cx="5334000" cy="400050"/>
          </a:xfrm>
          <a:prstGeom prst="rect">
            <a:avLst/>
          </a:prstGeom>
          <a:noFill/>
          <a:ln w="9525">
            <a:noFill/>
            <a:miter lim="800000"/>
            <a:headEnd/>
            <a:tailEnd/>
          </a:ln>
        </p:spPr>
        <p:txBody>
          <a:bodyPr>
            <a:spAutoFit/>
          </a:bodyPr>
          <a:lstStyle/>
          <a:p>
            <a:pPr algn="l"/>
            <a:r>
              <a:rPr lang="en-US" sz="2000" b="0"/>
              <a:t>*</a:t>
            </a:r>
            <a:r>
              <a:rPr lang="en-US" sz="1400" b="0"/>
              <a:t> p&lt;0.001,      </a:t>
            </a:r>
            <a:r>
              <a:rPr lang="en-US" sz="2000" b="0"/>
              <a:t>†</a:t>
            </a:r>
            <a:r>
              <a:rPr lang="en-US" sz="1400" b="0"/>
              <a:t> p&lt;0.02</a:t>
            </a:r>
          </a:p>
        </p:txBody>
      </p:sp>
      <p:sp>
        <p:nvSpPr>
          <p:cNvPr id="14345" name="TextBox 8"/>
          <p:cNvSpPr txBox="1">
            <a:spLocks noChangeArrowheads="1"/>
          </p:cNvSpPr>
          <p:nvPr/>
        </p:nvSpPr>
        <p:spPr bwMode="auto">
          <a:xfrm>
            <a:off x="2005013" y="1657350"/>
            <a:ext cx="314325" cy="400050"/>
          </a:xfrm>
          <a:prstGeom prst="rect">
            <a:avLst/>
          </a:prstGeom>
          <a:noFill/>
          <a:ln w="9525">
            <a:noFill/>
            <a:miter lim="800000"/>
            <a:headEnd/>
            <a:tailEnd/>
          </a:ln>
        </p:spPr>
        <p:txBody>
          <a:bodyPr wrap="none">
            <a:spAutoFit/>
          </a:bodyPr>
          <a:lstStyle/>
          <a:p>
            <a:r>
              <a:rPr lang="en-US" sz="2000"/>
              <a:t>*</a:t>
            </a:r>
          </a:p>
        </p:txBody>
      </p:sp>
      <p:sp>
        <p:nvSpPr>
          <p:cNvPr id="14346" name="TextBox 9"/>
          <p:cNvSpPr txBox="1">
            <a:spLocks noChangeArrowheads="1"/>
          </p:cNvSpPr>
          <p:nvPr/>
        </p:nvSpPr>
        <p:spPr bwMode="auto">
          <a:xfrm flipV="1">
            <a:off x="2085975" y="4275138"/>
            <a:ext cx="433388" cy="400050"/>
          </a:xfrm>
          <a:prstGeom prst="rect">
            <a:avLst/>
          </a:prstGeom>
          <a:noFill/>
          <a:ln w="9525">
            <a:noFill/>
            <a:miter lim="800000"/>
            <a:headEnd/>
            <a:tailEnd/>
          </a:ln>
        </p:spPr>
        <p:txBody>
          <a:bodyPr>
            <a:spAutoFit/>
          </a:bodyPr>
          <a:lstStyle/>
          <a:p>
            <a:r>
              <a:rPr lang="en-US" sz="2000"/>
              <a:t>*</a:t>
            </a:r>
          </a:p>
        </p:txBody>
      </p:sp>
      <p:sp>
        <p:nvSpPr>
          <p:cNvPr id="14347" name="TextBox 10"/>
          <p:cNvSpPr txBox="1">
            <a:spLocks noChangeArrowheads="1"/>
          </p:cNvSpPr>
          <p:nvPr/>
        </p:nvSpPr>
        <p:spPr bwMode="auto">
          <a:xfrm>
            <a:off x="6462713" y="1531938"/>
            <a:ext cx="300037" cy="368300"/>
          </a:xfrm>
          <a:prstGeom prst="rect">
            <a:avLst/>
          </a:prstGeom>
          <a:noFill/>
          <a:ln w="9525">
            <a:noFill/>
            <a:miter lim="800000"/>
            <a:headEnd/>
            <a:tailEnd/>
          </a:ln>
        </p:spPr>
        <p:txBody>
          <a:bodyPr wrap="none">
            <a:spAutoFit/>
          </a:bodyPr>
          <a:lstStyle/>
          <a:p>
            <a:r>
              <a:rPr lang="en-US" sz="1800" b="0"/>
              <a:t>†</a:t>
            </a:r>
            <a:endParaRPr lang="en-US" sz="1800"/>
          </a:p>
        </p:txBody>
      </p:sp>
      <p:sp>
        <p:nvSpPr>
          <p:cNvPr id="14348" name="TextBox 11"/>
          <p:cNvSpPr txBox="1">
            <a:spLocks noChangeArrowheads="1"/>
          </p:cNvSpPr>
          <p:nvPr/>
        </p:nvSpPr>
        <p:spPr bwMode="auto">
          <a:xfrm>
            <a:off x="6383338" y="4075113"/>
            <a:ext cx="300037" cy="369887"/>
          </a:xfrm>
          <a:prstGeom prst="rect">
            <a:avLst/>
          </a:prstGeom>
          <a:noFill/>
          <a:ln w="9525">
            <a:noFill/>
            <a:miter lim="800000"/>
            <a:headEnd/>
            <a:tailEnd/>
          </a:ln>
        </p:spPr>
        <p:txBody>
          <a:bodyPr wrap="none">
            <a:spAutoFit/>
          </a:bodyPr>
          <a:lstStyle/>
          <a:p>
            <a:r>
              <a:rPr lang="en-US" sz="1800" b="0"/>
              <a:t>†</a:t>
            </a:r>
            <a:endParaRPr lang="en-US" sz="18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D838041-6EE4-47DA-8CD5-A3EC02C9DF57}" type="slidenum">
              <a:rPr lang="fr-FR" smtClean="0"/>
              <a:pPr>
                <a:defRPr/>
              </a:pPr>
              <a:t>3</a:t>
            </a:fld>
            <a:endParaRPr lang="fr-FR"/>
          </a:p>
        </p:txBody>
      </p:sp>
      <p:sp>
        <p:nvSpPr>
          <p:cNvPr id="3" name="Rectangle 3"/>
          <p:cNvSpPr txBox="1">
            <a:spLocks noChangeArrowheads="1"/>
          </p:cNvSpPr>
          <p:nvPr/>
        </p:nvSpPr>
        <p:spPr>
          <a:xfrm>
            <a:off x="468313" y="1341438"/>
            <a:ext cx="8056562" cy="5040312"/>
          </a:xfrm>
          <a:prstGeom prst="rect">
            <a:avLst/>
          </a:prstGeom>
        </p:spPr>
        <p:txBody>
          <a:bodyPr/>
          <a:lstStyle/>
          <a:p>
            <a:pPr marL="342900" marR="0" lvl="0" indent="-342900" algn="just" defTabSz="914400" rtl="0" eaLnBrk="0" fontAlgn="base" latinLnBrk="0" hangingPunct="0">
              <a:lnSpc>
                <a:spcPct val="120000"/>
              </a:lnSpc>
              <a:spcBef>
                <a:spcPct val="20000"/>
              </a:spcBef>
              <a:spcAft>
                <a:spcPct val="0"/>
              </a:spcAft>
              <a:buClrTx/>
              <a:buSzTx/>
              <a:buFontTx/>
              <a:buNone/>
              <a:tabLst/>
              <a:defRPr/>
            </a:pPr>
            <a:r>
              <a:rPr kumimoji="0" lang="en-US" sz="2800" b="1" i="0" u="none" strike="noStrike" kern="0" cap="none" spc="0" normalizeH="0" baseline="0" noProof="0" dirty="0" smtClean="0">
                <a:ln>
                  <a:noFill/>
                </a:ln>
                <a:solidFill>
                  <a:srgbClr val="FF6600"/>
                </a:solidFill>
                <a:effectLst/>
                <a:uLnTx/>
                <a:uFillTx/>
                <a:latin typeface="Times New Roman" pitchFamily="18" charset="0"/>
                <a:ea typeface="MS Mincho" pitchFamily="49" charset="-128"/>
                <a:cs typeface="Times New Roman" pitchFamily="18" charset="0"/>
              </a:rPr>
              <a:t>	The most obvious objective in the treatment of hyperthyroidism is to render the patient </a:t>
            </a:r>
            <a:r>
              <a:rPr kumimoji="0" lang="en-US" sz="2800" b="1" i="0" u="none" strike="noStrike" kern="0" cap="none" spc="0" normalizeH="0" baseline="0" noProof="0" dirty="0" err="1" smtClean="0">
                <a:ln>
                  <a:noFill/>
                </a:ln>
                <a:solidFill>
                  <a:srgbClr val="FF6600"/>
                </a:solidFill>
                <a:effectLst/>
                <a:uLnTx/>
                <a:uFillTx/>
                <a:latin typeface="Times New Roman" pitchFamily="18" charset="0"/>
                <a:ea typeface="MS Mincho" pitchFamily="49" charset="-128"/>
                <a:cs typeface="Times New Roman" pitchFamily="18" charset="0"/>
              </a:rPr>
              <a:t>euthyroid</a:t>
            </a:r>
            <a:r>
              <a:rPr kumimoji="0" lang="en-US" sz="2800" b="1" i="0" u="none" strike="noStrike" kern="0" cap="none" spc="0" normalizeH="0" baseline="0" noProof="0" dirty="0" smtClean="0">
                <a:ln>
                  <a:noFill/>
                </a:ln>
                <a:solidFill>
                  <a:srgbClr val="FF6600"/>
                </a:solidFill>
                <a:effectLst/>
                <a:uLnTx/>
                <a:uFillTx/>
                <a:latin typeface="Times New Roman" pitchFamily="18" charset="0"/>
                <a:ea typeface="MS Mincho" pitchFamily="49" charset="-128"/>
                <a:cs typeface="Times New Roman" pitchFamily="18" charset="0"/>
              </a:rPr>
              <a:t> off drug therapy. </a:t>
            </a:r>
            <a:r>
              <a:rPr kumimoji="0" lang="en-US" sz="2800" b="1" i="0" u="none" strike="noStrike" kern="0" cap="none" spc="0" normalizeH="0" baseline="0" noProof="0" dirty="0" smtClean="0">
                <a:ln>
                  <a:noFill/>
                </a:ln>
                <a:solidFill>
                  <a:srgbClr val="002060"/>
                </a:solidFill>
                <a:effectLst/>
                <a:uLnTx/>
                <a:uFillTx/>
                <a:latin typeface="Times New Roman" pitchFamily="18" charset="0"/>
                <a:ea typeface="MS Mincho" pitchFamily="49" charset="-128"/>
                <a:cs typeface="Times New Roman" pitchFamily="18" charset="0"/>
              </a:rPr>
              <a:t>The major drawback of treatment with </a:t>
            </a:r>
            <a:r>
              <a:rPr kumimoji="0" lang="en-US" sz="2800" b="1" i="0" u="none" strike="noStrike" kern="0" cap="none" spc="0" normalizeH="0" baseline="0" noProof="0" dirty="0" err="1" smtClean="0">
                <a:ln>
                  <a:noFill/>
                </a:ln>
                <a:solidFill>
                  <a:srgbClr val="002060"/>
                </a:solidFill>
                <a:effectLst/>
                <a:uLnTx/>
                <a:uFillTx/>
                <a:latin typeface="Times New Roman" pitchFamily="18" charset="0"/>
                <a:ea typeface="MS Mincho" pitchFamily="49" charset="-128"/>
                <a:cs typeface="Times New Roman" pitchFamily="18" charset="0"/>
              </a:rPr>
              <a:t>thionamide</a:t>
            </a:r>
            <a:r>
              <a:rPr kumimoji="0" lang="en-US" sz="2800" b="1" i="0" u="none" strike="noStrike" kern="0" cap="none" spc="0" normalizeH="0" baseline="0" noProof="0" dirty="0" smtClean="0">
                <a:ln>
                  <a:noFill/>
                </a:ln>
                <a:solidFill>
                  <a:srgbClr val="002060"/>
                </a:solidFill>
                <a:effectLst/>
                <a:uLnTx/>
                <a:uFillTx/>
                <a:latin typeface="Times New Roman" pitchFamily="18" charset="0"/>
                <a:ea typeface="MS Mincho" pitchFamily="49" charset="-128"/>
                <a:cs typeface="Times New Roman" pitchFamily="18" charset="0"/>
              </a:rPr>
              <a:t> drugs for hyperthyroidism is the frequent reappearance of </a:t>
            </a:r>
            <a:r>
              <a:rPr kumimoji="0" lang="en-US" sz="2800" b="1" i="0" u="none" strike="noStrike" kern="0" cap="none" spc="0" normalizeH="0" baseline="0" noProof="0" dirty="0" err="1" smtClean="0">
                <a:ln>
                  <a:noFill/>
                </a:ln>
                <a:solidFill>
                  <a:srgbClr val="002060"/>
                </a:solidFill>
                <a:effectLst/>
                <a:uLnTx/>
                <a:uFillTx/>
                <a:latin typeface="Times New Roman" pitchFamily="18" charset="0"/>
                <a:ea typeface="MS Mincho" pitchFamily="49" charset="-128"/>
                <a:cs typeface="Times New Roman" pitchFamily="18" charset="0"/>
              </a:rPr>
              <a:t>thyrotoxicosis</a:t>
            </a:r>
            <a:r>
              <a:rPr kumimoji="0" lang="en-US" sz="2800" b="1" i="0" u="none" strike="noStrike" kern="0" cap="none" spc="0" normalizeH="0" baseline="0" noProof="0" dirty="0" smtClean="0">
                <a:ln>
                  <a:noFill/>
                </a:ln>
                <a:solidFill>
                  <a:srgbClr val="002060"/>
                </a:solidFill>
                <a:effectLst/>
                <a:uLnTx/>
                <a:uFillTx/>
                <a:latin typeface="Times New Roman" pitchFamily="18" charset="0"/>
                <a:ea typeface="MS Mincho" pitchFamily="49" charset="-128"/>
                <a:cs typeface="Times New Roman" pitchFamily="18" charset="0"/>
              </a:rPr>
              <a:t>, up to 20-70% when therapy is discontinued. Therefore, radioiodine is increasingly considered the treatment of choice because of its safety and ease of administration. </a:t>
            </a:r>
            <a:endParaRPr kumimoji="0" lang="en-US" sz="2800" b="1" i="0" u="none" strike="noStrike" kern="0" cap="none" spc="0" normalizeH="0" baseline="0" noProof="0" dirty="0">
              <a:ln>
                <a:noFill/>
              </a:ln>
              <a:solidFill>
                <a:srgbClr val="002060"/>
              </a:solidFill>
              <a:effectLst/>
              <a:uLnTx/>
              <a:uFillTx/>
              <a:latin typeface="Times New Roman" pitchFamily="18" charset="0"/>
              <a:ea typeface="MS Mincho" pitchFamily="49" charset="-128"/>
              <a:cs typeface="Times New Roman" pitchFamily="18" charset="0"/>
            </a:endParaRPr>
          </a:p>
        </p:txBody>
      </p:sp>
      <p:sp>
        <p:nvSpPr>
          <p:cNvPr id="4" name="Rectangle 4"/>
          <p:cNvSpPr>
            <a:spLocks noChangeArrowheads="1"/>
          </p:cNvSpPr>
          <p:nvPr/>
        </p:nvSpPr>
        <p:spPr bwMode="auto">
          <a:xfrm>
            <a:off x="395288" y="333375"/>
            <a:ext cx="8424862" cy="863600"/>
          </a:xfrm>
          <a:prstGeom prst="rect">
            <a:avLst/>
          </a:prstGeom>
          <a:noFill/>
          <a:ln w="38100">
            <a:solidFill>
              <a:srgbClr val="FF0000"/>
            </a:solidFill>
            <a:miter lim="800000"/>
            <a:headEnd/>
            <a:tailEnd/>
          </a:ln>
          <a:effectLst/>
        </p:spPr>
        <p:txBody>
          <a:bodyPr wrap="none" anchor="ctr"/>
          <a:lstStyle/>
          <a:p>
            <a:endParaRPr lang="en-US"/>
          </a:p>
        </p:txBody>
      </p:sp>
      <p:sp>
        <p:nvSpPr>
          <p:cNvPr id="5" name="Rectangle 4"/>
          <p:cNvSpPr/>
          <p:nvPr/>
        </p:nvSpPr>
        <p:spPr>
          <a:xfrm>
            <a:off x="2869463" y="381000"/>
            <a:ext cx="2997937" cy="738664"/>
          </a:xfrm>
          <a:prstGeom prst="rect">
            <a:avLst/>
          </a:prstGeom>
        </p:spPr>
        <p:txBody>
          <a:bodyPr wrap="none">
            <a:spAutoFit/>
          </a:bodyPr>
          <a:lstStyle/>
          <a:p>
            <a:r>
              <a:rPr lang="en-US" sz="4200" i="1" dirty="0">
                <a:solidFill>
                  <a:srgbClr val="C00000"/>
                </a:solidFill>
                <a:cs typeface="Times New Roman" pitchFamily="18" charset="0"/>
              </a:rPr>
              <a:t>Introduction</a:t>
            </a:r>
            <a:endParaRPr lang="en-US" sz="42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BE36F0F-254A-46C8-8316-A8282C645EE8}" type="slidenum">
              <a:rPr lang="fr-FR" smtClean="0"/>
              <a:pPr>
                <a:defRPr/>
              </a:pPr>
              <a:t>30</a:t>
            </a:fld>
            <a:endParaRPr lang="fr-FR"/>
          </a:p>
        </p:txBody>
      </p:sp>
      <p:graphicFrame>
        <p:nvGraphicFramePr>
          <p:cNvPr id="3" name="Chart 2"/>
          <p:cNvGraphicFramePr/>
          <p:nvPr/>
        </p:nvGraphicFramePr>
        <p:xfrm>
          <a:off x="381000" y="685800"/>
          <a:ext cx="4038600" cy="2590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p:nvPr/>
        </p:nvGraphicFramePr>
        <p:xfrm>
          <a:off x="4267200" y="685800"/>
          <a:ext cx="4267200" cy="2667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304801" y="3505200"/>
          <a:ext cx="4191000" cy="2895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nvGraphicFramePr>
        <p:xfrm>
          <a:off x="4419600" y="3505200"/>
          <a:ext cx="4143375" cy="2895600"/>
        </p:xfrm>
        <a:graphic>
          <a:graphicData uri="http://schemas.openxmlformats.org/drawingml/2006/chart">
            <c:chart xmlns:c="http://schemas.openxmlformats.org/drawingml/2006/chart" xmlns:r="http://schemas.openxmlformats.org/officeDocument/2006/relationships" r:id="rId5"/>
          </a:graphicData>
        </a:graphic>
      </p:graphicFrame>
      <p:sp>
        <p:nvSpPr>
          <p:cNvPr id="15367" name="TextBox 6"/>
          <p:cNvSpPr txBox="1">
            <a:spLocks noChangeArrowheads="1"/>
          </p:cNvSpPr>
          <p:nvPr/>
        </p:nvSpPr>
        <p:spPr bwMode="auto">
          <a:xfrm>
            <a:off x="685800" y="0"/>
            <a:ext cx="7772400" cy="830263"/>
          </a:xfrm>
          <a:prstGeom prst="rect">
            <a:avLst/>
          </a:prstGeom>
          <a:noFill/>
          <a:ln w="9525">
            <a:noFill/>
            <a:miter lim="800000"/>
            <a:headEnd/>
            <a:tailEnd/>
          </a:ln>
        </p:spPr>
        <p:txBody>
          <a:bodyPr>
            <a:spAutoFit/>
          </a:bodyPr>
          <a:lstStyle/>
          <a:p>
            <a:r>
              <a:rPr lang="en-US">
                <a:solidFill>
                  <a:srgbClr val="0000FF"/>
                </a:solidFill>
              </a:rPr>
              <a:t>Findings of echocardiography in methimazole and radioiodine treated patients </a:t>
            </a:r>
          </a:p>
        </p:txBody>
      </p:sp>
      <p:sp>
        <p:nvSpPr>
          <p:cNvPr id="15368" name="TextBox 7"/>
          <p:cNvSpPr txBox="1">
            <a:spLocks noChangeArrowheads="1"/>
          </p:cNvSpPr>
          <p:nvPr/>
        </p:nvSpPr>
        <p:spPr bwMode="auto">
          <a:xfrm>
            <a:off x="2330450" y="6367463"/>
            <a:ext cx="788988" cy="307975"/>
          </a:xfrm>
          <a:prstGeom prst="rect">
            <a:avLst/>
          </a:prstGeom>
          <a:noFill/>
          <a:ln w="9525">
            <a:noFill/>
            <a:miter lim="800000"/>
            <a:headEnd/>
            <a:tailEnd/>
          </a:ln>
        </p:spPr>
        <p:txBody>
          <a:bodyPr wrap="none">
            <a:spAutoFit/>
          </a:bodyPr>
          <a:lstStyle/>
          <a:p>
            <a:r>
              <a:rPr lang="en-US" sz="1400" b="0"/>
              <a:t>P&lt;0.001</a:t>
            </a:r>
          </a:p>
        </p:txBody>
      </p:sp>
      <p:sp>
        <p:nvSpPr>
          <p:cNvPr id="15369" name="TextBox 8"/>
          <p:cNvSpPr txBox="1">
            <a:spLocks noChangeArrowheads="1"/>
          </p:cNvSpPr>
          <p:nvPr/>
        </p:nvSpPr>
        <p:spPr bwMode="auto">
          <a:xfrm>
            <a:off x="6310313" y="6400800"/>
            <a:ext cx="700087" cy="307975"/>
          </a:xfrm>
          <a:prstGeom prst="rect">
            <a:avLst/>
          </a:prstGeom>
          <a:noFill/>
          <a:ln w="9525">
            <a:noFill/>
            <a:miter lim="800000"/>
            <a:headEnd/>
            <a:tailEnd/>
          </a:ln>
        </p:spPr>
        <p:txBody>
          <a:bodyPr wrap="none">
            <a:spAutoFit/>
          </a:bodyPr>
          <a:lstStyle/>
          <a:p>
            <a:r>
              <a:rPr lang="en-US" sz="1400" b="0"/>
              <a:t>P&lt;0.02</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9AB7200-B232-44CD-AE09-CAAF396DB8C9}" type="slidenum">
              <a:rPr lang="fr-FR" smtClean="0"/>
              <a:pPr>
                <a:defRPr/>
              </a:pPr>
              <a:t>31</a:t>
            </a:fld>
            <a:endParaRPr lang="fr-FR"/>
          </a:p>
        </p:txBody>
      </p:sp>
      <p:graphicFrame>
        <p:nvGraphicFramePr>
          <p:cNvPr id="3" name="Chart 2"/>
          <p:cNvGraphicFramePr/>
          <p:nvPr/>
        </p:nvGraphicFramePr>
        <p:xfrm>
          <a:off x="1752600" y="533400"/>
          <a:ext cx="5410200" cy="3124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p:nvPr/>
        </p:nvGraphicFramePr>
        <p:xfrm>
          <a:off x="1752600" y="3657600"/>
          <a:ext cx="525780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6389" name="TextBox 4"/>
          <p:cNvSpPr txBox="1">
            <a:spLocks noChangeArrowheads="1"/>
          </p:cNvSpPr>
          <p:nvPr/>
        </p:nvSpPr>
        <p:spPr bwMode="auto">
          <a:xfrm>
            <a:off x="871538" y="0"/>
            <a:ext cx="6904037" cy="584200"/>
          </a:xfrm>
          <a:prstGeom prst="rect">
            <a:avLst/>
          </a:prstGeom>
          <a:noFill/>
          <a:ln w="9525">
            <a:noFill/>
            <a:miter lim="800000"/>
            <a:headEnd/>
            <a:tailEnd/>
          </a:ln>
        </p:spPr>
        <p:txBody>
          <a:bodyPr wrap="none">
            <a:spAutoFit/>
          </a:bodyPr>
          <a:lstStyle/>
          <a:p>
            <a:r>
              <a:rPr lang="en-US" sz="1600">
                <a:solidFill>
                  <a:srgbClr val="C00000"/>
                </a:solidFill>
              </a:rPr>
              <a:t>Occurrence of abnormal serum TSH in methimazole and radioiodine treated</a:t>
            </a:r>
          </a:p>
          <a:p>
            <a:r>
              <a:rPr lang="en-US" sz="1600">
                <a:solidFill>
                  <a:srgbClr val="C00000"/>
                </a:solidFill>
              </a:rPr>
              <a:t>patients during  mean 15 years follow up </a:t>
            </a:r>
          </a:p>
        </p:txBody>
      </p:sp>
      <p:sp>
        <p:nvSpPr>
          <p:cNvPr id="16390" name="TextBox 5"/>
          <p:cNvSpPr txBox="1">
            <a:spLocks noChangeArrowheads="1"/>
          </p:cNvSpPr>
          <p:nvPr/>
        </p:nvSpPr>
        <p:spPr bwMode="auto">
          <a:xfrm>
            <a:off x="4191000" y="3505200"/>
            <a:ext cx="668338" cy="261938"/>
          </a:xfrm>
          <a:prstGeom prst="rect">
            <a:avLst/>
          </a:prstGeom>
          <a:noFill/>
          <a:ln w="9525">
            <a:noFill/>
            <a:miter lim="800000"/>
            <a:headEnd/>
            <a:tailEnd/>
          </a:ln>
        </p:spPr>
        <p:txBody>
          <a:bodyPr wrap="none">
            <a:spAutoFit/>
          </a:bodyPr>
          <a:lstStyle/>
          <a:p>
            <a:r>
              <a:rPr lang="en-US" sz="1100"/>
              <a:t>P&lt;0.001</a:t>
            </a:r>
          </a:p>
        </p:txBody>
      </p:sp>
      <p:sp>
        <p:nvSpPr>
          <p:cNvPr id="16391" name="TextBox 6"/>
          <p:cNvSpPr txBox="1">
            <a:spLocks noChangeArrowheads="1"/>
          </p:cNvSpPr>
          <p:nvPr/>
        </p:nvSpPr>
        <p:spPr bwMode="auto">
          <a:xfrm>
            <a:off x="3048000" y="6596063"/>
            <a:ext cx="598488" cy="261937"/>
          </a:xfrm>
          <a:prstGeom prst="rect">
            <a:avLst/>
          </a:prstGeom>
          <a:noFill/>
          <a:ln w="9525">
            <a:noFill/>
            <a:miter lim="800000"/>
            <a:headEnd/>
            <a:tailEnd/>
          </a:ln>
        </p:spPr>
        <p:txBody>
          <a:bodyPr wrap="none">
            <a:spAutoFit/>
          </a:bodyPr>
          <a:lstStyle/>
          <a:p>
            <a:r>
              <a:rPr lang="en-US" sz="1100"/>
              <a:t>P&lt;0.04</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33400" y="0"/>
            <a:ext cx="8305800" cy="685800"/>
          </a:xfrm>
        </p:spPr>
        <p:txBody>
          <a:bodyPr/>
          <a:lstStyle/>
          <a:p>
            <a:pPr algn="ctr" eaLnBrk="1" hangingPunct="1">
              <a:lnSpc>
                <a:spcPct val="150000"/>
              </a:lnSpc>
            </a:pPr>
            <a:r>
              <a:rPr lang="en-US" sz="2400" smtClean="0">
                <a:solidFill>
                  <a:srgbClr val="C00000"/>
                </a:solidFill>
                <a:latin typeface="Times New Roman" pitchFamily="18" charset="0"/>
                <a:cs typeface="Times New Roman" pitchFamily="18" charset="0"/>
              </a:rPr>
              <a:t>Summary statistics and p values for neuro-psychologic tests</a:t>
            </a:r>
          </a:p>
        </p:txBody>
      </p:sp>
      <p:graphicFrame>
        <p:nvGraphicFramePr>
          <p:cNvPr id="5" name="Content Placeholder 4"/>
          <p:cNvGraphicFramePr>
            <a:graphicFrameLocks noGrp="1"/>
          </p:cNvGraphicFramePr>
          <p:nvPr>
            <p:ph idx="1"/>
          </p:nvPr>
        </p:nvGraphicFramePr>
        <p:xfrm>
          <a:off x="457200" y="762000"/>
          <a:ext cx="8153399" cy="6050280"/>
        </p:xfrm>
        <a:graphic>
          <a:graphicData uri="http://schemas.openxmlformats.org/drawingml/2006/table">
            <a:tbl>
              <a:tblPr firstRow="1" bandRow="1">
                <a:tableStyleId>{5C22544A-7EE6-4342-B048-85BDC9FD1C3A}</a:tableStyleId>
              </a:tblPr>
              <a:tblGrid>
                <a:gridCol w="3886200"/>
                <a:gridCol w="1349928"/>
                <a:gridCol w="1683041"/>
                <a:gridCol w="1234230"/>
              </a:tblGrid>
              <a:tr h="533400">
                <a:tc>
                  <a:txBody>
                    <a:bodyPr/>
                    <a:lstStyle/>
                    <a:p>
                      <a:pPr algn="ctr"/>
                      <a:r>
                        <a:rPr lang="en-US" sz="1600" dirty="0" smtClean="0">
                          <a:solidFill>
                            <a:schemeClr val="tx1"/>
                          </a:solidFill>
                          <a:latin typeface="Times New Roman" pitchFamily="18" charset="0"/>
                          <a:cs typeface="Times New Roman" pitchFamily="18" charset="0"/>
                        </a:rPr>
                        <a:t>Measure</a:t>
                      </a:r>
                      <a:endParaRPr 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1"/>
                          </a:solidFill>
                          <a:latin typeface="Times New Roman" pitchFamily="18" charset="0"/>
                          <a:cs typeface="Times New Roman" pitchFamily="18" charset="0"/>
                        </a:rPr>
                        <a:t>MMI</a:t>
                      </a:r>
                    </a:p>
                    <a:p>
                      <a:pPr algn="ctr"/>
                      <a:r>
                        <a:rPr lang="en-US" sz="1600" dirty="0" smtClean="0">
                          <a:solidFill>
                            <a:schemeClr val="tx1"/>
                          </a:solidFill>
                          <a:latin typeface="Times New Roman" pitchFamily="18" charset="0"/>
                          <a:cs typeface="Times New Roman" pitchFamily="18" charset="0"/>
                        </a:rPr>
                        <a:t>(n=59)</a:t>
                      </a:r>
                      <a:endParaRPr 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1"/>
                          </a:solidFill>
                          <a:latin typeface="Times New Roman" pitchFamily="18" charset="0"/>
                          <a:cs typeface="Times New Roman" pitchFamily="18" charset="0"/>
                        </a:rPr>
                        <a:t>RAI</a:t>
                      </a:r>
                    </a:p>
                    <a:p>
                      <a:pPr algn="ctr"/>
                      <a:r>
                        <a:rPr lang="en-US" sz="1600" dirty="0" smtClean="0">
                          <a:solidFill>
                            <a:schemeClr val="tx1"/>
                          </a:solidFill>
                          <a:latin typeface="Times New Roman" pitchFamily="18" charset="0"/>
                          <a:cs typeface="Times New Roman" pitchFamily="18" charset="0"/>
                        </a:rPr>
                        <a:t>(n=73)</a:t>
                      </a:r>
                      <a:endParaRPr 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1"/>
                          </a:solidFill>
                          <a:latin typeface="Times New Roman" pitchFamily="18" charset="0"/>
                          <a:cs typeface="Times New Roman" pitchFamily="18" charset="0"/>
                        </a:rPr>
                        <a:t>P</a:t>
                      </a:r>
                      <a:endParaRPr 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7200">
                <a:tc>
                  <a:txBody>
                    <a:bodyPr/>
                    <a:lstStyle/>
                    <a:p>
                      <a:r>
                        <a:rPr lang="en-US" sz="1600" b="1" dirty="0" smtClean="0">
                          <a:solidFill>
                            <a:srgbClr val="FF0000"/>
                          </a:solidFill>
                          <a:latin typeface="Times New Roman" pitchFamily="18" charset="0"/>
                          <a:cs typeface="Times New Roman" pitchFamily="18" charset="0"/>
                        </a:rPr>
                        <a:t>SCL - 90</a:t>
                      </a:r>
                      <a:endParaRPr lang="en-US" sz="1600" b="1" dirty="0">
                        <a:solidFill>
                          <a:srgbClr val="FF0000"/>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sz="14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sz="14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sz="14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457200">
                <a:tc>
                  <a:txBody>
                    <a:bodyPr/>
                    <a:lstStyle/>
                    <a:p>
                      <a:pPr lvl="1"/>
                      <a:r>
                        <a:rPr lang="en-US" sz="1400" b="1" dirty="0" smtClean="0">
                          <a:solidFill>
                            <a:srgbClr val="0000FF"/>
                          </a:solidFill>
                          <a:latin typeface="Times New Roman" pitchFamily="18" charset="0"/>
                          <a:cs typeface="Times New Roman" pitchFamily="18" charset="0"/>
                        </a:rPr>
                        <a:t>Compulsion</a:t>
                      </a:r>
                      <a:endParaRPr lang="en-US" sz="1400" b="1" dirty="0">
                        <a:solidFill>
                          <a:srgbClr val="0000FF"/>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4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4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4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81000">
                <a:tc>
                  <a:txBody>
                    <a:bodyPr/>
                    <a:lstStyle/>
                    <a:p>
                      <a:pPr lvl="2"/>
                      <a:r>
                        <a:rPr lang="en-US" sz="1400" b="1" dirty="0" smtClean="0">
                          <a:solidFill>
                            <a:srgbClr val="0099FF"/>
                          </a:solidFill>
                          <a:latin typeface="Times New Roman" pitchFamily="18" charset="0"/>
                          <a:cs typeface="Times New Roman" pitchFamily="18" charset="0"/>
                        </a:rPr>
                        <a:t>Normal &amp; marginal</a:t>
                      </a:r>
                      <a:endParaRPr lang="en-US" sz="1400" b="1" dirty="0">
                        <a:solidFill>
                          <a:srgbClr val="0099FF"/>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b="1" kern="1200" dirty="0" smtClean="0">
                          <a:solidFill>
                            <a:srgbClr val="0000FF"/>
                          </a:solidFill>
                          <a:latin typeface="Times New Roman" pitchFamily="18" charset="0"/>
                          <a:ea typeface="+mn-ea"/>
                          <a:cs typeface="Times New Roman" pitchFamily="18" charset="0"/>
                        </a:rPr>
                        <a:t>48 (81)*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b="1" kern="1200" dirty="0" smtClean="0">
                          <a:solidFill>
                            <a:srgbClr val="0000FF"/>
                          </a:solidFill>
                          <a:latin typeface="Times New Roman" pitchFamily="18" charset="0"/>
                          <a:ea typeface="+mn-ea"/>
                          <a:cs typeface="Times New Roman" pitchFamily="18" charset="0"/>
                        </a:rPr>
                        <a:t>61 (84)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algn="ctr"/>
                      <a:endParaRPr lang="en-US" sz="1400" b="1" kern="1200" dirty="0" smtClean="0">
                        <a:solidFill>
                          <a:srgbClr val="0000FF"/>
                        </a:solidFill>
                        <a:latin typeface="Times New Roman" pitchFamily="18" charset="0"/>
                        <a:ea typeface="+mn-ea"/>
                        <a:cs typeface="Times New Roman" pitchFamily="18" charset="0"/>
                      </a:endParaRPr>
                    </a:p>
                    <a:p>
                      <a:pPr algn="ctr"/>
                      <a:r>
                        <a:rPr lang="en-US" sz="1400" b="1" kern="1200" dirty="0" smtClean="0">
                          <a:solidFill>
                            <a:srgbClr val="0000FF"/>
                          </a:solidFill>
                          <a:latin typeface="Times New Roman" pitchFamily="18" charset="0"/>
                          <a:ea typeface="+mn-ea"/>
                          <a:cs typeface="Times New Roman" pitchFamily="18" charset="0"/>
                        </a:rPr>
                        <a:t>0.281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04800">
                <a:tc>
                  <a:txBody>
                    <a:bodyPr/>
                    <a:lstStyle/>
                    <a:p>
                      <a:pPr lvl="2"/>
                      <a:r>
                        <a:rPr lang="en-US" sz="1400" b="1" dirty="0" smtClean="0">
                          <a:solidFill>
                            <a:srgbClr val="0099FF"/>
                          </a:solidFill>
                          <a:latin typeface="Times New Roman" pitchFamily="18" charset="0"/>
                          <a:cs typeface="Times New Roman" pitchFamily="18" charset="0"/>
                        </a:rPr>
                        <a:t>Abnormal</a:t>
                      </a:r>
                      <a:endParaRPr lang="en-US" sz="1400" b="1" dirty="0">
                        <a:solidFill>
                          <a:srgbClr val="0099FF"/>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b="1" kern="1200" dirty="0" smtClean="0">
                          <a:solidFill>
                            <a:srgbClr val="0000FF"/>
                          </a:solidFill>
                          <a:latin typeface="Times New Roman" pitchFamily="18" charset="0"/>
                          <a:ea typeface="+mn-ea"/>
                          <a:cs typeface="Times New Roman" pitchFamily="18" charset="0"/>
                        </a:rPr>
                        <a:t>11 (19)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b="1" kern="1200" dirty="0" smtClean="0">
                          <a:solidFill>
                            <a:srgbClr val="0000FF"/>
                          </a:solidFill>
                          <a:latin typeface="Times New Roman" pitchFamily="18" charset="0"/>
                          <a:ea typeface="+mn-ea"/>
                          <a:cs typeface="Times New Roman" pitchFamily="18" charset="0"/>
                        </a:rPr>
                        <a:t>12 (16)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ctr"/>
                      <a:endParaRPr lang="en-US" sz="14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20040">
                <a:tc>
                  <a:txBody>
                    <a:bodyPr/>
                    <a:lstStyle/>
                    <a:p>
                      <a:pPr lvl="1"/>
                      <a:r>
                        <a:rPr lang="en-US" sz="1400" b="1" dirty="0" smtClean="0">
                          <a:solidFill>
                            <a:srgbClr val="0000FF"/>
                          </a:solidFill>
                          <a:latin typeface="Times New Roman" pitchFamily="18" charset="0"/>
                          <a:cs typeface="Times New Roman" pitchFamily="18" charset="0"/>
                        </a:rPr>
                        <a:t>Psychotic</a:t>
                      </a:r>
                      <a:endParaRPr lang="en-US" sz="1400" b="1" dirty="0">
                        <a:solidFill>
                          <a:srgbClr val="0000FF"/>
                        </a:solidFill>
                        <a:latin typeface="Times New Roman" pitchFamily="18" charset="0"/>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0040">
                <a:tc>
                  <a:txBody>
                    <a:bodyPr/>
                    <a:lstStyle/>
                    <a:p>
                      <a:pPr marL="914400" lvl="2" algn="l" defTabSz="914400" rtl="0" eaLnBrk="1" latinLnBrk="0" hangingPunct="1"/>
                      <a:r>
                        <a:rPr lang="en-US" sz="1400" b="1" kern="1200" dirty="0" smtClean="0">
                          <a:solidFill>
                            <a:srgbClr val="0099FF"/>
                          </a:solidFill>
                          <a:latin typeface="Times New Roman" pitchFamily="18" charset="0"/>
                          <a:ea typeface="+mn-ea"/>
                          <a:cs typeface="Times New Roman" pitchFamily="18" charset="0"/>
                        </a:rPr>
                        <a:t>Normal &amp; marginal</a:t>
                      </a:r>
                      <a:endParaRPr lang="en-US" sz="1400" b="1" kern="1200" dirty="0">
                        <a:solidFill>
                          <a:srgbClr val="0099FF"/>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kern="1200" dirty="0" smtClean="0">
                          <a:solidFill>
                            <a:srgbClr val="0000FF"/>
                          </a:solidFill>
                          <a:latin typeface="Times New Roman" pitchFamily="18" charset="0"/>
                          <a:ea typeface="+mn-ea"/>
                          <a:cs typeface="Times New Roman" pitchFamily="18" charset="0"/>
                        </a:rPr>
                        <a:t>53</a:t>
                      </a:r>
                      <a:r>
                        <a:rPr lang="en-US" sz="1400" b="1" kern="1200" baseline="0" dirty="0" smtClean="0">
                          <a:solidFill>
                            <a:srgbClr val="0000FF"/>
                          </a:solidFill>
                          <a:latin typeface="Times New Roman" pitchFamily="18" charset="0"/>
                          <a:ea typeface="+mn-ea"/>
                          <a:cs typeface="Times New Roman" pitchFamily="18" charset="0"/>
                        </a:rPr>
                        <a:t> (90)</a:t>
                      </a:r>
                      <a:endParaRPr lang="en-US" sz="14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kern="1200" dirty="0" smtClean="0">
                          <a:solidFill>
                            <a:srgbClr val="0000FF"/>
                          </a:solidFill>
                          <a:latin typeface="Times New Roman" pitchFamily="18" charset="0"/>
                          <a:ea typeface="+mn-ea"/>
                          <a:cs typeface="Times New Roman" pitchFamily="18" charset="0"/>
                        </a:rPr>
                        <a:t>61 (84)</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endParaRPr lang="en-US" sz="1400" b="1" kern="1200" dirty="0" smtClean="0">
                        <a:solidFill>
                          <a:srgbClr val="0000FF"/>
                        </a:solidFill>
                        <a:latin typeface="Times New Roman" pitchFamily="18" charset="0"/>
                        <a:ea typeface="+mn-ea"/>
                        <a:cs typeface="Times New Roman" pitchFamily="18" charset="0"/>
                      </a:endParaRPr>
                    </a:p>
                    <a:p>
                      <a:pPr algn="ctr"/>
                      <a:r>
                        <a:rPr lang="en-US" sz="1400" b="1" kern="1200" dirty="0" smtClean="0">
                          <a:solidFill>
                            <a:srgbClr val="0000FF"/>
                          </a:solidFill>
                          <a:latin typeface="Times New Roman" pitchFamily="18" charset="0"/>
                          <a:ea typeface="+mn-ea"/>
                          <a:cs typeface="Times New Roman" pitchFamily="18" charset="0"/>
                        </a:rPr>
                        <a:t>0.046</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0040">
                <a:tc>
                  <a:txBody>
                    <a:bodyPr/>
                    <a:lstStyle/>
                    <a:p>
                      <a:pPr marL="914400" lvl="2" algn="l" defTabSz="914400" rtl="0" eaLnBrk="1" latinLnBrk="0" hangingPunct="1"/>
                      <a:r>
                        <a:rPr lang="en-US" sz="1400" b="1" kern="1200" dirty="0" smtClean="0">
                          <a:solidFill>
                            <a:srgbClr val="0099FF"/>
                          </a:solidFill>
                          <a:latin typeface="Times New Roman" pitchFamily="18" charset="0"/>
                          <a:ea typeface="+mn-ea"/>
                          <a:cs typeface="Times New Roman" pitchFamily="18" charset="0"/>
                        </a:rPr>
                        <a:t>Abnormal</a:t>
                      </a:r>
                      <a:endParaRPr lang="en-US" sz="1400" b="1" kern="1200" dirty="0">
                        <a:solidFill>
                          <a:srgbClr val="0099FF"/>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kern="1200" dirty="0" smtClean="0">
                          <a:solidFill>
                            <a:srgbClr val="0000FF"/>
                          </a:solidFill>
                          <a:latin typeface="Times New Roman" pitchFamily="18" charset="0"/>
                          <a:ea typeface="+mn-ea"/>
                          <a:cs typeface="Times New Roman" pitchFamily="18" charset="0"/>
                        </a:rPr>
                        <a:t>6 (10)</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kern="1200" dirty="0" smtClean="0">
                          <a:solidFill>
                            <a:srgbClr val="0000FF"/>
                          </a:solidFill>
                          <a:latin typeface="Times New Roman" pitchFamily="18" charset="0"/>
                          <a:ea typeface="+mn-ea"/>
                          <a:cs typeface="Times New Roman" pitchFamily="18" charset="0"/>
                        </a:rPr>
                        <a:t>12 (16)</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14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0040">
                <a:tc>
                  <a:txBody>
                    <a:bodyPr/>
                    <a:lstStyle/>
                    <a:p>
                      <a:pPr marL="0" lvl="1" algn="l" defTabSz="914400" rtl="0" eaLnBrk="1" latinLnBrk="0" hangingPunct="1"/>
                      <a:r>
                        <a:rPr lang="en-US" sz="1600" b="1" kern="1200" dirty="0" smtClean="0">
                          <a:solidFill>
                            <a:srgbClr val="FF0000"/>
                          </a:solidFill>
                          <a:latin typeface="Times New Roman" pitchFamily="18" charset="0"/>
                          <a:ea typeface="+mn-ea"/>
                          <a:cs typeface="Times New Roman" pitchFamily="18" charset="0"/>
                        </a:rPr>
                        <a:t>WMSR</a:t>
                      </a:r>
                      <a:endParaRPr lang="en-US" sz="1600" b="1" kern="1200" dirty="0">
                        <a:solidFill>
                          <a:srgbClr val="FF0000"/>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0040">
                <a:tc>
                  <a:txBody>
                    <a:bodyPr/>
                    <a:lstStyle/>
                    <a:p>
                      <a:pPr marL="914400" lvl="2" algn="l" defTabSz="914400" rtl="0" eaLnBrk="1" latinLnBrk="0" hangingPunct="1"/>
                      <a:r>
                        <a:rPr lang="en-US" sz="1400" b="1" kern="1200" dirty="0" smtClean="0">
                          <a:solidFill>
                            <a:srgbClr val="0099FF"/>
                          </a:solidFill>
                          <a:latin typeface="Times New Roman" pitchFamily="18" charset="0"/>
                          <a:ea typeface="+mn-ea"/>
                          <a:cs typeface="Times New Roman" pitchFamily="18" charset="0"/>
                        </a:rPr>
                        <a:t>Direction</a:t>
                      </a:r>
                      <a:endParaRPr lang="en-US" sz="1400" b="1" kern="1200" dirty="0">
                        <a:solidFill>
                          <a:srgbClr val="0099FF"/>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kern="1200" dirty="0" smtClean="0">
                          <a:solidFill>
                            <a:srgbClr val="0000FF"/>
                          </a:solidFill>
                          <a:latin typeface="Times New Roman" pitchFamily="18" charset="0"/>
                          <a:ea typeface="+mn-ea"/>
                          <a:cs typeface="Times New Roman" pitchFamily="18" charset="0"/>
                        </a:rPr>
                        <a:t>5 (5-6)†</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kern="1200" dirty="0" smtClean="0">
                          <a:solidFill>
                            <a:srgbClr val="0000FF"/>
                          </a:solidFill>
                          <a:latin typeface="Times New Roman" pitchFamily="18" charset="0"/>
                          <a:ea typeface="+mn-ea"/>
                          <a:cs typeface="Times New Roman" pitchFamily="18" charset="0"/>
                        </a:rPr>
                        <a:t>5 (4-5)</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kern="1200" dirty="0" smtClean="0">
                          <a:solidFill>
                            <a:srgbClr val="0000FF"/>
                          </a:solidFill>
                          <a:latin typeface="Times New Roman" pitchFamily="18" charset="0"/>
                          <a:ea typeface="+mn-ea"/>
                          <a:cs typeface="Times New Roman" pitchFamily="18" charset="0"/>
                        </a:rPr>
                        <a:t>0.033</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0040">
                <a:tc>
                  <a:txBody>
                    <a:bodyPr/>
                    <a:lstStyle/>
                    <a:p>
                      <a:pPr marL="914400" lvl="2" algn="l" defTabSz="914400" rtl="0" eaLnBrk="1" latinLnBrk="0" hangingPunct="1"/>
                      <a:r>
                        <a:rPr lang="en-US" sz="1400" b="1" kern="1200" dirty="0" smtClean="0">
                          <a:solidFill>
                            <a:srgbClr val="0099FF"/>
                          </a:solidFill>
                          <a:latin typeface="Times New Roman" pitchFamily="18" charset="0"/>
                          <a:ea typeface="+mn-ea"/>
                          <a:cs typeface="Times New Roman" pitchFamily="18" charset="0"/>
                        </a:rPr>
                        <a:t>Logical memory</a:t>
                      </a:r>
                      <a:endParaRPr lang="en-US" sz="1400" b="1" kern="1200" dirty="0">
                        <a:solidFill>
                          <a:srgbClr val="0099FF"/>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kern="1200" dirty="0" smtClean="0">
                          <a:solidFill>
                            <a:srgbClr val="0000FF"/>
                          </a:solidFill>
                          <a:latin typeface="Times New Roman" pitchFamily="18" charset="0"/>
                          <a:ea typeface="+mn-ea"/>
                          <a:cs typeface="Times New Roman" pitchFamily="18" charset="0"/>
                        </a:rPr>
                        <a:t>6 (4-7)</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kern="1200" dirty="0" smtClean="0">
                          <a:solidFill>
                            <a:srgbClr val="0000FF"/>
                          </a:solidFill>
                          <a:latin typeface="Times New Roman" pitchFamily="18" charset="0"/>
                          <a:ea typeface="+mn-ea"/>
                          <a:cs typeface="Times New Roman" pitchFamily="18" charset="0"/>
                        </a:rPr>
                        <a:t>4 (3-6)</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kern="1200" dirty="0" smtClean="0">
                          <a:solidFill>
                            <a:srgbClr val="0000FF"/>
                          </a:solidFill>
                          <a:latin typeface="Times New Roman" pitchFamily="18" charset="0"/>
                          <a:ea typeface="+mn-ea"/>
                          <a:cs typeface="Times New Roman" pitchFamily="18" charset="0"/>
                        </a:rPr>
                        <a:t>0.049</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0040">
                <a:tc>
                  <a:txBody>
                    <a:bodyPr/>
                    <a:lstStyle/>
                    <a:p>
                      <a:pPr marL="914400" lvl="2" algn="l" defTabSz="914400" rtl="0" eaLnBrk="1" latinLnBrk="0" hangingPunct="1"/>
                      <a:r>
                        <a:rPr lang="en-US" sz="1400" b="1" kern="1200" dirty="0" smtClean="0">
                          <a:solidFill>
                            <a:srgbClr val="0099FF"/>
                          </a:solidFill>
                          <a:latin typeface="Times New Roman" pitchFamily="18" charset="0"/>
                          <a:ea typeface="+mn-ea"/>
                          <a:cs typeface="Times New Roman" pitchFamily="18" charset="0"/>
                        </a:rPr>
                        <a:t>Repeating numbers</a:t>
                      </a:r>
                      <a:endParaRPr lang="en-US" sz="1400" b="1" kern="1200" dirty="0">
                        <a:solidFill>
                          <a:srgbClr val="0099FF"/>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kern="1200" dirty="0" smtClean="0">
                          <a:solidFill>
                            <a:srgbClr val="0000FF"/>
                          </a:solidFill>
                          <a:latin typeface="Times New Roman" pitchFamily="18" charset="0"/>
                          <a:ea typeface="+mn-ea"/>
                          <a:cs typeface="Times New Roman" pitchFamily="18" charset="0"/>
                        </a:rPr>
                        <a:t>9 (8-11)</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kern="1200" dirty="0" smtClean="0">
                          <a:solidFill>
                            <a:srgbClr val="0000FF"/>
                          </a:solidFill>
                          <a:latin typeface="Times New Roman" pitchFamily="18" charset="0"/>
                          <a:ea typeface="+mn-ea"/>
                          <a:cs typeface="Times New Roman" pitchFamily="18" charset="0"/>
                        </a:rPr>
                        <a:t>9 (8-11)</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kern="1200" dirty="0" smtClean="0">
                          <a:solidFill>
                            <a:srgbClr val="0000FF"/>
                          </a:solidFill>
                          <a:latin typeface="Times New Roman" pitchFamily="18" charset="0"/>
                          <a:ea typeface="+mn-ea"/>
                          <a:cs typeface="Times New Roman" pitchFamily="18" charset="0"/>
                        </a:rPr>
                        <a:t>0.010</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0040">
                <a:tc>
                  <a:txBody>
                    <a:bodyPr/>
                    <a:lstStyle/>
                    <a:p>
                      <a:pPr marL="914400" lvl="2" algn="l" defTabSz="914400" rtl="0" eaLnBrk="1" latinLnBrk="0" hangingPunct="1"/>
                      <a:r>
                        <a:rPr lang="en-US" sz="1400" b="1" kern="1200" dirty="0" smtClean="0">
                          <a:solidFill>
                            <a:srgbClr val="0099FF"/>
                          </a:solidFill>
                          <a:latin typeface="Times New Roman" pitchFamily="18" charset="0"/>
                          <a:ea typeface="+mn-ea"/>
                          <a:cs typeface="Times New Roman" pitchFamily="18" charset="0"/>
                        </a:rPr>
                        <a:t>Memory score</a:t>
                      </a:r>
                      <a:endParaRPr lang="en-US" sz="1400" b="1" kern="1200" dirty="0">
                        <a:solidFill>
                          <a:srgbClr val="0099FF"/>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kern="1200" dirty="0" smtClean="0">
                          <a:solidFill>
                            <a:srgbClr val="0000FF"/>
                          </a:solidFill>
                          <a:latin typeface="Times New Roman" pitchFamily="18" charset="0"/>
                          <a:ea typeface="+mn-ea"/>
                          <a:cs typeface="Times New Roman" pitchFamily="18" charset="0"/>
                        </a:rPr>
                        <a:t>96.6±13.9</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kern="1200" dirty="0" smtClean="0">
                          <a:solidFill>
                            <a:srgbClr val="0000FF"/>
                          </a:solidFill>
                          <a:latin typeface="Times New Roman" pitchFamily="18" charset="0"/>
                          <a:ea typeface="+mn-ea"/>
                          <a:cs typeface="Times New Roman" pitchFamily="18" charset="0"/>
                        </a:rPr>
                        <a:t>93.6±13.9</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kern="1200" dirty="0" smtClean="0">
                          <a:solidFill>
                            <a:srgbClr val="0000FF"/>
                          </a:solidFill>
                          <a:latin typeface="Times New Roman" pitchFamily="18" charset="0"/>
                          <a:ea typeface="+mn-ea"/>
                          <a:cs typeface="Times New Roman" pitchFamily="18" charset="0"/>
                        </a:rPr>
                        <a:t>NS</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0040">
                <a:tc>
                  <a:txBody>
                    <a:bodyPr/>
                    <a:lstStyle/>
                    <a:p>
                      <a:pPr marL="0" lvl="1" algn="l" defTabSz="914400" rtl="0" eaLnBrk="1" latinLnBrk="0" hangingPunct="1"/>
                      <a:r>
                        <a:rPr lang="en-US" sz="1600" b="1" kern="1200" dirty="0" smtClean="0">
                          <a:solidFill>
                            <a:srgbClr val="FF0000"/>
                          </a:solidFill>
                          <a:latin typeface="Times New Roman" pitchFamily="18" charset="0"/>
                          <a:ea typeface="+mn-ea"/>
                          <a:cs typeface="Times New Roman" pitchFamily="18" charset="0"/>
                        </a:rPr>
                        <a:t>WAIS</a:t>
                      </a:r>
                      <a:endParaRPr lang="en-US" sz="1600" b="1" kern="1200" dirty="0">
                        <a:solidFill>
                          <a:srgbClr val="FF0000"/>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0040">
                <a:tc>
                  <a:txBody>
                    <a:bodyPr/>
                    <a:lstStyle/>
                    <a:p>
                      <a:pPr marL="914400" lvl="2" algn="l" defTabSz="914400" rtl="0" eaLnBrk="1" latinLnBrk="0" hangingPunct="1"/>
                      <a:r>
                        <a:rPr lang="en-US" sz="1400" b="1" kern="1200" dirty="0" smtClean="0">
                          <a:solidFill>
                            <a:srgbClr val="0099FF"/>
                          </a:solidFill>
                          <a:latin typeface="Times New Roman" pitchFamily="18" charset="0"/>
                          <a:ea typeface="+mn-ea"/>
                          <a:cs typeface="Times New Roman" pitchFamily="18" charset="0"/>
                        </a:rPr>
                        <a:t>Intelligence quotient</a:t>
                      </a:r>
                      <a:endParaRPr lang="en-US" sz="1400" b="1" kern="1200" dirty="0">
                        <a:solidFill>
                          <a:srgbClr val="0099FF"/>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kern="1200" dirty="0" smtClean="0">
                          <a:solidFill>
                            <a:srgbClr val="0000FF"/>
                          </a:solidFill>
                          <a:latin typeface="Times New Roman" pitchFamily="18" charset="0"/>
                          <a:ea typeface="+mn-ea"/>
                          <a:cs typeface="Times New Roman" pitchFamily="18" charset="0"/>
                        </a:rPr>
                        <a:t>107±20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kern="1200" dirty="0" smtClean="0">
                          <a:solidFill>
                            <a:srgbClr val="0000FF"/>
                          </a:solidFill>
                          <a:latin typeface="Times New Roman" pitchFamily="18" charset="0"/>
                          <a:ea typeface="+mn-ea"/>
                          <a:cs typeface="Times New Roman" pitchFamily="18" charset="0"/>
                        </a:rPr>
                        <a:t>99±15</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kern="1200" dirty="0" smtClean="0">
                          <a:solidFill>
                            <a:srgbClr val="0000FF"/>
                          </a:solidFill>
                          <a:latin typeface="Times New Roman" pitchFamily="18" charset="0"/>
                          <a:ea typeface="+mn-ea"/>
                          <a:cs typeface="Times New Roman" pitchFamily="18" charset="0"/>
                        </a:rPr>
                        <a:t>0.02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40080">
                <a:tc gridSpan="4">
                  <a:txBody>
                    <a:bodyPr/>
                    <a:lstStyle/>
                    <a:p>
                      <a:pPr rtl="0"/>
                      <a:r>
                        <a:rPr lang="en-US" sz="900" kern="1200" dirty="0" smtClean="0">
                          <a:solidFill>
                            <a:schemeClr val="dk1"/>
                          </a:solidFill>
                          <a:latin typeface="Times New Roman" pitchFamily="18" charset="0"/>
                          <a:ea typeface="+mn-ea"/>
                          <a:cs typeface="Times New Roman" pitchFamily="18" charset="0"/>
                        </a:rPr>
                        <a:t>*:Number in parenthesis denote percentage; †: numbers are median (</a:t>
                      </a:r>
                      <a:r>
                        <a:rPr lang="en-US" sz="900" kern="1200" dirty="0" err="1" smtClean="0">
                          <a:solidFill>
                            <a:schemeClr val="dk1"/>
                          </a:solidFill>
                          <a:latin typeface="Times New Roman" pitchFamily="18" charset="0"/>
                          <a:ea typeface="+mn-ea"/>
                          <a:cs typeface="Times New Roman" pitchFamily="18" charset="0"/>
                        </a:rPr>
                        <a:t>interquartile</a:t>
                      </a:r>
                      <a:r>
                        <a:rPr lang="en-US" sz="900" kern="1200" dirty="0" smtClean="0">
                          <a:solidFill>
                            <a:schemeClr val="dk1"/>
                          </a:solidFill>
                          <a:latin typeface="Times New Roman" pitchFamily="18" charset="0"/>
                          <a:ea typeface="+mn-ea"/>
                          <a:cs typeface="Times New Roman" pitchFamily="18" charset="0"/>
                        </a:rPr>
                        <a:t> interval); ‡ mean± SD</a:t>
                      </a:r>
                    </a:p>
                    <a:p>
                      <a:pPr rtl="0"/>
                      <a:r>
                        <a:rPr lang="en-US" sz="900" kern="1200" dirty="0" smtClean="0">
                          <a:solidFill>
                            <a:schemeClr val="dk1"/>
                          </a:solidFill>
                          <a:latin typeface="Times New Roman" pitchFamily="18" charset="0"/>
                          <a:ea typeface="+mn-ea"/>
                          <a:cs typeface="Times New Roman" pitchFamily="18" charset="0"/>
                        </a:rPr>
                        <a:t>SCL- 90: </a:t>
                      </a:r>
                      <a:r>
                        <a:rPr lang="en-US" sz="900" b="1" dirty="0" smtClean="0">
                          <a:solidFill>
                            <a:schemeClr val="tx1"/>
                          </a:solidFill>
                          <a:latin typeface="Times New Roman" pitchFamily="18" charset="0"/>
                          <a:cs typeface="Times New Roman" pitchFamily="18" charset="0"/>
                        </a:rPr>
                        <a:t>.  Symptom Checklist-90 </a:t>
                      </a:r>
                      <a:endParaRPr lang="en-US" sz="900" kern="1200" dirty="0" smtClean="0">
                        <a:solidFill>
                          <a:schemeClr val="tx1"/>
                        </a:solidFill>
                        <a:latin typeface="Times New Roman" pitchFamily="18" charset="0"/>
                        <a:ea typeface="+mn-ea"/>
                        <a:cs typeface="Times New Roman" pitchFamily="18" charset="0"/>
                      </a:endParaRPr>
                    </a:p>
                    <a:p>
                      <a:pPr rtl="0"/>
                      <a:r>
                        <a:rPr lang="en-US" sz="900" kern="1200" dirty="0" smtClean="0">
                          <a:solidFill>
                            <a:schemeClr val="dk1"/>
                          </a:solidFill>
                          <a:latin typeface="Times New Roman" pitchFamily="18" charset="0"/>
                          <a:ea typeface="+mn-ea"/>
                          <a:cs typeface="Times New Roman" pitchFamily="18" charset="0"/>
                        </a:rPr>
                        <a:t>WMSR: Wechsler Memory Scale-Revised; WAIS: Wechsler Adult Intelligence score</a:t>
                      </a:r>
                    </a:p>
                    <a:p>
                      <a:pPr marL="0" lvl="0" algn="l" defTabSz="914400" rtl="0" eaLnBrk="1" latinLnBrk="0" hangingPunct="1"/>
                      <a:endParaRPr lang="en-US" sz="900" b="1" kern="1200" dirty="0">
                        <a:solidFill>
                          <a:srgbClr val="0099FF"/>
                        </a:solidFill>
                        <a:latin typeface="Times New Roman" pitchFamily="18" charset="0"/>
                        <a:ea typeface="+mn-ea"/>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4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4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400" b="1" kern="1200" dirty="0" smtClean="0">
                        <a:solidFill>
                          <a:srgbClr val="0000FF"/>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Slide Number Placeholder 3"/>
          <p:cNvSpPr>
            <a:spLocks noGrp="1"/>
          </p:cNvSpPr>
          <p:nvPr>
            <p:ph type="sldNum" sz="quarter" idx="12"/>
          </p:nvPr>
        </p:nvSpPr>
        <p:spPr/>
        <p:txBody>
          <a:bodyPr/>
          <a:lstStyle/>
          <a:p>
            <a:pPr>
              <a:defRPr/>
            </a:pPr>
            <a:fld id="{DB9653FD-680C-4821-8294-EFD81E3DDDAB}" type="slidenum">
              <a:rPr lang="fr-FR"/>
              <a:pPr>
                <a:defRPr/>
              </a:pPr>
              <a:t>32</a:t>
            </a:fld>
            <a:endParaRPr lang="fr-F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p:cNvSpPr txBox="1">
            <a:spLocks noChangeArrowheads="1"/>
          </p:cNvSpPr>
          <p:nvPr/>
        </p:nvSpPr>
        <p:spPr bwMode="auto">
          <a:xfrm>
            <a:off x="971550" y="188913"/>
            <a:ext cx="7200900" cy="1938992"/>
          </a:xfrm>
          <a:prstGeom prst="rect">
            <a:avLst/>
          </a:prstGeom>
          <a:noFill/>
          <a:ln w="9525">
            <a:noFill/>
            <a:miter lim="800000"/>
            <a:headEnd/>
            <a:tailEnd/>
          </a:ln>
        </p:spPr>
        <p:txBody>
          <a:bodyPr wrap="square">
            <a:spAutoFit/>
          </a:bodyPr>
          <a:lstStyle/>
          <a:p>
            <a:r>
              <a:rPr lang="en-US" dirty="0">
                <a:solidFill>
                  <a:srgbClr val="00B050"/>
                </a:solidFill>
                <a:cs typeface="Times New Roman" pitchFamily="18" charset="0"/>
              </a:rPr>
              <a:t>The relative risk and confidence interval of the rate of occurrence of bone mineral density &lt;-1 SD </a:t>
            </a:r>
            <a:r>
              <a:rPr lang="en-US" dirty="0" err="1">
                <a:solidFill>
                  <a:srgbClr val="00B050"/>
                </a:solidFill>
                <a:cs typeface="Times New Roman" pitchFamily="18" charset="0"/>
              </a:rPr>
              <a:t>Zscore</a:t>
            </a:r>
            <a:r>
              <a:rPr lang="en-US" dirty="0">
                <a:solidFill>
                  <a:srgbClr val="00B050"/>
                </a:solidFill>
                <a:cs typeface="Times New Roman" pitchFamily="18" charset="0"/>
              </a:rPr>
              <a:t> and é velocity &lt;12 and 16.8 cm and early diastolic (E</a:t>
            </a:r>
            <a:r>
              <a:rPr lang="en-US" dirty="0" smtClean="0">
                <a:solidFill>
                  <a:srgbClr val="00B050"/>
                </a:solidFill>
                <a:cs typeface="Times New Roman" pitchFamily="18" charset="0"/>
              </a:rPr>
              <a:t>)/ é </a:t>
            </a:r>
            <a:r>
              <a:rPr lang="en-US" dirty="0">
                <a:solidFill>
                  <a:srgbClr val="00B050"/>
                </a:solidFill>
                <a:cs typeface="Times New Roman" pitchFamily="18" charset="0"/>
              </a:rPr>
              <a:t>ratio &lt;6.7 in continuous MMI- treated, compared to radioiodine-treated patients</a:t>
            </a:r>
          </a:p>
        </p:txBody>
      </p:sp>
      <p:grpSp>
        <p:nvGrpSpPr>
          <p:cNvPr id="19459" name="Group 9"/>
          <p:cNvGrpSpPr>
            <a:grpSpLocks/>
          </p:cNvGrpSpPr>
          <p:nvPr/>
        </p:nvGrpSpPr>
        <p:grpSpPr bwMode="auto">
          <a:xfrm>
            <a:off x="287338" y="1319213"/>
            <a:ext cx="8139112" cy="4989512"/>
            <a:chOff x="1119619" y="1319476"/>
            <a:chExt cx="7032835" cy="4219048"/>
          </a:xfrm>
        </p:grpSpPr>
        <p:pic>
          <p:nvPicPr>
            <p:cNvPr id="19460" name="Picture 1" descr="BEST2.bmp"/>
            <p:cNvPicPr>
              <a:picLocks noChangeAspect="1"/>
            </p:cNvPicPr>
            <p:nvPr/>
          </p:nvPicPr>
          <p:blipFill>
            <a:blip r:embed="rId2" cstate="print"/>
            <a:srcRect/>
            <a:stretch>
              <a:fillRect/>
            </a:stretch>
          </p:blipFill>
          <p:spPr bwMode="auto">
            <a:xfrm>
              <a:off x="1119619" y="1319476"/>
              <a:ext cx="6904762" cy="4219048"/>
            </a:xfrm>
            <a:prstGeom prst="rect">
              <a:avLst/>
            </a:prstGeom>
            <a:noFill/>
            <a:ln w="9525">
              <a:noFill/>
              <a:miter lim="800000"/>
              <a:headEnd/>
              <a:tailEnd/>
            </a:ln>
          </p:spPr>
        </p:pic>
        <p:sp>
          <p:nvSpPr>
            <p:cNvPr id="5" name="Rectangle 4"/>
            <p:cNvSpPr/>
            <p:nvPr/>
          </p:nvSpPr>
          <p:spPr>
            <a:xfrm>
              <a:off x="5075675" y="1484586"/>
              <a:ext cx="2953324" cy="288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9462" name="TextBox 3"/>
            <p:cNvSpPr txBox="1">
              <a:spLocks noChangeArrowheads="1"/>
            </p:cNvSpPr>
            <p:nvPr/>
          </p:nvSpPr>
          <p:spPr bwMode="auto">
            <a:xfrm>
              <a:off x="4987795" y="1628800"/>
              <a:ext cx="676586" cy="234210"/>
            </a:xfrm>
            <a:prstGeom prst="rect">
              <a:avLst/>
            </a:prstGeom>
            <a:noFill/>
            <a:ln w="9525">
              <a:noFill/>
              <a:miter lim="800000"/>
              <a:headEnd/>
              <a:tailEnd/>
            </a:ln>
          </p:spPr>
          <p:txBody>
            <a:bodyPr wrap="none">
              <a:spAutoFit/>
            </a:bodyPr>
            <a:lstStyle/>
            <a:p>
              <a:r>
                <a:rPr lang="en-US" sz="1200">
                  <a:solidFill>
                    <a:srgbClr val="C00000"/>
                  </a:solidFill>
                  <a:cs typeface="Times New Roman" pitchFamily="18" charset="0"/>
                </a:rPr>
                <a:t>Variable </a:t>
              </a:r>
            </a:p>
          </p:txBody>
        </p:sp>
        <p:sp>
          <p:nvSpPr>
            <p:cNvPr id="19463" name="TextBox 5"/>
            <p:cNvSpPr txBox="1">
              <a:spLocks noChangeArrowheads="1"/>
            </p:cNvSpPr>
            <p:nvPr/>
          </p:nvSpPr>
          <p:spPr bwMode="auto">
            <a:xfrm>
              <a:off x="6444060" y="1611600"/>
              <a:ext cx="914581" cy="390350"/>
            </a:xfrm>
            <a:prstGeom prst="rect">
              <a:avLst/>
            </a:prstGeom>
            <a:noFill/>
            <a:ln w="9525">
              <a:noFill/>
              <a:miter lim="800000"/>
              <a:headEnd/>
              <a:tailEnd/>
            </a:ln>
          </p:spPr>
          <p:txBody>
            <a:bodyPr wrap="none">
              <a:spAutoFit/>
            </a:bodyPr>
            <a:lstStyle/>
            <a:p>
              <a:r>
                <a:rPr lang="en-US" sz="1200">
                  <a:solidFill>
                    <a:srgbClr val="C00000"/>
                  </a:solidFill>
                  <a:cs typeface="Times New Roman" pitchFamily="18" charset="0"/>
                </a:rPr>
                <a:t>Relative risk </a:t>
              </a:r>
            </a:p>
            <a:p>
              <a:r>
                <a:rPr lang="en-US" sz="1200">
                  <a:solidFill>
                    <a:srgbClr val="C00000"/>
                  </a:solidFill>
                  <a:cs typeface="Times New Roman" pitchFamily="18" charset="0"/>
                </a:rPr>
                <a:t>(95% CI)</a:t>
              </a:r>
            </a:p>
          </p:txBody>
        </p:sp>
        <p:sp>
          <p:nvSpPr>
            <p:cNvPr id="19464" name="TextBox 6"/>
            <p:cNvSpPr txBox="1">
              <a:spLocks noChangeArrowheads="1"/>
            </p:cNvSpPr>
            <p:nvPr/>
          </p:nvSpPr>
          <p:spPr bwMode="auto">
            <a:xfrm>
              <a:off x="7567300" y="1622751"/>
              <a:ext cx="585154" cy="234210"/>
            </a:xfrm>
            <a:prstGeom prst="rect">
              <a:avLst/>
            </a:prstGeom>
            <a:noFill/>
            <a:ln w="9525">
              <a:noFill/>
              <a:miter lim="800000"/>
              <a:headEnd/>
              <a:tailEnd/>
            </a:ln>
          </p:spPr>
          <p:txBody>
            <a:bodyPr wrap="none">
              <a:spAutoFit/>
            </a:bodyPr>
            <a:lstStyle/>
            <a:p>
              <a:r>
                <a:rPr lang="en-US" sz="1200">
                  <a:solidFill>
                    <a:srgbClr val="C00000"/>
                  </a:solidFill>
                  <a:cs typeface="Times New Roman" pitchFamily="18" charset="0"/>
                </a:rPr>
                <a:t>P Value</a:t>
              </a:r>
            </a:p>
          </p:txBody>
        </p:sp>
        <p:sp>
          <p:nvSpPr>
            <p:cNvPr id="9" name="Rectangle 8"/>
            <p:cNvSpPr/>
            <p:nvPr/>
          </p:nvSpPr>
          <p:spPr>
            <a:xfrm>
              <a:off x="5075675" y="1916827"/>
              <a:ext cx="720155" cy="288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9466" name="TextBox 7"/>
            <p:cNvSpPr txBox="1">
              <a:spLocks noChangeArrowheads="1"/>
            </p:cNvSpPr>
            <p:nvPr/>
          </p:nvSpPr>
          <p:spPr bwMode="auto">
            <a:xfrm>
              <a:off x="5007011" y="1916832"/>
              <a:ext cx="861133" cy="246221"/>
            </a:xfrm>
            <a:prstGeom prst="rect">
              <a:avLst/>
            </a:prstGeom>
            <a:noFill/>
            <a:ln w="9525">
              <a:noFill/>
              <a:miter lim="800000"/>
              <a:headEnd/>
              <a:tailEnd/>
            </a:ln>
          </p:spPr>
          <p:txBody>
            <a:bodyPr wrap="none">
              <a:spAutoFit/>
            </a:bodyPr>
            <a:lstStyle/>
            <a:p>
              <a:r>
                <a:rPr lang="en-US" sz="1000">
                  <a:cs typeface="Times New Roman" pitchFamily="18" charset="0"/>
                </a:rPr>
                <a:t>At final visit</a:t>
              </a: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D7031BF6-FE0F-44FD-8BE6-60D2314A7A4E}" type="slidenum">
              <a:rPr lang="fr-FR"/>
              <a:pPr>
                <a:defRPr/>
              </a:pPr>
              <a:t>34</a:t>
            </a:fld>
            <a:endParaRPr lang="fr-FR"/>
          </a:p>
        </p:txBody>
      </p:sp>
      <p:sp>
        <p:nvSpPr>
          <p:cNvPr id="20483" name="Rectangle 2"/>
          <p:cNvSpPr>
            <a:spLocks noGrp="1" noChangeArrowheads="1"/>
          </p:cNvSpPr>
          <p:nvPr>
            <p:ph type="title"/>
          </p:nvPr>
        </p:nvSpPr>
        <p:spPr>
          <a:xfrm>
            <a:off x="685800" y="152400"/>
            <a:ext cx="7620000" cy="838200"/>
          </a:xfrm>
        </p:spPr>
        <p:txBody>
          <a:bodyPr/>
          <a:lstStyle/>
          <a:p>
            <a:pPr algn="ctr" eaLnBrk="1" hangingPunct="1"/>
            <a:r>
              <a:rPr lang="en-US" sz="3600" smtClean="0">
                <a:solidFill>
                  <a:srgbClr val="C00000"/>
                </a:solidFill>
              </a:rPr>
              <a:t>CONCLUSIONS (1)</a:t>
            </a:r>
          </a:p>
        </p:txBody>
      </p:sp>
      <p:sp>
        <p:nvSpPr>
          <p:cNvPr id="20484" name="Rectangle 3"/>
          <p:cNvSpPr>
            <a:spLocks noGrp="1" noChangeArrowheads="1"/>
          </p:cNvSpPr>
          <p:nvPr>
            <p:ph type="body" idx="1"/>
          </p:nvPr>
        </p:nvSpPr>
        <p:spPr>
          <a:xfrm>
            <a:off x="914400" y="1341438"/>
            <a:ext cx="7543800" cy="4525962"/>
          </a:xfrm>
        </p:spPr>
        <p:txBody>
          <a:bodyPr/>
          <a:lstStyle/>
          <a:p>
            <a:pPr eaLnBrk="1" hangingPunct="1">
              <a:lnSpc>
                <a:spcPct val="150000"/>
              </a:lnSpc>
              <a:spcAft>
                <a:spcPct val="10000"/>
              </a:spcAft>
              <a:buClr>
                <a:srgbClr val="FF3300"/>
              </a:buClr>
              <a:buSzPct val="120000"/>
              <a:buFontTx/>
              <a:buNone/>
            </a:pPr>
            <a:r>
              <a:rPr lang="en-US" sz="3300" b="1" smtClean="0">
                <a:solidFill>
                  <a:srgbClr val="0000FF"/>
                </a:solidFill>
                <a:latin typeface="Times New Roman" pitchFamily="18" charset="0"/>
                <a:cs typeface="Times New Roman" pitchFamily="18" charset="0"/>
              </a:rPr>
              <a:t>Long-term continuous MMI tratement:</a:t>
            </a:r>
          </a:p>
          <a:p>
            <a:pPr lvl="1" eaLnBrk="1" hangingPunct="1">
              <a:lnSpc>
                <a:spcPct val="150000"/>
              </a:lnSpc>
              <a:spcAft>
                <a:spcPct val="10000"/>
              </a:spcAft>
              <a:buClr>
                <a:srgbClr val="FF3300"/>
              </a:buClr>
              <a:buSzPct val="120000"/>
              <a:buFont typeface="Arial" charset="0"/>
              <a:buChar char="•"/>
            </a:pPr>
            <a:r>
              <a:rPr lang="en-US" sz="2900" b="1" smtClean="0">
                <a:solidFill>
                  <a:srgbClr val="0000FF"/>
                </a:solidFill>
                <a:latin typeface="Times New Roman" pitchFamily="18" charset="0"/>
                <a:cs typeface="Times New Roman" pitchFamily="18" charset="0"/>
              </a:rPr>
              <a:t>Effective </a:t>
            </a:r>
          </a:p>
          <a:p>
            <a:pPr lvl="1" eaLnBrk="1" hangingPunct="1">
              <a:lnSpc>
                <a:spcPct val="150000"/>
              </a:lnSpc>
              <a:spcAft>
                <a:spcPct val="10000"/>
              </a:spcAft>
              <a:buClr>
                <a:srgbClr val="FF3300"/>
              </a:buClr>
              <a:buSzPct val="120000"/>
              <a:buFont typeface="Arial" charset="0"/>
              <a:buChar char="•"/>
            </a:pPr>
            <a:r>
              <a:rPr lang="en-US" sz="2900" b="1" smtClean="0">
                <a:solidFill>
                  <a:srgbClr val="0000FF"/>
                </a:solidFill>
                <a:latin typeface="Times New Roman" pitchFamily="18" charset="0"/>
                <a:cs typeface="Times New Roman" pitchFamily="18" charset="0"/>
              </a:rPr>
              <a:t>Safe, rare side effects</a:t>
            </a:r>
          </a:p>
          <a:p>
            <a:pPr lvl="1" eaLnBrk="1" hangingPunct="1">
              <a:lnSpc>
                <a:spcPct val="150000"/>
              </a:lnSpc>
              <a:spcAft>
                <a:spcPct val="10000"/>
              </a:spcAft>
              <a:buClr>
                <a:srgbClr val="FF3300"/>
              </a:buClr>
              <a:buSzPct val="120000"/>
              <a:buFont typeface="Arial" charset="0"/>
              <a:buChar char="•"/>
            </a:pPr>
            <a:r>
              <a:rPr lang="en-US" sz="2900" b="1" smtClean="0">
                <a:solidFill>
                  <a:srgbClr val="0000FF"/>
                </a:solidFill>
                <a:latin typeface="Times New Roman" pitchFamily="18" charset="0"/>
                <a:cs typeface="Times New Roman" pitchFamily="18" charset="0"/>
              </a:rPr>
              <a:t>High treatment compliance</a:t>
            </a:r>
          </a:p>
          <a:p>
            <a:pPr lvl="1" eaLnBrk="1" hangingPunct="1">
              <a:lnSpc>
                <a:spcPct val="150000"/>
              </a:lnSpc>
              <a:spcAft>
                <a:spcPct val="10000"/>
              </a:spcAft>
              <a:buClr>
                <a:srgbClr val="FF3300"/>
              </a:buClr>
              <a:buSzPct val="120000"/>
              <a:buFont typeface="Arial" charset="0"/>
              <a:buChar char="•"/>
            </a:pPr>
            <a:r>
              <a:rPr lang="en-US" sz="2900" b="1" smtClean="0">
                <a:solidFill>
                  <a:srgbClr val="0000FF"/>
                </a:solidFill>
                <a:latin typeface="Times New Roman" pitchFamily="18" charset="0"/>
                <a:cs typeface="Times New Roman" pitchFamily="18" charset="0"/>
              </a:rPr>
              <a:t>Comparable expense with RAI therapy</a:t>
            </a:r>
          </a:p>
          <a:p>
            <a:pPr eaLnBrk="1" hangingPunct="1">
              <a:lnSpc>
                <a:spcPct val="150000"/>
              </a:lnSpc>
              <a:spcAft>
                <a:spcPct val="10000"/>
              </a:spcAft>
              <a:buClr>
                <a:srgbClr val="FF3300"/>
              </a:buClr>
              <a:buSzPct val="120000"/>
              <a:buFontTx/>
              <a:buNone/>
            </a:pPr>
            <a:endParaRPr lang="en-US" sz="3300" b="1" smtClean="0">
              <a:solidFill>
                <a:srgbClr val="0000FF"/>
              </a:solidFill>
              <a:latin typeface="Times New Roman" pitchFamily="18" charset="0"/>
              <a:cs typeface="Times New Roman" pitchFamily="18" charset="0"/>
            </a:endParaRPr>
          </a:p>
          <a:p>
            <a:pPr lvl="1" eaLnBrk="1" hangingPunct="1">
              <a:lnSpc>
                <a:spcPct val="150000"/>
              </a:lnSpc>
              <a:spcAft>
                <a:spcPct val="10000"/>
              </a:spcAft>
              <a:buClr>
                <a:srgbClr val="FF3300"/>
              </a:buClr>
              <a:buSzPct val="120000"/>
              <a:buFont typeface="Arial" charset="0"/>
              <a:buChar char="•"/>
            </a:pPr>
            <a:endParaRPr lang="en-US" sz="3300" b="1" smtClean="0">
              <a:solidFill>
                <a:srgbClr val="0000FF"/>
              </a:solidFill>
              <a:latin typeface="Times New Roman" pitchFamily="18" charset="0"/>
              <a:cs typeface="Times New Roman" pitchFamily="18" charset="0"/>
            </a:endParaRPr>
          </a:p>
          <a:p>
            <a:pPr lvl="1" eaLnBrk="1" hangingPunct="1">
              <a:lnSpc>
                <a:spcPct val="150000"/>
              </a:lnSpc>
              <a:spcAft>
                <a:spcPct val="10000"/>
              </a:spcAft>
              <a:buClr>
                <a:srgbClr val="FF3300"/>
              </a:buClr>
              <a:buSzPct val="120000"/>
              <a:buFont typeface="Arial" charset="0"/>
              <a:buChar char="•"/>
            </a:pPr>
            <a:endParaRPr lang="en-US" sz="3300" b="1" smtClean="0">
              <a:solidFill>
                <a:srgbClr val="0000FF"/>
              </a:solidFill>
              <a:latin typeface="Times New Roman" pitchFamily="18" charset="0"/>
              <a:cs typeface="Times New Roman" pitchFamily="18" charset="0"/>
            </a:endParaRPr>
          </a:p>
          <a:p>
            <a:pPr eaLnBrk="1" hangingPunct="1">
              <a:lnSpc>
                <a:spcPct val="150000"/>
              </a:lnSpc>
              <a:spcAft>
                <a:spcPct val="10000"/>
              </a:spcAft>
              <a:buClr>
                <a:srgbClr val="FF3300"/>
              </a:buClr>
              <a:buSzPct val="120000"/>
              <a:buFontTx/>
              <a:buNone/>
            </a:pPr>
            <a:endParaRPr lang="en-US" sz="330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A41D9E69-8910-4413-B2F4-BC169C92B265}" type="slidenum">
              <a:rPr lang="fr-FR"/>
              <a:pPr>
                <a:defRPr/>
              </a:pPr>
              <a:t>35</a:t>
            </a:fld>
            <a:endParaRPr lang="fr-FR" dirty="0"/>
          </a:p>
        </p:txBody>
      </p:sp>
      <p:sp>
        <p:nvSpPr>
          <p:cNvPr id="21507" name="Rectangle 2"/>
          <p:cNvSpPr>
            <a:spLocks noGrp="1" noChangeArrowheads="1"/>
          </p:cNvSpPr>
          <p:nvPr>
            <p:ph type="title"/>
          </p:nvPr>
        </p:nvSpPr>
        <p:spPr>
          <a:xfrm>
            <a:off x="685800" y="152400"/>
            <a:ext cx="7620000" cy="838200"/>
          </a:xfrm>
        </p:spPr>
        <p:txBody>
          <a:bodyPr/>
          <a:lstStyle/>
          <a:p>
            <a:pPr algn="ctr" eaLnBrk="1" hangingPunct="1"/>
            <a:r>
              <a:rPr lang="en-US" sz="3600" smtClean="0">
                <a:solidFill>
                  <a:srgbClr val="C00000"/>
                </a:solidFill>
              </a:rPr>
              <a:t>CONCLUSIONS (2)</a:t>
            </a:r>
          </a:p>
        </p:txBody>
      </p:sp>
      <p:sp>
        <p:nvSpPr>
          <p:cNvPr id="21508" name="Rectangle 3"/>
          <p:cNvSpPr>
            <a:spLocks noGrp="1" noChangeArrowheads="1"/>
          </p:cNvSpPr>
          <p:nvPr>
            <p:ph type="body" idx="1"/>
          </p:nvPr>
        </p:nvSpPr>
        <p:spPr>
          <a:xfrm>
            <a:off x="228600" y="1066800"/>
            <a:ext cx="8839200" cy="5486400"/>
          </a:xfrm>
        </p:spPr>
        <p:txBody>
          <a:bodyPr/>
          <a:lstStyle/>
          <a:p>
            <a:pPr eaLnBrk="1" hangingPunct="1">
              <a:lnSpc>
                <a:spcPct val="150000"/>
              </a:lnSpc>
              <a:spcAft>
                <a:spcPct val="10000"/>
              </a:spcAft>
              <a:buClr>
                <a:srgbClr val="FF3300"/>
              </a:buClr>
              <a:buSzPct val="120000"/>
              <a:buFontTx/>
              <a:buNone/>
            </a:pPr>
            <a:r>
              <a:rPr lang="en-US" b="1" smtClean="0">
                <a:solidFill>
                  <a:srgbClr val="0000FF"/>
                </a:solidFill>
                <a:latin typeface="Times New Roman" pitchFamily="18" charset="0"/>
                <a:cs typeface="Times New Roman" pitchFamily="18" charset="0"/>
              </a:rPr>
              <a:t>Long-term continuous MMI tratement compared to thyroxine-treated RAI-induced hypothyroidism:</a:t>
            </a:r>
          </a:p>
          <a:p>
            <a:pPr eaLnBrk="1" hangingPunct="1">
              <a:lnSpc>
                <a:spcPct val="150000"/>
              </a:lnSpc>
              <a:spcAft>
                <a:spcPct val="10000"/>
              </a:spcAft>
              <a:buClr>
                <a:srgbClr val="FF3300"/>
              </a:buClr>
              <a:buSzPct val="120000"/>
              <a:buFontTx/>
              <a:buNone/>
            </a:pPr>
            <a:endParaRPr lang="en-US" sz="1600" b="1" smtClean="0">
              <a:solidFill>
                <a:srgbClr val="0000FF"/>
              </a:solidFill>
              <a:latin typeface="Times New Roman" pitchFamily="18" charset="0"/>
              <a:cs typeface="Times New Roman" pitchFamily="18" charset="0"/>
            </a:endParaRPr>
          </a:p>
          <a:p>
            <a:pPr lvl="1" eaLnBrk="1" hangingPunct="1">
              <a:lnSpc>
                <a:spcPct val="150000"/>
              </a:lnSpc>
              <a:spcAft>
                <a:spcPct val="10000"/>
              </a:spcAft>
              <a:buClr>
                <a:srgbClr val="FF3300"/>
              </a:buClr>
              <a:buSzPct val="120000"/>
              <a:buFont typeface="Arial" charset="0"/>
              <a:buChar char="•"/>
            </a:pPr>
            <a:r>
              <a:rPr lang="en-US" sz="2400" b="1" smtClean="0">
                <a:solidFill>
                  <a:srgbClr val="0000FF"/>
                </a:solidFill>
                <a:latin typeface="Times New Roman" pitchFamily="18" charset="0"/>
                <a:cs typeface="Times New Roman" pitchFamily="18" charset="0"/>
              </a:rPr>
              <a:t>More physical activity                       </a:t>
            </a:r>
            <a:r>
              <a:rPr lang="en-US" sz="2400" b="1" smtClean="0">
                <a:solidFill>
                  <a:srgbClr val="FF0000"/>
                </a:solidFill>
                <a:latin typeface="Times New Roman" pitchFamily="18" charset="0"/>
                <a:cs typeface="Times New Roman" pitchFamily="18" charset="0"/>
              </a:rPr>
              <a:t>•</a:t>
            </a:r>
            <a:r>
              <a:rPr lang="en-US" sz="2400" b="1" smtClean="0">
                <a:solidFill>
                  <a:srgbClr val="0000FF"/>
                </a:solidFill>
                <a:latin typeface="Times New Roman" pitchFamily="18" charset="0"/>
                <a:cs typeface="Times New Roman" pitchFamily="18" charset="0"/>
              </a:rPr>
              <a:t> More goiter</a:t>
            </a:r>
          </a:p>
          <a:p>
            <a:pPr lvl="1" eaLnBrk="1" hangingPunct="1">
              <a:lnSpc>
                <a:spcPct val="150000"/>
              </a:lnSpc>
              <a:spcAft>
                <a:spcPct val="10000"/>
              </a:spcAft>
              <a:buClr>
                <a:srgbClr val="FF3300"/>
              </a:buClr>
              <a:buSzPct val="120000"/>
              <a:buFont typeface="Arial" charset="0"/>
              <a:buChar char="•"/>
            </a:pPr>
            <a:r>
              <a:rPr lang="en-US" sz="2400" b="1" smtClean="0">
                <a:solidFill>
                  <a:srgbClr val="0000FF"/>
                </a:solidFill>
                <a:latin typeface="Times New Roman" pitchFamily="18" charset="0"/>
                <a:cs typeface="Times New Roman" pitchFamily="18" charset="0"/>
              </a:rPr>
              <a:t>Better lipid profile                             </a:t>
            </a:r>
            <a:r>
              <a:rPr lang="en-US" sz="2400" b="1" smtClean="0">
                <a:solidFill>
                  <a:srgbClr val="FF0000"/>
                </a:solidFill>
                <a:latin typeface="Times New Roman" pitchFamily="18" charset="0"/>
                <a:cs typeface="Times New Roman" pitchFamily="18" charset="0"/>
              </a:rPr>
              <a:t>•</a:t>
            </a:r>
            <a:r>
              <a:rPr lang="en-US" sz="2400" b="1" smtClean="0">
                <a:solidFill>
                  <a:srgbClr val="0000FF"/>
                </a:solidFill>
                <a:latin typeface="Times New Roman" pitchFamily="18" charset="0"/>
                <a:cs typeface="Times New Roman" pitchFamily="18" charset="0"/>
              </a:rPr>
              <a:t> Higher TPOAb titers</a:t>
            </a:r>
          </a:p>
          <a:p>
            <a:pPr lvl="1" eaLnBrk="1" hangingPunct="1">
              <a:lnSpc>
                <a:spcPct val="150000"/>
              </a:lnSpc>
              <a:spcAft>
                <a:spcPct val="10000"/>
              </a:spcAft>
              <a:buClr>
                <a:srgbClr val="FF3300"/>
              </a:buClr>
              <a:buSzPct val="120000"/>
              <a:buFont typeface="Arial" charset="0"/>
              <a:buChar char="•"/>
            </a:pPr>
            <a:r>
              <a:rPr lang="en-US" sz="2400" b="1" smtClean="0">
                <a:solidFill>
                  <a:srgbClr val="0000FF"/>
                </a:solidFill>
                <a:latin typeface="Times New Roman" pitchFamily="18" charset="0"/>
                <a:cs typeface="Times New Roman" pitchFamily="18" charset="0"/>
              </a:rPr>
              <a:t>Better memory, mood and IQ</a:t>
            </a:r>
          </a:p>
          <a:p>
            <a:pPr lvl="1" eaLnBrk="1" hangingPunct="1">
              <a:lnSpc>
                <a:spcPct val="150000"/>
              </a:lnSpc>
              <a:spcAft>
                <a:spcPct val="10000"/>
              </a:spcAft>
              <a:buClr>
                <a:srgbClr val="FF3300"/>
              </a:buClr>
              <a:buSzPct val="120000"/>
              <a:buFont typeface="Arial" charset="0"/>
              <a:buChar char="•"/>
            </a:pPr>
            <a:r>
              <a:rPr lang="en-US" sz="2400" b="1" smtClean="0">
                <a:solidFill>
                  <a:srgbClr val="0000FF"/>
                </a:solidFill>
                <a:latin typeface="Times New Roman" pitchFamily="18" charset="0"/>
                <a:cs typeface="Times New Roman" pitchFamily="18" charset="0"/>
              </a:rPr>
              <a:t>Less psychotic</a:t>
            </a:r>
          </a:p>
          <a:p>
            <a:pPr lvl="1" eaLnBrk="1" hangingPunct="1">
              <a:lnSpc>
                <a:spcPct val="150000"/>
              </a:lnSpc>
              <a:spcAft>
                <a:spcPct val="10000"/>
              </a:spcAft>
              <a:buClr>
                <a:srgbClr val="FF3300"/>
              </a:buClr>
              <a:buSzPct val="120000"/>
              <a:buFont typeface="Arial" charset="0"/>
              <a:buChar char="•"/>
            </a:pPr>
            <a:r>
              <a:rPr lang="en-US" sz="2400" b="1" smtClean="0">
                <a:solidFill>
                  <a:srgbClr val="0000FF"/>
                </a:solidFill>
                <a:latin typeface="Times New Roman" pitchFamily="18" charset="0"/>
                <a:cs typeface="Times New Roman" pitchFamily="18" charset="0"/>
              </a:rPr>
              <a:t>Less subclinical hypo-and hyperthyroidism</a:t>
            </a:r>
          </a:p>
          <a:p>
            <a:pPr lvl="1" eaLnBrk="1" hangingPunct="1">
              <a:lnSpc>
                <a:spcPct val="150000"/>
              </a:lnSpc>
              <a:spcAft>
                <a:spcPct val="10000"/>
              </a:spcAft>
              <a:buClr>
                <a:srgbClr val="FF3300"/>
              </a:buClr>
              <a:buSzPct val="120000"/>
              <a:buFontTx/>
              <a:buNone/>
            </a:pPr>
            <a:endParaRPr lang="en-US" sz="2400" b="1" smtClean="0">
              <a:solidFill>
                <a:srgbClr val="0000FF"/>
              </a:solidFill>
              <a:latin typeface="Times New Roman" pitchFamily="18" charset="0"/>
              <a:cs typeface="Times New Roman" pitchFamily="18" charset="0"/>
            </a:endParaRPr>
          </a:p>
          <a:p>
            <a:pPr lvl="1" eaLnBrk="1" hangingPunct="1">
              <a:lnSpc>
                <a:spcPct val="150000"/>
              </a:lnSpc>
              <a:spcAft>
                <a:spcPct val="10000"/>
              </a:spcAft>
              <a:buClr>
                <a:srgbClr val="FF3300"/>
              </a:buClr>
              <a:buSzPct val="120000"/>
              <a:buFont typeface="Arial" charset="0"/>
              <a:buChar char="•"/>
            </a:pPr>
            <a:endParaRPr lang="en-US" sz="2400" b="1" smtClean="0">
              <a:solidFill>
                <a:srgbClr val="0000FF"/>
              </a:solidFill>
              <a:latin typeface="Times New Roman" pitchFamily="18" charset="0"/>
              <a:cs typeface="Times New Roman" pitchFamily="18" charset="0"/>
            </a:endParaRPr>
          </a:p>
          <a:p>
            <a:pPr lvl="1" eaLnBrk="1" hangingPunct="1">
              <a:lnSpc>
                <a:spcPct val="150000"/>
              </a:lnSpc>
              <a:spcAft>
                <a:spcPct val="10000"/>
              </a:spcAft>
              <a:buClr>
                <a:srgbClr val="FF3300"/>
              </a:buClr>
              <a:buSzPct val="120000"/>
              <a:buFont typeface="Arial" charset="0"/>
              <a:buChar char="•"/>
            </a:pPr>
            <a:endParaRPr lang="en-US" sz="2400" b="1" smtClean="0">
              <a:solidFill>
                <a:srgbClr val="0000FF"/>
              </a:solidFill>
              <a:latin typeface="Times New Roman" pitchFamily="18" charset="0"/>
              <a:cs typeface="Times New Roman" pitchFamily="18" charset="0"/>
            </a:endParaRPr>
          </a:p>
          <a:p>
            <a:pPr eaLnBrk="1" hangingPunct="1">
              <a:lnSpc>
                <a:spcPct val="150000"/>
              </a:lnSpc>
              <a:spcAft>
                <a:spcPct val="10000"/>
              </a:spcAft>
              <a:buClr>
                <a:srgbClr val="FF3300"/>
              </a:buClr>
              <a:buSzPct val="120000"/>
              <a:buFontTx/>
              <a:buNone/>
            </a:pPr>
            <a:endParaRPr lang="en-US"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685800" y="304800"/>
            <a:ext cx="7772400" cy="1470025"/>
          </a:xfrm>
        </p:spPr>
        <p:txBody>
          <a:bodyPr/>
          <a:lstStyle/>
          <a:p>
            <a:pPr algn="ctr"/>
            <a:r>
              <a:rPr lang="en-US" sz="3800" smtClean="0">
                <a:solidFill>
                  <a:srgbClr val="C00000"/>
                </a:solidFill>
                <a:latin typeface="Times New Roman" pitchFamily="18" charset="0"/>
                <a:cs typeface="Times New Roman" pitchFamily="18" charset="0"/>
              </a:rPr>
              <a:t>CONCLUSIONS (3)</a:t>
            </a:r>
            <a:endParaRPr lang="en-US" sz="3800" smtClean="0">
              <a:latin typeface="Times New Roman" pitchFamily="18" charset="0"/>
              <a:cs typeface="Times New Roman" pitchFamily="18" charset="0"/>
            </a:endParaRPr>
          </a:p>
        </p:txBody>
      </p:sp>
      <p:sp>
        <p:nvSpPr>
          <p:cNvPr id="22531" name="Subtitle 2"/>
          <p:cNvSpPr>
            <a:spLocks noGrp="1"/>
          </p:cNvSpPr>
          <p:nvPr>
            <p:ph type="subTitle" idx="1"/>
          </p:nvPr>
        </p:nvSpPr>
        <p:spPr>
          <a:xfrm>
            <a:off x="762000" y="1905000"/>
            <a:ext cx="7162800" cy="4267200"/>
          </a:xfrm>
        </p:spPr>
        <p:txBody>
          <a:bodyPr/>
          <a:lstStyle/>
          <a:p>
            <a:pPr algn="just">
              <a:lnSpc>
                <a:spcPct val="150000"/>
              </a:lnSpc>
            </a:pPr>
            <a:r>
              <a:rPr lang="en-US" sz="3200" smtClean="0">
                <a:solidFill>
                  <a:srgbClr val="0000FF"/>
                </a:solidFill>
                <a:latin typeface="Times New Roman" pitchFamily="18" charset="0"/>
                <a:cs typeface="Times New Roman" pitchFamily="18" charset="0"/>
              </a:rPr>
              <a:t>Continuous methimazole treatment should be considered as an optional approach to long – term treatment of patients with diffuse toxic goiter, in particular those with recurrent hyperthyroidism.</a:t>
            </a:r>
          </a:p>
        </p:txBody>
      </p:sp>
      <p:sp>
        <p:nvSpPr>
          <p:cNvPr id="4" name="Slide Number Placeholder 3"/>
          <p:cNvSpPr>
            <a:spLocks noGrp="1"/>
          </p:cNvSpPr>
          <p:nvPr>
            <p:ph type="sldNum" sz="quarter" idx="12"/>
          </p:nvPr>
        </p:nvSpPr>
        <p:spPr/>
        <p:txBody>
          <a:bodyPr/>
          <a:lstStyle/>
          <a:p>
            <a:pPr>
              <a:defRPr/>
            </a:pPr>
            <a:fld id="{71B56E55-FC51-4CC3-B199-167A9029606A}" type="slidenum">
              <a:rPr lang="fr-FR" smtClean="0"/>
              <a:pPr>
                <a:defRPr/>
              </a:pPr>
              <a:t>36</a:t>
            </a:fld>
            <a:endParaRPr lang="fr-F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322388" y="2170113"/>
            <a:ext cx="2016125" cy="576262"/>
          </a:xfrm>
          <a:prstGeom prst="rect">
            <a:avLst/>
          </a:prstGeom>
          <a:noFill/>
          <a:ln w="9525">
            <a:solidFill>
              <a:schemeClr val="tx1"/>
            </a:solidFill>
            <a:miter lim="800000"/>
            <a:headEnd/>
            <a:tailEnd/>
          </a:ln>
        </p:spPr>
        <p:txBody>
          <a:bodyPr wrap="none" anchor="ctr"/>
          <a:lstStyle/>
          <a:p>
            <a:endParaRPr lang="en-US"/>
          </a:p>
        </p:txBody>
      </p:sp>
      <p:sp>
        <p:nvSpPr>
          <p:cNvPr id="23555" name="Text Box 3"/>
          <p:cNvSpPr txBox="1">
            <a:spLocks noChangeArrowheads="1"/>
          </p:cNvSpPr>
          <p:nvPr/>
        </p:nvSpPr>
        <p:spPr bwMode="auto">
          <a:xfrm>
            <a:off x="1320800" y="2160588"/>
            <a:ext cx="2032000" cy="646112"/>
          </a:xfrm>
          <a:prstGeom prst="rect">
            <a:avLst/>
          </a:prstGeom>
          <a:noFill/>
          <a:ln w="9525">
            <a:noFill/>
            <a:miter lim="800000"/>
            <a:headEnd/>
            <a:tailEnd/>
          </a:ln>
        </p:spPr>
        <p:txBody>
          <a:bodyPr>
            <a:spAutoFit/>
          </a:bodyPr>
          <a:lstStyle/>
          <a:p>
            <a:pPr>
              <a:spcBef>
                <a:spcPct val="50000"/>
              </a:spcBef>
            </a:pPr>
            <a:r>
              <a:rPr lang="en-US" sz="1200">
                <a:solidFill>
                  <a:srgbClr val="FF6600"/>
                </a:solidFill>
                <a:cs typeface="Times New Roman" pitchFamily="18" charset="0"/>
              </a:rPr>
              <a:t>Very large diffuse goiter, multinodular goiter, toxic adenoma</a:t>
            </a:r>
          </a:p>
        </p:txBody>
      </p:sp>
      <p:sp>
        <p:nvSpPr>
          <p:cNvPr id="23556" name="Rectangle 4"/>
          <p:cNvSpPr>
            <a:spLocks noChangeArrowheads="1"/>
          </p:cNvSpPr>
          <p:nvPr/>
        </p:nvSpPr>
        <p:spPr bwMode="auto">
          <a:xfrm>
            <a:off x="5467350" y="2084388"/>
            <a:ext cx="2232025" cy="863600"/>
          </a:xfrm>
          <a:prstGeom prst="rect">
            <a:avLst/>
          </a:prstGeom>
          <a:noFill/>
          <a:ln w="9525">
            <a:solidFill>
              <a:schemeClr val="tx1"/>
            </a:solidFill>
            <a:miter lim="800000"/>
            <a:headEnd/>
            <a:tailEnd/>
          </a:ln>
        </p:spPr>
        <p:txBody>
          <a:bodyPr wrap="none" anchor="ctr"/>
          <a:lstStyle/>
          <a:p>
            <a:endParaRPr lang="en-US"/>
          </a:p>
        </p:txBody>
      </p:sp>
      <p:sp>
        <p:nvSpPr>
          <p:cNvPr id="23557" name="Text Box 5"/>
          <p:cNvSpPr txBox="1">
            <a:spLocks noChangeArrowheads="1"/>
          </p:cNvSpPr>
          <p:nvPr/>
        </p:nvSpPr>
        <p:spPr bwMode="auto">
          <a:xfrm>
            <a:off x="5467350" y="2105025"/>
            <a:ext cx="2232025" cy="830263"/>
          </a:xfrm>
          <a:prstGeom prst="rect">
            <a:avLst/>
          </a:prstGeom>
          <a:noFill/>
          <a:ln w="9525">
            <a:noFill/>
            <a:miter lim="800000"/>
            <a:headEnd/>
            <a:tailEnd/>
          </a:ln>
        </p:spPr>
        <p:txBody>
          <a:bodyPr>
            <a:spAutoFit/>
          </a:bodyPr>
          <a:lstStyle/>
          <a:p>
            <a:r>
              <a:rPr lang="en-US" sz="1200">
                <a:solidFill>
                  <a:srgbClr val="00B050"/>
                </a:solidFill>
                <a:cs typeface="Times New Roman" pitchFamily="18" charset="0"/>
              </a:rPr>
              <a:t>Small or moderately enlarged thyroid; children or pregnant or lactating women; patients with severe eye disease</a:t>
            </a:r>
          </a:p>
        </p:txBody>
      </p:sp>
      <p:sp>
        <p:nvSpPr>
          <p:cNvPr id="186374" name="Rectangle 6"/>
          <p:cNvSpPr>
            <a:spLocks noChangeArrowheads="1"/>
          </p:cNvSpPr>
          <p:nvPr/>
        </p:nvSpPr>
        <p:spPr bwMode="auto">
          <a:xfrm>
            <a:off x="5538788" y="3092450"/>
            <a:ext cx="2160587" cy="360363"/>
          </a:xfrm>
          <a:prstGeom prst="rect">
            <a:avLst/>
          </a:prstGeom>
          <a:noFill/>
          <a:ln w="25400">
            <a:solidFill>
              <a:srgbClr val="FF0000"/>
            </a:solidFill>
            <a:miter lim="800000"/>
            <a:headEnd/>
            <a:tailEnd/>
          </a:ln>
        </p:spPr>
        <p:txBody>
          <a:bodyPr wrap="none" anchor="ctr"/>
          <a:lstStyle/>
          <a:p>
            <a:endParaRPr lang="en-US"/>
          </a:p>
        </p:txBody>
      </p:sp>
      <p:sp>
        <p:nvSpPr>
          <p:cNvPr id="23559" name="Text Box 7"/>
          <p:cNvSpPr txBox="1">
            <a:spLocks noChangeArrowheads="1"/>
          </p:cNvSpPr>
          <p:nvPr/>
        </p:nvSpPr>
        <p:spPr bwMode="auto">
          <a:xfrm>
            <a:off x="5407025" y="3124200"/>
            <a:ext cx="2376488" cy="274638"/>
          </a:xfrm>
          <a:prstGeom prst="rect">
            <a:avLst/>
          </a:prstGeom>
          <a:noFill/>
          <a:ln w="9525">
            <a:noFill/>
            <a:miter lim="800000"/>
            <a:headEnd/>
            <a:tailEnd/>
          </a:ln>
        </p:spPr>
        <p:txBody>
          <a:bodyPr>
            <a:spAutoFit/>
          </a:bodyPr>
          <a:lstStyle/>
          <a:p>
            <a:pPr>
              <a:spcBef>
                <a:spcPct val="50000"/>
              </a:spcBef>
            </a:pPr>
            <a:r>
              <a:rPr lang="en-US" sz="1200">
                <a:cs typeface="Times New Roman" pitchFamily="18" charset="0"/>
              </a:rPr>
              <a:t>Antithyroid drug therapy</a:t>
            </a:r>
          </a:p>
        </p:txBody>
      </p:sp>
      <p:sp>
        <p:nvSpPr>
          <p:cNvPr id="23560" name="Rectangle 12"/>
          <p:cNvSpPr>
            <a:spLocks noChangeArrowheads="1"/>
          </p:cNvSpPr>
          <p:nvPr/>
        </p:nvSpPr>
        <p:spPr bwMode="auto">
          <a:xfrm>
            <a:off x="5324475" y="3654425"/>
            <a:ext cx="2735263" cy="360363"/>
          </a:xfrm>
          <a:prstGeom prst="rect">
            <a:avLst/>
          </a:prstGeom>
          <a:noFill/>
          <a:ln w="25400">
            <a:solidFill>
              <a:srgbClr val="FF0000"/>
            </a:solidFill>
            <a:miter lim="800000"/>
            <a:headEnd/>
            <a:tailEnd/>
          </a:ln>
        </p:spPr>
        <p:txBody>
          <a:bodyPr wrap="none" anchor="ctr"/>
          <a:lstStyle/>
          <a:p>
            <a:endParaRPr lang="en-US"/>
          </a:p>
        </p:txBody>
      </p:sp>
      <p:sp>
        <p:nvSpPr>
          <p:cNvPr id="23561" name="Text Box 13"/>
          <p:cNvSpPr txBox="1">
            <a:spLocks noChangeArrowheads="1"/>
          </p:cNvSpPr>
          <p:nvPr/>
        </p:nvSpPr>
        <p:spPr bwMode="auto">
          <a:xfrm>
            <a:off x="5324475" y="3656013"/>
            <a:ext cx="2879725" cy="274637"/>
          </a:xfrm>
          <a:prstGeom prst="rect">
            <a:avLst/>
          </a:prstGeom>
          <a:noFill/>
          <a:ln w="9525">
            <a:noFill/>
            <a:miter lim="800000"/>
            <a:headEnd/>
            <a:tailEnd/>
          </a:ln>
        </p:spPr>
        <p:txBody>
          <a:bodyPr>
            <a:spAutoFit/>
          </a:bodyPr>
          <a:lstStyle/>
          <a:p>
            <a:pPr>
              <a:spcBef>
                <a:spcPct val="50000"/>
              </a:spcBef>
            </a:pPr>
            <a:r>
              <a:rPr lang="en-US" sz="1200">
                <a:cs typeface="Times New Roman" pitchFamily="18" charset="0"/>
              </a:rPr>
              <a:t>Discontinue drug therapy after 18 mo</a:t>
            </a:r>
          </a:p>
        </p:txBody>
      </p:sp>
      <p:sp>
        <p:nvSpPr>
          <p:cNvPr id="23562" name="Rectangle 14"/>
          <p:cNvSpPr>
            <a:spLocks noChangeArrowheads="1"/>
          </p:cNvSpPr>
          <p:nvPr/>
        </p:nvSpPr>
        <p:spPr bwMode="auto">
          <a:xfrm>
            <a:off x="5324475" y="4129088"/>
            <a:ext cx="2736850" cy="503237"/>
          </a:xfrm>
          <a:prstGeom prst="rect">
            <a:avLst/>
          </a:prstGeom>
          <a:noFill/>
          <a:ln w="9525">
            <a:solidFill>
              <a:schemeClr val="tx1"/>
            </a:solidFill>
            <a:miter lim="800000"/>
            <a:headEnd/>
            <a:tailEnd/>
          </a:ln>
        </p:spPr>
        <p:txBody>
          <a:bodyPr wrap="none" anchor="ctr"/>
          <a:lstStyle/>
          <a:p>
            <a:endParaRPr lang="en-US"/>
          </a:p>
        </p:txBody>
      </p:sp>
      <p:sp>
        <p:nvSpPr>
          <p:cNvPr id="23563" name="Text Box 15"/>
          <p:cNvSpPr txBox="1">
            <a:spLocks noChangeArrowheads="1"/>
          </p:cNvSpPr>
          <p:nvPr/>
        </p:nvSpPr>
        <p:spPr bwMode="auto">
          <a:xfrm>
            <a:off x="5467350" y="4222750"/>
            <a:ext cx="2519363" cy="276225"/>
          </a:xfrm>
          <a:prstGeom prst="rect">
            <a:avLst/>
          </a:prstGeom>
          <a:noFill/>
          <a:ln w="9525">
            <a:noFill/>
            <a:miter lim="800000"/>
            <a:headEnd/>
            <a:tailEnd/>
          </a:ln>
        </p:spPr>
        <p:txBody>
          <a:bodyPr>
            <a:spAutoFit/>
          </a:bodyPr>
          <a:lstStyle/>
          <a:p>
            <a:r>
              <a:rPr lang="en-US" sz="1200">
                <a:cs typeface="Times New Roman" pitchFamily="18" charset="0"/>
              </a:rPr>
              <a:t>Monitor thyroid function</a:t>
            </a:r>
          </a:p>
        </p:txBody>
      </p:sp>
      <p:sp>
        <p:nvSpPr>
          <p:cNvPr id="23564" name="Rectangle 16"/>
          <p:cNvSpPr>
            <a:spLocks noChangeArrowheads="1"/>
          </p:cNvSpPr>
          <p:nvPr/>
        </p:nvSpPr>
        <p:spPr bwMode="auto">
          <a:xfrm>
            <a:off x="3163888" y="4994275"/>
            <a:ext cx="936625" cy="361950"/>
          </a:xfrm>
          <a:prstGeom prst="rect">
            <a:avLst/>
          </a:prstGeom>
          <a:noFill/>
          <a:ln w="25400">
            <a:solidFill>
              <a:srgbClr val="FF3300"/>
            </a:solidFill>
            <a:miter lim="800000"/>
            <a:headEnd/>
            <a:tailEnd/>
          </a:ln>
        </p:spPr>
        <p:txBody>
          <a:bodyPr wrap="none" anchor="ctr"/>
          <a:lstStyle/>
          <a:p>
            <a:endParaRPr lang="en-US"/>
          </a:p>
        </p:txBody>
      </p:sp>
      <p:sp>
        <p:nvSpPr>
          <p:cNvPr id="23565" name="Text Box 17"/>
          <p:cNvSpPr txBox="1">
            <a:spLocks noChangeArrowheads="1"/>
          </p:cNvSpPr>
          <p:nvPr/>
        </p:nvSpPr>
        <p:spPr bwMode="auto">
          <a:xfrm>
            <a:off x="3163888" y="5035550"/>
            <a:ext cx="935037" cy="274638"/>
          </a:xfrm>
          <a:prstGeom prst="rect">
            <a:avLst/>
          </a:prstGeom>
          <a:noFill/>
          <a:ln w="9525">
            <a:noFill/>
            <a:miter lim="800000"/>
            <a:headEnd/>
            <a:tailEnd/>
          </a:ln>
        </p:spPr>
        <p:txBody>
          <a:bodyPr>
            <a:spAutoFit/>
          </a:bodyPr>
          <a:lstStyle/>
          <a:p>
            <a:pPr>
              <a:spcBef>
                <a:spcPct val="50000"/>
              </a:spcBef>
            </a:pPr>
            <a:r>
              <a:rPr lang="en-US" sz="1200">
                <a:solidFill>
                  <a:srgbClr val="FF0000"/>
                </a:solidFill>
                <a:cs typeface="Times New Roman" pitchFamily="18" charset="0"/>
              </a:rPr>
              <a:t>Relapse</a:t>
            </a:r>
          </a:p>
        </p:txBody>
      </p:sp>
      <p:sp>
        <p:nvSpPr>
          <p:cNvPr id="23566" name="Rectangle 18"/>
          <p:cNvSpPr>
            <a:spLocks noChangeArrowheads="1"/>
          </p:cNvSpPr>
          <p:nvPr/>
        </p:nvSpPr>
        <p:spPr bwMode="auto">
          <a:xfrm>
            <a:off x="7483475" y="4992688"/>
            <a:ext cx="936625" cy="361950"/>
          </a:xfrm>
          <a:prstGeom prst="rect">
            <a:avLst/>
          </a:prstGeom>
          <a:noFill/>
          <a:ln w="9525">
            <a:solidFill>
              <a:schemeClr val="tx1"/>
            </a:solidFill>
            <a:miter lim="800000"/>
            <a:headEnd/>
            <a:tailEnd/>
          </a:ln>
        </p:spPr>
        <p:txBody>
          <a:bodyPr wrap="none" anchor="ctr"/>
          <a:lstStyle/>
          <a:p>
            <a:endParaRPr lang="en-US"/>
          </a:p>
        </p:txBody>
      </p:sp>
      <p:sp>
        <p:nvSpPr>
          <p:cNvPr id="23567" name="Text Box 19"/>
          <p:cNvSpPr txBox="1">
            <a:spLocks noChangeArrowheads="1"/>
          </p:cNvSpPr>
          <p:nvPr/>
        </p:nvSpPr>
        <p:spPr bwMode="auto">
          <a:xfrm>
            <a:off x="7512050" y="5035550"/>
            <a:ext cx="935038" cy="274638"/>
          </a:xfrm>
          <a:prstGeom prst="rect">
            <a:avLst/>
          </a:prstGeom>
          <a:noFill/>
          <a:ln w="9525">
            <a:noFill/>
            <a:miter lim="800000"/>
            <a:headEnd/>
            <a:tailEnd/>
          </a:ln>
        </p:spPr>
        <p:txBody>
          <a:bodyPr>
            <a:spAutoFit/>
          </a:bodyPr>
          <a:lstStyle/>
          <a:p>
            <a:pPr>
              <a:spcBef>
                <a:spcPct val="50000"/>
              </a:spcBef>
            </a:pPr>
            <a:r>
              <a:rPr lang="en-US" sz="1200">
                <a:cs typeface="Times New Roman" pitchFamily="18" charset="0"/>
              </a:rPr>
              <a:t>Remission</a:t>
            </a:r>
          </a:p>
        </p:txBody>
      </p:sp>
      <p:sp>
        <p:nvSpPr>
          <p:cNvPr id="23568" name="Rectangle 20"/>
          <p:cNvSpPr>
            <a:spLocks noChangeArrowheads="1"/>
          </p:cNvSpPr>
          <p:nvPr/>
        </p:nvSpPr>
        <p:spPr bwMode="auto">
          <a:xfrm>
            <a:off x="542925" y="5713413"/>
            <a:ext cx="1584325" cy="576262"/>
          </a:xfrm>
          <a:prstGeom prst="rect">
            <a:avLst/>
          </a:prstGeom>
          <a:noFill/>
          <a:ln w="9525">
            <a:solidFill>
              <a:schemeClr val="tx1"/>
            </a:solidFill>
            <a:miter lim="800000"/>
            <a:headEnd/>
            <a:tailEnd/>
          </a:ln>
        </p:spPr>
        <p:txBody>
          <a:bodyPr wrap="none" anchor="ctr"/>
          <a:lstStyle/>
          <a:p>
            <a:endParaRPr lang="en-US"/>
          </a:p>
        </p:txBody>
      </p:sp>
      <p:sp>
        <p:nvSpPr>
          <p:cNvPr id="23569" name="Text Box 21"/>
          <p:cNvSpPr txBox="1">
            <a:spLocks noChangeArrowheads="1"/>
          </p:cNvSpPr>
          <p:nvPr/>
        </p:nvSpPr>
        <p:spPr bwMode="auto">
          <a:xfrm>
            <a:off x="355600" y="5761038"/>
            <a:ext cx="1944688" cy="457200"/>
          </a:xfrm>
          <a:prstGeom prst="rect">
            <a:avLst/>
          </a:prstGeom>
          <a:noFill/>
          <a:ln w="9525">
            <a:noFill/>
            <a:miter lim="800000"/>
            <a:headEnd/>
            <a:tailEnd/>
          </a:ln>
        </p:spPr>
        <p:txBody>
          <a:bodyPr>
            <a:spAutoFit/>
          </a:bodyPr>
          <a:lstStyle/>
          <a:p>
            <a:pPr>
              <a:spcBef>
                <a:spcPct val="50000"/>
              </a:spcBef>
            </a:pPr>
            <a:r>
              <a:rPr lang="en-US" sz="1200">
                <a:cs typeface="Times New Roman" pitchFamily="18" charset="0"/>
              </a:rPr>
              <a:t>Definitive radioiodine therapy</a:t>
            </a:r>
          </a:p>
        </p:txBody>
      </p:sp>
      <p:sp>
        <p:nvSpPr>
          <p:cNvPr id="23570" name="Rectangle 22"/>
          <p:cNvSpPr>
            <a:spLocks noChangeArrowheads="1"/>
          </p:cNvSpPr>
          <p:nvPr/>
        </p:nvSpPr>
        <p:spPr bwMode="auto">
          <a:xfrm>
            <a:off x="4387850" y="5786438"/>
            <a:ext cx="2736850" cy="503237"/>
          </a:xfrm>
          <a:prstGeom prst="rect">
            <a:avLst/>
          </a:prstGeom>
          <a:noFill/>
          <a:ln w="9525">
            <a:solidFill>
              <a:schemeClr val="tx1"/>
            </a:solidFill>
            <a:miter lim="800000"/>
            <a:headEnd/>
            <a:tailEnd/>
          </a:ln>
        </p:spPr>
        <p:txBody>
          <a:bodyPr wrap="none" anchor="ctr"/>
          <a:lstStyle/>
          <a:p>
            <a:endParaRPr lang="en-US"/>
          </a:p>
        </p:txBody>
      </p:sp>
      <p:sp>
        <p:nvSpPr>
          <p:cNvPr id="23571" name="Text Box 23"/>
          <p:cNvSpPr txBox="1">
            <a:spLocks noChangeArrowheads="1"/>
          </p:cNvSpPr>
          <p:nvPr/>
        </p:nvSpPr>
        <p:spPr bwMode="auto">
          <a:xfrm>
            <a:off x="4530725" y="5784850"/>
            <a:ext cx="2519363" cy="457200"/>
          </a:xfrm>
          <a:prstGeom prst="rect">
            <a:avLst/>
          </a:prstGeom>
          <a:noFill/>
          <a:ln w="9525">
            <a:noFill/>
            <a:miter lim="800000"/>
            <a:headEnd/>
            <a:tailEnd/>
          </a:ln>
        </p:spPr>
        <p:txBody>
          <a:bodyPr>
            <a:spAutoFit/>
          </a:bodyPr>
          <a:lstStyle/>
          <a:p>
            <a:r>
              <a:rPr lang="en-US" sz="1200">
                <a:cs typeface="Times New Roman" pitchFamily="18" charset="0"/>
              </a:rPr>
              <a:t>Second course of antithyroid drug therapy in children and adolescents</a:t>
            </a:r>
          </a:p>
        </p:txBody>
      </p:sp>
      <p:sp>
        <p:nvSpPr>
          <p:cNvPr id="23572" name="Rectangle 24"/>
          <p:cNvSpPr>
            <a:spLocks noChangeArrowheads="1"/>
          </p:cNvSpPr>
          <p:nvPr/>
        </p:nvSpPr>
        <p:spPr bwMode="auto">
          <a:xfrm>
            <a:off x="7294563" y="5713413"/>
            <a:ext cx="1584325" cy="576262"/>
          </a:xfrm>
          <a:prstGeom prst="rect">
            <a:avLst/>
          </a:prstGeom>
          <a:noFill/>
          <a:ln w="9525">
            <a:solidFill>
              <a:schemeClr val="tx1"/>
            </a:solidFill>
            <a:miter lim="800000"/>
            <a:headEnd/>
            <a:tailEnd/>
          </a:ln>
        </p:spPr>
        <p:txBody>
          <a:bodyPr wrap="none" anchor="ctr"/>
          <a:lstStyle/>
          <a:p>
            <a:endParaRPr lang="en-US"/>
          </a:p>
        </p:txBody>
      </p:sp>
      <p:sp>
        <p:nvSpPr>
          <p:cNvPr id="23573" name="Text Box 25"/>
          <p:cNvSpPr txBox="1">
            <a:spLocks noChangeArrowheads="1"/>
          </p:cNvSpPr>
          <p:nvPr/>
        </p:nvSpPr>
        <p:spPr bwMode="auto">
          <a:xfrm>
            <a:off x="7367588" y="5786438"/>
            <a:ext cx="1079500" cy="366712"/>
          </a:xfrm>
          <a:prstGeom prst="rect">
            <a:avLst/>
          </a:prstGeom>
          <a:noFill/>
          <a:ln w="9525">
            <a:noFill/>
            <a:miter lim="800000"/>
            <a:headEnd/>
            <a:tailEnd/>
          </a:ln>
        </p:spPr>
        <p:txBody>
          <a:bodyPr>
            <a:spAutoFit/>
          </a:bodyPr>
          <a:lstStyle/>
          <a:p>
            <a:pPr>
              <a:spcBef>
                <a:spcPct val="50000"/>
              </a:spcBef>
            </a:pPr>
            <a:endParaRPr lang="en-US"/>
          </a:p>
        </p:txBody>
      </p:sp>
      <p:sp>
        <p:nvSpPr>
          <p:cNvPr id="23574" name="Text Box 26"/>
          <p:cNvSpPr txBox="1">
            <a:spLocks noChangeArrowheads="1"/>
          </p:cNvSpPr>
          <p:nvPr/>
        </p:nvSpPr>
        <p:spPr bwMode="auto">
          <a:xfrm>
            <a:off x="7367588" y="5664200"/>
            <a:ext cx="1439862" cy="646113"/>
          </a:xfrm>
          <a:prstGeom prst="rect">
            <a:avLst/>
          </a:prstGeom>
          <a:noFill/>
          <a:ln w="9525">
            <a:noFill/>
            <a:miter lim="800000"/>
            <a:headEnd/>
            <a:tailEnd/>
          </a:ln>
        </p:spPr>
        <p:txBody>
          <a:bodyPr>
            <a:spAutoFit/>
          </a:bodyPr>
          <a:lstStyle/>
          <a:p>
            <a:pPr>
              <a:spcBef>
                <a:spcPct val="50000"/>
              </a:spcBef>
            </a:pPr>
            <a:r>
              <a:rPr lang="en-US" sz="1200">
                <a:cs typeface="Times New Roman" pitchFamily="18" charset="0"/>
              </a:rPr>
              <a:t>Monitor thyroid function every 12 mo indefinitely</a:t>
            </a:r>
          </a:p>
        </p:txBody>
      </p:sp>
      <p:sp>
        <p:nvSpPr>
          <p:cNvPr id="23575" name="Line 27"/>
          <p:cNvSpPr>
            <a:spLocks noChangeShapeType="1"/>
          </p:cNvSpPr>
          <p:nvPr/>
        </p:nvSpPr>
        <p:spPr bwMode="auto">
          <a:xfrm>
            <a:off x="3740150" y="4922838"/>
            <a:ext cx="4103688" cy="0"/>
          </a:xfrm>
          <a:prstGeom prst="line">
            <a:avLst/>
          </a:prstGeom>
          <a:noFill/>
          <a:ln w="9525">
            <a:solidFill>
              <a:schemeClr val="tx1"/>
            </a:solidFill>
            <a:round/>
            <a:headEnd/>
            <a:tailEnd/>
          </a:ln>
        </p:spPr>
        <p:txBody>
          <a:bodyPr/>
          <a:lstStyle/>
          <a:p>
            <a:endParaRPr lang="en-US"/>
          </a:p>
        </p:txBody>
      </p:sp>
      <p:sp>
        <p:nvSpPr>
          <p:cNvPr id="23576" name="Line 28"/>
          <p:cNvSpPr>
            <a:spLocks noChangeShapeType="1"/>
          </p:cNvSpPr>
          <p:nvPr/>
        </p:nvSpPr>
        <p:spPr bwMode="auto">
          <a:xfrm>
            <a:off x="3740150" y="4922838"/>
            <a:ext cx="0" cy="71437"/>
          </a:xfrm>
          <a:prstGeom prst="line">
            <a:avLst/>
          </a:prstGeom>
          <a:noFill/>
          <a:ln w="9525">
            <a:solidFill>
              <a:schemeClr val="tx1"/>
            </a:solidFill>
            <a:round/>
            <a:headEnd/>
            <a:tailEnd/>
          </a:ln>
        </p:spPr>
        <p:txBody>
          <a:bodyPr/>
          <a:lstStyle/>
          <a:p>
            <a:endParaRPr lang="en-US"/>
          </a:p>
        </p:txBody>
      </p:sp>
      <p:sp>
        <p:nvSpPr>
          <p:cNvPr id="23577" name="Line 29"/>
          <p:cNvSpPr>
            <a:spLocks noChangeShapeType="1"/>
          </p:cNvSpPr>
          <p:nvPr/>
        </p:nvSpPr>
        <p:spPr bwMode="auto">
          <a:xfrm>
            <a:off x="7843838" y="4922838"/>
            <a:ext cx="0" cy="71437"/>
          </a:xfrm>
          <a:prstGeom prst="line">
            <a:avLst/>
          </a:prstGeom>
          <a:noFill/>
          <a:ln w="9525">
            <a:solidFill>
              <a:schemeClr val="tx1"/>
            </a:solidFill>
            <a:round/>
            <a:headEnd/>
            <a:tailEnd/>
          </a:ln>
        </p:spPr>
        <p:txBody>
          <a:bodyPr/>
          <a:lstStyle/>
          <a:p>
            <a:endParaRPr lang="en-US"/>
          </a:p>
        </p:txBody>
      </p:sp>
      <p:sp>
        <p:nvSpPr>
          <p:cNvPr id="23578" name="Line 30"/>
          <p:cNvSpPr>
            <a:spLocks noChangeShapeType="1"/>
          </p:cNvSpPr>
          <p:nvPr/>
        </p:nvSpPr>
        <p:spPr bwMode="auto">
          <a:xfrm>
            <a:off x="6764338" y="4633913"/>
            <a:ext cx="0" cy="288925"/>
          </a:xfrm>
          <a:prstGeom prst="line">
            <a:avLst/>
          </a:prstGeom>
          <a:noFill/>
          <a:ln w="9525">
            <a:solidFill>
              <a:schemeClr val="tx1"/>
            </a:solidFill>
            <a:round/>
            <a:headEnd/>
            <a:tailEnd/>
          </a:ln>
        </p:spPr>
        <p:txBody>
          <a:bodyPr/>
          <a:lstStyle/>
          <a:p>
            <a:endParaRPr lang="en-US"/>
          </a:p>
        </p:txBody>
      </p:sp>
      <p:sp>
        <p:nvSpPr>
          <p:cNvPr id="23579" name="Line 31"/>
          <p:cNvSpPr>
            <a:spLocks noChangeShapeType="1"/>
          </p:cNvSpPr>
          <p:nvPr/>
        </p:nvSpPr>
        <p:spPr bwMode="auto">
          <a:xfrm>
            <a:off x="6735763" y="3984625"/>
            <a:ext cx="0" cy="144463"/>
          </a:xfrm>
          <a:prstGeom prst="line">
            <a:avLst/>
          </a:prstGeom>
          <a:noFill/>
          <a:ln w="9525">
            <a:solidFill>
              <a:schemeClr val="tx1"/>
            </a:solidFill>
            <a:round/>
            <a:headEnd/>
            <a:tailEnd/>
          </a:ln>
        </p:spPr>
        <p:txBody>
          <a:bodyPr/>
          <a:lstStyle/>
          <a:p>
            <a:endParaRPr lang="en-US"/>
          </a:p>
        </p:txBody>
      </p:sp>
      <p:sp>
        <p:nvSpPr>
          <p:cNvPr id="23580" name="Line 33"/>
          <p:cNvSpPr>
            <a:spLocks noChangeShapeType="1"/>
          </p:cNvSpPr>
          <p:nvPr/>
        </p:nvSpPr>
        <p:spPr bwMode="auto">
          <a:xfrm>
            <a:off x="6691313" y="3452813"/>
            <a:ext cx="0" cy="142875"/>
          </a:xfrm>
          <a:prstGeom prst="line">
            <a:avLst/>
          </a:prstGeom>
          <a:noFill/>
          <a:ln w="9525">
            <a:solidFill>
              <a:schemeClr val="tx1"/>
            </a:solidFill>
            <a:round/>
            <a:headEnd/>
            <a:tailEnd/>
          </a:ln>
        </p:spPr>
        <p:txBody>
          <a:bodyPr/>
          <a:lstStyle/>
          <a:p>
            <a:endParaRPr lang="en-US"/>
          </a:p>
        </p:txBody>
      </p:sp>
      <p:sp>
        <p:nvSpPr>
          <p:cNvPr id="23581" name="Line 35"/>
          <p:cNvSpPr>
            <a:spLocks noChangeShapeType="1"/>
          </p:cNvSpPr>
          <p:nvPr/>
        </p:nvSpPr>
        <p:spPr bwMode="auto">
          <a:xfrm>
            <a:off x="6691313" y="2947988"/>
            <a:ext cx="0" cy="144462"/>
          </a:xfrm>
          <a:prstGeom prst="line">
            <a:avLst/>
          </a:prstGeom>
          <a:noFill/>
          <a:ln w="9525">
            <a:solidFill>
              <a:schemeClr val="tx1"/>
            </a:solidFill>
            <a:round/>
            <a:headEnd/>
            <a:tailEnd/>
          </a:ln>
        </p:spPr>
        <p:txBody>
          <a:bodyPr/>
          <a:lstStyle/>
          <a:p>
            <a:endParaRPr lang="en-US"/>
          </a:p>
        </p:txBody>
      </p:sp>
      <p:sp>
        <p:nvSpPr>
          <p:cNvPr id="23582" name="Line 36"/>
          <p:cNvSpPr>
            <a:spLocks noChangeShapeType="1"/>
          </p:cNvSpPr>
          <p:nvPr/>
        </p:nvSpPr>
        <p:spPr bwMode="auto">
          <a:xfrm>
            <a:off x="1147763" y="5497513"/>
            <a:ext cx="4751387" cy="0"/>
          </a:xfrm>
          <a:prstGeom prst="line">
            <a:avLst/>
          </a:prstGeom>
          <a:noFill/>
          <a:ln w="9525">
            <a:solidFill>
              <a:schemeClr val="tx1"/>
            </a:solidFill>
            <a:round/>
            <a:headEnd/>
            <a:tailEnd/>
          </a:ln>
        </p:spPr>
        <p:txBody>
          <a:bodyPr/>
          <a:lstStyle/>
          <a:p>
            <a:endParaRPr lang="en-US"/>
          </a:p>
        </p:txBody>
      </p:sp>
      <p:sp>
        <p:nvSpPr>
          <p:cNvPr id="23583" name="Line 37"/>
          <p:cNvSpPr>
            <a:spLocks noChangeShapeType="1"/>
          </p:cNvSpPr>
          <p:nvPr/>
        </p:nvSpPr>
        <p:spPr bwMode="auto">
          <a:xfrm>
            <a:off x="5899150" y="5499100"/>
            <a:ext cx="0" cy="215900"/>
          </a:xfrm>
          <a:prstGeom prst="line">
            <a:avLst/>
          </a:prstGeom>
          <a:noFill/>
          <a:ln w="9525">
            <a:solidFill>
              <a:schemeClr val="tx1"/>
            </a:solidFill>
            <a:round/>
            <a:headEnd/>
            <a:tailEnd/>
          </a:ln>
        </p:spPr>
        <p:txBody>
          <a:bodyPr/>
          <a:lstStyle/>
          <a:p>
            <a:endParaRPr lang="en-US"/>
          </a:p>
        </p:txBody>
      </p:sp>
      <p:sp>
        <p:nvSpPr>
          <p:cNvPr id="23584" name="Rectangle 38"/>
          <p:cNvSpPr>
            <a:spLocks noChangeArrowheads="1"/>
          </p:cNvSpPr>
          <p:nvPr/>
        </p:nvSpPr>
        <p:spPr bwMode="auto">
          <a:xfrm>
            <a:off x="2227263" y="5784850"/>
            <a:ext cx="2089150" cy="431800"/>
          </a:xfrm>
          <a:prstGeom prst="rect">
            <a:avLst/>
          </a:prstGeom>
          <a:noFill/>
          <a:ln w="9525">
            <a:solidFill>
              <a:srgbClr val="0000FF"/>
            </a:solidFill>
            <a:miter lim="800000"/>
            <a:headEnd/>
            <a:tailEnd/>
          </a:ln>
        </p:spPr>
        <p:txBody>
          <a:bodyPr wrap="none" anchor="ctr"/>
          <a:lstStyle/>
          <a:p>
            <a:endParaRPr lang="en-US"/>
          </a:p>
        </p:txBody>
      </p:sp>
      <p:sp>
        <p:nvSpPr>
          <p:cNvPr id="23585" name="Text Box 39"/>
          <p:cNvSpPr txBox="1">
            <a:spLocks noChangeArrowheads="1"/>
          </p:cNvSpPr>
          <p:nvPr/>
        </p:nvSpPr>
        <p:spPr bwMode="auto">
          <a:xfrm>
            <a:off x="2211388" y="5870575"/>
            <a:ext cx="2160587" cy="274638"/>
          </a:xfrm>
          <a:prstGeom prst="rect">
            <a:avLst/>
          </a:prstGeom>
          <a:noFill/>
          <a:ln w="9525">
            <a:noFill/>
            <a:miter lim="800000"/>
            <a:headEnd/>
            <a:tailEnd/>
          </a:ln>
        </p:spPr>
        <p:txBody>
          <a:bodyPr>
            <a:spAutoFit/>
          </a:bodyPr>
          <a:lstStyle/>
          <a:p>
            <a:pPr>
              <a:spcBef>
                <a:spcPct val="50000"/>
              </a:spcBef>
            </a:pPr>
            <a:r>
              <a:rPr lang="en-US" sz="1200">
                <a:solidFill>
                  <a:srgbClr val="0000FF"/>
                </a:solidFill>
                <a:cs typeface="Times New Roman" pitchFamily="18" charset="0"/>
              </a:rPr>
              <a:t>Continuous MMI therapy</a:t>
            </a:r>
          </a:p>
        </p:txBody>
      </p:sp>
      <p:sp>
        <p:nvSpPr>
          <p:cNvPr id="23586" name="Line 40"/>
          <p:cNvSpPr>
            <a:spLocks noChangeShapeType="1"/>
          </p:cNvSpPr>
          <p:nvPr/>
        </p:nvSpPr>
        <p:spPr bwMode="auto">
          <a:xfrm>
            <a:off x="1147763" y="5497513"/>
            <a:ext cx="0" cy="215900"/>
          </a:xfrm>
          <a:prstGeom prst="line">
            <a:avLst/>
          </a:prstGeom>
          <a:noFill/>
          <a:ln w="9525">
            <a:solidFill>
              <a:schemeClr val="tx1"/>
            </a:solidFill>
            <a:round/>
            <a:headEnd/>
            <a:tailEnd/>
          </a:ln>
        </p:spPr>
        <p:txBody>
          <a:bodyPr/>
          <a:lstStyle/>
          <a:p>
            <a:endParaRPr lang="en-US"/>
          </a:p>
        </p:txBody>
      </p:sp>
      <p:sp>
        <p:nvSpPr>
          <p:cNvPr id="23587" name="Line 41"/>
          <p:cNvSpPr>
            <a:spLocks noChangeShapeType="1"/>
          </p:cNvSpPr>
          <p:nvPr/>
        </p:nvSpPr>
        <p:spPr bwMode="auto">
          <a:xfrm>
            <a:off x="7843838" y="5354638"/>
            <a:ext cx="0" cy="358775"/>
          </a:xfrm>
          <a:prstGeom prst="line">
            <a:avLst/>
          </a:prstGeom>
          <a:noFill/>
          <a:ln w="9525">
            <a:solidFill>
              <a:schemeClr val="tx1"/>
            </a:solidFill>
            <a:round/>
            <a:headEnd/>
            <a:tailEnd/>
          </a:ln>
        </p:spPr>
        <p:txBody>
          <a:bodyPr/>
          <a:lstStyle/>
          <a:p>
            <a:endParaRPr lang="en-US"/>
          </a:p>
        </p:txBody>
      </p:sp>
      <p:sp>
        <p:nvSpPr>
          <p:cNvPr id="23588" name="Line 42"/>
          <p:cNvSpPr>
            <a:spLocks noChangeShapeType="1"/>
          </p:cNvSpPr>
          <p:nvPr/>
        </p:nvSpPr>
        <p:spPr bwMode="auto">
          <a:xfrm>
            <a:off x="3524250" y="5354638"/>
            <a:ext cx="0" cy="431800"/>
          </a:xfrm>
          <a:prstGeom prst="line">
            <a:avLst/>
          </a:prstGeom>
          <a:noFill/>
          <a:ln w="9525">
            <a:solidFill>
              <a:schemeClr val="tx1"/>
            </a:solidFill>
            <a:round/>
            <a:headEnd/>
            <a:tailEnd/>
          </a:ln>
        </p:spPr>
        <p:txBody>
          <a:bodyPr/>
          <a:lstStyle/>
          <a:p>
            <a:endParaRPr lang="en-US"/>
          </a:p>
        </p:txBody>
      </p:sp>
      <p:sp>
        <p:nvSpPr>
          <p:cNvPr id="23589" name="Line 43"/>
          <p:cNvSpPr>
            <a:spLocks noChangeShapeType="1"/>
          </p:cNvSpPr>
          <p:nvPr/>
        </p:nvSpPr>
        <p:spPr bwMode="auto">
          <a:xfrm>
            <a:off x="2155825" y="1905000"/>
            <a:ext cx="4535488" cy="0"/>
          </a:xfrm>
          <a:prstGeom prst="line">
            <a:avLst/>
          </a:prstGeom>
          <a:noFill/>
          <a:ln w="9525">
            <a:solidFill>
              <a:schemeClr val="tx1"/>
            </a:solidFill>
            <a:round/>
            <a:headEnd/>
            <a:tailEnd/>
          </a:ln>
        </p:spPr>
        <p:txBody>
          <a:bodyPr/>
          <a:lstStyle/>
          <a:p>
            <a:endParaRPr lang="en-US"/>
          </a:p>
        </p:txBody>
      </p:sp>
      <p:sp>
        <p:nvSpPr>
          <p:cNvPr id="23590" name="Line 44"/>
          <p:cNvSpPr>
            <a:spLocks noChangeShapeType="1"/>
          </p:cNvSpPr>
          <p:nvPr/>
        </p:nvSpPr>
        <p:spPr bwMode="auto">
          <a:xfrm>
            <a:off x="6691313" y="1905000"/>
            <a:ext cx="0" cy="144463"/>
          </a:xfrm>
          <a:prstGeom prst="line">
            <a:avLst/>
          </a:prstGeom>
          <a:noFill/>
          <a:ln w="9525">
            <a:solidFill>
              <a:schemeClr val="tx1"/>
            </a:solidFill>
            <a:round/>
            <a:headEnd/>
            <a:tailEnd/>
          </a:ln>
        </p:spPr>
        <p:txBody>
          <a:bodyPr/>
          <a:lstStyle/>
          <a:p>
            <a:endParaRPr lang="en-US"/>
          </a:p>
        </p:txBody>
      </p:sp>
      <p:sp>
        <p:nvSpPr>
          <p:cNvPr id="23591" name="Rectangle 45"/>
          <p:cNvSpPr>
            <a:spLocks noChangeArrowheads="1"/>
          </p:cNvSpPr>
          <p:nvPr/>
        </p:nvSpPr>
        <p:spPr bwMode="auto">
          <a:xfrm>
            <a:off x="1435100" y="2916238"/>
            <a:ext cx="1728788" cy="576262"/>
          </a:xfrm>
          <a:prstGeom prst="rect">
            <a:avLst/>
          </a:prstGeom>
          <a:noFill/>
          <a:ln w="9525">
            <a:solidFill>
              <a:schemeClr val="tx1"/>
            </a:solidFill>
            <a:miter lim="800000"/>
            <a:headEnd/>
            <a:tailEnd/>
          </a:ln>
        </p:spPr>
        <p:txBody>
          <a:bodyPr wrap="none" anchor="ctr"/>
          <a:lstStyle/>
          <a:p>
            <a:endParaRPr lang="en-US"/>
          </a:p>
        </p:txBody>
      </p:sp>
      <p:sp>
        <p:nvSpPr>
          <p:cNvPr id="23592" name="Text Box 46"/>
          <p:cNvSpPr txBox="1">
            <a:spLocks noChangeArrowheads="1"/>
          </p:cNvSpPr>
          <p:nvPr/>
        </p:nvSpPr>
        <p:spPr bwMode="auto">
          <a:xfrm>
            <a:off x="1290638" y="2916238"/>
            <a:ext cx="2016125" cy="579437"/>
          </a:xfrm>
          <a:prstGeom prst="rect">
            <a:avLst/>
          </a:prstGeom>
          <a:noFill/>
          <a:ln w="9525">
            <a:noFill/>
            <a:miter lim="800000"/>
            <a:headEnd/>
            <a:tailEnd/>
          </a:ln>
        </p:spPr>
        <p:txBody>
          <a:bodyPr>
            <a:spAutoFit/>
          </a:bodyPr>
          <a:lstStyle/>
          <a:p>
            <a:pPr>
              <a:spcBef>
                <a:spcPct val="50000"/>
              </a:spcBef>
            </a:pPr>
            <a:r>
              <a:rPr lang="en-US" sz="1400">
                <a:cs typeface="Times New Roman" pitchFamily="18" charset="0"/>
              </a:rPr>
              <a:t>Radioiodine therapy</a:t>
            </a:r>
          </a:p>
          <a:p>
            <a:pPr>
              <a:spcBef>
                <a:spcPct val="50000"/>
              </a:spcBef>
            </a:pPr>
            <a:r>
              <a:rPr lang="en-US" sz="1200">
                <a:cs typeface="Times New Roman" pitchFamily="18" charset="0"/>
              </a:rPr>
              <a:t>? surgery</a:t>
            </a:r>
          </a:p>
        </p:txBody>
      </p:sp>
      <p:sp>
        <p:nvSpPr>
          <p:cNvPr id="23593" name="Rectangle 48"/>
          <p:cNvSpPr>
            <a:spLocks noChangeArrowheads="1"/>
          </p:cNvSpPr>
          <p:nvPr/>
        </p:nvSpPr>
        <p:spPr bwMode="auto">
          <a:xfrm>
            <a:off x="787400" y="3708400"/>
            <a:ext cx="2736850" cy="863600"/>
          </a:xfrm>
          <a:prstGeom prst="rect">
            <a:avLst/>
          </a:prstGeom>
          <a:noFill/>
          <a:ln w="9525">
            <a:solidFill>
              <a:schemeClr val="tx1"/>
            </a:solidFill>
            <a:miter lim="800000"/>
            <a:headEnd/>
            <a:tailEnd/>
          </a:ln>
        </p:spPr>
        <p:txBody>
          <a:bodyPr wrap="none" anchor="ctr"/>
          <a:lstStyle/>
          <a:p>
            <a:endParaRPr lang="en-US"/>
          </a:p>
        </p:txBody>
      </p:sp>
      <p:sp>
        <p:nvSpPr>
          <p:cNvPr id="23594" name="Text Box 49"/>
          <p:cNvSpPr txBox="1">
            <a:spLocks noChangeArrowheads="1"/>
          </p:cNvSpPr>
          <p:nvPr/>
        </p:nvSpPr>
        <p:spPr bwMode="auto">
          <a:xfrm>
            <a:off x="860425" y="3722688"/>
            <a:ext cx="2663825" cy="830262"/>
          </a:xfrm>
          <a:prstGeom prst="rect">
            <a:avLst/>
          </a:prstGeom>
          <a:noFill/>
          <a:ln w="9525">
            <a:noFill/>
            <a:miter lim="800000"/>
            <a:headEnd/>
            <a:tailEnd/>
          </a:ln>
        </p:spPr>
        <p:txBody>
          <a:bodyPr>
            <a:spAutoFit/>
          </a:bodyPr>
          <a:lstStyle/>
          <a:p>
            <a:r>
              <a:rPr lang="en-US" sz="1200">
                <a:cs typeface="Times New Roman" pitchFamily="18" charset="0"/>
              </a:rPr>
              <a:t>Normalization of thyroid function</a:t>
            </a:r>
          </a:p>
          <a:p>
            <a:r>
              <a:rPr lang="en-US" sz="1200">
                <a:cs typeface="Times New Roman" pitchFamily="18" charset="0"/>
              </a:rPr>
              <a:t>With antithyroid drugs before therapy in elderly patients and those with heart disease</a:t>
            </a:r>
          </a:p>
        </p:txBody>
      </p:sp>
      <p:sp>
        <p:nvSpPr>
          <p:cNvPr id="23595" name="Line 50"/>
          <p:cNvSpPr>
            <a:spLocks noChangeShapeType="1"/>
          </p:cNvSpPr>
          <p:nvPr/>
        </p:nvSpPr>
        <p:spPr bwMode="auto">
          <a:xfrm>
            <a:off x="2155825" y="3492500"/>
            <a:ext cx="0" cy="215900"/>
          </a:xfrm>
          <a:prstGeom prst="line">
            <a:avLst/>
          </a:prstGeom>
          <a:noFill/>
          <a:ln w="9525">
            <a:solidFill>
              <a:schemeClr val="tx1"/>
            </a:solidFill>
            <a:round/>
            <a:headEnd/>
            <a:tailEnd/>
          </a:ln>
        </p:spPr>
        <p:txBody>
          <a:bodyPr/>
          <a:lstStyle/>
          <a:p>
            <a:endParaRPr lang="en-US"/>
          </a:p>
        </p:txBody>
      </p:sp>
      <p:sp>
        <p:nvSpPr>
          <p:cNvPr id="23596" name="Text Box 52"/>
          <p:cNvSpPr txBox="1">
            <a:spLocks noChangeArrowheads="1"/>
          </p:cNvSpPr>
          <p:nvPr/>
        </p:nvSpPr>
        <p:spPr bwMode="auto">
          <a:xfrm>
            <a:off x="1676400" y="381000"/>
            <a:ext cx="5645150" cy="800100"/>
          </a:xfrm>
          <a:prstGeom prst="rect">
            <a:avLst/>
          </a:prstGeom>
          <a:noFill/>
          <a:ln w="9525">
            <a:noFill/>
            <a:miter lim="800000"/>
            <a:headEnd/>
            <a:tailEnd/>
          </a:ln>
        </p:spPr>
        <p:txBody>
          <a:bodyPr wrap="none">
            <a:spAutoFit/>
          </a:bodyPr>
          <a:lstStyle/>
          <a:p>
            <a:r>
              <a:rPr lang="en-US" sz="2300">
                <a:solidFill>
                  <a:srgbClr val="FF0000"/>
                </a:solidFill>
                <a:cs typeface="Times New Roman" pitchFamily="18" charset="0"/>
              </a:rPr>
              <a:t>Algorithm for the Use of Antithyroid Drugs</a:t>
            </a:r>
          </a:p>
          <a:p>
            <a:r>
              <a:rPr lang="en-US" sz="2300">
                <a:solidFill>
                  <a:srgbClr val="FF0000"/>
                </a:solidFill>
                <a:cs typeface="Times New Roman" pitchFamily="18" charset="0"/>
              </a:rPr>
              <a:t> among Patients with thyrotoxicosis</a:t>
            </a:r>
          </a:p>
        </p:txBody>
      </p:sp>
      <p:sp>
        <p:nvSpPr>
          <p:cNvPr id="23597" name="Line 44"/>
          <p:cNvSpPr>
            <a:spLocks noChangeShapeType="1"/>
          </p:cNvSpPr>
          <p:nvPr/>
        </p:nvSpPr>
        <p:spPr bwMode="auto">
          <a:xfrm>
            <a:off x="2166938" y="1905000"/>
            <a:ext cx="0" cy="220663"/>
          </a:xfrm>
          <a:prstGeom prst="line">
            <a:avLst/>
          </a:prstGeom>
          <a:noFill/>
          <a:ln w="9525">
            <a:solidFill>
              <a:schemeClr val="tx1"/>
            </a:solidFill>
            <a:round/>
            <a:headEnd/>
            <a:tailEn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86374"/>
                                        </p:tgtEl>
                                        <p:attrNameLst>
                                          <p:attrName>style.visibility</p:attrName>
                                        </p:attrNameLst>
                                      </p:cBhvr>
                                      <p:to>
                                        <p:strVal val="visible"/>
                                      </p:to>
                                    </p:set>
                                    <p:animEffect transition="in" filter="blinds(horizontal)">
                                      <p:cBhvr>
                                        <p:cTn id="7" dur="500"/>
                                        <p:tgtEl>
                                          <p:spTgt spid="186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485775"/>
            <a:ext cx="8229600" cy="1143000"/>
          </a:xfrm>
        </p:spPr>
        <p:txBody>
          <a:bodyPr/>
          <a:lstStyle/>
          <a:p>
            <a:pPr algn="ctr" eaLnBrk="1" hangingPunct="1"/>
            <a:r>
              <a:rPr lang="en-US" sz="4600" b="1" smtClean="0">
                <a:solidFill>
                  <a:srgbClr val="C00000"/>
                </a:solidFill>
                <a:latin typeface="Times New Roman" pitchFamily="18" charset="0"/>
                <a:cs typeface="Times New Roman" pitchFamily="18" charset="0"/>
              </a:rPr>
              <a:t>Thyrotoxicosis in pregnancy</a:t>
            </a:r>
          </a:p>
        </p:txBody>
      </p:sp>
      <p:sp>
        <p:nvSpPr>
          <p:cNvPr id="8195" name="Rectangle 3"/>
          <p:cNvSpPr>
            <a:spLocks noGrp="1" noChangeArrowheads="1"/>
          </p:cNvSpPr>
          <p:nvPr>
            <p:ph type="body" idx="1"/>
          </p:nvPr>
        </p:nvSpPr>
        <p:spPr>
          <a:xfrm>
            <a:off x="457200" y="2536825"/>
            <a:ext cx="8229600" cy="1900238"/>
          </a:xfrm>
        </p:spPr>
        <p:txBody>
          <a:bodyPr/>
          <a:lstStyle/>
          <a:p>
            <a:pPr eaLnBrk="1" hangingPunct="1">
              <a:buClr>
                <a:srgbClr val="C00000"/>
              </a:buClr>
              <a:buSzPct val="115000"/>
              <a:buFont typeface="Arial" pitchFamily="34" charset="0"/>
              <a:buChar char="•"/>
              <a:defRPr/>
            </a:pPr>
            <a:r>
              <a:rPr lang="en-US" b="1" dirty="0">
                <a:solidFill>
                  <a:srgbClr val="00B0F0"/>
                </a:solidFill>
              </a:rPr>
              <a:t> </a:t>
            </a:r>
            <a:r>
              <a:rPr lang="en-US" b="1" dirty="0">
                <a:solidFill>
                  <a:srgbClr val="002060"/>
                </a:solidFill>
                <a:latin typeface="Times New Roman" pitchFamily="18" charset="0"/>
                <a:cs typeface="Times New Roman" pitchFamily="18" charset="0"/>
              </a:rPr>
              <a:t>Occurs in 0.2% of women</a:t>
            </a:r>
          </a:p>
          <a:p>
            <a:pPr eaLnBrk="1" hangingPunct="1">
              <a:buClr>
                <a:srgbClr val="C00000"/>
              </a:buClr>
              <a:buSzPct val="115000"/>
              <a:buFont typeface="Arial" pitchFamily="34" charset="0"/>
              <a:buChar char="•"/>
              <a:defRPr/>
            </a:pPr>
            <a:r>
              <a:rPr lang="en-US" b="1" dirty="0">
                <a:solidFill>
                  <a:srgbClr val="002060"/>
                </a:solidFill>
                <a:latin typeface="Times New Roman" pitchFamily="18" charset="0"/>
                <a:cs typeface="Times New Roman" pitchFamily="18" charset="0"/>
              </a:rPr>
              <a:t> Mostly caused by Graves’ disease</a:t>
            </a:r>
          </a:p>
        </p:txBody>
      </p:sp>
      <p:pic>
        <p:nvPicPr>
          <p:cNvPr id="30724" name="Picture 2" descr="14"/>
          <p:cNvPicPr>
            <a:picLocks noChangeAspect="1" noChangeArrowheads="1"/>
          </p:cNvPicPr>
          <p:nvPr/>
        </p:nvPicPr>
        <p:blipFill>
          <a:blip r:embed="rId2" cstate="print"/>
          <a:srcRect/>
          <a:stretch>
            <a:fillRect/>
          </a:stretch>
        </p:blipFill>
        <p:spPr bwMode="auto">
          <a:xfrm>
            <a:off x="5795963" y="1844675"/>
            <a:ext cx="3267075" cy="465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5867"/>
            <a:ext cx="8229600" cy="4389437"/>
          </a:xfrm>
        </p:spPr>
        <p:txBody>
          <a:bodyPr/>
          <a:lstStyle/>
          <a:p>
            <a:pPr>
              <a:buClr>
                <a:srgbClr val="C00000"/>
              </a:buClr>
              <a:buFont typeface="Arial" pitchFamily="34" charset="0"/>
              <a:buChar char="•"/>
            </a:pPr>
            <a:r>
              <a:rPr lang="en-US" dirty="0" err="1">
                <a:solidFill>
                  <a:srgbClr val="002060"/>
                </a:solidFill>
                <a:latin typeface="Times New Roman" pitchFamily="18" charset="0"/>
                <a:cs typeface="Times New Roman" pitchFamily="18" charset="0"/>
              </a:rPr>
              <a:t>Antithyroid</a:t>
            </a:r>
            <a:r>
              <a:rPr lang="en-US" dirty="0">
                <a:solidFill>
                  <a:srgbClr val="002060"/>
                </a:solidFill>
                <a:latin typeface="Times New Roman" pitchFamily="18" charset="0"/>
                <a:cs typeface="Times New Roman" pitchFamily="18" charset="0"/>
              </a:rPr>
              <a:t> drugs should be initiated in women with Graves’ hyperthyroidism or a toxic nodule in pregnancy. </a:t>
            </a:r>
            <a:r>
              <a:rPr lang="en-US" dirty="0">
                <a:solidFill>
                  <a:srgbClr val="00B050"/>
                </a:solidFill>
                <a:latin typeface="Times New Roman" pitchFamily="18" charset="0"/>
                <a:cs typeface="Times New Roman" pitchFamily="18" charset="0"/>
              </a:rPr>
              <a:t>PTU is preferred in the first trimester. Following the first trimester, patients should be changed to </a:t>
            </a:r>
            <a:r>
              <a:rPr lang="en-US" dirty="0" err="1">
                <a:solidFill>
                  <a:srgbClr val="00B050"/>
                </a:solidFill>
                <a:latin typeface="Times New Roman" pitchFamily="18" charset="0"/>
                <a:cs typeface="Times New Roman" pitchFamily="18" charset="0"/>
              </a:rPr>
              <a:t>methimazole</a:t>
            </a:r>
            <a:r>
              <a:rPr lang="en-US" dirty="0">
                <a:solidFill>
                  <a:srgbClr val="00B050"/>
                </a:solidFill>
                <a:latin typeface="Times New Roman" pitchFamily="18" charset="0"/>
                <a:cs typeface="Times New Roman" pitchFamily="18" charset="0"/>
              </a:rPr>
              <a:t>. </a:t>
            </a:r>
            <a:endParaRPr lang="en-US" dirty="0" smtClean="0">
              <a:solidFill>
                <a:srgbClr val="00B050"/>
              </a:solidFill>
              <a:latin typeface="Times New Roman" pitchFamily="18" charset="0"/>
              <a:cs typeface="Times New Roman" pitchFamily="18" charset="0"/>
            </a:endParaRPr>
          </a:p>
          <a:p>
            <a:pPr>
              <a:buClr>
                <a:srgbClr val="C00000"/>
              </a:buClr>
              <a:buFont typeface="Arial" pitchFamily="34" charset="0"/>
              <a:buChar char="•"/>
            </a:pPr>
            <a:endParaRPr lang="en-US" dirty="0" smtClean="0">
              <a:solidFill>
                <a:srgbClr val="002060"/>
              </a:solidFill>
              <a:latin typeface="Times New Roman" pitchFamily="18" charset="0"/>
              <a:cs typeface="Times New Roman" pitchFamily="18" charset="0"/>
            </a:endParaRPr>
          </a:p>
          <a:p>
            <a:pPr>
              <a:buClr>
                <a:srgbClr val="C00000"/>
              </a:buClr>
              <a:buFont typeface="Arial" pitchFamily="34" charset="0"/>
              <a:buChar char="•"/>
            </a:pPr>
            <a:r>
              <a:rPr lang="en-US" dirty="0">
                <a:solidFill>
                  <a:srgbClr val="002060"/>
                </a:solidFill>
                <a:latin typeface="Times New Roman" pitchFamily="18" charset="0"/>
                <a:cs typeface="Times New Roman" pitchFamily="18" charset="0"/>
              </a:rPr>
              <a:t>A block-replace regimen with both LT4 and ATD should not be used in pregnancy. </a:t>
            </a:r>
          </a:p>
        </p:txBody>
      </p:sp>
      <p:sp>
        <p:nvSpPr>
          <p:cNvPr id="4" name="TextBox 3"/>
          <p:cNvSpPr txBox="1"/>
          <p:nvPr/>
        </p:nvSpPr>
        <p:spPr>
          <a:xfrm>
            <a:off x="239856" y="740604"/>
            <a:ext cx="8724632" cy="600164"/>
          </a:xfrm>
          <a:prstGeom prst="rect">
            <a:avLst/>
          </a:prstGeom>
          <a:noFill/>
        </p:spPr>
        <p:txBody>
          <a:bodyPr wrap="none" rtlCol="0">
            <a:spAutoFit/>
          </a:bodyPr>
          <a:lstStyle/>
          <a:p>
            <a:pPr algn="ctr"/>
            <a:r>
              <a:rPr lang="en-US" sz="3300" b="1" dirty="0" smtClean="0">
                <a:solidFill>
                  <a:srgbClr val="C00000"/>
                </a:solidFill>
              </a:rPr>
              <a:t>Management of Hyperthyroidism in Pregnancy</a:t>
            </a:r>
            <a:endParaRPr lang="en-US" sz="3300" b="1" dirty="0">
              <a:solidFill>
                <a:srgbClr val="C00000"/>
              </a:solidFill>
            </a:endParaRPr>
          </a:p>
        </p:txBody>
      </p:sp>
      <p:sp>
        <p:nvSpPr>
          <p:cNvPr id="5" name="Rectangle 4"/>
          <p:cNvSpPr/>
          <p:nvPr/>
        </p:nvSpPr>
        <p:spPr>
          <a:xfrm>
            <a:off x="323528" y="6167045"/>
            <a:ext cx="4572000" cy="646331"/>
          </a:xfrm>
          <a:prstGeom prst="rect">
            <a:avLst/>
          </a:prstGeom>
        </p:spPr>
        <p:txBody>
          <a:bodyPr>
            <a:spAutoFit/>
          </a:bodyPr>
          <a:lstStyle/>
          <a:p>
            <a:r>
              <a:rPr lang="en-US" sz="1200" dirty="0" err="1" smtClean="0">
                <a:solidFill>
                  <a:srgbClr val="002060"/>
                </a:solidFill>
              </a:rPr>
              <a:t>Azizi</a:t>
            </a:r>
            <a:r>
              <a:rPr lang="en-US" sz="1200" dirty="0" smtClean="0">
                <a:solidFill>
                  <a:srgbClr val="002060"/>
                </a:solidFill>
              </a:rPr>
              <a:t> F. Expert </a:t>
            </a:r>
            <a:r>
              <a:rPr lang="en-US" sz="1200" dirty="0" err="1" smtClean="0">
                <a:solidFill>
                  <a:srgbClr val="002060"/>
                </a:solidFill>
              </a:rPr>
              <a:t>Opin</a:t>
            </a:r>
            <a:r>
              <a:rPr lang="en-US" sz="1200" dirty="0" smtClean="0">
                <a:solidFill>
                  <a:srgbClr val="002060"/>
                </a:solidFill>
              </a:rPr>
              <a:t> </a:t>
            </a:r>
            <a:r>
              <a:rPr lang="en-US" sz="1200" dirty="0" err="1" smtClean="0">
                <a:solidFill>
                  <a:srgbClr val="002060"/>
                </a:solidFill>
              </a:rPr>
              <a:t>Daug</a:t>
            </a:r>
            <a:r>
              <a:rPr lang="en-US" sz="1200" dirty="0" smtClean="0">
                <a:solidFill>
                  <a:srgbClr val="002060"/>
                </a:solidFill>
              </a:rPr>
              <a:t> </a:t>
            </a:r>
            <a:r>
              <a:rPr lang="en-US" sz="1200" dirty="0" err="1" smtClean="0">
                <a:solidFill>
                  <a:srgbClr val="002060"/>
                </a:solidFill>
              </a:rPr>
              <a:t>saf</a:t>
            </a:r>
            <a:r>
              <a:rPr lang="en-US" sz="1200" dirty="0" smtClean="0">
                <a:solidFill>
                  <a:srgbClr val="002060"/>
                </a:solidFill>
              </a:rPr>
              <a:t> 2006; 5: 107</a:t>
            </a:r>
          </a:p>
          <a:p>
            <a:r>
              <a:rPr lang="en-US" sz="1200" dirty="0" smtClean="0">
                <a:solidFill>
                  <a:srgbClr val="002060"/>
                </a:solidFill>
              </a:rPr>
              <a:t>Mandel SJ et al. J </a:t>
            </a:r>
            <a:r>
              <a:rPr lang="en-US" sz="1200" dirty="0" err="1" smtClean="0">
                <a:solidFill>
                  <a:srgbClr val="002060"/>
                </a:solidFill>
              </a:rPr>
              <a:t>Clin</a:t>
            </a:r>
            <a:r>
              <a:rPr lang="en-US" sz="1200" dirty="0" smtClean="0">
                <a:solidFill>
                  <a:srgbClr val="002060"/>
                </a:solidFill>
              </a:rPr>
              <a:t> </a:t>
            </a:r>
            <a:r>
              <a:rPr lang="en-US" sz="1200" dirty="0" err="1" smtClean="0">
                <a:solidFill>
                  <a:srgbClr val="002060"/>
                </a:solidFill>
              </a:rPr>
              <a:t>Endocrinol</a:t>
            </a:r>
            <a:r>
              <a:rPr lang="en-US" sz="1200" dirty="0" smtClean="0">
                <a:solidFill>
                  <a:srgbClr val="002060"/>
                </a:solidFill>
              </a:rPr>
              <a:t> </a:t>
            </a:r>
            <a:r>
              <a:rPr lang="en-US" sz="1200" dirty="0" err="1" smtClean="0">
                <a:solidFill>
                  <a:srgbClr val="002060"/>
                </a:solidFill>
              </a:rPr>
              <a:t>Metab</a:t>
            </a:r>
            <a:r>
              <a:rPr lang="en-US" sz="1200" dirty="0" smtClean="0">
                <a:solidFill>
                  <a:srgbClr val="002060"/>
                </a:solidFill>
              </a:rPr>
              <a:t> 2001; 86: 2354</a:t>
            </a:r>
          </a:p>
          <a:p>
            <a:r>
              <a:rPr lang="en-US" sz="1200" dirty="0" err="1" smtClean="0">
                <a:solidFill>
                  <a:srgbClr val="002060"/>
                </a:solidFill>
              </a:rPr>
              <a:t>Bahn</a:t>
            </a:r>
            <a:r>
              <a:rPr lang="en-US" sz="1200" dirty="0" smtClean="0">
                <a:solidFill>
                  <a:srgbClr val="002060"/>
                </a:solidFill>
              </a:rPr>
              <a:t> RS et al. Thyroid 2009; 19:673</a:t>
            </a:r>
            <a:endParaRPr lang="en-US" sz="1200" dirty="0">
              <a:solidFill>
                <a:srgbClr val="00206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841375"/>
          </a:xfrm>
        </p:spPr>
        <p:txBody>
          <a:bodyPr>
            <a:normAutofit/>
          </a:bodyPr>
          <a:lstStyle/>
          <a:p>
            <a:r>
              <a:rPr lang="en-US" sz="3500" b="1" dirty="0" smtClean="0">
                <a:solidFill>
                  <a:srgbClr val="C00000"/>
                </a:solidFill>
                <a:latin typeface="Times New Roman" pitchFamily="18" charset="0"/>
                <a:cs typeface="Times New Roman" pitchFamily="18" charset="0"/>
              </a:rPr>
              <a:t>History of Radioiodine Therapy (1)</a:t>
            </a:r>
            <a:endParaRPr lang="en-US" sz="3500" b="1" dirty="0">
              <a:solidFill>
                <a:srgbClr val="C0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228600" y="1447800"/>
            <a:ext cx="8458200" cy="4724400"/>
          </a:xfrm>
        </p:spPr>
        <p:txBody>
          <a:bodyPr>
            <a:noAutofit/>
          </a:bodyPr>
          <a:lstStyle/>
          <a:p>
            <a:pPr algn="just">
              <a:lnSpc>
                <a:spcPct val="150000"/>
              </a:lnSpc>
            </a:pPr>
            <a:r>
              <a:rPr lang="en-US" sz="2000" b="1" dirty="0" smtClean="0">
                <a:solidFill>
                  <a:schemeClr val="tx1"/>
                </a:solidFill>
                <a:latin typeface="Times New Roman" pitchFamily="18" charset="0"/>
                <a:cs typeface="Times New Roman" pitchFamily="18" charset="0"/>
              </a:rPr>
              <a:t>In </a:t>
            </a:r>
            <a:r>
              <a:rPr lang="en-US" sz="2000" b="1" dirty="0">
                <a:solidFill>
                  <a:srgbClr val="0070C0"/>
                </a:solidFill>
                <a:latin typeface="Times New Roman" pitchFamily="18" charset="0"/>
                <a:cs typeface="Times New Roman" pitchFamily="18" charset="0"/>
              </a:rPr>
              <a:t>November 1936, Saul Hertz, </a:t>
            </a:r>
            <a:r>
              <a:rPr lang="en-US" sz="2000" b="1" dirty="0">
                <a:solidFill>
                  <a:schemeClr val="tx1"/>
                </a:solidFill>
                <a:latin typeface="Times New Roman" pitchFamily="18" charset="0"/>
                <a:cs typeface="Times New Roman" pitchFamily="18" charset="0"/>
              </a:rPr>
              <a:t>the director of the </a:t>
            </a:r>
            <a:r>
              <a:rPr lang="en-US" sz="2000" b="1" dirty="0" smtClean="0">
                <a:solidFill>
                  <a:schemeClr val="tx1"/>
                </a:solidFill>
                <a:latin typeface="Times New Roman" pitchFamily="18" charset="0"/>
                <a:cs typeface="Times New Roman" pitchFamily="18" charset="0"/>
              </a:rPr>
              <a:t>Thyroid </a:t>
            </a:r>
            <a:r>
              <a:rPr lang="en-US" sz="2000" b="1" dirty="0">
                <a:solidFill>
                  <a:schemeClr val="tx1"/>
                </a:solidFill>
                <a:latin typeface="Times New Roman" pitchFamily="18" charset="0"/>
                <a:cs typeface="Times New Roman" pitchFamily="18" charset="0"/>
              </a:rPr>
              <a:t>Clinic (1931 – 1943) </a:t>
            </a:r>
            <a:r>
              <a:rPr lang="en-US" sz="2000" b="1" dirty="0" smtClean="0">
                <a:solidFill>
                  <a:schemeClr val="tx1"/>
                </a:solidFill>
                <a:latin typeface="Times New Roman" pitchFamily="18" charset="0"/>
                <a:cs typeface="Times New Roman" pitchFamily="18" charset="0"/>
              </a:rPr>
              <a:t>at Massachusetts </a:t>
            </a:r>
            <a:r>
              <a:rPr lang="en-US" sz="2000" b="1" dirty="0">
                <a:solidFill>
                  <a:schemeClr val="tx1"/>
                </a:solidFill>
                <a:latin typeface="Times New Roman" pitchFamily="18" charset="0"/>
                <a:cs typeface="Times New Roman" pitchFamily="18" charset="0"/>
              </a:rPr>
              <a:t>General Hospital (MGH) in Boston, sat across town in a </a:t>
            </a:r>
            <a:r>
              <a:rPr lang="en-US" sz="2000" b="1" dirty="0" smtClean="0">
                <a:solidFill>
                  <a:schemeClr val="tx1"/>
                </a:solidFill>
                <a:latin typeface="Times New Roman" pitchFamily="18" charset="0"/>
                <a:cs typeface="Times New Roman" pitchFamily="18" charset="0"/>
              </a:rPr>
              <a:t>luncheon meeting </a:t>
            </a:r>
            <a:r>
              <a:rPr lang="en-US" sz="2000" b="1" dirty="0">
                <a:solidFill>
                  <a:schemeClr val="tx1"/>
                </a:solidFill>
                <a:latin typeface="Times New Roman" pitchFamily="18" charset="0"/>
                <a:cs typeface="Times New Roman" pitchFamily="18" charset="0"/>
              </a:rPr>
              <a:t>at Harvard Medical School, listening to Massachusetts Institute </a:t>
            </a:r>
            <a:r>
              <a:rPr lang="en-US" sz="2000" b="1" dirty="0" smtClean="0">
                <a:solidFill>
                  <a:schemeClr val="tx1"/>
                </a:solidFill>
                <a:latin typeface="Times New Roman" pitchFamily="18" charset="0"/>
                <a:cs typeface="Times New Roman" pitchFamily="18" charset="0"/>
              </a:rPr>
              <a:t>of Technology </a:t>
            </a:r>
            <a:r>
              <a:rPr lang="en-US" sz="2000" b="1" dirty="0">
                <a:solidFill>
                  <a:schemeClr val="tx1"/>
                </a:solidFill>
                <a:latin typeface="Times New Roman" pitchFamily="18" charset="0"/>
                <a:cs typeface="Times New Roman" pitchFamily="18" charset="0"/>
              </a:rPr>
              <a:t>(MIT) president Karl Compton describe </a:t>
            </a:r>
            <a:r>
              <a:rPr lang="en-US" sz="2000" b="1" dirty="0">
                <a:solidFill>
                  <a:srgbClr val="FF0000"/>
                </a:solidFill>
                <a:latin typeface="Times New Roman" pitchFamily="18" charset="0"/>
                <a:cs typeface="Times New Roman" pitchFamily="18" charset="0"/>
              </a:rPr>
              <a:t>“What Physics Can Do </a:t>
            </a:r>
            <a:r>
              <a:rPr lang="en-US" sz="2000" b="1" dirty="0" smtClean="0">
                <a:solidFill>
                  <a:srgbClr val="FF0000"/>
                </a:solidFill>
                <a:latin typeface="Times New Roman" pitchFamily="18" charset="0"/>
                <a:cs typeface="Times New Roman" pitchFamily="18" charset="0"/>
              </a:rPr>
              <a:t>for Biology </a:t>
            </a:r>
            <a:r>
              <a:rPr lang="en-US" sz="2000" b="1" dirty="0">
                <a:solidFill>
                  <a:srgbClr val="FF0000"/>
                </a:solidFill>
                <a:latin typeface="Times New Roman" pitchFamily="18" charset="0"/>
                <a:cs typeface="Times New Roman" pitchFamily="18" charset="0"/>
              </a:rPr>
              <a:t>and Medicine.” </a:t>
            </a:r>
            <a:r>
              <a:rPr lang="en-US" sz="2000" b="1" dirty="0">
                <a:solidFill>
                  <a:schemeClr val="tx1"/>
                </a:solidFill>
                <a:latin typeface="Times New Roman" pitchFamily="18" charset="0"/>
                <a:cs typeface="Times New Roman" pitchFamily="18" charset="0"/>
              </a:rPr>
              <a:t>Hertz, who had been studying iodine’s </a:t>
            </a:r>
            <a:r>
              <a:rPr lang="en-US" sz="2000" b="1" dirty="0" smtClean="0">
                <a:solidFill>
                  <a:schemeClr val="tx1"/>
                </a:solidFill>
                <a:latin typeface="Times New Roman" pitchFamily="18" charset="0"/>
                <a:cs typeface="Times New Roman" pitchFamily="18" charset="0"/>
              </a:rPr>
              <a:t>effects </a:t>
            </a:r>
            <a:r>
              <a:rPr lang="en-US" sz="2000" b="1" dirty="0">
                <a:solidFill>
                  <a:schemeClr val="tx1"/>
                </a:solidFill>
                <a:latin typeface="Times New Roman" pitchFamily="18" charset="0"/>
                <a:cs typeface="Times New Roman" pitchFamily="18" charset="0"/>
              </a:rPr>
              <a:t>on the thyroid</a:t>
            </a:r>
            <a:r>
              <a:rPr lang="en-US" sz="2000" b="1" dirty="0" smtClean="0">
                <a:solidFill>
                  <a:schemeClr val="tx1"/>
                </a:solidFill>
                <a:latin typeface="Times New Roman" pitchFamily="18" charset="0"/>
                <a:cs typeface="Times New Roman" pitchFamily="18" charset="0"/>
              </a:rPr>
              <a:t>, spontaneously </a:t>
            </a:r>
            <a:r>
              <a:rPr lang="en-US" sz="2000" b="1" dirty="0">
                <a:solidFill>
                  <a:schemeClr val="tx1"/>
                </a:solidFill>
                <a:latin typeface="Times New Roman" pitchFamily="18" charset="0"/>
                <a:cs typeface="Times New Roman" pitchFamily="18" charset="0"/>
              </a:rPr>
              <a:t>asked Compton whether iodine could be made radioactive, his goal </a:t>
            </a:r>
            <a:r>
              <a:rPr lang="en-US" sz="2000" b="1" dirty="0" smtClean="0">
                <a:solidFill>
                  <a:schemeClr val="tx1"/>
                </a:solidFill>
                <a:latin typeface="Times New Roman" pitchFamily="18" charset="0"/>
                <a:cs typeface="Times New Roman" pitchFamily="18" charset="0"/>
              </a:rPr>
              <a:t>being to </a:t>
            </a:r>
            <a:r>
              <a:rPr lang="en-US" sz="2000" b="1" dirty="0">
                <a:solidFill>
                  <a:schemeClr val="tx1"/>
                </a:solidFill>
                <a:latin typeface="Times New Roman" pitchFamily="18" charset="0"/>
                <a:cs typeface="Times New Roman" pitchFamily="18" charset="0"/>
              </a:rPr>
              <a:t>use this theoretical radioactive iodine to treat hyperthyroidism. Compton </a:t>
            </a:r>
            <a:r>
              <a:rPr lang="en-US" sz="2000" b="1" dirty="0" smtClean="0">
                <a:solidFill>
                  <a:schemeClr val="tx1"/>
                </a:solidFill>
                <a:latin typeface="Times New Roman" pitchFamily="18" charset="0"/>
                <a:cs typeface="Times New Roman" pitchFamily="18" charset="0"/>
              </a:rPr>
              <a:t>responded about </a:t>
            </a:r>
            <a:r>
              <a:rPr lang="en-US" sz="2000" b="1" dirty="0">
                <a:solidFill>
                  <a:schemeClr val="tx1"/>
                </a:solidFill>
                <a:latin typeface="Times New Roman" pitchFamily="18" charset="0"/>
                <a:cs typeface="Times New Roman" pitchFamily="18" charset="0"/>
              </a:rPr>
              <a:t>a month later by letter, writing that </a:t>
            </a:r>
            <a:r>
              <a:rPr lang="en-US" sz="2000" b="1" dirty="0">
                <a:solidFill>
                  <a:srgbClr val="00B0F0"/>
                </a:solidFill>
                <a:latin typeface="Times New Roman" pitchFamily="18" charset="0"/>
                <a:cs typeface="Times New Roman" pitchFamily="18" charset="0"/>
              </a:rPr>
              <a:t>iodine could indeed be made radioactive.</a:t>
            </a:r>
          </a:p>
        </p:txBody>
      </p:sp>
      <p:sp>
        <p:nvSpPr>
          <p:cNvPr id="4" name="TextBox 3"/>
          <p:cNvSpPr txBox="1"/>
          <p:nvPr/>
        </p:nvSpPr>
        <p:spPr>
          <a:xfrm>
            <a:off x="228600" y="6321623"/>
            <a:ext cx="6400800"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Bagley D. Endocrine News 2016; 27-30</a:t>
            </a:r>
            <a:endParaRPr lang="en-US" sz="1400"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0874"/>
            <a:ext cx="8229600" cy="1428006"/>
          </a:xfrm>
        </p:spPr>
        <p:txBody>
          <a:bodyPr>
            <a:noAutofit/>
          </a:bodyPr>
          <a:lstStyle/>
          <a:p>
            <a:pPr algn="ctr"/>
            <a:r>
              <a:rPr lang="en-US" sz="2600" b="1" dirty="0">
                <a:solidFill>
                  <a:srgbClr val="C00000"/>
                </a:solidFill>
                <a:latin typeface="Times New Roman" pitchFamily="18" charset="0"/>
                <a:cs typeface="Times New Roman" pitchFamily="18" charset="0"/>
              </a:rPr>
              <a:t>WHICH TESTS SHOULD BE PERFORMED DURING TREATMENT WITH ATD AND WHAT LEVELS SHOULD BE ACHIEVED?</a:t>
            </a:r>
            <a:r>
              <a:rPr lang="en-US" sz="2600" dirty="0">
                <a:solidFill>
                  <a:srgbClr val="C00000"/>
                </a:solidFill>
                <a:latin typeface="Times New Roman" pitchFamily="18" charset="0"/>
                <a:cs typeface="Times New Roman" pitchFamily="18" charset="0"/>
              </a:rPr>
              <a:t/>
            </a:r>
            <a:br>
              <a:rPr lang="en-US" sz="2600" dirty="0">
                <a:solidFill>
                  <a:srgbClr val="C00000"/>
                </a:solidFill>
                <a:latin typeface="Times New Roman" pitchFamily="18" charset="0"/>
                <a:cs typeface="Times New Roman" pitchFamily="18" charset="0"/>
              </a:rPr>
            </a:br>
            <a:endParaRPr lang="en-US" sz="26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467544" y="2708920"/>
            <a:ext cx="8229600" cy="2661245"/>
          </a:xfrm>
        </p:spPr>
        <p:txBody>
          <a:bodyPr/>
          <a:lstStyle/>
          <a:p>
            <a:pPr algn="just">
              <a:lnSpc>
                <a:spcPct val="150000"/>
              </a:lnSpc>
              <a:buClr>
                <a:srgbClr val="C00000"/>
              </a:buClr>
              <a:buFont typeface="Arial" pitchFamily="34" charset="0"/>
              <a:buChar char="•"/>
            </a:pPr>
            <a:r>
              <a:rPr lang="en-US" sz="2600" dirty="0">
                <a:solidFill>
                  <a:srgbClr val="002060"/>
                </a:solidFill>
                <a:latin typeface="Times New Roman" pitchFamily="18" charset="0"/>
                <a:cs typeface="Times New Roman" pitchFamily="18" charset="0"/>
              </a:rPr>
              <a:t>An </a:t>
            </a:r>
            <a:r>
              <a:rPr lang="en-US" sz="2600" dirty="0">
                <a:solidFill>
                  <a:srgbClr val="D60093"/>
                </a:solidFill>
                <a:latin typeface="Times New Roman" pitchFamily="18" charset="0"/>
                <a:cs typeface="Times New Roman" pitchFamily="18" charset="0"/>
              </a:rPr>
              <a:t>estimate of free T4 </a:t>
            </a:r>
            <a:r>
              <a:rPr lang="en-US" sz="2600" dirty="0" smtClean="0">
                <a:solidFill>
                  <a:srgbClr val="D60093"/>
                </a:solidFill>
                <a:latin typeface="Times New Roman" pitchFamily="18" charset="0"/>
                <a:cs typeface="Times New Roman" pitchFamily="18" charset="0"/>
              </a:rPr>
              <a:t> (FT4I )and </a:t>
            </a:r>
            <a:r>
              <a:rPr lang="en-US" sz="2600" dirty="0">
                <a:solidFill>
                  <a:srgbClr val="D60093"/>
                </a:solidFill>
                <a:latin typeface="Times New Roman" pitchFamily="18" charset="0"/>
                <a:cs typeface="Times New Roman" pitchFamily="18" charset="0"/>
              </a:rPr>
              <a:t>TSH </a:t>
            </a:r>
            <a:r>
              <a:rPr lang="en-US" sz="2600" dirty="0">
                <a:solidFill>
                  <a:srgbClr val="002060"/>
                </a:solidFill>
                <a:latin typeface="Times New Roman" pitchFamily="18" charset="0"/>
                <a:cs typeface="Times New Roman" pitchFamily="18" charset="0"/>
              </a:rPr>
              <a:t>should be monitored approximately </a:t>
            </a:r>
            <a:r>
              <a:rPr lang="en-US" sz="2600" dirty="0">
                <a:solidFill>
                  <a:srgbClr val="E65D00"/>
                </a:solidFill>
                <a:latin typeface="Times New Roman" pitchFamily="18" charset="0"/>
                <a:cs typeface="Times New Roman" pitchFamily="18" charset="0"/>
              </a:rPr>
              <a:t>every 4 weeks</a:t>
            </a:r>
            <a:r>
              <a:rPr lang="en-US" sz="2600" dirty="0">
                <a:solidFill>
                  <a:srgbClr val="002060"/>
                </a:solidFill>
                <a:latin typeface="Times New Roman" pitchFamily="18" charset="0"/>
                <a:cs typeface="Times New Roman" pitchFamily="18" charset="0"/>
              </a:rPr>
              <a:t>. The primary goal is a </a:t>
            </a:r>
            <a:r>
              <a:rPr lang="en-US" sz="2600" dirty="0">
                <a:solidFill>
                  <a:srgbClr val="00B0F0"/>
                </a:solidFill>
                <a:latin typeface="Times New Roman" pitchFamily="18" charset="0"/>
                <a:cs typeface="Times New Roman" pitchFamily="18" charset="0"/>
              </a:rPr>
              <a:t>serum free T4 at or just above the upper limit of the normal range</a:t>
            </a:r>
            <a:r>
              <a:rPr lang="en-US" sz="2600" dirty="0">
                <a:solidFill>
                  <a:srgbClr val="002060"/>
                </a:solidFill>
                <a:latin typeface="Times New Roman" pitchFamily="18" charset="0"/>
                <a:cs typeface="Times New Roman" pitchFamily="18" charset="0"/>
              </a:rPr>
              <a:t>. </a:t>
            </a:r>
          </a:p>
        </p:txBody>
      </p:sp>
      <p:sp>
        <p:nvSpPr>
          <p:cNvPr id="4" name="TextBox 3"/>
          <p:cNvSpPr txBox="1"/>
          <p:nvPr/>
        </p:nvSpPr>
        <p:spPr>
          <a:xfrm>
            <a:off x="395536" y="6525344"/>
            <a:ext cx="3092513" cy="276999"/>
          </a:xfrm>
          <a:prstGeom prst="rect">
            <a:avLst/>
          </a:prstGeom>
          <a:noFill/>
        </p:spPr>
        <p:txBody>
          <a:bodyPr wrap="none" rtlCol="0">
            <a:spAutoFit/>
          </a:bodyPr>
          <a:lstStyle/>
          <a:p>
            <a:r>
              <a:rPr lang="en-US" sz="1200" dirty="0" err="1" smtClean="0">
                <a:solidFill>
                  <a:srgbClr val="002060"/>
                </a:solidFill>
              </a:rPr>
              <a:t>Momotani</a:t>
            </a:r>
            <a:r>
              <a:rPr lang="en-US" sz="1200" dirty="0" smtClean="0">
                <a:solidFill>
                  <a:srgbClr val="002060"/>
                </a:solidFill>
              </a:rPr>
              <a:t> N et al. N </a:t>
            </a:r>
            <a:r>
              <a:rPr lang="en-US" sz="1200" dirty="0" err="1" smtClean="0">
                <a:solidFill>
                  <a:srgbClr val="002060"/>
                </a:solidFill>
              </a:rPr>
              <a:t>Engl</a:t>
            </a:r>
            <a:r>
              <a:rPr lang="en-US" sz="1200" dirty="0" smtClean="0">
                <a:solidFill>
                  <a:srgbClr val="002060"/>
                </a:solidFill>
              </a:rPr>
              <a:t> J med 1986; 315: 24</a:t>
            </a:r>
            <a:endParaRPr lang="en-US" sz="1200" dirty="0">
              <a:solidFill>
                <a:srgbClr val="00206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subTitle" idx="1"/>
          </p:nvPr>
        </p:nvSpPr>
        <p:spPr>
          <a:xfrm>
            <a:off x="107950" y="1322388"/>
            <a:ext cx="8964613" cy="4392612"/>
          </a:xfrm>
        </p:spPr>
        <p:txBody>
          <a:bodyPr/>
          <a:lstStyle/>
          <a:p>
            <a:pPr marR="0" algn="ctr" eaLnBrk="1" hangingPunct="1">
              <a:lnSpc>
                <a:spcPct val="80000"/>
              </a:lnSpc>
            </a:pPr>
            <a:r>
              <a:rPr lang="en-US" sz="4000" b="1" smtClean="0">
                <a:solidFill>
                  <a:srgbClr val="0B5395"/>
                </a:solidFill>
                <a:latin typeface="Times New Roman" pitchFamily="18" charset="0"/>
                <a:cs typeface="Times New Roman" pitchFamily="18" charset="0"/>
              </a:rPr>
              <a:t>Should anithyroid drug therapy be discontinued in the last part of pregnancy? </a:t>
            </a:r>
          </a:p>
          <a:p>
            <a:pPr marR="0" algn="ctr" eaLnBrk="1" hangingPunct="1">
              <a:lnSpc>
                <a:spcPct val="80000"/>
              </a:lnSpc>
            </a:pPr>
            <a:endParaRPr lang="en-US" sz="4000" b="1" smtClean="0">
              <a:solidFill>
                <a:srgbClr val="0B5395"/>
              </a:solidFill>
              <a:latin typeface="Times New Roman" pitchFamily="18" charset="0"/>
              <a:cs typeface="Times New Roman" pitchFamily="18" charset="0"/>
            </a:endParaRPr>
          </a:p>
          <a:p>
            <a:pPr marR="0" algn="ctr" eaLnBrk="1" hangingPunct="1">
              <a:lnSpc>
                <a:spcPct val="80000"/>
              </a:lnSpc>
            </a:pPr>
            <a:r>
              <a:rPr lang="en-US" sz="4000" b="1" smtClean="0">
                <a:solidFill>
                  <a:srgbClr val="0B5395"/>
                </a:solidFill>
                <a:latin typeface="Times New Roman" pitchFamily="18" charset="0"/>
                <a:cs typeface="Times New Roman" pitchFamily="18" charset="0"/>
              </a:rPr>
              <a:t>Can postpartum recurrence of Graves’ disease be prevented by the continuation of antithyroidis during pregnancy?</a:t>
            </a:r>
            <a:r>
              <a:rPr lang="en-US" sz="4000" smtClean="0">
                <a:solidFill>
                  <a:srgbClr val="0B5395"/>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0963" name="Object 2"/>
          <p:cNvGraphicFramePr>
            <a:graphicFrameLocks noChangeAspect="1"/>
          </p:cNvGraphicFramePr>
          <p:nvPr>
            <p:ph/>
          </p:nvPr>
        </p:nvGraphicFramePr>
        <p:xfrm>
          <a:off x="520700" y="571500"/>
          <a:ext cx="8194675" cy="5686425"/>
        </p:xfrm>
        <a:graphic>
          <a:graphicData uri="http://schemas.openxmlformats.org/presentationml/2006/ole">
            <p:oleObj spid="_x0000_s60418" name="Chart" r:id="rId3" imgW="8229600" imgH="5857875" progId="MSGraph.Chart.8">
              <p:embed followColorScheme="full"/>
            </p:oleObj>
          </a:graphicData>
        </a:graphic>
      </p:graphicFrame>
      <p:sp>
        <p:nvSpPr>
          <p:cNvPr id="4099" name="Text Box 4"/>
          <p:cNvSpPr txBox="1">
            <a:spLocks noChangeArrowheads="1"/>
          </p:cNvSpPr>
          <p:nvPr/>
        </p:nvSpPr>
        <p:spPr bwMode="auto">
          <a:xfrm>
            <a:off x="714375" y="6286500"/>
            <a:ext cx="3527425" cy="307975"/>
          </a:xfrm>
          <a:prstGeom prst="rect">
            <a:avLst/>
          </a:prstGeom>
          <a:noFill/>
          <a:ln w="9525">
            <a:noFill/>
            <a:miter lim="800000"/>
            <a:headEnd/>
            <a:tailEnd/>
          </a:ln>
        </p:spPr>
        <p:txBody>
          <a:bodyPr wrap="none">
            <a:spAutoFit/>
          </a:bodyPr>
          <a:lstStyle/>
          <a:p>
            <a:r>
              <a:rPr lang="en-US" sz="1400">
                <a:solidFill>
                  <a:schemeClr val="tx2"/>
                </a:solidFill>
              </a:rPr>
              <a:t>Nekagawa et al. Clin Endocrinol 57: 467,2002</a:t>
            </a:r>
          </a:p>
        </p:txBody>
      </p:sp>
      <p:sp>
        <p:nvSpPr>
          <p:cNvPr id="5" name="Rectangle 4"/>
          <p:cNvSpPr/>
          <p:nvPr/>
        </p:nvSpPr>
        <p:spPr>
          <a:xfrm>
            <a:off x="1500188" y="642938"/>
            <a:ext cx="6500812" cy="857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rgbClr val="990000"/>
                </a:solidFill>
                <a:latin typeface="Times New Roman" pitchFamily="18" charset="0"/>
                <a:cs typeface="Times New Roman" pitchFamily="18" charset="0"/>
              </a:rPr>
              <a:t>Postpartum recurrence and exacerbation of Graves’ hyperthyroidism</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63">
                                            <p:oleChartEl type="gridLegend"/>
                                          </p:spTgt>
                                        </p:tgtEl>
                                        <p:attrNameLst>
                                          <p:attrName>style.visibility</p:attrName>
                                        </p:attrNameLst>
                                      </p:cBhvr>
                                      <p:to>
                                        <p:strVal val="visible"/>
                                      </p:to>
                                    </p:set>
                                    <p:animEffect transition="in" filter="blinds(horizontal)">
                                      <p:cBhvr>
                                        <p:cTn id="7" dur="500"/>
                                        <p:tgtEl>
                                          <p:spTgt spid="40963">
                                            <p:oleChartEl type="gridLegend"/>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963">
                                            <p:oleChartEl type="series" lvl="1"/>
                                          </p:spTgt>
                                        </p:tgtEl>
                                        <p:attrNameLst>
                                          <p:attrName>style.visibility</p:attrName>
                                        </p:attrNameLst>
                                      </p:cBhvr>
                                      <p:to>
                                        <p:strVal val="visible"/>
                                      </p:to>
                                    </p:set>
                                    <p:animEffect transition="in" filter="blinds(horizontal)">
                                      <p:cBhvr>
                                        <p:cTn id="12" dur="500"/>
                                        <p:tgtEl>
                                          <p:spTgt spid="40963">
                                            <p:oleChartEl type="series" lvl="1"/>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0963">
                                            <p:oleChartEl type="series" lvl="2"/>
                                          </p:spTgt>
                                        </p:tgtEl>
                                        <p:attrNameLst>
                                          <p:attrName>style.visibility</p:attrName>
                                        </p:attrNameLst>
                                      </p:cBhvr>
                                      <p:to>
                                        <p:strVal val="visible"/>
                                      </p:to>
                                    </p:set>
                                    <p:animEffect transition="in" filter="blinds(horizontal)">
                                      <p:cBhvr>
                                        <p:cTn id="17" dur="500"/>
                                        <p:tgtEl>
                                          <p:spTgt spid="40963">
                                            <p:oleChartEl type="series" lvl="2"/>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0963" grpId="0" bld="series"/>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14500"/>
            <a:ext cx="8229600" cy="4389438"/>
          </a:xfrm>
        </p:spPr>
        <p:txBody>
          <a:bodyPr/>
          <a:lstStyle/>
          <a:p>
            <a:pPr algn="ctr">
              <a:buFont typeface="Wingdings 2" pitchFamily="18" charset="2"/>
              <a:buNone/>
              <a:defRPr/>
            </a:pPr>
            <a:r>
              <a:rPr lang="en-US" sz="3600" b="1" dirty="0" smtClean="0">
                <a:solidFill>
                  <a:srgbClr val="0070C0"/>
                </a:solidFill>
                <a:latin typeface="Times New Roman" pitchFamily="18" charset="0"/>
                <a:cs typeface="Times New Roman" pitchFamily="18" charset="0"/>
              </a:rPr>
              <a:t>What are the long-term effects of </a:t>
            </a:r>
            <a:r>
              <a:rPr lang="en-US" sz="3600" b="1" dirty="0" err="1" smtClean="0">
                <a:solidFill>
                  <a:srgbClr val="0070C0"/>
                </a:solidFill>
                <a:latin typeface="Times New Roman" pitchFamily="18" charset="0"/>
                <a:cs typeface="Times New Roman" pitchFamily="18" charset="0"/>
              </a:rPr>
              <a:t>antithyroid</a:t>
            </a:r>
            <a:r>
              <a:rPr lang="en-US" sz="3600" b="1" dirty="0" smtClean="0">
                <a:solidFill>
                  <a:srgbClr val="0070C0"/>
                </a:solidFill>
                <a:latin typeface="Times New Roman" pitchFamily="18" charset="0"/>
                <a:cs typeface="Times New Roman" pitchFamily="18" charset="0"/>
              </a:rPr>
              <a:t> treatment in pregnancy on growth, intellectual development and thyroid function of the offspring?</a:t>
            </a:r>
            <a:r>
              <a:rPr lang="en-US" sz="3600" dirty="0" smtClean="0">
                <a:solidFill>
                  <a:srgbClr val="0070C0"/>
                </a:solidFill>
                <a:latin typeface="Times New Roman" pitchFamily="18" charset="0"/>
                <a:cs typeface="Times New Roman" pitchFamily="18" charset="0"/>
              </a:rPr>
              <a:t> </a:t>
            </a:r>
            <a:endParaRPr lang="en-US" sz="3600" dirty="0">
              <a:solidFill>
                <a:srgbClr val="0070C0"/>
              </a:solidFill>
            </a:endParaRPr>
          </a:p>
        </p:txBody>
      </p:sp>
      <p:sp>
        <p:nvSpPr>
          <p:cNvPr id="4" name="Oval 3"/>
          <p:cNvSpPr/>
          <p:nvPr/>
        </p:nvSpPr>
        <p:spPr>
          <a:xfrm>
            <a:off x="142875" y="1214438"/>
            <a:ext cx="8858250" cy="3357562"/>
          </a:xfrm>
          <a:prstGeom prst="ellipse">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9"/>
          <p:cNvSpPr txBox="1">
            <a:spLocks noGrp="1" noChangeArrowheads="1"/>
          </p:cNvSpPr>
          <p:nvPr>
            <p:ph type="title"/>
          </p:nvPr>
        </p:nvSpPr>
        <p:spPr>
          <a:xfrm>
            <a:off x="428596" y="357166"/>
            <a:ext cx="8143932" cy="969496"/>
          </a:xfrm>
        </p:spPr>
        <p:txBody>
          <a:bodyPr>
            <a:spAutoFit/>
          </a:bodyPr>
          <a:lstStyle/>
          <a:p>
            <a:pPr algn="ctr">
              <a:defRPr/>
            </a:pPr>
            <a:r>
              <a:rPr lang="en-US" sz="2000" b="1" dirty="0">
                <a:solidFill>
                  <a:srgbClr val="C00000"/>
                </a:solidFill>
                <a:latin typeface="Times New Roman" pitchFamily="18" charset="0"/>
                <a:cs typeface="Times New Roman" pitchFamily="18" charset="0"/>
              </a:rPr>
              <a:t>Anthropometric data, serum thyroid hormones, and TSH, </a:t>
            </a:r>
          </a:p>
          <a:p>
            <a:pPr algn="ctr">
              <a:defRPr/>
            </a:pPr>
            <a:r>
              <a:rPr lang="en-US" sz="2000" b="1" dirty="0">
                <a:solidFill>
                  <a:srgbClr val="C00000"/>
                </a:solidFill>
                <a:latin typeface="Times New Roman" pitchFamily="18" charset="0"/>
                <a:cs typeface="Times New Roman" pitchFamily="18" charset="0"/>
              </a:rPr>
              <a:t>Urinary iodine, thyroid antibodies, and liver function tests </a:t>
            </a:r>
          </a:p>
          <a:p>
            <a:pPr algn="ctr">
              <a:defRPr/>
            </a:pPr>
            <a:r>
              <a:rPr lang="en-US" sz="2000" b="1" dirty="0">
                <a:solidFill>
                  <a:srgbClr val="C00000"/>
                </a:solidFill>
                <a:latin typeface="Times New Roman" pitchFamily="18" charset="0"/>
                <a:cs typeface="Times New Roman" pitchFamily="18" charset="0"/>
              </a:rPr>
              <a:t> in children of </a:t>
            </a:r>
            <a:r>
              <a:rPr lang="en-US" sz="2000" b="1" dirty="0" err="1">
                <a:solidFill>
                  <a:srgbClr val="C00000"/>
                </a:solidFill>
                <a:latin typeface="Times New Roman" pitchFamily="18" charset="0"/>
                <a:cs typeface="Times New Roman" pitchFamily="18" charset="0"/>
              </a:rPr>
              <a:t>thyrotoxic</a:t>
            </a:r>
            <a:r>
              <a:rPr lang="en-US" sz="2000" b="1" dirty="0">
                <a:solidFill>
                  <a:srgbClr val="C00000"/>
                </a:solidFill>
                <a:latin typeface="Times New Roman" pitchFamily="18" charset="0"/>
                <a:cs typeface="Times New Roman" pitchFamily="18" charset="0"/>
              </a:rPr>
              <a:t> mothers and control group</a:t>
            </a:r>
          </a:p>
        </p:txBody>
      </p:sp>
      <p:graphicFrame>
        <p:nvGraphicFramePr>
          <p:cNvPr id="4" name="Group 148"/>
          <p:cNvGraphicFramePr>
            <a:graphicFrameLocks/>
          </p:cNvGraphicFramePr>
          <p:nvPr/>
        </p:nvGraphicFramePr>
        <p:xfrm>
          <a:off x="1285875" y="1577975"/>
          <a:ext cx="6264275" cy="4565932"/>
        </p:xfrm>
        <a:graphic>
          <a:graphicData uri="http://schemas.openxmlformats.org/drawingml/2006/table">
            <a:tbl>
              <a:tblPr/>
              <a:tblGrid>
                <a:gridCol w="2089150"/>
                <a:gridCol w="2671763"/>
                <a:gridCol w="1503362"/>
              </a:tblGrid>
              <a:tr h="56250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Parameters</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horzOverflow="overflow">
                    <a:lnL cap="flat">
                      <a:noFill/>
                    </a:lnL>
                    <a:lnR>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Children of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thyrotoxic</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mothers (n=23)</a:t>
                      </a:r>
                    </a:p>
                  </a:txBody>
                  <a:tcPr horzOverflow="overflow">
                    <a:lnL>
                      <a:noFill/>
                    </a:lnL>
                    <a:lnR>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Controls</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(n=30)</a:t>
                      </a:r>
                    </a:p>
                  </a:txBody>
                  <a:tcPr horzOverflow="overflow">
                    <a:lnL>
                      <a:noFill/>
                    </a:lnL>
                    <a:lnR cap="flat">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r>
              <a:tr h="409594">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Age at testing (yr)</a:t>
                      </a:r>
                    </a:p>
                  </a:txBody>
                  <a:tcPr horzOverflow="overflow">
                    <a:lnL cap="flat">
                      <a:noFill/>
                    </a:lnL>
                    <a:lnR>
                      <a:noFill/>
                    </a:lnR>
                    <a:lnT w="28575" cap="flat" cmpd="sng" algn="ctr">
                      <a:solidFill>
                        <a:srgbClr val="FF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5.61±1.9</a:t>
                      </a:r>
                    </a:p>
                  </a:txBody>
                  <a:tcPr horzOverflow="overflow">
                    <a:lnL>
                      <a:noFill/>
                    </a:lnL>
                    <a:lnR>
                      <a:noFill/>
                    </a:lnR>
                    <a:lnT w="28575" cap="flat" cmpd="sng" algn="ctr">
                      <a:solidFill>
                        <a:srgbClr val="FF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5.7±2.0</a:t>
                      </a:r>
                    </a:p>
                  </a:txBody>
                  <a:tcPr horzOverflow="overflow">
                    <a:lnL>
                      <a:noFill/>
                    </a:lnL>
                    <a:lnR cap="flat">
                      <a:noFill/>
                    </a:lnR>
                    <a:lnT w="28575" cap="flat" cmpd="sng" algn="ctr">
                      <a:solidFill>
                        <a:srgbClr val="FF0000"/>
                      </a:solidFill>
                      <a:prstDash val="solid"/>
                      <a:round/>
                      <a:headEnd type="none" w="med" len="med"/>
                      <a:tailEnd type="none" w="med" len="med"/>
                    </a:lnT>
                    <a:lnB>
                      <a:noFill/>
                    </a:lnB>
                    <a:lnTlToBr>
                      <a:noFill/>
                    </a:lnTlToBr>
                    <a:lnBlToTr>
                      <a:noFill/>
                    </a:lnBlToTr>
                    <a:noFill/>
                  </a:tcPr>
                </a:tc>
              </a:tr>
              <a:tr h="325684">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Sex </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7M/16F</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11M/19F</a:t>
                      </a:r>
                    </a:p>
                  </a:txBody>
                  <a:tcPr horzOverflow="overflow">
                    <a:lnL>
                      <a:noFill/>
                    </a:lnL>
                    <a:lnR cap="flat">
                      <a:noFill/>
                    </a:lnR>
                    <a:lnT>
                      <a:noFill/>
                    </a:lnT>
                    <a:lnB>
                      <a:noFill/>
                    </a:lnB>
                    <a:lnTlToBr>
                      <a:noFill/>
                    </a:lnTlToBr>
                    <a:lnBlToTr>
                      <a:noFill/>
                    </a:lnBlToTr>
                    <a:noFill/>
                  </a:tcPr>
                </a:tc>
              </a:tr>
              <a:tr h="328529">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Height (cm)</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113±11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111±13</a:t>
                      </a:r>
                    </a:p>
                  </a:txBody>
                  <a:tcPr horzOverflow="overflow">
                    <a:lnL>
                      <a:noFill/>
                    </a:lnL>
                    <a:lnR cap="flat">
                      <a:noFill/>
                    </a:lnR>
                    <a:lnT>
                      <a:noFill/>
                    </a:lnT>
                    <a:lnB>
                      <a:noFill/>
                    </a:lnB>
                    <a:lnTlToBr>
                      <a:noFill/>
                    </a:lnTlToBr>
                    <a:lnBlToTr>
                      <a:noFill/>
                    </a:lnBlToTr>
                    <a:noFill/>
                  </a:tcPr>
                </a:tc>
              </a:tr>
              <a:tr h="3271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Weight (kg)</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18.0±5.2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19.7±7.9</a:t>
                      </a:r>
                    </a:p>
                  </a:txBody>
                  <a:tcPr horzOverflow="overflow">
                    <a:lnL>
                      <a:noFill/>
                    </a:lnL>
                    <a:lnR cap="flat">
                      <a:noFill/>
                    </a:lnR>
                    <a:lnT>
                      <a:noFill/>
                    </a:lnT>
                    <a:lnB>
                      <a:noFill/>
                    </a:lnB>
                    <a:lnTlToBr>
                      <a:noFill/>
                    </a:lnTlToBr>
                    <a:lnBlToTr>
                      <a:noFill/>
                    </a:lnBlToTr>
                    <a:noFill/>
                  </a:tcPr>
                </a:tc>
              </a:tr>
              <a:tr h="325684">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T4 (µg/dl)</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9.7±2.2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9.5±2.0</a:t>
                      </a:r>
                    </a:p>
                  </a:txBody>
                  <a:tcPr horzOverflow="overflow">
                    <a:lnL>
                      <a:noFill/>
                    </a:lnL>
                    <a:lnR cap="flat">
                      <a:noFill/>
                    </a:lnR>
                    <a:lnT>
                      <a:noFill/>
                    </a:lnT>
                    <a:lnB>
                      <a:noFill/>
                    </a:lnB>
                    <a:lnTlToBr>
                      <a:noFill/>
                    </a:lnTlToBr>
                    <a:lnBlToTr>
                      <a:noFill/>
                    </a:lnBlToTr>
                    <a:noFill/>
                  </a:tcPr>
                </a:tc>
              </a:tr>
              <a:tr h="328529">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T3 (ng/dl)</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147±33</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142±40</a:t>
                      </a:r>
                    </a:p>
                  </a:txBody>
                  <a:tcPr horzOverflow="overflow">
                    <a:lnL>
                      <a:noFill/>
                    </a:lnL>
                    <a:lnR cap="flat">
                      <a:noFill/>
                    </a:lnR>
                    <a:lnT>
                      <a:noFill/>
                    </a:lnT>
                    <a:lnB>
                      <a:noFill/>
                    </a:lnB>
                    <a:lnTlToBr>
                      <a:noFill/>
                    </a:lnTlToBr>
                    <a:lnBlToTr>
                      <a:noFill/>
                    </a:lnBlToTr>
                    <a:noFill/>
                  </a:tcPr>
                </a:tc>
              </a:tr>
              <a:tr h="3271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TSH (mU/l)</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1.25±0.5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1.45±0.6</a:t>
                      </a:r>
                    </a:p>
                  </a:txBody>
                  <a:tcPr horzOverflow="overflow">
                    <a:lnL>
                      <a:noFill/>
                    </a:lnL>
                    <a:lnR cap="flat">
                      <a:noFill/>
                    </a:lnR>
                    <a:lnT>
                      <a:noFill/>
                    </a:lnT>
                    <a:lnB>
                      <a:noFill/>
                    </a:lnB>
                    <a:lnTlToBr>
                      <a:noFill/>
                    </a:lnTlToBr>
                    <a:lnBlToTr>
                      <a:noFill/>
                    </a:lnBlToTr>
                    <a:noFill/>
                  </a:tcPr>
                </a:tc>
              </a:tr>
              <a:tr h="325684">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RT3Up (%)</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28.3±2.2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28.7±2.1</a:t>
                      </a:r>
                    </a:p>
                  </a:txBody>
                  <a:tcPr horzOverflow="overflow">
                    <a:lnL>
                      <a:noFill/>
                    </a:lnL>
                    <a:lnR cap="flat">
                      <a:noFill/>
                    </a:lnR>
                    <a:lnT>
                      <a:noFill/>
                    </a:lnT>
                    <a:lnB>
                      <a:noFill/>
                    </a:lnB>
                    <a:lnTlToBr>
                      <a:noFill/>
                    </a:lnTlToBr>
                    <a:lnBlToTr>
                      <a:noFill/>
                    </a:lnBlToTr>
                    <a:noFill/>
                  </a:tcPr>
                </a:tc>
              </a:tr>
              <a:tr h="438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Urinary iodine (µg/dl)</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22.3±11.7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20.5±8.5</a:t>
                      </a:r>
                    </a:p>
                  </a:txBody>
                  <a:tcPr horzOverflow="overflow">
                    <a:lnL>
                      <a:noFill/>
                    </a:lnL>
                    <a:lnR cap="flat">
                      <a:noFill/>
                    </a:lnR>
                    <a:lnT>
                      <a:noFill/>
                    </a:lnT>
                    <a:lnB>
                      <a:noFill/>
                    </a:lnB>
                    <a:lnTlToBr>
                      <a:noFill/>
                    </a:lnTlToBr>
                    <a:lnBlToTr>
                      <a:noFill/>
                    </a:lnBlToTr>
                    <a:noFill/>
                  </a:tcPr>
                </a:tc>
              </a:tr>
              <a:tr h="325684">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Anti Tg (IU/ml)</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52.4±41.5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62.6±50.0</a:t>
                      </a:r>
                    </a:p>
                  </a:txBody>
                  <a:tcPr horzOverflow="overflow">
                    <a:lnL>
                      <a:noFill/>
                    </a:lnL>
                    <a:lnR cap="flat">
                      <a:noFill/>
                    </a:lnR>
                    <a:lnT>
                      <a:noFill/>
                    </a:lnT>
                    <a:lnB>
                      <a:noFill/>
                    </a:lnB>
                    <a:lnTlToBr>
                      <a:noFill/>
                    </a:lnTlToBr>
                    <a:lnBlToTr>
                      <a:noFill/>
                    </a:lnBlToTr>
                    <a:noFill/>
                  </a:tcPr>
                </a:tc>
              </a:tr>
              <a:tr h="408172">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Anti TPO (IU/ml)</a:t>
                      </a:r>
                    </a:p>
                  </a:txBody>
                  <a:tcPr horzOverflow="overflow">
                    <a:lnL cap="flat">
                      <a:noFill/>
                    </a:lnL>
                    <a:lnR>
                      <a:noFill/>
                    </a:lnR>
                    <a:lnT>
                      <a:noFill/>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32.9±31.1</a:t>
                      </a:r>
                    </a:p>
                  </a:txBody>
                  <a:tcPr horzOverflow="overflow">
                    <a:lnL>
                      <a:noFill/>
                    </a:lnL>
                    <a:lnR>
                      <a:noFill/>
                    </a:lnR>
                    <a:lnT>
                      <a:noFill/>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43.6±37.1</a:t>
                      </a:r>
                    </a:p>
                  </a:txBody>
                  <a:tcPr horzOverflow="overflow">
                    <a:lnL>
                      <a:noFill/>
                    </a:lnL>
                    <a:lnR cap="flat">
                      <a:noFill/>
                    </a:lnR>
                    <a:lnT>
                      <a:noFill/>
                    </a:lnT>
                    <a:lnB w="28575" cap="flat" cmpd="sng" algn="ctr">
                      <a:solidFill>
                        <a:srgbClr val="FF0000"/>
                      </a:solidFill>
                      <a:prstDash val="solid"/>
                      <a:round/>
                      <a:headEnd type="none" w="med" len="med"/>
                      <a:tailEnd type="none" w="med" len="med"/>
                    </a:lnB>
                    <a:lnTlToBr>
                      <a:noFill/>
                    </a:lnTlToBr>
                    <a:lnBlToTr>
                      <a:noFill/>
                    </a:lnBlToTr>
                    <a:noFill/>
                  </a:tcPr>
                </a:tc>
              </a:tr>
            </a:tbl>
          </a:graphicData>
        </a:graphic>
      </p:graphicFrame>
      <p:sp>
        <p:nvSpPr>
          <p:cNvPr id="47147" name="TextBox 4"/>
          <p:cNvSpPr txBox="1">
            <a:spLocks noChangeArrowheads="1"/>
          </p:cNvSpPr>
          <p:nvPr/>
        </p:nvSpPr>
        <p:spPr bwMode="auto">
          <a:xfrm>
            <a:off x="1143000" y="6335713"/>
            <a:ext cx="3330575" cy="307975"/>
          </a:xfrm>
          <a:prstGeom prst="rect">
            <a:avLst/>
          </a:prstGeom>
          <a:noFill/>
          <a:ln w="9525">
            <a:noFill/>
            <a:miter lim="800000"/>
            <a:headEnd/>
            <a:tailEnd/>
          </a:ln>
        </p:spPr>
        <p:txBody>
          <a:bodyPr wrap="none">
            <a:spAutoFit/>
          </a:bodyPr>
          <a:lstStyle/>
          <a:p>
            <a:r>
              <a:rPr lang="en-US" sz="1400">
                <a:solidFill>
                  <a:schemeClr val="tx2"/>
                </a:solidFill>
              </a:rPr>
              <a:t>Azizi et al. J Endocrinol Invest 2002;25:586</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noChangeAspect="1"/>
          </p:cNvGrpSpPr>
          <p:nvPr/>
        </p:nvGrpSpPr>
        <p:grpSpPr bwMode="auto">
          <a:xfrm>
            <a:off x="1535113" y="1123950"/>
            <a:ext cx="5680075" cy="5178425"/>
            <a:chOff x="22" y="982"/>
            <a:chExt cx="2994" cy="2729"/>
          </a:xfrm>
        </p:grpSpPr>
        <p:sp>
          <p:nvSpPr>
            <p:cNvPr id="48136" name="AutoShape 4"/>
            <p:cNvSpPr>
              <a:spLocks noChangeAspect="1" noChangeArrowheads="1" noTextEdit="1"/>
            </p:cNvSpPr>
            <p:nvPr/>
          </p:nvSpPr>
          <p:spPr bwMode="auto">
            <a:xfrm>
              <a:off x="22" y="982"/>
              <a:ext cx="2994" cy="2720"/>
            </a:xfrm>
            <a:prstGeom prst="rect">
              <a:avLst/>
            </a:prstGeom>
            <a:noFill/>
            <a:ln w="9525">
              <a:noFill/>
              <a:miter lim="800000"/>
              <a:headEnd/>
              <a:tailEnd/>
            </a:ln>
          </p:spPr>
          <p:txBody>
            <a:bodyPr/>
            <a:lstStyle/>
            <a:p>
              <a:endParaRPr lang="en-US"/>
            </a:p>
          </p:txBody>
        </p:sp>
        <p:sp>
          <p:nvSpPr>
            <p:cNvPr id="48137" name="Rectangle 6"/>
            <p:cNvSpPr>
              <a:spLocks noChangeArrowheads="1"/>
            </p:cNvSpPr>
            <p:nvPr/>
          </p:nvSpPr>
          <p:spPr bwMode="auto">
            <a:xfrm>
              <a:off x="585" y="2009"/>
              <a:ext cx="143" cy="1579"/>
            </a:xfrm>
            <a:prstGeom prst="rect">
              <a:avLst/>
            </a:prstGeom>
            <a:solidFill>
              <a:srgbClr val="FF0000"/>
            </a:solidFill>
            <a:ln w="9525">
              <a:noFill/>
              <a:miter lim="800000"/>
              <a:headEnd/>
              <a:tailEnd/>
            </a:ln>
          </p:spPr>
          <p:txBody>
            <a:bodyPr/>
            <a:lstStyle/>
            <a:p>
              <a:endParaRPr lang="en-US" sz="1200"/>
            </a:p>
          </p:txBody>
        </p:sp>
        <p:sp>
          <p:nvSpPr>
            <p:cNvPr id="48138" name="Rectangle 7"/>
            <p:cNvSpPr>
              <a:spLocks noChangeArrowheads="1"/>
            </p:cNvSpPr>
            <p:nvPr/>
          </p:nvSpPr>
          <p:spPr bwMode="auto">
            <a:xfrm>
              <a:off x="587" y="2011"/>
              <a:ext cx="139" cy="1575"/>
            </a:xfrm>
            <a:prstGeom prst="rect">
              <a:avLst/>
            </a:prstGeom>
            <a:noFill/>
            <a:ln w="7938">
              <a:solidFill>
                <a:srgbClr val="000000"/>
              </a:solidFill>
              <a:miter lim="800000"/>
              <a:headEnd/>
              <a:tailEnd/>
            </a:ln>
          </p:spPr>
          <p:txBody>
            <a:bodyPr/>
            <a:lstStyle/>
            <a:p>
              <a:endParaRPr lang="en-US" sz="1200"/>
            </a:p>
          </p:txBody>
        </p:sp>
        <p:sp>
          <p:nvSpPr>
            <p:cNvPr id="48139" name="Rectangle 8"/>
            <p:cNvSpPr>
              <a:spLocks noChangeArrowheads="1"/>
            </p:cNvSpPr>
            <p:nvPr/>
          </p:nvSpPr>
          <p:spPr bwMode="auto">
            <a:xfrm>
              <a:off x="1026" y="2125"/>
              <a:ext cx="143" cy="1463"/>
            </a:xfrm>
            <a:prstGeom prst="rect">
              <a:avLst/>
            </a:prstGeom>
            <a:solidFill>
              <a:srgbClr val="FF0000"/>
            </a:solidFill>
            <a:ln w="9525">
              <a:noFill/>
              <a:miter lim="800000"/>
              <a:headEnd/>
              <a:tailEnd/>
            </a:ln>
          </p:spPr>
          <p:txBody>
            <a:bodyPr/>
            <a:lstStyle/>
            <a:p>
              <a:endParaRPr lang="en-US" sz="1200"/>
            </a:p>
          </p:txBody>
        </p:sp>
        <p:sp>
          <p:nvSpPr>
            <p:cNvPr id="48140" name="Rectangle 9"/>
            <p:cNvSpPr>
              <a:spLocks noChangeArrowheads="1"/>
            </p:cNvSpPr>
            <p:nvPr/>
          </p:nvSpPr>
          <p:spPr bwMode="auto">
            <a:xfrm>
              <a:off x="1028" y="2127"/>
              <a:ext cx="139" cy="1459"/>
            </a:xfrm>
            <a:prstGeom prst="rect">
              <a:avLst/>
            </a:prstGeom>
            <a:noFill/>
            <a:ln w="7938">
              <a:solidFill>
                <a:srgbClr val="000000"/>
              </a:solidFill>
              <a:miter lim="800000"/>
              <a:headEnd/>
              <a:tailEnd/>
            </a:ln>
          </p:spPr>
          <p:txBody>
            <a:bodyPr/>
            <a:lstStyle/>
            <a:p>
              <a:endParaRPr lang="en-US" sz="1200"/>
            </a:p>
          </p:txBody>
        </p:sp>
        <p:sp>
          <p:nvSpPr>
            <p:cNvPr id="48141" name="Rectangle 10"/>
            <p:cNvSpPr>
              <a:spLocks noChangeArrowheads="1"/>
            </p:cNvSpPr>
            <p:nvPr/>
          </p:nvSpPr>
          <p:spPr bwMode="auto">
            <a:xfrm>
              <a:off x="1466" y="2048"/>
              <a:ext cx="144" cy="1540"/>
            </a:xfrm>
            <a:prstGeom prst="rect">
              <a:avLst/>
            </a:prstGeom>
            <a:solidFill>
              <a:srgbClr val="FF0000"/>
            </a:solidFill>
            <a:ln w="9525">
              <a:noFill/>
              <a:miter lim="800000"/>
              <a:headEnd/>
              <a:tailEnd/>
            </a:ln>
          </p:spPr>
          <p:txBody>
            <a:bodyPr/>
            <a:lstStyle/>
            <a:p>
              <a:endParaRPr lang="en-US" sz="1200"/>
            </a:p>
          </p:txBody>
        </p:sp>
        <p:sp>
          <p:nvSpPr>
            <p:cNvPr id="48142" name="Rectangle 11"/>
            <p:cNvSpPr>
              <a:spLocks noChangeArrowheads="1"/>
            </p:cNvSpPr>
            <p:nvPr/>
          </p:nvSpPr>
          <p:spPr bwMode="auto">
            <a:xfrm>
              <a:off x="1468" y="2050"/>
              <a:ext cx="140" cy="1536"/>
            </a:xfrm>
            <a:prstGeom prst="rect">
              <a:avLst/>
            </a:prstGeom>
            <a:noFill/>
            <a:ln w="7938">
              <a:solidFill>
                <a:srgbClr val="000000"/>
              </a:solidFill>
              <a:miter lim="800000"/>
              <a:headEnd/>
              <a:tailEnd/>
            </a:ln>
          </p:spPr>
          <p:txBody>
            <a:bodyPr/>
            <a:lstStyle/>
            <a:p>
              <a:endParaRPr lang="en-US" sz="1200"/>
            </a:p>
          </p:txBody>
        </p:sp>
        <p:sp>
          <p:nvSpPr>
            <p:cNvPr id="48143" name="Rectangle 12"/>
            <p:cNvSpPr>
              <a:spLocks noChangeArrowheads="1"/>
            </p:cNvSpPr>
            <p:nvPr/>
          </p:nvSpPr>
          <p:spPr bwMode="auto">
            <a:xfrm>
              <a:off x="1907" y="1766"/>
              <a:ext cx="144" cy="1822"/>
            </a:xfrm>
            <a:prstGeom prst="rect">
              <a:avLst/>
            </a:prstGeom>
            <a:solidFill>
              <a:srgbClr val="FF0000"/>
            </a:solidFill>
            <a:ln w="9525">
              <a:noFill/>
              <a:miter lim="800000"/>
              <a:headEnd/>
              <a:tailEnd/>
            </a:ln>
          </p:spPr>
          <p:txBody>
            <a:bodyPr/>
            <a:lstStyle/>
            <a:p>
              <a:endParaRPr lang="en-US" sz="1200"/>
            </a:p>
          </p:txBody>
        </p:sp>
        <p:sp>
          <p:nvSpPr>
            <p:cNvPr id="48144" name="Rectangle 13"/>
            <p:cNvSpPr>
              <a:spLocks noChangeArrowheads="1"/>
            </p:cNvSpPr>
            <p:nvPr/>
          </p:nvSpPr>
          <p:spPr bwMode="auto">
            <a:xfrm>
              <a:off x="1909" y="1768"/>
              <a:ext cx="139" cy="1818"/>
            </a:xfrm>
            <a:prstGeom prst="rect">
              <a:avLst/>
            </a:prstGeom>
            <a:noFill/>
            <a:ln w="7938">
              <a:solidFill>
                <a:srgbClr val="000000"/>
              </a:solidFill>
              <a:miter lim="800000"/>
              <a:headEnd/>
              <a:tailEnd/>
            </a:ln>
          </p:spPr>
          <p:txBody>
            <a:bodyPr/>
            <a:lstStyle/>
            <a:p>
              <a:endParaRPr lang="en-US" sz="1200"/>
            </a:p>
          </p:txBody>
        </p:sp>
        <p:sp>
          <p:nvSpPr>
            <p:cNvPr id="48145" name="Rectangle 14"/>
            <p:cNvSpPr>
              <a:spLocks noChangeArrowheads="1"/>
            </p:cNvSpPr>
            <p:nvPr/>
          </p:nvSpPr>
          <p:spPr bwMode="auto">
            <a:xfrm>
              <a:off x="2348" y="1958"/>
              <a:ext cx="143" cy="1630"/>
            </a:xfrm>
            <a:prstGeom prst="rect">
              <a:avLst/>
            </a:prstGeom>
            <a:solidFill>
              <a:srgbClr val="FF0000"/>
            </a:solidFill>
            <a:ln w="9525">
              <a:noFill/>
              <a:miter lim="800000"/>
              <a:headEnd/>
              <a:tailEnd/>
            </a:ln>
          </p:spPr>
          <p:txBody>
            <a:bodyPr/>
            <a:lstStyle/>
            <a:p>
              <a:endParaRPr lang="en-US" sz="1200"/>
            </a:p>
          </p:txBody>
        </p:sp>
        <p:sp>
          <p:nvSpPr>
            <p:cNvPr id="48146" name="Rectangle 15"/>
            <p:cNvSpPr>
              <a:spLocks noChangeArrowheads="1"/>
            </p:cNvSpPr>
            <p:nvPr/>
          </p:nvSpPr>
          <p:spPr bwMode="auto">
            <a:xfrm>
              <a:off x="2350" y="1960"/>
              <a:ext cx="139" cy="1626"/>
            </a:xfrm>
            <a:prstGeom prst="rect">
              <a:avLst/>
            </a:prstGeom>
            <a:noFill/>
            <a:ln w="7938">
              <a:solidFill>
                <a:srgbClr val="000000"/>
              </a:solidFill>
              <a:miter lim="800000"/>
              <a:headEnd/>
              <a:tailEnd/>
            </a:ln>
          </p:spPr>
          <p:txBody>
            <a:bodyPr/>
            <a:lstStyle/>
            <a:p>
              <a:endParaRPr lang="en-US" sz="1200"/>
            </a:p>
          </p:txBody>
        </p:sp>
        <p:sp>
          <p:nvSpPr>
            <p:cNvPr id="48147" name="Rectangle 16"/>
            <p:cNvSpPr>
              <a:spLocks noChangeArrowheads="1"/>
            </p:cNvSpPr>
            <p:nvPr/>
          </p:nvSpPr>
          <p:spPr bwMode="auto">
            <a:xfrm>
              <a:off x="2789" y="1586"/>
              <a:ext cx="143" cy="2002"/>
            </a:xfrm>
            <a:prstGeom prst="rect">
              <a:avLst/>
            </a:prstGeom>
            <a:solidFill>
              <a:srgbClr val="FF0000"/>
            </a:solidFill>
            <a:ln w="9525">
              <a:noFill/>
              <a:miter lim="800000"/>
              <a:headEnd/>
              <a:tailEnd/>
            </a:ln>
          </p:spPr>
          <p:txBody>
            <a:bodyPr/>
            <a:lstStyle/>
            <a:p>
              <a:endParaRPr lang="en-US" sz="1200"/>
            </a:p>
          </p:txBody>
        </p:sp>
        <p:sp>
          <p:nvSpPr>
            <p:cNvPr id="48148" name="Rectangle 17"/>
            <p:cNvSpPr>
              <a:spLocks noChangeArrowheads="1"/>
            </p:cNvSpPr>
            <p:nvPr/>
          </p:nvSpPr>
          <p:spPr bwMode="auto">
            <a:xfrm>
              <a:off x="2791" y="1588"/>
              <a:ext cx="139" cy="1998"/>
            </a:xfrm>
            <a:prstGeom prst="rect">
              <a:avLst/>
            </a:prstGeom>
            <a:noFill/>
            <a:ln w="7938">
              <a:solidFill>
                <a:srgbClr val="000000"/>
              </a:solidFill>
              <a:miter lim="800000"/>
              <a:headEnd/>
              <a:tailEnd/>
            </a:ln>
          </p:spPr>
          <p:txBody>
            <a:bodyPr/>
            <a:lstStyle/>
            <a:p>
              <a:endParaRPr lang="en-US" sz="1200"/>
            </a:p>
          </p:txBody>
        </p:sp>
        <p:sp>
          <p:nvSpPr>
            <p:cNvPr id="48149" name="Rectangle 18"/>
            <p:cNvSpPr>
              <a:spLocks noChangeArrowheads="1"/>
            </p:cNvSpPr>
            <p:nvPr/>
          </p:nvSpPr>
          <p:spPr bwMode="auto">
            <a:xfrm>
              <a:off x="442" y="2304"/>
              <a:ext cx="143" cy="1284"/>
            </a:xfrm>
            <a:prstGeom prst="rect">
              <a:avLst/>
            </a:prstGeom>
            <a:solidFill>
              <a:srgbClr val="FFFF00"/>
            </a:solidFill>
            <a:ln w="9525">
              <a:noFill/>
              <a:miter lim="800000"/>
              <a:headEnd/>
              <a:tailEnd/>
            </a:ln>
          </p:spPr>
          <p:txBody>
            <a:bodyPr/>
            <a:lstStyle/>
            <a:p>
              <a:endParaRPr lang="en-US" sz="1200"/>
            </a:p>
          </p:txBody>
        </p:sp>
        <p:sp>
          <p:nvSpPr>
            <p:cNvPr id="48150" name="Rectangle 19"/>
            <p:cNvSpPr>
              <a:spLocks noChangeArrowheads="1"/>
            </p:cNvSpPr>
            <p:nvPr/>
          </p:nvSpPr>
          <p:spPr bwMode="auto">
            <a:xfrm>
              <a:off x="444" y="2306"/>
              <a:ext cx="139" cy="1280"/>
            </a:xfrm>
            <a:prstGeom prst="rect">
              <a:avLst/>
            </a:prstGeom>
            <a:noFill/>
            <a:ln w="7938">
              <a:solidFill>
                <a:srgbClr val="000000"/>
              </a:solidFill>
              <a:miter lim="800000"/>
              <a:headEnd/>
              <a:tailEnd/>
            </a:ln>
          </p:spPr>
          <p:txBody>
            <a:bodyPr/>
            <a:lstStyle/>
            <a:p>
              <a:endParaRPr lang="en-US" sz="1200"/>
            </a:p>
          </p:txBody>
        </p:sp>
        <p:sp>
          <p:nvSpPr>
            <p:cNvPr id="48151" name="Rectangle 20"/>
            <p:cNvSpPr>
              <a:spLocks noChangeArrowheads="1"/>
            </p:cNvSpPr>
            <p:nvPr/>
          </p:nvSpPr>
          <p:spPr bwMode="auto">
            <a:xfrm>
              <a:off x="882" y="2150"/>
              <a:ext cx="144" cy="1438"/>
            </a:xfrm>
            <a:prstGeom prst="rect">
              <a:avLst/>
            </a:prstGeom>
            <a:solidFill>
              <a:srgbClr val="FFFF00"/>
            </a:solidFill>
            <a:ln w="9525">
              <a:noFill/>
              <a:miter lim="800000"/>
              <a:headEnd/>
              <a:tailEnd/>
            </a:ln>
          </p:spPr>
          <p:txBody>
            <a:bodyPr/>
            <a:lstStyle/>
            <a:p>
              <a:endParaRPr lang="en-US" sz="1200"/>
            </a:p>
          </p:txBody>
        </p:sp>
        <p:sp>
          <p:nvSpPr>
            <p:cNvPr id="48152" name="Rectangle 21"/>
            <p:cNvSpPr>
              <a:spLocks noChangeArrowheads="1"/>
            </p:cNvSpPr>
            <p:nvPr/>
          </p:nvSpPr>
          <p:spPr bwMode="auto">
            <a:xfrm>
              <a:off x="884" y="2152"/>
              <a:ext cx="140" cy="1434"/>
            </a:xfrm>
            <a:prstGeom prst="rect">
              <a:avLst/>
            </a:prstGeom>
            <a:noFill/>
            <a:ln w="7938">
              <a:solidFill>
                <a:srgbClr val="000000"/>
              </a:solidFill>
              <a:miter lim="800000"/>
              <a:headEnd/>
              <a:tailEnd/>
            </a:ln>
          </p:spPr>
          <p:txBody>
            <a:bodyPr/>
            <a:lstStyle/>
            <a:p>
              <a:endParaRPr lang="en-US" sz="1200"/>
            </a:p>
          </p:txBody>
        </p:sp>
        <p:sp>
          <p:nvSpPr>
            <p:cNvPr id="48153" name="Rectangle 22"/>
            <p:cNvSpPr>
              <a:spLocks noChangeArrowheads="1"/>
            </p:cNvSpPr>
            <p:nvPr/>
          </p:nvSpPr>
          <p:spPr bwMode="auto">
            <a:xfrm>
              <a:off x="1323" y="1984"/>
              <a:ext cx="144" cy="1604"/>
            </a:xfrm>
            <a:prstGeom prst="rect">
              <a:avLst/>
            </a:prstGeom>
            <a:solidFill>
              <a:srgbClr val="FFFF00"/>
            </a:solidFill>
            <a:ln w="9525">
              <a:noFill/>
              <a:miter lim="800000"/>
              <a:headEnd/>
              <a:tailEnd/>
            </a:ln>
          </p:spPr>
          <p:txBody>
            <a:bodyPr/>
            <a:lstStyle/>
            <a:p>
              <a:endParaRPr lang="en-US" sz="1200"/>
            </a:p>
          </p:txBody>
        </p:sp>
        <p:sp>
          <p:nvSpPr>
            <p:cNvPr id="48154" name="Rectangle 23"/>
            <p:cNvSpPr>
              <a:spLocks noChangeArrowheads="1"/>
            </p:cNvSpPr>
            <p:nvPr/>
          </p:nvSpPr>
          <p:spPr bwMode="auto">
            <a:xfrm>
              <a:off x="1325" y="1986"/>
              <a:ext cx="139" cy="1600"/>
            </a:xfrm>
            <a:prstGeom prst="rect">
              <a:avLst/>
            </a:prstGeom>
            <a:noFill/>
            <a:ln w="7938">
              <a:solidFill>
                <a:srgbClr val="000000"/>
              </a:solidFill>
              <a:miter lim="800000"/>
              <a:headEnd/>
              <a:tailEnd/>
            </a:ln>
          </p:spPr>
          <p:txBody>
            <a:bodyPr/>
            <a:lstStyle/>
            <a:p>
              <a:endParaRPr lang="en-US" sz="1200"/>
            </a:p>
          </p:txBody>
        </p:sp>
        <p:sp>
          <p:nvSpPr>
            <p:cNvPr id="48155" name="Rectangle 24"/>
            <p:cNvSpPr>
              <a:spLocks noChangeArrowheads="1"/>
            </p:cNvSpPr>
            <p:nvPr/>
          </p:nvSpPr>
          <p:spPr bwMode="auto">
            <a:xfrm>
              <a:off x="1764" y="1766"/>
              <a:ext cx="143" cy="1822"/>
            </a:xfrm>
            <a:prstGeom prst="rect">
              <a:avLst/>
            </a:prstGeom>
            <a:solidFill>
              <a:srgbClr val="FFFF00"/>
            </a:solidFill>
            <a:ln w="9525">
              <a:noFill/>
              <a:miter lim="800000"/>
              <a:headEnd/>
              <a:tailEnd/>
            </a:ln>
          </p:spPr>
          <p:txBody>
            <a:bodyPr/>
            <a:lstStyle/>
            <a:p>
              <a:endParaRPr lang="en-US" sz="1200"/>
            </a:p>
          </p:txBody>
        </p:sp>
        <p:sp>
          <p:nvSpPr>
            <p:cNvPr id="48156" name="Rectangle 25"/>
            <p:cNvSpPr>
              <a:spLocks noChangeArrowheads="1"/>
            </p:cNvSpPr>
            <p:nvPr/>
          </p:nvSpPr>
          <p:spPr bwMode="auto">
            <a:xfrm>
              <a:off x="1766" y="1768"/>
              <a:ext cx="139" cy="1818"/>
            </a:xfrm>
            <a:prstGeom prst="rect">
              <a:avLst/>
            </a:prstGeom>
            <a:noFill/>
            <a:ln w="7938">
              <a:solidFill>
                <a:srgbClr val="000000"/>
              </a:solidFill>
              <a:miter lim="800000"/>
              <a:headEnd/>
              <a:tailEnd/>
            </a:ln>
          </p:spPr>
          <p:txBody>
            <a:bodyPr/>
            <a:lstStyle/>
            <a:p>
              <a:endParaRPr lang="en-US" sz="1200"/>
            </a:p>
          </p:txBody>
        </p:sp>
        <p:sp>
          <p:nvSpPr>
            <p:cNvPr id="48157" name="Rectangle 26"/>
            <p:cNvSpPr>
              <a:spLocks noChangeArrowheads="1"/>
            </p:cNvSpPr>
            <p:nvPr/>
          </p:nvSpPr>
          <p:spPr bwMode="auto">
            <a:xfrm>
              <a:off x="2205" y="1919"/>
              <a:ext cx="143" cy="1669"/>
            </a:xfrm>
            <a:prstGeom prst="rect">
              <a:avLst/>
            </a:prstGeom>
            <a:solidFill>
              <a:srgbClr val="FFFF00"/>
            </a:solidFill>
            <a:ln w="9525">
              <a:noFill/>
              <a:miter lim="800000"/>
              <a:headEnd/>
              <a:tailEnd/>
            </a:ln>
          </p:spPr>
          <p:txBody>
            <a:bodyPr/>
            <a:lstStyle/>
            <a:p>
              <a:endParaRPr lang="en-US" sz="1200"/>
            </a:p>
          </p:txBody>
        </p:sp>
        <p:sp>
          <p:nvSpPr>
            <p:cNvPr id="48158" name="Rectangle 27"/>
            <p:cNvSpPr>
              <a:spLocks noChangeArrowheads="1"/>
            </p:cNvSpPr>
            <p:nvPr/>
          </p:nvSpPr>
          <p:spPr bwMode="auto">
            <a:xfrm>
              <a:off x="2207" y="1921"/>
              <a:ext cx="139" cy="1665"/>
            </a:xfrm>
            <a:prstGeom prst="rect">
              <a:avLst/>
            </a:prstGeom>
            <a:noFill/>
            <a:ln w="7938">
              <a:solidFill>
                <a:srgbClr val="000000"/>
              </a:solidFill>
              <a:miter lim="800000"/>
              <a:headEnd/>
              <a:tailEnd/>
            </a:ln>
          </p:spPr>
          <p:txBody>
            <a:bodyPr/>
            <a:lstStyle/>
            <a:p>
              <a:endParaRPr lang="en-US" sz="1200"/>
            </a:p>
          </p:txBody>
        </p:sp>
        <p:sp>
          <p:nvSpPr>
            <p:cNvPr id="48159" name="Rectangle 28"/>
            <p:cNvSpPr>
              <a:spLocks noChangeArrowheads="1"/>
            </p:cNvSpPr>
            <p:nvPr/>
          </p:nvSpPr>
          <p:spPr bwMode="auto">
            <a:xfrm>
              <a:off x="2645" y="1624"/>
              <a:ext cx="144" cy="1964"/>
            </a:xfrm>
            <a:prstGeom prst="rect">
              <a:avLst/>
            </a:prstGeom>
            <a:solidFill>
              <a:srgbClr val="FFFF00"/>
            </a:solidFill>
            <a:ln w="9525">
              <a:noFill/>
              <a:miter lim="800000"/>
              <a:headEnd/>
              <a:tailEnd/>
            </a:ln>
          </p:spPr>
          <p:txBody>
            <a:bodyPr/>
            <a:lstStyle/>
            <a:p>
              <a:endParaRPr lang="en-US" sz="1200"/>
            </a:p>
          </p:txBody>
        </p:sp>
        <p:sp>
          <p:nvSpPr>
            <p:cNvPr id="48160" name="Rectangle 29"/>
            <p:cNvSpPr>
              <a:spLocks noChangeArrowheads="1"/>
            </p:cNvSpPr>
            <p:nvPr/>
          </p:nvSpPr>
          <p:spPr bwMode="auto">
            <a:xfrm>
              <a:off x="2647" y="1626"/>
              <a:ext cx="140" cy="1960"/>
            </a:xfrm>
            <a:prstGeom prst="rect">
              <a:avLst/>
            </a:prstGeom>
            <a:noFill/>
            <a:ln w="7938">
              <a:solidFill>
                <a:srgbClr val="000000"/>
              </a:solidFill>
              <a:miter lim="800000"/>
              <a:headEnd/>
              <a:tailEnd/>
            </a:ln>
          </p:spPr>
          <p:txBody>
            <a:bodyPr/>
            <a:lstStyle/>
            <a:p>
              <a:endParaRPr lang="en-US" sz="1200"/>
            </a:p>
          </p:txBody>
        </p:sp>
        <p:sp>
          <p:nvSpPr>
            <p:cNvPr id="48161" name="Line 30"/>
            <p:cNvSpPr>
              <a:spLocks noChangeShapeType="1"/>
            </p:cNvSpPr>
            <p:nvPr/>
          </p:nvSpPr>
          <p:spPr bwMode="auto">
            <a:xfrm>
              <a:off x="365" y="3588"/>
              <a:ext cx="2644" cy="1"/>
            </a:xfrm>
            <a:prstGeom prst="line">
              <a:avLst/>
            </a:prstGeom>
            <a:noFill/>
            <a:ln w="7938">
              <a:solidFill>
                <a:schemeClr val="tx1"/>
              </a:solidFill>
              <a:round/>
              <a:headEnd/>
              <a:tailEnd/>
            </a:ln>
          </p:spPr>
          <p:txBody>
            <a:bodyPr/>
            <a:lstStyle/>
            <a:p>
              <a:endParaRPr lang="en-US"/>
            </a:p>
          </p:txBody>
        </p:sp>
        <p:sp>
          <p:nvSpPr>
            <p:cNvPr id="115743" name="Line 31"/>
            <p:cNvSpPr>
              <a:spLocks noChangeShapeType="1"/>
            </p:cNvSpPr>
            <p:nvPr/>
          </p:nvSpPr>
          <p:spPr bwMode="auto">
            <a:xfrm>
              <a:off x="365" y="1021"/>
              <a:ext cx="1" cy="2567"/>
            </a:xfrm>
            <a:prstGeom prst="line">
              <a:avLst/>
            </a:prstGeom>
            <a:noFill/>
            <a:ln w="7938">
              <a:solidFill>
                <a:schemeClr val="tx1"/>
              </a:solidFill>
              <a:round/>
              <a:headEnd/>
              <a:tailEnd/>
            </a:ln>
          </p:spPr>
          <p:txBody>
            <a:bodyPr/>
            <a:lstStyle/>
            <a:p>
              <a:pPr>
                <a:defRPr/>
              </a:pPr>
              <a:endParaRPr lang="en-US" sz="1200">
                <a:ln>
                  <a:solidFill>
                    <a:sysClr val="windowText" lastClr="000000"/>
                  </a:solidFill>
                </a:ln>
              </a:endParaRPr>
            </a:p>
          </p:txBody>
        </p:sp>
        <p:sp>
          <p:nvSpPr>
            <p:cNvPr id="48163" name="Rectangle 32"/>
            <p:cNvSpPr>
              <a:spLocks noChangeArrowheads="1"/>
            </p:cNvSpPr>
            <p:nvPr/>
          </p:nvSpPr>
          <p:spPr bwMode="auto">
            <a:xfrm>
              <a:off x="421" y="3630"/>
              <a:ext cx="353" cy="81"/>
            </a:xfrm>
            <a:prstGeom prst="rect">
              <a:avLst/>
            </a:prstGeom>
            <a:noFill/>
            <a:ln w="9525">
              <a:noFill/>
              <a:miter lim="800000"/>
              <a:headEnd/>
              <a:tailEnd/>
            </a:ln>
          </p:spPr>
          <p:txBody>
            <a:bodyPr wrap="none" lIns="0" tIns="0" rIns="0" bIns="0">
              <a:spAutoFit/>
            </a:bodyPr>
            <a:lstStyle/>
            <a:p>
              <a:r>
                <a:rPr lang="en-US" sz="1000" b="1"/>
                <a:t>Information</a:t>
              </a:r>
              <a:endParaRPr lang="en-US" sz="1000"/>
            </a:p>
          </p:txBody>
        </p:sp>
        <p:sp>
          <p:nvSpPr>
            <p:cNvPr id="48164" name="Rectangle 33"/>
            <p:cNvSpPr>
              <a:spLocks noChangeArrowheads="1"/>
            </p:cNvSpPr>
            <p:nvPr/>
          </p:nvSpPr>
          <p:spPr bwMode="auto">
            <a:xfrm>
              <a:off x="870" y="3630"/>
              <a:ext cx="338" cy="81"/>
            </a:xfrm>
            <a:prstGeom prst="rect">
              <a:avLst/>
            </a:prstGeom>
            <a:noFill/>
            <a:ln w="9525">
              <a:noFill/>
              <a:miter lim="800000"/>
              <a:headEnd/>
              <a:tailEnd/>
            </a:ln>
          </p:spPr>
          <p:txBody>
            <a:bodyPr wrap="none" lIns="0" tIns="0" rIns="0" bIns="0">
              <a:spAutoFit/>
            </a:bodyPr>
            <a:lstStyle/>
            <a:p>
              <a:r>
                <a:rPr lang="en-US" sz="1000" b="1"/>
                <a:t>Vocabulary</a:t>
              </a:r>
              <a:endParaRPr lang="en-US" sz="1000"/>
            </a:p>
          </p:txBody>
        </p:sp>
        <p:sp>
          <p:nvSpPr>
            <p:cNvPr id="48165" name="Rectangle 34"/>
            <p:cNvSpPr>
              <a:spLocks noChangeArrowheads="1"/>
            </p:cNvSpPr>
            <p:nvPr/>
          </p:nvSpPr>
          <p:spPr bwMode="auto">
            <a:xfrm>
              <a:off x="1274" y="3630"/>
              <a:ext cx="394" cy="81"/>
            </a:xfrm>
            <a:prstGeom prst="rect">
              <a:avLst/>
            </a:prstGeom>
            <a:noFill/>
            <a:ln w="9525">
              <a:noFill/>
              <a:miter lim="800000"/>
              <a:headEnd/>
              <a:tailEnd/>
            </a:ln>
          </p:spPr>
          <p:txBody>
            <a:bodyPr wrap="none" lIns="0" tIns="0" rIns="0" bIns="0">
              <a:spAutoFit/>
            </a:bodyPr>
            <a:lstStyle/>
            <a:p>
              <a:r>
                <a:rPr lang="en-US" sz="1000" b="1"/>
                <a:t>Mathe matics</a:t>
              </a:r>
              <a:endParaRPr lang="en-US" sz="1000"/>
            </a:p>
          </p:txBody>
        </p:sp>
        <p:sp>
          <p:nvSpPr>
            <p:cNvPr id="48166" name="Rectangle 35"/>
            <p:cNvSpPr>
              <a:spLocks noChangeArrowheads="1"/>
            </p:cNvSpPr>
            <p:nvPr/>
          </p:nvSpPr>
          <p:spPr bwMode="auto">
            <a:xfrm>
              <a:off x="1749" y="3630"/>
              <a:ext cx="330" cy="81"/>
            </a:xfrm>
            <a:prstGeom prst="rect">
              <a:avLst/>
            </a:prstGeom>
            <a:noFill/>
            <a:ln w="9525">
              <a:noFill/>
              <a:miter lim="800000"/>
              <a:headEnd/>
              <a:tailEnd/>
            </a:ln>
          </p:spPr>
          <p:txBody>
            <a:bodyPr wrap="none" lIns="0" tIns="0" rIns="0" bIns="0">
              <a:spAutoFit/>
            </a:bodyPr>
            <a:lstStyle/>
            <a:p>
              <a:r>
                <a:rPr lang="en-US" sz="1000" b="1"/>
                <a:t>Similarities</a:t>
              </a:r>
              <a:endParaRPr lang="en-US" sz="1000"/>
            </a:p>
          </p:txBody>
        </p:sp>
        <p:sp>
          <p:nvSpPr>
            <p:cNvPr id="48167" name="Rectangle 36"/>
            <p:cNvSpPr>
              <a:spLocks noChangeArrowheads="1"/>
            </p:cNvSpPr>
            <p:nvPr/>
          </p:nvSpPr>
          <p:spPr bwMode="auto">
            <a:xfrm>
              <a:off x="2123" y="3630"/>
              <a:ext cx="458" cy="81"/>
            </a:xfrm>
            <a:prstGeom prst="rect">
              <a:avLst/>
            </a:prstGeom>
            <a:noFill/>
            <a:ln w="9525">
              <a:noFill/>
              <a:miter lim="800000"/>
              <a:headEnd/>
              <a:tailEnd/>
            </a:ln>
          </p:spPr>
          <p:txBody>
            <a:bodyPr wrap="none" lIns="0" tIns="0" rIns="0" bIns="0">
              <a:spAutoFit/>
            </a:bodyPr>
            <a:lstStyle/>
            <a:p>
              <a:r>
                <a:rPr lang="en-US" sz="1000" b="1"/>
                <a:t>Comprehension</a:t>
              </a:r>
              <a:endParaRPr lang="en-US" sz="1000"/>
            </a:p>
          </p:txBody>
        </p:sp>
        <p:sp>
          <p:nvSpPr>
            <p:cNvPr id="48168" name="Rectangle 37"/>
            <p:cNvSpPr>
              <a:spLocks noChangeArrowheads="1"/>
            </p:cNvSpPr>
            <p:nvPr/>
          </p:nvSpPr>
          <p:spPr bwMode="auto">
            <a:xfrm>
              <a:off x="2644" y="3630"/>
              <a:ext cx="282" cy="81"/>
            </a:xfrm>
            <a:prstGeom prst="rect">
              <a:avLst/>
            </a:prstGeom>
            <a:noFill/>
            <a:ln w="9525">
              <a:noFill/>
              <a:miter lim="800000"/>
              <a:headEnd/>
              <a:tailEnd/>
            </a:ln>
          </p:spPr>
          <p:txBody>
            <a:bodyPr wrap="none" lIns="0" tIns="0" rIns="0" bIns="0">
              <a:spAutoFit/>
            </a:bodyPr>
            <a:lstStyle/>
            <a:p>
              <a:r>
                <a:rPr lang="en-US" sz="1000" b="1"/>
                <a:t>Sentences</a:t>
              </a:r>
              <a:endParaRPr lang="en-US" sz="1000"/>
            </a:p>
          </p:txBody>
        </p:sp>
        <p:sp>
          <p:nvSpPr>
            <p:cNvPr id="48169" name="Rectangle 38"/>
            <p:cNvSpPr>
              <a:spLocks noChangeArrowheads="1"/>
            </p:cNvSpPr>
            <p:nvPr/>
          </p:nvSpPr>
          <p:spPr bwMode="auto">
            <a:xfrm>
              <a:off x="267" y="3556"/>
              <a:ext cx="41" cy="97"/>
            </a:xfrm>
            <a:prstGeom prst="rect">
              <a:avLst/>
            </a:prstGeom>
            <a:noFill/>
            <a:ln w="9525">
              <a:noFill/>
              <a:miter lim="800000"/>
              <a:headEnd/>
              <a:tailEnd/>
            </a:ln>
          </p:spPr>
          <p:txBody>
            <a:bodyPr wrap="none" lIns="0" tIns="0" rIns="0" bIns="0">
              <a:spAutoFit/>
            </a:bodyPr>
            <a:lstStyle/>
            <a:p>
              <a:r>
                <a:rPr lang="en-US" sz="1200" b="1"/>
                <a:t>0</a:t>
              </a:r>
              <a:endParaRPr lang="en-US" sz="1200"/>
            </a:p>
          </p:txBody>
        </p:sp>
        <p:sp>
          <p:nvSpPr>
            <p:cNvPr id="48170" name="Rectangle 39"/>
            <p:cNvSpPr>
              <a:spLocks noChangeArrowheads="1"/>
            </p:cNvSpPr>
            <p:nvPr/>
          </p:nvSpPr>
          <p:spPr bwMode="auto">
            <a:xfrm>
              <a:off x="267" y="2914"/>
              <a:ext cx="41" cy="97"/>
            </a:xfrm>
            <a:prstGeom prst="rect">
              <a:avLst/>
            </a:prstGeom>
            <a:noFill/>
            <a:ln w="9525">
              <a:noFill/>
              <a:miter lim="800000"/>
              <a:headEnd/>
              <a:tailEnd/>
            </a:ln>
          </p:spPr>
          <p:txBody>
            <a:bodyPr wrap="none" lIns="0" tIns="0" rIns="0" bIns="0">
              <a:spAutoFit/>
            </a:bodyPr>
            <a:lstStyle/>
            <a:p>
              <a:r>
                <a:rPr lang="en-US" sz="1200" b="1"/>
                <a:t>5</a:t>
              </a:r>
              <a:endParaRPr lang="en-US" sz="1200"/>
            </a:p>
          </p:txBody>
        </p:sp>
        <p:sp>
          <p:nvSpPr>
            <p:cNvPr id="48171" name="Rectangle 40"/>
            <p:cNvSpPr>
              <a:spLocks noChangeArrowheads="1"/>
            </p:cNvSpPr>
            <p:nvPr/>
          </p:nvSpPr>
          <p:spPr bwMode="auto">
            <a:xfrm>
              <a:off x="232" y="2273"/>
              <a:ext cx="81" cy="97"/>
            </a:xfrm>
            <a:prstGeom prst="rect">
              <a:avLst/>
            </a:prstGeom>
            <a:noFill/>
            <a:ln w="9525">
              <a:noFill/>
              <a:miter lim="800000"/>
              <a:headEnd/>
              <a:tailEnd/>
            </a:ln>
          </p:spPr>
          <p:txBody>
            <a:bodyPr wrap="none" lIns="0" tIns="0" rIns="0" bIns="0">
              <a:spAutoFit/>
            </a:bodyPr>
            <a:lstStyle/>
            <a:p>
              <a:r>
                <a:rPr lang="en-US" sz="1200" b="1"/>
                <a:t>10</a:t>
              </a:r>
              <a:endParaRPr lang="en-US" sz="1200"/>
            </a:p>
          </p:txBody>
        </p:sp>
        <p:sp>
          <p:nvSpPr>
            <p:cNvPr id="48172" name="Rectangle 41"/>
            <p:cNvSpPr>
              <a:spLocks noChangeArrowheads="1"/>
            </p:cNvSpPr>
            <p:nvPr/>
          </p:nvSpPr>
          <p:spPr bwMode="auto">
            <a:xfrm>
              <a:off x="232" y="1631"/>
              <a:ext cx="81" cy="97"/>
            </a:xfrm>
            <a:prstGeom prst="rect">
              <a:avLst/>
            </a:prstGeom>
            <a:noFill/>
            <a:ln w="9525">
              <a:noFill/>
              <a:miter lim="800000"/>
              <a:headEnd/>
              <a:tailEnd/>
            </a:ln>
          </p:spPr>
          <p:txBody>
            <a:bodyPr wrap="none" lIns="0" tIns="0" rIns="0" bIns="0">
              <a:spAutoFit/>
            </a:bodyPr>
            <a:lstStyle/>
            <a:p>
              <a:r>
                <a:rPr lang="en-US" sz="1200" b="1"/>
                <a:t>15</a:t>
              </a:r>
              <a:endParaRPr lang="en-US" sz="1200"/>
            </a:p>
          </p:txBody>
        </p:sp>
        <p:sp>
          <p:nvSpPr>
            <p:cNvPr id="48173" name="Rectangle 42"/>
            <p:cNvSpPr>
              <a:spLocks noChangeArrowheads="1"/>
            </p:cNvSpPr>
            <p:nvPr/>
          </p:nvSpPr>
          <p:spPr bwMode="auto">
            <a:xfrm>
              <a:off x="232" y="990"/>
              <a:ext cx="81" cy="97"/>
            </a:xfrm>
            <a:prstGeom prst="rect">
              <a:avLst/>
            </a:prstGeom>
            <a:noFill/>
            <a:ln w="9525">
              <a:noFill/>
              <a:miter lim="800000"/>
              <a:headEnd/>
              <a:tailEnd/>
            </a:ln>
          </p:spPr>
          <p:txBody>
            <a:bodyPr wrap="none" lIns="0" tIns="0" rIns="0" bIns="0">
              <a:spAutoFit/>
            </a:bodyPr>
            <a:lstStyle/>
            <a:p>
              <a:r>
                <a:rPr lang="en-US" sz="1200" b="1"/>
                <a:t>20</a:t>
              </a:r>
              <a:endParaRPr lang="en-US" sz="1200"/>
            </a:p>
          </p:txBody>
        </p:sp>
        <p:sp>
          <p:nvSpPr>
            <p:cNvPr id="48174" name="Rectangle 43"/>
            <p:cNvSpPr>
              <a:spLocks noChangeArrowheads="1"/>
            </p:cNvSpPr>
            <p:nvPr/>
          </p:nvSpPr>
          <p:spPr bwMode="auto">
            <a:xfrm rot="-5400000">
              <a:off x="-120" y="2226"/>
              <a:ext cx="389" cy="97"/>
            </a:xfrm>
            <a:prstGeom prst="rect">
              <a:avLst/>
            </a:prstGeom>
            <a:noFill/>
            <a:ln w="9525">
              <a:noFill/>
              <a:miter lim="800000"/>
              <a:headEnd/>
              <a:tailEnd/>
            </a:ln>
          </p:spPr>
          <p:txBody>
            <a:bodyPr wrap="none" lIns="0" tIns="0" rIns="0" bIns="0">
              <a:spAutoFit/>
            </a:bodyPr>
            <a:lstStyle/>
            <a:p>
              <a:r>
                <a:rPr lang="en-US" sz="1200" b="1"/>
                <a:t>IQ (verbal)</a:t>
              </a:r>
              <a:endParaRPr lang="en-US" sz="1200"/>
            </a:p>
          </p:txBody>
        </p:sp>
        <p:sp>
          <p:nvSpPr>
            <p:cNvPr id="48175" name="Rectangle 44"/>
            <p:cNvSpPr>
              <a:spLocks noChangeArrowheads="1"/>
            </p:cNvSpPr>
            <p:nvPr/>
          </p:nvSpPr>
          <p:spPr bwMode="auto">
            <a:xfrm>
              <a:off x="1243" y="1122"/>
              <a:ext cx="247" cy="97"/>
            </a:xfrm>
            <a:prstGeom prst="rect">
              <a:avLst/>
            </a:prstGeom>
            <a:noFill/>
            <a:ln w="9525">
              <a:noFill/>
              <a:miter lim="800000"/>
              <a:headEnd/>
              <a:tailEnd/>
            </a:ln>
          </p:spPr>
          <p:txBody>
            <a:bodyPr wrap="none" lIns="0" tIns="0" rIns="0" bIns="0">
              <a:spAutoFit/>
            </a:bodyPr>
            <a:lstStyle/>
            <a:p>
              <a:r>
                <a:rPr lang="en-US" sz="1200" b="1"/>
                <a:t>control</a:t>
              </a:r>
              <a:endParaRPr lang="en-US" sz="1200"/>
            </a:p>
          </p:txBody>
        </p:sp>
        <p:sp>
          <p:nvSpPr>
            <p:cNvPr id="48176" name="Rectangle 45"/>
            <p:cNvSpPr>
              <a:spLocks noChangeArrowheads="1"/>
            </p:cNvSpPr>
            <p:nvPr/>
          </p:nvSpPr>
          <p:spPr bwMode="auto">
            <a:xfrm>
              <a:off x="1550" y="1122"/>
              <a:ext cx="144" cy="97"/>
            </a:xfrm>
            <a:prstGeom prst="rect">
              <a:avLst/>
            </a:prstGeom>
            <a:noFill/>
            <a:ln w="9525">
              <a:noFill/>
              <a:miter lim="800000"/>
              <a:headEnd/>
              <a:tailEnd/>
            </a:ln>
          </p:spPr>
          <p:txBody>
            <a:bodyPr wrap="none" lIns="0" tIns="0" rIns="0" bIns="0">
              <a:spAutoFit/>
            </a:bodyPr>
            <a:lstStyle/>
            <a:p>
              <a:r>
                <a:rPr lang="en-US" sz="1200" b="1"/>
                <a:t>case</a:t>
              </a:r>
              <a:endParaRPr lang="en-US" sz="1200"/>
            </a:p>
          </p:txBody>
        </p:sp>
        <p:sp>
          <p:nvSpPr>
            <p:cNvPr id="48177" name="Rectangle 46"/>
            <p:cNvSpPr>
              <a:spLocks noChangeArrowheads="1"/>
            </p:cNvSpPr>
            <p:nvPr/>
          </p:nvSpPr>
          <p:spPr bwMode="auto">
            <a:xfrm>
              <a:off x="1174" y="1136"/>
              <a:ext cx="59" cy="35"/>
            </a:xfrm>
            <a:prstGeom prst="rect">
              <a:avLst/>
            </a:prstGeom>
            <a:solidFill>
              <a:srgbClr val="FFFF00"/>
            </a:solidFill>
            <a:ln w="9525">
              <a:noFill/>
              <a:miter lim="800000"/>
              <a:headEnd/>
              <a:tailEnd/>
            </a:ln>
          </p:spPr>
          <p:txBody>
            <a:bodyPr/>
            <a:lstStyle/>
            <a:p>
              <a:endParaRPr lang="en-US" sz="1200"/>
            </a:p>
          </p:txBody>
        </p:sp>
        <p:sp>
          <p:nvSpPr>
            <p:cNvPr id="48178" name="Rectangle 47"/>
            <p:cNvSpPr>
              <a:spLocks noChangeArrowheads="1"/>
            </p:cNvSpPr>
            <p:nvPr/>
          </p:nvSpPr>
          <p:spPr bwMode="auto">
            <a:xfrm>
              <a:off x="1176" y="1138"/>
              <a:ext cx="55" cy="31"/>
            </a:xfrm>
            <a:prstGeom prst="rect">
              <a:avLst/>
            </a:prstGeom>
            <a:noFill/>
            <a:ln w="7938">
              <a:solidFill>
                <a:srgbClr val="000000"/>
              </a:solidFill>
              <a:miter lim="800000"/>
              <a:headEnd/>
              <a:tailEnd/>
            </a:ln>
          </p:spPr>
          <p:txBody>
            <a:bodyPr/>
            <a:lstStyle/>
            <a:p>
              <a:endParaRPr lang="en-US" sz="1200"/>
            </a:p>
          </p:txBody>
        </p:sp>
        <p:sp>
          <p:nvSpPr>
            <p:cNvPr id="48179" name="Rectangle 48"/>
            <p:cNvSpPr>
              <a:spLocks noChangeArrowheads="1"/>
            </p:cNvSpPr>
            <p:nvPr/>
          </p:nvSpPr>
          <p:spPr bwMode="auto">
            <a:xfrm>
              <a:off x="1481" y="1136"/>
              <a:ext cx="59" cy="35"/>
            </a:xfrm>
            <a:prstGeom prst="rect">
              <a:avLst/>
            </a:prstGeom>
            <a:solidFill>
              <a:srgbClr val="FF0000"/>
            </a:solidFill>
            <a:ln w="9525">
              <a:noFill/>
              <a:miter lim="800000"/>
              <a:headEnd/>
              <a:tailEnd/>
            </a:ln>
          </p:spPr>
          <p:txBody>
            <a:bodyPr/>
            <a:lstStyle/>
            <a:p>
              <a:endParaRPr lang="en-US" sz="1200"/>
            </a:p>
          </p:txBody>
        </p:sp>
        <p:sp>
          <p:nvSpPr>
            <p:cNvPr id="48180" name="Rectangle 49"/>
            <p:cNvSpPr>
              <a:spLocks noChangeArrowheads="1"/>
            </p:cNvSpPr>
            <p:nvPr/>
          </p:nvSpPr>
          <p:spPr bwMode="auto">
            <a:xfrm>
              <a:off x="1483" y="1138"/>
              <a:ext cx="55" cy="31"/>
            </a:xfrm>
            <a:prstGeom prst="rect">
              <a:avLst/>
            </a:prstGeom>
            <a:noFill/>
            <a:ln w="7938">
              <a:solidFill>
                <a:srgbClr val="000000"/>
              </a:solidFill>
              <a:miter lim="800000"/>
              <a:headEnd/>
              <a:tailEnd/>
            </a:ln>
          </p:spPr>
          <p:txBody>
            <a:bodyPr/>
            <a:lstStyle/>
            <a:p>
              <a:endParaRPr lang="en-US" sz="1200"/>
            </a:p>
          </p:txBody>
        </p:sp>
      </p:grpSp>
      <p:sp>
        <p:nvSpPr>
          <p:cNvPr id="48131" name="Text Box 98"/>
          <p:cNvSpPr txBox="1">
            <a:spLocks noChangeArrowheads="1"/>
          </p:cNvSpPr>
          <p:nvPr/>
        </p:nvSpPr>
        <p:spPr bwMode="auto">
          <a:xfrm>
            <a:off x="0" y="209550"/>
            <a:ext cx="9144000" cy="708025"/>
          </a:xfrm>
          <a:prstGeom prst="rect">
            <a:avLst/>
          </a:prstGeom>
          <a:noFill/>
          <a:ln w="9525">
            <a:noFill/>
            <a:miter lim="800000"/>
            <a:headEnd/>
            <a:tailEnd/>
          </a:ln>
        </p:spPr>
        <p:txBody>
          <a:bodyPr>
            <a:spAutoFit/>
          </a:bodyPr>
          <a:lstStyle/>
          <a:p>
            <a:pPr algn="ctr"/>
            <a:r>
              <a:rPr lang="en-US" sz="2000" b="1"/>
              <a:t>Wechsler tests scores in children whose mothers were taking methimazol (MMI)</a:t>
            </a:r>
          </a:p>
          <a:p>
            <a:pPr algn="ctr"/>
            <a:r>
              <a:rPr lang="en-US" sz="2000" b="1"/>
              <a:t>(   ), and in control (   ). </a:t>
            </a:r>
          </a:p>
        </p:txBody>
      </p:sp>
      <p:sp>
        <p:nvSpPr>
          <p:cNvPr id="48132" name="Rectangle 99"/>
          <p:cNvSpPr>
            <a:spLocks noChangeArrowheads="1"/>
          </p:cNvSpPr>
          <p:nvPr/>
        </p:nvSpPr>
        <p:spPr bwMode="auto">
          <a:xfrm>
            <a:off x="3427413" y="642938"/>
            <a:ext cx="144462" cy="144462"/>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48133" name="Rectangle 100"/>
          <p:cNvSpPr>
            <a:spLocks noChangeArrowheads="1"/>
          </p:cNvSpPr>
          <p:nvPr/>
        </p:nvSpPr>
        <p:spPr bwMode="auto">
          <a:xfrm>
            <a:off x="5499100" y="649288"/>
            <a:ext cx="144463" cy="144462"/>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48134" name="TextBox 4"/>
          <p:cNvSpPr txBox="1">
            <a:spLocks noChangeArrowheads="1"/>
          </p:cNvSpPr>
          <p:nvPr/>
        </p:nvSpPr>
        <p:spPr bwMode="auto">
          <a:xfrm>
            <a:off x="500063" y="6438900"/>
            <a:ext cx="3330575" cy="307975"/>
          </a:xfrm>
          <a:prstGeom prst="rect">
            <a:avLst/>
          </a:prstGeom>
          <a:noFill/>
          <a:ln w="9525">
            <a:noFill/>
            <a:miter lim="800000"/>
            <a:headEnd/>
            <a:tailEnd/>
          </a:ln>
        </p:spPr>
        <p:txBody>
          <a:bodyPr wrap="none">
            <a:spAutoFit/>
          </a:bodyPr>
          <a:lstStyle/>
          <a:p>
            <a:r>
              <a:rPr lang="en-US" sz="1400">
                <a:solidFill>
                  <a:schemeClr val="tx2"/>
                </a:solidFill>
              </a:rPr>
              <a:t>Azizi et al.J Endocrinol Invest 2002;25:586</a:t>
            </a:r>
          </a:p>
        </p:txBody>
      </p:sp>
      <p:sp>
        <p:nvSpPr>
          <p:cNvPr id="98" name="Rectangle 97"/>
          <p:cNvSpPr/>
          <p:nvPr/>
        </p:nvSpPr>
        <p:spPr>
          <a:xfrm>
            <a:off x="6357938" y="3536950"/>
            <a:ext cx="171450" cy="963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01824"/>
            <a:ext cx="8229600" cy="1647056"/>
          </a:xfrm>
        </p:spPr>
        <p:txBody>
          <a:bodyPr>
            <a:noAutofit/>
          </a:bodyPr>
          <a:lstStyle/>
          <a:p>
            <a:pPr algn="ctr"/>
            <a:r>
              <a:rPr lang="en-US" sz="2500" b="1" dirty="0">
                <a:solidFill>
                  <a:srgbClr val="C00000"/>
                </a:solidFill>
                <a:latin typeface="Times New Roman" pitchFamily="18" charset="0"/>
                <a:cs typeface="Times New Roman" pitchFamily="18" charset="0"/>
              </a:rPr>
              <a:t>WHAT IS THE VALUE OF TSHRAB MEASUREMENT IN THE EVALUATION OF A PREGNANT WOMAN WITH GRAVES’ HYPERTHYROIDISM?</a:t>
            </a:r>
            <a:r>
              <a:rPr lang="en-US" sz="2500" dirty="0">
                <a:solidFill>
                  <a:srgbClr val="C00000"/>
                </a:solidFill>
                <a:latin typeface="Times New Roman" pitchFamily="18" charset="0"/>
                <a:cs typeface="Times New Roman" pitchFamily="18" charset="0"/>
              </a:rPr>
              <a:t/>
            </a:r>
            <a:br>
              <a:rPr lang="en-US" sz="2500" dirty="0">
                <a:solidFill>
                  <a:srgbClr val="C00000"/>
                </a:solidFill>
                <a:latin typeface="Times New Roman" pitchFamily="18" charset="0"/>
                <a:cs typeface="Times New Roman" pitchFamily="18" charset="0"/>
              </a:rPr>
            </a:br>
            <a:endParaRPr lang="en-US" sz="25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2748061"/>
            <a:ext cx="8229600" cy="3849291"/>
          </a:xfrm>
        </p:spPr>
        <p:txBody>
          <a:bodyPr/>
          <a:lstStyle/>
          <a:p>
            <a:pPr algn="just">
              <a:lnSpc>
                <a:spcPct val="150000"/>
              </a:lnSpc>
              <a:buClr>
                <a:srgbClr val="C00000"/>
              </a:buClr>
              <a:buFont typeface="Arial" pitchFamily="34" charset="0"/>
              <a:buChar char="•"/>
            </a:pPr>
            <a:r>
              <a:rPr lang="en-US" sz="2500" dirty="0">
                <a:solidFill>
                  <a:srgbClr val="002060"/>
                </a:solidFill>
                <a:latin typeface="Times New Roman" pitchFamily="18" charset="0"/>
                <a:cs typeface="Times New Roman" pitchFamily="18" charset="0"/>
              </a:rPr>
              <a:t>If the patient has a </a:t>
            </a:r>
            <a:r>
              <a:rPr lang="en-US" sz="2500" dirty="0">
                <a:solidFill>
                  <a:srgbClr val="D60093"/>
                </a:solidFill>
                <a:latin typeface="Times New Roman" pitchFamily="18" charset="0"/>
                <a:cs typeface="Times New Roman" pitchFamily="18" charset="0"/>
              </a:rPr>
              <a:t>past or present history of Graves’ </a:t>
            </a:r>
            <a:r>
              <a:rPr lang="en-US" sz="2500" dirty="0">
                <a:solidFill>
                  <a:srgbClr val="002060"/>
                </a:solidFill>
                <a:latin typeface="Times New Roman" pitchFamily="18" charset="0"/>
                <a:cs typeface="Times New Roman" pitchFamily="18" charset="0"/>
              </a:rPr>
              <a:t>disease, a maternal serum measure of </a:t>
            </a:r>
            <a:r>
              <a:rPr lang="en-US" sz="2500" dirty="0" err="1">
                <a:solidFill>
                  <a:srgbClr val="00B050"/>
                </a:solidFill>
                <a:latin typeface="Times New Roman" pitchFamily="18" charset="0"/>
                <a:cs typeface="Times New Roman" pitchFamily="18" charset="0"/>
              </a:rPr>
              <a:t>TSHRAb</a:t>
            </a:r>
            <a:r>
              <a:rPr lang="en-US" sz="2500" dirty="0">
                <a:solidFill>
                  <a:srgbClr val="00B050"/>
                </a:solidFill>
                <a:latin typeface="Times New Roman" pitchFamily="18" charset="0"/>
                <a:cs typeface="Times New Roman" pitchFamily="18" charset="0"/>
              </a:rPr>
              <a:t> should be obtained at 22-26 weeks gestation. </a:t>
            </a:r>
          </a:p>
        </p:txBody>
      </p:sp>
      <p:sp>
        <p:nvSpPr>
          <p:cNvPr id="4" name="TextBox 3"/>
          <p:cNvSpPr txBox="1"/>
          <p:nvPr/>
        </p:nvSpPr>
        <p:spPr>
          <a:xfrm>
            <a:off x="251520" y="6165304"/>
            <a:ext cx="3694088" cy="646331"/>
          </a:xfrm>
          <a:prstGeom prst="rect">
            <a:avLst/>
          </a:prstGeom>
          <a:noFill/>
        </p:spPr>
        <p:txBody>
          <a:bodyPr wrap="none" rtlCol="0">
            <a:spAutoFit/>
          </a:bodyPr>
          <a:lstStyle/>
          <a:p>
            <a:r>
              <a:rPr lang="en-US" sz="1200" dirty="0" err="1" smtClean="0">
                <a:solidFill>
                  <a:srgbClr val="002060"/>
                </a:solidFill>
              </a:rPr>
              <a:t>Lution</a:t>
            </a:r>
            <a:r>
              <a:rPr lang="en-US" sz="1200" dirty="0" smtClean="0">
                <a:solidFill>
                  <a:srgbClr val="002060"/>
                </a:solidFill>
              </a:rPr>
              <a:t> O et al. J </a:t>
            </a:r>
            <a:r>
              <a:rPr lang="en-US" sz="1200" dirty="0" err="1" smtClean="0">
                <a:solidFill>
                  <a:srgbClr val="002060"/>
                </a:solidFill>
              </a:rPr>
              <a:t>Clin</a:t>
            </a:r>
            <a:r>
              <a:rPr lang="en-US" sz="1200" dirty="0" smtClean="0">
                <a:solidFill>
                  <a:srgbClr val="002060"/>
                </a:solidFill>
              </a:rPr>
              <a:t> </a:t>
            </a:r>
            <a:r>
              <a:rPr lang="en-US" sz="1200" dirty="0" err="1" smtClean="0">
                <a:solidFill>
                  <a:srgbClr val="002060"/>
                </a:solidFill>
              </a:rPr>
              <a:t>Endocrinol</a:t>
            </a:r>
            <a:r>
              <a:rPr lang="en-US" sz="1200" dirty="0" smtClean="0">
                <a:solidFill>
                  <a:srgbClr val="002060"/>
                </a:solidFill>
              </a:rPr>
              <a:t> </a:t>
            </a:r>
            <a:r>
              <a:rPr lang="en-US" sz="1200" dirty="0" err="1" smtClean="0">
                <a:solidFill>
                  <a:srgbClr val="002060"/>
                </a:solidFill>
              </a:rPr>
              <a:t>Metab</a:t>
            </a:r>
            <a:r>
              <a:rPr lang="en-US" sz="1200" dirty="0" smtClean="0">
                <a:solidFill>
                  <a:srgbClr val="002060"/>
                </a:solidFill>
              </a:rPr>
              <a:t> 2005; 90: 6093</a:t>
            </a:r>
          </a:p>
          <a:p>
            <a:r>
              <a:rPr lang="en-US" sz="1200" dirty="0" err="1" smtClean="0">
                <a:solidFill>
                  <a:srgbClr val="002060"/>
                </a:solidFill>
              </a:rPr>
              <a:t>Laurberg</a:t>
            </a:r>
            <a:r>
              <a:rPr lang="en-US" sz="1200" dirty="0" smtClean="0">
                <a:solidFill>
                  <a:srgbClr val="002060"/>
                </a:solidFill>
              </a:rPr>
              <a:t> P et al. </a:t>
            </a:r>
            <a:r>
              <a:rPr lang="en-US" sz="1200" dirty="0" err="1" smtClean="0">
                <a:solidFill>
                  <a:srgbClr val="002060"/>
                </a:solidFill>
              </a:rPr>
              <a:t>Europ</a:t>
            </a:r>
            <a:r>
              <a:rPr lang="en-US" sz="1200" dirty="0" smtClean="0">
                <a:solidFill>
                  <a:srgbClr val="002060"/>
                </a:solidFill>
              </a:rPr>
              <a:t> J </a:t>
            </a:r>
            <a:r>
              <a:rPr lang="en-US" sz="1200" dirty="0" err="1" smtClean="0">
                <a:solidFill>
                  <a:srgbClr val="002060"/>
                </a:solidFill>
              </a:rPr>
              <a:t>Endocrinol</a:t>
            </a:r>
            <a:r>
              <a:rPr lang="en-US" sz="1200" dirty="0" smtClean="0">
                <a:solidFill>
                  <a:srgbClr val="002060"/>
                </a:solidFill>
              </a:rPr>
              <a:t>  2009;160: 1-8</a:t>
            </a:r>
          </a:p>
          <a:p>
            <a:r>
              <a:rPr lang="en-US" sz="1200" dirty="0" err="1" smtClean="0">
                <a:solidFill>
                  <a:srgbClr val="002060"/>
                </a:solidFill>
              </a:rPr>
              <a:t>Zwaveling</a:t>
            </a:r>
            <a:r>
              <a:rPr lang="en-US" sz="1200" dirty="0" smtClean="0">
                <a:solidFill>
                  <a:srgbClr val="002060"/>
                </a:solidFill>
              </a:rPr>
              <a:t>- </a:t>
            </a:r>
            <a:r>
              <a:rPr lang="en-US" sz="1200" dirty="0" err="1" smtClean="0">
                <a:solidFill>
                  <a:srgbClr val="002060"/>
                </a:solidFill>
              </a:rPr>
              <a:t>Soonawala</a:t>
            </a:r>
            <a:r>
              <a:rPr lang="en-US" sz="1200" dirty="0" smtClean="0">
                <a:solidFill>
                  <a:srgbClr val="002060"/>
                </a:solidFill>
              </a:rPr>
              <a:t> N et al. Thyroid 2009; 19: 661-2.</a:t>
            </a:r>
            <a:endParaRPr lang="en-US" sz="1200" dirty="0">
              <a:solidFill>
                <a:srgbClr val="00206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584176"/>
          </a:xfrm>
        </p:spPr>
        <p:txBody>
          <a:bodyPr>
            <a:normAutofit/>
          </a:bodyPr>
          <a:lstStyle/>
          <a:p>
            <a:r>
              <a:rPr lang="en-US" sz="2000" b="1" dirty="0">
                <a:solidFill>
                  <a:srgbClr val="C00000"/>
                </a:solidFill>
                <a:latin typeface="Times New Roman" pitchFamily="18" charset="0"/>
                <a:cs typeface="Times New Roman" pitchFamily="18" charset="0"/>
              </a:rPr>
              <a:t>UNDER WHAT CIRCUMSTANCES SHOULD ADDITIONAL FETAL ULTRASOUND MONITORING FOR GROWTH, HEART RATE, AND GOITER BE PERFORMED IN WOMEN WITH GRAVES’ HYPERTHYROIDISM IN PREGNANCY?</a:t>
            </a:r>
            <a:endParaRPr lang="en-US" sz="20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79512" y="2636912"/>
            <a:ext cx="8579296" cy="4209331"/>
          </a:xfrm>
        </p:spPr>
        <p:txBody>
          <a:bodyPr/>
          <a:lstStyle/>
          <a:p>
            <a:pPr>
              <a:lnSpc>
                <a:spcPct val="150000"/>
              </a:lnSpc>
              <a:buClr>
                <a:srgbClr val="C00000"/>
              </a:buClr>
              <a:buFont typeface="Arial" pitchFamily="34" charset="0"/>
              <a:buChar char="•"/>
            </a:pPr>
            <a:r>
              <a:rPr lang="en-US" dirty="0">
                <a:solidFill>
                  <a:srgbClr val="00B050"/>
                </a:solidFill>
                <a:latin typeface="Times New Roman" pitchFamily="18" charset="0"/>
                <a:cs typeface="Times New Roman" pitchFamily="18" charset="0"/>
              </a:rPr>
              <a:t>Fetal surveillance </a:t>
            </a:r>
            <a:r>
              <a:rPr lang="en-US" dirty="0">
                <a:solidFill>
                  <a:srgbClr val="002060"/>
                </a:solidFill>
                <a:latin typeface="Times New Roman" pitchFamily="18" charset="0"/>
                <a:cs typeface="Times New Roman" pitchFamily="18" charset="0"/>
              </a:rPr>
              <a:t>should be performed </a:t>
            </a:r>
            <a:r>
              <a:rPr lang="en-US" dirty="0" smtClean="0">
                <a:solidFill>
                  <a:srgbClr val="002060"/>
                </a:solidFill>
                <a:latin typeface="Times New Roman" pitchFamily="18" charset="0"/>
                <a:cs typeface="Times New Roman" pitchFamily="18" charset="0"/>
              </a:rPr>
              <a:t> in </a:t>
            </a:r>
            <a:r>
              <a:rPr lang="en-US" dirty="0">
                <a:solidFill>
                  <a:srgbClr val="002060"/>
                </a:solidFill>
                <a:latin typeface="Times New Roman" pitchFamily="18" charset="0"/>
                <a:cs typeface="Times New Roman" pitchFamily="18" charset="0"/>
              </a:rPr>
              <a:t>women who have </a:t>
            </a:r>
            <a:r>
              <a:rPr lang="en-US" dirty="0">
                <a:solidFill>
                  <a:srgbClr val="00B050"/>
                </a:solidFill>
                <a:latin typeface="Times New Roman" pitchFamily="18" charset="0"/>
                <a:cs typeface="Times New Roman" pitchFamily="18" charset="0"/>
              </a:rPr>
              <a:t>uncontrolled hyperthyroidism </a:t>
            </a:r>
            <a:r>
              <a:rPr lang="en-US" dirty="0" smtClean="0">
                <a:solidFill>
                  <a:srgbClr val="00B050"/>
                </a:solidFill>
                <a:latin typeface="Times New Roman" pitchFamily="18" charset="0"/>
                <a:cs typeface="Times New Roman" pitchFamily="18" charset="0"/>
              </a:rPr>
              <a:t> or </a:t>
            </a:r>
            <a:r>
              <a:rPr lang="en-US" dirty="0">
                <a:solidFill>
                  <a:srgbClr val="00B050"/>
                </a:solidFill>
                <a:latin typeface="Times New Roman" pitchFamily="18" charset="0"/>
                <a:cs typeface="Times New Roman" pitchFamily="18" charset="0"/>
              </a:rPr>
              <a:t>who have highly elevated </a:t>
            </a:r>
            <a:r>
              <a:rPr lang="en-US" dirty="0" err="1">
                <a:solidFill>
                  <a:srgbClr val="002060"/>
                </a:solidFill>
                <a:latin typeface="Times New Roman" pitchFamily="18" charset="0"/>
                <a:cs typeface="Times New Roman" pitchFamily="18" charset="0"/>
              </a:rPr>
              <a:t>TSHRAb</a:t>
            </a:r>
            <a:r>
              <a:rPr lang="en-US" dirty="0">
                <a:solidFill>
                  <a:srgbClr val="002060"/>
                </a:solidFill>
                <a:latin typeface="Times New Roman" pitchFamily="18" charset="0"/>
                <a:cs typeface="Times New Roman" pitchFamily="18" charset="0"/>
              </a:rPr>
              <a:t> titers. Such monitoring may </a:t>
            </a:r>
            <a:r>
              <a:rPr lang="en-US" dirty="0">
                <a:solidFill>
                  <a:srgbClr val="00B050"/>
                </a:solidFill>
                <a:latin typeface="Times New Roman" pitchFamily="18" charset="0"/>
                <a:cs typeface="Times New Roman" pitchFamily="18" charset="0"/>
              </a:rPr>
              <a:t>include ultrasound monitoring</a:t>
            </a:r>
            <a:r>
              <a:rPr lang="en-US" dirty="0">
                <a:solidFill>
                  <a:srgbClr val="002060"/>
                </a:solidFill>
                <a:latin typeface="Times New Roman" pitchFamily="18" charset="0"/>
                <a:cs typeface="Times New Roman" pitchFamily="18" charset="0"/>
              </a:rPr>
              <a:t> for heart rate, growth, and fetal goiter. </a:t>
            </a:r>
          </a:p>
        </p:txBody>
      </p:sp>
      <p:sp>
        <p:nvSpPr>
          <p:cNvPr id="4" name="TextBox 3"/>
          <p:cNvSpPr txBox="1"/>
          <p:nvPr/>
        </p:nvSpPr>
        <p:spPr>
          <a:xfrm>
            <a:off x="251520" y="6536377"/>
            <a:ext cx="3893117" cy="276999"/>
          </a:xfrm>
          <a:prstGeom prst="rect">
            <a:avLst/>
          </a:prstGeom>
          <a:noFill/>
        </p:spPr>
        <p:txBody>
          <a:bodyPr wrap="none" rtlCol="0">
            <a:spAutoFit/>
          </a:bodyPr>
          <a:lstStyle/>
          <a:p>
            <a:r>
              <a:rPr lang="en-US" sz="1200" dirty="0" err="1" smtClean="0">
                <a:solidFill>
                  <a:srgbClr val="002060"/>
                </a:solidFill>
              </a:rPr>
              <a:t>Papendieck</a:t>
            </a:r>
            <a:r>
              <a:rPr lang="en-US" sz="1200" dirty="0" smtClean="0">
                <a:solidFill>
                  <a:srgbClr val="002060"/>
                </a:solidFill>
              </a:rPr>
              <a:t> P et al. J </a:t>
            </a:r>
            <a:r>
              <a:rPr lang="en-US" sz="1200" dirty="0" err="1" smtClean="0">
                <a:solidFill>
                  <a:srgbClr val="002060"/>
                </a:solidFill>
              </a:rPr>
              <a:t>Ped</a:t>
            </a:r>
            <a:r>
              <a:rPr lang="en-US" sz="1200" dirty="0" smtClean="0">
                <a:solidFill>
                  <a:srgbClr val="002060"/>
                </a:solidFill>
              </a:rPr>
              <a:t> </a:t>
            </a:r>
            <a:r>
              <a:rPr lang="en-US" sz="1200" dirty="0" err="1" smtClean="0">
                <a:solidFill>
                  <a:srgbClr val="002060"/>
                </a:solidFill>
              </a:rPr>
              <a:t>Endocrinol</a:t>
            </a:r>
            <a:r>
              <a:rPr lang="en-US" sz="1200" dirty="0" smtClean="0">
                <a:solidFill>
                  <a:srgbClr val="002060"/>
                </a:solidFill>
              </a:rPr>
              <a:t> </a:t>
            </a:r>
            <a:r>
              <a:rPr lang="en-US" sz="1200" dirty="0" err="1" smtClean="0">
                <a:solidFill>
                  <a:srgbClr val="002060"/>
                </a:solidFill>
              </a:rPr>
              <a:t>Metabol</a:t>
            </a:r>
            <a:r>
              <a:rPr lang="en-US" sz="1200" dirty="0" smtClean="0">
                <a:solidFill>
                  <a:srgbClr val="002060"/>
                </a:solidFill>
              </a:rPr>
              <a:t> 2009; 22: 547</a:t>
            </a:r>
            <a:endParaRPr lang="en-US" sz="1200" dirty="0">
              <a:solidFill>
                <a:srgbClr val="00206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34925" y="107949"/>
            <a:ext cx="8893175" cy="500043"/>
          </a:xfrm>
        </p:spPr>
        <p:txBody>
          <a:bodyPr>
            <a:normAutofit fontScale="90000"/>
          </a:bodyPr>
          <a:lstStyle/>
          <a:p>
            <a:pPr algn="ctr" eaLnBrk="1" hangingPunct="1">
              <a:defRPr/>
            </a:pPr>
            <a:r>
              <a:rPr lang="en-US" sz="3600" dirty="0">
                <a:solidFill>
                  <a:srgbClr val="C00000"/>
                </a:solidFill>
                <a:effectLst/>
                <a:latin typeface="Times New Roman" pitchFamily="18" charset="0"/>
                <a:cs typeface="Times New Roman" pitchFamily="18" charset="0"/>
              </a:rPr>
              <a:t>Management of </a:t>
            </a:r>
            <a:r>
              <a:rPr lang="en-US" sz="3600" dirty="0" err="1">
                <a:solidFill>
                  <a:srgbClr val="C00000"/>
                </a:solidFill>
                <a:effectLst/>
                <a:latin typeface="Times New Roman" pitchFamily="18" charset="0"/>
                <a:cs typeface="Times New Roman" pitchFamily="18" charset="0"/>
              </a:rPr>
              <a:t>thyrotoxicosis</a:t>
            </a:r>
            <a:r>
              <a:rPr lang="en-US" sz="3600" dirty="0">
                <a:solidFill>
                  <a:srgbClr val="C00000"/>
                </a:solidFill>
                <a:effectLst/>
                <a:latin typeface="Times New Roman" pitchFamily="18" charset="0"/>
                <a:cs typeface="Times New Roman" pitchFamily="18" charset="0"/>
              </a:rPr>
              <a:t> in pregnancy</a:t>
            </a:r>
          </a:p>
        </p:txBody>
      </p:sp>
      <p:sp>
        <p:nvSpPr>
          <p:cNvPr id="49155" name="Rectangle 3"/>
          <p:cNvSpPr>
            <a:spLocks noGrp="1" noChangeArrowheads="1"/>
          </p:cNvSpPr>
          <p:nvPr>
            <p:ph type="subTitle" idx="1"/>
          </p:nvPr>
        </p:nvSpPr>
        <p:spPr>
          <a:xfrm>
            <a:off x="322263" y="742950"/>
            <a:ext cx="8497887" cy="5999163"/>
          </a:xfrm>
        </p:spPr>
        <p:txBody>
          <a:bodyPr/>
          <a:lstStyle/>
          <a:p>
            <a:pPr marR="0" algn="l" eaLnBrk="1" hangingPunct="1">
              <a:lnSpc>
                <a:spcPct val="80000"/>
              </a:lnSpc>
            </a:pPr>
            <a:r>
              <a:rPr lang="en-US" sz="2400" b="1" i="1" dirty="0" smtClean="0">
                <a:solidFill>
                  <a:srgbClr val="0B5395"/>
                </a:solidFill>
                <a:latin typeface="Times New Roman" pitchFamily="18" charset="0"/>
                <a:cs typeface="Times New Roman" pitchFamily="18" charset="0"/>
              </a:rPr>
              <a:t>Confirm diagnosis</a:t>
            </a:r>
          </a:p>
          <a:p>
            <a:pPr marR="0" algn="l" eaLnBrk="1" hangingPunct="1">
              <a:lnSpc>
                <a:spcPct val="80000"/>
              </a:lnSpc>
            </a:pPr>
            <a:r>
              <a:rPr lang="en-US" sz="2400" b="1" i="1" dirty="0" smtClean="0">
                <a:solidFill>
                  <a:srgbClr val="0B5395"/>
                </a:solidFill>
                <a:latin typeface="Times New Roman" pitchFamily="18" charset="0"/>
                <a:cs typeface="Times New Roman" pitchFamily="18" charset="0"/>
              </a:rPr>
              <a:t>Start </a:t>
            </a:r>
            <a:r>
              <a:rPr lang="en-US" sz="2400" b="1" i="1" dirty="0" err="1" smtClean="0">
                <a:solidFill>
                  <a:srgbClr val="0B5395"/>
                </a:solidFill>
                <a:latin typeface="Times New Roman" pitchFamily="18" charset="0"/>
                <a:cs typeface="Times New Roman" pitchFamily="18" charset="0"/>
              </a:rPr>
              <a:t>propylthiouracil</a:t>
            </a:r>
            <a:r>
              <a:rPr lang="en-US" sz="2400" b="1" i="1" dirty="0" smtClean="0">
                <a:solidFill>
                  <a:srgbClr val="0B5395"/>
                </a:solidFill>
                <a:latin typeface="Times New Roman" pitchFamily="18" charset="0"/>
                <a:cs typeface="Times New Roman" pitchFamily="18" charset="0"/>
              </a:rPr>
              <a:t> or </a:t>
            </a:r>
            <a:r>
              <a:rPr lang="en-US" sz="2400" b="1" i="1" dirty="0" err="1" smtClean="0">
                <a:solidFill>
                  <a:srgbClr val="0B5395"/>
                </a:solidFill>
                <a:latin typeface="Times New Roman" pitchFamily="18" charset="0"/>
                <a:cs typeface="Times New Roman" pitchFamily="18" charset="0"/>
              </a:rPr>
              <a:t>methimazole</a:t>
            </a:r>
            <a:endParaRPr lang="en-US" sz="2400" b="1" i="1" dirty="0" smtClean="0">
              <a:solidFill>
                <a:srgbClr val="0B5395"/>
              </a:solidFill>
              <a:latin typeface="Times New Roman" pitchFamily="18" charset="0"/>
              <a:cs typeface="Times New Roman" pitchFamily="18" charset="0"/>
            </a:endParaRPr>
          </a:p>
          <a:p>
            <a:pPr marR="0" algn="l" eaLnBrk="1" hangingPunct="1">
              <a:lnSpc>
                <a:spcPct val="80000"/>
              </a:lnSpc>
            </a:pPr>
            <a:r>
              <a:rPr lang="en-US" sz="2400" b="1" i="1" dirty="0" smtClean="0">
                <a:solidFill>
                  <a:srgbClr val="0B5395"/>
                </a:solidFill>
                <a:latin typeface="Times New Roman" pitchFamily="18" charset="0"/>
                <a:cs typeface="Times New Roman" pitchFamily="18" charset="0"/>
              </a:rPr>
              <a:t>Render patient </a:t>
            </a:r>
            <a:r>
              <a:rPr lang="en-US" sz="2400" b="1" i="1" dirty="0" err="1" smtClean="0">
                <a:solidFill>
                  <a:srgbClr val="0B5395"/>
                </a:solidFill>
                <a:latin typeface="Times New Roman" pitchFamily="18" charset="0"/>
                <a:cs typeface="Times New Roman" pitchFamily="18" charset="0"/>
              </a:rPr>
              <a:t>euthyroid</a:t>
            </a:r>
            <a:r>
              <a:rPr lang="en-US" sz="2400" b="1" i="1" dirty="0" smtClean="0">
                <a:solidFill>
                  <a:srgbClr val="0B5395"/>
                </a:solidFill>
                <a:latin typeface="Times New Roman" pitchFamily="18" charset="0"/>
                <a:cs typeface="Times New Roman" pitchFamily="18" charset="0"/>
              </a:rPr>
              <a:t>: continue with low-dose ATD up to and during labor and postpartum</a:t>
            </a:r>
          </a:p>
          <a:p>
            <a:pPr marR="0" algn="l" eaLnBrk="1" hangingPunct="1">
              <a:lnSpc>
                <a:spcPct val="80000"/>
              </a:lnSpc>
            </a:pPr>
            <a:endParaRPr lang="en-US" sz="2400" b="1" i="1" dirty="0" smtClean="0">
              <a:solidFill>
                <a:srgbClr val="0B5395"/>
              </a:solidFill>
              <a:latin typeface="Times New Roman" pitchFamily="18" charset="0"/>
              <a:cs typeface="Times New Roman" pitchFamily="18" charset="0"/>
            </a:endParaRPr>
          </a:p>
          <a:p>
            <a:pPr marR="0" algn="l" eaLnBrk="1" hangingPunct="1">
              <a:lnSpc>
                <a:spcPct val="80000"/>
              </a:lnSpc>
            </a:pPr>
            <a:r>
              <a:rPr lang="en-US" sz="2400" b="1" i="1" dirty="0" smtClean="0">
                <a:solidFill>
                  <a:srgbClr val="0B5395"/>
                </a:solidFill>
                <a:latin typeface="Times New Roman" pitchFamily="18" charset="0"/>
                <a:cs typeface="Times New Roman" pitchFamily="18" charset="0"/>
              </a:rPr>
              <a:t>Monitor thyroid function:</a:t>
            </a:r>
          </a:p>
          <a:p>
            <a:pPr marR="0" algn="l" eaLnBrk="1" hangingPunct="1">
              <a:lnSpc>
                <a:spcPct val="80000"/>
              </a:lnSpc>
            </a:pPr>
            <a:r>
              <a:rPr lang="en-US" sz="2400" b="1" dirty="0" smtClean="0">
                <a:solidFill>
                  <a:srgbClr val="0B5395"/>
                </a:solidFill>
                <a:latin typeface="Times New Roman" pitchFamily="18" charset="0"/>
                <a:cs typeface="Times New Roman" pitchFamily="18" charset="0"/>
              </a:rPr>
              <a:t>      Throughout gestation; adjust ATD if necessary to maintain</a:t>
            </a:r>
          </a:p>
          <a:p>
            <a:pPr marR="0" algn="l" eaLnBrk="1" hangingPunct="1">
              <a:lnSpc>
                <a:spcPct val="80000"/>
              </a:lnSpc>
            </a:pPr>
            <a:r>
              <a:rPr lang="en-US" sz="2400" b="1" dirty="0" smtClean="0">
                <a:solidFill>
                  <a:srgbClr val="0B5395"/>
                </a:solidFill>
                <a:latin typeface="Times New Roman" pitchFamily="18" charset="0"/>
                <a:cs typeface="Times New Roman" pitchFamily="18" charset="0"/>
              </a:rPr>
              <a:t>      T4 at upper level of normal</a:t>
            </a:r>
          </a:p>
          <a:p>
            <a:pPr marR="0" algn="l" eaLnBrk="1" hangingPunct="1">
              <a:lnSpc>
                <a:spcPct val="80000"/>
              </a:lnSpc>
            </a:pPr>
            <a:r>
              <a:rPr lang="en-US" sz="2400" b="1" dirty="0" smtClean="0">
                <a:solidFill>
                  <a:srgbClr val="0B5395"/>
                </a:solidFill>
                <a:latin typeface="Times New Roman" pitchFamily="18" charset="0"/>
                <a:cs typeface="Times New Roman" pitchFamily="18" charset="0"/>
              </a:rPr>
              <a:t>      Check </a:t>
            </a:r>
            <a:r>
              <a:rPr lang="en-US" sz="2400" b="1" dirty="0" err="1" smtClean="0">
                <a:solidFill>
                  <a:srgbClr val="0B5395"/>
                </a:solidFill>
                <a:latin typeface="Times New Roman" pitchFamily="18" charset="0"/>
                <a:cs typeface="Times New Roman" pitchFamily="18" charset="0"/>
              </a:rPr>
              <a:t>TSAb</a:t>
            </a:r>
            <a:r>
              <a:rPr lang="en-US" sz="2400" b="1" dirty="0" smtClean="0">
                <a:solidFill>
                  <a:srgbClr val="0B5395"/>
                </a:solidFill>
                <a:latin typeface="Times New Roman" pitchFamily="18" charset="0"/>
                <a:cs typeface="Times New Roman" pitchFamily="18" charset="0"/>
              </a:rPr>
              <a:t> at 26 weeks</a:t>
            </a:r>
          </a:p>
          <a:p>
            <a:pPr marR="0" algn="l" eaLnBrk="1" hangingPunct="1">
              <a:lnSpc>
                <a:spcPct val="80000"/>
              </a:lnSpc>
            </a:pPr>
            <a:endParaRPr lang="en-US" sz="2400" b="1" dirty="0" smtClean="0">
              <a:solidFill>
                <a:srgbClr val="0B5395"/>
              </a:solidFill>
              <a:latin typeface="Times New Roman" pitchFamily="18" charset="0"/>
              <a:cs typeface="Times New Roman" pitchFamily="18" charset="0"/>
            </a:endParaRPr>
          </a:p>
          <a:p>
            <a:pPr marR="0" algn="l" eaLnBrk="1" hangingPunct="1">
              <a:lnSpc>
                <a:spcPct val="80000"/>
              </a:lnSpc>
            </a:pPr>
            <a:r>
              <a:rPr lang="en-US" sz="2400" b="1" i="1" dirty="0" smtClean="0">
                <a:solidFill>
                  <a:srgbClr val="0B5395"/>
                </a:solidFill>
                <a:latin typeface="Times New Roman" pitchFamily="18" charset="0"/>
                <a:cs typeface="Times New Roman" pitchFamily="18" charset="0"/>
              </a:rPr>
              <a:t>Discuss treatment with patient</a:t>
            </a:r>
          </a:p>
          <a:p>
            <a:pPr marR="0" algn="l" eaLnBrk="1" hangingPunct="1">
              <a:lnSpc>
                <a:spcPct val="80000"/>
              </a:lnSpc>
              <a:buClr>
                <a:srgbClr val="C00000"/>
              </a:buClr>
              <a:buSzPct val="85000"/>
              <a:buFont typeface="Wingdings" pitchFamily="2" charset="2"/>
              <a:buChar char="§"/>
            </a:pPr>
            <a:r>
              <a:rPr lang="en-US" sz="2400" b="1" dirty="0" smtClean="0">
                <a:solidFill>
                  <a:srgbClr val="0B5395"/>
                </a:solidFill>
                <a:latin typeface="Times New Roman" pitchFamily="18" charset="0"/>
                <a:cs typeface="Times New Roman" pitchFamily="18" charset="0"/>
              </a:rPr>
              <a:t> effect on patient</a:t>
            </a:r>
          </a:p>
          <a:p>
            <a:pPr marR="0" algn="l" eaLnBrk="1" hangingPunct="1">
              <a:lnSpc>
                <a:spcPct val="80000"/>
              </a:lnSpc>
              <a:buClr>
                <a:srgbClr val="C00000"/>
              </a:buClr>
              <a:buSzPct val="85000"/>
              <a:buFont typeface="Wingdings" pitchFamily="2" charset="2"/>
              <a:buChar char="§"/>
            </a:pPr>
            <a:r>
              <a:rPr lang="en-US" sz="2400" b="1" dirty="0" smtClean="0">
                <a:solidFill>
                  <a:srgbClr val="0B5395"/>
                </a:solidFill>
                <a:latin typeface="Times New Roman" pitchFamily="18" charset="0"/>
                <a:cs typeface="Times New Roman" pitchFamily="18" charset="0"/>
              </a:rPr>
              <a:t> effect on fetus</a:t>
            </a:r>
          </a:p>
          <a:p>
            <a:pPr marR="0" algn="l" eaLnBrk="1" hangingPunct="1">
              <a:lnSpc>
                <a:spcPct val="80000"/>
              </a:lnSpc>
              <a:buClr>
                <a:srgbClr val="C00000"/>
              </a:buClr>
              <a:buSzPct val="85000"/>
              <a:buFont typeface="Wingdings" pitchFamily="2" charset="2"/>
              <a:buChar char="§"/>
            </a:pPr>
            <a:r>
              <a:rPr lang="en-US" sz="2400" b="1" dirty="0" smtClean="0">
                <a:solidFill>
                  <a:srgbClr val="0B5395"/>
                </a:solidFill>
                <a:latin typeface="Times New Roman" pitchFamily="18" charset="0"/>
                <a:cs typeface="Times New Roman" pitchFamily="18" charset="0"/>
              </a:rPr>
              <a:t> breast feeding</a:t>
            </a:r>
          </a:p>
          <a:p>
            <a:pPr marR="0" algn="l" eaLnBrk="1" hangingPunct="1">
              <a:lnSpc>
                <a:spcPct val="80000"/>
              </a:lnSpc>
              <a:buClr>
                <a:srgbClr val="FF0000"/>
              </a:buClr>
              <a:buSzTx/>
            </a:pPr>
            <a:endParaRPr lang="en-US" sz="2400" b="1" dirty="0" smtClean="0">
              <a:solidFill>
                <a:srgbClr val="0B5395"/>
              </a:solidFill>
              <a:latin typeface="Times New Roman" pitchFamily="18" charset="0"/>
              <a:cs typeface="Times New Roman" pitchFamily="18" charset="0"/>
            </a:endParaRPr>
          </a:p>
          <a:p>
            <a:pPr marR="0" algn="l" eaLnBrk="1" hangingPunct="1">
              <a:lnSpc>
                <a:spcPct val="80000"/>
              </a:lnSpc>
            </a:pPr>
            <a:r>
              <a:rPr lang="en-US" sz="2400" b="1" i="1" dirty="0" smtClean="0">
                <a:solidFill>
                  <a:srgbClr val="0B5395"/>
                </a:solidFill>
                <a:latin typeface="Times New Roman" pitchFamily="18" charset="0"/>
                <a:cs typeface="Times New Roman" pitchFamily="18" charset="0"/>
              </a:rPr>
              <a:t>Inform obstetrician and pediatrician</a:t>
            </a:r>
          </a:p>
          <a:p>
            <a:pPr marR="0" algn="l" eaLnBrk="1" hangingPunct="1">
              <a:lnSpc>
                <a:spcPct val="80000"/>
              </a:lnSpc>
            </a:pPr>
            <a:r>
              <a:rPr lang="en-US" sz="2400" b="1" i="1" dirty="0" smtClean="0">
                <a:solidFill>
                  <a:srgbClr val="0B5395"/>
                </a:solidFill>
                <a:latin typeface="Times New Roman" pitchFamily="18" charset="0"/>
                <a:cs typeface="Times New Roman" pitchFamily="18" charset="0"/>
              </a:rPr>
              <a:t>Review postpartum-check </a:t>
            </a:r>
            <a:r>
              <a:rPr lang="en-US" sz="2400" b="1" i="1" dirty="0" smtClean="0">
                <a:latin typeface="Times New Roman" pitchFamily="18" charset="0"/>
                <a:cs typeface="Times New Roman" pitchFamily="18" charset="0"/>
              </a:rPr>
              <a:t>for exacerbation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620000" cy="1066800"/>
          </a:xfrm>
        </p:spPr>
        <p:txBody>
          <a:bodyPr>
            <a:noAutofit/>
          </a:bodyPr>
          <a:lstStyle/>
          <a:p>
            <a:pPr algn="ctr"/>
            <a:r>
              <a:rPr lang="en-US" sz="2600" b="1" dirty="0">
                <a:solidFill>
                  <a:srgbClr val="00B050"/>
                </a:solidFill>
                <a:latin typeface="Times New Roman" pitchFamily="18" charset="0"/>
                <a:cs typeface="Times New Roman" pitchFamily="18" charset="0"/>
              </a:rPr>
              <a:t>HOW SHOULD WOMEN WITH GRAVES’ DISEASE BE COUNSELED PRE-PREGNANCY?</a:t>
            </a:r>
            <a:r>
              <a:rPr lang="en-US" sz="2600" dirty="0">
                <a:solidFill>
                  <a:srgbClr val="00B050"/>
                </a:solidFill>
                <a:latin typeface="Times New Roman" pitchFamily="18" charset="0"/>
                <a:cs typeface="Times New Roman" pitchFamily="18" charset="0"/>
              </a:rPr>
              <a:t/>
            </a:r>
            <a:br>
              <a:rPr lang="en-US" sz="2600" dirty="0">
                <a:solidFill>
                  <a:srgbClr val="00B050"/>
                </a:solidFill>
                <a:latin typeface="Times New Roman" pitchFamily="18" charset="0"/>
                <a:cs typeface="Times New Roman" pitchFamily="18" charset="0"/>
              </a:rPr>
            </a:br>
            <a:endParaRPr lang="en-US" sz="2600"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838200" y="1676400"/>
            <a:ext cx="7543800" cy="4525963"/>
          </a:xfrm>
        </p:spPr>
        <p:txBody>
          <a:bodyPr>
            <a:normAutofit/>
          </a:bodyPr>
          <a:lstStyle/>
          <a:p>
            <a:pPr>
              <a:buClr>
                <a:srgbClr val="C00000"/>
              </a:buClr>
              <a:buFont typeface="Arial" pitchFamily="34" charset="0"/>
              <a:buChar char="•"/>
            </a:pPr>
            <a:r>
              <a:rPr lang="en-US" dirty="0">
                <a:solidFill>
                  <a:srgbClr val="002060"/>
                </a:solidFill>
                <a:latin typeface="Times New Roman" pitchFamily="18" charset="0"/>
                <a:cs typeface="Times New Roman" pitchFamily="18" charset="0"/>
              </a:rPr>
              <a:t>Hyperthyroidism </a:t>
            </a:r>
            <a:r>
              <a:rPr lang="en-US" dirty="0" smtClean="0">
                <a:solidFill>
                  <a:srgbClr val="002060"/>
                </a:solidFill>
                <a:latin typeface="Times New Roman" pitchFamily="18" charset="0"/>
                <a:cs typeface="Times New Roman" pitchFamily="18" charset="0"/>
              </a:rPr>
              <a:t> should </a:t>
            </a:r>
            <a:r>
              <a:rPr lang="en-US" dirty="0">
                <a:solidFill>
                  <a:srgbClr val="002060"/>
                </a:solidFill>
                <a:latin typeface="Times New Roman" pitchFamily="18" charset="0"/>
                <a:cs typeface="Times New Roman" pitchFamily="18" charset="0"/>
              </a:rPr>
              <a:t>be </a:t>
            </a:r>
            <a:r>
              <a:rPr lang="en-US" dirty="0">
                <a:solidFill>
                  <a:srgbClr val="D60093"/>
                </a:solidFill>
                <a:latin typeface="Times New Roman" pitchFamily="18" charset="0"/>
                <a:cs typeface="Times New Roman" pitchFamily="18" charset="0"/>
              </a:rPr>
              <a:t>well controlled before attempting pregnancy</a:t>
            </a:r>
            <a:r>
              <a:rPr lang="en-US" dirty="0" smtClean="0">
                <a:solidFill>
                  <a:srgbClr val="D60093"/>
                </a:solidFill>
                <a:latin typeface="Times New Roman" pitchFamily="18" charset="0"/>
                <a:cs typeface="Times New Roman" pitchFamily="18" charset="0"/>
              </a:rPr>
              <a:t>.</a:t>
            </a:r>
          </a:p>
          <a:p>
            <a:pPr>
              <a:buClr>
                <a:srgbClr val="C00000"/>
              </a:buClr>
              <a:buFont typeface="Arial" pitchFamily="34" charset="0"/>
              <a:buChar char="•"/>
            </a:pPr>
            <a:r>
              <a:rPr lang="en-US" dirty="0">
                <a:solidFill>
                  <a:srgbClr val="002060"/>
                </a:solidFill>
                <a:latin typeface="Times New Roman" pitchFamily="18" charset="0"/>
                <a:cs typeface="Times New Roman" pitchFamily="18" charset="0"/>
              </a:rPr>
              <a:t>Patients on anti-thyroid drugs should be switched to PTU when pregnancy is being attempted or at time of </a:t>
            </a:r>
            <a:r>
              <a:rPr lang="en-US" dirty="0" smtClean="0">
                <a:solidFill>
                  <a:srgbClr val="002060"/>
                </a:solidFill>
                <a:latin typeface="Times New Roman" pitchFamily="18" charset="0"/>
                <a:cs typeface="Times New Roman" pitchFamily="18" charset="0"/>
              </a:rPr>
              <a:t>conception (?). </a:t>
            </a:r>
          </a:p>
          <a:p>
            <a:pPr>
              <a:buClr>
                <a:srgbClr val="C00000"/>
              </a:buClr>
              <a:buFont typeface="Arial" pitchFamily="34" charset="0"/>
              <a:buChar char="•"/>
            </a:pPr>
            <a:r>
              <a:rPr lang="en-US" dirty="0">
                <a:solidFill>
                  <a:srgbClr val="002060"/>
                </a:solidFill>
                <a:latin typeface="Times New Roman" pitchFamily="18" charset="0"/>
                <a:cs typeface="Times New Roman" pitchFamily="18" charset="0"/>
              </a:rPr>
              <a:t>In patients with </a:t>
            </a:r>
            <a:r>
              <a:rPr lang="en-US" dirty="0">
                <a:solidFill>
                  <a:srgbClr val="D60093"/>
                </a:solidFill>
                <a:latin typeface="Times New Roman" pitchFamily="18" charset="0"/>
                <a:cs typeface="Times New Roman" pitchFamily="18" charset="0"/>
              </a:rPr>
              <a:t>high titers of </a:t>
            </a:r>
            <a:r>
              <a:rPr lang="en-US" dirty="0" err="1">
                <a:solidFill>
                  <a:srgbClr val="D60093"/>
                </a:solidFill>
                <a:latin typeface="Times New Roman" pitchFamily="18" charset="0"/>
                <a:cs typeface="Times New Roman" pitchFamily="18" charset="0"/>
              </a:rPr>
              <a:t>TRAb</a:t>
            </a:r>
            <a:r>
              <a:rPr lang="en-US" dirty="0">
                <a:solidFill>
                  <a:srgbClr val="D60093"/>
                </a:solidFill>
                <a:latin typeface="Times New Roman" pitchFamily="18" charset="0"/>
                <a:cs typeface="Times New Roman" pitchFamily="18" charset="0"/>
              </a:rPr>
              <a:t> antibodies requiring definitive therapy for Graves’ disease </a:t>
            </a:r>
            <a:r>
              <a:rPr lang="en-US" dirty="0">
                <a:solidFill>
                  <a:srgbClr val="002060"/>
                </a:solidFill>
                <a:latin typeface="Times New Roman" pitchFamily="18" charset="0"/>
                <a:cs typeface="Times New Roman" pitchFamily="18" charset="0"/>
              </a:rPr>
              <a:t>in the setting of a planned pregnancy within the next two years, surgery is preferable to radioactive </a:t>
            </a:r>
            <a:r>
              <a:rPr lang="en-US" dirty="0" smtClean="0">
                <a:solidFill>
                  <a:srgbClr val="002060"/>
                </a:solidFill>
                <a:latin typeface="Times New Roman" pitchFamily="18" charset="0"/>
                <a:cs typeface="Times New Roman" pitchFamily="18" charset="0"/>
              </a:rPr>
              <a:t>iodine (?). </a:t>
            </a:r>
            <a:endParaRPr lang="en-US"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841375"/>
          </a:xfrm>
        </p:spPr>
        <p:txBody>
          <a:bodyPr>
            <a:normAutofit/>
          </a:bodyPr>
          <a:lstStyle/>
          <a:p>
            <a:r>
              <a:rPr lang="en-US" sz="3500" b="1" dirty="0" smtClean="0">
                <a:solidFill>
                  <a:srgbClr val="C00000"/>
                </a:solidFill>
                <a:latin typeface="Times New Roman" pitchFamily="18" charset="0"/>
                <a:cs typeface="Times New Roman" pitchFamily="18" charset="0"/>
              </a:rPr>
              <a:t>History of Radioiodine Therapy (2)</a:t>
            </a:r>
            <a:endParaRPr lang="en-US" sz="3500" dirty="0"/>
          </a:p>
        </p:txBody>
      </p:sp>
      <p:sp>
        <p:nvSpPr>
          <p:cNvPr id="3" name="Subtitle 2"/>
          <p:cNvSpPr>
            <a:spLocks noGrp="1"/>
          </p:cNvSpPr>
          <p:nvPr>
            <p:ph type="subTitle" idx="1"/>
          </p:nvPr>
        </p:nvSpPr>
        <p:spPr>
          <a:xfrm>
            <a:off x="228600" y="1447800"/>
            <a:ext cx="8458200" cy="4495800"/>
          </a:xfrm>
        </p:spPr>
        <p:txBody>
          <a:bodyPr>
            <a:noAutofit/>
          </a:bodyPr>
          <a:lstStyle/>
          <a:p>
            <a:pPr algn="just">
              <a:lnSpc>
                <a:spcPct val="150000"/>
              </a:lnSpc>
            </a:pPr>
            <a:r>
              <a:rPr lang="en-US" sz="2300" b="1" dirty="0">
                <a:solidFill>
                  <a:schemeClr val="tx1"/>
                </a:solidFill>
                <a:latin typeface="Times New Roman" pitchFamily="18" charset="0"/>
                <a:cs typeface="Times New Roman" pitchFamily="18" charset="0"/>
              </a:rPr>
              <a:t>by 1938 Hertz and Roberts began conducting studies </a:t>
            </a:r>
            <a:r>
              <a:rPr lang="en-US" sz="2300" b="1" dirty="0" smtClean="0">
                <a:solidFill>
                  <a:schemeClr val="tx1"/>
                </a:solidFill>
                <a:latin typeface="Times New Roman" pitchFamily="18" charset="0"/>
                <a:cs typeface="Times New Roman" pitchFamily="18" charset="0"/>
              </a:rPr>
              <a:t>with iodine </a:t>
            </a:r>
            <a:r>
              <a:rPr lang="en-US" sz="2300" b="1" dirty="0">
                <a:solidFill>
                  <a:schemeClr val="tx1"/>
                </a:solidFill>
                <a:latin typeface="Times New Roman" pitchFamily="18" charset="0"/>
                <a:cs typeface="Times New Roman" pitchFamily="18" charset="0"/>
              </a:rPr>
              <a:t>128 (I-128) on rabbits, </a:t>
            </a:r>
            <a:r>
              <a:rPr lang="en-US" sz="2300" b="1" dirty="0">
                <a:solidFill>
                  <a:srgbClr val="00B0F0"/>
                </a:solidFill>
                <a:latin typeface="Times New Roman" pitchFamily="18" charset="0"/>
                <a:cs typeface="Times New Roman" pitchFamily="18" charset="0"/>
              </a:rPr>
              <a:t>showing that the rabbits’ thyroid glands rapidly took </a:t>
            </a:r>
            <a:r>
              <a:rPr lang="en-US" sz="2300" b="1" dirty="0" smtClean="0">
                <a:solidFill>
                  <a:srgbClr val="00B0F0"/>
                </a:solidFill>
                <a:latin typeface="Times New Roman" pitchFamily="18" charset="0"/>
                <a:cs typeface="Times New Roman" pitchFamily="18" charset="0"/>
              </a:rPr>
              <a:t>up I-128</a:t>
            </a:r>
            <a:r>
              <a:rPr lang="en-US" sz="2300" b="1" dirty="0">
                <a:solidFill>
                  <a:srgbClr val="00B0F0"/>
                </a:solidFill>
                <a:latin typeface="Times New Roman" pitchFamily="18" charset="0"/>
                <a:cs typeface="Times New Roman" pitchFamily="18" charset="0"/>
              </a:rPr>
              <a:t>, </a:t>
            </a:r>
            <a:r>
              <a:rPr lang="en-US" sz="2300" b="1" dirty="0">
                <a:solidFill>
                  <a:schemeClr val="tx1"/>
                </a:solidFill>
                <a:latin typeface="Times New Roman" pitchFamily="18" charset="0"/>
                <a:cs typeface="Times New Roman" pitchFamily="18" charset="0"/>
              </a:rPr>
              <a:t>and thus a tracer was born. However, as Clark T. </a:t>
            </a:r>
            <a:r>
              <a:rPr lang="en-US" sz="2300" b="1" dirty="0" err="1">
                <a:solidFill>
                  <a:schemeClr val="tx1"/>
                </a:solidFill>
                <a:latin typeface="Times New Roman" pitchFamily="18" charset="0"/>
                <a:cs typeface="Times New Roman" pitchFamily="18" charset="0"/>
              </a:rPr>
              <a:t>Sawin</a:t>
            </a:r>
            <a:r>
              <a:rPr lang="en-US" sz="2300" b="1" dirty="0">
                <a:solidFill>
                  <a:schemeClr val="tx1"/>
                </a:solidFill>
                <a:latin typeface="Times New Roman" pitchFamily="18" charset="0"/>
                <a:cs typeface="Times New Roman" pitchFamily="18" charset="0"/>
              </a:rPr>
              <a:t> and David V. Becker </a:t>
            </a:r>
            <a:r>
              <a:rPr lang="en-US" sz="2300" b="1" dirty="0" smtClean="0">
                <a:solidFill>
                  <a:schemeClr val="tx1"/>
                </a:solidFill>
                <a:latin typeface="Times New Roman" pitchFamily="18" charset="0"/>
                <a:cs typeface="Times New Roman" pitchFamily="18" charset="0"/>
              </a:rPr>
              <a:t>wrote in </a:t>
            </a:r>
            <a:r>
              <a:rPr lang="en-US" sz="2300" b="1" dirty="0">
                <a:solidFill>
                  <a:schemeClr val="tx1"/>
                </a:solidFill>
                <a:latin typeface="Times New Roman" pitchFamily="18" charset="0"/>
                <a:cs typeface="Times New Roman" pitchFamily="18" charset="0"/>
              </a:rPr>
              <a:t>their paper “Radioiodine and the Treatment of Hyperthyroidism: </a:t>
            </a:r>
            <a:r>
              <a:rPr lang="en-US" sz="2300" b="1" dirty="0" smtClean="0">
                <a:solidFill>
                  <a:schemeClr val="tx1"/>
                </a:solidFill>
                <a:latin typeface="Times New Roman" pitchFamily="18" charset="0"/>
                <a:cs typeface="Times New Roman" pitchFamily="18" charset="0"/>
              </a:rPr>
              <a:t>The </a:t>
            </a:r>
            <a:r>
              <a:rPr lang="en-US" sz="2300" b="1" dirty="0">
                <a:solidFill>
                  <a:schemeClr val="tx1"/>
                </a:solidFill>
                <a:latin typeface="Times New Roman" pitchFamily="18" charset="0"/>
                <a:cs typeface="Times New Roman" pitchFamily="18" charset="0"/>
              </a:rPr>
              <a:t>Early History</a:t>
            </a:r>
            <a:r>
              <a:rPr lang="en-US" sz="2300" b="1" dirty="0" smtClean="0">
                <a:solidFill>
                  <a:schemeClr val="tx1"/>
                </a:solidFill>
                <a:latin typeface="Times New Roman" pitchFamily="18" charset="0"/>
                <a:cs typeface="Times New Roman" pitchFamily="18" charset="0"/>
              </a:rPr>
              <a:t>,” published </a:t>
            </a:r>
            <a:r>
              <a:rPr lang="en-US" sz="2300" b="1" dirty="0">
                <a:solidFill>
                  <a:schemeClr val="tx1"/>
                </a:solidFill>
                <a:latin typeface="Times New Roman" pitchFamily="18" charset="0"/>
                <a:cs typeface="Times New Roman" pitchFamily="18" charset="0"/>
              </a:rPr>
              <a:t>in the journal </a:t>
            </a:r>
            <a:r>
              <a:rPr lang="en-US" sz="2300" b="1" dirty="0" smtClean="0">
                <a:solidFill>
                  <a:schemeClr val="tx1"/>
                </a:solidFill>
                <a:latin typeface="Times New Roman" pitchFamily="18" charset="0"/>
                <a:cs typeface="Times New Roman" pitchFamily="18" charset="0"/>
              </a:rPr>
              <a:t>Thyroid </a:t>
            </a:r>
            <a:r>
              <a:rPr lang="en-US" sz="2300" b="1" dirty="0">
                <a:solidFill>
                  <a:schemeClr val="tx1"/>
                </a:solidFill>
                <a:latin typeface="Times New Roman" pitchFamily="18" charset="0"/>
                <a:cs typeface="Times New Roman" pitchFamily="18" charset="0"/>
              </a:rPr>
              <a:t>in 1997, </a:t>
            </a:r>
            <a:r>
              <a:rPr lang="en-US" sz="2300" b="1" dirty="0">
                <a:solidFill>
                  <a:srgbClr val="00B050"/>
                </a:solidFill>
                <a:latin typeface="Times New Roman" pitchFamily="18" charset="0"/>
                <a:cs typeface="Times New Roman" pitchFamily="18" charset="0"/>
              </a:rPr>
              <a:t>there was no hope of using I-128 as a </a:t>
            </a:r>
            <a:r>
              <a:rPr lang="en-US" sz="2300" b="1" dirty="0" smtClean="0">
                <a:solidFill>
                  <a:srgbClr val="00B050"/>
                </a:solidFill>
                <a:latin typeface="Times New Roman" pitchFamily="18" charset="0"/>
                <a:cs typeface="Times New Roman" pitchFamily="18" charset="0"/>
              </a:rPr>
              <a:t>treatment for </a:t>
            </a:r>
            <a:r>
              <a:rPr lang="en-US" sz="2300" b="1" dirty="0">
                <a:solidFill>
                  <a:srgbClr val="00B050"/>
                </a:solidFill>
                <a:latin typeface="Times New Roman" pitchFamily="18" charset="0"/>
                <a:cs typeface="Times New Roman" pitchFamily="18" charset="0"/>
              </a:rPr>
              <a:t>hyperthyroidism because of I-128’s 25-minute half-life.</a:t>
            </a:r>
          </a:p>
        </p:txBody>
      </p:sp>
      <p:sp>
        <p:nvSpPr>
          <p:cNvPr id="4" name="TextBox 3"/>
          <p:cNvSpPr txBox="1"/>
          <p:nvPr/>
        </p:nvSpPr>
        <p:spPr>
          <a:xfrm>
            <a:off x="228600" y="6321623"/>
            <a:ext cx="6400800"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Bagley D. Endocrine News 2016; 27-30</a:t>
            </a:r>
            <a:endParaRPr lang="en-US" sz="1400" dirty="0">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79387" y="115888"/>
            <a:ext cx="8689975" cy="6769102"/>
            <a:chOff x="113" y="73"/>
            <a:chExt cx="5474" cy="4264"/>
          </a:xfrm>
        </p:grpSpPr>
        <p:sp>
          <p:nvSpPr>
            <p:cNvPr id="37892" name="Rectangle 5"/>
            <p:cNvSpPr>
              <a:spLocks noChangeArrowheads="1"/>
            </p:cNvSpPr>
            <p:nvPr/>
          </p:nvSpPr>
          <p:spPr bwMode="auto">
            <a:xfrm>
              <a:off x="766" y="552"/>
              <a:ext cx="4433" cy="3149"/>
            </a:xfrm>
            <a:prstGeom prst="rect">
              <a:avLst/>
            </a:prstGeom>
            <a:solidFill>
              <a:schemeClr val="bg1"/>
            </a:solidFill>
            <a:ln w="9525">
              <a:noFill/>
              <a:miter lim="800000"/>
              <a:headEnd/>
              <a:tailEnd/>
            </a:ln>
          </p:spPr>
          <p:txBody>
            <a:bodyPr wrap="none" anchor="ctr"/>
            <a:lstStyle/>
            <a:p>
              <a:pPr algn="ctr"/>
              <a:endParaRPr lang="en-US" sz="1600"/>
            </a:p>
          </p:txBody>
        </p:sp>
        <p:grpSp>
          <p:nvGrpSpPr>
            <p:cNvPr id="3" name="Group 6"/>
            <p:cNvGrpSpPr>
              <a:grpSpLocks/>
            </p:cNvGrpSpPr>
            <p:nvPr/>
          </p:nvGrpSpPr>
          <p:grpSpPr bwMode="auto">
            <a:xfrm>
              <a:off x="486" y="438"/>
              <a:ext cx="5101" cy="3882"/>
              <a:chOff x="521" y="483"/>
              <a:chExt cx="5101" cy="3882"/>
            </a:xfrm>
          </p:grpSpPr>
          <p:sp>
            <p:nvSpPr>
              <p:cNvPr id="37898" name="Line 7"/>
              <p:cNvSpPr>
                <a:spLocks noChangeShapeType="1"/>
              </p:cNvSpPr>
              <p:nvPr/>
            </p:nvSpPr>
            <p:spPr bwMode="auto">
              <a:xfrm flipV="1">
                <a:off x="898" y="1890"/>
                <a:ext cx="0" cy="113"/>
              </a:xfrm>
              <a:prstGeom prst="line">
                <a:avLst/>
              </a:prstGeom>
              <a:noFill/>
              <a:ln w="12700">
                <a:solidFill>
                  <a:srgbClr val="000066"/>
                </a:solidFill>
                <a:round/>
                <a:headEnd/>
                <a:tailEnd/>
              </a:ln>
            </p:spPr>
            <p:txBody>
              <a:bodyPr/>
              <a:lstStyle/>
              <a:p>
                <a:endParaRPr lang="en-US"/>
              </a:p>
            </p:txBody>
          </p:sp>
          <p:sp>
            <p:nvSpPr>
              <p:cNvPr id="37899" name="Line 8"/>
              <p:cNvSpPr>
                <a:spLocks noChangeShapeType="1"/>
              </p:cNvSpPr>
              <p:nvPr/>
            </p:nvSpPr>
            <p:spPr bwMode="auto">
              <a:xfrm flipV="1">
                <a:off x="903" y="2207"/>
                <a:ext cx="0" cy="101"/>
              </a:xfrm>
              <a:prstGeom prst="line">
                <a:avLst/>
              </a:prstGeom>
              <a:noFill/>
              <a:ln w="12700">
                <a:solidFill>
                  <a:schemeClr val="tx1"/>
                </a:solidFill>
                <a:round/>
                <a:headEnd/>
                <a:tailEnd/>
              </a:ln>
            </p:spPr>
            <p:txBody>
              <a:bodyPr/>
              <a:lstStyle/>
              <a:p>
                <a:endParaRPr lang="en-US"/>
              </a:p>
            </p:txBody>
          </p:sp>
          <p:sp>
            <p:nvSpPr>
              <p:cNvPr id="37900" name="Line 9"/>
              <p:cNvSpPr>
                <a:spLocks noChangeShapeType="1"/>
              </p:cNvSpPr>
              <p:nvPr/>
            </p:nvSpPr>
            <p:spPr bwMode="auto">
              <a:xfrm flipV="1">
                <a:off x="885" y="2085"/>
                <a:ext cx="0" cy="127"/>
              </a:xfrm>
              <a:prstGeom prst="line">
                <a:avLst/>
              </a:prstGeom>
              <a:noFill/>
              <a:ln w="12700">
                <a:solidFill>
                  <a:srgbClr val="FF0000"/>
                </a:solidFill>
                <a:round/>
                <a:headEnd/>
                <a:tailEnd/>
              </a:ln>
            </p:spPr>
            <p:txBody>
              <a:bodyPr/>
              <a:lstStyle/>
              <a:p>
                <a:endParaRPr lang="en-US"/>
              </a:p>
            </p:txBody>
          </p:sp>
          <p:sp>
            <p:nvSpPr>
              <p:cNvPr id="37901" name="Line 10"/>
              <p:cNvSpPr>
                <a:spLocks noChangeShapeType="1"/>
              </p:cNvSpPr>
              <p:nvPr/>
            </p:nvSpPr>
            <p:spPr bwMode="auto">
              <a:xfrm flipV="1">
                <a:off x="1108" y="2343"/>
                <a:ext cx="0" cy="142"/>
              </a:xfrm>
              <a:prstGeom prst="line">
                <a:avLst/>
              </a:prstGeom>
              <a:noFill/>
              <a:ln w="12700">
                <a:solidFill>
                  <a:schemeClr val="tx1"/>
                </a:solidFill>
                <a:round/>
                <a:headEnd/>
                <a:tailEnd/>
              </a:ln>
            </p:spPr>
            <p:txBody>
              <a:bodyPr/>
              <a:lstStyle/>
              <a:p>
                <a:endParaRPr lang="en-US"/>
              </a:p>
            </p:txBody>
          </p:sp>
          <p:sp>
            <p:nvSpPr>
              <p:cNvPr id="37902" name="Line 11"/>
              <p:cNvSpPr>
                <a:spLocks noChangeShapeType="1"/>
              </p:cNvSpPr>
              <p:nvPr/>
            </p:nvSpPr>
            <p:spPr bwMode="auto">
              <a:xfrm flipV="1">
                <a:off x="1738" y="1745"/>
                <a:ext cx="0" cy="173"/>
              </a:xfrm>
              <a:prstGeom prst="line">
                <a:avLst/>
              </a:prstGeom>
              <a:noFill/>
              <a:ln w="12700">
                <a:solidFill>
                  <a:srgbClr val="FF0000"/>
                </a:solidFill>
                <a:round/>
                <a:headEnd/>
                <a:tailEnd/>
              </a:ln>
            </p:spPr>
            <p:txBody>
              <a:bodyPr/>
              <a:lstStyle/>
              <a:p>
                <a:endParaRPr lang="en-US"/>
              </a:p>
            </p:txBody>
          </p:sp>
          <p:sp>
            <p:nvSpPr>
              <p:cNvPr id="37903" name="Line 12"/>
              <p:cNvSpPr>
                <a:spLocks noChangeShapeType="1"/>
              </p:cNvSpPr>
              <p:nvPr/>
            </p:nvSpPr>
            <p:spPr bwMode="auto">
              <a:xfrm flipV="1">
                <a:off x="1948" y="2049"/>
                <a:ext cx="0" cy="200"/>
              </a:xfrm>
              <a:prstGeom prst="line">
                <a:avLst/>
              </a:prstGeom>
              <a:noFill/>
              <a:ln w="12700">
                <a:solidFill>
                  <a:srgbClr val="FF0000"/>
                </a:solidFill>
                <a:round/>
                <a:headEnd/>
                <a:tailEnd/>
              </a:ln>
            </p:spPr>
            <p:txBody>
              <a:bodyPr/>
              <a:lstStyle/>
              <a:p>
                <a:endParaRPr lang="en-US"/>
              </a:p>
            </p:txBody>
          </p:sp>
          <p:sp>
            <p:nvSpPr>
              <p:cNvPr id="37904" name="Line 13"/>
              <p:cNvSpPr>
                <a:spLocks noChangeShapeType="1"/>
              </p:cNvSpPr>
              <p:nvPr/>
            </p:nvSpPr>
            <p:spPr bwMode="auto">
              <a:xfrm flipH="1" flipV="1">
                <a:off x="2156" y="2192"/>
                <a:ext cx="3" cy="187"/>
              </a:xfrm>
              <a:prstGeom prst="line">
                <a:avLst/>
              </a:prstGeom>
              <a:noFill/>
              <a:ln w="12700">
                <a:solidFill>
                  <a:srgbClr val="FF0000"/>
                </a:solidFill>
                <a:round/>
                <a:headEnd/>
                <a:tailEnd/>
              </a:ln>
            </p:spPr>
            <p:txBody>
              <a:bodyPr/>
              <a:lstStyle/>
              <a:p>
                <a:endParaRPr lang="en-US"/>
              </a:p>
            </p:txBody>
          </p:sp>
          <p:sp>
            <p:nvSpPr>
              <p:cNvPr id="37905" name="Line 14"/>
              <p:cNvSpPr>
                <a:spLocks noChangeShapeType="1"/>
              </p:cNvSpPr>
              <p:nvPr/>
            </p:nvSpPr>
            <p:spPr bwMode="auto">
              <a:xfrm flipV="1">
                <a:off x="1321" y="962"/>
                <a:ext cx="0" cy="173"/>
              </a:xfrm>
              <a:prstGeom prst="line">
                <a:avLst/>
              </a:prstGeom>
              <a:noFill/>
              <a:ln w="12700">
                <a:solidFill>
                  <a:srgbClr val="FF0000"/>
                </a:solidFill>
                <a:round/>
                <a:headEnd/>
                <a:tailEnd/>
              </a:ln>
            </p:spPr>
            <p:txBody>
              <a:bodyPr/>
              <a:lstStyle/>
              <a:p>
                <a:endParaRPr lang="en-US"/>
              </a:p>
            </p:txBody>
          </p:sp>
          <p:sp>
            <p:nvSpPr>
              <p:cNvPr id="37906" name="Line 15"/>
              <p:cNvSpPr>
                <a:spLocks noChangeShapeType="1"/>
              </p:cNvSpPr>
              <p:nvPr/>
            </p:nvSpPr>
            <p:spPr bwMode="auto">
              <a:xfrm flipV="1">
                <a:off x="1530" y="1282"/>
                <a:ext cx="0" cy="195"/>
              </a:xfrm>
              <a:prstGeom prst="line">
                <a:avLst/>
              </a:prstGeom>
              <a:noFill/>
              <a:ln w="12700">
                <a:solidFill>
                  <a:srgbClr val="FF0000"/>
                </a:solidFill>
                <a:round/>
                <a:headEnd/>
                <a:tailEnd/>
              </a:ln>
            </p:spPr>
            <p:txBody>
              <a:bodyPr/>
              <a:lstStyle/>
              <a:p>
                <a:endParaRPr lang="en-US"/>
              </a:p>
            </p:txBody>
          </p:sp>
          <p:sp>
            <p:nvSpPr>
              <p:cNvPr id="37907" name="Line 16"/>
              <p:cNvSpPr>
                <a:spLocks noChangeShapeType="1"/>
              </p:cNvSpPr>
              <p:nvPr/>
            </p:nvSpPr>
            <p:spPr bwMode="auto">
              <a:xfrm flipV="1">
                <a:off x="1114" y="722"/>
                <a:ext cx="0" cy="221"/>
              </a:xfrm>
              <a:prstGeom prst="line">
                <a:avLst/>
              </a:prstGeom>
              <a:noFill/>
              <a:ln w="12700">
                <a:solidFill>
                  <a:srgbClr val="FF0000"/>
                </a:solidFill>
                <a:round/>
                <a:headEnd/>
                <a:tailEnd/>
              </a:ln>
            </p:spPr>
            <p:txBody>
              <a:bodyPr/>
              <a:lstStyle/>
              <a:p>
                <a:endParaRPr lang="en-US"/>
              </a:p>
            </p:txBody>
          </p:sp>
          <p:sp>
            <p:nvSpPr>
              <p:cNvPr id="37908" name="Line 17"/>
              <p:cNvSpPr>
                <a:spLocks noChangeShapeType="1"/>
              </p:cNvSpPr>
              <p:nvPr/>
            </p:nvSpPr>
            <p:spPr bwMode="auto">
              <a:xfrm flipV="1">
                <a:off x="1109" y="2582"/>
                <a:ext cx="0" cy="132"/>
              </a:xfrm>
              <a:prstGeom prst="line">
                <a:avLst/>
              </a:prstGeom>
              <a:noFill/>
              <a:ln w="12700">
                <a:solidFill>
                  <a:srgbClr val="000066"/>
                </a:solidFill>
                <a:round/>
                <a:headEnd/>
                <a:tailEnd/>
              </a:ln>
            </p:spPr>
            <p:txBody>
              <a:bodyPr/>
              <a:lstStyle/>
              <a:p>
                <a:endParaRPr lang="en-US"/>
              </a:p>
            </p:txBody>
          </p:sp>
          <p:sp>
            <p:nvSpPr>
              <p:cNvPr id="37909" name="Line 18"/>
              <p:cNvSpPr>
                <a:spLocks noChangeShapeType="1"/>
              </p:cNvSpPr>
              <p:nvPr/>
            </p:nvSpPr>
            <p:spPr bwMode="auto">
              <a:xfrm flipV="1">
                <a:off x="1325" y="3057"/>
                <a:ext cx="0" cy="79"/>
              </a:xfrm>
              <a:prstGeom prst="line">
                <a:avLst/>
              </a:prstGeom>
              <a:noFill/>
              <a:ln w="12700">
                <a:solidFill>
                  <a:srgbClr val="000066"/>
                </a:solidFill>
                <a:round/>
                <a:headEnd/>
                <a:tailEnd/>
              </a:ln>
            </p:spPr>
            <p:txBody>
              <a:bodyPr/>
              <a:lstStyle/>
              <a:p>
                <a:endParaRPr lang="en-US"/>
              </a:p>
            </p:txBody>
          </p:sp>
          <p:sp>
            <p:nvSpPr>
              <p:cNvPr id="37910" name="Line 19"/>
              <p:cNvSpPr>
                <a:spLocks noChangeShapeType="1"/>
              </p:cNvSpPr>
              <p:nvPr/>
            </p:nvSpPr>
            <p:spPr bwMode="auto">
              <a:xfrm flipV="1">
                <a:off x="1323" y="2560"/>
                <a:ext cx="0" cy="132"/>
              </a:xfrm>
              <a:prstGeom prst="line">
                <a:avLst/>
              </a:prstGeom>
              <a:noFill/>
              <a:ln w="12700">
                <a:solidFill>
                  <a:schemeClr val="tx1"/>
                </a:solidFill>
                <a:round/>
                <a:headEnd/>
                <a:tailEnd/>
              </a:ln>
            </p:spPr>
            <p:txBody>
              <a:bodyPr/>
              <a:lstStyle/>
              <a:p>
                <a:endParaRPr lang="en-US"/>
              </a:p>
            </p:txBody>
          </p:sp>
          <p:sp>
            <p:nvSpPr>
              <p:cNvPr id="37911" name="Line 20"/>
              <p:cNvSpPr>
                <a:spLocks noChangeShapeType="1"/>
              </p:cNvSpPr>
              <p:nvPr/>
            </p:nvSpPr>
            <p:spPr bwMode="auto">
              <a:xfrm flipV="1">
                <a:off x="1534" y="3244"/>
                <a:ext cx="3" cy="82"/>
              </a:xfrm>
              <a:prstGeom prst="line">
                <a:avLst/>
              </a:prstGeom>
              <a:noFill/>
              <a:ln w="12700">
                <a:solidFill>
                  <a:srgbClr val="000066"/>
                </a:solidFill>
                <a:round/>
                <a:headEnd/>
                <a:tailEnd/>
              </a:ln>
            </p:spPr>
            <p:txBody>
              <a:bodyPr/>
              <a:lstStyle/>
              <a:p>
                <a:endParaRPr lang="en-US"/>
              </a:p>
            </p:txBody>
          </p:sp>
          <p:sp>
            <p:nvSpPr>
              <p:cNvPr id="37912" name="Line 21"/>
              <p:cNvSpPr>
                <a:spLocks noChangeShapeType="1"/>
              </p:cNvSpPr>
              <p:nvPr/>
            </p:nvSpPr>
            <p:spPr bwMode="auto">
              <a:xfrm flipV="1">
                <a:off x="1533" y="2749"/>
                <a:ext cx="0" cy="134"/>
              </a:xfrm>
              <a:prstGeom prst="line">
                <a:avLst/>
              </a:prstGeom>
              <a:noFill/>
              <a:ln w="12700">
                <a:solidFill>
                  <a:schemeClr val="tx1"/>
                </a:solidFill>
                <a:round/>
                <a:headEnd/>
                <a:tailEnd/>
              </a:ln>
            </p:spPr>
            <p:txBody>
              <a:bodyPr/>
              <a:lstStyle/>
              <a:p>
                <a:endParaRPr lang="en-US"/>
              </a:p>
            </p:txBody>
          </p:sp>
          <p:sp>
            <p:nvSpPr>
              <p:cNvPr id="37913" name="Line 22"/>
              <p:cNvSpPr>
                <a:spLocks noChangeShapeType="1"/>
              </p:cNvSpPr>
              <p:nvPr/>
            </p:nvSpPr>
            <p:spPr bwMode="auto">
              <a:xfrm flipV="1">
                <a:off x="1740" y="2992"/>
                <a:ext cx="0" cy="113"/>
              </a:xfrm>
              <a:prstGeom prst="line">
                <a:avLst/>
              </a:prstGeom>
              <a:noFill/>
              <a:ln w="12700">
                <a:solidFill>
                  <a:schemeClr val="tx1"/>
                </a:solidFill>
                <a:round/>
                <a:headEnd/>
                <a:tailEnd/>
              </a:ln>
            </p:spPr>
            <p:txBody>
              <a:bodyPr/>
              <a:lstStyle/>
              <a:p>
                <a:endParaRPr lang="en-US"/>
              </a:p>
            </p:txBody>
          </p:sp>
          <p:sp>
            <p:nvSpPr>
              <p:cNvPr id="37914" name="Line 23"/>
              <p:cNvSpPr>
                <a:spLocks noChangeShapeType="1"/>
              </p:cNvSpPr>
              <p:nvPr/>
            </p:nvSpPr>
            <p:spPr bwMode="auto">
              <a:xfrm flipV="1">
                <a:off x="1952" y="3137"/>
                <a:ext cx="0" cy="94"/>
              </a:xfrm>
              <a:prstGeom prst="line">
                <a:avLst/>
              </a:prstGeom>
              <a:noFill/>
              <a:ln w="12700">
                <a:solidFill>
                  <a:schemeClr val="tx1"/>
                </a:solidFill>
                <a:round/>
                <a:headEnd/>
                <a:tailEnd/>
              </a:ln>
            </p:spPr>
            <p:txBody>
              <a:bodyPr/>
              <a:lstStyle/>
              <a:p>
                <a:endParaRPr lang="en-US"/>
              </a:p>
            </p:txBody>
          </p:sp>
          <p:sp>
            <p:nvSpPr>
              <p:cNvPr id="37915" name="Line 24"/>
              <p:cNvSpPr>
                <a:spLocks noChangeShapeType="1"/>
              </p:cNvSpPr>
              <p:nvPr/>
            </p:nvSpPr>
            <p:spPr bwMode="auto">
              <a:xfrm flipV="1">
                <a:off x="1740" y="3381"/>
                <a:ext cx="0" cy="53"/>
              </a:xfrm>
              <a:prstGeom prst="line">
                <a:avLst/>
              </a:prstGeom>
              <a:noFill/>
              <a:ln w="12700">
                <a:solidFill>
                  <a:srgbClr val="000066"/>
                </a:solidFill>
                <a:round/>
                <a:headEnd/>
                <a:tailEnd/>
              </a:ln>
            </p:spPr>
            <p:txBody>
              <a:bodyPr/>
              <a:lstStyle/>
              <a:p>
                <a:endParaRPr lang="en-US"/>
              </a:p>
            </p:txBody>
          </p:sp>
          <p:sp>
            <p:nvSpPr>
              <p:cNvPr id="37916" name="Line 25"/>
              <p:cNvSpPr>
                <a:spLocks noChangeShapeType="1"/>
              </p:cNvSpPr>
              <p:nvPr/>
            </p:nvSpPr>
            <p:spPr bwMode="auto">
              <a:xfrm flipV="1">
                <a:off x="1950" y="3442"/>
                <a:ext cx="0" cy="53"/>
              </a:xfrm>
              <a:prstGeom prst="line">
                <a:avLst/>
              </a:prstGeom>
              <a:noFill/>
              <a:ln w="12700">
                <a:solidFill>
                  <a:srgbClr val="000066"/>
                </a:solidFill>
                <a:round/>
                <a:headEnd/>
                <a:tailEnd/>
              </a:ln>
            </p:spPr>
            <p:txBody>
              <a:bodyPr/>
              <a:lstStyle/>
              <a:p>
                <a:endParaRPr lang="en-US"/>
              </a:p>
            </p:txBody>
          </p:sp>
          <p:sp>
            <p:nvSpPr>
              <p:cNvPr id="37917" name="Line 26"/>
              <p:cNvSpPr>
                <a:spLocks noChangeShapeType="1"/>
              </p:cNvSpPr>
              <p:nvPr/>
            </p:nvSpPr>
            <p:spPr bwMode="auto">
              <a:xfrm flipV="1">
                <a:off x="2163" y="3450"/>
                <a:ext cx="0" cy="55"/>
              </a:xfrm>
              <a:prstGeom prst="line">
                <a:avLst/>
              </a:prstGeom>
              <a:noFill/>
              <a:ln w="12700">
                <a:solidFill>
                  <a:srgbClr val="000066"/>
                </a:solidFill>
                <a:round/>
                <a:headEnd/>
                <a:tailEnd/>
              </a:ln>
            </p:spPr>
            <p:txBody>
              <a:bodyPr/>
              <a:lstStyle/>
              <a:p>
                <a:endParaRPr lang="en-US"/>
              </a:p>
            </p:txBody>
          </p:sp>
          <p:sp>
            <p:nvSpPr>
              <p:cNvPr id="37918" name="Line 27"/>
              <p:cNvSpPr>
                <a:spLocks noChangeShapeType="1"/>
              </p:cNvSpPr>
              <p:nvPr/>
            </p:nvSpPr>
            <p:spPr bwMode="auto">
              <a:xfrm flipV="1">
                <a:off x="2165" y="3287"/>
                <a:ext cx="0" cy="94"/>
              </a:xfrm>
              <a:prstGeom prst="line">
                <a:avLst/>
              </a:prstGeom>
              <a:noFill/>
              <a:ln w="12700">
                <a:solidFill>
                  <a:schemeClr val="tx1"/>
                </a:solidFill>
                <a:round/>
                <a:headEnd/>
                <a:tailEnd/>
              </a:ln>
            </p:spPr>
            <p:txBody>
              <a:bodyPr/>
              <a:lstStyle/>
              <a:p>
                <a:endParaRPr lang="en-US"/>
              </a:p>
            </p:txBody>
          </p:sp>
          <p:sp>
            <p:nvSpPr>
              <p:cNvPr id="37919" name="Line 28"/>
              <p:cNvSpPr>
                <a:spLocks noChangeShapeType="1"/>
              </p:cNvSpPr>
              <p:nvPr/>
            </p:nvSpPr>
            <p:spPr bwMode="auto">
              <a:xfrm flipV="1">
                <a:off x="2378" y="3356"/>
                <a:ext cx="0" cy="94"/>
              </a:xfrm>
              <a:prstGeom prst="line">
                <a:avLst/>
              </a:prstGeom>
              <a:noFill/>
              <a:ln w="12700">
                <a:solidFill>
                  <a:schemeClr val="tx1"/>
                </a:solidFill>
                <a:round/>
                <a:headEnd/>
                <a:tailEnd/>
              </a:ln>
            </p:spPr>
            <p:txBody>
              <a:bodyPr/>
              <a:lstStyle/>
              <a:p>
                <a:endParaRPr lang="en-US"/>
              </a:p>
            </p:txBody>
          </p:sp>
          <p:sp>
            <p:nvSpPr>
              <p:cNvPr id="37920" name="Line 29"/>
              <p:cNvSpPr>
                <a:spLocks noChangeShapeType="1"/>
              </p:cNvSpPr>
              <p:nvPr/>
            </p:nvSpPr>
            <p:spPr bwMode="auto">
              <a:xfrm flipV="1">
                <a:off x="2581" y="3363"/>
                <a:ext cx="0" cy="96"/>
              </a:xfrm>
              <a:prstGeom prst="line">
                <a:avLst/>
              </a:prstGeom>
              <a:noFill/>
              <a:ln w="12700">
                <a:solidFill>
                  <a:schemeClr val="tx1"/>
                </a:solidFill>
                <a:round/>
                <a:headEnd/>
                <a:tailEnd/>
              </a:ln>
            </p:spPr>
            <p:txBody>
              <a:bodyPr/>
              <a:lstStyle/>
              <a:p>
                <a:endParaRPr lang="en-US"/>
              </a:p>
            </p:txBody>
          </p:sp>
          <p:sp>
            <p:nvSpPr>
              <p:cNvPr id="37921" name="Line 30"/>
              <p:cNvSpPr>
                <a:spLocks noChangeShapeType="1"/>
              </p:cNvSpPr>
              <p:nvPr/>
            </p:nvSpPr>
            <p:spPr bwMode="auto">
              <a:xfrm flipV="1">
                <a:off x="2799" y="3380"/>
                <a:ext cx="0" cy="78"/>
              </a:xfrm>
              <a:prstGeom prst="line">
                <a:avLst/>
              </a:prstGeom>
              <a:noFill/>
              <a:ln w="12700">
                <a:solidFill>
                  <a:schemeClr val="tx1"/>
                </a:solidFill>
                <a:round/>
                <a:headEnd/>
                <a:tailEnd/>
              </a:ln>
            </p:spPr>
            <p:txBody>
              <a:bodyPr/>
              <a:lstStyle/>
              <a:p>
                <a:endParaRPr lang="en-US"/>
              </a:p>
            </p:txBody>
          </p:sp>
          <p:sp>
            <p:nvSpPr>
              <p:cNvPr id="37922" name="Line 31"/>
              <p:cNvSpPr>
                <a:spLocks noChangeShapeType="1"/>
              </p:cNvSpPr>
              <p:nvPr/>
            </p:nvSpPr>
            <p:spPr bwMode="auto">
              <a:xfrm flipV="1">
                <a:off x="2381" y="3566"/>
                <a:ext cx="0" cy="39"/>
              </a:xfrm>
              <a:prstGeom prst="line">
                <a:avLst/>
              </a:prstGeom>
              <a:noFill/>
              <a:ln w="12700">
                <a:solidFill>
                  <a:srgbClr val="000066"/>
                </a:solidFill>
                <a:round/>
                <a:headEnd/>
                <a:tailEnd/>
              </a:ln>
            </p:spPr>
            <p:txBody>
              <a:bodyPr/>
              <a:lstStyle/>
              <a:p>
                <a:endParaRPr lang="en-US"/>
              </a:p>
            </p:txBody>
          </p:sp>
          <p:sp>
            <p:nvSpPr>
              <p:cNvPr id="37923" name="Line 32"/>
              <p:cNvSpPr>
                <a:spLocks noChangeShapeType="1"/>
              </p:cNvSpPr>
              <p:nvPr/>
            </p:nvSpPr>
            <p:spPr bwMode="auto">
              <a:xfrm flipV="1">
                <a:off x="2586" y="3589"/>
                <a:ext cx="0" cy="39"/>
              </a:xfrm>
              <a:prstGeom prst="line">
                <a:avLst/>
              </a:prstGeom>
              <a:noFill/>
              <a:ln w="12700">
                <a:solidFill>
                  <a:srgbClr val="000066"/>
                </a:solidFill>
                <a:round/>
                <a:headEnd/>
                <a:tailEnd/>
              </a:ln>
            </p:spPr>
            <p:txBody>
              <a:bodyPr/>
              <a:lstStyle/>
              <a:p>
                <a:endParaRPr lang="en-US"/>
              </a:p>
            </p:txBody>
          </p:sp>
          <p:sp>
            <p:nvSpPr>
              <p:cNvPr id="37924" name="Line 33"/>
              <p:cNvSpPr>
                <a:spLocks noChangeShapeType="1"/>
              </p:cNvSpPr>
              <p:nvPr/>
            </p:nvSpPr>
            <p:spPr bwMode="auto">
              <a:xfrm flipV="1">
                <a:off x="2794" y="3616"/>
                <a:ext cx="0" cy="39"/>
              </a:xfrm>
              <a:prstGeom prst="line">
                <a:avLst/>
              </a:prstGeom>
              <a:noFill/>
              <a:ln w="12700">
                <a:solidFill>
                  <a:srgbClr val="000066"/>
                </a:solidFill>
                <a:round/>
                <a:headEnd/>
                <a:tailEnd/>
              </a:ln>
            </p:spPr>
            <p:txBody>
              <a:bodyPr/>
              <a:lstStyle/>
              <a:p>
                <a:endParaRPr lang="en-US"/>
              </a:p>
            </p:txBody>
          </p:sp>
          <p:sp>
            <p:nvSpPr>
              <p:cNvPr id="37925" name="Line 34"/>
              <p:cNvSpPr>
                <a:spLocks noChangeShapeType="1"/>
              </p:cNvSpPr>
              <p:nvPr/>
            </p:nvSpPr>
            <p:spPr bwMode="auto">
              <a:xfrm flipV="1">
                <a:off x="3009" y="3647"/>
                <a:ext cx="0" cy="39"/>
              </a:xfrm>
              <a:prstGeom prst="line">
                <a:avLst/>
              </a:prstGeom>
              <a:noFill/>
              <a:ln w="12700">
                <a:solidFill>
                  <a:srgbClr val="000066"/>
                </a:solidFill>
                <a:round/>
                <a:headEnd/>
                <a:tailEnd/>
              </a:ln>
            </p:spPr>
            <p:txBody>
              <a:bodyPr/>
              <a:lstStyle/>
              <a:p>
                <a:endParaRPr lang="en-US"/>
              </a:p>
            </p:txBody>
          </p:sp>
          <p:sp>
            <p:nvSpPr>
              <p:cNvPr id="37926" name="Line 35"/>
              <p:cNvSpPr>
                <a:spLocks noChangeShapeType="1"/>
              </p:cNvSpPr>
              <p:nvPr/>
            </p:nvSpPr>
            <p:spPr bwMode="auto">
              <a:xfrm flipV="1">
                <a:off x="3220" y="3644"/>
                <a:ext cx="0" cy="39"/>
              </a:xfrm>
              <a:prstGeom prst="line">
                <a:avLst/>
              </a:prstGeom>
              <a:noFill/>
              <a:ln w="12700">
                <a:solidFill>
                  <a:srgbClr val="000066"/>
                </a:solidFill>
                <a:round/>
                <a:headEnd/>
                <a:tailEnd/>
              </a:ln>
            </p:spPr>
            <p:txBody>
              <a:bodyPr/>
              <a:lstStyle/>
              <a:p>
                <a:endParaRPr lang="en-US"/>
              </a:p>
            </p:txBody>
          </p:sp>
          <p:sp>
            <p:nvSpPr>
              <p:cNvPr id="37927" name="Line 36"/>
              <p:cNvSpPr>
                <a:spLocks noChangeShapeType="1"/>
              </p:cNvSpPr>
              <p:nvPr/>
            </p:nvSpPr>
            <p:spPr bwMode="auto">
              <a:xfrm flipV="1">
                <a:off x="3435" y="3674"/>
                <a:ext cx="0" cy="39"/>
              </a:xfrm>
              <a:prstGeom prst="line">
                <a:avLst/>
              </a:prstGeom>
              <a:noFill/>
              <a:ln w="12700">
                <a:solidFill>
                  <a:srgbClr val="000066"/>
                </a:solidFill>
                <a:round/>
                <a:headEnd/>
                <a:tailEnd/>
              </a:ln>
            </p:spPr>
            <p:txBody>
              <a:bodyPr/>
              <a:lstStyle/>
              <a:p>
                <a:endParaRPr lang="en-US"/>
              </a:p>
            </p:txBody>
          </p:sp>
          <p:sp>
            <p:nvSpPr>
              <p:cNvPr id="37928" name="Line 37"/>
              <p:cNvSpPr>
                <a:spLocks noChangeShapeType="1"/>
              </p:cNvSpPr>
              <p:nvPr/>
            </p:nvSpPr>
            <p:spPr bwMode="auto">
              <a:xfrm flipV="1">
                <a:off x="3010" y="3413"/>
                <a:ext cx="0" cy="78"/>
              </a:xfrm>
              <a:prstGeom prst="line">
                <a:avLst/>
              </a:prstGeom>
              <a:noFill/>
              <a:ln w="12700">
                <a:solidFill>
                  <a:schemeClr val="tx1"/>
                </a:solidFill>
                <a:round/>
                <a:headEnd/>
                <a:tailEnd/>
              </a:ln>
            </p:spPr>
            <p:txBody>
              <a:bodyPr/>
              <a:lstStyle/>
              <a:p>
                <a:endParaRPr lang="en-US"/>
              </a:p>
            </p:txBody>
          </p:sp>
          <p:sp>
            <p:nvSpPr>
              <p:cNvPr id="37929" name="Line 38"/>
              <p:cNvSpPr>
                <a:spLocks noChangeShapeType="1"/>
              </p:cNvSpPr>
              <p:nvPr/>
            </p:nvSpPr>
            <p:spPr bwMode="auto">
              <a:xfrm flipV="1">
                <a:off x="3222" y="3438"/>
                <a:ext cx="0" cy="73"/>
              </a:xfrm>
              <a:prstGeom prst="line">
                <a:avLst/>
              </a:prstGeom>
              <a:noFill/>
              <a:ln w="12700">
                <a:solidFill>
                  <a:schemeClr val="tx1"/>
                </a:solidFill>
                <a:round/>
                <a:headEnd/>
                <a:tailEnd/>
              </a:ln>
            </p:spPr>
            <p:txBody>
              <a:bodyPr/>
              <a:lstStyle/>
              <a:p>
                <a:endParaRPr lang="en-US"/>
              </a:p>
            </p:txBody>
          </p:sp>
          <p:sp>
            <p:nvSpPr>
              <p:cNvPr id="37930" name="Line 39"/>
              <p:cNvSpPr>
                <a:spLocks noChangeShapeType="1"/>
              </p:cNvSpPr>
              <p:nvPr/>
            </p:nvSpPr>
            <p:spPr bwMode="auto">
              <a:xfrm flipV="1">
                <a:off x="3430" y="3466"/>
                <a:ext cx="0" cy="66"/>
              </a:xfrm>
              <a:prstGeom prst="line">
                <a:avLst/>
              </a:prstGeom>
              <a:noFill/>
              <a:ln w="12700">
                <a:solidFill>
                  <a:schemeClr val="tx1"/>
                </a:solidFill>
                <a:round/>
                <a:headEnd/>
                <a:tailEnd/>
              </a:ln>
            </p:spPr>
            <p:txBody>
              <a:bodyPr/>
              <a:lstStyle/>
              <a:p>
                <a:endParaRPr lang="en-US"/>
              </a:p>
            </p:txBody>
          </p:sp>
          <p:sp>
            <p:nvSpPr>
              <p:cNvPr id="37931" name="Line 40"/>
              <p:cNvSpPr>
                <a:spLocks noChangeShapeType="1"/>
              </p:cNvSpPr>
              <p:nvPr/>
            </p:nvSpPr>
            <p:spPr bwMode="auto">
              <a:xfrm flipH="1" flipV="1">
                <a:off x="2372" y="2263"/>
                <a:ext cx="2" cy="209"/>
              </a:xfrm>
              <a:prstGeom prst="line">
                <a:avLst/>
              </a:prstGeom>
              <a:noFill/>
              <a:ln w="12700">
                <a:solidFill>
                  <a:srgbClr val="FF0000"/>
                </a:solidFill>
                <a:round/>
                <a:headEnd/>
                <a:tailEnd/>
              </a:ln>
            </p:spPr>
            <p:txBody>
              <a:bodyPr/>
              <a:lstStyle/>
              <a:p>
                <a:endParaRPr lang="en-US"/>
              </a:p>
            </p:txBody>
          </p:sp>
          <p:sp>
            <p:nvSpPr>
              <p:cNvPr id="37932" name="Line 41"/>
              <p:cNvSpPr>
                <a:spLocks noChangeShapeType="1"/>
              </p:cNvSpPr>
              <p:nvPr/>
            </p:nvSpPr>
            <p:spPr bwMode="auto">
              <a:xfrm flipV="1">
                <a:off x="2579" y="2321"/>
                <a:ext cx="0" cy="180"/>
              </a:xfrm>
              <a:prstGeom prst="line">
                <a:avLst/>
              </a:prstGeom>
              <a:noFill/>
              <a:ln w="12700">
                <a:solidFill>
                  <a:srgbClr val="FF0000"/>
                </a:solidFill>
                <a:round/>
                <a:headEnd/>
                <a:tailEnd/>
              </a:ln>
            </p:spPr>
            <p:txBody>
              <a:bodyPr/>
              <a:lstStyle/>
              <a:p>
                <a:endParaRPr lang="en-US"/>
              </a:p>
            </p:txBody>
          </p:sp>
          <p:sp>
            <p:nvSpPr>
              <p:cNvPr id="37933" name="Line 42"/>
              <p:cNvSpPr>
                <a:spLocks noChangeShapeType="1"/>
              </p:cNvSpPr>
              <p:nvPr/>
            </p:nvSpPr>
            <p:spPr bwMode="auto">
              <a:xfrm flipV="1">
                <a:off x="2790" y="2434"/>
                <a:ext cx="0" cy="192"/>
              </a:xfrm>
              <a:prstGeom prst="line">
                <a:avLst/>
              </a:prstGeom>
              <a:noFill/>
              <a:ln w="12700">
                <a:solidFill>
                  <a:srgbClr val="FF0000"/>
                </a:solidFill>
                <a:round/>
                <a:headEnd/>
                <a:tailEnd/>
              </a:ln>
            </p:spPr>
            <p:txBody>
              <a:bodyPr/>
              <a:lstStyle/>
              <a:p>
                <a:endParaRPr lang="en-US"/>
              </a:p>
            </p:txBody>
          </p:sp>
          <p:sp>
            <p:nvSpPr>
              <p:cNvPr id="37934" name="Line 43"/>
              <p:cNvSpPr>
                <a:spLocks noChangeShapeType="1"/>
              </p:cNvSpPr>
              <p:nvPr/>
            </p:nvSpPr>
            <p:spPr bwMode="auto">
              <a:xfrm flipV="1">
                <a:off x="2997" y="2520"/>
                <a:ext cx="0" cy="181"/>
              </a:xfrm>
              <a:prstGeom prst="line">
                <a:avLst/>
              </a:prstGeom>
              <a:noFill/>
              <a:ln w="12700">
                <a:solidFill>
                  <a:srgbClr val="FF0000"/>
                </a:solidFill>
                <a:round/>
                <a:headEnd/>
                <a:tailEnd/>
              </a:ln>
            </p:spPr>
            <p:txBody>
              <a:bodyPr/>
              <a:lstStyle/>
              <a:p>
                <a:endParaRPr lang="en-US"/>
              </a:p>
            </p:txBody>
          </p:sp>
          <p:sp>
            <p:nvSpPr>
              <p:cNvPr id="37935" name="Line 44"/>
              <p:cNvSpPr>
                <a:spLocks noChangeShapeType="1"/>
              </p:cNvSpPr>
              <p:nvPr/>
            </p:nvSpPr>
            <p:spPr bwMode="auto">
              <a:xfrm flipV="1">
                <a:off x="3215" y="2595"/>
                <a:ext cx="0" cy="192"/>
              </a:xfrm>
              <a:prstGeom prst="line">
                <a:avLst/>
              </a:prstGeom>
              <a:noFill/>
              <a:ln w="12700">
                <a:solidFill>
                  <a:srgbClr val="FF0000"/>
                </a:solidFill>
                <a:round/>
                <a:headEnd/>
                <a:tailEnd/>
              </a:ln>
            </p:spPr>
            <p:txBody>
              <a:bodyPr/>
              <a:lstStyle/>
              <a:p>
                <a:endParaRPr lang="en-US"/>
              </a:p>
            </p:txBody>
          </p:sp>
          <p:sp>
            <p:nvSpPr>
              <p:cNvPr id="37936" name="Line 45"/>
              <p:cNvSpPr>
                <a:spLocks noChangeShapeType="1"/>
              </p:cNvSpPr>
              <p:nvPr/>
            </p:nvSpPr>
            <p:spPr bwMode="auto">
              <a:xfrm flipV="1">
                <a:off x="3430" y="2655"/>
                <a:ext cx="0" cy="185"/>
              </a:xfrm>
              <a:prstGeom prst="line">
                <a:avLst/>
              </a:prstGeom>
              <a:noFill/>
              <a:ln w="12700">
                <a:solidFill>
                  <a:srgbClr val="FF0000"/>
                </a:solidFill>
                <a:round/>
                <a:headEnd/>
                <a:tailEnd/>
              </a:ln>
            </p:spPr>
            <p:txBody>
              <a:bodyPr/>
              <a:lstStyle/>
              <a:p>
                <a:endParaRPr lang="en-US"/>
              </a:p>
            </p:txBody>
          </p:sp>
          <p:sp>
            <p:nvSpPr>
              <p:cNvPr id="37937" name="Line 46"/>
              <p:cNvSpPr>
                <a:spLocks noChangeShapeType="1"/>
              </p:cNvSpPr>
              <p:nvPr/>
            </p:nvSpPr>
            <p:spPr bwMode="auto">
              <a:xfrm flipV="1">
                <a:off x="3847" y="2728"/>
                <a:ext cx="0" cy="178"/>
              </a:xfrm>
              <a:prstGeom prst="line">
                <a:avLst/>
              </a:prstGeom>
              <a:noFill/>
              <a:ln w="12700">
                <a:solidFill>
                  <a:srgbClr val="FF0000"/>
                </a:solidFill>
                <a:round/>
                <a:headEnd/>
                <a:tailEnd/>
              </a:ln>
            </p:spPr>
            <p:txBody>
              <a:bodyPr/>
              <a:lstStyle/>
              <a:p>
                <a:endParaRPr lang="en-US"/>
              </a:p>
            </p:txBody>
          </p:sp>
          <p:sp>
            <p:nvSpPr>
              <p:cNvPr id="37938" name="Line 47"/>
              <p:cNvSpPr>
                <a:spLocks noChangeShapeType="1"/>
              </p:cNvSpPr>
              <p:nvPr/>
            </p:nvSpPr>
            <p:spPr bwMode="auto">
              <a:xfrm flipV="1">
                <a:off x="4270" y="2696"/>
                <a:ext cx="0" cy="209"/>
              </a:xfrm>
              <a:prstGeom prst="line">
                <a:avLst/>
              </a:prstGeom>
              <a:noFill/>
              <a:ln w="12700">
                <a:solidFill>
                  <a:srgbClr val="FF0000"/>
                </a:solidFill>
                <a:round/>
                <a:headEnd/>
                <a:tailEnd/>
              </a:ln>
            </p:spPr>
            <p:txBody>
              <a:bodyPr/>
              <a:lstStyle/>
              <a:p>
                <a:endParaRPr lang="en-US"/>
              </a:p>
            </p:txBody>
          </p:sp>
          <p:sp>
            <p:nvSpPr>
              <p:cNvPr id="37939" name="Line 48"/>
              <p:cNvSpPr>
                <a:spLocks noChangeShapeType="1"/>
              </p:cNvSpPr>
              <p:nvPr/>
            </p:nvSpPr>
            <p:spPr bwMode="auto">
              <a:xfrm flipV="1">
                <a:off x="4688" y="2776"/>
                <a:ext cx="0" cy="200"/>
              </a:xfrm>
              <a:prstGeom prst="line">
                <a:avLst/>
              </a:prstGeom>
              <a:noFill/>
              <a:ln w="12700">
                <a:solidFill>
                  <a:srgbClr val="FF0000"/>
                </a:solidFill>
                <a:round/>
                <a:headEnd/>
                <a:tailEnd/>
              </a:ln>
            </p:spPr>
            <p:txBody>
              <a:bodyPr/>
              <a:lstStyle/>
              <a:p>
                <a:endParaRPr lang="en-US"/>
              </a:p>
            </p:txBody>
          </p:sp>
          <p:sp>
            <p:nvSpPr>
              <p:cNvPr id="37940" name="Line 49"/>
              <p:cNvSpPr>
                <a:spLocks noChangeShapeType="1"/>
              </p:cNvSpPr>
              <p:nvPr/>
            </p:nvSpPr>
            <p:spPr bwMode="auto">
              <a:xfrm flipV="1">
                <a:off x="5114" y="2790"/>
                <a:ext cx="0" cy="210"/>
              </a:xfrm>
              <a:prstGeom prst="line">
                <a:avLst/>
              </a:prstGeom>
              <a:noFill/>
              <a:ln w="12700">
                <a:solidFill>
                  <a:srgbClr val="FF0000"/>
                </a:solidFill>
                <a:round/>
                <a:headEnd/>
                <a:tailEnd/>
              </a:ln>
            </p:spPr>
            <p:txBody>
              <a:bodyPr/>
              <a:lstStyle/>
              <a:p>
                <a:endParaRPr lang="en-US"/>
              </a:p>
            </p:txBody>
          </p:sp>
          <p:sp>
            <p:nvSpPr>
              <p:cNvPr id="37941" name="Line 50"/>
              <p:cNvSpPr>
                <a:spLocks noChangeShapeType="1"/>
              </p:cNvSpPr>
              <p:nvPr/>
            </p:nvSpPr>
            <p:spPr bwMode="auto">
              <a:xfrm flipV="1">
                <a:off x="3851" y="3539"/>
                <a:ext cx="0" cy="66"/>
              </a:xfrm>
              <a:prstGeom prst="line">
                <a:avLst/>
              </a:prstGeom>
              <a:noFill/>
              <a:ln w="12700">
                <a:solidFill>
                  <a:schemeClr val="tx1"/>
                </a:solidFill>
                <a:round/>
                <a:headEnd/>
                <a:tailEnd/>
              </a:ln>
            </p:spPr>
            <p:txBody>
              <a:bodyPr/>
              <a:lstStyle/>
              <a:p>
                <a:endParaRPr lang="en-US"/>
              </a:p>
            </p:txBody>
          </p:sp>
          <p:sp>
            <p:nvSpPr>
              <p:cNvPr id="37942" name="Line 51"/>
              <p:cNvSpPr>
                <a:spLocks noChangeShapeType="1"/>
              </p:cNvSpPr>
              <p:nvPr/>
            </p:nvSpPr>
            <p:spPr bwMode="auto">
              <a:xfrm flipV="1">
                <a:off x="4276" y="3536"/>
                <a:ext cx="0" cy="80"/>
              </a:xfrm>
              <a:prstGeom prst="line">
                <a:avLst/>
              </a:prstGeom>
              <a:noFill/>
              <a:ln w="12700">
                <a:solidFill>
                  <a:schemeClr val="tx1"/>
                </a:solidFill>
                <a:round/>
                <a:headEnd/>
                <a:tailEnd/>
              </a:ln>
            </p:spPr>
            <p:txBody>
              <a:bodyPr/>
              <a:lstStyle/>
              <a:p>
                <a:endParaRPr lang="en-US"/>
              </a:p>
            </p:txBody>
          </p:sp>
          <p:sp>
            <p:nvSpPr>
              <p:cNvPr id="37943" name="Line 52"/>
              <p:cNvSpPr>
                <a:spLocks noChangeShapeType="1"/>
              </p:cNvSpPr>
              <p:nvPr/>
            </p:nvSpPr>
            <p:spPr bwMode="auto">
              <a:xfrm flipV="1">
                <a:off x="5117" y="3437"/>
                <a:ext cx="0" cy="88"/>
              </a:xfrm>
              <a:prstGeom prst="line">
                <a:avLst/>
              </a:prstGeom>
              <a:noFill/>
              <a:ln w="12700">
                <a:solidFill>
                  <a:schemeClr val="tx1"/>
                </a:solidFill>
                <a:round/>
                <a:headEnd/>
                <a:tailEnd/>
              </a:ln>
            </p:spPr>
            <p:txBody>
              <a:bodyPr/>
              <a:lstStyle/>
              <a:p>
                <a:endParaRPr lang="en-US"/>
              </a:p>
            </p:txBody>
          </p:sp>
          <p:sp>
            <p:nvSpPr>
              <p:cNvPr id="37944" name="Line 53"/>
              <p:cNvSpPr>
                <a:spLocks noChangeShapeType="1"/>
              </p:cNvSpPr>
              <p:nvPr/>
            </p:nvSpPr>
            <p:spPr bwMode="auto">
              <a:xfrm flipV="1">
                <a:off x="4694" y="3528"/>
                <a:ext cx="0" cy="80"/>
              </a:xfrm>
              <a:prstGeom prst="line">
                <a:avLst/>
              </a:prstGeom>
              <a:noFill/>
              <a:ln w="12700">
                <a:solidFill>
                  <a:schemeClr val="tx1"/>
                </a:solidFill>
                <a:round/>
                <a:headEnd/>
                <a:tailEnd/>
              </a:ln>
            </p:spPr>
            <p:txBody>
              <a:bodyPr/>
              <a:lstStyle/>
              <a:p>
                <a:endParaRPr lang="en-US"/>
              </a:p>
            </p:txBody>
          </p:sp>
          <p:sp>
            <p:nvSpPr>
              <p:cNvPr id="37945" name="Line 54"/>
              <p:cNvSpPr>
                <a:spLocks noChangeShapeType="1"/>
              </p:cNvSpPr>
              <p:nvPr/>
            </p:nvSpPr>
            <p:spPr bwMode="auto">
              <a:xfrm flipV="1">
                <a:off x="4279" y="3694"/>
                <a:ext cx="0" cy="39"/>
              </a:xfrm>
              <a:prstGeom prst="line">
                <a:avLst/>
              </a:prstGeom>
              <a:noFill/>
              <a:ln w="12700">
                <a:solidFill>
                  <a:srgbClr val="000066"/>
                </a:solidFill>
                <a:round/>
                <a:headEnd/>
                <a:tailEnd/>
              </a:ln>
            </p:spPr>
            <p:txBody>
              <a:bodyPr/>
              <a:lstStyle/>
              <a:p>
                <a:endParaRPr lang="en-US"/>
              </a:p>
            </p:txBody>
          </p:sp>
          <p:sp>
            <p:nvSpPr>
              <p:cNvPr id="37946" name="Line 55"/>
              <p:cNvSpPr>
                <a:spLocks noChangeShapeType="1"/>
              </p:cNvSpPr>
              <p:nvPr/>
            </p:nvSpPr>
            <p:spPr bwMode="auto">
              <a:xfrm flipV="1">
                <a:off x="4694" y="3684"/>
                <a:ext cx="0" cy="39"/>
              </a:xfrm>
              <a:prstGeom prst="line">
                <a:avLst/>
              </a:prstGeom>
              <a:noFill/>
              <a:ln w="12700">
                <a:solidFill>
                  <a:srgbClr val="000066"/>
                </a:solidFill>
                <a:round/>
                <a:headEnd/>
                <a:tailEnd/>
              </a:ln>
            </p:spPr>
            <p:txBody>
              <a:bodyPr/>
              <a:lstStyle/>
              <a:p>
                <a:endParaRPr lang="en-US"/>
              </a:p>
            </p:txBody>
          </p:sp>
          <p:sp>
            <p:nvSpPr>
              <p:cNvPr id="37947" name="Line 56"/>
              <p:cNvSpPr>
                <a:spLocks noChangeShapeType="1"/>
              </p:cNvSpPr>
              <p:nvPr/>
            </p:nvSpPr>
            <p:spPr bwMode="auto">
              <a:xfrm flipV="1">
                <a:off x="5115" y="3602"/>
                <a:ext cx="0" cy="39"/>
              </a:xfrm>
              <a:prstGeom prst="line">
                <a:avLst/>
              </a:prstGeom>
              <a:noFill/>
              <a:ln w="12700">
                <a:solidFill>
                  <a:srgbClr val="000066"/>
                </a:solidFill>
                <a:round/>
                <a:headEnd/>
                <a:tailEnd/>
              </a:ln>
            </p:spPr>
            <p:txBody>
              <a:bodyPr/>
              <a:lstStyle/>
              <a:p>
                <a:endParaRPr lang="en-US"/>
              </a:p>
            </p:txBody>
          </p:sp>
          <p:sp>
            <p:nvSpPr>
              <p:cNvPr id="37948" name="Line 57"/>
              <p:cNvSpPr>
                <a:spLocks noChangeShapeType="1"/>
              </p:cNvSpPr>
              <p:nvPr/>
            </p:nvSpPr>
            <p:spPr bwMode="auto">
              <a:xfrm flipV="1">
                <a:off x="3851" y="3676"/>
                <a:ext cx="0" cy="39"/>
              </a:xfrm>
              <a:prstGeom prst="line">
                <a:avLst/>
              </a:prstGeom>
              <a:noFill/>
              <a:ln w="12700">
                <a:solidFill>
                  <a:srgbClr val="000066"/>
                </a:solidFill>
                <a:round/>
                <a:headEnd/>
                <a:tailEnd/>
              </a:ln>
            </p:spPr>
            <p:txBody>
              <a:bodyPr/>
              <a:lstStyle/>
              <a:p>
                <a:endParaRPr lang="en-US"/>
              </a:p>
            </p:txBody>
          </p:sp>
          <p:sp>
            <p:nvSpPr>
              <p:cNvPr id="37949" name="Rectangle 58"/>
              <p:cNvSpPr>
                <a:spLocks noChangeArrowheads="1"/>
              </p:cNvSpPr>
              <p:nvPr/>
            </p:nvSpPr>
            <p:spPr bwMode="auto">
              <a:xfrm>
                <a:off x="793" y="587"/>
                <a:ext cx="4428" cy="3165"/>
              </a:xfrm>
              <a:prstGeom prst="rect">
                <a:avLst/>
              </a:prstGeom>
              <a:noFill/>
              <a:ln w="9525">
                <a:noFill/>
                <a:miter lim="800000"/>
                <a:headEnd/>
                <a:tailEnd/>
              </a:ln>
            </p:spPr>
            <p:txBody>
              <a:bodyPr/>
              <a:lstStyle/>
              <a:p>
                <a:endParaRPr lang="en-US"/>
              </a:p>
            </p:txBody>
          </p:sp>
          <p:sp>
            <p:nvSpPr>
              <p:cNvPr id="37950" name="Rectangle 59"/>
              <p:cNvSpPr>
                <a:spLocks noChangeArrowheads="1"/>
              </p:cNvSpPr>
              <p:nvPr/>
            </p:nvSpPr>
            <p:spPr bwMode="auto">
              <a:xfrm>
                <a:off x="793" y="587"/>
                <a:ext cx="4428" cy="3165"/>
              </a:xfrm>
              <a:prstGeom prst="rect">
                <a:avLst/>
              </a:prstGeom>
              <a:noFill/>
              <a:ln w="11113">
                <a:solidFill>
                  <a:srgbClr val="000000"/>
                </a:solidFill>
                <a:miter lim="800000"/>
                <a:headEnd/>
                <a:tailEnd/>
              </a:ln>
            </p:spPr>
            <p:txBody>
              <a:bodyPr/>
              <a:lstStyle/>
              <a:p>
                <a:endParaRPr lang="en-US"/>
              </a:p>
            </p:txBody>
          </p:sp>
          <p:sp>
            <p:nvSpPr>
              <p:cNvPr id="37951" name="Line 60"/>
              <p:cNvSpPr>
                <a:spLocks noChangeShapeType="1"/>
              </p:cNvSpPr>
              <p:nvPr/>
            </p:nvSpPr>
            <p:spPr bwMode="auto">
              <a:xfrm>
                <a:off x="793" y="587"/>
                <a:ext cx="1" cy="3165"/>
              </a:xfrm>
              <a:prstGeom prst="line">
                <a:avLst/>
              </a:prstGeom>
              <a:noFill/>
              <a:ln w="11113">
                <a:solidFill>
                  <a:srgbClr val="000000"/>
                </a:solidFill>
                <a:round/>
                <a:headEnd/>
                <a:tailEnd/>
              </a:ln>
            </p:spPr>
            <p:txBody>
              <a:bodyPr/>
              <a:lstStyle/>
              <a:p>
                <a:endParaRPr lang="en-US"/>
              </a:p>
            </p:txBody>
          </p:sp>
          <p:sp>
            <p:nvSpPr>
              <p:cNvPr id="37952" name="Line 61"/>
              <p:cNvSpPr>
                <a:spLocks noChangeShapeType="1"/>
              </p:cNvSpPr>
              <p:nvPr/>
            </p:nvSpPr>
            <p:spPr bwMode="auto">
              <a:xfrm>
                <a:off x="749" y="3759"/>
                <a:ext cx="44" cy="1"/>
              </a:xfrm>
              <a:prstGeom prst="line">
                <a:avLst/>
              </a:prstGeom>
              <a:noFill/>
              <a:ln w="11113">
                <a:solidFill>
                  <a:srgbClr val="000000"/>
                </a:solidFill>
                <a:round/>
                <a:headEnd/>
                <a:tailEnd/>
              </a:ln>
            </p:spPr>
            <p:txBody>
              <a:bodyPr/>
              <a:lstStyle/>
              <a:p>
                <a:endParaRPr lang="en-US"/>
              </a:p>
            </p:txBody>
          </p:sp>
          <p:sp>
            <p:nvSpPr>
              <p:cNvPr id="37953" name="Line 62"/>
              <p:cNvSpPr>
                <a:spLocks noChangeShapeType="1"/>
              </p:cNvSpPr>
              <p:nvPr/>
            </p:nvSpPr>
            <p:spPr bwMode="auto">
              <a:xfrm>
                <a:off x="749" y="3302"/>
                <a:ext cx="44" cy="1"/>
              </a:xfrm>
              <a:prstGeom prst="line">
                <a:avLst/>
              </a:prstGeom>
              <a:noFill/>
              <a:ln w="11113">
                <a:solidFill>
                  <a:srgbClr val="000000"/>
                </a:solidFill>
                <a:round/>
                <a:headEnd/>
                <a:tailEnd/>
              </a:ln>
            </p:spPr>
            <p:txBody>
              <a:bodyPr/>
              <a:lstStyle/>
              <a:p>
                <a:endParaRPr lang="en-US"/>
              </a:p>
            </p:txBody>
          </p:sp>
          <p:sp>
            <p:nvSpPr>
              <p:cNvPr id="37954" name="Line 63"/>
              <p:cNvSpPr>
                <a:spLocks noChangeShapeType="1"/>
              </p:cNvSpPr>
              <p:nvPr/>
            </p:nvSpPr>
            <p:spPr bwMode="auto">
              <a:xfrm>
                <a:off x="749" y="2844"/>
                <a:ext cx="44" cy="1"/>
              </a:xfrm>
              <a:prstGeom prst="line">
                <a:avLst/>
              </a:prstGeom>
              <a:noFill/>
              <a:ln w="11113">
                <a:solidFill>
                  <a:srgbClr val="000000"/>
                </a:solidFill>
                <a:round/>
                <a:headEnd/>
                <a:tailEnd/>
              </a:ln>
            </p:spPr>
            <p:txBody>
              <a:bodyPr/>
              <a:lstStyle/>
              <a:p>
                <a:endParaRPr lang="en-US"/>
              </a:p>
            </p:txBody>
          </p:sp>
          <p:sp>
            <p:nvSpPr>
              <p:cNvPr id="37955" name="Line 64"/>
              <p:cNvSpPr>
                <a:spLocks noChangeShapeType="1"/>
              </p:cNvSpPr>
              <p:nvPr/>
            </p:nvSpPr>
            <p:spPr bwMode="auto">
              <a:xfrm>
                <a:off x="749" y="2394"/>
                <a:ext cx="44" cy="1"/>
              </a:xfrm>
              <a:prstGeom prst="line">
                <a:avLst/>
              </a:prstGeom>
              <a:noFill/>
              <a:ln w="11113">
                <a:solidFill>
                  <a:srgbClr val="000000"/>
                </a:solidFill>
                <a:round/>
                <a:headEnd/>
                <a:tailEnd/>
              </a:ln>
            </p:spPr>
            <p:txBody>
              <a:bodyPr/>
              <a:lstStyle/>
              <a:p>
                <a:endParaRPr lang="en-US"/>
              </a:p>
            </p:txBody>
          </p:sp>
          <p:sp>
            <p:nvSpPr>
              <p:cNvPr id="37956" name="Line 65"/>
              <p:cNvSpPr>
                <a:spLocks noChangeShapeType="1"/>
              </p:cNvSpPr>
              <p:nvPr/>
            </p:nvSpPr>
            <p:spPr bwMode="auto">
              <a:xfrm>
                <a:off x="749" y="1944"/>
                <a:ext cx="44" cy="1"/>
              </a:xfrm>
              <a:prstGeom prst="line">
                <a:avLst/>
              </a:prstGeom>
              <a:noFill/>
              <a:ln w="11113">
                <a:solidFill>
                  <a:srgbClr val="000000"/>
                </a:solidFill>
                <a:round/>
                <a:headEnd/>
                <a:tailEnd/>
              </a:ln>
            </p:spPr>
            <p:txBody>
              <a:bodyPr/>
              <a:lstStyle/>
              <a:p>
                <a:endParaRPr lang="en-US"/>
              </a:p>
            </p:txBody>
          </p:sp>
          <p:sp>
            <p:nvSpPr>
              <p:cNvPr id="37957" name="Line 66"/>
              <p:cNvSpPr>
                <a:spLocks noChangeShapeType="1"/>
              </p:cNvSpPr>
              <p:nvPr/>
            </p:nvSpPr>
            <p:spPr bwMode="auto">
              <a:xfrm>
                <a:off x="749" y="1495"/>
                <a:ext cx="44" cy="1"/>
              </a:xfrm>
              <a:prstGeom prst="line">
                <a:avLst/>
              </a:prstGeom>
              <a:noFill/>
              <a:ln w="11113">
                <a:solidFill>
                  <a:srgbClr val="000000"/>
                </a:solidFill>
                <a:round/>
                <a:headEnd/>
                <a:tailEnd/>
              </a:ln>
            </p:spPr>
            <p:txBody>
              <a:bodyPr/>
              <a:lstStyle/>
              <a:p>
                <a:endParaRPr lang="en-US"/>
              </a:p>
            </p:txBody>
          </p:sp>
          <p:sp>
            <p:nvSpPr>
              <p:cNvPr id="37958" name="Line 67"/>
              <p:cNvSpPr>
                <a:spLocks noChangeShapeType="1"/>
              </p:cNvSpPr>
              <p:nvPr/>
            </p:nvSpPr>
            <p:spPr bwMode="auto">
              <a:xfrm>
                <a:off x="749" y="1036"/>
                <a:ext cx="44" cy="1"/>
              </a:xfrm>
              <a:prstGeom prst="line">
                <a:avLst/>
              </a:prstGeom>
              <a:noFill/>
              <a:ln w="11113">
                <a:solidFill>
                  <a:srgbClr val="000000"/>
                </a:solidFill>
                <a:round/>
                <a:headEnd/>
                <a:tailEnd/>
              </a:ln>
            </p:spPr>
            <p:txBody>
              <a:bodyPr/>
              <a:lstStyle/>
              <a:p>
                <a:endParaRPr lang="en-US"/>
              </a:p>
            </p:txBody>
          </p:sp>
          <p:sp>
            <p:nvSpPr>
              <p:cNvPr id="37959" name="Line 68"/>
              <p:cNvSpPr>
                <a:spLocks noChangeShapeType="1"/>
              </p:cNvSpPr>
              <p:nvPr/>
            </p:nvSpPr>
            <p:spPr bwMode="auto">
              <a:xfrm>
                <a:off x="749" y="587"/>
                <a:ext cx="44" cy="1"/>
              </a:xfrm>
              <a:prstGeom prst="line">
                <a:avLst/>
              </a:prstGeom>
              <a:noFill/>
              <a:ln w="11113">
                <a:solidFill>
                  <a:srgbClr val="000000"/>
                </a:solidFill>
                <a:round/>
                <a:headEnd/>
                <a:tailEnd/>
              </a:ln>
            </p:spPr>
            <p:txBody>
              <a:bodyPr/>
              <a:lstStyle/>
              <a:p>
                <a:endParaRPr lang="en-US"/>
              </a:p>
            </p:txBody>
          </p:sp>
          <p:sp>
            <p:nvSpPr>
              <p:cNvPr id="37960" name="Freeform 69"/>
              <p:cNvSpPr>
                <a:spLocks/>
              </p:cNvSpPr>
              <p:nvPr/>
            </p:nvSpPr>
            <p:spPr bwMode="auto">
              <a:xfrm>
                <a:off x="895" y="2022"/>
                <a:ext cx="4224" cy="1678"/>
              </a:xfrm>
              <a:custGeom>
                <a:avLst/>
                <a:gdLst>
                  <a:gd name="T0" fmla="*/ 0 w 576"/>
                  <a:gd name="T1" fmla="*/ 0 h 194"/>
                  <a:gd name="T2" fmla="*/ 1562 w 576"/>
                  <a:gd name="T3" fmla="*/ 4792 h 194"/>
                  <a:gd name="T4" fmla="*/ 3117 w 576"/>
                  <a:gd name="T5" fmla="*/ 8831 h 194"/>
                  <a:gd name="T6" fmla="*/ 4679 w 576"/>
                  <a:gd name="T7" fmla="*/ 10622 h 194"/>
                  <a:gd name="T8" fmla="*/ 6182 w 576"/>
                  <a:gd name="T9" fmla="*/ 11824 h 194"/>
                  <a:gd name="T10" fmla="*/ 7744 w 576"/>
                  <a:gd name="T11" fmla="*/ 12274 h 194"/>
                  <a:gd name="T12" fmla="*/ 9306 w 576"/>
                  <a:gd name="T13" fmla="*/ 12343 h 194"/>
                  <a:gd name="T14" fmla="*/ 10861 w 576"/>
                  <a:gd name="T15" fmla="*/ 13242 h 194"/>
                  <a:gd name="T16" fmla="*/ 12371 w 576"/>
                  <a:gd name="T17" fmla="*/ 13545 h 194"/>
                  <a:gd name="T18" fmla="*/ 13926 w 576"/>
                  <a:gd name="T19" fmla="*/ 13839 h 194"/>
                  <a:gd name="T20" fmla="*/ 15488 w 576"/>
                  <a:gd name="T21" fmla="*/ 13986 h 194"/>
                  <a:gd name="T22" fmla="*/ 17050 w 576"/>
                  <a:gd name="T23" fmla="*/ 13986 h 194"/>
                  <a:gd name="T24" fmla="*/ 18605 w 576"/>
                  <a:gd name="T25" fmla="*/ 14367 h 194"/>
                  <a:gd name="T26" fmla="*/ 20115 w 576"/>
                  <a:gd name="T27" fmla="*/ 14367 h 194"/>
                  <a:gd name="T28" fmla="*/ 21670 w 576"/>
                  <a:gd name="T29" fmla="*/ 14367 h 194"/>
                  <a:gd name="T30" fmla="*/ 23232 w 576"/>
                  <a:gd name="T31" fmla="*/ 14436 h 194"/>
                  <a:gd name="T32" fmla="*/ 24794 w 576"/>
                  <a:gd name="T33" fmla="*/ 14514 h 194"/>
                  <a:gd name="T34" fmla="*/ 26297 w 576"/>
                  <a:gd name="T35" fmla="*/ 14436 h 194"/>
                  <a:gd name="T36" fmla="*/ 27859 w 576"/>
                  <a:gd name="T37" fmla="*/ 14367 h 194"/>
                  <a:gd name="T38" fmla="*/ 29414 w 576"/>
                  <a:gd name="T39" fmla="*/ 13986 h 194"/>
                  <a:gd name="T40" fmla="*/ 30976 w 576"/>
                  <a:gd name="T41" fmla="*/ 13614 h 1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6"/>
                  <a:gd name="T64" fmla="*/ 0 h 194"/>
                  <a:gd name="T65" fmla="*/ 576 w 576"/>
                  <a:gd name="T66" fmla="*/ 194 h 1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6" h="194">
                    <a:moveTo>
                      <a:pt x="0" y="0"/>
                    </a:moveTo>
                    <a:lnTo>
                      <a:pt x="29" y="64"/>
                    </a:lnTo>
                    <a:lnTo>
                      <a:pt x="58" y="118"/>
                    </a:lnTo>
                    <a:lnTo>
                      <a:pt x="87" y="142"/>
                    </a:lnTo>
                    <a:lnTo>
                      <a:pt x="115" y="158"/>
                    </a:lnTo>
                    <a:lnTo>
                      <a:pt x="144" y="164"/>
                    </a:lnTo>
                    <a:lnTo>
                      <a:pt x="173" y="165"/>
                    </a:lnTo>
                    <a:lnTo>
                      <a:pt x="202" y="177"/>
                    </a:lnTo>
                    <a:lnTo>
                      <a:pt x="230" y="181"/>
                    </a:lnTo>
                    <a:lnTo>
                      <a:pt x="259" y="185"/>
                    </a:lnTo>
                    <a:lnTo>
                      <a:pt x="288" y="187"/>
                    </a:lnTo>
                    <a:lnTo>
                      <a:pt x="317" y="187"/>
                    </a:lnTo>
                    <a:lnTo>
                      <a:pt x="346" y="192"/>
                    </a:lnTo>
                    <a:lnTo>
                      <a:pt x="374" y="192"/>
                    </a:lnTo>
                    <a:lnTo>
                      <a:pt x="403" y="192"/>
                    </a:lnTo>
                    <a:lnTo>
                      <a:pt x="432" y="193"/>
                    </a:lnTo>
                    <a:lnTo>
                      <a:pt x="461" y="194"/>
                    </a:lnTo>
                    <a:lnTo>
                      <a:pt x="489" y="193"/>
                    </a:lnTo>
                    <a:lnTo>
                      <a:pt x="518" y="192"/>
                    </a:lnTo>
                    <a:lnTo>
                      <a:pt x="547" y="187"/>
                    </a:lnTo>
                    <a:lnTo>
                      <a:pt x="576" y="182"/>
                    </a:lnTo>
                  </a:path>
                </a:pathLst>
              </a:custGeom>
              <a:noFill/>
              <a:ln w="34925">
                <a:solidFill>
                  <a:srgbClr val="003366"/>
                </a:solidFill>
                <a:round/>
                <a:headEnd/>
                <a:tailEnd/>
              </a:ln>
            </p:spPr>
            <p:txBody>
              <a:bodyPr/>
              <a:lstStyle/>
              <a:p>
                <a:endParaRPr lang="en-US"/>
              </a:p>
            </p:txBody>
          </p:sp>
          <p:sp>
            <p:nvSpPr>
              <p:cNvPr id="37961" name="Freeform 70"/>
              <p:cNvSpPr>
                <a:spLocks/>
              </p:cNvSpPr>
              <p:nvPr/>
            </p:nvSpPr>
            <p:spPr bwMode="auto">
              <a:xfrm>
                <a:off x="895" y="2195"/>
                <a:ext cx="4224" cy="1418"/>
              </a:xfrm>
              <a:custGeom>
                <a:avLst/>
                <a:gdLst>
                  <a:gd name="T0" fmla="*/ 0 w 576"/>
                  <a:gd name="T1" fmla="*/ 0 h 164"/>
                  <a:gd name="T2" fmla="*/ 1562 w 576"/>
                  <a:gd name="T3" fmla="*/ 2620 h 164"/>
                  <a:gd name="T4" fmla="*/ 3117 w 576"/>
                  <a:gd name="T5" fmla="*/ 4332 h 164"/>
                  <a:gd name="T6" fmla="*/ 4679 w 576"/>
                  <a:gd name="T7" fmla="*/ 5983 h 164"/>
                  <a:gd name="T8" fmla="*/ 6182 w 576"/>
                  <a:gd name="T9" fmla="*/ 7851 h 164"/>
                  <a:gd name="T10" fmla="*/ 7744 w 576"/>
                  <a:gd name="T11" fmla="*/ 9044 h 164"/>
                  <a:gd name="T12" fmla="*/ 9306 w 576"/>
                  <a:gd name="T13" fmla="*/ 10315 h 164"/>
                  <a:gd name="T14" fmla="*/ 10861 w 576"/>
                  <a:gd name="T15" fmla="*/ 10843 h 164"/>
                  <a:gd name="T16" fmla="*/ 12371 w 576"/>
                  <a:gd name="T17" fmla="*/ 10912 h 164"/>
                  <a:gd name="T18" fmla="*/ 13926 w 576"/>
                  <a:gd name="T19" fmla="*/ 10990 h 164"/>
                  <a:gd name="T20" fmla="*/ 15488 w 576"/>
                  <a:gd name="T21" fmla="*/ 11292 h 164"/>
                  <a:gd name="T22" fmla="*/ 17050 w 576"/>
                  <a:gd name="T23" fmla="*/ 11439 h 164"/>
                  <a:gd name="T24" fmla="*/ 18605 w 576"/>
                  <a:gd name="T25" fmla="*/ 11664 h 164"/>
                  <a:gd name="T26" fmla="*/ 20115 w 576"/>
                  <a:gd name="T27" fmla="*/ 11889 h 164"/>
                  <a:gd name="T28" fmla="*/ 21670 w 576"/>
                  <a:gd name="T29" fmla="*/ 12114 h 164"/>
                  <a:gd name="T30" fmla="*/ 23232 w 576"/>
                  <a:gd name="T31" fmla="*/ 12183 h 164"/>
                  <a:gd name="T32" fmla="*/ 24794 w 576"/>
                  <a:gd name="T33" fmla="*/ 12261 h 164"/>
                  <a:gd name="T34" fmla="*/ 26297 w 576"/>
                  <a:gd name="T35" fmla="*/ 12261 h 164"/>
                  <a:gd name="T36" fmla="*/ 27859 w 576"/>
                  <a:gd name="T37" fmla="*/ 12261 h 164"/>
                  <a:gd name="T38" fmla="*/ 29414 w 576"/>
                  <a:gd name="T39" fmla="*/ 11889 h 164"/>
                  <a:gd name="T40" fmla="*/ 30976 w 576"/>
                  <a:gd name="T41" fmla="*/ 11517 h 1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6"/>
                  <a:gd name="T64" fmla="*/ 0 h 164"/>
                  <a:gd name="T65" fmla="*/ 576 w 576"/>
                  <a:gd name="T66" fmla="*/ 164 h 1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6" h="164">
                    <a:moveTo>
                      <a:pt x="0" y="0"/>
                    </a:moveTo>
                    <a:lnTo>
                      <a:pt x="29" y="35"/>
                    </a:lnTo>
                    <a:lnTo>
                      <a:pt x="58" y="58"/>
                    </a:lnTo>
                    <a:lnTo>
                      <a:pt x="87" y="80"/>
                    </a:lnTo>
                    <a:lnTo>
                      <a:pt x="115" y="105"/>
                    </a:lnTo>
                    <a:lnTo>
                      <a:pt x="144" y="121"/>
                    </a:lnTo>
                    <a:lnTo>
                      <a:pt x="173" y="138"/>
                    </a:lnTo>
                    <a:lnTo>
                      <a:pt x="202" y="145"/>
                    </a:lnTo>
                    <a:lnTo>
                      <a:pt x="230" y="146"/>
                    </a:lnTo>
                    <a:lnTo>
                      <a:pt x="259" y="147"/>
                    </a:lnTo>
                    <a:lnTo>
                      <a:pt x="288" y="151"/>
                    </a:lnTo>
                    <a:lnTo>
                      <a:pt x="317" y="153"/>
                    </a:lnTo>
                    <a:lnTo>
                      <a:pt x="346" y="156"/>
                    </a:lnTo>
                    <a:lnTo>
                      <a:pt x="374" y="159"/>
                    </a:lnTo>
                    <a:lnTo>
                      <a:pt x="403" y="162"/>
                    </a:lnTo>
                    <a:lnTo>
                      <a:pt x="432" y="163"/>
                    </a:lnTo>
                    <a:lnTo>
                      <a:pt x="461" y="164"/>
                    </a:lnTo>
                    <a:lnTo>
                      <a:pt x="489" y="164"/>
                    </a:lnTo>
                    <a:lnTo>
                      <a:pt x="518" y="164"/>
                    </a:lnTo>
                    <a:lnTo>
                      <a:pt x="547" y="159"/>
                    </a:lnTo>
                    <a:lnTo>
                      <a:pt x="576" y="154"/>
                    </a:lnTo>
                  </a:path>
                </a:pathLst>
              </a:custGeom>
              <a:noFill/>
              <a:ln w="34925">
                <a:solidFill>
                  <a:srgbClr val="000000"/>
                </a:solidFill>
                <a:prstDash val="dash"/>
                <a:round/>
                <a:headEnd/>
                <a:tailEnd/>
              </a:ln>
            </p:spPr>
            <p:txBody>
              <a:bodyPr/>
              <a:lstStyle/>
              <a:p>
                <a:endParaRPr lang="en-US"/>
              </a:p>
            </p:txBody>
          </p:sp>
          <p:sp>
            <p:nvSpPr>
              <p:cNvPr id="37962" name="Freeform 71"/>
              <p:cNvSpPr>
                <a:spLocks/>
              </p:cNvSpPr>
              <p:nvPr/>
            </p:nvSpPr>
            <p:spPr bwMode="auto">
              <a:xfrm>
                <a:off x="895" y="924"/>
                <a:ext cx="4224" cy="2084"/>
              </a:xfrm>
              <a:custGeom>
                <a:avLst/>
                <a:gdLst>
                  <a:gd name="T0" fmla="*/ 0 w 576"/>
                  <a:gd name="T1" fmla="*/ 10169 h 241"/>
                  <a:gd name="T2" fmla="*/ 1562 w 576"/>
                  <a:gd name="T3" fmla="*/ 0 h 241"/>
                  <a:gd name="T4" fmla="*/ 3117 w 576"/>
                  <a:gd name="T5" fmla="*/ 1868 h 241"/>
                  <a:gd name="T6" fmla="*/ 4679 w 576"/>
                  <a:gd name="T7" fmla="*/ 4860 h 241"/>
                  <a:gd name="T8" fmla="*/ 6182 w 576"/>
                  <a:gd name="T9" fmla="*/ 8673 h 241"/>
                  <a:gd name="T10" fmla="*/ 7744 w 576"/>
                  <a:gd name="T11" fmla="*/ 11587 h 241"/>
                  <a:gd name="T12" fmla="*/ 9306 w 576"/>
                  <a:gd name="T13" fmla="*/ 12634 h 241"/>
                  <a:gd name="T14" fmla="*/ 10861 w 576"/>
                  <a:gd name="T15" fmla="*/ 13386 h 241"/>
                  <a:gd name="T16" fmla="*/ 12371 w 576"/>
                  <a:gd name="T17" fmla="*/ 13758 h 241"/>
                  <a:gd name="T18" fmla="*/ 13926 w 576"/>
                  <a:gd name="T19" fmla="*/ 14735 h 241"/>
                  <a:gd name="T20" fmla="*/ 15488 w 576"/>
                  <a:gd name="T21" fmla="*/ 15401 h 241"/>
                  <a:gd name="T22" fmla="*/ 17050 w 576"/>
                  <a:gd name="T23" fmla="*/ 16153 h 241"/>
                  <a:gd name="T24" fmla="*/ 18605 w 576"/>
                  <a:gd name="T25" fmla="*/ 16603 h 241"/>
                  <a:gd name="T26" fmla="*/ 20115 w 576"/>
                  <a:gd name="T27" fmla="*/ 16897 h 241"/>
                  <a:gd name="T28" fmla="*/ 21670 w 576"/>
                  <a:gd name="T29" fmla="*/ 17199 h 241"/>
                  <a:gd name="T30" fmla="*/ 23232 w 576"/>
                  <a:gd name="T31" fmla="*/ 17199 h 241"/>
                  <a:gd name="T32" fmla="*/ 24794 w 576"/>
                  <a:gd name="T33" fmla="*/ 17122 h 241"/>
                  <a:gd name="T34" fmla="*/ 26297 w 576"/>
                  <a:gd name="T35" fmla="*/ 17424 h 241"/>
                  <a:gd name="T36" fmla="*/ 27859 w 576"/>
                  <a:gd name="T37" fmla="*/ 17718 h 241"/>
                  <a:gd name="T38" fmla="*/ 29414 w 576"/>
                  <a:gd name="T39" fmla="*/ 17874 h 241"/>
                  <a:gd name="T40" fmla="*/ 30976 w 576"/>
                  <a:gd name="T41" fmla="*/ 18021 h 2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6"/>
                  <a:gd name="T64" fmla="*/ 0 h 241"/>
                  <a:gd name="T65" fmla="*/ 576 w 576"/>
                  <a:gd name="T66" fmla="*/ 241 h 2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6" h="241">
                    <a:moveTo>
                      <a:pt x="0" y="136"/>
                    </a:moveTo>
                    <a:lnTo>
                      <a:pt x="29" y="0"/>
                    </a:lnTo>
                    <a:lnTo>
                      <a:pt x="58" y="25"/>
                    </a:lnTo>
                    <a:lnTo>
                      <a:pt x="87" y="65"/>
                    </a:lnTo>
                    <a:lnTo>
                      <a:pt x="115" y="116"/>
                    </a:lnTo>
                    <a:lnTo>
                      <a:pt x="144" y="155"/>
                    </a:lnTo>
                    <a:lnTo>
                      <a:pt x="173" y="169"/>
                    </a:lnTo>
                    <a:lnTo>
                      <a:pt x="202" y="179"/>
                    </a:lnTo>
                    <a:lnTo>
                      <a:pt x="230" y="184"/>
                    </a:lnTo>
                    <a:lnTo>
                      <a:pt x="259" y="197"/>
                    </a:lnTo>
                    <a:lnTo>
                      <a:pt x="288" y="206"/>
                    </a:lnTo>
                    <a:lnTo>
                      <a:pt x="317" y="216"/>
                    </a:lnTo>
                    <a:lnTo>
                      <a:pt x="346" y="222"/>
                    </a:lnTo>
                    <a:lnTo>
                      <a:pt x="374" y="226"/>
                    </a:lnTo>
                    <a:lnTo>
                      <a:pt x="403" y="230"/>
                    </a:lnTo>
                    <a:lnTo>
                      <a:pt x="432" y="230"/>
                    </a:lnTo>
                    <a:lnTo>
                      <a:pt x="461" y="229"/>
                    </a:lnTo>
                    <a:lnTo>
                      <a:pt x="489" y="233"/>
                    </a:lnTo>
                    <a:lnTo>
                      <a:pt x="518" y="237"/>
                    </a:lnTo>
                    <a:lnTo>
                      <a:pt x="547" y="239"/>
                    </a:lnTo>
                    <a:lnTo>
                      <a:pt x="576" y="241"/>
                    </a:lnTo>
                  </a:path>
                </a:pathLst>
              </a:custGeom>
              <a:noFill/>
              <a:ln w="34925">
                <a:solidFill>
                  <a:srgbClr val="FF0000"/>
                </a:solidFill>
                <a:round/>
                <a:headEnd/>
                <a:tailEnd/>
              </a:ln>
            </p:spPr>
            <p:txBody>
              <a:bodyPr/>
              <a:lstStyle/>
              <a:p>
                <a:endParaRPr lang="en-US"/>
              </a:p>
            </p:txBody>
          </p:sp>
          <p:sp>
            <p:nvSpPr>
              <p:cNvPr id="37963" name="Rectangle 72"/>
              <p:cNvSpPr>
                <a:spLocks noChangeArrowheads="1"/>
              </p:cNvSpPr>
              <p:nvPr/>
            </p:nvSpPr>
            <p:spPr bwMode="auto">
              <a:xfrm>
                <a:off x="602" y="3648"/>
                <a:ext cx="98" cy="211"/>
              </a:xfrm>
              <a:prstGeom prst="rect">
                <a:avLst/>
              </a:prstGeom>
              <a:noFill/>
              <a:ln w="9525">
                <a:noFill/>
                <a:miter lim="800000"/>
                <a:headEnd/>
                <a:tailEnd/>
              </a:ln>
            </p:spPr>
            <p:txBody>
              <a:bodyPr wrap="none" lIns="0" tIns="0" rIns="0" bIns="0">
                <a:spAutoFit/>
              </a:bodyPr>
              <a:lstStyle/>
              <a:p>
                <a:r>
                  <a:rPr lang="en-US" sz="2200" b="1">
                    <a:solidFill>
                      <a:srgbClr val="000000"/>
                    </a:solidFill>
                  </a:rPr>
                  <a:t>0</a:t>
                </a:r>
                <a:endParaRPr lang="en-US"/>
              </a:p>
            </p:txBody>
          </p:sp>
          <p:sp>
            <p:nvSpPr>
              <p:cNvPr id="37964" name="Rectangle 73"/>
              <p:cNvSpPr>
                <a:spLocks noChangeArrowheads="1"/>
              </p:cNvSpPr>
              <p:nvPr/>
            </p:nvSpPr>
            <p:spPr bwMode="auto">
              <a:xfrm>
                <a:off x="521" y="3198"/>
                <a:ext cx="196" cy="211"/>
              </a:xfrm>
              <a:prstGeom prst="rect">
                <a:avLst/>
              </a:prstGeom>
              <a:noFill/>
              <a:ln w="9525">
                <a:noFill/>
                <a:miter lim="800000"/>
                <a:headEnd/>
                <a:tailEnd/>
              </a:ln>
            </p:spPr>
            <p:txBody>
              <a:bodyPr wrap="none" lIns="0" tIns="0" rIns="0" bIns="0">
                <a:spAutoFit/>
              </a:bodyPr>
              <a:lstStyle/>
              <a:p>
                <a:r>
                  <a:rPr lang="en-US" sz="2200" b="1">
                    <a:solidFill>
                      <a:srgbClr val="000000"/>
                    </a:solidFill>
                  </a:rPr>
                  <a:t>10</a:t>
                </a:r>
                <a:endParaRPr lang="en-US"/>
              </a:p>
            </p:txBody>
          </p:sp>
          <p:sp>
            <p:nvSpPr>
              <p:cNvPr id="37965" name="Rectangle 74"/>
              <p:cNvSpPr>
                <a:spLocks noChangeArrowheads="1"/>
              </p:cNvSpPr>
              <p:nvPr/>
            </p:nvSpPr>
            <p:spPr bwMode="auto">
              <a:xfrm>
                <a:off x="521" y="2740"/>
                <a:ext cx="196" cy="211"/>
              </a:xfrm>
              <a:prstGeom prst="rect">
                <a:avLst/>
              </a:prstGeom>
              <a:noFill/>
              <a:ln w="9525">
                <a:noFill/>
                <a:miter lim="800000"/>
                <a:headEnd/>
                <a:tailEnd/>
              </a:ln>
            </p:spPr>
            <p:txBody>
              <a:bodyPr wrap="none" lIns="0" tIns="0" rIns="0" bIns="0">
                <a:spAutoFit/>
              </a:bodyPr>
              <a:lstStyle/>
              <a:p>
                <a:r>
                  <a:rPr lang="en-US" sz="2200" b="1">
                    <a:solidFill>
                      <a:srgbClr val="000000"/>
                    </a:solidFill>
                  </a:rPr>
                  <a:t>20</a:t>
                </a:r>
                <a:endParaRPr lang="en-US"/>
              </a:p>
            </p:txBody>
          </p:sp>
          <p:sp>
            <p:nvSpPr>
              <p:cNvPr id="37966" name="Rectangle 75"/>
              <p:cNvSpPr>
                <a:spLocks noChangeArrowheads="1"/>
              </p:cNvSpPr>
              <p:nvPr/>
            </p:nvSpPr>
            <p:spPr bwMode="auto">
              <a:xfrm>
                <a:off x="521" y="2290"/>
                <a:ext cx="196" cy="211"/>
              </a:xfrm>
              <a:prstGeom prst="rect">
                <a:avLst/>
              </a:prstGeom>
              <a:noFill/>
              <a:ln w="9525">
                <a:noFill/>
                <a:miter lim="800000"/>
                <a:headEnd/>
                <a:tailEnd/>
              </a:ln>
            </p:spPr>
            <p:txBody>
              <a:bodyPr wrap="none" lIns="0" tIns="0" rIns="0" bIns="0">
                <a:spAutoFit/>
              </a:bodyPr>
              <a:lstStyle/>
              <a:p>
                <a:r>
                  <a:rPr lang="en-US" sz="2200" b="1">
                    <a:solidFill>
                      <a:srgbClr val="000000"/>
                    </a:solidFill>
                  </a:rPr>
                  <a:t>30</a:t>
                </a:r>
                <a:endParaRPr lang="en-US"/>
              </a:p>
            </p:txBody>
          </p:sp>
          <p:sp>
            <p:nvSpPr>
              <p:cNvPr id="37967" name="Rectangle 76"/>
              <p:cNvSpPr>
                <a:spLocks noChangeArrowheads="1"/>
              </p:cNvSpPr>
              <p:nvPr/>
            </p:nvSpPr>
            <p:spPr bwMode="auto">
              <a:xfrm>
                <a:off x="521" y="1841"/>
                <a:ext cx="196" cy="211"/>
              </a:xfrm>
              <a:prstGeom prst="rect">
                <a:avLst/>
              </a:prstGeom>
              <a:noFill/>
              <a:ln w="9525">
                <a:noFill/>
                <a:miter lim="800000"/>
                <a:headEnd/>
                <a:tailEnd/>
              </a:ln>
            </p:spPr>
            <p:txBody>
              <a:bodyPr wrap="none" lIns="0" tIns="0" rIns="0" bIns="0">
                <a:spAutoFit/>
              </a:bodyPr>
              <a:lstStyle/>
              <a:p>
                <a:r>
                  <a:rPr lang="en-US" sz="2200" b="1">
                    <a:solidFill>
                      <a:srgbClr val="000000"/>
                    </a:solidFill>
                  </a:rPr>
                  <a:t>40</a:t>
                </a:r>
                <a:endParaRPr lang="en-US"/>
              </a:p>
            </p:txBody>
          </p:sp>
          <p:sp>
            <p:nvSpPr>
              <p:cNvPr id="37968" name="Rectangle 77"/>
              <p:cNvSpPr>
                <a:spLocks noChangeArrowheads="1"/>
              </p:cNvSpPr>
              <p:nvPr/>
            </p:nvSpPr>
            <p:spPr bwMode="auto">
              <a:xfrm>
                <a:off x="521" y="1391"/>
                <a:ext cx="196" cy="211"/>
              </a:xfrm>
              <a:prstGeom prst="rect">
                <a:avLst/>
              </a:prstGeom>
              <a:noFill/>
              <a:ln w="9525">
                <a:noFill/>
                <a:miter lim="800000"/>
                <a:headEnd/>
                <a:tailEnd/>
              </a:ln>
            </p:spPr>
            <p:txBody>
              <a:bodyPr wrap="none" lIns="0" tIns="0" rIns="0" bIns="0">
                <a:spAutoFit/>
              </a:bodyPr>
              <a:lstStyle/>
              <a:p>
                <a:r>
                  <a:rPr lang="en-US" sz="2200" b="1">
                    <a:solidFill>
                      <a:srgbClr val="000000"/>
                    </a:solidFill>
                  </a:rPr>
                  <a:t>50</a:t>
                </a:r>
                <a:endParaRPr lang="en-US"/>
              </a:p>
            </p:txBody>
          </p:sp>
          <p:sp>
            <p:nvSpPr>
              <p:cNvPr id="37969" name="Rectangle 78"/>
              <p:cNvSpPr>
                <a:spLocks noChangeArrowheads="1"/>
              </p:cNvSpPr>
              <p:nvPr/>
            </p:nvSpPr>
            <p:spPr bwMode="auto">
              <a:xfrm>
                <a:off x="521" y="933"/>
                <a:ext cx="196" cy="211"/>
              </a:xfrm>
              <a:prstGeom prst="rect">
                <a:avLst/>
              </a:prstGeom>
              <a:noFill/>
              <a:ln w="9525">
                <a:noFill/>
                <a:miter lim="800000"/>
                <a:headEnd/>
                <a:tailEnd/>
              </a:ln>
            </p:spPr>
            <p:txBody>
              <a:bodyPr wrap="none" lIns="0" tIns="0" rIns="0" bIns="0">
                <a:spAutoFit/>
              </a:bodyPr>
              <a:lstStyle/>
              <a:p>
                <a:r>
                  <a:rPr lang="en-US" sz="2200" b="1">
                    <a:solidFill>
                      <a:srgbClr val="000000"/>
                    </a:solidFill>
                  </a:rPr>
                  <a:t>60</a:t>
                </a:r>
                <a:endParaRPr lang="en-US"/>
              </a:p>
            </p:txBody>
          </p:sp>
          <p:sp>
            <p:nvSpPr>
              <p:cNvPr id="37970" name="Rectangle 79"/>
              <p:cNvSpPr>
                <a:spLocks noChangeArrowheads="1"/>
              </p:cNvSpPr>
              <p:nvPr/>
            </p:nvSpPr>
            <p:spPr bwMode="auto">
              <a:xfrm>
                <a:off x="521" y="483"/>
                <a:ext cx="196" cy="211"/>
              </a:xfrm>
              <a:prstGeom prst="rect">
                <a:avLst/>
              </a:prstGeom>
              <a:noFill/>
              <a:ln w="9525">
                <a:noFill/>
                <a:miter lim="800000"/>
                <a:headEnd/>
                <a:tailEnd/>
              </a:ln>
            </p:spPr>
            <p:txBody>
              <a:bodyPr wrap="none" lIns="0" tIns="0" rIns="0" bIns="0">
                <a:spAutoFit/>
              </a:bodyPr>
              <a:lstStyle/>
              <a:p>
                <a:r>
                  <a:rPr lang="en-US" sz="2200" b="1">
                    <a:solidFill>
                      <a:srgbClr val="000000"/>
                    </a:solidFill>
                  </a:rPr>
                  <a:t>70</a:t>
                </a:r>
                <a:endParaRPr lang="en-US"/>
              </a:p>
            </p:txBody>
          </p:sp>
          <p:sp>
            <p:nvSpPr>
              <p:cNvPr id="37971" name="Line 80"/>
              <p:cNvSpPr>
                <a:spLocks noChangeShapeType="1"/>
              </p:cNvSpPr>
              <p:nvPr/>
            </p:nvSpPr>
            <p:spPr bwMode="auto">
              <a:xfrm>
                <a:off x="906" y="3758"/>
                <a:ext cx="0" cy="84"/>
              </a:xfrm>
              <a:prstGeom prst="line">
                <a:avLst/>
              </a:prstGeom>
              <a:noFill/>
              <a:ln w="9525">
                <a:solidFill>
                  <a:schemeClr val="tx1"/>
                </a:solidFill>
                <a:round/>
                <a:headEnd/>
                <a:tailEnd/>
              </a:ln>
            </p:spPr>
            <p:txBody>
              <a:bodyPr/>
              <a:lstStyle/>
              <a:p>
                <a:endParaRPr lang="en-US"/>
              </a:p>
            </p:txBody>
          </p:sp>
          <p:sp>
            <p:nvSpPr>
              <p:cNvPr id="37972" name="Line 81"/>
              <p:cNvSpPr>
                <a:spLocks noChangeShapeType="1"/>
              </p:cNvSpPr>
              <p:nvPr/>
            </p:nvSpPr>
            <p:spPr bwMode="auto">
              <a:xfrm>
                <a:off x="1325" y="3758"/>
                <a:ext cx="0" cy="84"/>
              </a:xfrm>
              <a:prstGeom prst="line">
                <a:avLst/>
              </a:prstGeom>
              <a:noFill/>
              <a:ln w="9525">
                <a:solidFill>
                  <a:schemeClr val="tx1"/>
                </a:solidFill>
                <a:round/>
                <a:headEnd/>
                <a:tailEnd/>
              </a:ln>
            </p:spPr>
            <p:txBody>
              <a:bodyPr/>
              <a:lstStyle/>
              <a:p>
                <a:endParaRPr lang="en-US"/>
              </a:p>
            </p:txBody>
          </p:sp>
          <p:sp>
            <p:nvSpPr>
              <p:cNvPr id="37973" name="Line 82"/>
              <p:cNvSpPr>
                <a:spLocks noChangeShapeType="1"/>
              </p:cNvSpPr>
              <p:nvPr/>
            </p:nvSpPr>
            <p:spPr bwMode="auto">
              <a:xfrm>
                <a:off x="1742" y="3758"/>
                <a:ext cx="0" cy="84"/>
              </a:xfrm>
              <a:prstGeom prst="line">
                <a:avLst/>
              </a:prstGeom>
              <a:noFill/>
              <a:ln w="9525">
                <a:solidFill>
                  <a:schemeClr val="tx1"/>
                </a:solidFill>
                <a:round/>
                <a:headEnd/>
                <a:tailEnd/>
              </a:ln>
            </p:spPr>
            <p:txBody>
              <a:bodyPr/>
              <a:lstStyle/>
              <a:p>
                <a:endParaRPr lang="en-US"/>
              </a:p>
            </p:txBody>
          </p:sp>
          <p:sp>
            <p:nvSpPr>
              <p:cNvPr id="37974" name="Line 83"/>
              <p:cNvSpPr>
                <a:spLocks noChangeShapeType="1"/>
              </p:cNvSpPr>
              <p:nvPr/>
            </p:nvSpPr>
            <p:spPr bwMode="auto">
              <a:xfrm>
                <a:off x="2169" y="3758"/>
                <a:ext cx="0" cy="84"/>
              </a:xfrm>
              <a:prstGeom prst="line">
                <a:avLst/>
              </a:prstGeom>
              <a:noFill/>
              <a:ln w="9525">
                <a:solidFill>
                  <a:schemeClr val="tx1"/>
                </a:solidFill>
                <a:round/>
                <a:headEnd/>
                <a:tailEnd/>
              </a:ln>
            </p:spPr>
            <p:txBody>
              <a:bodyPr/>
              <a:lstStyle/>
              <a:p>
                <a:endParaRPr lang="en-US"/>
              </a:p>
            </p:txBody>
          </p:sp>
          <p:sp>
            <p:nvSpPr>
              <p:cNvPr id="37975" name="Line 84"/>
              <p:cNvSpPr>
                <a:spLocks noChangeShapeType="1"/>
              </p:cNvSpPr>
              <p:nvPr/>
            </p:nvSpPr>
            <p:spPr bwMode="auto">
              <a:xfrm>
                <a:off x="2588" y="3758"/>
                <a:ext cx="0" cy="84"/>
              </a:xfrm>
              <a:prstGeom prst="line">
                <a:avLst/>
              </a:prstGeom>
              <a:noFill/>
              <a:ln w="9525">
                <a:solidFill>
                  <a:schemeClr val="tx1"/>
                </a:solidFill>
                <a:round/>
                <a:headEnd/>
                <a:tailEnd/>
              </a:ln>
            </p:spPr>
            <p:txBody>
              <a:bodyPr/>
              <a:lstStyle/>
              <a:p>
                <a:endParaRPr lang="en-US"/>
              </a:p>
            </p:txBody>
          </p:sp>
          <p:sp>
            <p:nvSpPr>
              <p:cNvPr id="37976" name="Line 85"/>
              <p:cNvSpPr>
                <a:spLocks noChangeShapeType="1"/>
              </p:cNvSpPr>
              <p:nvPr/>
            </p:nvSpPr>
            <p:spPr bwMode="auto">
              <a:xfrm>
                <a:off x="3005" y="3758"/>
                <a:ext cx="0" cy="84"/>
              </a:xfrm>
              <a:prstGeom prst="line">
                <a:avLst/>
              </a:prstGeom>
              <a:noFill/>
              <a:ln w="9525">
                <a:solidFill>
                  <a:schemeClr val="tx1"/>
                </a:solidFill>
                <a:round/>
                <a:headEnd/>
                <a:tailEnd/>
              </a:ln>
            </p:spPr>
            <p:txBody>
              <a:bodyPr/>
              <a:lstStyle/>
              <a:p>
                <a:endParaRPr lang="en-US"/>
              </a:p>
            </p:txBody>
          </p:sp>
          <p:sp>
            <p:nvSpPr>
              <p:cNvPr id="37977" name="Line 86"/>
              <p:cNvSpPr>
                <a:spLocks noChangeShapeType="1"/>
              </p:cNvSpPr>
              <p:nvPr/>
            </p:nvSpPr>
            <p:spPr bwMode="auto">
              <a:xfrm>
                <a:off x="3431" y="3758"/>
                <a:ext cx="0" cy="84"/>
              </a:xfrm>
              <a:prstGeom prst="line">
                <a:avLst/>
              </a:prstGeom>
              <a:noFill/>
              <a:ln w="9525">
                <a:solidFill>
                  <a:schemeClr val="tx1"/>
                </a:solidFill>
                <a:round/>
                <a:headEnd/>
                <a:tailEnd/>
              </a:ln>
            </p:spPr>
            <p:txBody>
              <a:bodyPr/>
              <a:lstStyle/>
              <a:p>
                <a:endParaRPr lang="en-US"/>
              </a:p>
            </p:txBody>
          </p:sp>
          <p:sp>
            <p:nvSpPr>
              <p:cNvPr id="37978" name="Line 87"/>
              <p:cNvSpPr>
                <a:spLocks noChangeShapeType="1"/>
              </p:cNvSpPr>
              <p:nvPr/>
            </p:nvSpPr>
            <p:spPr bwMode="auto">
              <a:xfrm>
                <a:off x="3852" y="3758"/>
                <a:ext cx="0" cy="84"/>
              </a:xfrm>
              <a:prstGeom prst="line">
                <a:avLst/>
              </a:prstGeom>
              <a:noFill/>
              <a:ln w="9525">
                <a:solidFill>
                  <a:schemeClr val="tx1"/>
                </a:solidFill>
                <a:round/>
                <a:headEnd/>
                <a:tailEnd/>
              </a:ln>
            </p:spPr>
            <p:txBody>
              <a:bodyPr/>
              <a:lstStyle/>
              <a:p>
                <a:endParaRPr lang="en-US"/>
              </a:p>
            </p:txBody>
          </p:sp>
          <p:sp>
            <p:nvSpPr>
              <p:cNvPr id="37979" name="Line 88"/>
              <p:cNvSpPr>
                <a:spLocks noChangeShapeType="1"/>
              </p:cNvSpPr>
              <p:nvPr/>
            </p:nvSpPr>
            <p:spPr bwMode="auto">
              <a:xfrm>
                <a:off x="4272" y="3758"/>
                <a:ext cx="0" cy="84"/>
              </a:xfrm>
              <a:prstGeom prst="line">
                <a:avLst/>
              </a:prstGeom>
              <a:noFill/>
              <a:ln w="9525">
                <a:solidFill>
                  <a:schemeClr val="tx1"/>
                </a:solidFill>
                <a:round/>
                <a:headEnd/>
                <a:tailEnd/>
              </a:ln>
            </p:spPr>
            <p:txBody>
              <a:bodyPr/>
              <a:lstStyle/>
              <a:p>
                <a:endParaRPr lang="en-US"/>
              </a:p>
            </p:txBody>
          </p:sp>
          <p:sp>
            <p:nvSpPr>
              <p:cNvPr id="37980" name="Line 89"/>
              <p:cNvSpPr>
                <a:spLocks noChangeShapeType="1"/>
              </p:cNvSpPr>
              <p:nvPr/>
            </p:nvSpPr>
            <p:spPr bwMode="auto">
              <a:xfrm>
                <a:off x="4696" y="3758"/>
                <a:ext cx="0" cy="84"/>
              </a:xfrm>
              <a:prstGeom prst="line">
                <a:avLst/>
              </a:prstGeom>
              <a:noFill/>
              <a:ln w="9525">
                <a:solidFill>
                  <a:schemeClr val="tx1"/>
                </a:solidFill>
                <a:round/>
                <a:headEnd/>
                <a:tailEnd/>
              </a:ln>
            </p:spPr>
            <p:txBody>
              <a:bodyPr/>
              <a:lstStyle/>
              <a:p>
                <a:endParaRPr lang="en-US"/>
              </a:p>
            </p:txBody>
          </p:sp>
          <p:sp>
            <p:nvSpPr>
              <p:cNvPr id="37981" name="Line 90"/>
              <p:cNvSpPr>
                <a:spLocks noChangeShapeType="1"/>
              </p:cNvSpPr>
              <p:nvPr/>
            </p:nvSpPr>
            <p:spPr bwMode="auto">
              <a:xfrm>
                <a:off x="5112" y="3758"/>
                <a:ext cx="0" cy="84"/>
              </a:xfrm>
              <a:prstGeom prst="line">
                <a:avLst/>
              </a:prstGeom>
              <a:noFill/>
              <a:ln w="9525">
                <a:solidFill>
                  <a:schemeClr val="tx1"/>
                </a:solidFill>
                <a:round/>
                <a:headEnd/>
                <a:tailEnd/>
              </a:ln>
            </p:spPr>
            <p:txBody>
              <a:bodyPr/>
              <a:lstStyle/>
              <a:p>
                <a:endParaRPr lang="en-US"/>
              </a:p>
            </p:txBody>
          </p:sp>
          <p:sp>
            <p:nvSpPr>
              <p:cNvPr id="37982" name="Text Box 91"/>
              <p:cNvSpPr txBox="1">
                <a:spLocks noChangeArrowheads="1"/>
              </p:cNvSpPr>
              <p:nvPr/>
            </p:nvSpPr>
            <p:spPr bwMode="auto">
              <a:xfrm>
                <a:off x="806" y="3861"/>
                <a:ext cx="4816" cy="250"/>
              </a:xfrm>
              <a:prstGeom prst="rect">
                <a:avLst/>
              </a:prstGeom>
              <a:noFill/>
              <a:ln w="9525">
                <a:noFill/>
                <a:miter lim="800000"/>
                <a:headEnd/>
                <a:tailEnd/>
              </a:ln>
            </p:spPr>
            <p:txBody>
              <a:bodyPr>
                <a:spAutoFit/>
              </a:bodyPr>
              <a:lstStyle/>
              <a:p>
                <a:pPr>
                  <a:spcBef>
                    <a:spcPct val="50000"/>
                  </a:spcBef>
                </a:pPr>
                <a:r>
                  <a:rPr lang="en-US" sz="2000" dirty="0"/>
                  <a:t>0	      1	            2	    </a:t>
                </a:r>
                <a:r>
                  <a:rPr lang="en-US" sz="2000" dirty="0" smtClean="0"/>
                  <a:t>	      </a:t>
                </a:r>
                <a:r>
                  <a:rPr lang="en-US" sz="2000" dirty="0"/>
                  <a:t>3	          </a:t>
                </a:r>
                <a:r>
                  <a:rPr lang="en-US" sz="2000" dirty="0" smtClean="0"/>
                  <a:t>  </a:t>
                </a:r>
                <a:r>
                  <a:rPr lang="en-US" sz="2000" dirty="0"/>
                  <a:t>4		    5  	</a:t>
                </a:r>
              </a:p>
            </p:txBody>
          </p:sp>
          <p:sp>
            <p:nvSpPr>
              <p:cNvPr id="37983" name="Text Box 92"/>
              <p:cNvSpPr txBox="1">
                <a:spLocks noChangeArrowheads="1"/>
              </p:cNvSpPr>
              <p:nvPr/>
            </p:nvSpPr>
            <p:spPr bwMode="auto">
              <a:xfrm>
                <a:off x="2416" y="4115"/>
                <a:ext cx="534" cy="250"/>
              </a:xfrm>
              <a:prstGeom prst="rect">
                <a:avLst/>
              </a:prstGeom>
              <a:noFill/>
              <a:ln w="9525">
                <a:noFill/>
                <a:miter lim="800000"/>
                <a:headEnd/>
                <a:tailEnd/>
              </a:ln>
            </p:spPr>
            <p:txBody>
              <a:bodyPr wrap="none">
                <a:spAutoFit/>
              </a:bodyPr>
              <a:lstStyle/>
              <a:p>
                <a:r>
                  <a:rPr lang="en-US" sz="2000" dirty="0"/>
                  <a:t>Years</a:t>
                </a:r>
              </a:p>
            </p:txBody>
          </p:sp>
          <p:sp>
            <p:nvSpPr>
              <p:cNvPr id="37985" name="Line 94"/>
              <p:cNvSpPr>
                <a:spLocks noChangeShapeType="1"/>
              </p:cNvSpPr>
              <p:nvPr/>
            </p:nvSpPr>
            <p:spPr bwMode="auto">
              <a:xfrm>
                <a:off x="785" y="3299"/>
                <a:ext cx="4435" cy="0"/>
              </a:xfrm>
              <a:prstGeom prst="line">
                <a:avLst/>
              </a:prstGeom>
              <a:noFill/>
              <a:ln w="12700" cap="rnd">
                <a:solidFill>
                  <a:schemeClr val="tx1"/>
                </a:solidFill>
                <a:prstDash val="sysDot"/>
                <a:round/>
                <a:headEnd/>
                <a:tailEnd/>
              </a:ln>
            </p:spPr>
            <p:txBody>
              <a:bodyPr/>
              <a:lstStyle/>
              <a:p>
                <a:endParaRPr lang="en-US"/>
              </a:p>
            </p:txBody>
          </p:sp>
          <p:sp>
            <p:nvSpPr>
              <p:cNvPr id="37986" name="Text Box 95"/>
              <p:cNvSpPr txBox="1">
                <a:spLocks noChangeArrowheads="1"/>
              </p:cNvSpPr>
              <p:nvPr/>
            </p:nvSpPr>
            <p:spPr bwMode="auto">
              <a:xfrm>
                <a:off x="4021" y="2461"/>
                <a:ext cx="940" cy="231"/>
              </a:xfrm>
              <a:prstGeom prst="rect">
                <a:avLst/>
              </a:prstGeom>
              <a:noFill/>
              <a:ln w="9525">
                <a:noFill/>
                <a:miter lim="800000"/>
                <a:headEnd/>
                <a:tailEnd/>
              </a:ln>
            </p:spPr>
            <p:txBody>
              <a:bodyPr wrap="none">
                <a:spAutoFit/>
              </a:bodyPr>
              <a:lstStyle/>
              <a:p>
                <a:r>
                  <a:rPr lang="en-GB" b="1">
                    <a:solidFill>
                      <a:srgbClr val="CC0000"/>
                    </a:solidFill>
                  </a:rPr>
                  <a:t>Radioiodine</a:t>
                </a:r>
                <a:endParaRPr lang="en-US" sz="1600">
                  <a:solidFill>
                    <a:srgbClr val="CC0000"/>
                  </a:solidFill>
                </a:endParaRPr>
              </a:p>
            </p:txBody>
          </p:sp>
          <p:sp>
            <p:nvSpPr>
              <p:cNvPr id="37987" name="Text Box 96"/>
              <p:cNvSpPr txBox="1">
                <a:spLocks noChangeArrowheads="1"/>
              </p:cNvSpPr>
              <p:nvPr/>
            </p:nvSpPr>
            <p:spPr bwMode="auto">
              <a:xfrm>
                <a:off x="1585" y="2705"/>
                <a:ext cx="660" cy="231"/>
              </a:xfrm>
              <a:prstGeom prst="rect">
                <a:avLst/>
              </a:prstGeom>
              <a:noFill/>
              <a:ln w="9525">
                <a:noFill/>
                <a:miter lim="800000"/>
                <a:headEnd/>
                <a:tailEnd/>
              </a:ln>
            </p:spPr>
            <p:txBody>
              <a:bodyPr wrap="none">
                <a:spAutoFit/>
              </a:bodyPr>
              <a:lstStyle/>
              <a:p>
                <a:r>
                  <a:rPr lang="en-GB" b="1"/>
                  <a:t>Surgery</a:t>
                </a:r>
                <a:endParaRPr lang="en-US" sz="1600"/>
              </a:p>
            </p:txBody>
          </p:sp>
          <p:sp>
            <p:nvSpPr>
              <p:cNvPr id="37988" name="Text Box 97"/>
              <p:cNvSpPr txBox="1">
                <a:spLocks noChangeArrowheads="1"/>
              </p:cNvSpPr>
              <p:nvPr/>
            </p:nvSpPr>
            <p:spPr bwMode="auto">
              <a:xfrm>
                <a:off x="904" y="3340"/>
                <a:ext cx="868" cy="385"/>
              </a:xfrm>
              <a:prstGeom prst="rect">
                <a:avLst/>
              </a:prstGeom>
              <a:noFill/>
              <a:ln w="9525">
                <a:noFill/>
                <a:miter lim="800000"/>
                <a:headEnd/>
                <a:tailEnd/>
              </a:ln>
            </p:spPr>
            <p:txBody>
              <a:bodyPr wrap="none">
                <a:spAutoFit/>
              </a:bodyPr>
              <a:lstStyle/>
              <a:p>
                <a:r>
                  <a:rPr lang="en-GB" b="1">
                    <a:solidFill>
                      <a:srgbClr val="000066"/>
                    </a:solidFill>
                  </a:rPr>
                  <a:t>Medication</a:t>
                </a:r>
              </a:p>
              <a:p>
                <a:endParaRPr lang="en-US" sz="1600">
                  <a:solidFill>
                    <a:srgbClr val="000066"/>
                  </a:solidFill>
                </a:endParaRPr>
              </a:p>
            </p:txBody>
          </p:sp>
        </p:grpSp>
        <p:sp>
          <p:nvSpPr>
            <p:cNvPr id="119907" name="Text Box 99"/>
            <p:cNvSpPr txBox="1">
              <a:spLocks noChangeArrowheads="1"/>
            </p:cNvSpPr>
            <p:nvPr/>
          </p:nvSpPr>
          <p:spPr bwMode="auto">
            <a:xfrm>
              <a:off x="431" y="73"/>
              <a:ext cx="5135" cy="291"/>
            </a:xfrm>
            <a:prstGeom prst="rect">
              <a:avLst/>
            </a:prstGeom>
            <a:noFill/>
            <a:ln w="9525">
              <a:noFill/>
              <a:miter lim="800000"/>
              <a:headEnd/>
              <a:tailEnd/>
            </a:ln>
            <a:effectLst/>
          </p:spPr>
          <p:txBody>
            <a:bodyPr wrap="none">
              <a:spAutoFit/>
            </a:bodyPr>
            <a:lstStyle/>
            <a:p>
              <a:pPr>
                <a:defRPr/>
              </a:pPr>
              <a:r>
                <a:rPr lang="da-DK" b="1" dirty="0">
                  <a:solidFill>
                    <a:srgbClr val="C00000"/>
                  </a:solidFill>
                  <a:effectLst>
                    <a:outerShdw blurRad="38100" dist="38100" dir="2700000" algn="tl">
                      <a:srgbClr val="FFFFFF"/>
                    </a:outerShdw>
                  </a:effectLst>
                </a:rPr>
                <a:t>TSH receptor autoimmunity in Graves’ disease after therapy</a:t>
              </a:r>
            </a:p>
          </p:txBody>
        </p:sp>
        <p:sp>
          <p:nvSpPr>
            <p:cNvPr id="37896" name="Text Box 100"/>
            <p:cNvSpPr txBox="1">
              <a:spLocks noChangeArrowheads="1"/>
            </p:cNvSpPr>
            <p:nvPr/>
          </p:nvSpPr>
          <p:spPr bwMode="auto">
            <a:xfrm rot="16200000">
              <a:off x="-97" y="2127"/>
              <a:ext cx="652" cy="231"/>
            </a:xfrm>
            <a:prstGeom prst="rect">
              <a:avLst/>
            </a:prstGeom>
            <a:noFill/>
            <a:ln w="9525">
              <a:noFill/>
              <a:miter lim="800000"/>
              <a:headEnd/>
              <a:tailEnd/>
            </a:ln>
          </p:spPr>
          <p:txBody>
            <a:bodyPr wrap="none">
              <a:spAutoFit/>
            </a:bodyPr>
            <a:lstStyle/>
            <a:p>
              <a:r>
                <a:rPr lang="da-DK" dirty="0"/>
                <a:t>TRAb %</a:t>
              </a:r>
            </a:p>
          </p:txBody>
        </p:sp>
        <p:sp>
          <p:nvSpPr>
            <p:cNvPr id="37897" name="Text Box 101"/>
            <p:cNvSpPr txBox="1">
              <a:spLocks noChangeArrowheads="1"/>
            </p:cNvSpPr>
            <p:nvPr/>
          </p:nvSpPr>
          <p:spPr bwMode="auto">
            <a:xfrm>
              <a:off x="374" y="4143"/>
              <a:ext cx="1213" cy="194"/>
            </a:xfrm>
            <a:prstGeom prst="rect">
              <a:avLst/>
            </a:prstGeom>
            <a:noFill/>
            <a:ln w="9525">
              <a:noFill/>
              <a:miter lim="800000"/>
              <a:headEnd/>
              <a:tailEnd/>
            </a:ln>
          </p:spPr>
          <p:txBody>
            <a:bodyPr wrap="none">
              <a:spAutoFit/>
            </a:bodyPr>
            <a:lstStyle/>
            <a:p>
              <a:r>
                <a:rPr lang="da-DK" sz="1400" dirty="0"/>
                <a:t>Laurberg et al EJE 2008</a:t>
              </a:r>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1720" y="1556792"/>
            <a:ext cx="3456384" cy="432048"/>
          </a:xfrm>
          <a:prstGeom prst="rect">
            <a:avLst/>
          </a:prstGeom>
          <a:no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0066"/>
                </a:solidFill>
                <a:latin typeface="Times New Roman" pitchFamily="18" charset="0"/>
                <a:cs typeface="Times New Roman" pitchFamily="18" charset="0"/>
              </a:rPr>
              <a:t>Serum FT4 (FT4I) , TSH</a:t>
            </a:r>
            <a:endParaRPr lang="en-US" sz="1600" dirty="0">
              <a:solidFill>
                <a:srgbClr val="000066"/>
              </a:solidFill>
              <a:latin typeface="Times New Roman" pitchFamily="18" charset="0"/>
              <a:cs typeface="Times New Roman" pitchFamily="18" charset="0"/>
            </a:endParaRPr>
          </a:p>
        </p:txBody>
      </p:sp>
      <p:sp>
        <p:nvSpPr>
          <p:cNvPr id="3" name="Rectangle 2"/>
          <p:cNvSpPr/>
          <p:nvPr/>
        </p:nvSpPr>
        <p:spPr>
          <a:xfrm>
            <a:off x="755576" y="2564904"/>
            <a:ext cx="792088" cy="36004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66"/>
                </a:solidFill>
                <a:latin typeface="Times New Roman" pitchFamily="18" charset="0"/>
                <a:cs typeface="Times New Roman" pitchFamily="18" charset="0"/>
              </a:rPr>
              <a:t>Normal</a:t>
            </a:r>
            <a:endParaRPr lang="en-US" sz="1200" b="1" dirty="0">
              <a:solidFill>
                <a:srgbClr val="000066"/>
              </a:solidFill>
              <a:latin typeface="Times New Roman" pitchFamily="18" charset="0"/>
              <a:cs typeface="Times New Roman" pitchFamily="18" charset="0"/>
            </a:endParaRPr>
          </a:p>
        </p:txBody>
      </p:sp>
      <p:sp>
        <p:nvSpPr>
          <p:cNvPr id="5" name="Rectangle 4"/>
          <p:cNvSpPr/>
          <p:nvPr/>
        </p:nvSpPr>
        <p:spPr>
          <a:xfrm>
            <a:off x="1979712" y="2564904"/>
            <a:ext cx="1800200" cy="36004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66"/>
                </a:solidFill>
                <a:latin typeface="Times New Roman" pitchFamily="18" charset="0"/>
                <a:cs typeface="Times New Roman" pitchFamily="18" charset="0"/>
              </a:rPr>
              <a:t>Normal FT4 (FT4I), ↓TSH</a:t>
            </a:r>
            <a:endParaRPr lang="en-US" sz="1200" b="1" dirty="0">
              <a:solidFill>
                <a:srgbClr val="000066"/>
              </a:solidFill>
              <a:latin typeface="Times New Roman" pitchFamily="18" charset="0"/>
              <a:cs typeface="Times New Roman" pitchFamily="18" charset="0"/>
            </a:endParaRPr>
          </a:p>
        </p:txBody>
      </p:sp>
      <p:sp>
        <p:nvSpPr>
          <p:cNvPr id="6" name="Rectangle 5"/>
          <p:cNvSpPr/>
          <p:nvPr/>
        </p:nvSpPr>
        <p:spPr>
          <a:xfrm>
            <a:off x="2123728" y="3212976"/>
            <a:ext cx="1224136" cy="36004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66"/>
                </a:solidFill>
                <a:latin typeface="Times New Roman" pitchFamily="18" charset="0"/>
                <a:cs typeface="Times New Roman" pitchFamily="18" charset="0"/>
              </a:rPr>
              <a:t>Adjusted TT3</a:t>
            </a:r>
            <a:endParaRPr lang="en-US" sz="1200" b="1" dirty="0">
              <a:solidFill>
                <a:srgbClr val="000066"/>
              </a:solidFill>
              <a:latin typeface="Times New Roman" pitchFamily="18" charset="0"/>
              <a:cs typeface="Times New Roman" pitchFamily="18" charset="0"/>
            </a:endParaRPr>
          </a:p>
        </p:txBody>
      </p:sp>
      <p:sp>
        <p:nvSpPr>
          <p:cNvPr id="7" name="Rectangle 6"/>
          <p:cNvSpPr/>
          <p:nvPr/>
        </p:nvSpPr>
        <p:spPr>
          <a:xfrm>
            <a:off x="2195736" y="3933056"/>
            <a:ext cx="936104" cy="36004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66"/>
                </a:solidFill>
                <a:latin typeface="Times New Roman" pitchFamily="18" charset="0"/>
                <a:cs typeface="Times New Roman" pitchFamily="18" charset="0"/>
              </a:rPr>
              <a:t>Increased</a:t>
            </a:r>
            <a:endParaRPr lang="en-US" sz="1200" b="1" dirty="0">
              <a:solidFill>
                <a:srgbClr val="000066"/>
              </a:solidFill>
              <a:latin typeface="Times New Roman" pitchFamily="18" charset="0"/>
              <a:cs typeface="Times New Roman" pitchFamily="18" charset="0"/>
            </a:endParaRPr>
          </a:p>
        </p:txBody>
      </p:sp>
      <p:sp>
        <p:nvSpPr>
          <p:cNvPr id="8" name="Rectangle 7"/>
          <p:cNvSpPr/>
          <p:nvPr/>
        </p:nvSpPr>
        <p:spPr>
          <a:xfrm>
            <a:off x="539552" y="3933056"/>
            <a:ext cx="936104" cy="36004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66"/>
                </a:solidFill>
                <a:latin typeface="Times New Roman" pitchFamily="18" charset="0"/>
                <a:cs typeface="Times New Roman" pitchFamily="18" charset="0"/>
              </a:rPr>
              <a:t>Normal</a:t>
            </a:r>
            <a:endParaRPr lang="en-US" sz="1200" b="1" dirty="0">
              <a:solidFill>
                <a:srgbClr val="000066"/>
              </a:solidFill>
              <a:latin typeface="Times New Roman" pitchFamily="18" charset="0"/>
              <a:cs typeface="Times New Roman" pitchFamily="18" charset="0"/>
            </a:endParaRPr>
          </a:p>
        </p:txBody>
      </p:sp>
      <p:sp>
        <p:nvSpPr>
          <p:cNvPr id="9" name="Rectangle 8"/>
          <p:cNvSpPr/>
          <p:nvPr/>
        </p:nvSpPr>
        <p:spPr>
          <a:xfrm>
            <a:off x="467544" y="4869160"/>
            <a:ext cx="1152128" cy="86409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66"/>
                </a:solidFill>
                <a:latin typeface="Times New Roman" pitchFamily="18" charset="0"/>
                <a:cs typeface="Times New Roman" pitchFamily="18" charset="0"/>
              </a:rPr>
              <a:t>Repeat TFT’s after first trimester, if indicated</a:t>
            </a:r>
            <a:endParaRPr lang="en-US" sz="1200" b="1" dirty="0">
              <a:solidFill>
                <a:srgbClr val="000066"/>
              </a:solidFill>
              <a:latin typeface="Times New Roman" pitchFamily="18" charset="0"/>
              <a:cs typeface="Times New Roman" pitchFamily="18" charset="0"/>
            </a:endParaRPr>
          </a:p>
        </p:txBody>
      </p:sp>
      <p:sp>
        <p:nvSpPr>
          <p:cNvPr id="10" name="Rectangle 9"/>
          <p:cNvSpPr/>
          <p:nvPr/>
        </p:nvSpPr>
        <p:spPr>
          <a:xfrm>
            <a:off x="5076056" y="2564904"/>
            <a:ext cx="1872208" cy="432048"/>
          </a:xfrm>
          <a:prstGeom prst="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66"/>
                </a:solidFill>
                <a:latin typeface="Times New Roman" pitchFamily="18" charset="0"/>
                <a:cs typeface="Times New Roman" pitchFamily="18" charset="0"/>
              </a:rPr>
              <a:t>High FT4 (FT4I), suppressed TSH</a:t>
            </a:r>
            <a:endParaRPr lang="en-US" sz="1200" b="1" dirty="0">
              <a:solidFill>
                <a:srgbClr val="000066"/>
              </a:solidFill>
              <a:latin typeface="Times New Roman" pitchFamily="18" charset="0"/>
              <a:cs typeface="Times New Roman" pitchFamily="18" charset="0"/>
            </a:endParaRPr>
          </a:p>
        </p:txBody>
      </p:sp>
      <p:sp>
        <p:nvSpPr>
          <p:cNvPr id="11" name="Rectangle 10"/>
          <p:cNvSpPr/>
          <p:nvPr/>
        </p:nvSpPr>
        <p:spPr>
          <a:xfrm>
            <a:off x="3995936" y="3356992"/>
            <a:ext cx="1368152" cy="936104"/>
          </a:xfrm>
          <a:prstGeom prst="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66"/>
                </a:solidFill>
                <a:latin typeface="Times New Roman" pitchFamily="18" charset="0"/>
                <a:cs typeface="Times New Roman" pitchFamily="18" charset="0"/>
              </a:rPr>
              <a:t>History of Graves’ ,</a:t>
            </a:r>
          </a:p>
          <a:p>
            <a:pPr algn="ctr"/>
            <a:r>
              <a:rPr lang="en-US" sz="1200" b="1" dirty="0" smtClean="0">
                <a:solidFill>
                  <a:srgbClr val="000066"/>
                </a:solidFill>
                <a:latin typeface="Times New Roman" pitchFamily="18" charset="0"/>
                <a:cs typeface="Times New Roman" pitchFamily="18" charset="0"/>
              </a:rPr>
              <a:t>goiter, </a:t>
            </a:r>
            <a:r>
              <a:rPr lang="en-US" sz="1200" b="1" dirty="0" err="1" smtClean="0">
                <a:solidFill>
                  <a:srgbClr val="000066"/>
                </a:solidFill>
                <a:latin typeface="Times New Roman" pitchFamily="18" charset="0"/>
                <a:cs typeface="Times New Roman" pitchFamily="18" charset="0"/>
              </a:rPr>
              <a:t>ophthalmopathy</a:t>
            </a:r>
            <a:endParaRPr lang="en-US" sz="1200" b="1" dirty="0">
              <a:solidFill>
                <a:srgbClr val="000066"/>
              </a:solidFill>
              <a:latin typeface="Times New Roman" pitchFamily="18" charset="0"/>
              <a:cs typeface="Times New Roman" pitchFamily="18" charset="0"/>
            </a:endParaRPr>
          </a:p>
        </p:txBody>
      </p:sp>
      <p:sp>
        <p:nvSpPr>
          <p:cNvPr id="12" name="Rectangle 11"/>
          <p:cNvSpPr/>
          <p:nvPr/>
        </p:nvSpPr>
        <p:spPr>
          <a:xfrm>
            <a:off x="7020272" y="3434111"/>
            <a:ext cx="1368152" cy="720080"/>
          </a:xfrm>
          <a:prstGeom prst="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66"/>
                </a:solidFill>
                <a:latin typeface="Times New Roman" pitchFamily="18" charset="0"/>
                <a:cs typeface="Times New Roman" pitchFamily="18" charset="0"/>
              </a:rPr>
              <a:t>Nausea, vomiting,</a:t>
            </a:r>
          </a:p>
          <a:p>
            <a:pPr algn="ctr"/>
            <a:r>
              <a:rPr lang="en-US" sz="1200" b="1" dirty="0" smtClean="0">
                <a:solidFill>
                  <a:srgbClr val="000066"/>
                </a:solidFill>
                <a:latin typeface="Times New Roman" pitchFamily="18" charset="0"/>
                <a:cs typeface="Times New Roman" pitchFamily="18" charset="0"/>
              </a:rPr>
              <a:t>weight loss</a:t>
            </a:r>
            <a:endParaRPr lang="en-US" sz="1200" b="1" dirty="0">
              <a:solidFill>
                <a:srgbClr val="000066"/>
              </a:solidFill>
              <a:latin typeface="Times New Roman" pitchFamily="18" charset="0"/>
              <a:cs typeface="Times New Roman" pitchFamily="18" charset="0"/>
            </a:endParaRPr>
          </a:p>
        </p:txBody>
      </p:sp>
      <p:sp>
        <p:nvSpPr>
          <p:cNvPr id="13" name="Rectangle 12"/>
          <p:cNvSpPr/>
          <p:nvPr/>
        </p:nvSpPr>
        <p:spPr>
          <a:xfrm>
            <a:off x="6732240" y="4437112"/>
            <a:ext cx="1872208" cy="432048"/>
          </a:xfrm>
          <a:prstGeom prst="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66"/>
                </a:solidFill>
                <a:latin typeface="Times New Roman" pitchFamily="18" charset="0"/>
                <a:cs typeface="Times New Roman" pitchFamily="18" charset="0"/>
              </a:rPr>
              <a:t> </a:t>
            </a:r>
          </a:p>
          <a:p>
            <a:pPr algn="ctr"/>
            <a:r>
              <a:rPr lang="en-US" sz="1200" b="1" dirty="0" smtClean="0">
                <a:solidFill>
                  <a:srgbClr val="000066"/>
                </a:solidFill>
                <a:latin typeface="Times New Roman" pitchFamily="18" charset="0"/>
                <a:cs typeface="Times New Roman" pitchFamily="18" charset="0"/>
              </a:rPr>
              <a:t>Pelvic </a:t>
            </a:r>
            <a:r>
              <a:rPr lang="en-US" sz="1200" b="1" dirty="0" err="1" smtClean="0">
                <a:solidFill>
                  <a:srgbClr val="000066"/>
                </a:solidFill>
                <a:latin typeface="Times New Roman" pitchFamily="18" charset="0"/>
                <a:cs typeface="Times New Roman" pitchFamily="18" charset="0"/>
              </a:rPr>
              <a:t>Ultrasonography</a:t>
            </a:r>
            <a:endParaRPr lang="en-US" sz="1200" b="1" dirty="0">
              <a:solidFill>
                <a:srgbClr val="000066"/>
              </a:solidFill>
              <a:latin typeface="Times New Roman" pitchFamily="18" charset="0"/>
              <a:cs typeface="Times New Roman" pitchFamily="18" charset="0"/>
            </a:endParaRPr>
          </a:p>
        </p:txBody>
      </p:sp>
      <p:sp>
        <p:nvSpPr>
          <p:cNvPr id="14" name="Rectangle 13"/>
          <p:cNvSpPr/>
          <p:nvPr/>
        </p:nvSpPr>
        <p:spPr>
          <a:xfrm>
            <a:off x="5652120" y="5229200"/>
            <a:ext cx="1152128" cy="648072"/>
          </a:xfrm>
          <a:prstGeom prst="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66"/>
                </a:solidFill>
                <a:latin typeface="Times New Roman" pitchFamily="18" charset="0"/>
                <a:cs typeface="Times New Roman" pitchFamily="18" charset="0"/>
              </a:rPr>
              <a:t>(+)</a:t>
            </a:r>
          </a:p>
          <a:p>
            <a:pPr algn="ctr"/>
            <a:r>
              <a:rPr lang="en-US" sz="1200" b="1" dirty="0" err="1" smtClean="0">
                <a:solidFill>
                  <a:srgbClr val="000066"/>
                </a:solidFill>
                <a:latin typeface="Times New Roman" pitchFamily="18" charset="0"/>
                <a:cs typeface="Times New Roman" pitchFamily="18" charset="0"/>
              </a:rPr>
              <a:t>Hydatidiform</a:t>
            </a:r>
            <a:r>
              <a:rPr lang="en-US" sz="1200" b="1" dirty="0" smtClean="0">
                <a:solidFill>
                  <a:srgbClr val="000066"/>
                </a:solidFill>
                <a:latin typeface="Times New Roman" pitchFamily="18" charset="0"/>
                <a:cs typeface="Times New Roman" pitchFamily="18" charset="0"/>
              </a:rPr>
              <a:t> mole</a:t>
            </a:r>
            <a:endParaRPr lang="en-US" sz="1200" b="1" dirty="0">
              <a:solidFill>
                <a:srgbClr val="000066"/>
              </a:solidFill>
              <a:latin typeface="Times New Roman" pitchFamily="18" charset="0"/>
              <a:cs typeface="Times New Roman" pitchFamily="18" charset="0"/>
            </a:endParaRPr>
          </a:p>
        </p:txBody>
      </p:sp>
      <p:sp>
        <p:nvSpPr>
          <p:cNvPr id="15" name="Rectangle 14"/>
          <p:cNvSpPr/>
          <p:nvPr/>
        </p:nvSpPr>
        <p:spPr>
          <a:xfrm>
            <a:off x="5873255" y="6237312"/>
            <a:ext cx="720080" cy="360040"/>
          </a:xfrm>
          <a:prstGeom prst="rect">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66"/>
                </a:solidFill>
                <a:latin typeface="Times New Roman" pitchFamily="18" charset="0"/>
                <a:cs typeface="Times New Roman" pitchFamily="18" charset="0"/>
              </a:rPr>
              <a:t>Surgery</a:t>
            </a:r>
            <a:endParaRPr lang="en-US" sz="1200" b="1" dirty="0">
              <a:solidFill>
                <a:srgbClr val="000066"/>
              </a:solidFill>
              <a:latin typeface="Times New Roman" pitchFamily="18" charset="0"/>
              <a:cs typeface="Times New Roman" pitchFamily="18" charset="0"/>
            </a:endParaRPr>
          </a:p>
        </p:txBody>
      </p:sp>
      <p:sp>
        <p:nvSpPr>
          <p:cNvPr id="16" name="Rectangle 15"/>
          <p:cNvSpPr/>
          <p:nvPr/>
        </p:nvSpPr>
        <p:spPr>
          <a:xfrm>
            <a:off x="7524328" y="5229200"/>
            <a:ext cx="1152128" cy="648072"/>
          </a:xfrm>
          <a:prstGeom prst="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66"/>
                </a:solidFill>
                <a:latin typeface="Times New Roman" pitchFamily="18" charset="0"/>
                <a:cs typeface="Times New Roman" pitchFamily="18" charset="0"/>
              </a:rPr>
              <a:t>(-)</a:t>
            </a:r>
          </a:p>
          <a:p>
            <a:pPr algn="ctr"/>
            <a:r>
              <a:rPr lang="en-US" sz="1200" b="1" dirty="0" smtClean="0">
                <a:solidFill>
                  <a:srgbClr val="000066"/>
                </a:solidFill>
                <a:latin typeface="Times New Roman" pitchFamily="18" charset="0"/>
                <a:cs typeface="Times New Roman" pitchFamily="18" charset="0"/>
              </a:rPr>
              <a:t>Gestational</a:t>
            </a:r>
          </a:p>
          <a:p>
            <a:pPr algn="ctr"/>
            <a:r>
              <a:rPr lang="en-US" sz="1200" b="1" dirty="0" err="1" smtClean="0">
                <a:solidFill>
                  <a:srgbClr val="000066"/>
                </a:solidFill>
                <a:latin typeface="Times New Roman" pitchFamily="18" charset="0"/>
                <a:cs typeface="Times New Roman" pitchFamily="18" charset="0"/>
              </a:rPr>
              <a:t>thyrotoxicosis</a:t>
            </a:r>
            <a:endParaRPr lang="en-US" sz="1200" b="1" dirty="0">
              <a:solidFill>
                <a:srgbClr val="000066"/>
              </a:solidFill>
              <a:latin typeface="Times New Roman" pitchFamily="18" charset="0"/>
              <a:cs typeface="Times New Roman" pitchFamily="18" charset="0"/>
            </a:endParaRPr>
          </a:p>
        </p:txBody>
      </p:sp>
      <p:sp>
        <p:nvSpPr>
          <p:cNvPr id="17" name="Rectangle 16"/>
          <p:cNvSpPr/>
          <p:nvPr/>
        </p:nvSpPr>
        <p:spPr>
          <a:xfrm>
            <a:off x="7452320" y="6237312"/>
            <a:ext cx="1224136" cy="432048"/>
          </a:xfrm>
          <a:prstGeom prst="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66"/>
                </a:solidFill>
                <a:latin typeface="Times New Roman" pitchFamily="18" charset="0"/>
                <a:cs typeface="Times New Roman" pitchFamily="18" charset="0"/>
              </a:rPr>
              <a:t> </a:t>
            </a:r>
          </a:p>
          <a:p>
            <a:pPr algn="ctr"/>
            <a:r>
              <a:rPr lang="en-US" sz="1200" b="1" dirty="0" smtClean="0">
                <a:solidFill>
                  <a:srgbClr val="000066"/>
                </a:solidFill>
                <a:latin typeface="Times New Roman" pitchFamily="18" charset="0"/>
                <a:cs typeface="Times New Roman" pitchFamily="18" charset="0"/>
              </a:rPr>
              <a:t>Supportive therapy</a:t>
            </a:r>
          </a:p>
          <a:p>
            <a:pPr algn="ctr"/>
            <a:endParaRPr lang="en-US" sz="1200" b="1" dirty="0">
              <a:solidFill>
                <a:srgbClr val="000066"/>
              </a:solidFill>
              <a:latin typeface="Times New Roman" pitchFamily="18" charset="0"/>
              <a:cs typeface="Times New Roman" pitchFamily="18" charset="0"/>
            </a:endParaRPr>
          </a:p>
        </p:txBody>
      </p:sp>
      <p:sp>
        <p:nvSpPr>
          <p:cNvPr id="19" name="Rectangle 18"/>
          <p:cNvSpPr/>
          <p:nvPr/>
        </p:nvSpPr>
        <p:spPr>
          <a:xfrm>
            <a:off x="3203848" y="5229200"/>
            <a:ext cx="2088232" cy="1296144"/>
          </a:xfrm>
          <a:prstGeom prst="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66"/>
                </a:solidFill>
                <a:latin typeface="Times New Roman" pitchFamily="18" charset="0"/>
                <a:cs typeface="Times New Roman" pitchFamily="18" charset="0"/>
              </a:rPr>
              <a:t>PTU in the first trimester; adjust to have FT4</a:t>
            </a:r>
          </a:p>
          <a:p>
            <a:pPr algn="ctr"/>
            <a:r>
              <a:rPr lang="en-US" sz="1200" b="1" dirty="0" smtClean="0">
                <a:solidFill>
                  <a:srgbClr val="000066"/>
                </a:solidFill>
                <a:latin typeface="Times New Roman" pitchFamily="18" charset="0"/>
                <a:cs typeface="Times New Roman" pitchFamily="18" charset="0"/>
              </a:rPr>
              <a:t>at upper level of normal, switch to MMI after 12 weeks, check </a:t>
            </a:r>
            <a:r>
              <a:rPr lang="en-US" sz="1200" b="1" dirty="0" err="1" smtClean="0">
                <a:solidFill>
                  <a:srgbClr val="000066"/>
                </a:solidFill>
                <a:latin typeface="Times New Roman" pitchFamily="18" charset="0"/>
                <a:cs typeface="Times New Roman" pitchFamily="18" charset="0"/>
              </a:rPr>
              <a:t>TSAb</a:t>
            </a:r>
            <a:r>
              <a:rPr lang="en-US" sz="1200" b="1" dirty="0" smtClean="0">
                <a:solidFill>
                  <a:srgbClr val="000066"/>
                </a:solidFill>
                <a:latin typeface="Times New Roman" pitchFamily="18" charset="0"/>
                <a:cs typeface="Times New Roman" pitchFamily="18" charset="0"/>
              </a:rPr>
              <a:t> at 22-26 weeks</a:t>
            </a:r>
            <a:endParaRPr lang="en-US" sz="1200" b="1" dirty="0">
              <a:solidFill>
                <a:srgbClr val="000066"/>
              </a:solidFill>
              <a:latin typeface="Times New Roman" pitchFamily="18" charset="0"/>
              <a:cs typeface="Times New Roman" pitchFamily="18" charset="0"/>
            </a:endParaRPr>
          </a:p>
        </p:txBody>
      </p:sp>
      <p:sp>
        <p:nvSpPr>
          <p:cNvPr id="20" name="Rectangle 19"/>
          <p:cNvSpPr/>
          <p:nvPr/>
        </p:nvSpPr>
        <p:spPr>
          <a:xfrm>
            <a:off x="5508104" y="4437112"/>
            <a:ext cx="792088" cy="576064"/>
          </a:xfrm>
          <a:prstGeom prst="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66"/>
                </a:solidFill>
                <a:latin typeface="Times New Roman" pitchFamily="18" charset="0"/>
                <a:cs typeface="Times New Roman" pitchFamily="18" charset="0"/>
              </a:rPr>
              <a:t>Positive</a:t>
            </a:r>
            <a:endParaRPr lang="en-US" sz="1200" dirty="0" smtClean="0">
              <a:solidFill>
                <a:srgbClr val="000066"/>
              </a:solidFill>
              <a:latin typeface="Times New Roman" pitchFamily="18" charset="0"/>
              <a:cs typeface="Times New Roman" pitchFamily="18" charset="0"/>
            </a:endParaRPr>
          </a:p>
          <a:p>
            <a:pPr algn="ctr"/>
            <a:r>
              <a:rPr lang="en-US" sz="1200" dirty="0" err="1" smtClean="0">
                <a:solidFill>
                  <a:srgbClr val="000066"/>
                </a:solidFill>
                <a:latin typeface="Times New Roman" pitchFamily="18" charset="0"/>
                <a:cs typeface="Times New Roman" pitchFamily="18" charset="0"/>
              </a:rPr>
              <a:t>TPOAb</a:t>
            </a:r>
            <a:endParaRPr lang="en-US" sz="1200" dirty="0" smtClean="0">
              <a:solidFill>
                <a:srgbClr val="000066"/>
              </a:solidFill>
              <a:latin typeface="Times New Roman" pitchFamily="18" charset="0"/>
              <a:cs typeface="Times New Roman" pitchFamily="18" charset="0"/>
            </a:endParaRPr>
          </a:p>
          <a:p>
            <a:pPr algn="ctr"/>
            <a:r>
              <a:rPr lang="en-US" sz="1200" dirty="0" smtClean="0">
                <a:solidFill>
                  <a:srgbClr val="000066"/>
                </a:solidFill>
                <a:latin typeface="Times New Roman" pitchFamily="18" charset="0"/>
                <a:cs typeface="Times New Roman" pitchFamily="18" charset="0"/>
              </a:rPr>
              <a:t>TBII</a:t>
            </a:r>
            <a:endParaRPr lang="en-US" sz="1200" dirty="0">
              <a:solidFill>
                <a:srgbClr val="000066"/>
              </a:solidFill>
              <a:latin typeface="Times New Roman" pitchFamily="18" charset="0"/>
              <a:cs typeface="Times New Roman" pitchFamily="18" charset="0"/>
            </a:endParaRPr>
          </a:p>
        </p:txBody>
      </p:sp>
      <p:cxnSp>
        <p:nvCxnSpPr>
          <p:cNvPr id="22" name="Straight Connector 21"/>
          <p:cNvCxnSpPr/>
          <p:nvPr/>
        </p:nvCxnSpPr>
        <p:spPr>
          <a:xfrm>
            <a:off x="1043608" y="2348880"/>
            <a:ext cx="187220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2812916" y="2456892"/>
            <a:ext cx="216024" cy="1588"/>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936390" y="2456098"/>
            <a:ext cx="216024" cy="1588"/>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flipH="1" flipV="1">
            <a:off x="2159732" y="2168860"/>
            <a:ext cx="36004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2447764" y="3753036"/>
            <a:ext cx="36004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2483768" y="3068960"/>
            <a:ext cx="28803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115616" y="3429000"/>
            <a:ext cx="100811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863588" y="3681028"/>
            <a:ext cx="504056"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683567" y="4581128"/>
            <a:ext cx="576064"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4031940" y="4761148"/>
            <a:ext cx="936104"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499992" y="4725144"/>
            <a:ext cx="100811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6048164" y="6057292"/>
            <a:ext cx="36004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7920371" y="6057292"/>
            <a:ext cx="36004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300192" y="5085184"/>
            <a:ext cx="187220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6239996" y="5157192"/>
            <a:ext cx="144016"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8100391" y="5157192"/>
            <a:ext cx="144016"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7272300" y="4977172"/>
            <a:ext cx="216024"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7380312" y="4293096"/>
            <a:ext cx="28803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716016" y="3212976"/>
            <a:ext cx="280831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4644008" y="3284984"/>
            <a:ext cx="144016"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a:off x="7416316" y="3320988"/>
            <a:ext cx="216024"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5400000">
            <a:off x="5760132" y="3104964"/>
            <a:ext cx="216024"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076056" y="2276872"/>
            <a:ext cx="576064"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a:off x="2278761" y="4509120"/>
            <a:ext cx="43204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10800000">
            <a:off x="2483768" y="4725144"/>
            <a:ext cx="2016224"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043608" y="476672"/>
            <a:ext cx="7200800" cy="646331"/>
          </a:xfrm>
          <a:prstGeom prst="rect">
            <a:avLst/>
          </a:prstGeom>
          <a:noFill/>
        </p:spPr>
        <p:txBody>
          <a:bodyPr wrap="square" rtlCol="0">
            <a:spAutoFit/>
          </a:bodyPr>
          <a:lstStyle/>
          <a:p>
            <a:pPr algn="ctr"/>
            <a:r>
              <a:rPr lang="en-US" b="1" dirty="0" smtClean="0">
                <a:solidFill>
                  <a:srgbClr val="C00000"/>
                </a:solidFill>
                <a:latin typeface="Times New Roman" pitchFamily="18" charset="0"/>
                <a:cs typeface="Times New Roman" pitchFamily="18" charset="0"/>
              </a:rPr>
              <a:t>A proposed algorithm for the systemic approach to suspected pregnant women for hyperthyroidism</a:t>
            </a:r>
            <a:endParaRPr lang="en-US"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00000"/>
                </a:solidFill>
              </a:rPr>
              <a:t>SUBCLINICAL THYROTOXICOSIS</a:t>
            </a:r>
            <a:endParaRPr lang="en-US" dirty="0"/>
          </a:p>
        </p:txBody>
      </p:sp>
      <p:sp>
        <p:nvSpPr>
          <p:cNvPr id="3" name="Content Placeholder 2"/>
          <p:cNvSpPr>
            <a:spLocks noGrp="1"/>
          </p:cNvSpPr>
          <p:nvPr>
            <p:ph idx="1"/>
          </p:nvPr>
        </p:nvSpPr>
        <p:spPr>
          <a:xfrm>
            <a:off x="533400" y="914400"/>
            <a:ext cx="8001000" cy="5486400"/>
          </a:xfrm>
        </p:spPr>
        <p:txBody>
          <a:bodyPr/>
          <a:lstStyle/>
          <a:p>
            <a:pPr algn="just">
              <a:buClr>
                <a:srgbClr val="C00000"/>
              </a:buClr>
              <a:buSzPct val="113000"/>
              <a:buFont typeface="Arial" pitchFamily="34" charset="0"/>
              <a:buChar char="•"/>
            </a:pPr>
            <a:r>
              <a:rPr lang="en-US" dirty="0" smtClean="0">
                <a:solidFill>
                  <a:srgbClr val="002060"/>
                </a:solidFill>
              </a:rPr>
              <a:t>Decreased </a:t>
            </a:r>
            <a:r>
              <a:rPr lang="en-US" dirty="0" err="1" smtClean="0">
                <a:solidFill>
                  <a:srgbClr val="002060"/>
                </a:solidFill>
              </a:rPr>
              <a:t>Thyrotropin</a:t>
            </a:r>
            <a:r>
              <a:rPr lang="en-US" dirty="0" smtClean="0">
                <a:solidFill>
                  <a:srgbClr val="002060"/>
                </a:solidFill>
              </a:rPr>
              <a:t> normal L- </a:t>
            </a:r>
            <a:r>
              <a:rPr lang="en-US" dirty="0" err="1" smtClean="0">
                <a:solidFill>
                  <a:srgbClr val="002060"/>
                </a:solidFill>
              </a:rPr>
              <a:t>thyroxine</a:t>
            </a:r>
            <a:r>
              <a:rPr lang="en-US" dirty="0" smtClean="0">
                <a:solidFill>
                  <a:srgbClr val="002060"/>
                </a:solidFill>
              </a:rPr>
              <a:t> and </a:t>
            </a:r>
            <a:r>
              <a:rPr lang="en-US" dirty="0" err="1" smtClean="0">
                <a:solidFill>
                  <a:srgbClr val="002060"/>
                </a:solidFill>
              </a:rPr>
              <a:t>triiodothyronine</a:t>
            </a:r>
            <a:r>
              <a:rPr lang="en-US" dirty="0" smtClean="0">
                <a:solidFill>
                  <a:srgbClr val="002060"/>
                </a:solidFill>
              </a:rPr>
              <a:t> and no complains;</a:t>
            </a:r>
          </a:p>
          <a:p>
            <a:pPr algn="just">
              <a:buClr>
                <a:srgbClr val="C00000"/>
              </a:buClr>
              <a:buSzPct val="113000"/>
              <a:buFont typeface="Arial" pitchFamily="34" charset="0"/>
              <a:buChar char="•"/>
            </a:pPr>
            <a:r>
              <a:rPr lang="en-US" dirty="0" smtClean="0">
                <a:solidFill>
                  <a:srgbClr val="002060"/>
                </a:solidFill>
              </a:rPr>
              <a:t>Exogenously caused by L- </a:t>
            </a:r>
            <a:r>
              <a:rPr lang="en-US" dirty="0" err="1" smtClean="0">
                <a:solidFill>
                  <a:srgbClr val="002060"/>
                </a:solidFill>
              </a:rPr>
              <a:t>thyroxine</a:t>
            </a:r>
            <a:r>
              <a:rPr lang="en-US" dirty="0" smtClean="0">
                <a:solidFill>
                  <a:srgbClr val="002060"/>
                </a:solidFill>
              </a:rPr>
              <a:t> treatment</a:t>
            </a:r>
          </a:p>
          <a:p>
            <a:pPr algn="just">
              <a:buClr>
                <a:srgbClr val="C00000"/>
              </a:buClr>
              <a:buSzPct val="113000"/>
              <a:buFont typeface="Arial" pitchFamily="34" charset="0"/>
              <a:buChar char="•"/>
            </a:pPr>
            <a:r>
              <a:rPr lang="en-US" dirty="0" smtClean="0">
                <a:solidFill>
                  <a:srgbClr val="002060"/>
                </a:solidFill>
              </a:rPr>
              <a:t>Endogenous prevalence up to 20% in </a:t>
            </a:r>
            <a:r>
              <a:rPr lang="en-US" dirty="0" err="1" smtClean="0">
                <a:solidFill>
                  <a:srgbClr val="002060"/>
                </a:solidFill>
              </a:rPr>
              <a:t>multinodular</a:t>
            </a:r>
            <a:r>
              <a:rPr lang="en-US" dirty="0" smtClean="0">
                <a:solidFill>
                  <a:srgbClr val="002060"/>
                </a:solidFill>
              </a:rPr>
              <a:t> goiter</a:t>
            </a:r>
          </a:p>
          <a:p>
            <a:pPr algn="just">
              <a:buClr>
                <a:srgbClr val="C00000"/>
              </a:buClr>
              <a:buSzPct val="113000"/>
              <a:buFont typeface="Arial" pitchFamily="34" charset="0"/>
              <a:buChar char="•"/>
            </a:pPr>
            <a:r>
              <a:rPr lang="en-US" dirty="0" smtClean="0">
                <a:solidFill>
                  <a:srgbClr val="002060"/>
                </a:solidFill>
              </a:rPr>
              <a:t>Increased risk for </a:t>
            </a:r>
            <a:r>
              <a:rPr lang="en-US" dirty="0" err="1" smtClean="0">
                <a:solidFill>
                  <a:srgbClr val="002060"/>
                </a:solidFill>
              </a:rPr>
              <a:t>atrial</a:t>
            </a:r>
            <a:r>
              <a:rPr lang="en-US" dirty="0" smtClean="0">
                <a:solidFill>
                  <a:srgbClr val="002060"/>
                </a:solidFill>
              </a:rPr>
              <a:t> fibrillation, slightly increased bone turnover and decreased bone mineral density in postmenopausal women</a:t>
            </a:r>
          </a:p>
          <a:p>
            <a:pPr algn="just">
              <a:buClr>
                <a:srgbClr val="C00000"/>
              </a:buClr>
              <a:buSzPct val="113000"/>
              <a:buFont typeface="Arial" pitchFamily="34" charset="0"/>
              <a:buChar char="•"/>
            </a:pPr>
            <a:r>
              <a:rPr lang="en-US" dirty="0" err="1" smtClean="0">
                <a:solidFill>
                  <a:srgbClr val="002060"/>
                </a:solidFill>
              </a:rPr>
              <a:t>Antithyroid</a:t>
            </a:r>
            <a:r>
              <a:rPr lang="en-US" dirty="0" smtClean="0">
                <a:solidFill>
                  <a:srgbClr val="002060"/>
                </a:solidFill>
              </a:rPr>
              <a:t> drug treatment is indicated in endogenous subclinical </a:t>
            </a:r>
            <a:r>
              <a:rPr lang="en-US" dirty="0" err="1" smtClean="0">
                <a:solidFill>
                  <a:srgbClr val="002060"/>
                </a:solidFill>
              </a:rPr>
              <a:t>thyrotoxicosis</a:t>
            </a:r>
            <a:r>
              <a:rPr lang="en-US" dirty="0" smtClean="0">
                <a:solidFill>
                  <a:srgbClr val="002060"/>
                </a:solidFill>
              </a:rPr>
              <a:t> associated with </a:t>
            </a:r>
            <a:r>
              <a:rPr lang="en-US" dirty="0" err="1" smtClean="0">
                <a:solidFill>
                  <a:srgbClr val="002060"/>
                </a:solidFill>
              </a:rPr>
              <a:t>atrial</a:t>
            </a:r>
            <a:r>
              <a:rPr lang="en-US" dirty="0" smtClean="0">
                <a:solidFill>
                  <a:srgbClr val="002060"/>
                </a:solidFill>
              </a:rPr>
              <a:t> fibrillation </a:t>
            </a:r>
          </a:p>
          <a:p>
            <a:pPr algn="just">
              <a:buClr>
                <a:srgbClr val="C00000"/>
              </a:buClr>
              <a:buSzPct val="113000"/>
              <a:buFont typeface="Arial" pitchFamily="34" charset="0"/>
              <a:buChar char="•"/>
            </a:pPr>
            <a:r>
              <a:rPr lang="en-US" dirty="0" smtClean="0">
                <a:solidFill>
                  <a:srgbClr val="002060"/>
                </a:solidFill>
              </a:rPr>
              <a:t>A trial of </a:t>
            </a:r>
            <a:r>
              <a:rPr lang="en-US" dirty="0" err="1" smtClean="0">
                <a:solidFill>
                  <a:srgbClr val="002060"/>
                </a:solidFill>
              </a:rPr>
              <a:t>antithyroid</a:t>
            </a:r>
            <a:r>
              <a:rPr lang="en-US" dirty="0" smtClean="0">
                <a:solidFill>
                  <a:srgbClr val="002060"/>
                </a:solidFill>
              </a:rPr>
              <a:t> drug </a:t>
            </a:r>
            <a:r>
              <a:rPr lang="en-US" dirty="0" err="1" smtClean="0">
                <a:solidFill>
                  <a:srgbClr val="002060"/>
                </a:solidFill>
              </a:rPr>
              <a:t>thrapy</a:t>
            </a:r>
            <a:r>
              <a:rPr lang="en-US" dirty="0" smtClean="0">
                <a:solidFill>
                  <a:srgbClr val="002060"/>
                </a:solidFill>
              </a:rPr>
              <a:t> in asymptomatic patients remains debatable.</a:t>
            </a:r>
            <a:endParaRPr lang="en-US" dirty="0">
              <a:solidFill>
                <a:srgbClr val="002060"/>
              </a:solidFill>
            </a:endParaRPr>
          </a:p>
        </p:txBody>
      </p:sp>
      <p:sp>
        <p:nvSpPr>
          <p:cNvPr id="4" name="Slide Number Placeholder 3"/>
          <p:cNvSpPr>
            <a:spLocks noGrp="1"/>
          </p:cNvSpPr>
          <p:nvPr>
            <p:ph type="sldNum" sz="quarter" idx="12"/>
          </p:nvPr>
        </p:nvSpPr>
        <p:spPr/>
        <p:txBody>
          <a:bodyPr/>
          <a:lstStyle/>
          <a:p>
            <a:pPr>
              <a:defRPr/>
            </a:pPr>
            <a:fld id="{F86B655C-BDA4-4BA4-A8F8-13A5B4A6CE64}" type="slidenum">
              <a:rPr lang="fr-FR" smtClean="0"/>
              <a:pPr>
                <a:defRPr/>
              </a:pPr>
              <a:t>52</a:t>
            </a:fld>
            <a:endParaRPr lang="fr-F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1733807-B0AB-47E6-8BB1-A326C94A64C1}" type="slidenum">
              <a:rPr lang="fr-FR"/>
              <a:pPr>
                <a:defRPr/>
              </a:pPr>
              <a:t>53</a:t>
            </a:fld>
            <a:endParaRPr lang="fr-FR"/>
          </a:p>
        </p:txBody>
      </p:sp>
      <p:pic>
        <p:nvPicPr>
          <p:cNvPr id="24579" name="Picture 2" descr="rose-flower"/>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841375"/>
          </a:xfrm>
        </p:spPr>
        <p:txBody>
          <a:bodyPr>
            <a:normAutofit/>
          </a:bodyPr>
          <a:lstStyle/>
          <a:p>
            <a:r>
              <a:rPr lang="en-US" sz="3500" b="1" dirty="0" smtClean="0">
                <a:solidFill>
                  <a:srgbClr val="C00000"/>
                </a:solidFill>
                <a:latin typeface="Times New Roman" pitchFamily="18" charset="0"/>
                <a:cs typeface="Times New Roman" pitchFamily="18" charset="0"/>
              </a:rPr>
              <a:t>History of Radioiodine Therapy (3)</a:t>
            </a:r>
            <a:endParaRPr lang="en-US" sz="3500" dirty="0"/>
          </a:p>
        </p:txBody>
      </p:sp>
      <p:sp>
        <p:nvSpPr>
          <p:cNvPr id="3" name="Subtitle 2"/>
          <p:cNvSpPr>
            <a:spLocks noGrp="1"/>
          </p:cNvSpPr>
          <p:nvPr>
            <p:ph type="subTitle" idx="1"/>
          </p:nvPr>
        </p:nvSpPr>
        <p:spPr>
          <a:xfrm>
            <a:off x="228600" y="1447800"/>
            <a:ext cx="8458200" cy="4800600"/>
          </a:xfrm>
        </p:spPr>
        <p:txBody>
          <a:bodyPr>
            <a:noAutofit/>
          </a:bodyPr>
          <a:lstStyle/>
          <a:p>
            <a:pPr algn="just">
              <a:lnSpc>
                <a:spcPct val="150000"/>
              </a:lnSpc>
            </a:pPr>
            <a:r>
              <a:rPr lang="en-US" sz="2500" b="1" dirty="0" smtClean="0">
                <a:solidFill>
                  <a:schemeClr val="tx1"/>
                </a:solidFill>
                <a:latin typeface="Times New Roman" pitchFamily="18" charset="0"/>
                <a:cs typeface="Times New Roman" pitchFamily="18" charset="0"/>
              </a:rPr>
              <a:t>In 1941 the </a:t>
            </a:r>
            <a:r>
              <a:rPr lang="en-US" sz="2500" b="1" dirty="0">
                <a:solidFill>
                  <a:schemeClr val="tx1"/>
                </a:solidFill>
                <a:latin typeface="Times New Roman" pitchFamily="18" charset="0"/>
                <a:cs typeface="Times New Roman" pitchFamily="18" charset="0"/>
              </a:rPr>
              <a:t>Boston group (with their brand-new cyclotron) </a:t>
            </a:r>
            <a:r>
              <a:rPr lang="en-US" sz="2500" b="1" dirty="0" smtClean="0">
                <a:solidFill>
                  <a:schemeClr val="tx1"/>
                </a:solidFill>
                <a:latin typeface="Times New Roman" pitchFamily="18" charset="0"/>
                <a:cs typeface="Times New Roman" pitchFamily="18" charset="0"/>
              </a:rPr>
              <a:t>was able </a:t>
            </a:r>
            <a:r>
              <a:rPr lang="en-US" sz="2500" b="1" dirty="0">
                <a:solidFill>
                  <a:schemeClr val="tx1"/>
                </a:solidFill>
                <a:latin typeface="Times New Roman" pitchFamily="18" charset="0"/>
                <a:cs typeface="Times New Roman" pitchFamily="18" charset="0"/>
              </a:rPr>
              <a:t>to create these new radioactive </a:t>
            </a:r>
            <a:r>
              <a:rPr lang="en-US" sz="2500" b="1" dirty="0" err="1">
                <a:solidFill>
                  <a:schemeClr val="tx1"/>
                </a:solidFill>
                <a:latin typeface="Times New Roman" pitchFamily="18" charset="0"/>
                <a:cs typeface="Times New Roman" pitchFamily="18" charset="0"/>
              </a:rPr>
              <a:t>iodines</a:t>
            </a:r>
            <a:r>
              <a:rPr lang="en-US" sz="2500" b="1" dirty="0">
                <a:solidFill>
                  <a:schemeClr val="tx1"/>
                </a:solidFill>
                <a:latin typeface="Times New Roman" pitchFamily="18" charset="0"/>
                <a:cs typeface="Times New Roman" pitchFamily="18" charset="0"/>
              </a:rPr>
              <a:t> and </a:t>
            </a:r>
            <a:r>
              <a:rPr lang="en-US" sz="2500" b="1" dirty="0">
                <a:solidFill>
                  <a:srgbClr val="00B050"/>
                </a:solidFill>
                <a:latin typeface="Times New Roman" pitchFamily="18" charset="0"/>
                <a:cs typeface="Times New Roman" pitchFamily="18" charset="0"/>
              </a:rPr>
              <a:t>used a mixture of I-130 and I-131 to </a:t>
            </a:r>
            <a:r>
              <a:rPr lang="en-US" sz="2500" b="1" dirty="0" smtClean="0">
                <a:solidFill>
                  <a:srgbClr val="00B050"/>
                </a:solidFill>
                <a:latin typeface="Times New Roman" pitchFamily="18" charset="0"/>
                <a:cs typeface="Times New Roman" pitchFamily="18" charset="0"/>
              </a:rPr>
              <a:t>treat patients </a:t>
            </a:r>
            <a:r>
              <a:rPr lang="en-US" sz="2500" b="1" dirty="0">
                <a:solidFill>
                  <a:srgbClr val="00B050"/>
                </a:solidFill>
                <a:latin typeface="Times New Roman" pitchFamily="18" charset="0"/>
                <a:cs typeface="Times New Roman" pitchFamily="18" charset="0"/>
              </a:rPr>
              <a:t>with hyperthyroidism. </a:t>
            </a:r>
            <a:r>
              <a:rPr lang="en-US" sz="2500" b="1" dirty="0">
                <a:solidFill>
                  <a:schemeClr val="tx1"/>
                </a:solidFill>
                <a:latin typeface="Times New Roman" pitchFamily="18" charset="0"/>
                <a:cs typeface="Times New Roman" pitchFamily="18" charset="0"/>
              </a:rPr>
              <a:t>Hertz administered </a:t>
            </a:r>
            <a:r>
              <a:rPr lang="en-US" sz="2500" b="1" dirty="0">
                <a:solidFill>
                  <a:srgbClr val="00B0F0"/>
                </a:solidFill>
                <a:latin typeface="Times New Roman" pitchFamily="18" charset="0"/>
                <a:cs typeface="Times New Roman" pitchFamily="18" charset="0"/>
              </a:rPr>
              <a:t>this therapeutic treatment to the </a:t>
            </a:r>
            <a:r>
              <a:rPr lang="en-US" sz="2500" b="1" dirty="0" smtClean="0">
                <a:solidFill>
                  <a:srgbClr val="00B0F0"/>
                </a:solidFill>
                <a:latin typeface="Times New Roman" pitchFamily="18" charset="0"/>
                <a:cs typeface="Times New Roman" pitchFamily="18" charset="0"/>
              </a:rPr>
              <a:t>first human </a:t>
            </a:r>
            <a:r>
              <a:rPr lang="en-US" sz="2500" b="1" dirty="0">
                <a:solidFill>
                  <a:srgbClr val="00B0F0"/>
                </a:solidFill>
                <a:latin typeface="Times New Roman" pitchFamily="18" charset="0"/>
                <a:cs typeface="Times New Roman" pitchFamily="18" charset="0"/>
              </a:rPr>
              <a:t>patient at MGH in January of 1941, </a:t>
            </a:r>
            <a:r>
              <a:rPr lang="en-US" sz="2500" b="1" dirty="0">
                <a:solidFill>
                  <a:schemeClr val="tx1"/>
                </a:solidFill>
                <a:latin typeface="Times New Roman" pitchFamily="18" charset="0"/>
                <a:cs typeface="Times New Roman" pitchFamily="18" charset="0"/>
              </a:rPr>
              <a:t>making this year the </a:t>
            </a:r>
            <a:r>
              <a:rPr lang="en-US" sz="2500" b="1" dirty="0">
                <a:solidFill>
                  <a:srgbClr val="FF0000"/>
                </a:solidFill>
                <a:latin typeface="Times New Roman" pitchFamily="18" charset="0"/>
                <a:cs typeface="Times New Roman" pitchFamily="18" charset="0"/>
              </a:rPr>
              <a:t>75th anniversary</a:t>
            </a:r>
            <a:r>
              <a:rPr lang="en-US" sz="2500" b="1" dirty="0">
                <a:solidFill>
                  <a:schemeClr val="tx1"/>
                </a:solidFill>
                <a:latin typeface="Times New Roman" pitchFamily="18" charset="0"/>
                <a:cs typeface="Times New Roman" pitchFamily="18" charset="0"/>
              </a:rPr>
              <a:t> of </a:t>
            </a:r>
            <a:r>
              <a:rPr lang="en-US" sz="2500" b="1" dirty="0" smtClean="0">
                <a:solidFill>
                  <a:schemeClr val="tx1"/>
                </a:solidFill>
                <a:latin typeface="Times New Roman" pitchFamily="18" charset="0"/>
                <a:cs typeface="Times New Roman" pitchFamily="18" charset="0"/>
              </a:rPr>
              <a:t>using a </a:t>
            </a:r>
            <a:r>
              <a:rPr lang="en-US" sz="2500" b="1" dirty="0">
                <a:solidFill>
                  <a:schemeClr val="tx1"/>
                </a:solidFill>
                <a:latin typeface="Times New Roman" pitchFamily="18" charset="0"/>
                <a:cs typeface="Times New Roman" pitchFamily="18" charset="0"/>
              </a:rPr>
              <a:t>radioactive material to treat a patient — </a:t>
            </a:r>
            <a:r>
              <a:rPr lang="en-US" sz="2500" b="1" dirty="0">
                <a:solidFill>
                  <a:schemeClr val="accent6">
                    <a:lumMod val="75000"/>
                  </a:schemeClr>
                </a:solidFill>
                <a:latin typeface="Times New Roman" pitchFamily="18" charset="0"/>
                <a:cs typeface="Times New Roman" pitchFamily="18" charset="0"/>
              </a:rPr>
              <a:t>the birth of nuclear medicine.</a:t>
            </a:r>
          </a:p>
        </p:txBody>
      </p:sp>
      <p:sp>
        <p:nvSpPr>
          <p:cNvPr id="4" name="TextBox 3"/>
          <p:cNvSpPr txBox="1"/>
          <p:nvPr/>
        </p:nvSpPr>
        <p:spPr>
          <a:xfrm>
            <a:off x="228600" y="6321623"/>
            <a:ext cx="6400800"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Bagley D. Endocrine News 2016; 27-30</a:t>
            </a:r>
            <a:endParaRPr lang="en-US" sz="14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841375"/>
          </a:xfrm>
        </p:spPr>
        <p:txBody>
          <a:bodyPr>
            <a:normAutofit/>
          </a:bodyPr>
          <a:lstStyle/>
          <a:p>
            <a:r>
              <a:rPr lang="en-US" sz="3500" b="1" dirty="0" smtClean="0">
                <a:solidFill>
                  <a:srgbClr val="C00000"/>
                </a:solidFill>
                <a:latin typeface="Times New Roman" pitchFamily="18" charset="0"/>
                <a:cs typeface="Times New Roman" pitchFamily="18" charset="0"/>
              </a:rPr>
              <a:t>History of Radioiodine Therapy (4)</a:t>
            </a:r>
            <a:endParaRPr lang="en-US" sz="3500" dirty="0"/>
          </a:p>
        </p:txBody>
      </p:sp>
      <p:sp>
        <p:nvSpPr>
          <p:cNvPr id="3" name="Subtitle 2"/>
          <p:cNvSpPr>
            <a:spLocks noGrp="1"/>
          </p:cNvSpPr>
          <p:nvPr>
            <p:ph type="subTitle" idx="1"/>
          </p:nvPr>
        </p:nvSpPr>
        <p:spPr>
          <a:xfrm>
            <a:off x="228600" y="1447800"/>
            <a:ext cx="8458200" cy="4495800"/>
          </a:xfrm>
        </p:spPr>
        <p:txBody>
          <a:bodyPr>
            <a:noAutofit/>
          </a:bodyPr>
          <a:lstStyle/>
          <a:p>
            <a:pPr algn="just">
              <a:lnSpc>
                <a:spcPct val="200000"/>
              </a:lnSpc>
            </a:pPr>
            <a:r>
              <a:rPr lang="en-US" sz="2500" b="1" dirty="0">
                <a:solidFill>
                  <a:schemeClr val="tx1"/>
                </a:solidFill>
                <a:latin typeface="Times New Roman" pitchFamily="18" charset="0"/>
                <a:cs typeface="Times New Roman" pitchFamily="18" charset="0"/>
              </a:rPr>
              <a:t>By 1941, Hertz had advanced his research, and he was administering I-130 </a:t>
            </a:r>
            <a:r>
              <a:rPr lang="en-US" sz="2500" b="1" dirty="0" smtClean="0">
                <a:solidFill>
                  <a:schemeClr val="tx1"/>
                </a:solidFill>
                <a:latin typeface="Times New Roman" pitchFamily="18" charset="0"/>
                <a:cs typeface="Times New Roman" pitchFamily="18" charset="0"/>
              </a:rPr>
              <a:t>to patients </a:t>
            </a:r>
            <a:r>
              <a:rPr lang="en-US" sz="2500" b="1" dirty="0">
                <a:solidFill>
                  <a:schemeClr val="tx1"/>
                </a:solidFill>
                <a:latin typeface="Times New Roman" pitchFamily="18" charset="0"/>
                <a:cs typeface="Times New Roman" pitchFamily="18" charset="0"/>
              </a:rPr>
              <a:t>at MGH to treat hyperthyroid patients, </a:t>
            </a:r>
            <a:r>
              <a:rPr lang="en-US" sz="2500" b="1" dirty="0">
                <a:solidFill>
                  <a:srgbClr val="00B0F0"/>
                </a:solidFill>
                <a:latin typeface="Times New Roman" pitchFamily="18" charset="0"/>
                <a:cs typeface="Times New Roman" pitchFamily="18" charset="0"/>
              </a:rPr>
              <a:t>and over time, he gathered a </a:t>
            </a:r>
            <a:r>
              <a:rPr lang="en-US" sz="2500" b="1" dirty="0" smtClean="0">
                <a:solidFill>
                  <a:srgbClr val="00B0F0"/>
                </a:solidFill>
                <a:latin typeface="Times New Roman" pitchFamily="18" charset="0"/>
                <a:cs typeface="Times New Roman" pitchFamily="18" charset="0"/>
              </a:rPr>
              <a:t>series of </a:t>
            </a:r>
            <a:r>
              <a:rPr lang="en-US" sz="2500" b="1" dirty="0">
                <a:solidFill>
                  <a:srgbClr val="00B0F0"/>
                </a:solidFill>
                <a:latin typeface="Times New Roman" pitchFamily="18" charset="0"/>
                <a:cs typeface="Times New Roman" pitchFamily="18" charset="0"/>
              </a:rPr>
              <a:t>almost 30 patients.</a:t>
            </a:r>
            <a:r>
              <a:rPr lang="en-US" sz="2500" b="1" dirty="0">
                <a:solidFill>
                  <a:schemeClr val="tx1"/>
                </a:solidFill>
                <a:latin typeface="Times New Roman" pitchFamily="18" charset="0"/>
                <a:cs typeface="Times New Roman" pitchFamily="18" charset="0"/>
              </a:rPr>
              <a:t> Meanwhile, Hitler was advancing through Europe, so </a:t>
            </a:r>
            <a:r>
              <a:rPr lang="en-US" sz="2500" b="1" dirty="0" smtClean="0">
                <a:solidFill>
                  <a:schemeClr val="accent6">
                    <a:lumMod val="75000"/>
                  </a:schemeClr>
                </a:solidFill>
                <a:latin typeface="Times New Roman" pitchFamily="18" charset="0"/>
                <a:cs typeface="Times New Roman" pitchFamily="18" charset="0"/>
              </a:rPr>
              <a:t>Hertz joined </a:t>
            </a:r>
            <a:r>
              <a:rPr lang="en-US" sz="2500" b="1" dirty="0">
                <a:solidFill>
                  <a:schemeClr val="accent6">
                    <a:lumMod val="75000"/>
                  </a:schemeClr>
                </a:solidFill>
                <a:latin typeface="Times New Roman" pitchFamily="18" charset="0"/>
                <a:cs typeface="Times New Roman" pitchFamily="18" charset="0"/>
              </a:rPr>
              <a:t>the Navy and was shipped off to World War II in 1943.</a:t>
            </a:r>
          </a:p>
        </p:txBody>
      </p:sp>
      <p:sp>
        <p:nvSpPr>
          <p:cNvPr id="4" name="TextBox 3"/>
          <p:cNvSpPr txBox="1"/>
          <p:nvPr/>
        </p:nvSpPr>
        <p:spPr>
          <a:xfrm>
            <a:off x="228600" y="6321623"/>
            <a:ext cx="6400800"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Bagley D. Endocrine News 2016; 27-30</a:t>
            </a:r>
            <a:endParaRPr lang="en-US" sz="14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841375"/>
          </a:xfrm>
        </p:spPr>
        <p:txBody>
          <a:bodyPr>
            <a:normAutofit/>
          </a:bodyPr>
          <a:lstStyle/>
          <a:p>
            <a:r>
              <a:rPr lang="en-US" sz="3500" b="1" dirty="0" smtClean="0">
                <a:solidFill>
                  <a:srgbClr val="C00000"/>
                </a:solidFill>
                <a:latin typeface="Times New Roman" pitchFamily="18" charset="0"/>
                <a:cs typeface="Times New Roman" pitchFamily="18" charset="0"/>
              </a:rPr>
              <a:t>History of Radioiodine Therapy (5)</a:t>
            </a:r>
            <a:endParaRPr lang="en-US" sz="3500" dirty="0"/>
          </a:p>
        </p:txBody>
      </p:sp>
      <p:sp>
        <p:nvSpPr>
          <p:cNvPr id="3" name="Subtitle 2"/>
          <p:cNvSpPr>
            <a:spLocks noGrp="1"/>
          </p:cNvSpPr>
          <p:nvPr>
            <p:ph type="subTitle" idx="1"/>
          </p:nvPr>
        </p:nvSpPr>
        <p:spPr>
          <a:xfrm>
            <a:off x="228600" y="1447800"/>
            <a:ext cx="8458200" cy="4724400"/>
          </a:xfrm>
        </p:spPr>
        <p:txBody>
          <a:bodyPr>
            <a:noAutofit/>
          </a:bodyPr>
          <a:lstStyle/>
          <a:p>
            <a:pPr algn="just">
              <a:lnSpc>
                <a:spcPct val="200000"/>
              </a:lnSpc>
            </a:pPr>
            <a:r>
              <a:rPr lang="en-US" sz="2500" b="1" dirty="0">
                <a:solidFill>
                  <a:srgbClr val="00B0F0"/>
                </a:solidFill>
                <a:latin typeface="Times New Roman" pitchFamily="18" charset="0"/>
                <a:cs typeface="Times New Roman" pitchFamily="18" charset="0"/>
              </a:rPr>
              <a:t>Hertz shipped out, he asked Chapman to continue his research.</a:t>
            </a:r>
          </a:p>
          <a:p>
            <a:pPr algn="just">
              <a:lnSpc>
                <a:spcPct val="200000"/>
              </a:lnSpc>
            </a:pPr>
            <a:r>
              <a:rPr lang="en-US" sz="2500" b="1" dirty="0">
                <a:solidFill>
                  <a:schemeClr val="tx1"/>
                </a:solidFill>
                <a:latin typeface="Times New Roman" pitchFamily="18" charset="0"/>
                <a:cs typeface="Times New Roman" pitchFamily="18" charset="0"/>
              </a:rPr>
              <a:t>“But when Hertz came back from the Navy </a:t>
            </a:r>
            <a:r>
              <a:rPr lang="en-US" sz="2500" b="1" dirty="0" smtClean="0">
                <a:solidFill>
                  <a:schemeClr val="tx1"/>
                </a:solidFill>
                <a:latin typeface="Times New Roman" pitchFamily="18" charset="0"/>
                <a:cs typeface="Times New Roman" pitchFamily="18" charset="0"/>
              </a:rPr>
              <a:t>two years </a:t>
            </a:r>
            <a:r>
              <a:rPr lang="en-US" sz="2500" b="1" dirty="0">
                <a:solidFill>
                  <a:schemeClr val="tx1"/>
                </a:solidFill>
                <a:latin typeface="Times New Roman" pitchFamily="18" charset="0"/>
                <a:cs typeface="Times New Roman" pitchFamily="18" charset="0"/>
              </a:rPr>
              <a:t>later, it looks like he didn’t want to give it up, and they had a lot of arguments</a:t>
            </a:r>
            <a:r>
              <a:rPr lang="en-US" sz="2500" b="1" dirty="0" smtClean="0">
                <a:solidFill>
                  <a:schemeClr val="tx1"/>
                </a:solidFill>
                <a:latin typeface="Times New Roman" pitchFamily="18" charset="0"/>
                <a:cs typeface="Times New Roman" pitchFamily="18" charset="0"/>
              </a:rPr>
              <a:t>, and </a:t>
            </a:r>
            <a:r>
              <a:rPr lang="en-US" sz="2500" b="1" dirty="0">
                <a:solidFill>
                  <a:srgbClr val="00B050"/>
                </a:solidFill>
                <a:latin typeface="Times New Roman" pitchFamily="18" charset="0"/>
                <a:cs typeface="Times New Roman" pitchFamily="18" charset="0"/>
              </a:rPr>
              <a:t>they had a rift and weren’t really talking to each other.”</a:t>
            </a:r>
          </a:p>
        </p:txBody>
      </p:sp>
      <p:sp>
        <p:nvSpPr>
          <p:cNvPr id="4" name="TextBox 3"/>
          <p:cNvSpPr txBox="1"/>
          <p:nvPr/>
        </p:nvSpPr>
        <p:spPr>
          <a:xfrm>
            <a:off x="228600" y="6321623"/>
            <a:ext cx="6400800"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Bagley D. Endocrine News 2016; 27-30</a:t>
            </a:r>
            <a:endParaRPr lang="en-US" sz="14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841375"/>
          </a:xfrm>
        </p:spPr>
        <p:txBody>
          <a:bodyPr>
            <a:normAutofit/>
          </a:bodyPr>
          <a:lstStyle/>
          <a:p>
            <a:r>
              <a:rPr lang="en-US" sz="3500" b="1" dirty="0" smtClean="0">
                <a:solidFill>
                  <a:srgbClr val="C00000"/>
                </a:solidFill>
                <a:latin typeface="Times New Roman" pitchFamily="18" charset="0"/>
                <a:cs typeface="Times New Roman" pitchFamily="18" charset="0"/>
              </a:rPr>
              <a:t>History of Radioiodine Therapy (6)</a:t>
            </a:r>
            <a:endParaRPr lang="en-US" sz="3500" dirty="0"/>
          </a:p>
        </p:txBody>
      </p:sp>
      <p:sp>
        <p:nvSpPr>
          <p:cNvPr id="3" name="Subtitle 2"/>
          <p:cNvSpPr>
            <a:spLocks noGrp="1"/>
          </p:cNvSpPr>
          <p:nvPr>
            <p:ph type="subTitle" idx="1"/>
          </p:nvPr>
        </p:nvSpPr>
        <p:spPr>
          <a:xfrm>
            <a:off x="228600" y="1447800"/>
            <a:ext cx="8458200" cy="4114800"/>
          </a:xfrm>
        </p:spPr>
        <p:txBody>
          <a:bodyPr>
            <a:noAutofit/>
          </a:bodyPr>
          <a:lstStyle/>
          <a:p>
            <a:pPr algn="just">
              <a:lnSpc>
                <a:spcPct val="200000"/>
              </a:lnSpc>
            </a:pPr>
            <a:r>
              <a:rPr lang="en-US" sz="2500" b="1" dirty="0">
                <a:solidFill>
                  <a:srgbClr val="00B050"/>
                </a:solidFill>
                <a:latin typeface="Times New Roman" pitchFamily="18" charset="0"/>
                <a:cs typeface="Times New Roman" pitchFamily="18" charset="0"/>
              </a:rPr>
              <a:t>Hertz used lower doses and followed it </a:t>
            </a:r>
            <a:r>
              <a:rPr lang="en-US" sz="2500" b="1" dirty="0" smtClean="0">
                <a:solidFill>
                  <a:srgbClr val="00B050"/>
                </a:solidFill>
                <a:latin typeface="Times New Roman" pitchFamily="18" charset="0"/>
                <a:cs typeface="Times New Roman" pitchFamily="18" charset="0"/>
              </a:rPr>
              <a:t>with stable </a:t>
            </a:r>
            <a:r>
              <a:rPr lang="en-US" sz="2500" b="1" dirty="0">
                <a:solidFill>
                  <a:srgbClr val="00B050"/>
                </a:solidFill>
                <a:latin typeface="Times New Roman" pitchFamily="18" charset="0"/>
                <a:cs typeface="Times New Roman" pitchFamily="18" charset="0"/>
              </a:rPr>
              <a:t>iodine, </a:t>
            </a:r>
            <a:r>
              <a:rPr lang="en-US" sz="2500" b="1" dirty="0">
                <a:solidFill>
                  <a:schemeClr val="tx1"/>
                </a:solidFill>
                <a:latin typeface="Times New Roman" pitchFamily="18" charset="0"/>
                <a:cs typeface="Times New Roman" pitchFamily="18" charset="0"/>
              </a:rPr>
              <a:t>while </a:t>
            </a:r>
            <a:r>
              <a:rPr lang="en-US" sz="2500" b="1" dirty="0">
                <a:solidFill>
                  <a:srgbClr val="00B0F0"/>
                </a:solidFill>
                <a:latin typeface="Times New Roman" pitchFamily="18" charset="0"/>
                <a:cs typeface="Times New Roman" pitchFamily="18" charset="0"/>
              </a:rPr>
              <a:t>Chapman was more aggressive, using higher doses </a:t>
            </a:r>
            <a:r>
              <a:rPr lang="en-US" sz="2500" b="1" dirty="0" smtClean="0">
                <a:solidFill>
                  <a:srgbClr val="00B0F0"/>
                </a:solidFill>
                <a:latin typeface="Times New Roman" pitchFamily="18" charset="0"/>
                <a:cs typeface="Times New Roman" pitchFamily="18" charset="0"/>
              </a:rPr>
              <a:t>without stable </a:t>
            </a:r>
            <a:r>
              <a:rPr lang="en-US" sz="2500" b="1" dirty="0">
                <a:solidFill>
                  <a:srgbClr val="00B0F0"/>
                </a:solidFill>
                <a:latin typeface="Times New Roman" pitchFamily="18" charset="0"/>
                <a:cs typeface="Times New Roman" pitchFamily="18" charset="0"/>
              </a:rPr>
              <a:t>iodine. </a:t>
            </a:r>
            <a:r>
              <a:rPr lang="en-US" sz="2500" b="1" dirty="0" err="1">
                <a:solidFill>
                  <a:schemeClr val="tx1"/>
                </a:solidFill>
                <a:latin typeface="Times New Roman" pitchFamily="18" charset="0"/>
                <a:cs typeface="Times New Roman" pitchFamily="18" charset="0"/>
              </a:rPr>
              <a:t>Sawin</a:t>
            </a:r>
            <a:r>
              <a:rPr lang="en-US" sz="2500" b="1" dirty="0">
                <a:solidFill>
                  <a:schemeClr val="tx1"/>
                </a:solidFill>
                <a:latin typeface="Times New Roman" pitchFamily="18" charset="0"/>
                <a:cs typeface="Times New Roman" pitchFamily="18" charset="0"/>
              </a:rPr>
              <a:t> and Becker also write that they </a:t>
            </a:r>
            <a:r>
              <a:rPr lang="en-US" sz="2500" b="1" dirty="0">
                <a:solidFill>
                  <a:srgbClr val="FF0000"/>
                </a:solidFill>
                <a:latin typeface="Times New Roman" pitchFamily="18" charset="0"/>
                <a:cs typeface="Times New Roman" pitchFamily="18" charset="0"/>
              </a:rPr>
              <a:t>disagreed over “who was </a:t>
            </a:r>
            <a:r>
              <a:rPr lang="en-US" sz="2500" b="1" dirty="0" smtClean="0">
                <a:solidFill>
                  <a:srgbClr val="FF0000"/>
                </a:solidFill>
                <a:latin typeface="Times New Roman" pitchFamily="18" charset="0"/>
                <a:cs typeface="Times New Roman" pitchFamily="18" charset="0"/>
              </a:rPr>
              <a:t>in charge</a:t>
            </a:r>
            <a:r>
              <a:rPr lang="en-US" sz="2500" b="1" dirty="0">
                <a:solidFill>
                  <a:srgbClr val="FF0000"/>
                </a:solidFill>
                <a:latin typeface="Times New Roman" pitchFamily="18" charset="0"/>
                <a:cs typeface="Times New Roman" pitchFamily="18" charset="0"/>
              </a:rPr>
              <a:t>” </a:t>
            </a:r>
            <a:r>
              <a:rPr lang="en-US" sz="2500" b="1" dirty="0">
                <a:solidFill>
                  <a:schemeClr val="tx1"/>
                </a:solidFill>
                <a:latin typeface="Times New Roman" pitchFamily="18" charset="0"/>
                <a:cs typeface="Times New Roman" pitchFamily="18" charset="0"/>
              </a:rPr>
              <a:t>and it “led to their falling out.”</a:t>
            </a:r>
          </a:p>
        </p:txBody>
      </p:sp>
      <p:sp>
        <p:nvSpPr>
          <p:cNvPr id="4" name="TextBox 3"/>
          <p:cNvSpPr txBox="1"/>
          <p:nvPr/>
        </p:nvSpPr>
        <p:spPr>
          <a:xfrm>
            <a:off x="228600" y="6321623"/>
            <a:ext cx="6400800"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Bagley D. Endocrine News 2016; 27-30</a:t>
            </a:r>
            <a:endParaRPr lang="en-US" sz="14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DM.Insulin.FMed">
  <a:themeElements>
    <a:clrScheme name="DM.Insulin.FMe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M.Insulin.FM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M.Insulin.FMe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M.Insulin.FMe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M.Insulin.FMe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M.Insulin.FMe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M.Insulin.FMe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M.Insulin.FMe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M.Insulin.FMe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7686</TotalTime>
  <Words>4077</Words>
  <Application>Microsoft Office PowerPoint</Application>
  <PresentationFormat>On-screen Show (4:3)</PresentationFormat>
  <Paragraphs>638</Paragraphs>
  <Slides>53</Slides>
  <Notes>5</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53</vt:i4>
      </vt:variant>
    </vt:vector>
  </HeadingPairs>
  <TitlesOfParts>
    <vt:vector size="57" baseType="lpstr">
      <vt:lpstr>DM.Insulin.FMed</vt:lpstr>
      <vt:lpstr>Modèle par défaut</vt:lpstr>
      <vt:lpstr>Slide</vt:lpstr>
      <vt:lpstr>Chart</vt:lpstr>
      <vt:lpstr>Slide 1</vt:lpstr>
      <vt:lpstr>Slide 2</vt:lpstr>
      <vt:lpstr>Slide 3</vt:lpstr>
      <vt:lpstr>History of Radioiodine Therapy (1)</vt:lpstr>
      <vt:lpstr>History of Radioiodine Therapy (2)</vt:lpstr>
      <vt:lpstr>History of Radioiodine Therapy (3)</vt:lpstr>
      <vt:lpstr>History of Radioiodine Therapy (4)</vt:lpstr>
      <vt:lpstr>History of Radioiodine Therapy (5)</vt:lpstr>
      <vt:lpstr>History of Radioiodine Therapy (6)</vt:lpstr>
      <vt:lpstr>History of Radioiodine Therapy (7)</vt:lpstr>
      <vt:lpstr>History of Radioiodine Therapy (8)</vt:lpstr>
      <vt:lpstr>INTRODUCTION</vt:lpstr>
      <vt:lpstr>Slide 13</vt:lpstr>
      <vt:lpstr>Problems with hypothyroidsm after RAI therpy</vt:lpstr>
      <vt:lpstr>Patients under levothyroxine replacement therapy may be at risk for consequences of under- and over- treatment </vt:lpstr>
      <vt:lpstr>Number of patients with worsening of preexisting TAO [10 of 22 patients (45%) in group I; and nine of 19 patients (47%) in group M] and de novo development of TAO [53 of 141 patients (38%) in group I; and 23 of 131 patients (18%) in group M] at any time during follow-up</vt:lpstr>
      <vt:lpstr>The Kaplan-Meier curves for worsening or development (W/D) of ophthalmopathy  between treatment with iodine-131 (163 patients) and medical therapy for Graves’ hyperthyroidism (150 patients) (A); smokers (121 patients) vs. nonsmokers (190  patients) (B); nonsmokers who received medical therapy (86 patients) vs. iodine-131 treatment (104 patients) (C); and smokers who received iodine-131 (59 patients) vs. medical therapy (62 patients) (D). The markers on the x-axes represent ophthalmology assessments according to the protocol.</vt:lpstr>
      <vt:lpstr>Outcome of very long-term treatment with antithyroid drugs in Graves’ hyperthyroidism associated with Graves’ orbitopathy  Laura Elbers, Maarten Mourits and Wilmar Wiersinga  Thyroid 2011, in press</vt:lpstr>
      <vt:lpstr>Slide 19</vt:lpstr>
      <vt:lpstr>Factors favoring relapse of thyrotoxicosis after treatment of Graves’ disease with thionamides</vt:lpstr>
      <vt:lpstr>Comparison of remission rate at 6, 12, and 24 months after ATD discontinuation between the H-TSH and N-TSH groups</vt:lpstr>
      <vt:lpstr>Advantages and Disadvantages of Available Treatment Modalities for Graves’ Disease Thyrotoxicosis</vt:lpstr>
      <vt:lpstr>Slide 23</vt:lpstr>
      <vt:lpstr>PATIENTS AND METHODS</vt:lpstr>
      <vt:lpstr>The relative risk and confidence interval (CI) of variables in the continuous MMI treated (group 1), as compared with the radioiodine induced hypothyroid patients (group 2)</vt:lpstr>
      <vt:lpstr>Slide 26</vt:lpstr>
      <vt:lpstr>Health Status and Neuro-psychology Tests</vt:lpstr>
      <vt:lpstr>Age, BMI and physical activity in methimazole and radioiodine treated patients at final visit</vt:lpstr>
      <vt:lpstr>Serum lipids and lipoproteines concentrations in methimazole and radioiodine treated patients</vt:lpstr>
      <vt:lpstr>Slide 30</vt:lpstr>
      <vt:lpstr>Slide 31</vt:lpstr>
      <vt:lpstr>Summary statistics and p values for neuro-psychologic tests</vt:lpstr>
      <vt:lpstr>Slide 33</vt:lpstr>
      <vt:lpstr>CONCLUSIONS (1)</vt:lpstr>
      <vt:lpstr>CONCLUSIONS (2)</vt:lpstr>
      <vt:lpstr>CONCLUSIONS (3)</vt:lpstr>
      <vt:lpstr>Slide 37</vt:lpstr>
      <vt:lpstr>Thyrotoxicosis in pregnancy</vt:lpstr>
      <vt:lpstr>Slide 39</vt:lpstr>
      <vt:lpstr>WHICH TESTS SHOULD BE PERFORMED DURING TREATMENT WITH ATD AND WHAT LEVELS SHOULD BE ACHIEVED? </vt:lpstr>
      <vt:lpstr>Slide 41</vt:lpstr>
      <vt:lpstr>Slide 42</vt:lpstr>
      <vt:lpstr>Slide 43</vt:lpstr>
      <vt:lpstr>Anthropometric data, serum thyroid hormones, and TSH,  Urinary iodine, thyroid antibodies, and liver function tests   in children of thyrotoxic mothers and control group</vt:lpstr>
      <vt:lpstr>Slide 45</vt:lpstr>
      <vt:lpstr>WHAT IS THE VALUE OF TSHRAB MEASUREMENT IN THE EVALUATION OF A PREGNANT WOMAN WITH GRAVES’ HYPERTHYROIDISM? </vt:lpstr>
      <vt:lpstr>UNDER WHAT CIRCUMSTANCES SHOULD ADDITIONAL FETAL ULTRASOUND MONITORING FOR GROWTH, HEART RATE, AND GOITER BE PERFORMED IN WOMEN WITH GRAVES’ HYPERTHYROIDISM IN PREGNANCY?</vt:lpstr>
      <vt:lpstr>Management of thyrotoxicosis in pregnancy</vt:lpstr>
      <vt:lpstr>HOW SHOULD WOMEN WITH GRAVES’ DISEASE BE COUNSELED PRE-PREGNANCY? </vt:lpstr>
      <vt:lpstr>Slide 50</vt:lpstr>
      <vt:lpstr>Slide 51</vt:lpstr>
      <vt:lpstr>SUBCLINICAL THYROTOXICOSIS</vt:lpstr>
      <vt:lpstr>Slide 53</vt:lpstr>
    </vt:vector>
  </TitlesOfParts>
  <Company>UAEU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Standards of care for Diabetes Mellitus</dc:title>
  <dc:creator>Saadih</dc:creator>
  <cp:lastModifiedBy>PARAND</cp:lastModifiedBy>
  <cp:revision>555</cp:revision>
  <dcterms:created xsi:type="dcterms:W3CDTF">2001-11-07T05:24:13Z</dcterms:created>
  <dcterms:modified xsi:type="dcterms:W3CDTF">2016-03-28T06:53:18Z</dcterms:modified>
</cp:coreProperties>
</file>