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8"/>
  </p:notesMasterIdLst>
  <p:sldIdLst>
    <p:sldId id="256" r:id="rId2"/>
    <p:sldId id="287" r:id="rId3"/>
    <p:sldId id="257" r:id="rId4"/>
    <p:sldId id="279" r:id="rId5"/>
    <p:sldId id="280" r:id="rId6"/>
    <p:sldId id="292" r:id="rId7"/>
    <p:sldId id="295" r:id="rId8"/>
    <p:sldId id="288" r:id="rId9"/>
    <p:sldId id="281" r:id="rId10"/>
    <p:sldId id="283" r:id="rId11"/>
    <p:sldId id="282" r:id="rId12"/>
    <p:sldId id="284" r:id="rId13"/>
    <p:sldId id="293" r:id="rId14"/>
    <p:sldId id="296" r:id="rId15"/>
    <p:sldId id="289" r:id="rId16"/>
    <p:sldId id="278" r:id="rId17"/>
    <p:sldId id="258" r:id="rId18"/>
    <p:sldId id="259" r:id="rId19"/>
    <p:sldId id="260" r:id="rId20"/>
    <p:sldId id="261" r:id="rId21"/>
    <p:sldId id="262" r:id="rId22"/>
    <p:sldId id="285" r:id="rId23"/>
    <p:sldId id="297" r:id="rId24"/>
    <p:sldId id="298" r:id="rId25"/>
    <p:sldId id="302" r:id="rId26"/>
    <p:sldId id="303" r:id="rId27"/>
    <p:sldId id="263" r:id="rId28"/>
    <p:sldId id="264" r:id="rId29"/>
    <p:sldId id="265" r:id="rId30"/>
    <p:sldId id="266" r:id="rId31"/>
    <p:sldId id="267" r:id="rId32"/>
    <p:sldId id="268" r:id="rId33"/>
    <p:sldId id="269" r:id="rId34"/>
    <p:sldId id="270" r:id="rId35"/>
    <p:sldId id="271" r:id="rId36"/>
    <p:sldId id="290" r:id="rId37"/>
    <p:sldId id="272" r:id="rId38"/>
    <p:sldId id="275" r:id="rId39"/>
    <p:sldId id="273" r:id="rId40"/>
    <p:sldId id="274" r:id="rId41"/>
    <p:sldId id="276" r:id="rId42"/>
    <p:sldId id="286" r:id="rId43"/>
    <p:sldId id="301" r:id="rId44"/>
    <p:sldId id="299" r:id="rId45"/>
    <p:sldId id="300" r:id="rId46"/>
    <p:sldId id="291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58" autoAdjust="0"/>
    <p:restoredTop sz="94660"/>
  </p:normalViewPr>
  <p:slideViewPr>
    <p:cSldViewPr>
      <p:cViewPr varScale="1">
        <p:scale>
          <a:sx n="66" d="100"/>
          <a:sy n="6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F6FC3-7D12-4537-B319-EF288959D18E}" type="datetimeFigureOut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990A8-0829-48CF-9EF5-329D225802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9232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C128-8838-437D-81E0-452F3005096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C7B2-FE4F-4579-9B26-BEEAF29A625E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F7F6-2207-4B4A-A0F4-FD7471F1AD08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7BD8E-5CD9-4CB8-AC6C-8B14E4A77DCD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5FDB-E1E6-4EA9-9340-9BCB0930D0E7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02BE8-E54A-4039-87A4-466F493A2CC1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D4C0C-0508-4A63-835A-622236C86B67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02F55-1E62-483C-B4C8-F851811BD013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E7685-22A5-4E1D-9EF6-FD657B740173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A3AA-3F6C-40A5-BB4D-22FB99A48BE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7121-69B4-4686-9205-177B67602724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199FC6-C7A4-4F2A-9C52-05B9A7B312DB}" type="datetime1">
              <a:rPr lang="en-US" smtClean="0"/>
              <a:pPr/>
              <a:t>7/21/2016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252CC0-EF70-4636-90A2-1B9FCE6E25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8001000" cy="1600200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Hengameh</a:t>
            </a: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Abdi</a:t>
            </a: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, MD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Endocrine Research Center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Research Institute for Endocrine Sciences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Shahid</a:t>
            </a: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2000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Beheshti</a:t>
            </a:r>
            <a:r>
              <a:rPr lang="en-US" altLang="en-US" sz="2000" b="1" dirty="0">
                <a:solidFill>
                  <a:prstClr val="black"/>
                </a:solidFill>
                <a:latin typeface="Arial" charset="0"/>
                <a:cs typeface="Arial" charset="0"/>
              </a:rPr>
              <a:t> University of Medical Sciences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000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21 July 2016</a:t>
            </a:r>
            <a:endParaRPr lang="en-US" altLang="en-US" sz="20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Nonalcoholic Fatty Liver Disease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Case Discussion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322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32 kg/m²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Waist circumference: 105 cm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120/80 mmHg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Others: Unremarkable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987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0.8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250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94360" lvl="2" indent="0" algn="just">
              <a:buNone/>
            </a:pP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(LDL-C:160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HDL-C: 52 mg/</a:t>
            </a:r>
            <a:r>
              <a:rPr lang="en-US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190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1752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diagnostic work-ups do you suggest?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Liver US</a:t>
            </a: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Repeat AST, ALT in 3 months</a:t>
            </a:r>
          </a:p>
          <a:p>
            <a:pPr marL="800100" lvl="1" indent="-342900" algn="l">
              <a:buAutoNum type="alphaUcParenR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HBsAg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HCV </a:t>
            </a: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Ab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Autoimmune markers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242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Screening for NAFLD in adults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attending primary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care clinics or high-risk groups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attending diabetes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or obesity clinics is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not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advised 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this time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due to uncertainties surrounding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diagnostic tests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and treatment options, along with lack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of knowledge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related to the long-term benefits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cost-effectiveness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screening.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(AASLD/ACG/AGA 2012 strong recommendation, Evidence-B)</a:t>
            </a:r>
            <a:endParaRPr lang="en-U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636853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Chalasani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N, et al.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2012; 55(6):2005-2023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24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All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individuals with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persistently abnormal liver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enzymes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 should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be screened for NAFLD, because NAFLD is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the main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reason for unexpectedly elevated liver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enzymes.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strong recommendation, Evidence-A)</a:t>
            </a:r>
          </a:p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 subjects with obesity or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metabolic syndrome,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screening for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NAFLD by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liver enzymes and/or ultrasound should be part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of routine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work-up. </a:t>
            </a:r>
            <a:endParaRPr lang="en-US" sz="2400" dirty="0" smtClean="0">
              <a:solidFill>
                <a:srgbClr val="131413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Wingdings" pitchFamily="2" charset="2"/>
              <a:buChar char="Ø"/>
            </a:pPr>
            <a:r>
              <a:rPr lang="en-US" sz="2200" b="1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200" b="1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high-risk individuals (age &gt;50 </a:t>
            </a:r>
            <a:r>
              <a:rPr lang="en-US" sz="2200" b="1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years,T2DM, Metabolic syndrome) </a:t>
            </a:r>
            <a:r>
              <a:rPr lang="en-US" sz="2200" b="1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case finding of advanced disease (i.e. </a:t>
            </a:r>
            <a:r>
              <a:rPr lang="en-US" sz="2200" b="1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NASH with </a:t>
            </a:r>
            <a:r>
              <a:rPr lang="en-US" sz="2200" b="1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fibrosis) is </a:t>
            </a:r>
            <a:r>
              <a:rPr lang="en-US" sz="2200" b="1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advisable.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weak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recommendation, Evidence-A)</a:t>
            </a:r>
          </a:p>
          <a:p>
            <a:pPr marL="0" indent="0" algn="just">
              <a:buNone/>
            </a:pPr>
            <a:endParaRPr lang="en-US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0546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0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generally healthy 60 y/o married salesman.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Intermittent 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mild transaminase abnormalities </a:t>
            </a:r>
            <a:r>
              <a:rPr lang="en-US" sz="2400" dirty="0" smtClean="0">
                <a:solidFill>
                  <a:srgbClr val="231F20"/>
                </a:solidFill>
                <a:latin typeface="Berkeley-Medium"/>
              </a:rPr>
              <a:t>since 11 years ago that 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have become more consistent </a:t>
            </a:r>
            <a:r>
              <a:rPr lang="en-US" sz="2400" dirty="0" smtClean="0">
                <a:solidFill>
                  <a:srgbClr val="231F20"/>
                </a:solidFill>
                <a:latin typeface="Berkeley-Medium"/>
              </a:rPr>
              <a:t>since 6 years ago.</a:t>
            </a:r>
          </a:p>
          <a:p>
            <a:pPr lvl="1" algn="just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40-50 (most values); highest level: 72 U/L</a:t>
            </a:r>
          </a:p>
          <a:p>
            <a:pPr lvl="1" algn="just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highest level: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47 U/L</a:t>
            </a:r>
          </a:p>
          <a:p>
            <a:pPr marL="320040" lvl="1" indent="0" algn="just">
              <a:buNone/>
            </a:pP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symptoms of chronic liver disease.</a:t>
            </a: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105400" y="6368534"/>
            <a:ext cx="411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H.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Afdhal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N. JAMA 2012; 308(6):608-616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272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PMH: HTN, obesity, dyslipidemia, a benign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thyroid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nodule,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hypogonadism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FH: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His father died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at age 37 years of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cirrhosis (he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was not a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heavy drinker </a:t>
            </a:r>
            <a:r>
              <a:rPr lang="en-US" sz="2400" dirty="0">
                <a:solidFill>
                  <a:srgbClr val="231F20"/>
                </a:solidFill>
                <a:latin typeface="Berkeley-Medium"/>
              </a:rPr>
              <a:t>and the cause of the cirrhosis was not </a:t>
            </a:r>
            <a:r>
              <a:rPr lang="en-US" sz="2400" dirty="0" smtClean="0">
                <a:solidFill>
                  <a:srgbClr val="231F20"/>
                </a:solidFill>
                <a:latin typeface="Berkeley-Medium"/>
              </a:rPr>
              <a:t>known).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Berkeley-Medium"/>
            </a:endParaRPr>
          </a:p>
          <a:p>
            <a:pPr lvl="0" algn="just">
              <a:buClr>
                <a:srgbClr val="D34817"/>
              </a:buClr>
            </a:pP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has 1 to 2 alcoholic drinks per month. </a:t>
            </a:r>
          </a:p>
          <a:p>
            <a:pPr marL="0" lvl="0" indent="0" algn="just">
              <a:buClr>
                <a:srgbClr val="D34817"/>
              </a:buClr>
              <a:buNone/>
            </a:pP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No </a:t>
            </a:r>
            <a:r>
              <a:rPr lang="en-US" sz="24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history of smoking or drug </a:t>
            </a:r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use.</a:t>
            </a:r>
          </a:p>
          <a:p>
            <a:pPr marL="0" lvl="0" indent="0" algn="just">
              <a:buClr>
                <a:srgbClr val="D34817"/>
              </a:buClr>
              <a:buNone/>
            </a:pPr>
            <a:endParaRPr lang="en-US" sz="2400" dirty="0" smtClean="0">
              <a:solidFill>
                <a:srgbClr val="231F20"/>
              </a:solidFill>
              <a:latin typeface="Berkeley-Medium"/>
            </a:endParaRPr>
          </a:p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exercises for 45 minutes to 1 hour on a daily basis.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21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Medications: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Aspirin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Fenofibrate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Omega-3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Irbesartan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Hydrochlorothiazide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Omeprazole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Testosterone</a:t>
            </a:r>
            <a:endParaRPr lang="en-US" sz="22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487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lvl="1"/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Wt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94 kg</a:t>
            </a:r>
          </a:p>
          <a:p>
            <a:pPr lvl="1"/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Ht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160 cm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37 kg/m²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PR: 84/min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122/70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Regular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unlabored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respirations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heart, lungs and abdomen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stigmata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of chronic liver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230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338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94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1.1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49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U/L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39 U/L </a:t>
            </a:r>
          </a:p>
          <a:p>
            <a:pPr lvl="1" algn="just"/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phosphokinase: 420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ng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/mL 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208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(LDL-C:118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 HDL-C: 33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288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CBC,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thyrotropin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testosterone, prostate-specific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antigen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levels.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iron studies and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ceruloplasmin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level.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Negative viral markers.</a:t>
            </a:r>
          </a:p>
          <a:p>
            <a:pPr lvl="1" algn="just"/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714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Abdominal ultrasound:</a:t>
            </a:r>
          </a:p>
          <a:p>
            <a:pPr lvl="1"/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1" y="2209800"/>
            <a:ext cx="4876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85801" y="5772090"/>
            <a:ext cx="7696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Diffuse </a:t>
            </a:r>
            <a:r>
              <a:rPr lang="en-US" sz="2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increased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echogenicity with scattered granulomas</a:t>
            </a:r>
            <a:endParaRPr lang="en-US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660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items do you suggest to this patient?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Liver biop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sy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Lifestyle modification</a:t>
            </a:r>
          </a:p>
          <a:p>
            <a:pPr marL="800100" lvl="1" indent="-342900" algn="l">
              <a:buAutoNum type="alphaUcParenR"/>
            </a:pPr>
            <a:r>
              <a:rPr lang="en-US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Fibroscan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B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308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Liver biopsy should be considered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patients with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NAFLD who are at increased risk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have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steatohepatitis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advanced fibrosis. </a:t>
            </a:r>
          </a:p>
          <a:p>
            <a:pPr marL="0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 (AASLD/ACG/AGA 2012 strong recommendation, Evidence-B)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The presence of metabolic syndrome and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the NAFLD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Fibrosis Score may be used for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identifying patients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who are at risk for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steatohepatitis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and advanced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fibrosis.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AASLD/ACG/AGA 2012 strong recommendation, Evidence-B)</a:t>
            </a:r>
          </a:p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Liver biopsy should be considered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patients with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suspected NAFLD in whom competing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etiologies for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hepatic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and co-existing chronic liver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diseases cannot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be excluded without a liver biopsy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 indent="0" algn="just">
              <a:buClr>
                <a:srgbClr val="9B2D1F"/>
              </a:buClr>
              <a:buNone/>
            </a:pPr>
            <a:r>
              <a:rPr lang="en-US" sz="2000" dirty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(AASLD/ACG/AGA 2012 strong recommendation, Evidence-B</a:t>
            </a:r>
            <a:r>
              <a:rPr lang="en-US" sz="2000" dirty="0" smtClean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000" dirty="0">
              <a:solidFill>
                <a:srgbClr val="D3481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636853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Chalasani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N, et al.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2012; 55(6):2005-2023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744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Biomarkers and scores of fibrosis, as well as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transient </a:t>
            </a:r>
            <a:r>
              <a:rPr lang="en-US" sz="2400" dirty="0" err="1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elastography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, are acceptable non-invasive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procedures for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the identification of cases at low risk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of advanced fibrosis/cirrhosis.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weak recommendation, Evidence-A)</a:t>
            </a:r>
          </a:p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combination of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biomarkers/scores and transient </a:t>
            </a:r>
            <a:r>
              <a:rPr lang="en-US" sz="2400" dirty="0" err="1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elastography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 might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confer additional diagnostic accuracy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and might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save a number of diagnostic liver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biopsies.</a:t>
            </a:r>
            <a:endParaRPr lang="en-US" sz="2400" dirty="0">
              <a:solidFill>
                <a:srgbClr val="131413"/>
              </a:solidFill>
              <a:latin typeface="Arial" pitchFamily="34" charset="0"/>
              <a:cs typeface="Arial" pitchFamily="34" charset="0"/>
            </a:endParaRP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weak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recommendation,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Evidence-B)</a:t>
            </a:r>
            <a:endParaRPr lang="en-U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315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Weight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loss generally reduces hepatic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achieved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either by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hypocaloric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diet alone or in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conjunction with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increased physical activity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100" dirty="0" smtClean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AASLD/ACG/AGA 2012 strong recommendation, </a:t>
            </a:r>
            <a:r>
              <a:rPr lang="en-US" sz="2000" dirty="0" smtClean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Evidence-A)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Loss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of at least 3-5% of body weight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appears necessary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to improve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but a greater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weight loss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(up to 10%) may be needed to improve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necroinflammation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 indent="0" algn="just">
              <a:buClr>
                <a:srgbClr val="D34817"/>
              </a:buClr>
              <a:buNone/>
            </a:pPr>
            <a:r>
              <a:rPr lang="en-US" sz="2000" dirty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(AASLD/ACG/AGA 2012 strong recommendation, </a:t>
            </a:r>
            <a:r>
              <a:rPr lang="en-US" sz="2000" dirty="0" smtClean="0">
                <a:solidFill>
                  <a:srgbClr val="D34817"/>
                </a:solidFill>
                <a:latin typeface="Arial" pitchFamily="34" charset="0"/>
                <a:cs typeface="Arial" pitchFamily="34" charset="0"/>
              </a:rPr>
              <a:t>Evidence-B)</a:t>
            </a:r>
            <a:endParaRPr lang="en-US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Exercise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alone in adults with NAFLD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may reduce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hepatic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but its ability to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improve other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aspects of liver histology remains unknown.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(AASLD/ACG/AGA 2012 strong recommendation, Evidence-B)</a:t>
            </a:r>
            <a:endParaRPr lang="en-U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636853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Chalasani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N, et al.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2012; 55(6):2005-2023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7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 overweight/obese NAFLD, a 7–10% weight loss is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the target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of most lifestyle interventions, and results in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improvement of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liver enzymes and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histology.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strong recommendation, Evidence-B)</a:t>
            </a:r>
          </a:p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Both aerobic exercise and resistance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training effectively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reduce liver fat. The choice of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training should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be tailored based on patients’ preferences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to be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maintained in the long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term. </a:t>
            </a:r>
            <a:endParaRPr lang="en-US" sz="2400" dirty="0">
              <a:solidFill>
                <a:srgbClr val="131413"/>
              </a:solidFill>
              <a:latin typeface="Arial" pitchFamily="34" charset="0"/>
              <a:cs typeface="Arial" pitchFamily="34" charset="0"/>
            </a:endParaRP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2016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weak 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recommendation, </a:t>
            </a: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Evidence-B)</a:t>
            </a:r>
            <a:endParaRPr lang="en-US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63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1600200"/>
          </a:xfrm>
        </p:spPr>
        <p:txBody>
          <a:bodyPr>
            <a:normAutofit fontScale="85000" lnSpcReduction="10000"/>
          </a:bodyPr>
          <a:lstStyle/>
          <a:p>
            <a:endParaRPr lang="en-US" dirty="0" smtClean="0"/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is the most likely diagnosis?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What additional laboratory or imaging studies do you request?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Mr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T)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6468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16002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is the next step?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3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650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?)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50 y/o housekeeper woman with 4-year history of poorly-controlled DM.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Has been referred for evaluation and management of elevated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aminotranferases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detected on a routine laboratory.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PMH: HTN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No history of smoking or alcohol use.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She does not exercise routinely.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4470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generally healthy 42 y/o lady came to you for evaluation of fatty liver (grade I) discovered during a routine abdominal ultrasound.</a:t>
            </a:r>
          </a:p>
          <a:p>
            <a:pPr marL="320040" lvl="1" indent="0" algn="just">
              <a:buNone/>
            </a:pP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She reports no risk factors or symptoms of chronic liver disease.</a:t>
            </a: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PMH and family history: Unremarkable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She takes no medications.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388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Medications: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Gliclazide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120 mg/day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Metformin 1500 mg/day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Aspirin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2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Enalapril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Hydrochlorothiazide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Hormone replacement therapy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(conjugated estrogen and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MPA) since 6 months ago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42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31.2 kg/m²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PR: 73/min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140/70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retinopathy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heart, lungs and abdomen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stigmata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of chronic liver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disease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Evidence of distal symmetric polyneuropathy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059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145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 HbA1c: 8.9%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Creatinine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: 0.9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86 U/L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72 U/L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bilirubin: 0.9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Serum albumin: 4.1 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208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(LDL-C:102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 HDL-C: 51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325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Negative viral markers.</a:t>
            </a:r>
          </a:p>
          <a:p>
            <a:pPr lvl="1" algn="just"/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0680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2133600"/>
          </a:xfrm>
        </p:spPr>
        <p:txBody>
          <a:bodyPr>
            <a:normAutofit fontScale="40000" lnSpcReduction="20000"/>
          </a:bodyPr>
          <a:lstStyle/>
          <a:p>
            <a:endParaRPr lang="en-US" sz="4500" b="1" dirty="0" smtClean="0"/>
          </a:p>
          <a:p>
            <a:pPr lvl="0">
              <a:buClr>
                <a:srgbClr val="D34817"/>
              </a:buClr>
            </a:pPr>
            <a:r>
              <a:rPr lang="en-US" sz="5000" b="1" dirty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What additional laboratory or imaging studies do you </a:t>
            </a:r>
            <a:r>
              <a:rPr lang="en-US" sz="50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request? </a:t>
            </a:r>
          </a:p>
          <a:p>
            <a:pPr lvl="0">
              <a:buClr>
                <a:srgbClr val="D34817"/>
              </a:buClr>
            </a:pPr>
            <a:endParaRPr lang="en-US" sz="2900" b="1" dirty="0">
              <a:solidFill>
                <a:srgbClr val="696464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D34817"/>
              </a:buClr>
            </a:pPr>
            <a:endParaRPr lang="en-US" sz="4000" b="1" dirty="0" smtClean="0">
              <a:solidFill>
                <a:srgbClr val="696464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D34817"/>
              </a:buClr>
            </a:pPr>
            <a:r>
              <a:rPr lang="en-US" sz="40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and</a:t>
            </a:r>
            <a:r>
              <a:rPr lang="en-US" sz="29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Clr>
                <a:srgbClr val="D34817"/>
              </a:buClr>
            </a:pPr>
            <a:endParaRPr lang="en-US" sz="2900" b="1" dirty="0" smtClean="0">
              <a:solidFill>
                <a:srgbClr val="696464"/>
              </a:solidFill>
              <a:latin typeface="Arial" pitchFamily="34" charset="0"/>
              <a:cs typeface="Arial" pitchFamily="34" charset="0"/>
            </a:endParaRPr>
          </a:p>
          <a:p>
            <a:pPr lvl="0">
              <a:buClr>
                <a:srgbClr val="D34817"/>
              </a:buClr>
            </a:pPr>
            <a:r>
              <a:rPr lang="en-US" sz="50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When?</a:t>
            </a:r>
            <a:endParaRPr lang="en-US" sz="5000" b="1" dirty="0">
              <a:solidFill>
                <a:srgbClr val="696464"/>
              </a:solidFill>
              <a:latin typeface="Arial" pitchFamily="34" charset="0"/>
              <a:cs typeface="Arial" pitchFamily="34" charset="0"/>
            </a:endParaRP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313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16002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Should she have a liver biopsy?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558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1600200"/>
          </a:xfrm>
        </p:spPr>
        <p:txBody>
          <a:bodyPr>
            <a:normAutofit/>
          </a:bodyPr>
          <a:lstStyle/>
          <a:p>
            <a:endParaRPr lang="en-US" sz="2800" b="1" dirty="0" smtClean="0"/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What is the treatment options?</a:t>
            </a:r>
          </a:p>
          <a:p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2033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57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44 y/o generally healthy woman.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Has been referred for management of fatty liver found on abdominal ultrasound survey due to a mild RUQ discomfort.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No history of smoking or alcohol use.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701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</a:t>
            </a:r>
            <a:r>
              <a:rPr lang="en-US" sz="3200" b="1" dirty="0" smtClean="0">
                <a:solidFill>
                  <a:srgbClr val="696464"/>
                </a:solidFill>
                <a:latin typeface="Arial" pitchFamily="34" charset="0"/>
                <a:cs typeface="Arial" pitchFamily="34" charset="0"/>
              </a:rPr>
              <a:t>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24.2 kg/m²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Waist circumference: 92 cm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PR: 65/min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125/70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heart, lungs and abdomen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 stigmata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of chronic liver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disease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625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Hepatic US report:</a:t>
            </a:r>
          </a:p>
          <a:p>
            <a:pPr lvl="1" algn="just"/>
            <a:r>
              <a:rPr lang="en-US" sz="2200" dirty="0" smtClean="0">
                <a:latin typeface="Arial" pitchFamily="34" charset="0"/>
                <a:cs typeface="Arial" pitchFamily="34" charset="0"/>
              </a:rPr>
              <a:t>Fatty liver (Grade III)</a:t>
            </a: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320040" lvl="1" indent="0" algn="just">
              <a:buNone/>
            </a:pP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667000"/>
            <a:ext cx="3809999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047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Physical examinations:</a:t>
            </a:r>
          </a:p>
          <a:p>
            <a:pPr marL="0" indent="0" algn="just">
              <a:buNone/>
            </a:pPr>
            <a:endParaRPr lang="en-US" sz="24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BMI: 28 kg/m²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BP: 120/80 </a:t>
            </a:r>
            <a:r>
              <a:rPr lang="en-US" sz="22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mm </a:t>
            </a:r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Hg</a:t>
            </a:r>
          </a:p>
          <a:p>
            <a:pPr lvl="1"/>
            <a:r>
              <a:rPr lang="en-US" sz="22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Others: Unremarkable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179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Laboratory: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FBS: 91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ALT:  49 U/L (two times, 6 months apart)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AST: 50 U/L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(two 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times, </a:t>
            </a:r>
            <a:r>
              <a:rPr lang="en-US" sz="2000" dirty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6 months apart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bilirubin: 0.6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Alkaline phosphatase: 88 IU/L (RR: 60-300 IU/L)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Serum albumin: 3.9 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Total cholesterol: 276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(LDL-C:193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; HDL-C: 61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Triglyceride: 109 mg/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dL</a:t>
            </a:r>
            <a:endParaRPr lang="en-US" sz="2000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Negative viral markers.</a:t>
            </a:r>
          </a:p>
          <a:p>
            <a:pPr lvl="1" algn="just"/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Normal CBC, </a:t>
            </a:r>
            <a:r>
              <a:rPr lang="en-US" sz="2000" dirty="0" err="1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thyrotropin</a:t>
            </a:r>
            <a:r>
              <a:rPr lang="en-US" sz="20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 and iron studies.</a:t>
            </a:r>
          </a:p>
          <a:p>
            <a:pPr lvl="1" algn="just"/>
            <a:endParaRPr lang="en-US" sz="2200" dirty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940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81393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Fibroscan</a:t>
            </a:r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Report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dr.Abdi\Desktop\Fatty Liver\Fibrosca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072" y="1066800"/>
            <a:ext cx="8449855" cy="510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494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items do you suggest?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Lifestyle modification</a:t>
            </a:r>
          </a:p>
          <a:p>
            <a:pPr marL="800100" lvl="1" indent="-342900" algn="l">
              <a:buAutoNum type="alphaU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Liver biopsy</a:t>
            </a: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Atorvastatin</a:t>
            </a: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 and C</a:t>
            </a:r>
          </a:p>
          <a:p>
            <a:pPr marL="800100" lvl="1" indent="-342900" algn="l">
              <a:buAutoNum type="alphaUcParenR"/>
            </a:pP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125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Most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lean persons with NAFLD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display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insulin resistance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and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altered body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fat distribution even though they have less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severe metabolic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disturbance than overweight NAFLD.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Follow-up is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nonetheless required because of possible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disease progression.</a:t>
            </a:r>
          </a:p>
          <a:p>
            <a:pPr marL="32004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weak recommendation, Evidence-B)</a:t>
            </a:r>
          </a:p>
          <a:p>
            <a:pPr marL="0" indent="0" algn="just">
              <a:buNone/>
            </a:pPr>
            <a:endParaRPr lang="en-US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73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Given the lack of evidence to show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that patients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NAFLD and NASH are at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increased risk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for serious drug-induced liver injury from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statins, statins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can be used to treat dyslipidemia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in patients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with NAFLD and NASH.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(AASLD/ACG/AGA 2012 strong recommendation, Evidence-B)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6368534"/>
            <a:ext cx="457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Chalasani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N, et al.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2012; 55(6):2005-2023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471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4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Statins may be confidently used to reduce 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LDL cholesterol and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prevent cardiovascular risk, with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no benefits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or harm on liver disease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solidFill>
                <a:srgbClr val="131413"/>
              </a:solidFill>
              <a:latin typeface="Arial" pitchFamily="34" charset="0"/>
              <a:cs typeface="Arial" pitchFamily="34" charset="0"/>
            </a:endParaRP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strong recommendation, Evidence-B)</a:t>
            </a:r>
          </a:p>
          <a:p>
            <a:pPr marL="0" indent="0" algn="just">
              <a:buNone/>
            </a:pPr>
            <a:endParaRPr lang="en-US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60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Thanks for your attention!</a:t>
            </a:r>
            <a:endParaRPr lang="en-US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286000"/>
            <a:ext cx="5257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219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52400" y="3200400"/>
            <a:ext cx="8839200" cy="32766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Which of the following laboratory assessments are necessary?</a:t>
            </a:r>
          </a:p>
          <a:p>
            <a:pPr algn="l"/>
            <a:endParaRPr lang="en-US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smtClean="0">
                <a:latin typeface="Arial" pitchFamily="34" charset="0"/>
                <a:cs typeface="Arial" pitchFamily="34" charset="0"/>
              </a:rPr>
              <a:t>Liver biochemistry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FBS </a:t>
            </a:r>
          </a:p>
          <a:p>
            <a:pPr marL="800100" lvl="1" indent="-342900" algn="l">
              <a:buFont typeface="Wingdings 2"/>
              <a:buAutoNum type="alphaUcParenR"/>
            </a:pPr>
            <a:r>
              <a:rPr lang="en-US" dirty="0">
                <a:latin typeface="Arial" pitchFamily="34" charset="0"/>
                <a:cs typeface="Arial" pitchFamily="34" charset="0"/>
              </a:rPr>
              <a:t>Lipid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profile</a:t>
            </a:r>
          </a:p>
          <a:p>
            <a:pPr marL="800100" lvl="1" indent="-342900" algn="l">
              <a:buAutoNum type="alphaUcParenR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All above</a:t>
            </a:r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21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latin typeface="Arial" pitchFamily="34" charset="0"/>
                <a:cs typeface="Arial" pitchFamily="34" charset="0"/>
              </a:rPr>
              <a:t>In patients with unsuspected hepatic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detected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on imaging who lack any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liver-related symptoms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or signs and have normal liver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biochemistries, it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is reasonable to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assess for metabolic risk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factors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(e.g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., obesity, glucose intolerance,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dyslipidemia) and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alternate causes for hepatic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such as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significant alcohol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consumption or medications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(AASLD/ACG/AGA 2012 strong recommendation, Evidence-A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419600" y="6368534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Chalasani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N, et al.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2012; 55(6):2005-2023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864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1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All individuals with </a:t>
            </a:r>
            <a:r>
              <a:rPr lang="en-US" sz="2400" dirty="0" err="1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steatosis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 should be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screened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for features </a:t>
            </a:r>
            <a:r>
              <a:rPr lang="en-US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of </a:t>
            </a:r>
            <a:r>
              <a:rPr lang="en-US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metabolic syndrome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independent of liver enzymes</a:t>
            </a:r>
            <a:r>
              <a:rPr lang="en-US" sz="2400" dirty="0" smtClean="0">
                <a:solidFill>
                  <a:srgbClr val="131413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4320" lvl="1" indent="0" algn="just">
              <a:buNone/>
            </a:pPr>
            <a:r>
              <a:rPr lang="en-US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(EASL/EASD/EASO 2016 strong recommendation, Evidence-A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105400" y="6019800"/>
            <a:ext cx="434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Diabetologia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2016; 59:1121-1140</a:t>
            </a: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Journal of </a:t>
            </a:r>
            <a:r>
              <a:rPr lang="en-US" sz="1400" dirty="0" err="1" smtClean="0">
                <a:latin typeface="Arial" pitchFamily="34" charset="0"/>
                <a:cs typeface="Arial" pitchFamily="34" charset="0"/>
              </a:rPr>
              <a:t>Hepatology</a:t>
            </a:r>
            <a:endParaRPr lang="en-US" sz="1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Obesity Facts</a:t>
            </a:r>
          </a:p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33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57200" y="1447800"/>
            <a:ext cx="8229600" cy="1470025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027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Case 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A generally healthy 56 y/o active man has been referred to you due to increased serum transaminase levels.</a:t>
            </a:r>
          </a:p>
          <a:p>
            <a:pPr marL="274320" lvl="1" indent="0" algn="just">
              <a:buNone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(AST: 45 IU/L; ALT: 56 IU/L)</a:t>
            </a:r>
          </a:p>
          <a:p>
            <a:pPr marL="320040" lvl="1" indent="0" algn="just">
              <a:buNone/>
            </a:pPr>
            <a:endParaRPr lang="en-US" dirty="0" smtClean="0">
              <a:solidFill>
                <a:srgbClr val="231F2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solidFill>
                  <a:srgbClr val="231F20"/>
                </a:solidFill>
                <a:latin typeface="Arial" pitchFamily="34" charset="0"/>
                <a:cs typeface="Arial" pitchFamily="34" charset="0"/>
              </a:rPr>
              <a:t>He reports no risk factors or symptoms of chronic liver disease.</a:t>
            </a:r>
          </a:p>
          <a:p>
            <a:pPr lvl="1" algn="just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PMH and family history: Unremarkable.</a:t>
            </a:r>
          </a:p>
          <a:p>
            <a:pPr marL="0" indent="0" algn="just">
              <a:buNone/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 is smoker (20 pack-years).</a:t>
            </a:r>
          </a:p>
          <a:p>
            <a:pPr algn="just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 smtClean="0">
                <a:latin typeface="Arial" pitchFamily="34" charset="0"/>
                <a:cs typeface="Arial" pitchFamily="34" charset="0"/>
              </a:rPr>
              <a:t>He takes no medications.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52CC0-EF70-4636-90A2-1B9FCE6E255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458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641</TotalTime>
  <Words>1856</Words>
  <Application>Microsoft Office PowerPoint</Application>
  <PresentationFormat>On-screen Show (4:3)</PresentationFormat>
  <Paragraphs>334</Paragraphs>
  <Slides>46</Slides>
  <Notes>0</Notes>
  <HiddenSlides>9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Equity</vt:lpstr>
      <vt:lpstr>Nonalcoholic Fatty Liver Disease Case Discussion </vt:lpstr>
      <vt:lpstr>Case 1</vt:lpstr>
      <vt:lpstr>Case 1</vt:lpstr>
      <vt:lpstr>Case 1</vt:lpstr>
      <vt:lpstr>Case 1</vt:lpstr>
      <vt:lpstr>Case 1</vt:lpstr>
      <vt:lpstr>Case 1</vt:lpstr>
      <vt:lpstr>Case 2</vt:lpstr>
      <vt:lpstr>Case 2</vt:lpstr>
      <vt:lpstr>Case 2</vt:lpstr>
      <vt:lpstr>Case 2</vt:lpstr>
      <vt:lpstr>Case 2</vt:lpstr>
      <vt:lpstr>Case 2</vt:lpstr>
      <vt:lpstr>Case 2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3</vt:lpstr>
      <vt:lpstr>Case 1 (Mr T)</vt:lpstr>
      <vt:lpstr>Case 3</vt:lpstr>
      <vt:lpstr>Case 2 (Ms ?)</vt:lpstr>
      <vt:lpstr>Case 2</vt:lpstr>
      <vt:lpstr>Case 2</vt:lpstr>
      <vt:lpstr>Case 2</vt:lpstr>
      <vt:lpstr>Case 2</vt:lpstr>
      <vt:lpstr>Case 2</vt:lpstr>
      <vt:lpstr>Case 2</vt:lpstr>
      <vt:lpstr>Case 4</vt:lpstr>
      <vt:lpstr>Case 4</vt:lpstr>
      <vt:lpstr>Case 4</vt:lpstr>
      <vt:lpstr>Case 4</vt:lpstr>
      <vt:lpstr>Case 4</vt:lpstr>
      <vt:lpstr>Fibroscan Report</vt:lpstr>
      <vt:lpstr>Case 4</vt:lpstr>
      <vt:lpstr>Case 4</vt:lpstr>
      <vt:lpstr>Case 4</vt:lpstr>
      <vt:lpstr>Case 4</vt:lpstr>
      <vt:lpstr>Thanks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Nonalcoholic Fatty Liver Disease Case Discussion</dc:title>
  <dc:creator>dr.Abdi</dc:creator>
  <cp:lastModifiedBy>User</cp:lastModifiedBy>
  <cp:revision>61</cp:revision>
  <dcterms:created xsi:type="dcterms:W3CDTF">2016-07-16T02:25:51Z</dcterms:created>
  <dcterms:modified xsi:type="dcterms:W3CDTF">2016-07-21T06:05:06Z</dcterms:modified>
</cp:coreProperties>
</file>