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34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4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45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</p:sldIdLst>
  <p:sldSz cx="51206400" cy="28803600"/>
  <p:notesSz cx="6858000" cy="9144000"/>
  <p:defaultTextStyle>
    <a:defPPr>
      <a:defRPr lang="en-US"/>
    </a:defPPr>
    <a:lvl1pPr marL="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1pPr>
    <a:lvl2pPr marL="192024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2pPr>
    <a:lvl3pPr marL="384048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3pPr>
    <a:lvl4pPr marL="576072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4pPr>
    <a:lvl5pPr marL="768096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5pPr>
    <a:lvl6pPr marL="960120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6pPr>
    <a:lvl7pPr marL="1152144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7pPr>
    <a:lvl8pPr marL="1344168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8pPr>
    <a:lvl9pPr marL="15361920" algn="l" defTabSz="3840480" rtl="0" eaLnBrk="1" latinLnBrk="0" hangingPunct="1">
      <a:defRPr sz="756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" d="100"/>
          <a:sy n="19" d="100"/>
        </p:scale>
        <p:origin x="797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E15E-5FDF-4788-943F-3D5B64E642AA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7A6F-528F-49F8-B9E4-65E18FBA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3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920240"/>
            <a:ext cx="16515397" cy="6720840"/>
          </a:xfrm>
        </p:spPr>
        <p:txBody>
          <a:bodyPr anchor="b"/>
          <a:lstStyle>
            <a:lvl1pPr>
              <a:defRPr sz="1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204"/>
            <a:ext cx="25923240" cy="20469225"/>
          </a:xfrm>
        </p:spPr>
        <p:txBody>
          <a:bodyPr anchor="t"/>
          <a:lstStyle>
            <a:lvl1pPr marL="0" indent="0">
              <a:buNone/>
              <a:defRPr sz="13500"/>
            </a:lvl1pPr>
            <a:lvl2pPr marL="1920240" indent="0">
              <a:buNone/>
              <a:defRPr sz="12000"/>
            </a:lvl2pPr>
            <a:lvl3pPr marL="3840480" indent="0">
              <a:buNone/>
              <a:defRPr sz="10000"/>
            </a:lvl3pPr>
            <a:lvl4pPr marL="5760720" indent="0">
              <a:buNone/>
              <a:defRPr sz="8500"/>
            </a:lvl4pPr>
            <a:lvl5pPr marL="7680960" indent="0">
              <a:buNone/>
              <a:defRPr sz="8500"/>
            </a:lvl5pPr>
            <a:lvl6pPr marL="9601200" indent="0">
              <a:buNone/>
              <a:defRPr sz="8500"/>
            </a:lvl6pPr>
            <a:lvl7pPr marL="11521440" indent="0">
              <a:buNone/>
              <a:defRPr sz="8500"/>
            </a:lvl7pPr>
            <a:lvl8pPr marL="13441680" indent="0">
              <a:buNone/>
              <a:defRPr sz="8500"/>
            </a:lvl8pPr>
            <a:lvl9pPr marL="15361920" indent="0">
              <a:buNone/>
              <a:defRPr sz="8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8641080"/>
            <a:ext cx="16515397" cy="16008670"/>
          </a:xfrm>
        </p:spPr>
        <p:txBody>
          <a:bodyPr/>
          <a:lstStyle>
            <a:lvl1pPr marL="0" indent="0">
              <a:buNone/>
              <a:defRPr sz="6500"/>
            </a:lvl1pPr>
            <a:lvl2pPr marL="1920240" indent="0">
              <a:buNone/>
              <a:defRPr sz="6000"/>
            </a:lvl2pPr>
            <a:lvl3pPr marL="3840480" indent="0">
              <a:buNone/>
              <a:defRPr sz="5000"/>
            </a:lvl3pPr>
            <a:lvl4pPr marL="5760720" indent="0">
              <a:buNone/>
              <a:defRPr sz="4000"/>
            </a:lvl4pPr>
            <a:lvl5pPr marL="7680960" indent="0">
              <a:buNone/>
              <a:defRPr sz="4000"/>
            </a:lvl5pPr>
            <a:lvl6pPr marL="9601200" indent="0">
              <a:buNone/>
              <a:defRPr sz="4000"/>
            </a:lvl6pPr>
            <a:lvl7pPr marL="11521440" indent="0">
              <a:buNone/>
              <a:defRPr sz="4000"/>
            </a:lvl7pPr>
            <a:lvl8pPr marL="13441680" indent="0">
              <a:buNone/>
              <a:defRPr sz="4000"/>
            </a:lvl8pPr>
            <a:lvl9pPr marL="1536192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7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8" y="1533525"/>
            <a:ext cx="11041380" cy="2440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8" y="1533525"/>
            <a:ext cx="32484060" cy="24409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4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00"/>
            </a:lvl1pPr>
            <a:lvl2pPr marL="1920240" indent="0" algn="ctr">
              <a:buNone/>
              <a:defRPr sz="8500"/>
            </a:lvl2pPr>
            <a:lvl3pPr marL="3840480" indent="0" algn="ctr">
              <a:buNone/>
              <a:defRPr sz="7500"/>
            </a:lvl3pPr>
            <a:lvl4pPr marL="5760720" indent="0" algn="ctr">
              <a:buNone/>
              <a:defRPr sz="6500"/>
            </a:lvl4pPr>
            <a:lvl5pPr marL="7680960" indent="0" algn="ctr">
              <a:buNone/>
              <a:defRPr sz="6500"/>
            </a:lvl5pPr>
            <a:lvl6pPr marL="9601200" indent="0" algn="ctr">
              <a:buNone/>
              <a:defRPr sz="6500"/>
            </a:lvl6pPr>
            <a:lvl7pPr marL="11521440" indent="0" algn="ctr">
              <a:buNone/>
              <a:defRPr sz="6500"/>
            </a:lvl7pPr>
            <a:lvl8pPr marL="13441680" indent="0" algn="ctr">
              <a:buNone/>
              <a:defRPr sz="6500"/>
            </a:lvl8pPr>
            <a:lvl9pPr marL="15361920" indent="0" algn="ctr">
              <a:buNone/>
              <a:defRPr sz="6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7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0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3" y="7180919"/>
            <a:ext cx="44165520" cy="11981495"/>
          </a:xfrm>
        </p:spPr>
        <p:txBody>
          <a:bodyPr anchor="b"/>
          <a:lstStyle>
            <a:lvl1pPr>
              <a:defRPr sz="2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3" y="19275764"/>
            <a:ext cx="44165520" cy="6300785"/>
          </a:xfrm>
        </p:spPr>
        <p:txBody>
          <a:bodyPr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04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4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44"/>
            <a:ext cx="44165520" cy="5567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5" y="7060885"/>
            <a:ext cx="21662704" cy="3460430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20240" indent="0">
              <a:buNone/>
              <a:defRPr sz="8500" b="1"/>
            </a:lvl2pPr>
            <a:lvl3pPr marL="3840480" indent="0">
              <a:buNone/>
              <a:defRPr sz="7500" b="1"/>
            </a:lvl3pPr>
            <a:lvl4pPr marL="5760720" indent="0">
              <a:buNone/>
              <a:defRPr sz="6500" b="1"/>
            </a:lvl4pPr>
            <a:lvl5pPr marL="7680960" indent="0">
              <a:buNone/>
              <a:defRPr sz="6500" b="1"/>
            </a:lvl5pPr>
            <a:lvl6pPr marL="9601200" indent="0">
              <a:buNone/>
              <a:defRPr sz="6500" b="1"/>
            </a:lvl6pPr>
            <a:lvl7pPr marL="11521440" indent="0">
              <a:buNone/>
              <a:defRPr sz="6500" b="1"/>
            </a:lvl7pPr>
            <a:lvl8pPr marL="13441680" indent="0">
              <a:buNone/>
              <a:defRPr sz="6500" b="1"/>
            </a:lvl8pPr>
            <a:lvl9pPr marL="15361920" indent="0">
              <a:buNone/>
              <a:defRPr sz="6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5" y="10521315"/>
            <a:ext cx="21662704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8" y="7060885"/>
            <a:ext cx="21769390" cy="3460430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20240" indent="0">
              <a:buNone/>
              <a:defRPr sz="8500" b="1"/>
            </a:lvl2pPr>
            <a:lvl3pPr marL="3840480" indent="0">
              <a:buNone/>
              <a:defRPr sz="7500" b="1"/>
            </a:lvl3pPr>
            <a:lvl4pPr marL="5760720" indent="0">
              <a:buNone/>
              <a:defRPr sz="6500" b="1"/>
            </a:lvl4pPr>
            <a:lvl5pPr marL="7680960" indent="0">
              <a:buNone/>
              <a:defRPr sz="6500" b="1"/>
            </a:lvl5pPr>
            <a:lvl6pPr marL="9601200" indent="0">
              <a:buNone/>
              <a:defRPr sz="6500" b="1"/>
            </a:lvl6pPr>
            <a:lvl7pPr marL="11521440" indent="0">
              <a:buNone/>
              <a:defRPr sz="6500" b="1"/>
            </a:lvl7pPr>
            <a:lvl8pPr marL="13441680" indent="0">
              <a:buNone/>
              <a:defRPr sz="6500" b="1"/>
            </a:lvl8pPr>
            <a:lvl9pPr marL="15361920" indent="0">
              <a:buNone/>
              <a:defRPr sz="6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8" y="10521315"/>
            <a:ext cx="21769390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69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66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9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713925"/>
            <a:ext cx="38404800" cy="10027920"/>
          </a:xfrm>
        </p:spPr>
        <p:txBody>
          <a:bodyPr anchor="b"/>
          <a:lstStyle>
            <a:lvl1pPr algn="ctr">
              <a:defRPr sz="2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15128560"/>
            <a:ext cx="38404800" cy="6954200"/>
          </a:xfrm>
        </p:spPr>
        <p:txBody>
          <a:bodyPr/>
          <a:lstStyle>
            <a:lvl1pPr marL="0" indent="0" algn="ctr">
              <a:buNone/>
              <a:defRPr sz="10000"/>
            </a:lvl1pPr>
            <a:lvl2pPr marL="1920240" indent="0" algn="ctr">
              <a:buNone/>
              <a:defRPr sz="8500"/>
            </a:lvl2pPr>
            <a:lvl3pPr marL="3840480" indent="0" algn="ctr">
              <a:buNone/>
              <a:defRPr sz="7500"/>
            </a:lvl3pPr>
            <a:lvl4pPr marL="5760720" indent="0" algn="ctr">
              <a:buNone/>
              <a:defRPr sz="6500"/>
            </a:lvl4pPr>
            <a:lvl5pPr marL="7680960" indent="0" algn="ctr">
              <a:buNone/>
              <a:defRPr sz="6500"/>
            </a:lvl5pPr>
            <a:lvl6pPr marL="9601200" indent="0" algn="ctr">
              <a:buNone/>
              <a:defRPr sz="6500"/>
            </a:lvl6pPr>
            <a:lvl7pPr marL="11521440" indent="0" algn="ctr">
              <a:buNone/>
              <a:defRPr sz="6500"/>
            </a:lvl7pPr>
            <a:lvl8pPr marL="13441680" indent="0" algn="ctr">
              <a:buNone/>
              <a:defRPr sz="6500"/>
            </a:lvl8pPr>
            <a:lvl9pPr marL="15361920" indent="0" algn="ctr">
              <a:buNone/>
              <a:defRPr sz="6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5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920240"/>
            <a:ext cx="16515397" cy="6720840"/>
          </a:xfrm>
        </p:spPr>
        <p:txBody>
          <a:bodyPr anchor="b"/>
          <a:lstStyle>
            <a:lvl1pPr>
              <a:defRPr sz="1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204"/>
            <a:ext cx="25923240" cy="20469225"/>
          </a:xfrm>
        </p:spPr>
        <p:txBody>
          <a:bodyPr/>
          <a:lstStyle>
            <a:lvl1pPr>
              <a:defRPr sz="13500"/>
            </a:lvl1pPr>
            <a:lvl2pPr>
              <a:defRPr sz="12000"/>
            </a:lvl2pPr>
            <a:lvl3pPr>
              <a:defRPr sz="100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8641080"/>
            <a:ext cx="16515397" cy="16008670"/>
          </a:xfrm>
        </p:spPr>
        <p:txBody>
          <a:bodyPr/>
          <a:lstStyle>
            <a:lvl1pPr marL="0" indent="0">
              <a:buNone/>
              <a:defRPr sz="6500"/>
            </a:lvl1pPr>
            <a:lvl2pPr marL="1920240" indent="0">
              <a:buNone/>
              <a:defRPr sz="6000"/>
            </a:lvl2pPr>
            <a:lvl3pPr marL="3840480" indent="0">
              <a:buNone/>
              <a:defRPr sz="5000"/>
            </a:lvl3pPr>
            <a:lvl4pPr marL="5760720" indent="0">
              <a:buNone/>
              <a:defRPr sz="4000"/>
            </a:lvl4pPr>
            <a:lvl5pPr marL="7680960" indent="0">
              <a:buNone/>
              <a:defRPr sz="4000"/>
            </a:lvl5pPr>
            <a:lvl6pPr marL="9601200" indent="0">
              <a:buNone/>
              <a:defRPr sz="4000"/>
            </a:lvl6pPr>
            <a:lvl7pPr marL="11521440" indent="0">
              <a:buNone/>
              <a:defRPr sz="4000"/>
            </a:lvl7pPr>
            <a:lvl8pPr marL="13441680" indent="0">
              <a:buNone/>
              <a:defRPr sz="4000"/>
            </a:lvl8pPr>
            <a:lvl9pPr marL="1536192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50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920240"/>
            <a:ext cx="16515397" cy="6720840"/>
          </a:xfrm>
        </p:spPr>
        <p:txBody>
          <a:bodyPr anchor="b"/>
          <a:lstStyle>
            <a:lvl1pPr>
              <a:defRPr sz="1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69390" y="4147204"/>
            <a:ext cx="25923240" cy="20469225"/>
          </a:xfrm>
        </p:spPr>
        <p:txBody>
          <a:bodyPr anchor="t"/>
          <a:lstStyle>
            <a:lvl1pPr marL="0" indent="0">
              <a:buNone/>
              <a:defRPr sz="13500"/>
            </a:lvl1pPr>
            <a:lvl2pPr marL="1920240" indent="0">
              <a:buNone/>
              <a:defRPr sz="12000"/>
            </a:lvl2pPr>
            <a:lvl3pPr marL="3840480" indent="0">
              <a:buNone/>
              <a:defRPr sz="10000"/>
            </a:lvl3pPr>
            <a:lvl4pPr marL="5760720" indent="0">
              <a:buNone/>
              <a:defRPr sz="8500"/>
            </a:lvl4pPr>
            <a:lvl5pPr marL="7680960" indent="0">
              <a:buNone/>
              <a:defRPr sz="8500"/>
            </a:lvl5pPr>
            <a:lvl6pPr marL="9601200" indent="0">
              <a:buNone/>
              <a:defRPr sz="8500"/>
            </a:lvl6pPr>
            <a:lvl7pPr marL="11521440" indent="0">
              <a:buNone/>
              <a:defRPr sz="8500"/>
            </a:lvl7pPr>
            <a:lvl8pPr marL="13441680" indent="0">
              <a:buNone/>
              <a:defRPr sz="8500"/>
            </a:lvl8pPr>
            <a:lvl9pPr marL="15361920" indent="0">
              <a:buNone/>
              <a:defRPr sz="8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8641080"/>
            <a:ext cx="16515397" cy="16008670"/>
          </a:xfrm>
        </p:spPr>
        <p:txBody>
          <a:bodyPr/>
          <a:lstStyle>
            <a:lvl1pPr marL="0" indent="0">
              <a:buNone/>
              <a:defRPr sz="6500"/>
            </a:lvl1pPr>
            <a:lvl2pPr marL="1920240" indent="0">
              <a:buNone/>
              <a:defRPr sz="6000"/>
            </a:lvl2pPr>
            <a:lvl3pPr marL="3840480" indent="0">
              <a:buNone/>
              <a:defRPr sz="5000"/>
            </a:lvl3pPr>
            <a:lvl4pPr marL="5760720" indent="0">
              <a:buNone/>
              <a:defRPr sz="4000"/>
            </a:lvl4pPr>
            <a:lvl5pPr marL="7680960" indent="0">
              <a:buNone/>
              <a:defRPr sz="4000"/>
            </a:lvl5pPr>
            <a:lvl6pPr marL="9601200" indent="0">
              <a:buNone/>
              <a:defRPr sz="4000"/>
            </a:lvl6pPr>
            <a:lvl7pPr marL="11521440" indent="0">
              <a:buNone/>
              <a:defRPr sz="4000"/>
            </a:lvl7pPr>
            <a:lvl8pPr marL="13441680" indent="0">
              <a:buNone/>
              <a:defRPr sz="4000"/>
            </a:lvl8pPr>
            <a:lvl9pPr marL="1536192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19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1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644588" y="1533525"/>
            <a:ext cx="11041380" cy="24409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0448" y="1533525"/>
            <a:ext cx="32484060" cy="24409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5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1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73" y="7180919"/>
            <a:ext cx="44165520" cy="11981495"/>
          </a:xfrm>
        </p:spPr>
        <p:txBody>
          <a:bodyPr anchor="b"/>
          <a:lstStyle>
            <a:lvl1pPr>
              <a:defRPr sz="2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3773" y="19275764"/>
            <a:ext cx="44165520" cy="6300785"/>
          </a:xfrm>
        </p:spPr>
        <p:txBody>
          <a:bodyPr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192024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9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3240" y="7667625"/>
            <a:ext cx="21762720" cy="18275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51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533544"/>
            <a:ext cx="44165520" cy="5567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115" y="7060885"/>
            <a:ext cx="21662704" cy="3460430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20240" indent="0">
              <a:buNone/>
              <a:defRPr sz="8500" b="1"/>
            </a:lvl2pPr>
            <a:lvl3pPr marL="3840480" indent="0">
              <a:buNone/>
              <a:defRPr sz="7500" b="1"/>
            </a:lvl3pPr>
            <a:lvl4pPr marL="5760720" indent="0">
              <a:buNone/>
              <a:defRPr sz="6500" b="1"/>
            </a:lvl4pPr>
            <a:lvl5pPr marL="7680960" indent="0">
              <a:buNone/>
              <a:defRPr sz="6500" b="1"/>
            </a:lvl5pPr>
            <a:lvl6pPr marL="9601200" indent="0">
              <a:buNone/>
              <a:defRPr sz="6500" b="1"/>
            </a:lvl6pPr>
            <a:lvl7pPr marL="11521440" indent="0">
              <a:buNone/>
              <a:defRPr sz="6500" b="1"/>
            </a:lvl7pPr>
            <a:lvl8pPr marL="13441680" indent="0">
              <a:buNone/>
              <a:defRPr sz="6500" b="1"/>
            </a:lvl8pPr>
            <a:lvl9pPr marL="15361920" indent="0">
              <a:buNone/>
              <a:defRPr sz="6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7115" y="10521315"/>
            <a:ext cx="21662704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23248" y="7060885"/>
            <a:ext cx="21769390" cy="3460430"/>
          </a:xfrm>
        </p:spPr>
        <p:txBody>
          <a:bodyPr anchor="b"/>
          <a:lstStyle>
            <a:lvl1pPr marL="0" indent="0">
              <a:buNone/>
              <a:defRPr sz="10000" b="1"/>
            </a:lvl1pPr>
            <a:lvl2pPr marL="1920240" indent="0">
              <a:buNone/>
              <a:defRPr sz="8500" b="1"/>
            </a:lvl2pPr>
            <a:lvl3pPr marL="3840480" indent="0">
              <a:buNone/>
              <a:defRPr sz="7500" b="1"/>
            </a:lvl3pPr>
            <a:lvl4pPr marL="5760720" indent="0">
              <a:buNone/>
              <a:defRPr sz="6500" b="1"/>
            </a:lvl4pPr>
            <a:lvl5pPr marL="7680960" indent="0">
              <a:buNone/>
              <a:defRPr sz="6500" b="1"/>
            </a:lvl5pPr>
            <a:lvl6pPr marL="9601200" indent="0">
              <a:buNone/>
              <a:defRPr sz="6500" b="1"/>
            </a:lvl6pPr>
            <a:lvl7pPr marL="11521440" indent="0">
              <a:buNone/>
              <a:defRPr sz="6500" b="1"/>
            </a:lvl7pPr>
            <a:lvl8pPr marL="13441680" indent="0">
              <a:buNone/>
              <a:defRPr sz="6500" b="1"/>
            </a:lvl8pPr>
            <a:lvl9pPr marL="15361920" indent="0">
              <a:buNone/>
              <a:defRPr sz="6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923248" y="10521315"/>
            <a:ext cx="21769390" cy="15475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7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2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110" y="1920240"/>
            <a:ext cx="16515397" cy="6720840"/>
          </a:xfrm>
        </p:spPr>
        <p:txBody>
          <a:bodyPr anchor="b"/>
          <a:lstStyle>
            <a:lvl1pPr>
              <a:defRPr sz="1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69390" y="4147204"/>
            <a:ext cx="25923240" cy="20469225"/>
          </a:xfrm>
        </p:spPr>
        <p:txBody>
          <a:bodyPr/>
          <a:lstStyle>
            <a:lvl1pPr>
              <a:defRPr sz="13500"/>
            </a:lvl1pPr>
            <a:lvl2pPr>
              <a:defRPr sz="12000"/>
            </a:lvl2pPr>
            <a:lvl3pPr>
              <a:defRPr sz="100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110" y="8641080"/>
            <a:ext cx="16515397" cy="16008670"/>
          </a:xfrm>
        </p:spPr>
        <p:txBody>
          <a:bodyPr/>
          <a:lstStyle>
            <a:lvl1pPr marL="0" indent="0">
              <a:buNone/>
              <a:defRPr sz="6500"/>
            </a:lvl1pPr>
            <a:lvl2pPr marL="1920240" indent="0">
              <a:buNone/>
              <a:defRPr sz="6000"/>
            </a:lvl2pPr>
            <a:lvl3pPr marL="3840480" indent="0">
              <a:buNone/>
              <a:defRPr sz="5000"/>
            </a:lvl3pPr>
            <a:lvl4pPr marL="5760720" indent="0">
              <a:buNone/>
              <a:defRPr sz="4000"/>
            </a:lvl4pPr>
            <a:lvl5pPr marL="7680960" indent="0">
              <a:buNone/>
              <a:defRPr sz="4000"/>
            </a:lvl5pPr>
            <a:lvl6pPr marL="9601200" indent="0">
              <a:buNone/>
              <a:defRPr sz="4000"/>
            </a:lvl6pPr>
            <a:lvl7pPr marL="11521440" indent="0">
              <a:buNone/>
              <a:defRPr sz="4000"/>
            </a:lvl7pPr>
            <a:lvl8pPr marL="13441680" indent="0">
              <a:buNone/>
              <a:defRPr sz="4000"/>
            </a:lvl8pPr>
            <a:lvl9pPr marL="1536192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27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E15E-5FDF-4788-943F-3D5B64E642AA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72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72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B7A6F-528F-49F8-B9E4-65E18FBA8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9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9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44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89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778300"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89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89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7783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5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20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0440" y="1533544"/>
            <a:ext cx="44165520" cy="5567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0440" y="7667625"/>
            <a:ext cx="44165520" cy="1827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0440" y="26696689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fld id="{89C880ED-B780-4487-9889-DC3585A083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778300"/>
              <a:t>7/24/2019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62120" y="26696689"/>
            <a:ext cx="1728216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64520" y="26696689"/>
            <a:ext cx="11521440" cy="1533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778300"/>
            <a:fld id="{46E61C42-2ECA-482B-8F8F-E41CB6F8A1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7783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8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20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7" y="243840"/>
            <a:ext cx="20177758" cy="2826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65709" y="23056566"/>
            <a:ext cx="13840691" cy="547842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74320" algn="ctr" defTabSz="3778300" rtl="1">
              <a:spcBef>
                <a:spcPts val="1200"/>
              </a:spcBef>
            </a:pPr>
            <a:r>
              <a:rPr lang="fa-IR" sz="9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دکتر اکبر - علی عسگرزاده</a:t>
            </a:r>
            <a:br>
              <a:rPr lang="fa-IR" sz="9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</a:b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منخصص داخلی - فوق تخصص غدد و متابولیسم</a:t>
            </a:r>
            <a:b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</a:b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استادبخش غدد- گروه داخلی</a:t>
            </a:r>
            <a:endParaRPr lang="en-US" sz="6000" dirty="0">
              <a:solidFill>
                <a:srgbClr val="0066FF"/>
              </a:solidFill>
              <a:latin typeface="IranNastaliq" pitchFamily="18" charset="0"/>
              <a:cs typeface="IranNastaliq" pitchFamily="18" charset="0"/>
            </a:endParaRPr>
          </a:p>
          <a:p>
            <a:pPr marL="274320" algn="ctr" defTabSz="3778300" rtl="1">
              <a:spcBef>
                <a:spcPts val="1200"/>
              </a:spcBef>
            </a:pP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دانشکده پزشکی- دانشگاه علوم پزشکی تبریز</a:t>
            </a:r>
            <a:endParaRPr lang="en-US" sz="6000" dirty="0">
              <a:solidFill>
                <a:srgbClr val="0066FF"/>
              </a:solidFill>
              <a:latin typeface="IranNastaliq" pitchFamily="18" charset="0"/>
              <a:cs typeface="IranNastaliq" pitchFamily="18" charset="0"/>
            </a:endParaRPr>
          </a:p>
          <a:p>
            <a:pPr marL="274320" algn="ctr" defTabSz="3778300" rtl="1">
              <a:spcBef>
                <a:spcPts val="1200"/>
              </a:spcBef>
            </a:pP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مرکز آموزشی</a:t>
            </a:r>
            <a:r>
              <a:rPr lang="en-US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  - </a:t>
            </a: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درمانی </a:t>
            </a:r>
            <a:r>
              <a:rPr lang="en-US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 </a:t>
            </a:r>
            <a:r>
              <a:rPr lang="fa-IR" sz="6000" dirty="0">
                <a:solidFill>
                  <a:srgbClr val="0066FF"/>
                </a:solidFill>
                <a:latin typeface="IranNastaliq" pitchFamily="18" charset="0"/>
                <a:cs typeface="IranNastaliq" pitchFamily="18" charset="0"/>
              </a:rPr>
              <a:t>و تحقیقاتی امام رضا</a:t>
            </a:r>
            <a:endParaRPr lang="en-US" sz="6000" dirty="0">
              <a:solidFill>
                <a:srgbClr val="0066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482" y="20956608"/>
            <a:ext cx="11033758" cy="78470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3749671" y="0"/>
            <a:ext cx="15711058" cy="31700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r" defTabSz="3778300" rtl="1"/>
            <a:r>
              <a:rPr lang="fa-IR" sz="20000" dirty="0">
                <a:ln w="0"/>
                <a:solidFill>
                  <a:srgbClr val="009900"/>
                </a:solidFill>
                <a:effectLst>
                  <a:reflection blurRad="6350" stA="53000" endA="300" endPos="35500" dir="5400000" sy="-90000" algn="bl" rotWithShape="0"/>
                </a:effectLst>
                <a:cs typeface="B Titr" panose="00000700000000000000" pitchFamily="2" charset="-78"/>
              </a:rPr>
              <a:t>بنام خدا</a:t>
            </a:r>
            <a:endParaRPr lang="en-US" sz="20000" dirty="0">
              <a:ln w="0"/>
              <a:solidFill>
                <a:srgbClr val="009900"/>
              </a:solidFill>
              <a:effectLst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64639" y="26458127"/>
            <a:ext cx="28163520" cy="224676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3778300" rtl="1"/>
            <a:r>
              <a:rPr lang="fa-IR" sz="3500" b="1" dirty="0">
                <a:solidFill>
                  <a:prstClr val="black"/>
                </a:solidFill>
                <a:cs typeface="B Mitra" pitchFamily="2" charset="-78"/>
              </a:rPr>
              <a:t>اصول مراقبت و کنترل دیابت و درمان های نوین دیابت </a:t>
            </a:r>
            <a:endParaRPr lang="en-US" sz="3500" dirty="0">
              <a:solidFill>
                <a:prstClr val="black"/>
              </a:solidFill>
              <a:cs typeface="B Mitra" pitchFamily="2" charset="-78"/>
            </a:endParaRPr>
          </a:p>
          <a:p>
            <a:pPr algn="ctr" defTabSz="3778300" rtl="1"/>
            <a:r>
              <a:rPr lang="fa-IR" sz="3500" b="1" dirty="0">
                <a:solidFill>
                  <a:prstClr val="black"/>
                </a:solidFill>
                <a:cs typeface="B Mitra" pitchFamily="2" charset="-78"/>
              </a:rPr>
              <a:t>سومین دوره بازآموزی منطقه‌ای</a:t>
            </a:r>
            <a:endParaRPr lang="en-US" sz="3500" dirty="0">
              <a:solidFill>
                <a:prstClr val="black"/>
              </a:solidFill>
              <a:cs typeface="B Mitra" pitchFamily="2" charset="-78"/>
            </a:endParaRPr>
          </a:p>
          <a:p>
            <a:pPr algn="ctr" defTabSz="3778300" rtl="1"/>
            <a:r>
              <a:rPr lang="fa-IR" sz="3500" b="1" dirty="0">
                <a:solidFill>
                  <a:prstClr val="black"/>
                </a:solidFill>
                <a:cs typeface="B Mitra" pitchFamily="2" charset="-78"/>
              </a:rPr>
              <a:t>2-4 مرداد 1398، تبریز</a:t>
            </a:r>
            <a:endParaRPr lang="en-US" sz="3500" dirty="0">
              <a:solidFill>
                <a:prstClr val="black"/>
              </a:solidFill>
              <a:cs typeface="B Mitra" pitchFamily="2" charset="-78"/>
            </a:endParaRPr>
          </a:p>
          <a:p>
            <a:pPr algn="ctr" defTabSz="3778300" rtl="1"/>
            <a:r>
              <a:rPr lang="fa-IR" sz="3500" b="1" dirty="0">
                <a:solidFill>
                  <a:prstClr val="black"/>
                </a:solidFill>
                <a:cs typeface="B Mitra" pitchFamily="2" charset="-78"/>
              </a:rPr>
              <a:t>انجمن متخصصین غدد درون‌ریز ایران، انجمن دیابت ایران</a:t>
            </a:r>
            <a:endParaRPr lang="en-US" sz="3500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16318" y="12516668"/>
            <a:ext cx="19690082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3778300"/>
            <a:r>
              <a:rPr lang="fa-IR" sz="24000" b="1" cap="all" dirty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B Titr" pitchFamily="2" charset="-78"/>
              </a:rPr>
              <a:t>انسولین درمانی</a:t>
            </a:r>
            <a:endParaRPr lang="en-US" sz="24000" b="1" cap="all" dirty="0">
              <a:ln w="0"/>
              <a:gradFill flip="none">
                <a:gsLst>
                  <a:gs pos="0">
                    <a:srgbClr val="5B9BD5">
                      <a:tint val="75000"/>
                      <a:shade val="75000"/>
                      <a:satMod val="170000"/>
                    </a:srgbClr>
                  </a:gs>
                  <a:gs pos="49000">
                    <a:srgbClr val="5B9BD5">
                      <a:tint val="88000"/>
                      <a:shade val="65000"/>
                      <a:satMod val="172000"/>
                    </a:srgbClr>
                  </a:gs>
                  <a:gs pos="50000">
                    <a:srgbClr val="5B9BD5">
                      <a:shade val="65000"/>
                      <a:satMod val="130000"/>
                    </a:srgbClr>
                  </a:gs>
                  <a:gs pos="92000">
                    <a:srgbClr val="5B9BD5">
                      <a:shade val="50000"/>
                      <a:satMod val="120000"/>
                    </a:srgbClr>
                  </a:gs>
                  <a:gs pos="100000">
                    <a:srgbClr val="5B9BD5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77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1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83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5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1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2867889" y="5611307"/>
            <a:ext cx="41563" cy="6400594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>
          <a:xfrm>
            <a:off x="1219198" y="10972802"/>
            <a:ext cx="49499520" cy="4328159"/>
          </a:xfrm>
          <a:prstGeom prst="rightArrow">
            <a:avLst>
              <a:gd name="adj1" fmla="val 50000"/>
              <a:gd name="adj2" fmla="val 14453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8732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3778300"/>
            <a:endParaRPr lang="en-US" sz="7500" b="1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87" y="914399"/>
            <a:ext cx="9922192" cy="470898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1890 von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Merring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and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Minkowski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study the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efrect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pancreatectomy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on dogs and identify the link between the pancreas and diabetes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8695" y="7040880"/>
            <a:ext cx="8550590" cy="378565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1898: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Zuelzer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and others administer pancreatic extracts with severe side effects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8236" y="6455093"/>
            <a:ext cx="8550590" cy="378565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Longer acting insulin formulations based on </a:t>
            </a:r>
            <a:r>
              <a:rPr lang="en-US" sz="6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protamine 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and/or zinc are developed (e. g. PZI)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9729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1890s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6528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1920s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83327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1930s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60126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1940s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36925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1950s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13725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1960s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90529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1970s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67329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1990s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44128" y="12649381"/>
            <a:ext cx="2628002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3778300"/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2000s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7630958" y="14221798"/>
            <a:ext cx="41563" cy="6949442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08231" y="7831601"/>
            <a:ext cx="855059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1996: 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First human Insulin analogue, insulin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lispro</a:t>
            </a:r>
            <a:endParaRPr lang="en-US" sz="6000" b="1" dirty="0">
              <a:solidFill>
                <a:prstClr val="black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81505" y="16078020"/>
            <a:ext cx="7401822" cy="286232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1921: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Banting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, Best,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Collip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, MacLeod discover Insulin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0543" y="21107222"/>
            <a:ext cx="7401822" cy="5632309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1922: First therapeutic use of regular human insulin on 14 year old Leonard Thompson, Toronto General Hospital, Canada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32127" y="20284261"/>
            <a:ext cx="740182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1978: 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First recombinant human insulin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1263" y="16078020"/>
            <a:ext cx="740182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Neutral protamine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Hagedorn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insulin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2283849" y="14191462"/>
            <a:ext cx="41563" cy="6217919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40550" y="6525448"/>
            <a:ext cx="41563" cy="5486401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312819" y="16033013"/>
            <a:ext cx="7401822" cy="286232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First chemically synthesized human insulin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42079207" y="14103298"/>
            <a:ext cx="41563" cy="10515599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066355" y="16078020"/>
            <a:ext cx="740182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Development of insulin pump therapy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71219" y="4653885"/>
            <a:ext cx="740182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Non-injectable insulin formulations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2065351" y="14255697"/>
            <a:ext cx="41563" cy="5943600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571238" y="7990223"/>
            <a:ext cx="9562543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2000: First long-acting insulin analogue, insulin glargine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49303" y="15975628"/>
            <a:ext cx="864814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2004: insulin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glulisine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 approved for clinical 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44100" y="20288007"/>
            <a:ext cx="864814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2004: Insulin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detemir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 launched on the market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638908" y="24600391"/>
            <a:ext cx="8648142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2011: Insulin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degludec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</a:rPr>
              <a:t> in phase III clinical trials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2508853" y="5283185"/>
            <a:ext cx="41563" cy="6583681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0484024" y="3581789"/>
            <a:ext cx="855059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Lente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family of long acting </a:t>
            </a:r>
            <a:r>
              <a:rPr lang="en-US" sz="60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insulins</a:t>
            </a:r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 introduced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84024" y="7110680"/>
            <a:ext cx="8550590" cy="286232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defTabSz="3778300"/>
            <a:r>
              <a:rPr lang="en-US" sz="6000" b="1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1959: Sanger discovers the primary sequence of bovine insulin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2688374" y="10332376"/>
            <a:ext cx="41563" cy="1737359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7426315" y="14221798"/>
            <a:ext cx="41563" cy="1828802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277550" y="14221798"/>
            <a:ext cx="41563" cy="1828802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200263" y="9821101"/>
            <a:ext cx="41563" cy="2103121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277210" y="91440"/>
            <a:ext cx="14652002" cy="1246495"/>
          </a:xfrm>
          <a:prstGeom prst="rect">
            <a:avLst/>
          </a:prstGeom>
          <a:solidFill>
            <a:srgbClr val="3333FF"/>
          </a:solidFill>
        </p:spPr>
        <p:txBody>
          <a:bodyPr lIns="91440" tIns="45720" rIns="91440" bIns="45720">
            <a:spAutoFit/>
          </a:bodyPr>
          <a:lstStyle/>
          <a:p>
            <a:pPr algn="ctr" defTabSz="3778300"/>
            <a:r>
              <a:rPr lang="en-US" sz="7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Brief 100 year history of Insulin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2065351" y="14338826"/>
            <a:ext cx="0" cy="1645920"/>
          </a:xfrm>
          <a:prstGeom prst="line">
            <a:avLst/>
          </a:prstGeom>
          <a:ln w="149225">
            <a:solidFill>
              <a:srgbClr val="FF0000"/>
            </a:solidFill>
          </a:ln>
          <a:effectLst>
            <a:outerShdw blurRad="304800" dist="50800" dir="5400000" algn="ctr" rotWithShape="0">
              <a:srgbClr val="3333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7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2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The Discovery of Insulin </a:t>
            </a:r>
            <a:br>
              <a:rPr lang="da-DK" smtClean="0"/>
            </a:br>
            <a:r>
              <a:rPr lang="da-DK" smtClean="0"/>
              <a:t>(Toronto 1921)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8139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1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The Miracle of Insulin</a:t>
            </a:r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9681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7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76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4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0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5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3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9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62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73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3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06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4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80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7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20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4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2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76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77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65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1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7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27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8250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5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884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74399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00590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4896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820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4197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7216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9783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601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043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327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9688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88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06400" cy="288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51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226</Words>
  <Application>Microsoft Office PowerPoint</Application>
  <PresentationFormat>Custom</PresentationFormat>
  <Paragraphs>38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Arial</vt:lpstr>
      <vt:lpstr>Arial Narrow</vt:lpstr>
      <vt:lpstr>B Mitra</vt:lpstr>
      <vt:lpstr>B Titr</vt:lpstr>
      <vt:lpstr>Calibri</vt:lpstr>
      <vt:lpstr>Calibri Light</vt:lpstr>
      <vt:lpstr>IranNastaliq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Discovery of Insulin  (Toronto 1921)</vt:lpstr>
      <vt:lpstr>The Miracle of Insulin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 notebook</dc:creator>
  <cp:lastModifiedBy>Arian notebook</cp:lastModifiedBy>
  <cp:revision>3</cp:revision>
  <dcterms:created xsi:type="dcterms:W3CDTF">2019-07-24T01:56:35Z</dcterms:created>
  <dcterms:modified xsi:type="dcterms:W3CDTF">2019-07-24T02:09:11Z</dcterms:modified>
</cp:coreProperties>
</file>