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عدم رد پیوند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بدون دیابت</c:v>
                </c:pt>
                <c:pt idx="1">
                  <c:v>دیابت قبل از پیوند</c:v>
                </c:pt>
                <c:pt idx="2">
                  <c:v>دیابت پس از پیوند</c:v>
                </c:pt>
                <c:pt idx="3">
                  <c:v>پره دیابتیک پس از پیوند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212</c:v>
                </c:pt>
                <c:pt idx="1">
                  <c:v>78</c:v>
                </c:pt>
                <c:pt idx="2">
                  <c:v>62</c:v>
                </c:pt>
                <c:pt idx="3">
                  <c:v>108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رد ملایم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بدون دیابت</c:v>
                </c:pt>
                <c:pt idx="1">
                  <c:v>دیابت قبل از پیوند</c:v>
                </c:pt>
                <c:pt idx="2">
                  <c:v>دیابت پس از پیوند</c:v>
                </c:pt>
                <c:pt idx="3">
                  <c:v>پره دیابتیک پس از پیوند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25</c:v>
                </c:pt>
                <c:pt idx="1">
                  <c:v>7</c:v>
                </c:pt>
                <c:pt idx="2">
                  <c:v>9</c:v>
                </c:pt>
                <c:pt idx="3">
                  <c:v>10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رد متوسط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بدون دیابت</c:v>
                </c:pt>
                <c:pt idx="1">
                  <c:v>دیابت قبل از پیوند</c:v>
                </c:pt>
                <c:pt idx="2">
                  <c:v>دیابت پس از پیوند</c:v>
                </c:pt>
                <c:pt idx="3">
                  <c:v>پره دیابتیک پس از پیوند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11</c:v>
                </c:pt>
                <c:pt idx="1">
                  <c:v>1</c:v>
                </c:pt>
                <c:pt idx="2">
                  <c:v>1</c:v>
                </c:pt>
                <c:pt idx="3">
                  <c:v>10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رد شدید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بدون دیابت</c:v>
                </c:pt>
                <c:pt idx="1">
                  <c:v>دیابت قبل از پیوند</c:v>
                </c:pt>
                <c:pt idx="2">
                  <c:v>دیابت پس از پیوند</c:v>
                </c:pt>
                <c:pt idx="3">
                  <c:v>پره دیابتیک پس از پیوند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11</c:v>
                </c:pt>
                <c:pt idx="1">
                  <c:v>2</c:v>
                </c:pt>
                <c:pt idx="2">
                  <c:v>4</c:v>
                </c:pt>
                <c:pt idx="3">
                  <c:v>10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49967104"/>
        <c:axId val="49968640"/>
      </c:barChart>
      <c:catAx>
        <c:axId val="49967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 Nazanin+ Black" panose="02000700000000000000" pitchFamily="2" charset="-78"/>
                <a:ea typeface="+mn-ea"/>
                <a:cs typeface="B Nazanin+ Black" panose="02000700000000000000" pitchFamily="2" charset="-78"/>
              </a:defRPr>
            </a:pPr>
            <a:endParaRPr lang="en-US"/>
          </a:p>
        </c:txPr>
        <c:crossAx val="49968640"/>
        <c:crosses val="autoZero"/>
        <c:auto val="1"/>
        <c:lblAlgn val="ctr"/>
        <c:lblOffset val="100"/>
        <c:noMultiLvlLbl val="0"/>
      </c:catAx>
      <c:valAx>
        <c:axId val="49968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967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B Nazanin+ Black" panose="02000700000000000000" pitchFamily="2" charset="-78"/>
              <a:ea typeface="+mn-ea"/>
              <a:cs typeface="B Nazanin+ Black" panose="02000700000000000000" pitchFamily="2" charset="-78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3E85C-813A-4A10-B219-E096F70B8A12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7CCAFAC-A5E9-41F1-9FCC-C2521631BF9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3E85C-813A-4A10-B219-E096F70B8A12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CAFAC-A5E9-41F1-9FCC-C2521631BF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3E85C-813A-4A10-B219-E096F70B8A12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CAFAC-A5E9-41F1-9FCC-C2521631BF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3E85C-813A-4A10-B219-E096F70B8A12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CAFAC-A5E9-41F1-9FCC-C2521631BF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3E85C-813A-4A10-B219-E096F70B8A12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CAFAC-A5E9-41F1-9FCC-C2521631BF9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3E85C-813A-4A10-B219-E096F70B8A12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CAFAC-A5E9-41F1-9FCC-C2521631BF9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3E85C-813A-4A10-B219-E096F70B8A12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CAFAC-A5E9-41F1-9FCC-C2521631BF9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3E85C-813A-4A10-B219-E096F70B8A12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CAFAC-A5E9-41F1-9FCC-C2521631BF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3E85C-813A-4A10-B219-E096F70B8A12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CAFAC-A5E9-41F1-9FCC-C2521631BF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3E85C-813A-4A10-B219-E096F70B8A12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CAFAC-A5E9-41F1-9FCC-C2521631BF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3E85C-813A-4A10-B219-E096F70B8A12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CAFAC-A5E9-41F1-9FCC-C2521631BF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BF3E85C-813A-4A10-B219-E096F70B8A12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7CCAFAC-A5E9-41F1-9FCC-C2521631BF9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"/>
            <a:ext cx="7772400" cy="4267200"/>
          </a:xfrm>
        </p:spPr>
        <p:txBody>
          <a:bodyPr/>
          <a:lstStyle/>
          <a:p>
            <a:r>
              <a:rPr lang="en-US" sz="4400" dirty="0"/>
              <a:t>Outcome of Liver Transplant in Diabetic Patients in Shiraz Transplant Center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1600" b="1" dirty="0" err="1"/>
              <a:t>Rahmani</a:t>
            </a:r>
            <a:r>
              <a:rPr lang="en-US" sz="1600" b="1" dirty="0"/>
              <a:t> P. </a:t>
            </a:r>
            <a:r>
              <a:rPr lang="en-US" sz="1600" b="1" dirty="0" err="1"/>
              <a:t>Jeddi</a:t>
            </a:r>
            <a:r>
              <a:rPr lang="en-US" sz="1600" b="1" dirty="0"/>
              <a:t> M. </a:t>
            </a:r>
            <a:r>
              <a:rPr lang="en-US" sz="1600" b="1" dirty="0" err="1"/>
              <a:t>Moini</a:t>
            </a:r>
            <a:r>
              <a:rPr lang="en-US" sz="1600" b="1" dirty="0"/>
              <a:t> M. </a:t>
            </a:r>
            <a:r>
              <a:rPr lang="en-US" sz="1600" b="1" dirty="0" err="1"/>
              <a:t>Ranjbar</a:t>
            </a:r>
            <a:r>
              <a:rPr lang="en-US" sz="1600" b="1" dirty="0"/>
              <a:t> </a:t>
            </a:r>
            <a:r>
              <a:rPr lang="en-US" sz="1600" b="1" dirty="0" err="1"/>
              <a:t>Omrani</a:t>
            </a:r>
            <a:r>
              <a:rPr lang="en-US" sz="1600" b="1" dirty="0"/>
              <a:t> </a:t>
            </a:r>
            <a:r>
              <a:rPr lang="en-US" sz="1600" b="1" dirty="0" err="1"/>
              <a:t>Gh</a:t>
            </a:r>
            <a:r>
              <a:rPr lang="en-US" sz="1600" b="1" dirty="0" smtClean="0"/>
              <a:t>.</a:t>
            </a:r>
          </a:p>
          <a:p>
            <a:pPr algn="l"/>
            <a:r>
              <a:rPr lang="en-US" sz="1600" b="1" dirty="0" smtClean="0"/>
              <a:t>Presented by: </a:t>
            </a:r>
            <a:r>
              <a:rPr lang="en-US" sz="1600" b="1" dirty="0" err="1" smtClean="0"/>
              <a:t>Dr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Marjan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Jeddi</a:t>
            </a:r>
            <a:endParaRPr lang="en-US" sz="1600" b="1" dirty="0" smtClean="0"/>
          </a:p>
          <a:p>
            <a:pPr algn="l"/>
            <a:r>
              <a:rPr lang="en-US" sz="1600" b="1" dirty="0" smtClean="0"/>
              <a:t>Endocrinology and Metabolism Research Center, </a:t>
            </a:r>
          </a:p>
          <a:p>
            <a:pPr algn="l"/>
            <a:r>
              <a:rPr lang="en-US" sz="1600" b="1" dirty="0" smtClean="0"/>
              <a:t>Shiraz University of Medical Sciences, Shiraz, IRAN</a:t>
            </a:r>
            <a:endParaRPr lang="en-US" sz="1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609600"/>
            <a:ext cx="64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744144" y="304800"/>
            <a:ext cx="565571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i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IN THE NAME of GOD</a:t>
            </a:r>
            <a:endParaRPr lang="en-US" sz="4000" b="1" i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706310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Results </a:t>
            </a:r>
            <a:r>
              <a:rPr lang="en-US" sz="3200" dirty="0" smtClean="0"/>
              <a:t>(DM)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 total </a:t>
            </a:r>
            <a:r>
              <a:rPr lang="en-US" dirty="0" smtClean="0"/>
              <a:t>603 </a:t>
            </a:r>
            <a:r>
              <a:rPr lang="en-US" dirty="0"/>
              <a:t>patients, </a:t>
            </a:r>
            <a:r>
              <a:rPr lang="en-US" b="1" dirty="0">
                <a:solidFill>
                  <a:srgbClr val="C00000"/>
                </a:solidFill>
              </a:rPr>
              <a:t>259 </a:t>
            </a:r>
            <a:r>
              <a:rPr lang="en-US" dirty="0"/>
              <a:t>(46.1%) was non diabetic, </a:t>
            </a:r>
            <a:r>
              <a:rPr lang="en-US" b="1" dirty="0">
                <a:solidFill>
                  <a:srgbClr val="C00000"/>
                </a:solidFill>
              </a:rPr>
              <a:t>88 </a:t>
            </a:r>
            <a:r>
              <a:rPr lang="en-US" dirty="0"/>
              <a:t>(15.7%) had DM before transplant, </a:t>
            </a:r>
            <a:r>
              <a:rPr lang="en-US" b="1" dirty="0">
                <a:solidFill>
                  <a:srgbClr val="C00000"/>
                </a:solidFill>
              </a:rPr>
              <a:t>77</a:t>
            </a:r>
            <a:r>
              <a:rPr lang="en-US" dirty="0"/>
              <a:t> (13.6%) were been known as post-transplant DM and </a:t>
            </a:r>
            <a:r>
              <a:rPr lang="en-US" b="1" dirty="0">
                <a:solidFill>
                  <a:srgbClr val="C00000"/>
                </a:solidFill>
              </a:rPr>
              <a:t>138 </a:t>
            </a:r>
            <a:r>
              <a:rPr lang="en-US" dirty="0"/>
              <a:t>(24.6%) as </a:t>
            </a:r>
            <a:r>
              <a:rPr lang="en-US" dirty="0" smtClean="0"/>
              <a:t>post-transplant </a:t>
            </a:r>
            <a:r>
              <a:rPr lang="en-US" dirty="0"/>
              <a:t>pre </a:t>
            </a:r>
            <a:r>
              <a:rPr lang="en-US" dirty="0" smtClean="0"/>
              <a:t>diabetes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276600"/>
            <a:ext cx="4390387" cy="341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2917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Results</a:t>
            </a:r>
            <a:r>
              <a:rPr lang="en-US" dirty="0" smtClean="0"/>
              <a:t> </a:t>
            </a:r>
            <a:r>
              <a:rPr lang="en-US" sz="3200" dirty="0" smtClean="0"/>
              <a:t>(complications)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 these patients, </a:t>
            </a:r>
            <a:r>
              <a:rPr lang="en-US" b="1" dirty="0">
                <a:solidFill>
                  <a:srgbClr val="C00000"/>
                </a:solidFill>
              </a:rPr>
              <a:t>3%</a:t>
            </a:r>
            <a:r>
              <a:rPr lang="en-US" dirty="0"/>
              <a:t> had myocardial infarction, </a:t>
            </a:r>
            <a:r>
              <a:rPr lang="en-US" b="1" dirty="0">
                <a:solidFill>
                  <a:srgbClr val="C00000"/>
                </a:solidFill>
              </a:rPr>
              <a:t>3%</a:t>
            </a:r>
            <a:r>
              <a:rPr lang="en-US" dirty="0"/>
              <a:t> congestive heart failure, </a:t>
            </a:r>
            <a:r>
              <a:rPr lang="en-US" b="1" dirty="0">
                <a:solidFill>
                  <a:srgbClr val="C00000"/>
                </a:solidFill>
              </a:rPr>
              <a:t>4.3%</a:t>
            </a:r>
            <a:r>
              <a:rPr lang="en-US" dirty="0"/>
              <a:t> infection, </a:t>
            </a:r>
            <a:r>
              <a:rPr lang="en-US" b="1" dirty="0">
                <a:solidFill>
                  <a:srgbClr val="C00000"/>
                </a:solidFill>
              </a:rPr>
              <a:t>2.2%</a:t>
            </a:r>
            <a:r>
              <a:rPr lang="en-US" dirty="0"/>
              <a:t> musculoskeletal complications, </a:t>
            </a:r>
            <a:r>
              <a:rPr lang="en-US" b="1" dirty="0">
                <a:solidFill>
                  <a:srgbClr val="C00000"/>
                </a:solidFill>
              </a:rPr>
              <a:t>8.6%</a:t>
            </a:r>
            <a:r>
              <a:rPr lang="en-US" dirty="0"/>
              <a:t> mild rejection, </a:t>
            </a:r>
            <a:r>
              <a:rPr lang="en-US" b="1" dirty="0">
                <a:solidFill>
                  <a:srgbClr val="C00000"/>
                </a:solidFill>
              </a:rPr>
              <a:t>4.2%</a:t>
            </a:r>
            <a:r>
              <a:rPr lang="en-US" dirty="0"/>
              <a:t> moderate rejection, </a:t>
            </a:r>
            <a:r>
              <a:rPr lang="en-US" b="1" dirty="0">
                <a:solidFill>
                  <a:srgbClr val="C00000"/>
                </a:solidFill>
              </a:rPr>
              <a:t>4.5%</a:t>
            </a:r>
            <a:r>
              <a:rPr lang="en-US" dirty="0"/>
              <a:t> severe form of rejection, and </a:t>
            </a:r>
            <a:r>
              <a:rPr lang="en-US" b="1" dirty="0">
                <a:solidFill>
                  <a:srgbClr val="C00000"/>
                </a:solidFill>
              </a:rPr>
              <a:t>30.3%</a:t>
            </a:r>
            <a:r>
              <a:rPr lang="en-US" dirty="0"/>
              <a:t> were </a:t>
            </a:r>
            <a:r>
              <a:rPr lang="en-US" dirty="0" smtClean="0"/>
              <a:t>dead</a:t>
            </a:r>
          </a:p>
          <a:p>
            <a:endParaRPr lang="en-US" dirty="0"/>
          </a:p>
          <a:p>
            <a:r>
              <a:rPr lang="en-US" dirty="0"/>
              <a:t>Rate of </a:t>
            </a:r>
            <a:r>
              <a:rPr lang="en-US" dirty="0" smtClean="0"/>
              <a:t>complication </a:t>
            </a:r>
            <a:r>
              <a:rPr lang="en-US" dirty="0"/>
              <a:t>was not different between diabetic and non-diabetic </a:t>
            </a:r>
            <a:r>
              <a:rPr lang="en-US" dirty="0" smtClean="0"/>
              <a:t>patients (p&gt;0.05)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0075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1525" y="1501775"/>
            <a:ext cx="5059363" cy="3852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14600" y="5715000"/>
            <a:ext cx="1905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P=0.22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447800" y="152400"/>
            <a:ext cx="6248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Variable Stages of Rejection in Diabetic versus non Diabetic Recipients</a:t>
            </a:r>
            <a:endParaRPr lang="en-US" sz="28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2046922" y="1508442"/>
          <a:ext cx="5050155" cy="38411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427292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i="1" dirty="0" smtClean="0"/>
              <a:t>Mortality Rate in Diabetic versus non Diabetic Recipients </a:t>
            </a:r>
            <a:endParaRPr lang="en-US" sz="3200" b="1" i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0688" y="1916113"/>
            <a:ext cx="5761037" cy="302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62000" y="5410200"/>
            <a:ext cx="754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death was greater in diabetic patients (69.9% versus 30.1%) (P&lt;0.001) and the larger number of death was in pre transplant diabetic patients than in NODAT patients (P=0.001)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5758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Discussion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Long term outcomes after </a:t>
            </a:r>
            <a:r>
              <a:rPr lang="en-US" dirty="0" smtClean="0"/>
              <a:t>liver </a:t>
            </a:r>
            <a:r>
              <a:rPr lang="en-US" dirty="0"/>
              <a:t>transplantation are the true new frontier in this ever-evolving </a:t>
            </a:r>
            <a:r>
              <a:rPr lang="en-US" dirty="0" smtClean="0"/>
              <a:t>field</a:t>
            </a:r>
          </a:p>
          <a:p>
            <a:endParaRPr lang="en-US" dirty="0"/>
          </a:p>
          <a:p>
            <a:r>
              <a:rPr lang="en-US" dirty="0"/>
              <a:t>Diabetes in liver transplant recipients has serious adverse consequences and may require multiple therapies to achieve glycemic </a:t>
            </a:r>
            <a:r>
              <a:rPr lang="en-US" dirty="0" smtClean="0"/>
              <a:t>control, Patients are </a:t>
            </a:r>
            <a:r>
              <a:rPr lang="en-US" dirty="0"/>
              <a:t>at heightened risk of </a:t>
            </a:r>
            <a:r>
              <a:rPr lang="en-US" dirty="0" smtClean="0"/>
              <a:t>death and infection and possibly at increased risk of graft loss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8100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</a:t>
            </a:r>
            <a:r>
              <a:rPr lang="en-US" sz="3600" dirty="0" smtClean="0"/>
              <a:t>(</a:t>
            </a:r>
            <a:r>
              <a:rPr lang="en-US" sz="3600" dirty="0" err="1" smtClean="0"/>
              <a:t>cont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Patients considered to be at high risk for </a:t>
            </a:r>
            <a:r>
              <a:rPr lang="en-US" dirty="0" smtClean="0"/>
              <a:t>NODAT  </a:t>
            </a:r>
            <a:r>
              <a:rPr lang="en-US" dirty="0"/>
              <a:t>should be given the least </a:t>
            </a:r>
            <a:r>
              <a:rPr lang="en-US" dirty="0" err="1"/>
              <a:t>diabetogenic</a:t>
            </a:r>
            <a:r>
              <a:rPr lang="en-US" dirty="0"/>
              <a:t> immunosuppressive regimen compatible with effective prevention of rejection, notably by limiting corticosteroid exposure </a:t>
            </a:r>
          </a:p>
          <a:p>
            <a:endParaRPr lang="en-US" dirty="0" smtClean="0"/>
          </a:p>
          <a:p>
            <a:r>
              <a:rPr lang="en-US" dirty="0" smtClean="0"/>
              <a:t>In diabetic individuals, </a:t>
            </a:r>
            <a:r>
              <a:rPr lang="en-US" dirty="0"/>
              <a:t>modification of immunosuppression should be considered, and every effort should be made by a judicious use of </a:t>
            </a:r>
            <a:r>
              <a:rPr lang="en-US" dirty="0" err="1"/>
              <a:t>antidiabetic</a:t>
            </a:r>
            <a:r>
              <a:rPr lang="en-US" dirty="0"/>
              <a:t> drugs </a:t>
            </a:r>
            <a:r>
              <a:rPr lang="en-US" dirty="0" smtClean="0"/>
              <a:t>coupled </a:t>
            </a:r>
            <a:r>
              <a:rPr lang="en-US" dirty="0"/>
              <a:t>to lifestyle modifications to pursue tight glycemic control in liver transplant patients with </a:t>
            </a:r>
            <a:r>
              <a:rPr lang="en-US" dirty="0" smtClean="0"/>
              <a:t>diabetes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920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Conclusion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This </a:t>
            </a:r>
            <a:r>
              <a:rPr lang="en-US" dirty="0"/>
              <a:t>retrospective study showed greater mortality in diabetic transplanted patients especially in those with overt </a:t>
            </a:r>
            <a:r>
              <a:rPr lang="en-US" dirty="0" smtClean="0"/>
              <a:t>pre transplant DM</a:t>
            </a:r>
          </a:p>
          <a:p>
            <a:endParaRPr lang="en-US" dirty="0"/>
          </a:p>
          <a:p>
            <a:r>
              <a:rPr lang="en-US" dirty="0"/>
              <a:t>Prospective studies are </a:t>
            </a:r>
            <a:r>
              <a:rPr lang="en-US" dirty="0" smtClean="0"/>
              <a:t>needed </a:t>
            </a:r>
            <a:r>
              <a:rPr lang="en-US" dirty="0"/>
              <a:t>to properly define </a:t>
            </a:r>
            <a:r>
              <a:rPr lang="en-US" dirty="0" smtClean="0"/>
              <a:t>prevalence, risk factors and impact of NODAT on recipients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911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i="1" dirty="0" smtClean="0"/>
              <a:t>INTRODUCTION</a:t>
            </a:r>
            <a:endParaRPr lang="en-US" sz="44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Liver transplantation is widely accepted as an effective therapeutic modality for acute and chronic liver </a:t>
            </a:r>
            <a:r>
              <a:rPr lang="en-US" dirty="0" smtClean="0"/>
              <a:t>failure</a:t>
            </a:r>
          </a:p>
          <a:p>
            <a:endParaRPr lang="en-US" dirty="0"/>
          </a:p>
          <a:p>
            <a:r>
              <a:rPr lang="en-US" dirty="0" smtClean="0"/>
              <a:t>Complications </a:t>
            </a:r>
            <a:r>
              <a:rPr lang="en-US" dirty="0"/>
              <a:t>are common in the early and long term period and contribute to significant morbidity and mortality</a:t>
            </a:r>
          </a:p>
        </p:txBody>
      </p:sp>
    </p:spTree>
    <p:extLst>
      <p:ext uri="{BB962C8B-B14F-4D97-AF65-F5344CB8AC3E}">
        <p14:creationId xmlns:p14="http://schemas.microsoft.com/office/powerpoint/2010/main" val="2507697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PLTDM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of the most frequent complications after liver transplantation is the development </a:t>
            </a:r>
            <a:r>
              <a:rPr lang="en-US" dirty="0" smtClean="0"/>
              <a:t>new onset DM after transplant (NODAT)</a:t>
            </a:r>
          </a:p>
          <a:p>
            <a:endParaRPr lang="en-US" dirty="0"/>
          </a:p>
          <a:p>
            <a:r>
              <a:rPr lang="en-US" dirty="0" smtClean="0"/>
              <a:t>In </a:t>
            </a:r>
            <a:r>
              <a:rPr lang="en-US" dirty="0"/>
              <a:t>addition to all the well-known complications of DM, </a:t>
            </a:r>
            <a:r>
              <a:rPr lang="en-US" dirty="0" smtClean="0"/>
              <a:t>NODAT </a:t>
            </a:r>
            <a:r>
              <a:rPr lang="en-US" dirty="0"/>
              <a:t>is associated with reduced graft function, increased risk of transplant loss, increased incidence of infectious </a:t>
            </a:r>
            <a:r>
              <a:rPr lang="en-US" dirty="0" smtClean="0"/>
              <a:t>complications, </a:t>
            </a:r>
            <a:r>
              <a:rPr lang="en-US" dirty="0"/>
              <a:t>and worsened patient survival </a:t>
            </a:r>
          </a:p>
        </p:txBody>
      </p:sp>
    </p:spTree>
    <p:extLst>
      <p:ext uri="{BB962C8B-B14F-4D97-AF65-F5344CB8AC3E}">
        <p14:creationId xmlns:p14="http://schemas.microsoft.com/office/powerpoint/2010/main" val="1705030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Outcome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Several studies have examined the influence of </a:t>
            </a:r>
            <a:r>
              <a:rPr lang="en-US" dirty="0" smtClean="0"/>
              <a:t>preexisting DM  </a:t>
            </a:r>
            <a:r>
              <a:rPr lang="en-US" dirty="0"/>
              <a:t>on  the  outcome  of  liver  </a:t>
            </a:r>
            <a:r>
              <a:rPr lang="en-US" dirty="0" smtClean="0"/>
              <a:t>transplantation, and </a:t>
            </a:r>
            <a:r>
              <a:rPr lang="en-US" dirty="0"/>
              <a:t>the recent studies, with relative large samples and </a:t>
            </a:r>
            <a:r>
              <a:rPr lang="en-US" dirty="0" smtClean="0"/>
              <a:t>good design</a:t>
            </a:r>
            <a:r>
              <a:rPr lang="en-US" dirty="0"/>
              <a:t>,  had  the  consensus  that  patients  with  DM  </a:t>
            </a:r>
            <a:r>
              <a:rPr lang="en-US" dirty="0" smtClean="0"/>
              <a:t>were associated </a:t>
            </a:r>
            <a:r>
              <a:rPr lang="en-US" dirty="0"/>
              <a:t>with a marked higher post-transplant </a:t>
            </a:r>
            <a:r>
              <a:rPr lang="en-US" dirty="0" smtClean="0"/>
              <a:t>morbidity and </a:t>
            </a:r>
            <a:r>
              <a:rPr lang="en-US" dirty="0"/>
              <a:t>mortality than those without DM </a:t>
            </a:r>
          </a:p>
          <a:p>
            <a:endParaRPr lang="en-US" dirty="0" smtClean="0"/>
          </a:p>
          <a:p>
            <a:r>
              <a:rPr lang="en-US" dirty="0" smtClean="0"/>
              <a:t>But some other studies demonstrated </a:t>
            </a:r>
            <a:r>
              <a:rPr lang="en-US" dirty="0"/>
              <a:t>that </a:t>
            </a:r>
            <a:r>
              <a:rPr lang="en-US" dirty="0" smtClean="0"/>
              <a:t>NODAT did </a:t>
            </a:r>
            <a:r>
              <a:rPr lang="en-US" dirty="0"/>
              <a:t>not have </a:t>
            </a:r>
            <a:r>
              <a:rPr lang="en-US" dirty="0" smtClean="0"/>
              <a:t>any adverse consequence on patient prognosis after liver transplantation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1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The Aim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84437"/>
            <a:ext cx="8229600" cy="4525963"/>
          </a:xfrm>
        </p:spPr>
        <p:txBody>
          <a:bodyPr/>
          <a:lstStyle/>
          <a:p>
            <a:r>
              <a:rPr lang="en-US" dirty="0"/>
              <a:t>The aim of this study is evaluation of post-transplant complication and comparing it in </a:t>
            </a:r>
            <a:r>
              <a:rPr lang="en-US" dirty="0" smtClean="0"/>
              <a:t>diabetic (pre existing DM or NODAT) </a:t>
            </a:r>
            <a:r>
              <a:rPr lang="en-US" dirty="0"/>
              <a:t>and non-diabetic </a:t>
            </a:r>
            <a:r>
              <a:rPr lang="en-US" dirty="0" smtClean="0"/>
              <a:t>patients in Shiraz liver transplant center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273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Subjects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Subjects </a:t>
            </a:r>
            <a:r>
              <a:rPr lang="en-US" dirty="0"/>
              <a:t>of this retrospective study were liver transplanted patients in Shiraz Transplant Center from 2006 till </a:t>
            </a:r>
            <a:r>
              <a:rPr lang="en-US" dirty="0" smtClean="0"/>
              <a:t>2010</a:t>
            </a:r>
          </a:p>
          <a:p>
            <a:endParaRPr lang="en-US" dirty="0"/>
          </a:p>
          <a:p>
            <a:r>
              <a:rPr lang="en-US" dirty="0" smtClean="0"/>
              <a:t>Based </a:t>
            </a:r>
            <a:r>
              <a:rPr lang="en-US" dirty="0"/>
              <a:t>on history and two fasting blood glucose level measured after transplant (in first and second visits) and ADA criteria, the patients divided into four groups: non diabetic, pre diabetic, new onset diabetes after transplant, and pre transplant diabetes</a:t>
            </a:r>
          </a:p>
        </p:txBody>
      </p:sp>
    </p:spTree>
    <p:extLst>
      <p:ext uri="{BB962C8B-B14F-4D97-AF65-F5344CB8AC3E}">
        <p14:creationId xmlns:p14="http://schemas.microsoft.com/office/powerpoint/2010/main" val="895049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Method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Complications such as </a:t>
            </a:r>
            <a:r>
              <a:rPr lang="en-US" dirty="0"/>
              <a:t>of Infections, cardiovascular, musculoskeletal, and biliary complications, </a:t>
            </a:r>
            <a:r>
              <a:rPr lang="en-US" dirty="0" smtClean="0"/>
              <a:t>rejection</a:t>
            </a:r>
            <a:r>
              <a:rPr lang="en-US" dirty="0"/>
              <a:t>, and death was assessed in each </a:t>
            </a:r>
            <a:r>
              <a:rPr lang="en-US" dirty="0" smtClean="0"/>
              <a:t>group, based on chart review and call with the patients.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9018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Results </a:t>
            </a:r>
            <a:r>
              <a:rPr lang="en-US" sz="3200" dirty="0" smtClean="0"/>
              <a:t>(Demographic)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this study </a:t>
            </a:r>
            <a:r>
              <a:rPr lang="en-US" b="1" dirty="0" smtClean="0">
                <a:solidFill>
                  <a:srgbClr val="C00000"/>
                </a:solidFill>
              </a:rPr>
              <a:t>603</a:t>
            </a:r>
            <a:r>
              <a:rPr lang="en-US" dirty="0" smtClean="0"/>
              <a:t> </a:t>
            </a:r>
            <a:r>
              <a:rPr lang="en-US" dirty="0"/>
              <a:t>transplanted subjects aged </a:t>
            </a:r>
            <a:r>
              <a:rPr lang="en-US" b="1" dirty="0" smtClean="0">
                <a:solidFill>
                  <a:srgbClr val="C00000"/>
                </a:solidFill>
              </a:rPr>
              <a:t>54.8±15.5</a:t>
            </a:r>
            <a:r>
              <a:rPr lang="en-US" dirty="0" smtClean="0"/>
              <a:t> </a:t>
            </a:r>
            <a:r>
              <a:rPr lang="en-US" dirty="0"/>
              <a:t>years old </a:t>
            </a:r>
            <a:r>
              <a:rPr lang="en-US" dirty="0" smtClean="0"/>
              <a:t>were </a:t>
            </a:r>
            <a:r>
              <a:rPr lang="en-US" dirty="0"/>
              <a:t>evaluated. Of this population, </a:t>
            </a:r>
            <a:r>
              <a:rPr lang="en-US" b="1" dirty="0">
                <a:solidFill>
                  <a:srgbClr val="C00000"/>
                </a:solidFill>
              </a:rPr>
              <a:t>389</a:t>
            </a:r>
            <a:r>
              <a:rPr lang="en-US" dirty="0"/>
              <a:t> (64.8%) were male and </a:t>
            </a:r>
            <a:r>
              <a:rPr lang="en-US" b="1" dirty="0">
                <a:solidFill>
                  <a:srgbClr val="C00000"/>
                </a:solidFill>
              </a:rPr>
              <a:t>211</a:t>
            </a:r>
            <a:r>
              <a:rPr lang="en-US" dirty="0"/>
              <a:t> (35.2%) were female. Years from transplant was </a:t>
            </a:r>
            <a:r>
              <a:rPr lang="en-US" b="1" dirty="0">
                <a:solidFill>
                  <a:srgbClr val="C00000"/>
                </a:solidFill>
              </a:rPr>
              <a:t>6-11</a:t>
            </a:r>
            <a:r>
              <a:rPr lang="en-US" dirty="0"/>
              <a:t> years (mean: 8.4 years). </a:t>
            </a:r>
          </a:p>
        </p:txBody>
      </p:sp>
    </p:spTree>
    <p:extLst>
      <p:ext uri="{BB962C8B-B14F-4D97-AF65-F5344CB8AC3E}">
        <p14:creationId xmlns:p14="http://schemas.microsoft.com/office/powerpoint/2010/main" val="8350791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Results</a:t>
            </a:r>
            <a:r>
              <a:rPr lang="en-US" dirty="0" smtClean="0"/>
              <a:t> </a:t>
            </a:r>
            <a:r>
              <a:rPr lang="en-US" sz="3200" dirty="0" smtClean="0"/>
              <a:t>(cause of cirrhosis)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most common causes of cirrhosis were </a:t>
            </a:r>
            <a:endParaRPr lang="en-US" dirty="0" smtClean="0"/>
          </a:p>
          <a:p>
            <a:r>
              <a:rPr lang="en-US" dirty="0" smtClean="0"/>
              <a:t>HBS:19.6%</a:t>
            </a:r>
          </a:p>
          <a:p>
            <a:r>
              <a:rPr lang="en-US" dirty="0" smtClean="0"/>
              <a:t>Cryptogenic:19.1%</a:t>
            </a:r>
          </a:p>
          <a:p>
            <a:r>
              <a:rPr lang="en-US" dirty="0"/>
              <a:t>A</a:t>
            </a:r>
            <a:r>
              <a:rPr lang="en-US" dirty="0" smtClean="0"/>
              <a:t>utoimmune hepatitis:18.5%</a:t>
            </a:r>
          </a:p>
          <a:p>
            <a:r>
              <a:rPr lang="en-US" dirty="0"/>
              <a:t>P</a:t>
            </a:r>
            <a:r>
              <a:rPr lang="en-US" dirty="0" smtClean="0"/>
              <a:t>rimary </a:t>
            </a:r>
            <a:r>
              <a:rPr lang="en-US" dirty="0" err="1"/>
              <a:t>sclerosing</a:t>
            </a:r>
            <a:r>
              <a:rPr lang="en-US" dirty="0"/>
              <a:t> </a:t>
            </a:r>
            <a:r>
              <a:rPr lang="en-US" dirty="0" smtClean="0"/>
              <a:t>cholangitis:11.5%</a:t>
            </a:r>
          </a:p>
          <a:p>
            <a:r>
              <a:rPr lang="en-US" dirty="0" smtClean="0"/>
              <a:t>Wilson: 8.5%</a:t>
            </a:r>
          </a:p>
          <a:p>
            <a:r>
              <a:rPr lang="en-US" dirty="0"/>
              <a:t>O</a:t>
            </a:r>
            <a:r>
              <a:rPr lang="en-US" dirty="0" smtClean="0"/>
              <a:t>ther causes: less than 4%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7599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2010</TotalTime>
  <Words>745</Words>
  <Application>Microsoft Office PowerPoint</Application>
  <PresentationFormat>On-screen Show (4:3)</PresentationFormat>
  <Paragraphs>65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Executive</vt:lpstr>
      <vt:lpstr>Outcome of Liver Transplant in Diabetic Patients in Shiraz Transplant Center</vt:lpstr>
      <vt:lpstr>INTRODUCTION</vt:lpstr>
      <vt:lpstr>PLTDM</vt:lpstr>
      <vt:lpstr>Outcome</vt:lpstr>
      <vt:lpstr>The Aim</vt:lpstr>
      <vt:lpstr>Subjects</vt:lpstr>
      <vt:lpstr>Method</vt:lpstr>
      <vt:lpstr>Results (Demographic)</vt:lpstr>
      <vt:lpstr>Results (cause of cirrhosis)</vt:lpstr>
      <vt:lpstr>Results (DM)</vt:lpstr>
      <vt:lpstr>Results (complications)</vt:lpstr>
      <vt:lpstr>PowerPoint Presentation</vt:lpstr>
      <vt:lpstr>Mortality Rate in Diabetic versus non Diabetic Recipients </vt:lpstr>
      <vt:lpstr>Discussion</vt:lpstr>
      <vt:lpstr>Discussion (cont)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Outcome of Liver Transplant in Diabetic Patients in Shiraz Transplant Center</dc:title>
  <dc:creator>Sony</dc:creator>
  <cp:lastModifiedBy>Sony</cp:lastModifiedBy>
  <cp:revision>55</cp:revision>
  <dcterms:created xsi:type="dcterms:W3CDTF">2018-11-07T19:08:25Z</dcterms:created>
  <dcterms:modified xsi:type="dcterms:W3CDTF">2018-11-15T03:14:03Z</dcterms:modified>
</cp:coreProperties>
</file>