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7" r:id="rId4"/>
    <p:sldId id="258" r:id="rId5"/>
    <p:sldId id="263" r:id="rId6"/>
    <p:sldId id="259" r:id="rId7"/>
    <p:sldId id="262" r:id="rId8"/>
    <p:sldId id="269" r:id="rId9"/>
    <p:sldId id="275" r:id="rId10"/>
    <p:sldId id="268" r:id="rId11"/>
    <p:sldId id="270" r:id="rId12"/>
    <p:sldId id="266" r:id="rId13"/>
    <p:sldId id="261" r:id="rId14"/>
    <p:sldId id="273" r:id="rId15"/>
    <p:sldId id="271" r:id="rId16"/>
    <p:sldId id="272" r:id="rId17"/>
    <p:sldId id="267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6BB098-7943-45AF-BD47-1DE19E991E6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06AF2E-734F-47AF-B1C6-4A9FC27737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3998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76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Minor (in %50):</a:t>
            </a:r>
          </a:p>
          <a:p>
            <a:pPr lvl="1"/>
            <a:r>
              <a:rPr lang="en-US" dirty="0" err="1" smtClean="0"/>
              <a:t>Seroma</a:t>
            </a:r>
            <a:endParaRPr lang="en-US" dirty="0" smtClean="0"/>
          </a:p>
          <a:p>
            <a:pPr lvl="1"/>
            <a:r>
              <a:rPr lang="en-US" dirty="0" smtClean="0"/>
              <a:t>Discomfort &amp; decreased </a:t>
            </a:r>
            <a:r>
              <a:rPr lang="en-US" dirty="0" err="1" smtClean="0"/>
              <a:t>abd</a:t>
            </a:r>
            <a:r>
              <a:rPr lang="en-US" dirty="0" smtClean="0"/>
              <a:t> wall mobility</a:t>
            </a:r>
          </a:p>
          <a:p>
            <a:r>
              <a:rPr lang="en-US" dirty="0" smtClean="0"/>
              <a:t>Major (rare) :</a:t>
            </a:r>
          </a:p>
          <a:p>
            <a:pPr lvl="1"/>
            <a:r>
              <a:rPr lang="en-US" dirty="0" smtClean="0"/>
              <a:t>Recurrence</a:t>
            </a:r>
          </a:p>
          <a:p>
            <a:pPr lvl="1"/>
            <a:r>
              <a:rPr lang="en-US" dirty="0" smtClean="0"/>
              <a:t> pain:</a:t>
            </a:r>
          </a:p>
          <a:p>
            <a:pPr lvl="2"/>
            <a:r>
              <a:rPr lang="en-US" dirty="0" smtClean="0"/>
              <a:t>Neuropathy / immediately after </a:t>
            </a:r>
            <a:r>
              <a:rPr lang="en-US" dirty="0" err="1" smtClean="0"/>
              <a:t>surg</a:t>
            </a:r>
            <a:endParaRPr lang="en-US" dirty="0" smtClean="0"/>
          </a:p>
          <a:p>
            <a:pPr lvl="2"/>
            <a:r>
              <a:rPr lang="en-US" dirty="0" smtClean="0"/>
              <a:t>Chronic pain/ 1 year later/due to FBR</a:t>
            </a:r>
          </a:p>
          <a:p>
            <a:pPr lvl="1"/>
            <a:r>
              <a:rPr lang="en-US" dirty="0" smtClean="0"/>
              <a:t>Infection</a:t>
            </a:r>
          </a:p>
          <a:p>
            <a:pPr lvl="1"/>
            <a:r>
              <a:rPr lang="en-US" dirty="0" smtClean="0"/>
              <a:t>Fistula</a:t>
            </a:r>
          </a:p>
          <a:p>
            <a:pPr marL="137160" indent="0">
              <a:buNone/>
            </a:pPr>
            <a:r>
              <a:rPr lang="en-US" dirty="0" smtClean="0"/>
              <a:t>(FBR: foreign body reaction)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0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091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600" b="1" dirty="0" smtClean="0"/>
              <a:t>Light weight with large pores (&gt;1mm) meshes</a:t>
            </a:r>
          </a:p>
          <a:p>
            <a:pPr marL="137160" indent="0" algn="ctr">
              <a:buNone/>
            </a:pPr>
            <a:endParaRPr lang="en-US" sz="3600" b="1" dirty="0"/>
          </a:p>
          <a:p>
            <a:pPr marL="137160" indent="0" algn="ctr">
              <a:buNone/>
            </a:pPr>
            <a:r>
              <a:rPr lang="en-US" sz="3600" b="1" dirty="0" smtClean="0"/>
              <a:t> are better than heavy weight with </a:t>
            </a:r>
          </a:p>
          <a:p>
            <a:pPr marL="137160" indent="0" algn="ctr">
              <a:buNone/>
            </a:pPr>
            <a:endParaRPr lang="en-US" sz="3600" b="1" dirty="0"/>
          </a:p>
          <a:p>
            <a:pPr marL="137160" indent="0" algn="ctr">
              <a:buNone/>
            </a:pPr>
            <a:r>
              <a:rPr lang="en-US" sz="3600" b="1" dirty="0" smtClean="0"/>
              <a:t>small pores (&lt;1mm) meshes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5717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Advantagas</a:t>
            </a:r>
            <a:r>
              <a:rPr lang="en-US" dirty="0" smtClean="0"/>
              <a:t> of light weight meshes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Decreased restriction of </a:t>
            </a:r>
            <a:r>
              <a:rPr lang="en-US" dirty="0" err="1" smtClean="0"/>
              <a:t>Abd</a:t>
            </a:r>
            <a:r>
              <a:rPr lang="en-US" dirty="0" smtClean="0"/>
              <a:t> mobility:</a:t>
            </a:r>
          </a:p>
          <a:p>
            <a:pPr lvl="1"/>
            <a:r>
              <a:rPr lang="en-US" dirty="0" smtClean="0"/>
              <a:t>Flexible &amp; elasticity like </a:t>
            </a:r>
            <a:r>
              <a:rPr lang="en-US" dirty="0" err="1" smtClean="0"/>
              <a:t>Abd</a:t>
            </a:r>
            <a:r>
              <a:rPr lang="en-US" dirty="0" smtClean="0"/>
              <a:t> wall</a:t>
            </a:r>
          </a:p>
          <a:p>
            <a:pPr lvl="1"/>
            <a:r>
              <a:rPr lang="en-US" dirty="0" smtClean="0"/>
              <a:t>Appropriate tensile strength</a:t>
            </a:r>
          </a:p>
          <a:p>
            <a:r>
              <a:rPr lang="en-US" dirty="0" smtClean="0"/>
              <a:t>less surface area in contact with host tissue:</a:t>
            </a:r>
          </a:p>
          <a:p>
            <a:pPr lvl="1"/>
            <a:r>
              <a:rPr lang="en-US" dirty="0" smtClean="0"/>
              <a:t>Decreased foreign body reaction</a:t>
            </a:r>
          </a:p>
          <a:p>
            <a:r>
              <a:rPr lang="en-US" dirty="0" smtClean="0"/>
              <a:t>Equivalent recurrence</a:t>
            </a:r>
          </a:p>
          <a:p>
            <a:r>
              <a:rPr lang="en-US" dirty="0" smtClean="0"/>
              <a:t>Less shrinkage(probably):</a:t>
            </a:r>
          </a:p>
          <a:p>
            <a:pPr lvl="1"/>
            <a:r>
              <a:rPr lang="en-US" dirty="0" smtClean="0"/>
              <a:t>Less fibrotic scar around mesh</a:t>
            </a:r>
          </a:p>
          <a:p>
            <a:pPr lvl="1"/>
            <a:r>
              <a:rPr lang="en-US" dirty="0" smtClean="0"/>
              <a:t>No fibrotic bridging in pores</a:t>
            </a:r>
          </a:p>
          <a:p>
            <a:r>
              <a:rPr lang="en-US" dirty="0"/>
              <a:t>Similar </a:t>
            </a:r>
            <a:r>
              <a:rPr lang="en-US" dirty="0" smtClean="0"/>
              <a:t>infection</a:t>
            </a:r>
          </a:p>
          <a:p>
            <a:r>
              <a:rPr lang="en-US" dirty="0" smtClean="0"/>
              <a:t>Good handling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076700"/>
            <a:ext cx="378142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13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Generations of meshes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: </a:t>
            </a:r>
          </a:p>
          <a:p>
            <a:pPr lvl="1"/>
            <a:r>
              <a:rPr lang="en-US" dirty="0" smtClean="0"/>
              <a:t>heavy weight small porous meshes</a:t>
            </a:r>
          </a:p>
          <a:p>
            <a:r>
              <a:rPr lang="en-US" dirty="0" smtClean="0"/>
              <a:t>Second :</a:t>
            </a:r>
          </a:p>
          <a:p>
            <a:pPr lvl="1"/>
            <a:r>
              <a:rPr lang="en-US" dirty="0" smtClean="0"/>
              <a:t> light weight large porous meshes</a:t>
            </a:r>
          </a:p>
          <a:p>
            <a:r>
              <a:rPr lang="en-US" dirty="0" smtClean="0"/>
              <a:t>In the future :</a:t>
            </a:r>
          </a:p>
          <a:p>
            <a:pPr lvl="1"/>
            <a:r>
              <a:rPr lang="en-US" dirty="0" smtClean="0"/>
              <a:t> light weight large porous meshes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84673"/>
            <a:ext cx="28670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5144"/>
            <a:ext cx="1503500" cy="212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55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r>
              <a:rPr lang="en-US" dirty="0" smtClean="0"/>
              <a:t>Fixation of 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00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dirty="0" smtClean="0"/>
              <a:t>Aims of fixation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709160"/>
          </a:xfrm>
        </p:spPr>
        <p:txBody>
          <a:bodyPr/>
          <a:lstStyle/>
          <a:p>
            <a:r>
              <a:rPr lang="en-US" dirty="0" smtClean="0"/>
              <a:t>Prevent migration or rollup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Prevent shrinkage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80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Fixation or no fixation </a:t>
            </a:r>
            <a:br>
              <a:rPr lang="en-US" dirty="0" smtClean="0"/>
            </a:br>
            <a:r>
              <a:rPr lang="en-US" dirty="0" smtClean="0"/>
              <a:t>in 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709160"/>
          </a:xfrm>
        </p:spPr>
        <p:txBody>
          <a:bodyPr/>
          <a:lstStyle/>
          <a:p>
            <a:r>
              <a:rPr lang="en-US" dirty="0" smtClean="0"/>
              <a:t>New pain in 23% of </a:t>
            </a:r>
            <a:r>
              <a:rPr lang="en-US" dirty="0" err="1" smtClean="0"/>
              <a:t>pt</a:t>
            </a:r>
            <a:r>
              <a:rPr lang="en-US" dirty="0" smtClean="0"/>
              <a:t> with fixation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difference in recurrence after 6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73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Staples (10 mm port)</a:t>
            </a:r>
          </a:p>
          <a:p>
            <a:r>
              <a:rPr lang="en-US" dirty="0" smtClean="0"/>
              <a:t>Tacks :</a:t>
            </a:r>
          </a:p>
          <a:p>
            <a:pPr lvl="1"/>
            <a:r>
              <a:rPr lang="en-US" dirty="0" smtClean="0"/>
              <a:t>5 mm port</a:t>
            </a:r>
          </a:p>
          <a:p>
            <a:pPr lvl="1"/>
            <a:r>
              <a:rPr lang="en-US" dirty="0" smtClean="0"/>
              <a:t>Counter pressure is needed</a:t>
            </a:r>
          </a:p>
          <a:p>
            <a:r>
              <a:rPr lang="en-US" dirty="0" smtClean="0"/>
              <a:t>Fibrin glue:</a:t>
            </a:r>
          </a:p>
          <a:p>
            <a:pPr lvl="1"/>
            <a:r>
              <a:rPr lang="en-US" dirty="0" smtClean="0"/>
              <a:t>Less chronic pain</a:t>
            </a:r>
          </a:p>
          <a:p>
            <a:pPr lvl="1"/>
            <a:r>
              <a:rPr lang="en-US" dirty="0" smtClean="0"/>
              <a:t>Equivalent recurrence</a:t>
            </a:r>
          </a:p>
          <a:p>
            <a:r>
              <a:rPr lang="en-US" dirty="0" smtClean="0"/>
              <a:t>Absorbable tacks</a:t>
            </a:r>
          </a:p>
          <a:p>
            <a:r>
              <a:rPr lang="en-US" dirty="0" smtClean="0"/>
              <a:t>Full thickness sutures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34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4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Prosthetic choice</a:t>
            </a:r>
            <a:br>
              <a:rPr lang="en-US" b="1" i="1" dirty="0" smtClean="0"/>
            </a:br>
            <a:r>
              <a:rPr lang="en-US" b="1" i="1" dirty="0" smtClean="0"/>
              <a:t> for Lap hernia repair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Z.Zarghamifard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Fellowship of 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9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dirty="0" smtClean="0"/>
              <a:t>Mesh based hernia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709160"/>
          </a:xfrm>
        </p:spPr>
        <p:txBody>
          <a:bodyPr/>
          <a:lstStyle/>
          <a:p>
            <a:pPr marL="457200" indent="-457200"/>
            <a:r>
              <a:rPr lang="en-US" dirty="0" smtClean="0"/>
              <a:t>Safe</a:t>
            </a:r>
          </a:p>
          <a:p>
            <a:pPr marL="457200" indent="-457200"/>
            <a:r>
              <a:rPr lang="en-US" dirty="0" smtClean="0"/>
              <a:t>Effective</a:t>
            </a:r>
          </a:p>
          <a:p>
            <a:pPr marL="457200" indent="-457200"/>
            <a:r>
              <a:rPr lang="en-US" dirty="0" smtClean="0"/>
              <a:t>Less pain</a:t>
            </a:r>
          </a:p>
          <a:p>
            <a:pPr marL="457200" indent="-457200"/>
            <a:r>
              <a:rPr lang="en-US" dirty="0" smtClean="0"/>
              <a:t>Decreased recurrence</a:t>
            </a:r>
          </a:p>
          <a:p>
            <a:pPr marL="457200" indent="-457200"/>
            <a:r>
              <a:rPr lang="en-US" dirty="0" smtClean="0"/>
              <a:t>Gold standard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0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/>
          <a:lstStyle/>
          <a:p>
            <a:r>
              <a:rPr lang="en-US" dirty="0" smtClean="0"/>
              <a:t>Ideal 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/>
          <a:lstStyle/>
          <a:p>
            <a:r>
              <a:rPr lang="en-US" dirty="0" smtClean="0"/>
              <a:t>Inert</a:t>
            </a:r>
          </a:p>
          <a:p>
            <a:r>
              <a:rPr lang="en-US" dirty="0" smtClean="0"/>
              <a:t>Good strength</a:t>
            </a:r>
          </a:p>
          <a:p>
            <a:r>
              <a:rPr lang="en-US" dirty="0" smtClean="0"/>
              <a:t>Not allergen</a:t>
            </a:r>
          </a:p>
          <a:p>
            <a:r>
              <a:rPr lang="en-US" dirty="0" smtClean="0"/>
              <a:t>Avoid infection</a:t>
            </a:r>
          </a:p>
          <a:p>
            <a:r>
              <a:rPr lang="en-US" dirty="0" smtClean="0"/>
              <a:t>Easy handling</a:t>
            </a:r>
          </a:p>
          <a:p>
            <a:r>
              <a:rPr lang="en-US" dirty="0" smtClean="0"/>
              <a:t>Resist contracture</a:t>
            </a:r>
          </a:p>
          <a:p>
            <a:r>
              <a:rPr lang="en-US" dirty="0" smtClean="0"/>
              <a:t>Simple &amp; inexpensive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dirty="0" smtClean="0"/>
              <a:t>prosthesis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17438"/>
            <a:ext cx="8229600" cy="4525963"/>
          </a:xfrm>
        </p:spPr>
        <p:txBody>
          <a:bodyPr/>
          <a:lstStyle/>
          <a:p>
            <a:r>
              <a:rPr lang="en-US" dirty="0" smtClean="0"/>
              <a:t>Synthetic</a:t>
            </a:r>
          </a:p>
          <a:p>
            <a:r>
              <a:rPr lang="en-US" dirty="0" smtClean="0"/>
              <a:t>Non-synthetic:</a:t>
            </a:r>
          </a:p>
          <a:p>
            <a:pPr lvl="1"/>
            <a:r>
              <a:rPr lang="en-US" dirty="0" smtClean="0"/>
              <a:t>Biologic</a:t>
            </a:r>
          </a:p>
          <a:p>
            <a:pPr lvl="1"/>
            <a:r>
              <a:rPr lang="en-US" dirty="0" smtClean="0"/>
              <a:t>Human tissue</a:t>
            </a:r>
          </a:p>
          <a:p>
            <a:pPr lvl="1"/>
            <a:r>
              <a:rPr lang="en-US" dirty="0" smtClean="0"/>
              <a:t>Useful in infected site</a:t>
            </a:r>
          </a:p>
          <a:p>
            <a:pPr lvl="1"/>
            <a:r>
              <a:rPr lang="en-US" dirty="0" smtClean="0"/>
              <a:t>High recurrence</a:t>
            </a:r>
          </a:p>
          <a:p>
            <a:pPr lvl="1"/>
            <a:r>
              <a:rPr lang="en-US" dirty="0" smtClean="0"/>
              <a:t>Names: </a:t>
            </a:r>
            <a:r>
              <a:rPr lang="en-US" dirty="0" err="1" smtClean="0"/>
              <a:t>Alloderm</a:t>
            </a:r>
            <a:r>
              <a:rPr lang="en-US" dirty="0" smtClean="0"/>
              <a:t>, </a:t>
            </a:r>
            <a:r>
              <a:rPr lang="en-US" dirty="0" err="1" smtClean="0"/>
              <a:t>Surgisis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Prosthesis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Mesh :</a:t>
            </a:r>
          </a:p>
          <a:p>
            <a:pPr lvl="1"/>
            <a:r>
              <a:rPr lang="en-US" dirty="0" smtClean="0"/>
              <a:t>Polypropylene &amp; Polyester</a:t>
            </a:r>
          </a:p>
          <a:p>
            <a:pPr lvl="1"/>
            <a:r>
              <a:rPr lang="en-US" dirty="0" smtClean="0"/>
              <a:t>Fibroblast ingrowth</a:t>
            </a:r>
          </a:p>
          <a:p>
            <a:pPr lvl="1"/>
            <a:r>
              <a:rPr lang="en-US" dirty="0" smtClean="0"/>
              <a:t>Collagen deposition</a:t>
            </a:r>
          </a:p>
          <a:p>
            <a:pPr lvl="1"/>
            <a:r>
              <a:rPr lang="en-US" dirty="0" smtClean="0"/>
              <a:t>Long term fixation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Sheet (membrane):</a:t>
            </a:r>
          </a:p>
          <a:p>
            <a:pPr lvl="1"/>
            <a:r>
              <a:rPr lang="en-US" dirty="0" smtClean="0"/>
              <a:t>e-PTFE (Gore-Tex) </a:t>
            </a:r>
          </a:p>
          <a:p>
            <a:pPr lvl="2"/>
            <a:r>
              <a:rPr lang="en-US" dirty="0" smtClean="0"/>
              <a:t>No fibrous response</a:t>
            </a:r>
          </a:p>
          <a:p>
            <a:pPr lvl="2"/>
            <a:r>
              <a:rPr lang="en-US" dirty="0" smtClean="0"/>
              <a:t>Less </a:t>
            </a:r>
            <a:r>
              <a:rPr lang="en-US" dirty="0" smtClean="0"/>
              <a:t>adhesion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intraperitoneal</a:t>
            </a:r>
            <a:r>
              <a:rPr lang="en-US" dirty="0" smtClean="0"/>
              <a:t> use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9847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Polypropylene 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Synthetic </a:t>
            </a:r>
            <a:r>
              <a:rPr lang="en-US" dirty="0" err="1" smtClean="0"/>
              <a:t>nonabsorbable</a:t>
            </a:r>
            <a:endParaRPr lang="en-US" dirty="0" smtClean="0"/>
          </a:p>
          <a:p>
            <a:r>
              <a:rPr lang="en-US" dirty="0" smtClean="0"/>
              <a:t>Hydrophobic</a:t>
            </a:r>
          </a:p>
          <a:p>
            <a:r>
              <a:rPr lang="en-US" dirty="0" smtClean="0"/>
              <a:t>Electrostatically neutral</a:t>
            </a:r>
          </a:p>
          <a:p>
            <a:r>
              <a:rPr lang="en-US" dirty="0" smtClean="0"/>
              <a:t>Permanent</a:t>
            </a:r>
          </a:p>
          <a:p>
            <a:r>
              <a:rPr lang="en-US" dirty="0" smtClean="0"/>
              <a:t>Most popular</a:t>
            </a:r>
          </a:p>
          <a:p>
            <a:r>
              <a:rPr lang="en-US" dirty="0" smtClean="0"/>
              <a:t>Brands:</a:t>
            </a:r>
          </a:p>
          <a:p>
            <a:pPr lvl="1"/>
            <a:r>
              <a:rPr lang="en-US" dirty="0" smtClean="0"/>
              <a:t>monofilament</a:t>
            </a:r>
          </a:p>
          <a:p>
            <a:pPr lvl="2"/>
            <a:r>
              <a:rPr lang="en-US" dirty="0" err="1" smtClean="0"/>
              <a:t>Prolene</a:t>
            </a:r>
            <a:r>
              <a:rPr lang="en-US" dirty="0" smtClean="0"/>
              <a:t> (</a:t>
            </a:r>
            <a:r>
              <a:rPr lang="en-US" dirty="0" err="1" smtClean="0"/>
              <a:t>ethicone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Prolite</a:t>
            </a:r>
            <a:r>
              <a:rPr lang="en-US" dirty="0" smtClean="0"/>
              <a:t> (</a:t>
            </a:r>
            <a:r>
              <a:rPr lang="en-US" dirty="0" err="1" smtClean="0"/>
              <a:t>covedien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Marlex</a:t>
            </a:r>
            <a:endParaRPr lang="en-US" dirty="0" smtClean="0"/>
          </a:p>
          <a:p>
            <a:pPr lvl="1"/>
            <a:r>
              <a:rPr lang="en-US" dirty="0" err="1" smtClean="0"/>
              <a:t>Polyfilament</a:t>
            </a:r>
            <a:r>
              <a:rPr lang="en-US" dirty="0" smtClean="0"/>
              <a:t> : </a:t>
            </a:r>
            <a:r>
              <a:rPr lang="en-US" dirty="0" err="1" smtClean="0"/>
              <a:t>Surgipro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5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dirty="0" smtClean="0"/>
              <a:t>Polyester meshes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709160"/>
          </a:xfrm>
        </p:spPr>
        <p:txBody>
          <a:bodyPr/>
          <a:lstStyle/>
          <a:p>
            <a:r>
              <a:rPr lang="en-US" dirty="0" err="1" smtClean="0"/>
              <a:t>Parietex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Covedien</a:t>
            </a:r>
            <a:r>
              <a:rPr lang="en-US" dirty="0" smtClean="0"/>
              <a:t>)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err="1" smtClean="0"/>
              <a:t>Mersilene</a:t>
            </a:r>
            <a:r>
              <a:rPr lang="en-US" dirty="0" smtClean="0"/>
              <a:t> (</a:t>
            </a:r>
            <a:r>
              <a:rPr lang="en-US" dirty="0" err="1" smtClean="0"/>
              <a:t>Ethicone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Inflammation &amp; contracture as PP meshes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1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Vypro</a:t>
            </a:r>
            <a:r>
              <a:rPr lang="en-US" dirty="0" smtClean="0"/>
              <a:t> &amp; </a:t>
            </a:r>
            <a:r>
              <a:rPr lang="en-US" dirty="0" err="1" smtClean="0"/>
              <a:t>Vypro</a:t>
            </a:r>
            <a:r>
              <a:rPr lang="en-US" dirty="0" smtClean="0"/>
              <a:t> II (Ethicon):</a:t>
            </a:r>
          </a:p>
          <a:p>
            <a:pPr lvl="1"/>
            <a:r>
              <a:rPr lang="en-US" dirty="0" smtClean="0"/>
              <a:t>Light </a:t>
            </a:r>
            <a:r>
              <a:rPr lang="en-US" dirty="0" smtClean="0"/>
              <a:t>weight /Large </a:t>
            </a:r>
            <a:r>
              <a:rPr lang="en-US" dirty="0" smtClean="0"/>
              <a:t>pores</a:t>
            </a:r>
          </a:p>
          <a:p>
            <a:pPr lvl="1"/>
            <a:r>
              <a:rPr lang="en-US" dirty="0" smtClean="0"/>
              <a:t>Compose of multifilament PP + </a:t>
            </a:r>
            <a:r>
              <a:rPr lang="en-US" dirty="0" err="1" smtClean="0"/>
              <a:t>Vicryl</a:t>
            </a:r>
            <a:endParaRPr lang="en-US" dirty="0" smtClean="0"/>
          </a:p>
          <a:p>
            <a:r>
              <a:rPr lang="en-US" dirty="0" err="1" smtClean="0"/>
              <a:t>Ultrapro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Light </a:t>
            </a:r>
            <a:r>
              <a:rPr lang="en-US" dirty="0" smtClean="0"/>
              <a:t>weight /Large </a:t>
            </a:r>
            <a:r>
              <a:rPr lang="en-US" dirty="0" smtClean="0"/>
              <a:t>pores (&gt;3 mm)</a:t>
            </a:r>
          </a:p>
          <a:p>
            <a:pPr lvl="1"/>
            <a:r>
              <a:rPr lang="en-US" dirty="0" smtClean="0"/>
              <a:t>Monofilament PP+ </a:t>
            </a:r>
            <a:r>
              <a:rPr lang="en-US" dirty="0" err="1" smtClean="0"/>
              <a:t>Monocryl</a:t>
            </a:r>
            <a:endParaRPr lang="en-US" dirty="0" smtClean="0"/>
          </a:p>
          <a:p>
            <a:pPr lvl="1"/>
            <a:r>
              <a:rPr lang="en-US" dirty="0" smtClean="0"/>
              <a:t>Lowest FBR</a:t>
            </a:r>
          </a:p>
          <a:p>
            <a:pPr lvl="1"/>
            <a:r>
              <a:rPr lang="en-US" dirty="0" smtClean="0"/>
              <a:t>Optimized </a:t>
            </a:r>
            <a:r>
              <a:rPr lang="en-US" dirty="0" smtClean="0"/>
              <a:t>handling</a:t>
            </a:r>
          </a:p>
          <a:p>
            <a:r>
              <a:rPr lang="en-US" dirty="0" smtClean="0"/>
              <a:t>Dual meshes:</a:t>
            </a:r>
          </a:p>
          <a:p>
            <a:pPr lvl="1"/>
            <a:r>
              <a:rPr lang="en-US" dirty="0" err="1" smtClean="0"/>
              <a:t>Goretex</a:t>
            </a:r>
            <a:r>
              <a:rPr lang="en-US" dirty="0" smtClean="0"/>
              <a:t> + PP</a:t>
            </a:r>
          </a:p>
          <a:p>
            <a:pPr lvl="1"/>
            <a:r>
              <a:rPr lang="en-US" dirty="0" smtClean="0"/>
              <a:t>PVDF + PP (new)</a:t>
            </a:r>
          </a:p>
          <a:p>
            <a:pPr marL="137160" indent="0">
              <a:buNone/>
            </a:pPr>
            <a:r>
              <a:rPr lang="en-US" dirty="0" smtClean="0"/>
              <a:t>PVDF: </a:t>
            </a:r>
            <a:r>
              <a:rPr lang="en-US" dirty="0" err="1" smtClean="0"/>
              <a:t>polyvinylidenflourid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54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294</TotalTime>
  <Words>388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PowerPoint Presentation</vt:lpstr>
      <vt:lpstr>Prosthetic choice  for Lap hernia repair</vt:lpstr>
      <vt:lpstr>Mesh based hernia repair</vt:lpstr>
      <vt:lpstr>Ideal mesh</vt:lpstr>
      <vt:lpstr>prosthesis</vt:lpstr>
      <vt:lpstr>Synthetic Prosthesis </vt:lpstr>
      <vt:lpstr>Polypropylene mesh</vt:lpstr>
      <vt:lpstr>Polyester meshes</vt:lpstr>
      <vt:lpstr>New meshes</vt:lpstr>
      <vt:lpstr>Complications of mesh</vt:lpstr>
      <vt:lpstr>PowerPoint Presentation</vt:lpstr>
      <vt:lpstr>Advantagas of light weight meshes</vt:lpstr>
      <vt:lpstr>Generations of meshes</vt:lpstr>
      <vt:lpstr>Fixation of mesh</vt:lpstr>
      <vt:lpstr>Aims of fixation</vt:lpstr>
      <vt:lpstr>Fixation or no fixation  in TEP</vt:lpstr>
      <vt:lpstr>Fixation 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Mesh based hernia repair</dc:title>
  <dc:creator>vaio</dc:creator>
  <cp:lastModifiedBy>vaio</cp:lastModifiedBy>
  <cp:revision>26</cp:revision>
  <dcterms:created xsi:type="dcterms:W3CDTF">2012-11-13T03:20:35Z</dcterms:created>
  <dcterms:modified xsi:type="dcterms:W3CDTF">2012-11-14T03:41:46Z</dcterms:modified>
</cp:coreProperties>
</file>