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21"/>
  </p:notesMasterIdLst>
  <p:handoutMasterIdLst>
    <p:handoutMasterId r:id="rId22"/>
  </p:handoutMasterIdLst>
  <p:sldIdLst>
    <p:sldId id="445" r:id="rId2"/>
    <p:sldId id="472" r:id="rId3"/>
    <p:sldId id="473" r:id="rId4"/>
    <p:sldId id="475" r:id="rId5"/>
    <p:sldId id="476" r:id="rId6"/>
    <p:sldId id="477" r:id="rId7"/>
    <p:sldId id="478" r:id="rId8"/>
    <p:sldId id="486" r:id="rId9"/>
    <p:sldId id="487" r:id="rId10"/>
    <p:sldId id="479" r:id="rId11"/>
    <p:sldId id="481" r:id="rId12"/>
    <p:sldId id="480" r:id="rId13"/>
    <p:sldId id="482" r:id="rId14"/>
    <p:sldId id="488" r:id="rId15"/>
    <p:sldId id="483" r:id="rId16"/>
    <p:sldId id="489" r:id="rId17"/>
    <p:sldId id="490" r:id="rId18"/>
    <p:sldId id="484" r:id="rId19"/>
    <p:sldId id="485" r:id="rId20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87" d="100"/>
          <a:sy n="87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6CDE91-F0E5-400F-B426-B9C779D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F0FDAA-2570-42C7-8A73-22F31C5DA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E175-9017-467F-8600-BB04DF1E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01F54-FB4B-4E00-8FFE-79D8CA40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FCBA9-60F4-40C0-9905-1B964AE4C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45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38BD-B968-424E-993D-86A9FC9A2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4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7ADA-14F8-4A0A-9DC4-45E19147A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7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7A65-BDE6-4889-9B0D-28FA4DD7F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2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8CD8-A635-4237-870D-089A1058E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7355B-83ED-47A9-94F4-107C6B49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E1DE5-0C54-4D3F-A7FF-59D9C674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6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8D40-D1DD-4D26-B10F-079F74C24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5CFC-81D0-4D48-AD92-10D12D88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08D3-08A1-4E29-A137-3573E34E9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5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9E9E5-A4BA-438C-B749-F2E2E2B82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2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AD11A1-35A4-4B47-B0D7-34148E9EF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916832"/>
            <a:ext cx="6156176" cy="2209800"/>
          </a:xfrm>
        </p:spPr>
        <p:txBody>
          <a:bodyPr/>
          <a:lstStyle/>
          <a:p>
            <a:pPr algn="justLow"/>
            <a:r>
              <a:rPr lang="en-US" altLang="en-US" sz="3200" b="1" dirty="0" smtClean="0">
                <a:cs typeface="B Mitra" panose="00000400000000000000" pitchFamily="2" charset="-78"/>
              </a:rPr>
              <a:t>Excluding other related diseases for making a precise diagnosis of PCOS: What does it mean in real practice?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581128"/>
            <a:ext cx="7515944" cy="1944216"/>
          </a:xfrm>
        </p:spPr>
        <p:txBody>
          <a:bodyPr/>
          <a:lstStyle/>
          <a:p>
            <a:pPr algn="ctr"/>
            <a:r>
              <a:rPr lang="en-US" sz="2000" b="1" dirty="0" err="1"/>
              <a:t>Hengameh</a:t>
            </a:r>
            <a:r>
              <a:rPr lang="en-US" sz="2000" b="1" dirty="0"/>
              <a:t> </a:t>
            </a:r>
            <a:r>
              <a:rPr lang="en-US" sz="2000" b="1" dirty="0" err="1" smtClean="0"/>
              <a:t>Abdi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Endocrine </a:t>
            </a:r>
            <a:r>
              <a:rPr lang="en-US" sz="2000" b="1" dirty="0"/>
              <a:t>Research Center</a:t>
            </a:r>
          </a:p>
          <a:p>
            <a:pPr algn="ctr"/>
            <a:r>
              <a:rPr lang="en-US" sz="2000" b="1" dirty="0"/>
              <a:t>Research Institute for Endocrine sciences</a:t>
            </a:r>
          </a:p>
          <a:p>
            <a:pPr algn="ctr"/>
            <a:r>
              <a:rPr lang="en-US" sz="2000" b="1" dirty="0" err="1"/>
              <a:t>Shahid</a:t>
            </a:r>
            <a:r>
              <a:rPr lang="en-US" sz="2000" b="1" dirty="0"/>
              <a:t> </a:t>
            </a:r>
            <a:r>
              <a:rPr lang="en-US" sz="2000" b="1" dirty="0" err="1"/>
              <a:t>Beheshti</a:t>
            </a:r>
            <a:r>
              <a:rPr lang="en-US" sz="2000" b="1" dirty="0"/>
              <a:t> University of Medical Sciences</a:t>
            </a:r>
          </a:p>
          <a:p>
            <a:pPr algn="ctr"/>
            <a:r>
              <a:rPr lang="en-US" sz="2000" b="1" dirty="0" smtClean="0"/>
              <a:t>15 November 2018</a:t>
            </a:r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8525"/>
            <a:ext cx="32861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4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Diagnosis after exclusion of: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chronic anovulation:</a:t>
            </a:r>
          </a:p>
          <a:p>
            <a:pPr lvl="1" algn="just"/>
            <a:r>
              <a:rPr lang="en-US" sz="1800" b="1" dirty="0" smtClean="0">
                <a:cs typeface="B Mitra" panose="00000400000000000000" pitchFamily="2" charset="-78"/>
              </a:rPr>
              <a:t>Thyroid disorders</a:t>
            </a:r>
          </a:p>
          <a:p>
            <a:pPr lvl="1" algn="just"/>
            <a:r>
              <a:rPr lang="en-US" sz="1800" b="1" dirty="0" err="1" smtClean="0">
                <a:solidFill>
                  <a:srgbClr val="FF0000"/>
                </a:solidFill>
                <a:cs typeface="B Mitra" panose="00000400000000000000" pitchFamily="2" charset="-78"/>
              </a:rPr>
              <a:t>Hyperprolactinemia</a:t>
            </a:r>
            <a:endParaRPr lang="en-US" sz="1800" b="1" dirty="0" smtClean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Pregnancy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Hypothalamic amenorrhea</a:t>
            </a: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Primary </a:t>
            </a:r>
            <a:r>
              <a:rPr lang="en-US" sz="1800" dirty="0" smtClean="0">
                <a:cs typeface="B Mitra" panose="00000400000000000000" pitchFamily="2" charset="-78"/>
              </a:rPr>
              <a:t>ovarian insufficiency</a:t>
            </a: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androgen excess:</a:t>
            </a:r>
          </a:p>
          <a:p>
            <a:pPr lvl="1" algn="just"/>
            <a:r>
              <a:rPr lang="en-US" sz="1800" b="1" dirty="0" err="1">
                <a:cs typeface="B Mitra" panose="00000400000000000000" pitchFamily="2" charset="-78"/>
              </a:rPr>
              <a:t>Nonclassical</a:t>
            </a:r>
            <a:r>
              <a:rPr lang="en-US" sz="1800" b="1" dirty="0">
                <a:cs typeface="B Mitra" panose="00000400000000000000" pitchFamily="2" charset="-78"/>
              </a:rPr>
              <a:t> </a:t>
            </a:r>
            <a:r>
              <a:rPr lang="en-US" sz="1800" b="1" dirty="0" smtClean="0">
                <a:cs typeface="B Mitra" panose="00000400000000000000" pitchFamily="2" charset="-78"/>
              </a:rPr>
              <a:t>congenital adrenal </a:t>
            </a:r>
            <a:r>
              <a:rPr lang="en-US" sz="1800" b="1" dirty="0">
                <a:cs typeface="B Mitra" panose="00000400000000000000" pitchFamily="2" charset="-78"/>
              </a:rPr>
              <a:t>hyperplasia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Idiopathic </a:t>
            </a:r>
            <a:r>
              <a:rPr lang="en-US" sz="1800" dirty="0" err="1">
                <a:cs typeface="B Mitra" panose="00000400000000000000" pitchFamily="2" charset="-78"/>
              </a:rPr>
              <a:t>hirsutism</a:t>
            </a:r>
            <a:r>
              <a:rPr lang="en-US" sz="1800" dirty="0">
                <a:cs typeface="B Mitra" panose="00000400000000000000" pitchFamily="2" charset="-78"/>
              </a:rPr>
              <a:t>/Idiopathic </a:t>
            </a:r>
            <a:r>
              <a:rPr lang="en-US" sz="1800" dirty="0" err="1" smtClean="0">
                <a:cs typeface="B Mitra" panose="00000400000000000000" pitchFamily="2" charset="-78"/>
              </a:rPr>
              <a:t>hyperandrogenism</a:t>
            </a:r>
            <a:endParaRPr lang="en-US" sz="1800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Androgen-secreting </a:t>
            </a:r>
            <a:r>
              <a:rPr lang="en-US" sz="1800" dirty="0" smtClean="0">
                <a:cs typeface="B Mitra" panose="00000400000000000000" pitchFamily="2" charset="-78"/>
              </a:rPr>
              <a:t>tumor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Severe insulin resistance syndromes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Cushing </a:t>
            </a:r>
            <a:r>
              <a:rPr lang="en-US" sz="1800" dirty="0" smtClean="0">
                <a:cs typeface="B Mitra" panose="00000400000000000000" pitchFamily="2" charset="-78"/>
              </a:rPr>
              <a:t>syndrome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Acromegaly</a:t>
            </a: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Hyperprolactinemia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Menstrual dysfunction</a:t>
            </a:r>
          </a:p>
          <a:p>
            <a:pPr lvl="1" algn="just"/>
            <a:r>
              <a:rPr lang="en-US" sz="1800" dirty="0" err="1" smtClean="0">
                <a:cs typeface="B Mitra" panose="00000400000000000000" pitchFamily="2" charset="-78"/>
              </a:rPr>
              <a:t>Hyperprolactinemia</a:t>
            </a:r>
            <a:r>
              <a:rPr lang="en-US" sz="1800" dirty="0" smtClean="0">
                <a:cs typeface="B Mitra" panose="00000400000000000000" pitchFamily="2" charset="-78"/>
              </a:rPr>
              <a:t> is one of the most common causes of secondary amenorrhea.</a:t>
            </a: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Increased adrenal androgen production</a:t>
            </a:r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Associations of PCOS and </a:t>
            </a:r>
            <a:r>
              <a:rPr lang="en-US" sz="2000" dirty="0" err="1" smtClean="0">
                <a:cs typeface="B Mitra" panose="00000400000000000000" pitchFamily="2" charset="-78"/>
              </a:rPr>
              <a:t>hyperprolactinemia</a:t>
            </a:r>
            <a:r>
              <a:rPr lang="en-US" sz="2000" dirty="0" smtClean="0">
                <a:cs typeface="B Mitra" panose="00000400000000000000" pitchFamily="2" charset="-78"/>
              </a:rPr>
              <a:t>: Conflicting data</a:t>
            </a:r>
          </a:p>
          <a:p>
            <a:pPr algn="just"/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Diagnosis after exclusion of: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chronic anovulation:</a:t>
            </a:r>
          </a:p>
          <a:p>
            <a:pPr lvl="1" algn="just"/>
            <a:r>
              <a:rPr lang="en-US" sz="1800" b="1" dirty="0" smtClean="0">
                <a:cs typeface="B Mitra" panose="00000400000000000000" pitchFamily="2" charset="-78"/>
              </a:rPr>
              <a:t>Thyroid disorders</a:t>
            </a:r>
          </a:p>
          <a:p>
            <a:pPr lvl="1" algn="just"/>
            <a:r>
              <a:rPr lang="en-US" sz="1800" b="1" dirty="0" err="1" smtClean="0">
                <a:cs typeface="B Mitra" panose="00000400000000000000" pitchFamily="2" charset="-78"/>
              </a:rPr>
              <a:t>Hyperprolactinemia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Pregnancy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Hypothalamic amenorrhea</a:t>
            </a: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Primary </a:t>
            </a:r>
            <a:r>
              <a:rPr lang="en-US" sz="1800" dirty="0" smtClean="0">
                <a:cs typeface="B Mitra" panose="00000400000000000000" pitchFamily="2" charset="-78"/>
              </a:rPr>
              <a:t>ovarian insufficiency</a:t>
            </a: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androgen excess:</a:t>
            </a:r>
          </a:p>
          <a:p>
            <a:pPr lvl="1" algn="just"/>
            <a:r>
              <a:rPr lang="en-US" sz="1800" b="1" dirty="0" err="1">
                <a:solidFill>
                  <a:srgbClr val="FF0000"/>
                </a:solidFill>
                <a:cs typeface="B Mitra" panose="00000400000000000000" pitchFamily="2" charset="-78"/>
              </a:rPr>
              <a:t>Nonclassical</a:t>
            </a:r>
            <a:r>
              <a:rPr lang="en-US" sz="1800" b="1" dirty="0">
                <a:solidFill>
                  <a:srgbClr val="FF0000"/>
                </a:solidFill>
                <a:cs typeface="B Mitra" panose="00000400000000000000" pitchFamily="2" charset="-78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congenital adrenal </a:t>
            </a:r>
            <a:r>
              <a:rPr lang="en-US" sz="1800" b="1" dirty="0">
                <a:solidFill>
                  <a:srgbClr val="FF0000"/>
                </a:solidFill>
                <a:cs typeface="B Mitra" panose="00000400000000000000" pitchFamily="2" charset="-78"/>
              </a:rPr>
              <a:t>hyperplasia</a:t>
            </a:r>
            <a:endParaRPr lang="en-US" sz="1800" b="1" dirty="0" smtClean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Idiopathic </a:t>
            </a:r>
            <a:r>
              <a:rPr lang="en-US" sz="1800" dirty="0" err="1">
                <a:cs typeface="B Mitra" panose="00000400000000000000" pitchFamily="2" charset="-78"/>
              </a:rPr>
              <a:t>hirsutism</a:t>
            </a:r>
            <a:r>
              <a:rPr lang="en-US" sz="1800" dirty="0">
                <a:cs typeface="B Mitra" panose="00000400000000000000" pitchFamily="2" charset="-78"/>
              </a:rPr>
              <a:t>/Idiopathic </a:t>
            </a:r>
            <a:r>
              <a:rPr lang="en-US" sz="1800" dirty="0" err="1" smtClean="0">
                <a:cs typeface="B Mitra" panose="00000400000000000000" pitchFamily="2" charset="-78"/>
              </a:rPr>
              <a:t>hyperandrogenism</a:t>
            </a:r>
            <a:endParaRPr lang="en-US" sz="1800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Androgen-secreting </a:t>
            </a:r>
            <a:r>
              <a:rPr lang="en-US" sz="1800" dirty="0" smtClean="0">
                <a:cs typeface="B Mitra" panose="00000400000000000000" pitchFamily="2" charset="-78"/>
              </a:rPr>
              <a:t>tumor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Severe insulin resistance syndromes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Cushing </a:t>
            </a:r>
            <a:r>
              <a:rPr lang="en-US" sz="1800" dirty="0" smtClean="0">
                <a:cs typeface="B Mitra" panose="00000400000000000000" pitchFamily="2" charset="-78"/>
              </a:rPr>
              <a:t>syndrome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Acromegaly</a:t>
            </a: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800" b="1" dirty="0" err="1" smtClean="0"/>
              <a:t>Nonclassical</a:t>
            </a:r>
            <a:r>
              <a:rPr lang="en-US" sz="2800" b="1" dirty="0"/>
              <a:t> congenital adrenal </a:t>
            </a:r>
            <a:r>
              <a:rPr lang="en-US" sz="2800" b="1" dirty="0" smtClean="0"/>
              <a:t>hyperplasia (CAH)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Presentations are very much like those with PCOS.</a:t>
            </a:r>
          </a:p>
          <a:p>
            <a:pPr algn="just"/>
            <a:endParaRPr lang="en-US" sz="2000" dirty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Endocrine Society:</a:t>
            </a:r>
          </a:p>
          <a:p>
            <a:pPr lvl="1" algn="just"/>
            <a:r>
              <a:rPr lang="en-US" sz="2000" dirty="0" smtClean="0">
                <a:cs typeface="B Mitra" panose="00000400000000000000" pitchFamily="2" charset="-78"/>
              </a:rPr>
              <a:t>Routine screening of all women with early-morning follicular phase serum 17(OH)-progesterone.</a:t>
            </a:r>
          </a:p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Some other authorities:</a:t>
            </a:r>
          </a:p>
          <a:p>
            <a:pPr lvl="1" algn="just"/>
            <a:r>
              <a:rPr lang="en-US" sz="2000" dirty="0" smtClean="0">
                <a:cs typeface="B Mitra" panose="00000400000000000000" pitchFamily="2" charset="-78"/>
              </a:rPr>
              <a:t>Case-finding only </a:t>
            </a:r>
            <a:r>
              <a:rPr lang="en-US" sz="2000" dirty="0">
                <a:cs typeface="B Mitra" panose="00000400000000000000" pitchFamily="2" charset="-78"/>
              </a:rPr>
              <a:t>in women </a:t>
            </a:r>
            <a:r>
              <a:rPr lang="en-US" sz="2000" dirty="0" smtClean="0">
                <a:cs typeface="B Mitra" panose="00000400000000000000" pitchFamily="2" charset="-78"/>
              </a:rPr>
              <a:t>with a </a:t>
            </a:r>
            <a:r>
              <a:rPr lang="en-US" sz="2000" dirty="0">
                <a:cs typeface="B Mitra" panose="00000400000000000000" pitchFamily="2" charset="-78"/>
              </a:rPr>
              <a:t>pre- or </a:t>
            </a:r>
            <a:r>
              <a:rPr lang="en-US" sz="2000" dirty="0" err="1">
                <a:cs typeface="B Mitra" panose="00000400000000000000" pitchFamily="2" charset="-78"/>
              </a:rPr>
              <a:t>perimenarcheal</a:t>
            </a:r>
            <a:r>
              <a:rPr lang="en-US" sz="2000" dirty="0">
                <a:cs typeface="B Mitra" panose="00000400000000000000" pitchFamily="2" charset="-78"/>
              </a:rPr>
              <a:t> onset of </a:t>
            </a:r>
            <a:r>
              <a:rPr lang="en-US" sz="2000" dirty="0" err="1">
                <a:cs typeface="B Mitra" panose="00000400000000000000" pitchFamily="2" charset="-78"/>
              </a:rPr>
              <a:t>hirsutism</a:t>
            </a:r>
            <a:r>
              <a:rPr lang="en-US" sz="2000" dirty="0">
                <a:cs typeface="B Mitra" panose="00000400000000000000" pitchFamily="2" charset="-78"/>
              </a:rPr>
              <a:t>, a family history </a:t>
            </a:r>
            <a:r>
              <a:rPr lang="en-US" sz="2000" dirty="0" smtClean="0">
                <a:cs typeface="B Mitra" panose="00000400000000000000" pitchFamily="2" charset="-78"/>
              </a:rPr>
              <a:t>of CAH, </a:t>
            </a:r>
            <a:r>
              <a:rPr lang="en-US" sz="2000" dirty="0">
                <a:cs typeface="B Mitra" panose="00000400000000000000" pitchFamily="2" charset="-78"/>
              </a:rPr>
              <a:t>or high-risk ethnicity (</a:t>
            </a:r>
            <a:r>
              <a:rPr lang="en-US" sz="2000" dirty="0" smtClean="0">
                <a:cs typeface="B Mitra" panose="00000400000000000000" pitchFamily="2" charset="-78"/>
              </a:rPr>
              <a:t>Hispanic, Mediterranean</a:t>
            </a:r>
            <a:r>
              <a:rPr lang="en-US" sz="2000" dirty="0">
                <a:cs typeface="B Mitra" panose="00000400000000000000" pitchFamily="2" charset="-78"/>
              </a:rPr>
              <a:t>, Slavic, Ashkenazi Jewish, or </a:t>
            </a:r>
            <a:r>
              <a:rPr lang="en-US" sz="2000" dirty="0" err="1">
                <a:cs typeface="B Mitra" panose="00000400000000000000" pitchFamily="2" charset="-78"/>
              </a:rPr>
              <a:t>Yupic</a:t>
            </a:r>
            <a:r>
              <a:rPr lang="en-US" sz="2000" dirty="0">
                <a:cs typeface="B Mitra" panose="00000400000000000000" pitchFamily="2" charset="-78"/>
              </a:rPr>
              <a:t> Eskimo heritage).</a:t>
            </a:r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0" y="623731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 smtClean="0">
                <a:latin typeface="Arial" charset="0"/>
              </a:rPr>
              <a:t>Legro RS, et al. J </a:t>
            </a:r>
            <a:r>
              <a:rPr lang="it-IT" sz="1400" i="1" dirty="0">
                <a:latin typeface="Arial" charset="0"/>
              </a:rPr>
              <a:t>Clin Endocrinol Metab </a:t>
            </a:r>
            <a:r>
              <a:rPr lang="it-IT" sz="1400" i="1" dirty="0" smtClean="0">
                <a:latin typeface="Arial" charset="0"/>
              </a:rPr>
              <a:t>2013;98:4565-4592.</a:t>
            </a:r>
          </a:p>
          <a:p>
            <a:pPr algn="ctr" eaLnBrk="1" hangingPunct="1"/>
            <a:r>
              <a:rPr lang="en-US" sz="1400" i="1" dirty="0" smtClean="0">
                <a:latin typeface="Arial" pitchFamily="34" charset="0"/>
                <a:cs typeface="Arial" pitchFamily="34" charset="0"/>
              </a:rPr>
              <a:t>Fritz MA &amp;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Speroff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L.Clinical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Gynecologic Endocrinology and Infertility 8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ed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2011;495-531.</a:t>
            </a:r>
            <a:endParaRPr lang="en-US" sz="1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800" b="1" dirty="0" err="1" smtClean="0"/>
              <a:t>Nonclassical</a:t>
            </a:r>
            <a:r>
              <a:rPr lang="en-US" sz="2800" b="1" dirty="0"/>
              <a:t> congenital adrenal </a:t>
            </a:r>
            <a:r>
              <a:rPr lang="en-US" sz="2800" b="1" dirty="0" smtClean="0"/>
              <a:t>hyperplasia (CAH)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8120"/>
          </a:xfrm>
        </p:spPr>
        <p:txBody>
          <a:bodyPr/>
          <a:lstStyle/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Early-morning </a:t>
            </a:r>
            <a:r>
              <a:rPr lang="en-US" sz="2000" dirty="0">
                <a:cs typeface="B Mitra" panose="00000400000000000000" pitchFamily="2" charset="-78"/>
              </a:rPr>
              <a:t>follicular phase serum 17(OH)-</a:t>
            </a:r>
            <a:r>
              <a:rPr lang="en-US" sz="2000" dirty="0" smtClean="0">
                <a:cs typeface="B Mitra" panose="00000400000000000000" pitchFamily="2" charset="-78"/>
              </a:rPr>
              <a:t>progesterone:</a:t>
            </a:r>
          </a:p>
          <a:p>
            <a:pPr lvl="1" algn="just"/>
            <a:endParaRPr lang="en-US" sz="1800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&lt; 200 </a:t>
            </a:r>
            <a:r>
              <a:rPr lang="en-US" sz="1800" dirty="0" err="1" smtClean="0">
                <a:cs typeface="B Mitra" panose="00000400000000000000" pitchFamily="2" charset="-78"/>
              </a:rPr>
              <a:t>ng</a:t>
            </a:r>
            <a:r>
              <a:rPr lang="en-US" sz="1800" dirty="0" smtClean="0">
                <a:cs typeface="B Mitra" panose="00000400000000000000" pitchFamily="2" charset="-78"/>
              </a:rPr>
              <a:t>/</a:t>
            </a:r>
            <a:r>
              <a:rPr lang="en-US" sz="1800" dirty="0" err="1" smtClean="0">
                <a:cs typeface="B Mitra" panose="00000400000000000000" pitchFamily="2" charset="-78"/>
              </a:rPr>
              <a:t>dL</a:t>
            </a:r>
            <a:r>
              <a:rPr lang="en-US" sz="1800" dirty="0">
                <a:cs typeface="B Mitra" panose="00000400000000000000" pitchFamily="2" charset="-78"/>
              </a:rPr>
              <a:t> </a:t>
            </a:r>
            <a:r>
              <a:rPr lang="en-US" sz="1800" dirty="0" smtClean="0">
                <a:cs typeface="B Mitra" panose="00000400000000000000" pitchFamily="2" charset="-78"/>
              </a:rPr>
              <a:t>excludes </a:t>
            </a:r>
            <a:r>
              <a:rPr lang="en-US" sz="1800" dirty="0" err="1" smtClean="0">
                <a:cs typeface="B Mitra" panose="00000400000000000000" pitchFamily="2" charset="-78"/>
              </a:rPr>
              <a:t>nonclassical</a:t>
            </a:r>
            <a:r>
              <a:rPr lang="en-US" sz="1800" dirty="0" smtClean="0">
                <a:cs typeface="B Mitra" panose="00000400000000000000" pitchFamily="2" charset="-78"/>
              </a:rPr>
              <a:t> CAH.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&gt; 800-1000 </a:t>
            </a:r>
            <a:r>
              <a:rPr lang="en-US" sz="1800" dirty="0" err="1" smtClean="0">
                <a:cs typeface="B Mitra" panose="00000400000000000000" pitchFamily="2" charset="-78"/>
              </a:rPr>
              <a:t>ng</a:t>
            </a:r>
            <a:r>
              <a:rPr lang="en-US" sz="1800" dirty="0" smtClean="0">
                <a:cs typeface="B Mitra" panose="00000400000000000000" pitchFamily="2" charset="-78"/>
              </a:rPr>
              <a:t>/</a:t>
            </a:r>
            <a:r>
              <a:rPr lang="en-US" sz="1800" dirty="0" err="1" smtClean="0">
                <a:cs typeface="B Mitra" panose="00000400000000000000" pitchFamily="2" charset="-78"/>
              </a:rPr>
              <a:t>dL</a:t>
            </a:r>
            <a:r>
              <a:rPr lang="en-US" sz="1800" dirty="0" smtClean="0">
                <a:cs typeface="B Mitra" panose="00000400000000000000" pitchFamily="2" charset="-78"/>
              </a:rPr>
              <a:t> </a:t>
            </a:r>
            <a:r>
              <a:rPr lang="en-US" sz="1800" dirty="0">
                <a:cs typeface="B Mitra" panose="00000400000000000000" pitchFamily="2" charset="-78"/>
              </a:rPr>
              <a:t>establishes </a:t>
            </a:r>
            <a:r>
              <a:rPr lang="en-US" sz="1800" dirty="0" err="1" smtClean="0">
                <a:cs typeface="B Mitra" panose="00000400000000000000" pitchFamily="2" charset="-78"/>
              </a:rPr>
              <a:t>nonclassical</a:t>
            </a:r>
            <a:r>
              <a:rPr lang="en-US" sz="1800" dirty="0" smtClean="0">
                <a:cs typeface="B Mitra" panose="00000400000000000000" pitchFamily="2" charset="-78"/>
              </a:rPr>
              <a:t> CAH.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200-800 </a:t>
            </a:r>
            <a:r>
              <a:rPr lang="en-US" sz="1800" dirty="0" err="1" smtClean="0">
                <a:cs typeface="B Mitra" panose="00000400000000000000" pitchFamily="2" charset="-78"/>
              </a:rPr>
              <a:t>ng</a:t>
            </a:r>
            <a:r>
              <a:rPr lang="en-US" sz="1800" dirty="0" smtClean="0">
                <a:cs typeface="B Mitra" panose="00000400000000000000" pitchFamily="2" charset="-78"/>
              </a:rPr>
              <a:t>/</a:t>
            </a:r>
            <a:r>
              <a:rPr lang="en-US" sz="1800" dirty="0" err="1" smtClean="0">
                <a:cs typeface="B Mitra" panose="00000400000000000000" pitchFamily="2" charset="-78"/>
              </a:rPr>
              <a:t>dL</a:t>
            </a:r>
            <a:r>
              <a:rPr lang="en-US" sz="1800" dirty="0" smtClean="0">
                <a:cs typeface="B Mitra" panose="00000400000000000000" pitchFamily="2" charset="-78"/>
              </a:rPr>
              <a:t> suggests the possibility </a:t>
            </a:r>
            <a:r>
              <a:rPr lang="en-US" sz="1800" dirty="0">
                <a:cs typeface="B Mitra" panose="00000400000000000000" pitchFamily="2" charset="-78"/>
              </a:rPr>
              <a:t>of </a:t>
            </a:r>
            <a:r>
              <a:rPr lang="en-US" sz="1800" dirty="0" err="1">
                <a:cs typeface="B Mitra" panose="00000400000000000000" pitchFamily="2" charset="-78"/>
              </a:rPr>
              <a:t>nonclassical</a:t>
            </a:r>
            <a:r>
              <a:rPr lang="en-US" sz="1800" dirty="0">
                <a:cs typeface="B Mitra" panose="00000400000000000000" pitchFamily="2" charset="-78"/>
              </a:rPr>
              <a:t> </a:t>
            </a:r>
            <a:r>
              <a:rPr lang="en-US" sz="1800" dirty="0" smtClean="0">
                <a:cs typeface="B Mitra" panose="00000400000000000000" pitchFamily="2" charset="-78"/>
              </a:rPr>
              <a:t>CAH and a confirmatory test by ACTH stimulation test is needed:</a:t>
            </a:r>
          </a:p>
          <a:p>
            <a:pPr lvl="2" algn="just"/>
            <a:r>
              <a:rPr lang="en-US" sz="1800" dirty="0" smtClean="0">
                <a:cs typeface="B Mitra" panose="00000400000000000000" pitchFamily="2" charset="-78"/>
              </a:rPr>
              <a:t>One-hour post 250 µg ACTH IV injection serum 17(OH)-progesterone should increase to &gt; 1000 </a:t>
            </a:r>
            <a:r>
              <a:rPr lang="en-US" sz="1800" dirty="0" err="1" smtClean="0">
                <a:cs typeface="B Mitra" panose="00000400000000000000" pitchFamily="2" charset="-78"/>
              </a:rPr>
              <a:t>ng</a:t>
            </a:r>
            <a:r>
              <a:rPr lang="en-US" sz="1800" dirty="0" smtClean="0">
                <a:cs typeface="B Mitra" panose="00000400000000000000" pitchFamily="2" charset="-78"/>
              </a:rPr>
              <a:t>/</a:t>
            </a:r>
            <a:r>
              <a:rPr lang="en-US" sz="1800" dirty="0" err="1" smtClean="0">
                <a:cs typeface="B Mitra" panose="00000400000000000000" pitchFamily="2" charset="-78"/>
              </a:rPr>
              <a:t>dL</a:t>
            </a:r>
            <a:r>
              <a:rPr lang="en-US" sz="1800" dirty="0">
                <a:cs typeface="B Mitra" panose="00000400000000000000" pitchFamily="2" charset="-7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0" y="623731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 smtClean="0">
                <a:latin typeface="Arial" charset="0"/>
              </a:rPr>
              <a:t>Legro RS, et al. J </a:t>
            </a:r>
            <a:r>
              <a:rPr lang="it-IT" sz="1400" i="1" dirty="0">
                <a:latin typeface="Arial" charset="0"/>
              </a:rPr>
              <a:t>Clin Endocrinol Metab </a:t>
            </a:r>
            <a:r>
              <a:rPr lang="it-IT" sz="1400" i="1" dirty="0" smtClean="0">
                <a:latin typeface="Arial" charset="0"/>
              </a:rPr>
              <a:t>2013;98:4565-4592.</a:t>
            </a:r>
          </a:p>
          <a:p>
            <a:pPr algn="ctr" eaLnBrk="1" hangingPunct="1"/>
            <a:r>
              <a:rPr lang="en-US" sz="1400" i="1" dirty="0" smtClean="0">
                <a:latin typeface="Arial" pitchFamily="34" charset="0"/>
                <a:cs typeface="Arial" pitchFamily="34" charset="0"/>
              </a:rPr>
              <a:t>Fritz MA &amp;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Speroff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L.Clinical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Gynecologic Endocrinology and Infertility 8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ed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2011;495-531.</a:t>
            </a:r>
            <a:endParaRPr lang="en-US" sz="1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Diagnosis after exclusion of: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chronic anovulation:</a:t>
            </a:r>
          </a:p>
          <a:p>
            <a:pPr lvl="1" algn="just"/>
            <a:r>
              <a:rPr lang="en-US" sz="1800" b="1" dirty="0" smtClean="0">
                <a:cs typeface="B Mitra" panose="00000400000000000000" pitchFamily="2" charset="-78"/>
              </a:rPr>
              <a:t>Thyroid disorders</a:t>
            </a:r>
          </a:p>
          <a:p>
            <a:pPr lvl="1" algn="just"/>
            <a:r>
              <a:rPr lang="en-US" sz="1800" b="1" dirty="0" err="1" smtClean="0">
                <a:cs typeface="B Mitra" panose="00000400000000000000" pitchFamily="2" charset="-78"/>
              </a:rPr>
              <a:t>Hyperprolactinemia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Pregnancy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Hypothalamic amenorrhea</a:t>
            </a: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Primary </a:t>
            </a:r>
            <a:r>
              <a:rPr lang="en-US" sz="1800" dirty="0" smtClean="0">
                <a:cs typeface="B Mitra" panose="00000400000000000000" pitchFamily="2" charset="-78"/>
              </a:rPr>
              <a:t>ovarian insufficiency</a:t>
            </a: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androgen excess:</a:t>
            </a:r>
          </a:p>
          <a:p>
            <a:pPr lvl="1" algn="just"/>
            <a:r>
              <a:rPr lang="en-US" sz="1800" b="1" dirty="0" err="1">
                <a:cs typeface="B Mitra" panose="00000400000000000000" pitchFamily="2" charset="-78"/>
              </a:rPr>
              <a:t>Nonclassical</a:t>
            </a:r>
            <a:r>
              <a:rPr lang="en-US" sz="1800" b="1" dirty="0">
                <a:cs typeface="B Mitra" panose="00000400000000000000" pitchFamily="2" charset="-78"/>
              </a:rPr>
              <a:t> </a:t>
            </a:r>
            <a:r>
              <a:rPr lang="en-US" sz="1800" b="1" dirty="0" smtClean="0">
                <a:cs typeface="B Mitra" panose="00000400000000000000" pitchFamily="2" charset="-78"/>
              </a:rPr>
              <a:t>congenital adrenal </a:t>
            </a:r>
            <a:r>
              <a:rPr lang="en-US" sz="1800" b="1" dirty="0">
                <a:cs typeface="B Mitra" panose="00000400000000000000" pitchFamily="2" charset="-78"/>
              </a:rPr>
              <a:t>hyperplasia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Idiopathic </a:t>
            </a:r>
            <a:r>
              <a:rPr lang="en-US" sz="1800" dirty="0" err="1">
                <a:cs typeface="B Mitra" panose="00000400000000000000" pitchFamily="2" charset="-78"/>
              </a:rPr>
              <a:t>hirsutism</a:t>
            </a:r>
            <a:r>
              <a:rPr lang="en-US" sz="1800" dirty="0">
                <a:cs typeface="B Mitra" panose="00000400000000000000" pitchFamily="2" charset="-78"/>
              </a:rPr>
              <a:t>/Idiopathic </a:t>
            </a:r>
            <a:r>
              <a:rPr lang="en-US" sz="1800" dirty="0" err="1">
                <a:cs typeface="B Mitra" panose="00000400000000000000" pitchFamily="2" charset="-78"/>
              </a:rPr>
              <a:t>hyperandrogenism</a:t>
            </a:r>
            <a:endParaRPr lang="en-US" sz="1800" dirty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Androgen-secreting </a:t>
            </a:r>
            <a:r>
              <a:rPr lang="en-US" sz="1800" dirty="0" smtClean="0">
                <a:cs typeface="B Mitra" panose="00000400000000000000" pitchFamily="2" charset="-78"/>
              </a:rPr>
              <a:t>tumor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Severe insulin resistance syndromes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Cushing syndrome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Acromegaly</a:t>
            </a: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6835" y="6067578"/>
            <a:ext cx="625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Clinical History and Physical Examination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95736" y="6052837"/>
            <a:ext cx="4752528" cy="4572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4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20208"/>
          </a:xfrm>
        </p:spPr>
        <p:txBody>
          <a:bodyPr/>
          <a:lstStyle/>
          <a:p>
            <a:pPr algn="just"/>
            <a:r>
              <a:rPr lang="en-US" sz="2400" b="1" dirty="0" smtClean="0">
                <a:cs typeface="B Mitra" panose="00000400000000000000" pitchFamily="2" charset="-78"/>
              </a:rPr>
              <a:t>Idiopathic </a:t>
            </a:r>
            <a:r>
              <a:rPr lang="en-US" sz="2400" b="1" dirty="0" err="1" smtClean="0">
                <a:cs typeface="B Mitra" panose="00000400000000000000" pitchFamily="2" charset="-78"/>
              </a:rPr>
              <a:t>hirsutism</a:t>
            </a:r>
            <a:r>
              <a:rPr lang="en-US" sz="2400" b="1" dirty="0" smtClean="0">
                <a:cs typeface="B Mitra" panose="00000400000000000000" pitchFamily="2" charset="-78"/>
              </a:rPr>
              <a:t>:</a:t>
            </a:r>
            <a:endParaRPr lang="en-US" sz="24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2000" dirty="0" err="1">
                <a:cs typeface="B Mitra" panose="00000400000000000000" pitchFamily="2" charset="-78"/>
              </a:rPr>
              <a:t>Hirsutism</a:t>
            </a:r>
            <a:r>
              <a:rPr lang="en-US" sz="2000" dirty="0">
                <a:cs typeface="B Mitra" panose="00000400000000000000" pitchFamily="2" charset="-78"/>
              </a:rPr>
              <a:t> </a:t>
            </a:r>
          </a:p>
          <a:p>
            <a:pPr lvl="1" algn="just"/>
            <a:r>
              <a:rPr lang="en-US" sz="2000" dirty="0">
                <a:cs typeface="B Mitra" panose="00000400000000000000" pitchFamily="2" charset="-78"/>
              </a:rPr>
              <a:t>Normal androgen concentrations</a:t>
            </a:r>
          </a:p>
          <a:p>
            <a:pPr lvl="1" algn="just"/>
            <a:r>
              <a:rPr lang="en-US" sz="2000" dirty="0">
                <a:cs typeface="B Mitra" panose="00000400000000000000" pitchFamily="2" charset="-78"/>
              </a:rPr>
              <a:t>Normal ovulatory cycles </a:t>
            </a:r>
          </a:p>
          <a:p>
            <a:pPr lvl="1" algn="just"/>
            <a:r>
              <a:rPr lang="en-US" sz="2000" dirty="0">
                <a:cs typeface="B Mitra" panose="00000400000000000000" pitchFamily="2" charset="-78"/>
              </a:rPr>
              <a:t>Normal ovarian </a:t>
            </a:r>
            <a:r>
              <a:rPr lang="en-US" sz="2000" dirty="0" smtClean="0">
                <a:cs typeface="B Mitra" panose="00000400000000000000" pitchFamily="2" charset="-78"/>
              </a:rPr>
              <a:t>morphology</a:t>
            </a:r>
            <a:endParaRPr lang="en-US" sz="2000" dirty="0">
              <a:cs typeface="B Mitra" panose="00000400000000000000" pitchFamily="2" charset="-78"/>
            </a:endParaRPr>
          </a:p>
          <a:p>
            <a:pPr algn="just"/>
            <a:endParaRPr lang="en-US" sz="22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400" b="1" dirty="0" smtClean="0">
                <a:cs typeface="B Mitra" panose="00000400000000000000" pitchFamily="2" charset="-78"/>
              </a:rPr>
              <a:t>Idiopathic </a:t>
            </a:r>
            <a:r>
              <a:rPr lang="en-US" sz="2400" b="1" dirty="0" err="1" smtClean="0">
                <a:cs typeface="B Mitra" panose="00000400000000000000" pitchFamily="2" charset="-78"/>
              </a:rPr>
              <a:t>hyperandrogenism</a:t>
            </a:r>
            <a:r>
              <a:rPr lang="en-US" sz="2400" b="1" dirty="0" smtClean="0">
                <a:cs typeface="B Mitra" panose="00000400000000000000" pitchFamily="2" charset="-78"/>
              </a:rPr>
              <a:t>:</a:t>
            </a:r>
          </a:p>
          <a:p>
            <a:pPr lvl="1" algn="just"/>
            <a:r>
              <a:rPr lang="en-US" sz="2000" dirty="0" smtClean="0"/>
              <a:t>Clinical </a:t>
            </a:r>
            <a:r>
              <a:rPr lang="en-US" sz="2000" dirty="0" err="1" smtClean="0"/>
              <a:t>hyperandrogenism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Biochemical </a:t>
            </a:r>
            <a:r>
              <a:rPr lang="en-US" sz="2000" dirty="0" err="1"/>
              <a:t>hyperandrogenism</a:t>
            </a:r>
            <a:r>
              <a:rPr lang="en-US" sz="2000" dirty="0"/>
              <a:t> 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Regular </a:t>
            </a:r>
            <a:r>
              <a:rPr lang="en-US" sz="2000" dirty="0"/>
              <a:t>ovulatory cycles of normal </a:t>
            </a:r>
            <a:r>
              <a:rPr lang="en-US" sz="2000" dirty="0" smtClean="0"/>
              <a:t>length</a:t>
            </a:r>
          </a:p>
          <a:p>
            <a:pPr lvl="1" algn="just"/>
            <a:r>
              <a:rPr lang="en-US" sz="2000" dirty="0" smtClean="0"/>
              <a:t>Normal </a:t>
            </a:r>
            <a:r>
              <a:rPr lang="en-US" sz="2000" dirty="0"/>
              <a:t>ovarian morphology</a:t>
            </a:r>
          </a:p>
          <a:p>
            <a:pPr lvl="1" algn="just"/>
            <a:endParaRPr lang="en-US" sz="2000" b="1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37593" y="630932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a-I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400" i="1" dirty="0" err="1"/>
              <a:t>Carmina</a:t>
            </a:r>
            <a:r>
              <a:rPr lang="en-US" sz="1400" i="1" dirty="0"/>
              <a:t> E. Best </a:t>
            </a:r>
            <a:r>
              <a:rPr lang="en-US" sz="1400" i="1" dirty="0" err="1"/>
              <a:t>Pract</a:t>
            </a:r>
            <a:r>
              <a:rPr lang="en-US" sz="1400" i="1" dirty="0"/>
              <a:t> Res </a:t>
            </a:r>
            <a:r>
              <a:rPr lang="en-US" sz="1400" i="1" dirty="0" err="1"/>
              <a:t>Clin</a:t>
            </a:r>
            <a:r>
              <a:rPr lang="en-US" sz="1400" i="1" dirty="0"/>
              <a:t> </a:t>
            </a:r>
            <a:r>
              <a:rPr lang="en-US" sz="1400" i="1" dirty="0" err="1"/>
              <a:t>Endocrinol</a:t>
            </a:r>
            <a:r>
              <a:rPr lang="en-US" sz="1400" i="1" dirty="0"/>
              <a:t> </a:t>
            </a:r>
            <a:r>
              <a:rPr lang="en-US" sz="1400" i="1" dirty="0" err="1"/>
              <a:t>Metab</a:t>
            </a:r>
            <a:r>
              <a:rPr lang="en-US" sz="1400" i="1" dirty="0"/>
              <a:t> 2006; 20(2): </a:t>
            </a:r>
            <a:r>
              <a:rPr lang="en-US" sz="1400" i="1" dirty="0" smtClean="0"/>
              <a:t>207-220.</a:t>
            </a:r>
            <a:endParaRPr lang="en-US" sz="1400" i="1" dirty="0" smtClean="0"/>
          </a:p>
          <a:p>
            <a:pPr algn="ctr"/>
            <a:r>
              <a:rPr lang="en-US" sz="1400" i="1" dirty="0">
                <a:latin typeface="Arial" pitchFamily="34" charset="0"/>
                <a:cs typeface="Arial" pitchFamily="34" charset="0"/>
              </a:rPr>
              <a:t>Escobar-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Morreale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, et al. Hum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Reprod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Update 2012; 18(2):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146-170.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246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400" b="1" dirty="0" smtClean="0"/>
              <a:t>Androgen-secreting ovarian and adrenal tumors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Rare disorders.</a:t>
            </a:r>
          </a:p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They should be considered in the presence </a:t>
            </a:r>
            <a:r>
              <a:rPr lang="en-US" sz="2000" dirty="0">
                <a:cs typeface="B Mitra" panose="00000400000000000000" pitchFamily="2" charset="-78"/>
              </a:rPr>
              <a:t>of severe or </a:t>
            </a:r>
            <a:r>
              <a:rPr lang="en-US" sz="2000" dirty="0" smtClean="0">
                <a:cs typeface="B Mitra" panose="00000400000000000000" pitchFamily="2" charset="-78"/>
              </a:rPr>
              <a:t>rapidly progressive </a:t>
            </a:r>
            <a:r>
              <a:rPr lang="en-US" sz="2000" dirty="0" err="1">
                <a:cs typeface="B Mitra" panose="00000400000000000000" pitchFamily="2" charset="-78"/>
              </a:rPr>
              <a:t>hirsutism</a:t>
            </a:r>
            <a:r>
              <a:rPr lang="en-US" sz="2000" dirty="0">
                <a:cs typeface="B Mitra" panose="00000400000000000000" pitchFamily="2" charset="-78"/>
              </a:rPr>
              <a:t> or symptoms or signs of </a:t>
            </a:r>
            <a:r>
              <a:rPr lang="en-US" sz="2000" dirty="0" err="1">
                <a:cs typeface="B Mitra" panose="00000400000000000000" pitchFamily="2" charset="-78"/>
              </a:rPr>
              <a:t>virilization</a:t>
            </a:r>
            <a:r>
              <a:rPr lang="en-US" sz="2000" dirty="0">
                <a:cs typeface="B Mitra" panose="00000400000000000000" pitchFamily="2" charset="-78"/>
              </a:rPr>
              <a:t> (deepening of the voice, </a:t>
            </a:r>
            <a:r>
              <a:rPr lang="en-US" sz="2000" dirty="0" smtClean="0">
                <a:cs typeface="B Mitra" panose="00000400000000000000" pitchFamily="2" charset="-78"/>
              </a:rPr>
              <a:t>temporal or </a:t>
            </a:r>
            <a:r>
              <a:rPr lang="en-US" sz="2000" dirty="0">
                <a:cs typeface="B Mitra" panose="00000400000000000000" pitchFamily="2" charset="-78"/>
              </a:rPr>
              <a:t>male pattern balding, breast atrophy, increased muscle mass, and </a:t>
            </a:r>
            <a:r>
              <a:rPr lang="en-US" sz="2000" dirty="0" err="1">
                <a:cs typeface="B Mitra" panose="00000400000000000000" pitchFamily="2" charset="-78"/>
              </a:rPr>
              <a:t>clitoromegaly</a:t>
            </a:r>
            <a:r>
              <a:rPr lang="en-US" sz="2000" dirty="0" smtClean="0">
                <a:cs typeface="B Mitra" panose="00000400000000000000" pitchFamily="2" charset="-78"/>
              </a:rPr>
              <a:t>).</a:t>
            </a:r>
          </a:p>
          <a:p>
            <a:pPr algn="just"/>
            <a:endParaRPr lang="en-US" sz="2000" dirty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They should be investigated by serum testosterone and DHEAS and appropriate imaging studies.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0" y="623731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 smtClean="0">
                <a:latin typeface="Arial" charset="0"/>
              </a:rPr>
              <a:t>Legro RS, et al. J </a:t>
            </a:r>
            <a:r>
              <a:rPr lang="it-IT" sz="1400" i="1" dirty="0">
                <a:latin typeface="Arial" charset="0"/>
              </a:rPr>
              <a:t>Clin Endocrinol Metab </a:t>
            </a:r>
            <a:r>
              <a:rPr lang="it-IT" sz="1400" i="1" dirty="0" smtClean="0">
                <a:latin typeface="Arial" charset="0"/>
              </a:rPr>
              <a:t>2013;98:4565-4592.</a:t>
            </a:r>
          </a:p>
          <a:p>
            <a:pPr algn="ctr" eaLnBrk="1" hangingPunct="1"/>
            <a:r>
              <a:rPr lang="en-US" sz="1400" i="1" dirty="0" smtClean="0">
                <a:latin typeface="Arial" pitchFamily="34" charset="0"/>
                <a:cs typeface="Arial" pitchFamily="34" charset="0"/>
              </a:rPr>
              <a:t>Fritz MA &amp;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Speroff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L.Clinical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Gynecologic Endocrinology and Infertility 8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ed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2011;495-531.</a:t>
            </a:r>
            <a:endParaRPr lang="en-US" sz="1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3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800" b="1" dirty="0" smtClean="0"/>
              <a:t>Conclusions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PCOS, a heterogeneous disorder, is a diagnosis of exclusion.</a:t>
            </a:r>
          </a:p>
          <a:p>
            <a:pPr algn="just"/>
            <a:endParaRPr lang="en-US" sz="2000" smtClean="0">
              <a:cs typeface="B Mitra" panose="00000400000000000000" pitchFamily="2" charset="-78"/>
            </a:endParaRPr>
          </a:p>
          <a:p>
            <a:pPr algn="just"/>
            <a:r>
              <a:rPr lang="en-US" sz="2000" smtClean="0">
                <a:cs typeface="B Mitra" panose="00000400000000000000" pitchFamily="2" charset="-78"/>
              </a:rPr>
              <a:t>To </a:t>
            </a:r>
            <a:r>
              <a:rPr lang="en-US" sz="2000" dirty="0" smtClean="0">
                <a:cs typeface="B Mitra" panose="00000400000000000000" pitchFamily="2" charset="-78"/>
              </a:rPr>
              <a:t>exclude other specific diagnoses, after a thorough history taking and physical examination, request the following laboratory:</a:t>
            </a:r>
          </a:p>
          <a:p>
            <a:pPr lvl="1" algn="just"/>
            <a:r>
              <a:rPr lang="en-US" sz="2000" dirty="0" smtClean="0">
                <a:cs typeface="B Mitra" panose="00000400000000000000" pitchFamily="2" charset="-78"/>
              </a:rPr>
              <a:t>Serum TSH</a:t>
            </a:r>
          </a:p>
          <a:p>
            <a:pPr lvl="1" algn="just"/>
            <a:r>
              <a:rPr lang="en-US" sz="2000" dirty="0" smtClean="0">
                <a:cs typeface="B Mitra" panose="00000400000000000000" pitchFamily="2" charset="-78"/>
              </a:rPr>
              <a:t>Serum prolactin</a:t>
            </a:r>
          </a:p>
          <a:p>
            <a:pPr lvl="1" algn="just"/>
            <a:r>
              <a:rPr lang="en-US" sz="2000" dirty="0" smtClean="0">
                <a:cs typeface="B Mitra" panose="00000400000000000000" pitchFamily="2" charset="-78"/>
              </a:rPr>
              <a:t>Serum 17(OH)-progesterone (?)</a:t>
            </a:r>
          </a:p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investigations should be reserved for selected women based on specific findings in clinical history and physical examinations.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Outlines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Background</a:t>
            </a:r>
          </a:p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Overview of related statements from international societies</a:t>
            </a:r>
          </a:p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In women suspected to have PCOS, to exclude other disorders: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Which investigations should be done in all women? </a:t>
            </a: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Which investigations should be done in </a:t>
            </a:r>
            <a:r>
              <a:rPr lang="en-US" sz="1800" dirty="0" smtClean="0">
                <a:cs typeface="B Mitra" panose="00000400000000000000" pitchFamily="2" charset="-78"/>
              </a:rPr>
              <a:t>selected </a:t>
            </a:r>
            <a:r>
              <a:rPr lang="en-US" sz="1800" dirty="0">
                <a:cs typeface="B Mitra" panose="00000400000000000000" pitchFamily="2" charset="-78"/>
              </a:rPr>
              <a:t>women? </a:t>
            </a:r>
            <a:endParaRPr lang="en-US" sz="1800" dirty="0" smtClean="0">
              <a:cs typeface="B Mitra" panose="00000400000000000000" pitchFamily="2" charset="-78"/>
            </a:endParaRPr>
          </a:p>
          <a:p>
            <a:pPr algn="just"/>
            <a:endParaRPr lang="en-US" sz="2000" dirty="0" smtClean="0">
              <a:cs typeface="B Mitra" panose="00000400000000000000" pitchFamily="2" charset="-78"/>
            </a:endParaRP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Conclusions</a:t>
            </a: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1600"/>
          </a:xfrm>
        </p:spPr>
        <p:txBody>
          <a:bodyPr/>
          <a:lstStyle/>
          <a:p>
            <a:pPr algn="ctr"/>
            <a:r>
              <a:rPr lang="en-US" sz="2800" b="1" dirty="0" smtClean="0"/>
              <a:t>The heterogeneous nature of PCOS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327525"/>
          </a:xfrm>
        </p:spPr>
        <p:txBody>
          <a:bodyPr/>
          <a:lstStyle/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6048672" cy="529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562944" y="1169436"/>
            <a:ext cx="576064" cy="3153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119769" y="6429050"/>
            <a:ext cx="692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latin typeface="Arial" charset="0"/>
              </a:rPr>
              <a:t>Escobar-</a:t>
            </a:r>
            <a:r>
              <a:rPr lang="en-US" sz="1400" i="1" dirty="0" err="1" smtClean="0">
                <a:latin typeface="Arial" charset="0"/>
              </a:rPr>
              <a:t>Morreale</a:t>
            </a:r>
            <a:r>
              <a:rPr lang="en-US" sz="1400" i="1" dirty="0" smtClean="0">
                <a:latin typeface="Arial" charset="0"/>
              </a:rPr>
              <a:t> HF. </a:t>
            </a:r>
            <a:r>
              <a:rPr lang="sv-SE" sz="1400" i="1" dirty="0">
                <a:latin typeface="Arial" charset="0"/>
              </a:rPr>
              <a:t>Nat. Rev. Endocrinol </a:t>
            </a:r>
            <a:r>
              <a:rPr lang="sv-SE" sz="1400" i="1" dirty="0" smtClean="0">
                <a:latin typeface="Arial" charset="0"/>
              </a:rPr>
              <a:t>2018;14(5):270-284</a:t>
            </a:r>
            <a:r>
              <a:rPr lang="en-US" sz="1400" i="1" dirty="0" smtClean="0">
                <a:latin typeface="Arial" charset="0"/>
              </a:rPr>
              <a:t>.</a:t>
            </a:r>
            <a:endParaRPr lang="en-US" sz="1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00400"/>
          </a:xfrm>
        </p:spPr>
        <p:txBody>
          <a:bodyPr/>
          <a:lstStyle/>
          <a:p>
            <a:pPr algn="just"/>
            <a:r>
              <a:rPr lang="en-US" sz="2000" dirty="0">
                <a:cs typeface="B Mitra" panose="00000400000000000000" pitchFamily="2" charset="-78"/>
              </a:rPr>
              <a:t>We suggest that the diagnosis </a:t>
            </a:r>
            <a:r>
              <a:rPr lang="en-US" sz="2000" dirty="0" smtClean="0">
                <a:cs typeface="B Mitra" panose="00000400000000000000" pitchFamily="2" charset="-78"/>
              </a:rPr>
              <a:t>of PCOS </a:t>
            </a:r>
            <a:r>
              <a:rPr lang="en-US" sz="2000" dirty="0">
                <a:cs typeface="B Mitra" panose="00000400000000000000" pitchFamily="2" charset="-78"/>
              </a:rPr>
              <a:t>be made if two of the three </a:t>
            </a:r>
            <a:r>
              <a:rPr lang="en-US" sz="2000" dirty="0" smtClean="0">
                <a:cs typeface="B Mitra" panose="00000400000000000000" pitchFamily="2" charset="-78"/>
              </a:rPr>
              <a:t>following criteria </a:t>
            </a:r>
            <a:r>
              <a:rPr lang="en-US" sz="2000" dirty="0">
                <a:cs typeface="B Mitra" panose="00000400000000000000" pitchFamily="2" charset="-78"/>
              </a:rPr>
              <a:t>are met: androgen excess, ovulatory </a:t>
            </a:r>
            <a:r>
              <a:rPr lang="en-US" sz="2000" dirty="0" smtClean="0">
                <a:cs typeface="B Mitra" panose="00000400000000000000" pitchFamily="2" charset="-78"/>
              </a:rPr>
              <a:t>dysfunction, or </a:t>
            </a:r>
            <a:r>
              <a:rPr lang="en-US" sz="2000" dirty="0">
                <a:cs typeface="B Mitra" panose="00000400000000000000" pitchFamily="2" charset="-78"/>
              </a:rPr>
              <a:t>polycystic ovaries (</a:t>
            </a:r>
            <a:r>
              <a:rPr lang="en-US" sz="2000" dirty="0" smtClean="0">
                <a:cs typeface="B Mitra" panose="00000400000000000000" pitchFamily="2" charset="-78"/>
              </a:rPr>
              <a:t>PCO), </a:t>
            </a:r>
            <a:r>
              <a:rPr lang="en-US" sz="2000" dirty="0" smtClean="0">
                <a:solidFill>
                  <a:srgbClr val="FF0000"/>
                </a:solidFill>
                <a:cs typeface="B Mitra" panose="00000400000000000000" pitchFamily="2" charset="-78"/>
              </a:rPr>
              <a:t>whereas disorders </a:t>
            </a:r>
            <a:r>
              <a:rPr lang="en-US" sz="2000" dirty="0">
                <a:solidFill>
                  <a:srgbClr val="FF0000"/>
                </a:solidFill>
                <a:cs typeface="B Mitra" panose="00000400000000000000" pitchFamily="2" charset="-78"/>
              </a:rPr>
              <a:t>that mimic the clinical features of PCOS are excluded</a:t>
            </a:r>
            <a:r>
              <a:rPr lang="en-US" sz="2000" dirty="0">
                <a:cs typeface="B Mitra" panose="00000400000000000000" pitchFamily="2" charset="-78"/>
              </a:rPr>
              <a:t>.</a:t>
            </a:r>
          </a:p>
          <a:p>
            <a:pPr algn="just"/>
            <a:r>
              <a:rPr lang="en-US" sz="2000" dirty="0">
                <a:cs typeface="B Mitra" panose="00000400000000000000" pitchFamily="2" charset="-78"/>
              </a:rPr>
              <a:t>These include, in all women: thyroid disease, </a:t>
            </a:r>
            <a:r>
              <a:rPr lang="en-US" sz="2000" dirty="0" err="1" smtClean="0">
                <a:cs typeface="B Mitra" panose="00000400000000000000" pitchFamily="2" charset="-78"/>
              </a:rPr>
              <a:t>hyperprolactinemia</a:t>
            </a:r>
            <a:r>
              <a:rPr lang="en-US" sz="2000" dirty="0" smtClean="0">
                <a:cs typeface="B Mitra" panose="00000400000000000000" pitchFamily="2" charset="-78"/>
              </a:rPr>
              <a:t>, and </a:t>
            </a:r>
            <a:r>
              <a:rPr lang="en-US" sz="2000" dirty="0" err="1">
                <a:cs typeface="B Mitra" panose="00000400000000000000" pitchFamily="2" charset="-78"/>
              </a:rPr>
              <a:t>nonclassic</a:t>
            </a:r>
            <a:r>
              <a:rPr lang="en-US" sz="2000" dirty="0">
                <a:cs typeface="B Mitra" panose="00000400000000000000" pitchFamily="2" charset="-78"/>
              </a:rPr>
              <a:t> congenital adrenal </a:t>
            </a:r>
            <a:r>
              <a:rPr lang="en-US" sz="2000" dirty="0" smtClean="0">
                <a:cs typeface="B Mitra" panose="00000400000000000000" pitchFamily="2" charset="-78"/>
              </a:rPr>
              <a:t>hyperplasia (primarily </a:t>
            </a:r>
            <a:r>
              <a:rPr lang="en-US" sz="2000" dirty="0">
                <a:cs typeface="B Mitra" panose="00000400000000000000" pitchFamily="2" charset="-78"/>
              </a:rPr>
              <a:t>21-hydroxylase deficiency by </a:t>
            </a:r>
            <a:r>
              <a:rPr lang="en-US" sz="2000" dirty="0" smtClean="0">
                <a:cs typeface="B Mitra" panose="00000400000000000000" pitchFamily="2" charset="-78"/>
              </a:rPr>
              <a:t>serum 17-hydroxyprogesterone </a:t>
            </a:r>
            <a:r>
              <a:rPr lang="en-US" sz="2000" dirty="0">
                <a:cs typeface="B Mitra" panose="00000400000000000000" pitchFamily="2" charset="-78"/>
              </a:rPr>
              <a:t>[17-OHP</a:t>
            </a:r>
            <a:r>
              <a:rPr lang="en-US" sz="2000" dirty="0" smtClean="0">
                <a:cs typeface="B Mitra" panose="00000400000000000000" pitchFamily="2" charset="-78"/>
              </a:rPr>
              <a:t>]). In select women </a:t>
            </a:r>
            <a:r>
              <a:rPr lang="en-US" sz="2000" dirty="0">
                <a:cs typeface="B Mitra" panose="00000400000000000000" pitchFamily="2" charset="-78"/>
              </a:rPr>
              <a:t>with amenorrhea and more severe phenotypes, </a:t>
            </a:r>
            <a:r>
              <a:rPr lang="en-US" sz="2000" dirty="0" smtClean="0">
                <a:cs typeface="B Mitra" panose="00000400000000000000" pitchFamily="2" charset="-78"/>
              </a:rPr>
              <a:t>we suggest </a:t>
            </a:r>
            <a:r>
              <a:rPr lang="en-US" sz="2000" dirty="0">
                <a:cs typeface="B Mitra" panose="00000400000000000000" pitchFamily="2" charset="-78"/>
              </a:rPr>
              <a:t>more extensive evaluation excluding other </a:t>
            </a:r>
            <a:r>
              <a:rPr lang="en-US" sz="2000" dirty="0" smtClean="0">
                <a:cs typeface="B Mitra" panose="00000400000000000000" pitchFamily="2" charset="-78"/>
              </a:rPr>
              <a:t>causes. </a:t>
            </a:r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848872" cy="211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89240"/>
            <a:ext cx="1000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119769" y="6429050"/>
            <a:ext cx="692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>
                <a:latin typeface="Arial" charset="0"/>
              </a:rPr>
              <a:t>J Clin Endocrinol Metab </a:t>
            </a:r>
            <a:r>
              <a:rPr lang="it-IT" sz="1400" i="1" dirty="0" smtClean="0">
                <a:latin typeface="Arial" charset="0"/>
              </a:rPr>
              <a:t>2013;98:4565-4592.</a:t>
            </a:r>
            <a:endParaRPr lang="en-US" sz="1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5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55776" y="1772816"/>
            <a:ext cx="692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>
                <a:latin typeface="Arial" charset="0"/>
              </a:rPr>
              <a:t>Eur J Endocrinol </a:t>
            </a:r>
            <a:r>
              <a:rPr lang="it-IT" sz="1400" i="1" dirty="0" smtClean="0">
                <a:latin typeface="Arial" charset="0"/>
              </a:rPr>
              <a:t>2014;171(4):1-29.</a:t>
            </a:r>
            <a:endParaRPr lang="en-US" sz="1400" i="1" dirty="0">
              <a:latin typeface="Arial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7" y="579647"/>
            <a:ext cx="6873417" cy="119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7" y="2204864"/>
            <a:ext cx="7704856" cy="175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1"/>
            <a:ext cx="618172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2600942" y="4077072"/>
            <a:ext cx="692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>
                <a:latin typeface="Arial" charset="0"/>
              </a:rPr>
              <a:t>Endocr </a:t>
            </a:r>
            <a:r>
              <a:rPr lang="it-IT" sz="1400" i="1" dirty="0" smtClean="0">
                <a:latin typeface="Arial" charset="0"/>
              </a:rPr>
              <a:t>Pract 2015;21(11):1291-1300.</a:t>
            </a:r>
            <a:endParaRPr lang="en-US" sz="1400" i="1" dirty="0">
              <a:latin typeface="Arial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555776" y="6102130"/>
            <a:ext cx="692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1400" i="1" dirty="0">
                <a:latin typeface="Arial" charset="0"/>
              </a:rPr>
              <a:t>Hum </a:t>
            </a:r>
            <a:r>
              <a:rPr lang="it-IT" sz="1400" i="1" dirty="0" smtClean="0">
                <a:latin typeface="Arial" charset="0"/>
              </a:rPr>
              <a:t>Reprod 2018;33(9):1602-1618.</a:t>
            </a:r>
            <a:endParaRPr lang="en-US" sz="1400" i="1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5542872"/>
            <a:ext cx="576064" cy="406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Diagnosis after exclusion of: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chronic anovulation:</a:t>
            </a:r>
          </a:p>
          <a:p>
            <a:pPr lvl="1" algn="just"/>
            <a:r>
              <a:rPr lang="en-US" sz="1800" b="1" dirty="0" smtClean="0">
                <a:cs typeface="B Mitra" panose="00000400000000000000" pitchFamily="2" charset="-78"/>
              </a:rPr>
              <a:t>Thyroid disorders</a:t>
            </a:r>
          </a:p>
          <a:p>
            <a:pPr lvl="1" algn="just"/>
            <a:r>
              <a:rPr lang="en-US" sz="1800" b="1" dirty="0" err="1" smtClean="0">
                <a:cs typeface="B Mitra" panose="00000400000000000000" pitchFamily="2" charset="-78"/>
              </a:rPr>
              <a:t>Hyperprolactinemia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Pregnancy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Hypothalamic amenorrhea</a:t>
            </a: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Primary </a:t>
            </a:r>
            <a:r>
              <a:rPr lang="en-US" sz="1800" dirty="0" smtClean="0">
                <a:cs typeface="B Mitra" panose="00000400000000000000" pitchFamily="2" charset="-78"/>
              </a:rPr>
              <a:t>ovarian insufficiency</a:t>
            </a: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androgen excess:</a:t>
            </a:r>
          </a:p>
          <a:p>
            <a:pPr lvl="1" algn="just"/>
            <a:r>
              <a:rPr lang="en-US" sz="1800" b="1" dirty="0" err="1">
                <a:cs typeface="B Mitra" panose="00000400000000000000" pitchFamily="2" charset="-78"/>
              </a:rPr>
              <a:t>Nonclassical</a:t>
            </a:r>
            <a:r>
              <a:rPr lang="en-US" sz="1800" b="1" dirty="0">
                <a:cs typeface="B Mitra" panose="00000400000000000000" pitchFamily="2" charset="-78"/>
              </a:rPr>
              <a:t> </a:t>
            </a:r>
            <a:r>
              <a:rPr lang="en-US" sz="1800" b="1" dirty="0" smtClean="0">
                <a:cs typeface="B Mitra" panose="00000400000000000000" pitchFamily="2" charset="-78"/>
              </a:rPr>
              <a:t>congenital adrenal </a:t>
            </a:r>
            <a:r>
              <a:rPr lang="en-US" sz="1800" b="1" dirty="0">
                <a:cs typeface="B Mitra" panose="00000400000000000000" pitchFamily="2" charset="-78"/>
              </a:rPr>
              <a:t>hyperplasia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Idiopathic </a:t>
            </a:r>
            <a:r>
              <a:rPr lang="en-US" sz="1800" dirty="0" err="1">
                <a:cs typeface="B Mitra" panose="00000400000000000000" pitchFamily="2" charset="-78"/>
              </a:rPr>
              <a:t>hirsutism</a:t>
            </a:r>
            <a:r>
              <a:rPr lang="en-US" sz="1800" dirty="0">
                <a:cs typeface="B Mitra" panose="00000400000000000000" pitchFamily="2" charset="-78"/>
              </a:rPr>
              <a:t>/Idiopathic </a:t>
            </a:r>
            <a:r>
              <a:rPr lang="en-US" sz="1800" dirty="0" err="1" smtClean="0">
                <a:cs typeface="B Mitra" panose="00000400000000000000" pitchFamily="2" charset="-78"/>
              </a:rPr>
              <a:t>hyperandrogenism</a:t>
            </a:r>
            <a:endParaRPr lang="en-US" sz="1800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Androgen-secreting </a:t>
            </a:r>
            <a:r>
              <a:rPr lang="en-US" sz="1800" dirty="0" smtClean="0">
                <a:cs typeface="B Mitra" panose="00000400000000000000" pitchFamily="2" charset="-78"/>
              </a:rPr>
              <a:t>tumor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Severe insulin resistance syndromes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Cushing </a:t>
            </a:r>
            <a:r>
              <a:rPr lang="en-US" sz="1800" dirty="0" smtClean="0">
                <a:cs typeface="B Mitra" panose="00000400000000000000" pitchFamily="2" charset="-78"/>
              </a:rPr>
              <a:t>syndrome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Acromegaly</a:t>
            </a: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Diagnosis after exclusion of: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8120"/>
          </a:xfrm>
        </p:spPr>
        <p:txBody>
          <a:bodyPr/>
          <a:lstStyle/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chronic anovulation:</a:t>
            </a:r>
          </a:p>
          <a:p>
            <a:pPr lvl="1" algn="just"/>
            <a:r>
              <a:rPr lang="en-US" sz="18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Thyroid disorders</a:t>
            </a:r>
          </a:p>
          <a:p>
            <a:pPr lvl="1" algn="just"/>
            <a:r>
              <a:rPr lang="en-US" sz="1800" b="1" dirty="0" err="1" smtClean="0">
                <a:cs typeface="B Mitra" panose="00000400000000000000" pitchFamily="2" charset="-78"/>
              </a:rPr>
              <a:t>Hyperprolactinemia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Pregnancy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Hypothalamic amenorrhea</a:t>
            </a: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Primary </a:t>
            </a:r>
            <a:r>
              <a:rPr lang="en-US" sz="1800" dirty="0" smtClean="0">
                <a:cs typeface="B Mitra" panose="00000400000000000000" pitchFamily="2" charset="-78"/>
              </a:rPr>
              <a:t>ovarian insufficiency</a:t>
            </a:r>
          </a:p>
          <a:p>
            <a:pPr algn="just"/>
            <a:r>
              <a:rPr lang="en-US" sz="2000" dirty="0" smtClean="0">
                <a:cs typeface="B Mitra" panose="00000400000000000000" pitchFamily="2" charset="-78"/>
              </a:rPr>
              <a:t>Other causes of androgen excess:</a:t>
            </a:r>
          </a:p>
          <a:p>
            <a:pPr lvl="1" algn="just"/>
            <a:r>
              <a:rPr lang="en-US" sz="1800" b="1" dirty="0" err="1">
                <a:cs typeface="B Mitra" panose="00000400000000000000" pitchFamily="2" charset="-78"/>
              </a:rPr>
              <a:t>Nonclassical</a:t>
            </a:r>
            <a:r>
              <a:rPr lang="en-US" sz="1800" b="1" dirty="0">
                <a:cs typeface="B Mitra" panose="00000400000000000000" pitchFamily="2" charset="-78"/>
              </a:rPr>
              <a:t> </a:t>
            </a:r>
            <a:r>
              <a:rPr lang="en-US" sz="1800" b="1" dirty="0" smtClean="0">
                <a:cs typeface="B Mitra" panose="00000400000000000000" pitchFamily="2" charset="-78"/>
              </a:rPr>
              <a:t>congenital adrenal </a:t>
            </a:r>
            <a:r>
              <a:rPr lang="en-US" sz="1800" b="1" dirty="0">
                <a:cs typeface="B Mitra" panose="00000400000000000000" pitchFamily="2" charset="-78"/>
              </a:rPr>
              <a:t>hyperplasia</a:t>
            </a:r>
            <a:endParaRPr lang="en-US" sz="1800" b="1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>
                <a:cs typeface="B Mitra" panose="00000400000000000000" pitchFamily="2" charset="-78"/>
              </a:rPr>
              <a:t>Idiopathic </a:t>
            </a:r>
            <a:r>
              <a:rPr lang="en-US" sz="1800" dirty="0" err="1">
                <a:cs typeface="B Mitra" panose="00000400000000000000" pitchFamily="2" charset="-78"/>
              </a:rPr>
              <a:t>hirsutism</a:t>
            </a:r>
            <a:r>
              <a:rPr lang="en-US" sz="1800" dirty="0">
                <a:cs typeface="B Mitra" panose="00000400000000000000" pitchFamily="2" charset="-78"/>
              </a:rPr>
              <a:t>/Idiopathic </a:t>
            </a:r>
            <a:r>
              <a:rPr lang="en-US" sz="1800" dirty="0" err="1" smtClean="0">
                <a:cs typeface="B Mitra" panose="00000400000000000000" pitchFamily="2" charset="-78"/>
              </a:rPr>
              <a:t>hyperandrogenism</a:t>
            </a:r>
            <a:endParaRPr lang="en-US" sz="1800" dirty="0" smtClean="0">
              <a:cs typeface="B Mitra" panose="00000400000000000000" pitchFamily="2" charset="-78"/>
            </a:endParaRP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Androgen-secreting </a:t>
            </a:r>
            <a:r>
              <a:rPr lang="en-US" sz="1800" dirty="0" smtClean="0">
                <a:cs typeface="B Mitra" panose="00000400000000000000" pitchFamily="2" charset="-78"/>
              </a:rPr>
              <a:t>tumor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Severe insulin resistance syndromes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Cushing </a:t>
            </a:r>
            <a:r>
              <a:rPr lang="en-US" sz="1800" dirty="0" smtClean="0">
                <a:cs typeface="B Mitra" panose="00000400000000000000" pitchFamily="2" charset="-78"/>
              </a:rPr>
              <a:t>syndrome</a:t>
            </a:r>
          </a:p>
          <a:p>
            <a:pPr lvl="1" algn="just"/>
            <a:r>
              <a:rPr lang="en-US" sz="1800" dirty="0" smtClean="0">
                <a:cs typeface="B Mitra" panose="00000400000000000000" pitchFamily="2" charset="-78"/>
              </a:rPr>
              <a:t>Acromegaly</a:t>
            </a: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 smtClean="0">
              <a:cs typeface="B Mitra" panose="00000400000000000000" pitchFamily="2" charset="-78"/>
            </a:endParaRPr>
          </a:p>
          <a:p>
            <a:pPr algn="just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76672"/>
            <a:ext cx="8229600" cy="1371600"/>
          </a:xfrm>
        </p:spPr>
        <p:txBody>
          <a:bodyPr/>
          <a:lstStyle/>
          <a:p>
            <a:pPr algn="ctr"/>
            <a:r>
              <a:rPr lang="en-US" sz="2800" b="1" dirty="0"/>
              <a:t>Menstrual disturbances associated with </a:t>
            </a:r>
            <a:r>
              <a:rPr lang="en-US" sz="2800" b="1" dirty="0" smtClean="0">
                <a:solidFill>
                  <a:srgbClr val="FF0000"/>
                </a:solidFill>
              </a:rPr>
              <a:t>hypothyroidism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896544" cy="338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418" y="644323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Krassas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GE, et al. Werner &amp;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Ingbar's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The Thyroid 10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2013;457-467.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75114" y="2168860"/>
            <a:ext cx="5472608" cy="3600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371600"/>
          </a:xfrm>
        </p:spPr>
        <p:txBody>
          <a:bodyPr/>
          <a:lstStyle/>
          <a:p>
            <a:pPr algn="ctr"/>
            <a:r>
              <a:rPr lang="en-US" sz="2800" b="1" dirty="0" smtClean="0"/>
              <a:t>Menstrual disturbances associated with </a:t>
            </a:r>
            <a:r>
              <a:rPr lang="en-US" sz="2800" b="1" dirty="0" smtClean="0">
                <a:solidFill>
                  <a:srgbClr val="C00000"/>
                </a:solidFill>
              </a:rPr>
              <a:t>thyrotoxicosis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5F7A65-BDE6-4889-9B0D-28FA4DD7FE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32859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418" y="644323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Krassas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GE, et al. Werner &amp;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Ingbar's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The Thyroid 10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2013;457-467.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66358" y="2780928"/>
            <a:ext cx="5355299" cy="3740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47664" y="1916832"/>
            <a:ext cx="5976664" cy="3600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4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6012</TotalTime>
  <Words>906</Words>
  <Application>Microsoft Office PowerPoint</Application>
  <PresentationFormat>On-screen Show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Excluding other related diseases for making a precise diagnosis of PCOS: What does it mean in real practice?</vt:lpstr>
      <vt:lpstr>Outlines</vt:lpstr>
      <vt:lpstr>The heterogeneous nature of PCOS</vt:lpstr>
      <vt:lpstr>PowerPoint Presentation</vt:lpstr>
      <vt:lpstr>PowerPoint Presentation</vt:lpstr>
      <vt:lpstr>Diagnosis after exclusion of:</vt:lpstr>
      <vt:lpstr>Diagnosis after exclusion of:</vt:lpstr>
      <vt:lpstr>Menstrual disturbances associated with hypothyroidism</vt:lpstr>
      <vt:lpstr>Menstrual disturbances associated with thyrotoxicosis</vt:lpstr>
      <vt:lpstr>Diagnosis after exclusion of:</vt:lpstr>
      <vt:lpstr>Hyperprolactinemia</vt:lpstr>
      <vt:lpstr>Diagnosis after exclusion of:</vt:lpstr>
      <vt:lpstr>Nonclassical congenital adrenal hyperplasia (CAH)</vt:lpstr>
      <vt:lpstr>Nonclassical congenital adrenal hyperplasia (CAH)</vt:lpstr>
      <vt:lpstr>Diagnosis after exclusion of:</vt:lpstr>
      <vt:lpstr>PowerPoint Presentation</vt:lpstr>
      <vt:lpstr>Androgen-secreting ovarian and adrenal tumors</vt:lpstr>
      <vt:lpstr>Conclusions</vt:lpstr>
      <vt:lpstr>PowerPoint Presentation</vt:lpstr>
    </vt:vector>
  </TitlesOfParts>
  <Company>hoiufm9fy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ha</dc:creator>
  <cp:lastModifiedBy>هنگامه عبدی</cp:lastModifiedBy>
  <cp:revision>658</cp:revision>
  <dcterms:created xsi:type="dcterms:W3CDTF">2006-04-22T19:18:51Z</dcterms:created>
  <dcterms:modified xsi:type="dcterms:W3CDTF">2018-11-12T10:02:11Z</dcterms:modified>
</cp:coreProperties>
</file>