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9"/>
  </p:notesMasterIdLst>
  <p:sldIdLst>
    <p:sldId id="256" r:id="rId2"/>
    <p:sldId id="271" r:id="rId3"/>
    <p:sldId id="272" r:id="rId4"/>
    <p:sldId id="273" r:id="rId5"/>
    <p:sldId id="281" r:id="rId6"/>
    <p:sldId id="280" r:id="rId7"/>
    <p:sldId id="262" r:id="rId8"/>
    <p:sldId id="274" r:id="rId9"/>
    <p:sldId id="265" r:id="rId10"/>
    <p:sldId id="279" r:id="rId11"/>
    <p:sldId id="266" r:id="rId12"/>
    <p:sldId id="267" r:id="rId13"/>
    <p:sldId id="275" r:id="rId14"/>
    <p:sldId id="277" r:id="rId15"/>
    <p:sldId id="278" r:id="rId16"/>
    <p:sldId id="276" r:id="rId17"/>
    <p:sldId id="260" r:id="rId1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C33A1F"/>
    <a:srgbClr val="007033"/>
    <a:srgbClr val="FF0D97"/>
    <a:srgbClr val="C80064"/>
    <a:srgbClr val="FF8225"/>
    <a:srgbClr val="FF2549"/>
    <a:srgbClr val="5DD5FF"/>
    <a:srgbClr val="003635"/>
    <a:srgbClr val="9EFF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8746" autoAdjust="0"/>
  </p:normalViewPr>
  <p:slideViewPr>
    <p:cSldViewPr snapToGrid="0">
      <p:cViewPr varScale="1">
        <p:scale>
          <a:sx n="121" d="100"/>
          <a:sy n="121" d="100"/>
        </p:scale>
        <p:origin x="-510" y="-10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67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Relationship Id="rId27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18E60-4300-4729-A0D7-6AB984C3922D}" type="datetimeFigureOut">
              <a:rPr lang="en-US" smtClean="0"/>
              <a:pPr/>
              <a:t>11/9/2019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33E96-F078-4B3D-A8F4-F1AF21EBC3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00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50B06-B074-48FC-8CFD-53D2CD8FB95F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596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53070" y="1740309"/>
            <a:ext cx="8015749" cy="1644446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Master </a:t>
            </a: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3069" y="3428998"/>
            <a:ext cx="8001001" cy="678426"/>
          </a:xfrm>
        </p:spPr>
        <p:txBody>
          <a:bodyPr>
            <a:normAutofit/>
          </a:bodyPr>
          <a:lstStyle>
            <a:lvl1pPr marL="0" indent="0" algn="l">
              <a:buNone/>
              <a:defRPr sz="2800" b="0" i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</a:t>
            </a:r>
            <a:r>
              <a:rPr lang="en-US" dirty="0" smtClean="0"/>
              <a:t>Master </a:t>
            </a:r>
            <a:r>
              <a:rPr lang="en-US" dirty="0"/>
              <a:t>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399" y="205979"/>
            <a:ext cx="2057401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1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xmlns="" id="{08B89D22-1D6E-450B-881F-4D2A4C527F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8477" y="2326213"/>
            <a:ext cx="1463785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825" y="364447"/>
            <a:ext cx="8259099" cy="763526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37969"/>
            <a:ext cx="8325465" cy="3340508"/>
          </a:xfrm>
        </p:spPr>
        <p:txBody>
          <a:bodyPr/>
          <a:lstStyle>
            <a:lvl1pPr algn="l">
              <a:defRPr sz="2800">
                <a:solidFill>
                  <a:schemeClr val="tx1"/>
                </a:solidFill>
              </a:defRPr>
            </a:lvl1pPr>
            <a:lvl2pPr algn="l">
              <a:defRPr>
                <a:solidFill>
                  <a:schemeClr val="tx1"/>
                </a:solidFill>
              </a:defRPr>
            </a:lvl2pPr>
            <a:lvl3pPr algn="l">
              <a:defRPr>
                <a:solidFill>
                  <a:schemeClr val="tx1"/>
                </a:solidFill>
              </a:defRPr>
            </a:lvl3pPr>
            <a:lvl4pPr algn="l">
              <a:defRPr>
                <a:solidFill>
                  <a:schemeClr val="tx1"/>
                </a:solidFill>
              </a:defRPr>
            </a:lvl4pPr>
            <a:lvl5pPr algn="l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356" y="458159"/>
            <a:ext cx="6516116" cy="72534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323" y="1231490"/>
            <a:ext cx="6540910" cy="3508626"/>
          </a:xfrm>
        </p:spPr>
        <p:txBody>
          <a:bodyPr/>
          <a:lstStyle>
            <a:lvl1pPr algn="l">
              <a:defRPr sz="2800">
                <a:solidFill>
                  <a:schemeClr val="tx1"/>
                </a:solidFill>
              </a:defRPr>
            </a:lvl1pPr>
            <a:lvl2pPr algn="l">
              <a:defRPr>
                <a:solidFill>
                  <a:schemeClr val="tx1"/>
                </a:solidFill>
              </a:defRPr>
            </a:lvl2pPr>
            <a:lvl3pPr algn="l">
              <a:defRPr>
                <a:solidFill>
                  <a:schemeClr val="tx1"/>
                </a:solidFill>
              </a:defRPr>
            </a:lvl3pPr>
            <a:lvl4pPr algn="l">
              <a:defRPr>
                <a:solidFill>
                  <a:schemeClr val="tx1"/>
                </a:solidFill>
              </a:defRPr>
            </a:lvl4pPr>
            <a:lvl5pPr algn="l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6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6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3" y="1200151"/>
            <a:ext cx="4038601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2" y="1200151"/>
            <a:ext cx="4038601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2695" y="330639"/>
            <a:ext cx="8093365" cy="763525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2132" y="1412168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132" y="1884565"/>
            <a:ext cx="4040188" cy="2276294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57253" y="1412168"/>
            <a:ext cx="4041774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57253" y="1884565"/>
            <a:ext cx="4041774" cy="2276294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4" y="204790"/>
            <a:ext cx="5111749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4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1E867DF-3DCA-4725-94F0-F2B6BD747A82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8427" y="1710814"/>
            <a:ext cx="8045244" cy="1659188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The Name of GOD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3683" y="3421623"/>
            <a:ext cx="7875639" cy="73004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63561" y="888347"/>
            <a:ext cx="5431625" cy="415418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242560" y="4135120"/>
            <a:ext cx="1422400" cy="5384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6087629" y="1907628"/>
            <a:ext cx="914400" cy="2522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91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4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420760" y="-757307"/>
            <a:ext cx="4163392" cy="73183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064000" y="3312160"/>
            <a:ext cx="1808480" cy="64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5070753" y="1820918"/>
            <a:ext cx="914400" cy="2522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Slide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4303" y="1212440"/>
            <a:ext cx="6810683" cy="3508626"/>
          </a:xfrm>
        </p:spPr>
        <p:txBody>
          <a:bodyPr>
            <a:normAutofit/>
          </a:bodyPr>
          <a:lstStyle/>
          <a:p>
            <a:pPr indent="342900" algn="just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7" name="Picture 6" descr="IMG-20191024-WA000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31" y="247649"/>
            <a:ext cx="7067687" cy="461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FNA was done for the first time at </a:t>
            </a:r>
            <a:r>
              <a:rPr lang="fa-IR" sz="1800" b="1" dirty="0" smtClean="0">
                <a:latin typeface="Times New Roman" pitchFamily="18" charset="0"/>
                <a:cs typeface="Times New Roman" pitchFamily="18" charset="0"/>
              </a:rPr>
              <a:t>1398.4.1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indent="342900" algn="just">
              <a:buFont typeface="Wingdings" pitchFamily="2" charset="2"/>
              <a:buChar char="v"/>
            </a:pP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Right thyroid nodule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Hypocellular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smears, suggestive of adenomatous goiter with </a:t>
            </a:r>
            <a:r>
              <a:rPr lang="en-US" sz="1800" i="1" u="sng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Hurthle</a:t>
            </a:r>
            <a:r>
              <a:rPr lang="en-US" sz="1800" i="1" u="sng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cell change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342900" algn="just">
              <a:buFont typeface="Wingdings" pitchFamily="2" charset="2"/>
              <a:buChar char="v"/>
            </a:pP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indent="342900" algn="just">
              <a:buFont typeface="Wingdings" pitchFamily="2" charset="2"/>
              <a:buChar char="v"/>
            </a:pP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Left thyroid nodule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i="1" u="sng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Hurthle</a:t>
            </a:r>
            <a:r>
              <a:rPr lang="en-US" sz="1800" i="1" u="sng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cell-rich follicular lesion (atypia) of undetermined significance</a:t>
            </a:r>
            <a:r>
              <a:rPr lang="en-US" sz="1800" i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0" algn="just">
              <a:buNone/>
            </a:pPr>
            <a:endParaRPr lang="en-US" sz="1800" i="1" u="sng" dirty="0">
              <a:solidFill>
                <a:srgbClr val="C33A1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1800" dirty="0" smtClean="0"/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54866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91508" y="137502"/>
            <a:ext cx="3677566" cy="490342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388242" y="3948223"/>
            <a:ext cx="1056167" cy="54580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672862" y="2571262"/>
            <a:ext cx="2938584" cy="890953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802739" y="811924"/>
            <a:ext cx="914400" cy="94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219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FNA repeated at 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1398.7.22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Right thyroid nodule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Hurthle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cell lesion</a:t>
            </a:r>
          </a:p>
          <a:p>
            <a:pPr>
              <a:buNone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Left thyroid nodule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Hurthle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cell lesion</a:t>
            </a:r>
          </a:p>
          <a:p>
            <a:endParaRPr lang="en-US" sz="2000" dirty="0" smtClean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5943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400000">
            <a:off x="2389066" y="719877"/>
            <a:ext cx="4380614" cy="377728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281377" y="3841898"/>
            <a:ext cx="942753" cy="59542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876062" y="2649415"/>
            <a:ext cx="1938215" cy="656493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4968277" y="914401"/>
            <a:ext cx="914400" cy="2522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28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unched Tape 4"/>
          <p:cNvSpPr/>
          <p:nvPr/>
        </p:nvSpPr>
        <p:spPr>
          <a:xfrm>
            <a:off x="1171575" y="2057400"/>
            <a:ext cx="6562726" cy="2362200"/>
          </a:xfrm>
          <a:prstGeom prst="flowChartPunchedTape">
            <a:avLst/>
          </a:prstGeom>
          <a:solidFill>
            <a:srgbClr val="92D050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Thank you for your attention</a:t>
            </a:r>
            <a:endParaRPr lang="en-US" sz="4000" b="1" dirty="0">
              <a:ln>
                <a:solidFill>
                  <a:srgbClr val="C00000"/>
                </a:solidFill>
              </a:ln>
              <a:solidFill>
                <a:schemeClr val="tx1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0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History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825" y="1802992"/>
            <a:ext cx="8325465" cy="3077121"/>
          </a:xfrm>
        </p:spPr>
        <p:txBody>
          <a:bodyPr>
            <a:normAutofit/>
          </a:bodyPr>
          <a:lstStyle/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A 33-year old woman with history of hyperthyroidism, presented with thyroid nodule.</a:t>
            </a:r>
          </a:p>
          <a:p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Her symptoms showed up for the first time in her 15</a:t>
            </a:r>
            <a:r>
              <a:rPr lang="en-US" sz="1800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, as she described with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palpitation, anxiety, tremors,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weight loss. </a:t>
            </a:r>
          </a:p>
          <a:p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As she said (without documentation)  she was diagnosed with hypothyroidism! And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levothyroxine was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prescribed.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800" dirty="0" smtClean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94711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886" y="1614148"/>
            <a:ext cx="8325465" cy="3340508"/>
          </a:xfrm>
        </p:spPr>
        <p:txBody>
          <a:bodyPr>
            <a:normAutofit/>
          </a:bodyPr>
          <a:lstStyle/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For 1 yr. symptoms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progressed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and she lost about 20 kg, when she visited another physician and diagnosis of hyperthyroidism was made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There is no documentation about type of hyperthyroidism.</a:t>
            </a:r>
          </a:p>
          <a:p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She was treated with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methimazole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propranolol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for 6 month, then iodine was prescribed (dosage ?)</a:t>
            </a:r>
          </a:p>
          <a:p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40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0069" y="1493597"/>
            <a:ext cx="8325465" cy="3340508"/>
          </a:xfrm>
        </p:spPr>
        <p:txBody>
          <a:bodyPr>
            <a:normAutofit fontScale="85000" lnSpcReduction="20000"/>
          </a:bodyPr>
          <a:lstStyle/>
          <a:p>
            <a:endParaRPr lang="en-US" sz="1800" dirty="0" smtClean="0"/>
          </a:p>
          <a:p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7 years she was drug 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free; then 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the symptoms relapsed although milder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1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She describes that with diagnosis of 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hyperthyroidism 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relapse, 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she received iodine 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again after 8 month of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methimazole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indral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1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he reports at least 11 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nodules 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in her thyroid ultrasound. </a:t>
            </a:r>
          </a:p>
          <a:p>
            <a:endParaRPr lang="en-US" sz="21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This time 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after 2 month of iodine therapy she 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became hypothyroid and levothyroxine was prescribed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1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No FNA at this time</a:t>
            </a:r>
            <a:endParaRPr lang="en-US" sz="21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29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H.H: neg.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FH: neg. in first degree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1734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P/E :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37968"/>
            <a:ext cx="8325465" cy="3552245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BP:130/80      PR:68/min</a:t>
            </a:r>
          </a:p>
          <a:p>
            <a:pPr marL="0" indent="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Wt: 68 kg        Ht: 165 cm             BMI: 24.9 </a:t>
            </a: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Head &amp; neck :</a:t>
            </a:r>
          </a:p>
          <a:p>
            <a:pPr marL="400050" lvl="1" indent="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no sign of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ophthalmopathy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00050" lvl="1" indent="0"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hair loss : neg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00050" lvl="1" indent="0"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thyroid : nodule in both lobe is palpable. </a:t>
            </a:r>
          </a:p>
          <a:p>
            <a:pPr marL="400050" lvl="1" indent="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Skin : no sign of dryness 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Ext. : no tremor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400050" lvl="1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3171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998651032"/>
              </p:ext>
            </p:extLst>
          </p:nvPr>
        </p:nvGraphicFramePr>
        <p:xfrm>
          <a:off x="-1" y="1"/>
          <a:ext cx="9144000" cy="51435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861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0654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7369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5383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02373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9865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Date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TSH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T4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T3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Medication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3979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1393.4.21</a:t>
                      </a:r>
                      <a:endParaRPr 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0.15</a:t>
                      </a:r>
                      <a:endParaRPr 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300</a:t>
                      </a:r>
                      <a:endParaRPr 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Methimazole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15 mg /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Propranolol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20 mg </a:t>
                      </a:r>
                      <a:endParaRPr 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6029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1393.6.25</a:t>
                      </a:r>
                      <a:endParaRPr 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0.5</a:t>
                      </a:r>
                      <a:endParaRPr 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Methimazole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10 mg </a:t>
                      </a:r>
                      <a:endParaRPr 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6029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1393.9.26</a:t>
                      </a:r>
                      <a:endParaRPr 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0.2</a:t>
                      </a:r>
                      <a:endParaRPr 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Methimazole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5 mg</a:t>
                      </a:r>
                      <a:endParaRPr 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8434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1394.1.18</a:t>
                      </a:r>
                      <a:endParaRPr 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0.15</a:t>
                      </a:r>
                      <a:endParaRPr 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Methimazole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5 mg</a:t>
                      </a:r>
                      <a:endParaRPr lang="en-US" sz="18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0551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1394.1.30</a:t>
                      </a:r>
                      <a:endParaRPr 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mci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kern="1200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131</a:t>
                      </a:r>
                      <a:r>
                        <a:rPr lang="en-US" sz="18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/ </a:t>
                      </a:r>
                      <a:r>
                        <a:rPr lang="en-US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Methimazole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5 mg /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Propranolol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10 mg </a:t>
                      </a:r>
                      <a:endParaRPr lang="en-US" sz="18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1370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1394.3.31</a:t>
                      </a:r>
                      <a:endParaRPr 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42</a:t>
                      </a:r>
                      <a:endParaRPr 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Levothyroxine  700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µg/</a:t>
                      </a:r>
                      <a:r>
                        <a:rPr lang="en-US" sz="1800" kern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wk</a:t>
                      </a:r>
                      <a:endParaRPr 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6029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1394.6.2</a:t>
                      </a:r>
                      <a:endParaRPr 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6029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1394.11.20</a:t>
                      </a:r>
                      <a:endParaRPr 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Levothyroxine  900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µg/</a:t>
                      </a:r>
                      <a:r>
                        <a:rPr lang="en-US" sz="1800" kern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wk</a:t>
                      </a:r>
                      <a:r>
                        <a:rPr lang="en-US" sz="18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18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6029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1398.7.17</a:t>
                      </a:r>
                      <a:endParaRPr 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1.14</a:t>
                      </a:r>
                      <a:endParaRPr 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Levothyroxine  1000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µg/</a:t>
                      </a:r>
                      <a:r>
                        <a:rPr lang="en-US" sz="1800" kern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wk</a:t>
                      </a:r>
                      <a:r>
                        <a:rPr lang="en-US" sz="18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18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Ultrasound 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1398.2.29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sz="1800" dirty="0" smtClean="0"/>
          </a:p>
          <a:p>
            <a:pPr indent="342900" algn="just">
              <a:buFont typeface="Wingdings" pitchFamily="2" charset="2"/>
              <a:buChar char="Ø"/>
            </a:pP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Right lobe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 A 10x7x9 mm </a:t>
            </a:r>
            <a:r>
              <a:rPr lang="en-US" sz="1800" i="1" u="sng" dirty="0">
                <a:latin typeface="Times New Roman" pitchFamily="18" charset="0"/>
                <a:cs typeface="Times New Roman" pitchFamily="18" charset="0"/>
              </a:rPr>
              <a:t>well-defined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u="sng" dirty="0">
                <a:latin typeface="Times New Roman" pitchFamily="18" charset="0"/>
                <a:cs typeface="Times New Roman" pitchFamily="18" charset="0"/>
              </a:rPr>
              <a:t>hypoechoic nodule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with </a:t>
            </a:r>
            <a:r>
              <a:rPr lang="en-US" sz="1800" i="1" u="sng" dirty="0">
                <a:latin typeface="Times New Roman" pitchFamily="18" charset="0"/>
                <a:cs typeface="Times New Roman" pitchFamily="18" charset="0"/>
              </a:rPr>
              <a:t>peripheral and central vascularity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1800" i="1" u="sng" dirty="0">
                <a:latin typeface="Times New Roman" pitchFamily="18" charset="0"/>
                <a:cs typeface="Times New Roman" pitchFamily="18" charset="0"/>
              </a:rPr>
              <a:t>without calcification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is seen at mid pole (TIRADS:IV)</a:t>
            </a:r>
          </a:p>
          <a:p>
            <a:pPr indent="342900" algn="just">
              <a:buNone/>
            </a:pP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indent="342900" algn="just">
              <a:buFont typeface="Wingdings" pitchFamily="2" charset="2"/>
              <a:buChar char="Ø"/>
            </a:pP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Left lobe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 A 9x6x8 mm </a:t>
            </a:r>
            <a:r>
              <a:rPr lang="en-US" sz="1800" i="1" u="sng" dirty="0" smtClean="0">
                <a:latin typeface="Times New Roman" pitchFamily="18" charset="0"/>
                <a:cs typeface="Times New Roman" pitchFamily="18" charset="0"/>
              </a:rPr>
              <a:t>well-defined,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u="sng" dirty="0">
                <a:latin typeface="Times New Roman" pitchFamily="18" charset="0"/>
                <a:cs typeface="Times New Roman" pitchFamily="18" charset="0"/>
              </a:rPr>
              <a:t>hypoechoic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nodule with </a:t>
            </a:r>
            <a:r>
              <a:rPr lang="en-US" sz="1800" i="1" u="sng" dirty="0">
                <a:latin typeface="Times New Roman" pitchFamily="18" charset="0"/>
                <a:cs typeface="Times New Roman" pitchFamily="18" charset="0"/>
              </a:rPr>
              <a:t>peripheral and central vascularity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1800" i="1" u="sng" dirty="0">
                <a:latin typeface="Times New Roman" pitchFamily="18" charset="0"/>
                <a:cs typeface="Times New Roman" pitchFamily="18" charset="0"/>
              </a:rPr>
              <a:t>without calcification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is seen at lower pole (TIRADS:IV)</a:t>
            </a:r>
          </a:p>
          <a:p>
            <a:pPr marL="0" indent="0"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0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Slide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4303" y="1212440"/>
            <a:ext cx="6810683" cy="3508626"/>
          </a:xfrm>
        </p:spPr>
        <p:txBody>
          <a:bodyPr>
            <a:normAutofit/>
          </a:bodyPr>
          <a:lstStyle/>
          <a:p>
            <a:pPr indent="342900" algn="just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6" name="Content Placeholder 3" descr="IMG-20191024-WA00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" y="161925"/>
            <a:ext cx="4946133" cy="481965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424763" y="4522381"/>
            <a:ext cx="666307" cy="2835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424763" y="4217581"/>
            <a:ext cx="666307" cy="1346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082077" y="701566"/>
            <a:ext cx="914400" cy="2522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449</Words>
  <Application>Microsoft Office PowerPoint</Application>
  <PresentationFormat>On-screen Show (16:9)</PresentationFormat>
  <Paragraphs>111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In The Name of GOD </vt:lpstr>
      <vt:lpstr>History</vt:lpstr>
      <vt:lpstr>History</vt:lpstr>
      <vt:lpstr>History</vt:lpstr>
      <vt:lpstr>History</vt:lpstr>
      <vt:lpstr>P/E : </vt:lpstr>
      <vt:lpstr>PowerPoint Presentation</vt:lpstr>
      <vt:lpstr>Ultrasound  1398.2.29 </vt:lpstr>
      <vt:lpstr>Slide Title</vt:lpstr>
      <vt:lpstr>PowerPoint Presentation</vt:lpstr>
      <vt:lpstr>PowerPoint Presentation</vt:lpstr>
      <vt:lpstr>Slide Title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2017-08-01T15:40:51Z</dcterms:created>
  <dcterms:modified xsi:type="dcterms:W3CDTF">2019-11-09T10:17:43Z</dcterms:modified>
</cp:coreProperties>
</file>