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16" r:id="rId3"/>
    <p:sldId id="256" r:id="rId4"/>
    <p:sldId id="391" r:id="rId5"/>
    <p:sldId id="393" r:id="rId6"/>
    <p:sldId id="412" r:id="rId7"/>
    <p:sldId id="392" r:id="rId8"/>
    <p:sldId id="394" r:id="rId9"/>
    <p:sldId id="421" r:id="rId10"/>
    <p:sldId id="405" r:id="rId11"/>
    <p:sldId id="407" r:id="rId12"/>
    <p:sldId id="408" r:id="rId13"/>
    <p:sldId id="409" r:id="rId14"/>
    <p:sldId id="410" r:id="rId15"/>
    <p:sldId id="411" r:id="rId16"/>
    <p:sldId id="401" r:id="rId17"/>
    <p:sldId id="402" r:id="rId18"/>
    <p:sldId id="403" r:id="rId19"/>
    <p:sldId id="404" r:id="rId20"/>
    <p:sldId id="400" r:id="rId21"/>
    <p:sldId id="395" r:id="rId22"/>
    <p:sldId id="398" r:id="rId23"/>
    <p:sldId id="413" r:id="rId24"/>
    <p:sldId id="396" r:id="rId25"/>
    <p:sldId id="414" r:id="rId26"/>
    <p:sldId id="415" r:id="rId27"/>
    <p:sldId id="416" r:id="rId28"/>
    <p:sldId id="417" r:id="rId29"/>
    <p:sldId id="419" r:id="rId30"/>
    <p:sldId id="376" r:id="rId31"/>
    <p:sldId id="420" r:id="rId32"/>
    <p:sldId id="422" r:id="rId33"/>
    <p:sldId id="423" r:id="rId34"/>
    <p:sldId id="257" r:id="rId35"/>
    <p:sldId id="390" r:id="rId36"/>
    <p:sldId id="424" r:id="rId37"/>
    <p:sldId id="389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234E-B701-495F-BECE-E0E26419397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035E-71D2-4C62-A0B5-C65BC7AA5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1B02-9C68-4ECF-B3E6-15A2203A4B92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A29C-7099-4D00-9518-FEC0A590F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D1C3-524C-4703-9CE6-1D562C84162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95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794A7-E419-4BB5-A6AE-F1A44F1119B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4350"/>
            <a:ext cx="3427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01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ADF86-9F51-4453-94C8-181B6A85593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4350"/>
            <a:ext cx="3427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122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 dirty="0" smtClean="0"/>
              <a:t>This</a:t>
            </a:r>
            <a:r>
              <a:rPr lang="en-US" b="0" baseline="0" dirty="0" smtClean="0"/>
              <a:t> slide illustrates how food sources of fats and oils contain the three types of fatty acids in varying proportions .  It serves to clarify the rationale for use of the concepts of “solid fats” and “oils.”</a:t>
            </a:r>
            <a:endParaRPr lang="en-US" b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E1D42-1E7B-4B13-AE65-E352C329D3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0065-B027-4D6D-A952-EB41593A910E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AEE-A756-4621-89C5-05F0AA82C1FD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545D-7262-4121-8BE4-25632DF756FC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5935E0F8-DEE8-4B07-8735-B510B1D2EC3A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3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60FEC-C6B8-4CE7-92BB-041B62546C3E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2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7949D707-6897-46DE-8BFA-88052BFC3A7C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20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F6784-DAB0-48BD-81CE-89BA9E886E66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6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B718-9121-4C1C-B88C-6FD01B663283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6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26B7-299B-4542-A798-8BD0C49CF67A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01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1EBD-1C46-41E8-BEAC-D51EB9C4ADDD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3998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C0F2-6CC3-4C96-A0B1-A83364E3FA01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183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7835-E2CD-4BDA-9EB0-626E5F1FCF16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新細明體" pitchFamily="2" charset="-12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新細明體" pitchFamily="2" charset="-12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2" charset="-12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2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29AC951-5F94-4B18-B45E-8C1F42C00C32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52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9EC4-C878-4465-9991-30FC7DAA0805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6698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231C-9ABC-4668-9BB7-7B5C7C3052B0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113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097BCA4-198A-4F68-9CFA-E4F682C9AAEB}" type="slidenum">
              <a:rPr lang="ar-SA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45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C3BA-791B-4011-ADE6-83197F00387D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B58-450E-44BB-A5FC-A77573AA7A9E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E84-3894-4F99-A756-343208CAC4C7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A00-C2DA-4A87-B020-0FB4441ACDCD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59E5-70E9-4BDB-8B99-96142DE6E0FA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EB23-B83D-432D-B842-CE7E76EA1800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87FA-7D5F-4EB4-A8C6-165D796CC807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9761-B701-4B4E-BF03-55111073750E}" type="datetime1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CC5651A-D9D8-471F-ABAD-E32FBBB2F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B Mitra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B Mitra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B Mitra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B Mitra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2" charset="-12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2" charset="-12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424242"/>
                </a:solidFill>
                <a:ea typeface="新細明體" pitchFamily="2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424242"/>
                </a:solidFill>
                <a:ea typeface="新細明體" pitchFamily="2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424242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121E80-EDE9-46BA-9766-98E5C4AF9E1E}" type="slidenum">
              <a:rPr lang="ar-SA" altLang="zh-TW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新細明體" pitchFamily="2" charset="-12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新細明體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3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 pitchFamily="34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PMingLiU" pitchFamily="18" charset="-120"/>
          <a:cs typeface="新細明體" pitchFamily="-107" charset="-12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PMingLiU" pitchFamily="18" charset="-120"/>
          <a:cs typeface="新細明體" pitchFamily="-107" charset="-12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PMingLiU" pitchFamily="18" charset="-120"/>
          <a:cs typeface="新細明體" pitchFamily="-107" charset="-12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PMingLiU" pitchFamily="18" charset="-120"/>
          <a:cs typeface="新細明體" pitchFamily="-107" charset="-12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PMingLiU" pitchFamily="18" charset="-120"/>
          <a:cs typeface="新細明體" pitchFamily="-107" charset="-12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6880"/>
            <a:ext cx="8305800" cy="4882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1- What is Desirable Body Weight? </a:t>
            </a:r>
            <a:endParaRPr lang="fa-IR" sz="3600" dirty="0" smtClean="0">
              <a:cs typeface="B Nazanin" pitchFamily="2" charset="-78"/>
            </a:endParaRPr>
          </a:p>
          <a:p>
            <a:pPr lvl="1" algn="l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sz="3600" dirty="0" smtClean="0">
                <a:cs typeface="B Nazanin" pitchFamily="2" charset="-78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body weight</a:t>
            </a: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if BMI &lt; 25</a:t>
            </a:r>
          </a:p>
          <a:p>
            <a:pPr lvl="1" algn="l">
              <a:spcAft>
                <a:spcPts val="1800"/>
              </a:spcAft>
              <a:buFont typeface="Wingdings" pitchFamily="2" charset="2"/>
              <a:buChar char="Ø"/>
            </a:pP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Adjusted body weight : if BMI ≥ 25</a:t>
            </a:r>
          </a:p>
          <a:p>
            <a:pPr lvl="2">
              <a:spcAft>
                <a:spcPts val="180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Adjusted body weight = current weight - ideal body weight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0.25 + ideal body weight</a:t>
            </a:r>
            <a:endParaRPr lang="en-US" sz="32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33E8-7D33-462E-B2EB-A3259AD66F22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Calculation of Energy Requirement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Calculation of Energy Requirement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96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None/>
            </a:pP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2- What is Ideal Body Weight? </a:t>
            </a:r>
            <a:endParaRPr lang="fa-IR" sz="3600" dirty="0" smtClean="0">
              <a:cs typeface="B Nazanin" pitchFamily="2" charset="-78"/>
            </a:endParaRPr>
          </a:p>
          <a:p>
            <a:pPr marL="514350" indent="-514350" algn="l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  <a:cs typeface="B Mitra" pitchFamily="2" charset="-78"/>
              </a:rPr>
              <a:t>To know how much excess weight an individual has</a:t>
            </a:r>
          </a:p>
          <a:p>
            <a:pPr marL="514350" indent="-514350" algn="l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</a:rPr>
              <a:t>To know how many steps an individual needs to lose weight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</a:rPr>
              <a:t>To calculate adjusted ideal body weight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</a:rPr>
              <a:t>Usually it is BMI=22-23 </a:t>
            </a:r>
            <a:endParaRPr lang="en-US" dirty="0" smtClean="0"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0CD92-4938-4971-80F8-1DD9AE723454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Calculation of Energy Requirement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Weight loss of 10% of total body weight over 6 months should be the initial goal.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next 4-6 months the focus changes from weight loss to weight maintenance.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Dietary changes include an energy deficit of 500-1000 kcal/day.</a:t>
            </a:r>
          </a:p>
        </p:txBody>
      </p:sp>
    </p:spTree>
    <p:extLst>
      <p:ext uri="{BB962C8B-B14F-4D97-AF65-F5344CB8AC3E}">
        <p14:creationId xmlns:p14="http://schemas.microsoft.com/office/powerpoint/2010/main" val="845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b="1" dirty="0" smtClean="0">
                <a:solidFill>
                  <a:srgbClr val="FF0000"/>
                </a:solidFill>
              </a:rPr>
              <a:t>Calculation of Energy Requirement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5280" y="1514049"/>
          <a:ext cx="8580120" cy="52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"/>
                <a:gridCol w="7315200"/>
              </a:tblGrid>
              <a:tr h="8605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HARRIS-BENEDICT EQUATION FOR CALCULATING THE BASAL METABOLIC RATE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0595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BMR = 66.5 + (13.8 × kg body weight) + (5.0 × height in cm) - (6.8 × age in y)</a:t>
                      </a:r>
                    </a:p>
                  </a:txBody>
                  <a:tcPr/>
                </a:tc>
              </a:tr>
              <a:tr h="8605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BMR = 655 + (9.6 × kg body weight) + (1.8 × height in cm) - (4.7 × age in y)</a:t>
                      </a:r>
                    </a:p>
                  </a:txBody>
                  <a:tcPr/>
                </a:tc>
              </a:tr>
              <a:tr h="2645534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Caloric needs are calculated by multiplying the BMR by the activity factors: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sedentary or little or no exercise, multiply BMR by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1.2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lightly active, light exercise, or sports 1 to 3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1.37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moderately active, moderate exercise, or sports 3 to 5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heavy exercise, hard exercise, or sports 6 to 7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1.72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BA67-C7F2-451C-9C14-33339E29E448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142304" y="1591627"/>
            <a:ext cx="88221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l" eaLnBrk="0" hangingPunct="0"/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Basal energy expenditure (BEE)</a:t>
            </a:r>
            <a:endParaRPr lang="en-US" sz="2000" dirty="0">
              <a:solidFill>
                <a:srgbClr val="FFC000"/>
              </a:solidFill>
              <a:cs typeface="B Nazanin" pitchFamily="2" charset="-78"/>
            </a:endParaRPr>
          </a:p>
          <a:p>
            <a:pPr indent="180975" algn="l" eaLnBrk="0" hangingPunct="0">
              <a:spcBef>
                <a:spcPts val="1200"/>
              </a:spcBef>
            </a:pP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Male		BEE = 1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  <a:sym typeface="Symbol"/>
              </a:rPr>
              <a:t> 24 (hours)  desirable body weight (kg)</a:t>
            </a:r>
          </a:p>
          <a:p>
            <a:pPr indent="180975" eaLnBrk="0" hangingPunct="0">
              <a:spcBef>
                <a:spcPts val="12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Female	BEE = 0.95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  <a:sym typeface="Symbol"/>
              </a:rPr>
              <a:t> 24 (hours)  desirable body weight (kg)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  <a:p>
            <a:pPr indent="180975" algn="l" eaLnBrk="0" hangingPunct="0">
              <a:spcBef>
                <a:spcPts val="3000"/>
              </a:spcBef>
            </a:pPr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Physical activity level (PAL)</a:t>
            </a:r>
          </a:p>
          <a:p>
            <a:pPr indent="180975" eaLnBrk="0" hangingPunct="0">
              <a:spcBef>
                <a:spcPts val="1200"/>
              </a:spcBef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Very low: 30% BEE, Low: 50%, Moderate: 75%, High: 100%</a:t>
            </a:r>
          </a:p>
          <a:p>
            <a:pPr indent="180975" algn="l" eaLnBrk="0" hangingPunct="0">
              <a:spcBef>
                <a:spcPts val="3000"/>
              </a:spcBef>
            </a:pPr>
            <a:r>
              <a:rPr lang="en-US" sz="2400" b="1" dirty="0" err="1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Thermogenic</a:t>
            </a:r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 effect of food (TEF)</a:t>
            </a:r>
            <a:endParaRPr lang="fa-IR" sz="2400" b="1" dirty="0">
              <a:solidFill>
                <a:srgbClr val="FFC000"/>
              </a:solidFill>
              <a:ea typeface="Times New Roman" pitchFamily="18" charset="0"/>
              <a:cs typeface="B Nazanin" pitchFamily="2" charset="-78"/>
            </a:endParaRPr>
          </a:p>
          <a:p>
            <a:pPr indent="180975" algn="l" eaLnBrk="0" hangingPunct="0">
              <a:spcBef>
                <a:spcPts val="1800"/>
              </a:spcBef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10% (BEE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  <a:sym typeface="Symbol"/>
              </a:rPr>
              <a:t> energy for PAL)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  <a:p>
            <a:pPr indent="180975" algn="l" eaLnBrk="0" hangingPunct="0">
              <a:spcBef>
                <a:spcPts val="3000"/>
              </a:spcBef>
            </a:pPr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Total energy expenditure (TEE) = BEE </a:t>
            </a:r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  <a:sym typeface="Symbol"/>
              </a:rPr>
              <a:t> energy for PAL  TEF</a:t>
            </a:r>
            <a:endParaRPr lang="en-US" sz="2400" b="1" dirty="0">
              <a:solidFill>
                <a:srgbClr val="FFC000"/>
              </a:solidFill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rtl="1"/>
            <a:r>
              <a:rPr lang="en-US" b="1" dirty="0" smtClean="0">
                <a:solidFill>
                  <a:srgbClr val="FF0000"/>
                </a:solidFill>
              </a:rPr>
              <a:t>Calculation of Energy Requirement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55440"/>
            <a:ext cx="8496944" cy="5157936"/>
          </a:xfrm>
        </p:spPr>
        <p:txBody>
          <a:bodyPr>
            <a:normAutofit/>
          </a:bodyPr>
          <a:lstStyle/>
          <a:p>
            <a:pPr algn="l" eaLnBrk="1" hangingPunct="1">
              <a:buSzTx/>
              <a:buNone/>
              <a:defRPr/>
            </a:pPr>
            <a:r>
              <a:rPr lang="en-US" sz="2800" dirty="0" smtClean="0">
                <a:latin typeface="Comic Sans MS" pitchFamily="66" charset="0"/>
                <a:cs typeface="B Nazanin" pitchFamily="2" charset="-78"/>
              </a:rPr>
              <a:t>Man with desirable body weight = 77 kg</a:t>
            </a:r>
            <a:endParaRPr lang="fa-IR" sz="2800" dirty="0" smtClean="0">
              <a:latin typeface="Comic Sans MS" pitchFamily="66" charset="0"/>
              <a:cs typeface="B Nazanin" pitchFamily="2" charset="-78"/>
            </a:endParaRPr>
          </a:p>
          <a:p>
            <a:pPr algn="r" rtl="1" eaLnBrk="1" hangingPunct="1">
              <a:buSzTx/>
              <a:buNone/>
              <a:defRPr/>
            </a:pPr>
            <a:endParaRPr lang="fa-IR" sz="2800" dirty="0" smtClean="0">
              <a:cs typeface="B Nazanin" pitchFamily="2" charset="-78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BEE: 1 × 24 × 77 = 1848</a:t>
            </a:r>
            <a:r>
              <a:rPr lang="fa-IR" sz="2800" b="1" dirty="0" smtClean="0">
                <a:latin typeface="Comic Sans MS" pitchFamily="66" charset="0"/>
                <a:cs typeface="B Nazanin" pitchFamily="2" charset="-78"/>
              </a:rPr>
              <a:t>  </a:t>
            </a: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kcal</a:t>
            </a:r>
            <a:endParaRPr lang="fa-IR" sz="2800" dirty="0" smtClean="0">
              <a:latin typeface="Comic Sans MS" pitchFamily="66" charset="0"/>
              <a:cs typeface="B Nazanin" pitchFamily="2" charset="-78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1848 × 30% = 554 kcal</a:t>
            </a:r>
            <a:endParaRPr lang="fa-IR" sz="2800" dirty="0" smtClean="0">
              <a:latin typeface="Comic Sans MS" pitchFamily="66" charset="0"/>
              <a:cs typeface="B Nazanin" pitchFamily="2" charset="-78"/>
            </a:endParaRPr>
          </a:p>
          <a:p>
            <a:pPr eaLnBrk="1" hangingPunct="1">
              <a:spcAft>
                <a:spcPts val="1200"/>
              </a:spcAft>
              <a:buSzTx/>
              <a:buFont typeface="Wingdings" pitchFamily="2" charset="2"/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1848 + 554 = 2402 kcal</a:t>
            </a:r>
            <a:endParaRPr lang="fa-IR" sz="2500" dirty="0" smtClean="0">
              <a:latin typeface="Comic Sans MS" pitchFamily="66" charset="0"/>
              <a:cs typeface="B Nazanin" pitchFamily="2" charset="-78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2402 ×  10% = 240 kcal</a:t>
            </a:r>
            <a:endParaRPr lang="fa-IR" sz="2800" dirty="0" smtClean="0">
              <a:cs typeface="B Nazanin" pitchFamily="2" charset="-78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TEE = 1848 + 554 + 240 = 2642 </a:t>
            </a: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≈ 2650 kcal</a:t>
            </a:r>
            <a:endParaRPr lang="fa-IR" sz="240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C182D5-3BBC-4AE5-A6C2-4D92EDA0AE61}" type="slidenum">
              <a:rPr lang="ar-SA" sz="1500" b="1" smtClean="0"/>
              <a:pPr>
                <a:defRPr/>
              </a:pPr>
              <a:t>15</a:t>
            </a:fld>
            <a:endParaRPr lang="en-US" sz="15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rtl="1"/>
            <a:r>
              <a:rPr lang="en-US" b="1" dirty="0" smtClean="0">
                <a:solidFill>
                  <a:srgbClr val="FF0000"/>
                </a:solidFill>
              </a:rPr>
              <a:t>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46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0"/>
              </a:spcAft>
              <a:buNone/>
            </a:pP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To simplify: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Females</a:t>
            </a:r>
            <a:endParaRPr lang="fa-IR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DBW × </a:t>
            </a:r>
            <a:r>
              <a:rPr lang="en-US" b="1" kern="0" dirty="0">
                <a:latin typeface="Comic Sans MS" pitchFamily="66" charset="0"/>
                <a:cs typeface="B Nazanin" pitchFamily="2" charset="-78"/>
              </a:rPr>
              <a:t>24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× 0.95 × 1.3 (1.2-2) × 1.1</a:t>
            </a:r>
          </a:p>
          <a:p>
            <a:pPr>
              <a:buNone/>
            </a:pP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Males</a:t>
            </a:r>
            <a:endParaRPr lang="fa-IR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DBW × 24 × 1.3 (1.2-2) × 1.1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  <a:p>
            <a:pPr algn="l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rtl="1"/>
            <a:r>
              <a:rPr lang="en-US" b="1" dirty="0" smtClean="0">
                <a:solidFill>
                  <a:srgbClr val="FF0000"/>
                </a:solidFill>
              </a:rPr>
              <a:t>Calculation of Energy Requirement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 smtClean="0">
                <a:cs typeface="B Mitra" pitchFamily="2" charset="-78"/>
              </a:rPr>
              <a:t>28-year woman: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cs typeface="B Mitra" pitchFamily="2" charset="-78"/>
              </a:rPr>
              <a:t>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Wt = 86 kg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Ht = 164 cm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BMI = 32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PAL = low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87D69-9990-4A4B-BC1E-DF87DAE13B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rtl="1"/>
            <a:r>
              <a:rPr lang="en-US" sz="4800" b="1" dirty="0" smtClean="0">
                <a:solidFill>
                  <a:srgbClr val="FF0000"/>
                </a:solidFill>
              </a:rPr>
              <a:t>Example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14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254149"/>
            <a:ext cx="8572560" cy="4983163"/>
          </a:xfrm>
        </p:spPr>
        <p:txBody>
          <a:bodyPr/>
          <a:lstStyle/>
          <a:p>
            <a:pPr>
              <a:buNone/>
            </a:pPr>
            <a:endParaRPr lang="en-US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23 = IBW/(1.64)²  IBW= 62 kg</a:t>
            </a: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AIBW = (86 – 62) × 0.25 + 62 = 68 kg</a:t>
            </a:r>
          </a:p>
          <a:p>
            <a:pPr>
              <a:buNone/>
            </a:pPr>
            <a:endParaRPr lang="en-US" kern="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2619-B812-4D69-B5A1-774E765E8BE3}" type="slidenum">
              <a:rPr lang="ar-SA" sz="1500" b="1" smtClean="0"/>
              <a:pPr>
                <a:defRPr/>
              </a:pPr>
              <a:t>18</a:t>
            </a:fld>
            <a:endParaRPr lang="en-US" sz="15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rtl="1"/>
            <a:r>
              <a:rPr lang="en-US" sz="4800" b="1" dirty="0" smtClean="0">
                <a:solidFill>
                  <a:srgbClr val="FF0000"/>
                </a:solidFill>
              </a:rPr>
              <a:t>Example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880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68 × </a:t>
            </a:r>
            <a:r>
              <a:rPr lang="en-US" b="1" kern="0" dirty="0">
                <a:latin typeface="Comic Sans MS" pitchFamily="66" charset="0"/>
                <a:cs typeface="B Nazanin" pitchFamily="2" charset="-78"/>
              </a:rPr>
              <a:t>24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× 0.95 × 1.3 × 1.1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= 2139 kcal ≈ 2100 kcal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</a:t>
            </a:r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2100 – 500 = 1600 kcal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43000" y="274320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524000" y="3048000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2100 کیلوکالری میزان انرژی مورد نیاز برای حفظ وزن است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نه کاهش وزن 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95400" y="513875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676400" y="5446693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1600 کیلوکالری میزان انرژی مورد نیاز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کاهش وزن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تقریبا نیم کیلوگرمی در هفته است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rtl="1"/>
            <a:r>
              <a:rPr lang="en-US" b="1" dirty="0" smtClean="0">
                <a:solidFill>
                  <a:srgbClr val="FF0000"/>
                </a:solidFill>
              </a:rPr>
              <a:t>Example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257176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Medical Nutrition Therapy (MNT) in Non-alcoholic Fatty </a:t>
            </a:r>
            <a:r>
              <a:rPr lang="en-US" sz="5400" b="1" dirty="0" smtClean="0"/>
              <a:t>Liver Disease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6643734" cy="30718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600" b="1" dirty="0" err="1" smtClean="0">
                <a:solidFill>
                  <a:srgbClr val="FFC000"/>
                </a:solidFill>
                <a:cs typeface="Times New Roman" pitchFamily="18" charset="0"/>
              </a:rPr>
              <a:t>Golaleh</a:t>
            </a:r>
            <a:r>
              <a:rPr lang="en-US" sz="3600" b="1" dirty="0" smtClean="0">
                <a:solidFill>
                  <a:srgbClr val="FFC000"/>
                </a:solidFill>
                <a:cs typeface="Times New Roman" pitchFamily="18" charset="0"/>
              </a:rPr>
              <a:t> Asghari</a:t>
            </a:r>
          </a:p>
          <a:p>
            <a:pPr marL="342900" indent="-342900">
              <a:lnSpc>
                <a:spcPct val="90000"/>
              </a:lnSpc>
            </a:pPr>
            <a:endParaRPr lang="en-US" sz="300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Nutrition and Endocrine Research Center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Research Institute for Endocrine Sciences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Beheshti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University of Medical Sciences</a:t>
            </a:r>
          </a:p>
          <a:p>
            <a:pPr marL="342900" indent="-342900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addition to </a:t>
            </a:r>
            <a:r>
              <a:rPr lang="en-US" b="1" dirty="0">
                <a:solidFill>
                  <a:srgbClr val="FF0000"/>
                </a:solidFill>
              </a:rPr>
              <a:t>total energy intake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composition of the diet </a:t>
            </a:r>
            <a:r>
              <a:rPr lang="en-US" dirty="0"/>
              <a:t>also affects metabolic and </a:t>
            </a:r>
            <a:r>
              <a:rPr lang="en-US" dirty="0" smtClean="0"/>
              <a:t>endocrine functions</a:t>
            </a:r>
            <a:r>
              <a:rPr lang="en-US" dirty="0"/>
              <a:t>, and overall energy balance in NAFLD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Dietary </a:t>
            </a:r>
            <a:r>
              <a:rPr lang="en-US" dirty="0" smtClean="0"/>
              <a:t>carbohydrate content </a:t>
            </a:r>
            <a:r>
              <a:rPr lang="en-US" dirty="0"/>
              <a:t>has been linked to heightened </a:t>
            </a:r>
            <a:r>
              <a:rPr lang="en-US" b="1" dirty="0" smtClean="0">
                <a:solidFill>
                  <a:srgbClr val="FF0000"/>
                </a:solidFill>
              </a:rPr>
              <a:t>systemic inflammation </a:t>
            </a:r>
            <a:r>
              <a:rPr lang="en-US" dirty="0"/>
              <a:t>and carbohydrate-restricted </a:t>
            </a:r>
            <a:r>
              <a:rPr lang="en-US" dirty="0" smtClean="0"/>
              <a:t>hypocaloric diets </a:t>
            </a:r>
            <a:r>
              <a:rPr lang="en-US" dirty="0"/>
              <a:t>have been associated with greater </a:t>
            </a:r>
            <a:r>
              <a:rPr lang="en-US" dirty="0" smtClean="0"/>
              <a:t>reductions in </a:t>
            </a:r>
            <a:r>
              <a:rPr lang="en-US" b="1" dirty="0">
                <a:solidFill>
                  <a:srgbClr val="FF0000"/>
                </a:solidFill>
              </a:rPr>
              <a:t>hepatic steatosis</a:t>
            </a:r>
            <a:r>
              <a:rPr lang="en-US" dirty="0"/>
              <a:t> than a general hypocaloric </a:t>
            </a:r>
            <a:r>
              <a:rPr lang="en-US" dirty="0" smtClean="0"/>
              <a:t>diet alone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2514" y="6093296"/>
            <a:ext cx="6287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Browning JD, et al. </a:t>
            </a:r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</a:rPr>
              <a:t>Am J Clin Nutr 2011; 93: 048–1052.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Browning JD, et al. </a:t>
            </a: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Hepatology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2008; 48: 1487–1496.</a:t>
            </a:r>
          </a:p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Oarada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M, et al. Nutrition 2015; 31: 757–765.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48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5536" y="4941168"/>
            <a:ext cx="273630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25912" y="5013176"/>
            <a:ext cx="219456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91880" y="4941168"/>
            <a:ext cx="273630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3568" y="6525344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Rinella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ME et al. 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Nat Rev Gastroenterol Hepatol 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2016</a:t>
            </a:r>
            <a:r>
              <a:rPr lang="sv-SE" sz="1200" dirty="0">
                <a:solidFill>
                  <a:schemeClr val="bg1"/>
                </a:solidFill>
                <a:latin typeface="Verdana" pitchFamily="34" charset="0"/>
              </a:rPr>
              <a:t>, 13, 196–205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Reductions </a:t>
            </a:r>
            <a:r>
              <a:rPr lang="en-US" dirty="0"/>
              <a:t>in the intake of </a:t>
            </a:r>
            <a:r>
              <a:rPr lang="en-US" b="1" dirty="0" smtClean="0">
                <a:solidFill>
                  <a:srgbClr val="FF0000"/>
                </a:solidFill>
              </a:rPr>
              <a:t>fructose</a:t>
            </a:r>
          </a:p>
          <a:p>
            <a:r>
              <a:rPr lang="en-US" dirty="0" smtClean="0"/>
              <a:t>Encourage consumption </a:t>
            </a:r>
            <a:r>
              <a:rPr lang="en-US" dirty="0"/>
              <a:t>of diets rich in fruits and </a:t>
            </a:r>
            <a:r>
              <a:rPr lang="en-US" dirty="0" smtClean="0"/>
              <a:t>vegetables.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diets would provide a significant amount of </a:t>
            </a:r>
            <a:r>
              <a:rPr lang="en-US" dirty="0" smtClean="0"/>
              <a:t>bioactive components </a:t>
            </a:r>
            <a:r>
              <a:rPr lang="en-US" sz="3200" b="1" dirty="0" smtClean="0">
                <a:solidFill>
                  <a:srgbClr val="66FF33"/>
                </a:solidFill>
              </a:rPr>
              <a:t>(</a:t>
            </a:r>
            <a:r>
              <a:rPr lang="en-US" sz="3200" b="1" dirty="0" err="1" smtClean="0">
                <a:solidFill>
                  <a:srgbClr val="66FF33"/>
                </a:solidFill>
              </a:rPr>
              <a:t>polyphenols</a:t>
            </a:r>
            <a:r>
              <a:rPr lang="en-US" sz="3200" b="1" dirty="0" smtClean="0">
                <a:solidFill>
                  <a:srgbClr val="66FF33"/>
                </a:solidFill>
              </a:rPr>
              <a:t>, </a:t>
            </a:r>
            <a:r>
              <a:rPr lang="en-US" sz="3200" b="1" dirty="0" err="1" smtClean="0">
                <a:solidFill>
                  <a:srgbClr val="66FF33"/>
                </a:solidFill>
              </a:rPr>
              <a:t>anthocyanins</a:t>
            </a:r>
            <a:r>
              <a:rPr lang="en-US" sz="3200" b="1" dirty="0" smtClean="0">
                <a:solidFill>
                  <a:srgbClr val="66FF33"/>
                </a:solidFill>
              </a:rPr>
              <a:t>, and </a:t>
            </a:r>
            <a:r>
              <a:rPr lang="en-US" sz="3200" b="1" dirty="0" err="1" smtClean="0">
                <a:solidFill>
                  <a:srgbClr val="66FF33"/>
                </a:solidFill>
              </a:rPr>
              <a:t>resveratrol</a:t>
            </a:r>
            <a:r>
              <a:rPr lang="en-US" sz="3200" b="1" dirty="0" smtClean="0">
                <a:solidFill>
                  <a:srgbClr val="66FF33"/>
                </a:solidFill>
              </a:rPr>
              <a:t> ) </a:t>
            </a:r>
            <a:r>
              <a:rPr lang="en-US" dirty="0" smtClean="0"/>
              <a:t>with </a:t>
            </a:r>
            <a:r>
              <a:rPr lang="en-US" dirty="0"/>
              <a:t>known beneficial effects due, in part, to their anti-inflammatory and </a:t>
            </a:r>
            <a:r>
              <a:rPr lang="en-US" dirty="0" smtClean="0"/>
              <a:t>anti-oxidative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Reductions </a:t>
            </a:r>
            <a:r>
              <a:rPr lang="en-US" dirty="0"/>
              <a:t>in the intake of </a:t>
            </a:r>
            <a:r>
              <a:rPr lang="en-US" b="1" dirty="0">
                <a:solidFill>
                  <a:srgbClr val="FF0000"/>
                </a:solidFill>
              </a:rPr>
              <a:t>total fat, saturated fatty acids, </a:t>
            </a:r>
            <a:r>
              <a:rPr lang="en-US" b="1" dirty="0" smtClean="0">
                <a:solidFill>
                  <a:srgbClr val="FF0000"/>
                </a:solidFill>
              </a:rPr>
              <a:t>trans </a:t>
            </a:r>
            <a:r>
              <a:rPr lang="en-US" b="1" dirty="0">
                <a:solidFill>
                  <a:srgbClr val="FF0000"/>
                </a:solidFill>
              </a:rPr>
              <a:t>fatty </a:t>
            </a:r>
            <a:r>
              <a:rPr lang="en-US" b="1" dirty="0" smtClean="0">
                <a:solidFill>
                  <a:srgbClr val="FF0000"/>
                </a:solidFill>
              </a:rPr>
              <a:t>acids, and cholesterol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Excess dietary cholesterol promotes hepatic de novo </a:t>
            </a:r>
            <a:r>
              <a:rPr lang="en-US" b="1" dirty="0" err="1" smtClean="0">
                <a:solidFill>
                  <a:srgbClr val="FF0000"/>
                </a:solidFill>
              </a:rPr>
              <a:t>lipogenesis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increased levels of intracellular free cholesterol that can be </a:t>
            </a:r>
            <a:r>
              <a:rPr lang="en-US" dirty="0" err="1" smtClean="0"/>
              <a:t>cytotoxic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48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5536" y="5445224"/>
            <a:ext cx="273630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91880" y="5445224"/>
            <a:ext cx="3240360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5536" y="6088434"/>
            <a:ext cx="3096344" cy="2928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134272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Where do </a:t>
            </a:r>
            <a:r>
              <a:rPr lang="en-US" sz="36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Trans </a:t>
            </a:r>
            <a:r>
              <a:rPr lang="en-US" sz="36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fats come from? </a:t>
            </a:r>
          </a:p>
        </p:txBody>
      </p:sp>
      <p:graphicFrame>
        <p:nvGraphicFramePr>
          <p:cNvPr id="150596" name="Group 68"/>
          <p:cNvGraphicFramePr>
            <a:graphicFrameLocks noGrp="1"/>
          </p:cNvGraphicFramePr>
          <p:nvPr/>
        </p:nvGraphicFramePr>
        <p:xfrm>
          <a:off x="1066800" y="1995843"/>
          <a:ext cx="6934200" cy="4673517"/>
        </p:xfrm>
        <a:graphic>
          <a:graphicData uri="http://schemas.openxmlformats.org/drawingml/2006/table">
            <a:tbl>
              <a:tblPr/>
              <a:tblGrid>
                <a:gridCol w="5105400"/>
                <a:gridCol w="1828800"/>
              </a:tblGrid>
              <a:tr h="508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 Source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in Diet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3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Snacks:  cakes, cookies, crackers, pies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Animal products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Margarine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potatoes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 chips, corn chips, popcorn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Shortening 	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Candy, breakfast cereals, other foods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700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92410B-6389-4707-B3B6-F5A9DC5243C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82" name="Group 86"/>
          <p:cNvGraphicFramePr>
            <a:graphicFrameLocks noGrp="1"/>
          </p:cNvGraphicFramePr>
          <p:nvPr/>
        </p:nvGraphicFramePr>
        <p:xfrm>
          <a:off x="457200" y="1872952"/>
          <a:ext cx="8229600" cy="4724400"/>
        </p:xfrm>
        <a:graphic>
          <a:graphicData uri="http://schemas.openxmlformats.org/drawingml/2006/table">
            <a:tbl>
              <a:tblPr/>
              <a:tblGrid>
                <a:gridCol w="3116062"/>
                <a:gridCol w="958788"/>
                <a:gridCol w="2508830"/>
                <a:gridCol w="164592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Saturated fat (g)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Calories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Regular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fat cheese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Regular ground beef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 lean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oz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Regular ice cream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Frozen yogurt (low fat)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 milk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fat (1%) milk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8034" name="Text Box 29"/>
          <p:cNvSpPr txBox="1">
            <a:spLocks noChangeArrowheads="1"/>
          </p:cNvSpPr>
          <p:nvPr/>
        </p:nvSpPr>
        <p:spPr bwMode="auto">
          <a:xfrm>
            <a:off x="-152400" y="1143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Saturated fat:  Comparing different foods </a:t>
            </a:r>
          </a:p>
        </p:txBody>
      </p:sp>
      <p:sp>
        <p:nvSpPr>
          <p:cNvPr id="12803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F53072-BC1D-4F14-AE2C-F88F6C5A798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5410200" y="6021288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Composition of diet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Fatty Acid Profiles of Fats and Oils</a:t>
            </a:r>
            <a:endParaRPr lang="en-US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5" t="730" r="505" b="528"/>
          <a:stretch>
            <a:fillRect/>
          </a:stretch>
        </p:blipFill>
        <p:spPr bwMode="auto">
          <a:xfrm>
            <a:off x="1524000" y="1295400"/>
            <a:ext cx="6821590" cy="470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Optimal Diet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971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Eating patterns: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carbohydrate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fat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GI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 (more vegetables, whole grains, fruit, legumes, nuts, fish, low-fat dairy, olive, and MUFA/PUFA; less red meat and SFAs)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Vegetarian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MNT of </a:t>
            </a:r>
            <a:r>
              <a:rPr lang="en-US" dirty="0"/>
              <a:t>NAFLD patients should be based </a:t>
            </a:r>
            <a:r>
              <a:rPr lang="en-US" dirty="0" smtClean="0"/>
              <a:t>on: </a:t>
            </a:r>
          </a:p>
          <a:p>
            <a:r>
              <a:rPr lang="en-US" dirty="0" smtClean="0"/>
              <a:t>Insulin resistance</a:t>
            </a:r>
          </a:p>
          <a:p>
            <a:r>
              <a:rPr lang="en-US" dirty="0" smtClean="0"/>
              <a:t>Metabolic syndrome</a:t>
            </a:r>
          </a:p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Dyslipidemia</a:t>
            </a:r>
          </a:p>
          <a:p>
            <a:r>
              <a:rPr lang="en-US" dirty="0" smtClean="0"/>
              <a:t>Cardiovascular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Optimal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Mediterranean diet effectively reduce </a:t>
            </a:r>
            <a:r>
              <a:rPr lang="en-US" b="1" dirty="0" smtClean="0">
                <a:solidFill>
                  <a:srgbClr val="FF0000"/>
                </a:solidFill>
              </a:rPr>
              <a:t>hepatic </a:t>
            </a:r>
            <a:r>
              <a:rPr lang="en-US" b="1" dirty="0" err="1" smtClean="0">
                <a:solidFill>
                  <a:srgbClr val="FF0000"/>
                </a:solidFill>
              </a:rPr>
              <a:t>steatosis</a:t>
            </a:r>
            <a:r>
              <a:rPr lang="en-US" dirty="0" smtClean="0"/>
              <a:t> when compared with an </a:t>
            </a:r>
            <a:r>
              <a:rPr lang="en-US" dirty="0" err="1" smtClean="0"/>
              <a:t>isocaloric</a:t>
            </a:r>
            <a:r>
              <a:rPr lang="en-US" dirty="0" smtClean="0"/>
              <a:t> low-fat, high-carbohydrate diet.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The beneficial effects of the Mediterranean diet on hepatic </a:t>
            </a:r>
            <a:r>
              <a:rPr lang="en-US" dirty="0" err="1" smtClean="0"/>
              <a:t>steatosis</a:t>
            </a:r>
            <a:r>
              <a:rPr lang="en-US" dirty="0" smtClean="0"/>
              <a:t> were </a:t>
            </a:r>
            <a:r>
              <a:rPr lang="en-US" b="1" dirty="0" smtClean="0">
                <a:solidFill>
                  <a:srgbClr val="66FF33"/>
                </a:solidFill>
              </a:rPr>
              <a:t>independent of patient weight loss</a:t>
            </a: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Coffee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encourage patients to drink unsweetened coffee as part of lifestyle modifications to promote a healthy liver, as long as the patient does not have medical conditions that might be exacerbated by coffee intake.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Carotenoids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Antioxidant micronutrients, such as vitamins and </a:t>
            </a:r>
            <a:r>
              <a:rPr lang="en-US" dirty="0" err="1" smtClean="0"/>
              <a:t>carotenoids</a:t>
            </a:r>
            <a:r>
              <a:rPr lang="en-US" dirty="0" smtClean="0"/>
              <a:t>, exist in abundance in fruits and vegetables and </a:t>
            </a:r>
            <a:r>
              <a:rPr lang="en-US" b="1" dirty="0" smtClean="0">
                <a:solidFill>
                  <a:srgbClr val="66FF33"/>
                </a:solidFill>
              </a:rPr>
              <a:t>defend against reactive oxygen species</a:t>
            </a:r>
          </a:p>
          <a:p>
            <a:r>
              <a:rPr lang="en-US" dirty="0" smtClean="0"/>
              <a:t>Carotenoids may participate in an antioxidant defense system when free radical species in the liver are present at high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Synbiotic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5690"/>
            <a:ext cx="8568952" cy="4971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Synbiotic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supplementation in addition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lifestyle modification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superior to lifestyle modification alone for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treatment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NAFLD, at least partially through attenuation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inflammatory markers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2514" y="6215082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Eslamparast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T et al. </a:t>
            </a:r>
            <a:r>
              <a:rPr lang="de-DE" sz="1200" dirty="0">
                <a:solidFill>
                  <a:schemeClr val="bg1"/>
                </a:solidFill>
                <a:latin typeface="Verdana" pitchFamily="34" charset="0"/>
              </a:rPr>
              <a:t>Am </a:t>
            </a:r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</a:rPr>
              <a:t>J Clin </a:t>
            </a:r>
            <a:r>
              <a:rPr lang="de-DE" sz="1200" dirty="0">
                <a:solidFill>
                  <a:schemeClr val="bg1"/>
                </a:solidFill>
                <a:latin typeface="Verdana" pitchFamily="34" charset="0"/>
              </a:rPr>
              <a:t>Nutr 2014;99:535–42.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Synbiotic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8961120" cy="4662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15816" y="3433665"/>
            <a:ext cx="5904656" cy="2113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15816" y="4437113"/>
            <a:ext cx="590465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15816" y="5445224"/>
            <a:ext cx="590465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15816" y="6093296"/>
            <a:ext cx="5904656" cy="2113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Home Message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5690"/>
            <a:ext cx="8568952" cy="4971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Lifestyle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counseling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 carbohydrate to less than 45% energy intake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 simple sugars in particular fructose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 SFA, trans fatty acid, and cholesterol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703888" y="2706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9331" name="Picture 3" descr="DSC04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300788" y="188913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smtClean="0">
                <a:solidFill>
                  <a:srgbClr val="FF3300"/>
                </a:solidFill>
              </a:rPr>
              <a:t>Thank you</a:t>
            </a:r>
            <a:endParaRPr kumimoji="0" lang="en-US" altLang="en-US" sz="400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7992888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Usual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management of NAFLD includes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lifestyle counseling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 increase physical activity and achieve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gradual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weight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reduction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recommendations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67544" y="3212976"/>
            <a:ext cx="309634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2514" y="6320353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Rinella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ME et al. 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Nat Rev Gastroenterol Hepatol 2016</a:t>
            </a:r>
            <a:r>
              <a:rPr lang="sv-SE" sz="1200" dirty="0">
                <a:solidFill>
                  <a:schemeClr val="bg1"/>
                </a:solidFill>
                <a:latin typeface="Verdana" pitchFamily="34" charset="0"/>
              </a:rPr>
              <a:t>, 13, 196–205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66FF33"/>
                </a:solidFill>
              </a:rPr>
              <a:t>Management </a:t>
            </a:r>
            <a:r>
              <a:rPr lang="en-US" b="1" dirty="0">
                <a:solidFill>
                  <a:srgbClr val="66FF33"/>
                </a:solidFill>
              </a:rPr>
              <a:t>of weight </a:t>
            </a:r>
            <a:r>
              <a:rPr lang="en-US" dirty="0"/>
              <a:t>and overall fitness is the cornerstone of treatment for all patients with NAFLD.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Several </a:t>
            </a:r>
            <a:r>
              <a:rPr lang="en-US" dirty="0"/>
              <a:t>studies have demonstrated the benefit of weight loss in </a:t>
            </a:r>
            <a:r>
              <a:rPr lang="en-US" b="1" dirty="0">
                <a:solidFill>
                  <a:srgbClr val="66FF33"/>
                </a:solidFill>
              </a:rPr>
              <a:t>reducing steatosis </a:t>
            </a:r>
            <a:r>
              <a:rPr lang="en-US" dirty="0"/>
              <a:t>or the </a:t>
            </a:r>
            <a:r>
              <a:rPr lang="en-US" b="1" dirty="0">
                <a:solidFill>
                  <a:srgbClr val="66FF33"/>
                </a:solidFill>
              </a:rPr>
              <a:t>NAFLD activity score on histology</a:t>
            </a:r>
            <a:r>
              <a:rPr lang="en-US" dirty="0"/>
              <a:t>, with greater weight loss associated with more substantial </a:t>
            </a:r>
            <a:r>
              <a:rPr lang="en-US" dirty="0" smtClean="0"/>
              <a:t>improvements.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2514" y="6320353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Rinella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ME et al. 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Nat Rev Gastroenterol Hepatol 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2016</a:t>
            </a:r>
            <a:r>
              <a:rPr lang="sv-SE" sz="1200" dirty="0">
                <a:solidFill>
                  <a:schemeClr val="bg1"/>
                </a:solidFill>
                <a:latin typeface="Verdana" pitchFamily="34" charset="0"/>
              </a:rPr>
              <a:t>, 13, 196–205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Reductions in </a:t>
            </a:r>
            <a:r>
              <a:rPr lang="en-US" b="1" dirty="0">
                <a:solidFill>
                  <a:srgbClr val="66FF33"/>
                </a:solidFill>
              </a:rPr>
              <a:t>ALT levels and steatosis </a:t>
            </a:r>
            <a:r>
              <a:rPr lang="en-US" dirty="0"/>
              <a:t>occur even with small </a:t>
            </a:r>
            <a:r>
              <a:rPr lang="en-US" dirty="0" smtClean="0"/>
              <a:t>decreases in </a:t>
            </a:r>
            <a:r>
              <a:rPr lang="en-US" dirty="0"/>
              <a:t>weight, whereas </a:t>
            </a:r>
            <a:r>
              <a:rPr lang="en-US" b="1" dirty="0">
                <a:solidFill>
                  <a:srgbClr val="66FF33"/>
                </a:solidFill>
              </a:rPr>
              <a:t>resolution of NASH, or even fibrosis</a:t>
            </a:r>
            <a:r>
              <a:rPr lang="en-US" dirty="0"/>
              <a:t>, occurs with more marked or </a:t>
            </a:r>
            <a:r>
              <a:rPr lang="en-US" dirty="0" smtClean="0"/>
              <a:t>sustained weight </a:t>
            </a:r>
            <a:r>
              <a:rPr lang="en-US" dirty="0"/>
              <a:t>loss, such as that observed after bariatric surgery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2514" y="6320353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Wong VW, et al. 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J Hepatol </a:t>
            </a:r>
            <a:r>
              <a:rPr lang="fi-FI" sz="1200" dirty="0">
                <a:solidFill>
                  <a:schemeClr val="bg1"/>
                </a:solidFill>
                <a:latin typeface="Verdana" pitchFamily="34" charset="0"/>
              </a:rPr>
              <a:t>2013, 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59: </a:t>
            </a:r>
            <a:r>
              <a:rPr lang="fi-FI" sz="1200" dirty="0">
                <a:solidFill>
                  <a:schemeClr val="bg1"/>
                </a:solidFill>
                <a:latin typeface="Verdana" pitchFamily="34" charset="0"/>
              </a:rPr>
              <a:t>536–542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A prospective study of 293 patients in a community health-care setting demonstrated the effect of weight loss of varying degrees on NASH histology.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Monitored diet = comprising a </a:t>
            </a:r>
            <a:r>
              <a:rPr lang="en-US" b="1" dirty="0" smtClean="0">
                <a:solidFill>
                  <a:srgbClr val="66FF33"/>
                </a:solidFill>
              </a:rPr>
              <a:t>750 kcal per day reduction</a:t>
            </a:r>
            <a:r>
              <a:rPr lang="en-US" dirty="0" smtClean="0"/>
              <a:t> from their calculated resting energy requirements.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Patients achieved &gt;5% weight loss showed histological improvement.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90% of those achieving &gt;10% weight loss showed resolution of NASH after biopsy.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2514" y="6320353"/>
            <a:ext cx="628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Vilar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-Gomez E, et al. 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Gastroenterology 2015; 149: 367–378</a:t>
            </a:r>
            <a:r>
              <a:rPr lang="sv-SE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571612"/>
            <a:ext cx="7272808" cy="322554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cs typeface="B Mitra" pitchFamily="2" charset="-78"/>
              </a:rPr>
              <a:t>Calculation of Energy Requirement </a:t>
            </a:r>
            <a:endParaRPr lang="en-US" sz="72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8F8B3-422F-4D24-AB8D-5674E65B6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1424</Words>
  <Application>Microsoft Office PowerPoint</Application>
  <PresentationFormat>On-screen Show (4:3)</PresentationFormat>
  <Paragraphs>232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微軟正黑體</vt:lpstr>
      <vt:lpstr>PMingLiU</vt:lpstr>
      <vt:lpstr>PMingLiU</vt:lpstr>
      <vt:lpstr>Arial</vt:lpstr>
      <vt:lpstr>B Mitra</vt:lpstr>
      <vt:lpstr>B Nazanin</vt:lpstr>
      <vt:lpstr>Calibri</vt:lpstr>
      <vt:lpstr>Comic Sans MS</vt:lpstr>
      <vt:lpstr>Constantia</vt:lpstr>
      <vt:lpstr>Symbol</vt:lpstr>
      <vt:lpstr>Times New Roman</vt:lpstr>
      <vt:lpstr>Verdana</vt:lpstr>
      <vt:lpstr>Wingdings</vt:lpstr>
      <vt:lpstr>Wingdings 2</vt:lpstr>
      <vt:lpstr>Office Theme</vt:lpstr>
      <vt:lpstr>Flow</vt:lpstr>
      <vt:lpstr>PowerPoint Presentation</vt:lpstr>
      <vt:lpstr>Medical Nutrition Therapy (MNT) in Non-alcoholic Fatty Liver Disease</vt:lpstr>
      <vt:lpstr>Introduction </vt:lpstr>
      <vt:lpstr>Lifestyle recommendations</vt:lpstr>
      <vt:lpstr>Lifestyle recommendations</vt:lpstr>
      <vt:lpstr>Lifestyle recommendations</vt:lpstr>
      <vt:lpstr>Lifestyle recommendations</vt:lpstr>
      <vt:lpstr>Lifestyle recommendations</vt:lpstr>
      <vt:lpstr>Calculation of Energy Requirement </vt:lpstr>
      <vt:lpstr>Calculation of Energy Requirement </vt:lpstr>
      <vt:lpstr>Calculation of Energy Requirement </vt:lpstr>
      <vt:lpstr>Calculation of Energy Requirement </vt:lpstr>
      <vt:lpstr>Calculation of Energy Requirement </vt:lpstr>
      <vt:lpstr>Calculation of Energy Requirement </vt:lpstr>
      <vt:lpstr>Example 1</vt:lpstr>
      <vt:lpstr>Calculation of Energy Requirement </vt:lpstr>
      <vt:lpstr>Example 2</vt:lpstr>
      <vt:lpstr>Example 2</vt:lpstr>
      <vt:lpstr>Example 2</vt:lpstr>
      <vt:lpstr>Composition of diet</vt:lpstr>
      <vt:lpstr>Composition of diet</vt:lpstr>
      <vt:lpstr>Composition of diet</vt:lpstr>
      <vt:lpstr>Composition of diet</vt:lpstr>
      <vt:lpstr>Composition of diet</vt:lpstr>
      <vt:lpstr>Composition of diet</vt:lpstr>
      <vt:lpstr>Composition of diet</vt:lpstr>
      <vt:lpstr>Composition of diet</vt:lpstr>
      <vt:lpstr>Fatty Acid Profiles of Fats and Oils</vt:lpstr>
      <vt:lpstr>Optimal Diet</vt:lpstr>
      <vt:lpstr>Optimal Diet</vt:lpstr>
      <vt:lpstr>Coffee</vt:lpstr>
      <vt:lpstr>Carotenoids </vt:lpstr>
      <vt:lpstr>Synbiotic</vt:lpstr>
      <vt:lpstr>Synbiotic</vt:lpstr>
      <vt:lpstr>Key Home Message</vt:lpstr>
      <vt:lpstr>PowerPoint Presentation</vt:lpstr>
    </vt:vector>
  </TitlesOfParts>
  <Company>R.I.E.S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RI-F410C037-A</dc:creator>
  <cp:lastModifiedBy>asghari</cp:lastModifiedBy>
  <cp:revision>236</cp:revision>
  <dcterms:created xsi:type="dcterms:W3CDTF">2012-02-29T12:23:01Z</dcterms:created>
  <dcterms:modified xsi:type="dcterms:W3CDTF">2016-07-21T03:57:46Z</dcterms:modified>
</cp:coreProperties>
</file>