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60" r:id="rId2"/>
    <p:sldId id="372" r:id="rId3"/>
    <p:sldId id="261" r:id="rId4"/>
    <p:sldId id="262" r:id="rId5"/>
    <p:sldId id="264" r:id="rId6"/>
    <p:sldId id="269" r:id="rId7"/>
    <p:sldId id="266" r:id="rId8"/>
    <p:sldId id="270" r:id="rId9"/>
    <p:sldId id="258" r:id="rId10"/>
    <p:sldId id="275" r:id="rId11"/>
    <p:sldId id="301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59" r:id="rId22"/>
    <p:sldId id="290" r:id="rId23"/>
    <p:sldId id="288" r:id="rId24"/>
    <p:sldId id="317" r:id="rId25"/>
    <p:sldId id="292" r:id="rId26"/>
    <p:sldId id="287" r:id="rId27"/>
    <p:sldId id="307" r:id="rId28"/>
    <p:sldId id="306" r:id="rId29"/>
    <p:sldId id="305" r:id="rId30"/>
    <p:sldId id="304" r:id="rId31"/>
    <p:sldId id="303" r:id="rId32"/>
    <p:sldId id="302" r:id="rId33"/>
    <p:sldId id="313" r:id="rId34"/>
    <p:sldId id="376" r:id="rId35"/>
    <p:sldId id="314" r:id="rId36"/>
    <p:sldId id="328" r:id="rId37"/>
    <p:sldId id="319" r:id="rId38"/>
    <p:sldId id="321" r:id="rId39"/>
    <p:sldId id="322" r:id="rId40"/>
    <p:sldId id="331" r:id="rId41"/>
    <p:sldId id="354" r:id="rId42"/>
    <p:sldId id="329" r:id="rId43"/>
    <p:sldId id="332" r:id="rId44"/>
    <p:sldId id="375" r:id="rId45"/>
    <p:sldId id="348" r:id="rId46"/>
    <p:sldId id="349" r:id="rId47"/>
    <p:sldId id="338" r:id="rId48"/>
    <p:sldId id="351" r:id="rId49"/>
    <p:sldId id="350" r:id="rId50"/>
    <p:sldId id="342" r:id="rId51"/>
    <p:sldId id="343" r:id="rId52"/>
    <p:sldId id="353" r:id="rId53"/>
    <p:sldId id="346" r:id="rId54"/>
    <p:sldId id="347" r:id="rId55"/>
    <p:sldId id="356" r:id="rId56"/>
    <p:sldId id="357" r:id="rId57"/>
    <p:sldId id="358" r:id="rId58"/>
    <p:sldId id="377" r:id="rId59"/>
    <p:sldId id="359" r:id="rId60"/>
    <p:sldId id="360" r:id="rId61"/>
    <p:sldId id="378" r:id="rId62"/>
    <p:sldId id="361" r:id="rId63"/>
    <p:sldId id="362" r:id="rId64"/>
    <p:sldId id="363" r:id="rId65"/>
    <p:sldId id="36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3AFF-8C12-4457-9A9D-9C8CDAC69E8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200E-82D3-4AB1-BE55-A3C677FF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FCC3-8050-440E-A6B2-358F9E2408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200E-82D3-4AB1-BE55-A3C677FFD7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2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FCC3-8050-440E-A6B2-358F9E24084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93571E-513A-4734-836F-B7821371BF3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A56744-3E6C-40FB-B35A-60FE44367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f.ac.uk/FRA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272808" cy="17281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David" pitchFamily="34" charset="-79"/>
              </a:rPr>
              <a:t>IN THE NAME OF GOD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573016"/>
            <a:ext cx="7666048" cy="2520280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spc="-100" dirty="0">
                <a:solidFill>
                  <a:srgbClr val="292934">
                    <a:lumMod val="75000"/>
                    <a:lumOff val="25000"/>
                  </a:srgbClr>
                </a:solidFill>
                <a:ea typeface="+mj-ea"/>
                <a:cs typeface="David" pitchFamily="34" charset="-79"/>
              </a:rPr>
              <a:t>Algorithm for the management of patients at low, high and very high </a:t>
            </a:r>
            <a:br>
              <a:rPr lang="en-US" sz="2800" b="1" cap="all" spc="-100" dirty="0">
                <a:solidFill>
                  <a:srgbClr val="292934">
                    <a:lumMod val="75000"/>
                    <a:lumOff val="25000"/>
                  </a:srgbClr>
                </a:solidFill>
                <a:ea typeface="+mj-ea"/>
                <a:cs typeface="David" pitchFamily="34" charset="-79"/>
              </a:rPr>
            </a:br>
            <a:r>
              <a:rPr lang="en-US" sz="2800" b="1" cap="all" spc="-100" dirty="0">
                <a:solidFill>
                  <a:srgbClr val="292934">
                    <a:lumMod val="75000"/>
                    <a:lumOff val="25000"/>
                  </a:srgbClr>
                </a:solidFill>
                <a:ea typeface="+mj-ea"/>
                <a:cs typeface="David" pitchFamily="34" charset="-79"/>
              </a:rPr>
              <a:t>risk of osteoporotic fractures </a:t>
            </a:r>
            <a:endParaRPr lang="en-US" sz="2800" b="1" cap="all" spc="-100" dirty="0" smtClean="0">
              <a:solidFill>
                <a:srgbClr val="292934">
                  <a:lumMod val="75000"/>
                  <a:lumOff val="25000"/>
                </a:srgbClr>
              </a:solidFill>
              <a:ea typeface="+mj-ea"/>
              <a:cs typeface="David" pitchFamily="34" charset="-79"/>
            </a:endParaRP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Roya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Alaei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5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8229600" cy="491941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7376" cy="47685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7488831" cy="540059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39" cy="52565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3" y="908720"/>
            <a:ext cx="7497695" cy="518457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72808" cy="396044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4" y="1600200"/>
            <a:ext cx="7866318" cy="4876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39552" y="736312"/>
            <a:ext cx="792088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https://www.sheffield.ac.uk/FRAX</a:t>
            </a:r>
          </a:p>
        </p:txBody>
      </p:sp>
    </p:spTree>
    <p:extLst>
      <p:ext uri="{BB962C8B-B14F-4D97-AF65-F5344CB8AC3E}">
        <p14:creationId xmlns:p14="http://schemas.microsoft.com/office/powerpoint/2010/main" val="17793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5903"/>
            <a:ext cx="7632848" cy="5721097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92888" cy="554461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221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2"/>
            <a:ext cx="8229600" cy="560562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162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FRAX and limitation</a:t>
            </a:r>
          </a:p>
          <a:p>
            <a:endParaRPr lang="en-US" sz="2000" dirty="0" smtClean="0"/>
          </a:p>
          <a:p>
            <a:r>
              <a:rPr lang="en-US" sz="2000" dirty="0" smtClean="0"/>
              <a:t>Categorization </a:t>
            </a:r>
            <a:r>
              <a:rPr lang="en-US" sz="2000" dirty="0"/>
              <a:t>of </a:t>
            </a:r>
            <a:r>
              <a:rPr lang="en-US" sz="2000" dirty="0" smtClean="0"/>
              <a:t>risk for osteoporotic fracture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Assessment thresholds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Intervention </a:t>
            </a:r>
            <a:r>
              <a:rPr lang="en-US" sz="2000" dirty="0"/>
              <a:t>Thresholds for Pharmacological </a:t>
            </a:r>
            <a:r>
              <a:rPr lang="en-US" sz="2000" dirty="0" smtClean="0"/>
              <a:t>Intervention</a:t>
            </a:r>
          </a:p>
          <a:p>
            <a:endParaRPr lang="en-US" sz="2000" dirty="0" smtClean="0"/>
          </a:p>
          <a:p>
            <a:r>
              <a:rPr lang="en-US" sz="2000" dirty="0" smtClean="0"/>
              <a:t>Impact </a:t>
            </a:r>
            <a:r>
              <a:rPr lang="en-US" sz="2000" dirty="0"/>
              <a:t>of sequential treatment on </a:t>
            </a:r>
            <a:r>
              <a:rPr lang="en-US" sz="2000" dirty="0">
                <a:solidFill>
                  <a:srgbClr val="292934"/>
                </a:solidFill>
              </a:rPr>
              <a:t>very high risk </a:t>
            </a:r>
            <a:r>
              <a:rPr lang="en-US" sz="2000" dirty="0" smtClean="0">
                <a:solidFill>
                  <a:srgbClr val="292934"/>
                </a:solidFill>
              </a:rPr>
              <a:t>fracture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Combination </a:t>
            </a:r>
            <a:r>
              <a:rPr lang="en-US" sz="2000" dirty="0"/>
              <a:t>therapy </a:t>
            </a:r>
            <a:r>
              <a:rPr lang="en-US" sz="2000" dirty="0" smtClean="0"/>
              <a:t>for </a:t>
            </a:r>
            <a:r>
              <a:rPr lang="en-US" sz="2000" dirty="0"/>
              <a:t>patients at very high risk of fracture </a:t>
            </a:r>
          </a:p>
        </p:txBody>
      </p:sp>
    </p:spTree>
    <p:extLst>
      <p:ext uri="{BB962C8B-B14F-4D97-AF65-F5344CB8AC3E}">
        <p14:creationId xmlns:p14="http://schemas.microsoft.com/office/powerpoint/2010/main" val="32959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7024"/>
            <a:ext cx="8064896" cy="59283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Limitations of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FRAX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While </a:t>
            </a:r>
            <a:r>
              <a:rPr lang="en-US" sz="2000" dirty="0"/>
              <a:t>there is evidence that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duration and dose of tobacco smoking </a:t>
            </a:r>
            <a:r>
              <a:rPr lang="en-US" sz="2000" dirty="0"/>
              <a:t>may impact on fracture risk, quantification of this risk is not possible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Falls</a:t>
            </a:r>
            <a:r>
              <a:rPr lang="en-US" sz="2000" dirty="0" smtClean="0"/>
              <a:t> </a:t>
            </a:r>
            <a:r>
              <a:rPr lang="en-US" sz="2000" dirty="0"/>
              <a:t>are a risk factor for fractures but are not accommodated as an entry variable in the current  FRAX model.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Fracture probability may be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underestimated</a:t>
            </a:r>
            <a:r>
              <a:rPr lang="en-US" sz="2000" dirty="0"/>
              <a:t> in individuals with a history of frequent falls, but quantification of this risk is not currently </a:t>
            </a:r>
            <a:r>
              <a:rPr lang="en-US" sz="2000" dirty="0" smtClean="0"/>
              <a:t>possible</a:t>
            </a:r>
          </a:p>
          <a:p>
            <a:pPr lvl="0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Evidence </a:t>
            </a:r>
            <a:r>
              <a:rPr lang="en-US" sz="2000" dirty="0">
                <a:solidFill>
                  <a:srgbClr val="292934"/>
                </a:solidFill>
              </a:rPr>
              <a:t>that </a:t>
            </a:r>
            <a:r>
              <a:rPr lang="en-US" sz="2000" b="1" dirty="0">
                <a:solidFill>
                  <a:srgbClr val="D2533C">
                    <a:lumMod val="75000"/>
                  </a:srgbClr>
                </a:solidFill>
              </a:rPr>
              <a:t>bone turnover markers </a:t>
            </a:r>
            <a:r>
              <a:rPr lang="en-US" sz="2000" dirty="0">
                <a:solidFill>
                  <a:srgbClr val="292934"/>
                </a:solidFill>
              </a:rPr>
              <a:t>predict fracture risk independent of Bone Mineral Density (BMD) is inconclusive. Therefore, bone turnover markers are not included as risk factors in FRAX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44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There </a:t>
            </a:r>
            <a:r>
              <a:rPr lang="en-US" sz="2000" dirty="0"/>
              <a:t>is a relationship between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number of prior fractures </a:t>
            </a:r>
            <a:r>
              <a:rPr lang="en-US" sz="2000" dirty="0"/>
              <a:t>and subsequent fracture risk. FRAX underestimates fracture probability in persons with a history of multiple fractures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There </a:t>
            </a:r>
            <a:r>
              <a:rPr lang="en-US" sz="2000" dirty="0"/>
              <a:t>is a relationship between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severity of prior vertebral fractures </a:t>
            </a:r>
            <a:r>
              <a:rPr lang="en-US" sz="2000" dirty="0"/>
              <a:t>and subsequent fracture risk. FRAX may underestimate fracture probability in individuals with prevalent severe vertebral fractures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While </a:t>
            </a:r>
            <a:r>
              <a:rPr lang="en-US" sz="2000" dirty="0"/>
              <a:t>there is evidence that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hip, vertebral, and humeral fractures </a:t>
            </a:r>
            <a:r>
              <a:rPr lang="en-US" sz="2000" dirty="0"/>
              <a:t>appear to confer greater risk of subsequent fracture than fractures at other sites, quantification of this incremental risk in FRAX is not possible</a:t>
            </a:r>
          </a:p>
          <a:p>
            <a:pPr lvl="0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A </a:t>
            </a:r>
            <a:r>
              <a:rPr lang="en-US" sz="2000" b="1" dirty="0">
                <a:solidFill>
                  <a:srgbClr val="D2533C">
                    <a:lumMod val="75000"/>
                  </a:srgbClr>
                </a:solidFill>
              </a:rPr>
              <a:t>parental history of non-hip fragility fracture </a:t>
            </a:r>
            <a:r>
              <a:rPr lang="en-US" sz="2000" dirty="0">
                <a:solidFill>
                  <a:srgbClr val="292934"/>
                </a:solidFill>
              </a:rPr>
              <a:t>may be a risk factor for fracture. FRAX may underestimate fracture probability in individuals with a parental history of non-hip fragility fracture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93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There </a:t>
            </a:r>
            <a:r>
              <a:rPr lang="en-US" sz="2000" dirty="0"/>
              <a:t>is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dose relationship between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glucocorticoid use of greater than 3 months </a:t>
            </a:r>
            <a:r>
              <a:rPr lang="en-US" sz="2000" dirty="0"/>
              <a:t>and fracture risk. The average dose exposure captured within FRAX is likely to be a prednisone dose of 2.5-7.5 mg/day or its equivalent.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Frequent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intermittent use of higher doses </a:t>
            </a:r>
            <a:r>
              <a:rPr lang="en-US" sz="2000" dirty="0"/>
              <a:t>of glucocorticoids increases fracture risk. Because of variability in the dose and dosing schedule, quantification of this risk is not possible.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dose inhaled glucocorticoids </a:t>
            </a:r>
            <a:r>
              <a:rPr lang="en-US" sz="2000" dirty="0"/>
              <a:t>may be a risk factor for fracture. FRAX may underestimate fracture probability in users of high dose inhaled glucocorticoids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Appropriate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glucocorticoid replacement </a:t>
            </a:r>
            <a:r>
              <a:rPr lang="en-US" sz="2000" dirty="0"/>
              <a:t>in individuals with adrenal insufficiency has not been shown to increase fracture </a:t>
            </a:r>
            <a:r>
              <a:rPr lang="en-US" sz="2000" dirty="0" smtClean="0"/>
              <a:t>risk </a:t>
            </a:r>
            <a:r>
              <a:rPr lang="en-US" sz="2000" dirty="0"/>
              <a:t>In such patients , use of glucocorticoids should not be included in FRAX calculations</a:t>
            </a:r>
          </a:p>
        </p:txBody>
      </p:sp>
    </p:spTree>
    <p:extLst>
      <p:ext uri="{BB962C8B-B14F-4D97-AF65-F5344CB8AC3E}">
        <p14:creationId xmlns:p14="http://schemas.microsoft.com/office/powerpoint/2010/main" val="35777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To </a:t>
            </a:r>
            <a:r>
              <a:rPr lang="en-US" sz="2000" dirty="0"/>
              <a:t>enhance fracture risk assessment, relatively simple </a:t>
            </a:r>
            <a:r>
              <a:rPr lang="en-US" sz="2000" dirty="0" smtClean="0"/>
              <a:t>arithmetic </a:t>
            </a:r>
            <a:r>
              <a:rPr lang="en-US" sz="2000" dirty="0"/>
              <a:t>adjustments have been developed, which can be </a:t>
            </a:r>
            <a:r>
              <a:rPr lang="en-US" sz="2000" dirty="0" smtClean="0"/>
              <a:t>applied </a:t>
            </a:r>
            <a:r>
              <a:rPr lang="en-US" sz="2000" dirty="0"/>
              <a:t>to conventional FRAX estimates of probabilities of hip </a:t>
            </a:r>
            <a:r>
              <a:rPr lang="en-US" sz="2000" dirty="0" smtClean="0"/>
              <a:t>fracture </a:t>
            </a:r>
            <a:r>
              <a:rPr lang="en-US" sz="2000" dirty="0"/>
              <a:t>and a major fracture to adjust the probability </a:t>
            </a:r>
            <a:r>
              <a:rPr lang="en-US" sz="2000" dirty="0" smtClean="0"/>
              <a:t>assessment </a:t>
            </a:r>
            <a:r>
              <a:rPr lang="en-US" sz="2000" dirty="0"/>
              <a:t>with knowledge of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High</a:t>
            </a:r>
            <a:r>
              <a:rPr lang="en-US" sz="2000" dirty="0"/>
              <a:t>, moderate and low exposure to glucocorticoids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Concurrent </a:t>
            </a:r>
            <a:r>
              <a:rPr lang="en-US" sz="2000" dirty="0"/>
              <a:t>data on lumbar spine </a:t>
            </a:r>
            <a:r>
              <a:rPr lang="en-US" sz="2000" dirty="0" smtClean="0"/>
              <a:t>BMD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Trabecular </a:t>
            </a:r>
            <a:r>
              <a:rPr lang="en-US" sz="2000" dirty="0"/>
              <a:t>bone score of the lumbar </a:t>
            </a:r>
            <a:r>
              <a:rPr lang="en-US" sz="2000" dirty="0" smtClean="0"/>
              <a:t>spine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Hip </a:t>
            </a:r>
            <a:r>
              <a:rPr lang="en-US" sz="2000" dirty="0"/>
              <a:t>axis length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Falls </a:t>
            </a:r>
            <a:r>
              <a:rPr lang="en-US" sz="2000" dirty="0"/>
              <a:t>history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Immigration status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Type </a:t>
            </a:r>
            <a:r>
              <a:rPr lang="en-US" sz="2000" dirty="0"/>
              <a:t>2 </a:t>
            </a:r>
            <a:r>
              <a:rPr lang="en-US" sz="2000" dirty="0" smtClean="0"/>
              <a:t>diabetes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Chronic </a:t>
            </a:r>
            <a:r>
              <a:rPr lang="en-US" sz="2000" dirty="0"/>
              <a:t>kidney </a:t>
            </a:r>
            <a:r>
              <a:rPr lang="en-US" sz="2000" dirty="0" smtClean="0"/>
              <a:t>disease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err="1" smtClean="0"/>
              <a:t>Recency</a:t>
            </a:r>
            <a:r>
              <a:rPr lang="en-US" sz="2000" dirty="0" smtClean="0"/>
              <a:t> </a:t>
            </a:r>
            <a:r>
              <a:rPr lang="en-US" sz="2000" dirty="0"/>
              <a:t>of fracture</a:t>
            </a:r>
          </a:p>
        </p:txBody>
      </p:sp>
    </p:spTree>
    <p:extLst>
      <p:ext uri="{BB962C8B-B14F-4D97-AF65-F5344CB8AC3E}">
        <p14:creationId xmlns:p14="http://schemas.microsoft.com/office/powerpoint/2010/main" val="307091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2406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Aim </a:t>
            </a:r>
            <a:r>
              <a:rPr lang="en-US" sz="2000" dirty="0"/>
              <a:t>:To estimate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adjustment for fracture probability </a:t>
            </a:r>
            <a:r>
              <a:rPr lang="en-US" sz="2000" dirty="0"/>
              <a:t>based upon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dose of glucocorticoids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Methods</a:t>
            </a:r>
            <a:r>
              <a:rPr lang="en-US" sz="2000" dirty="0"/>
              <a:t>: Dose responses for fracture risk during exposure to glucocorticoids were taken from the General Practice Research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Database </a:t>
            </a:r>
            <a:r>
              <a:rPr lang="en-US" sz="2000" dirty="0"/>
              <a:t>and used to adjust the relative risks for glucocorticoids in FRAX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208912" cy="194421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090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5"/>
            <a:ext cx="8352928" cy="441233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1368151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/>
              <a:t> Average adjustment of </a:t>
            </a:r>
            <a:r>
              <a:rPr lang="en-US" sz="1800" dirty="0" smtClean="0"/>
              <a:t>10-year </a:t>
            </a:r>
            <a:r>
              <a:rPr lang="en-US" sz="1800" dirty="0"/>
              <a:t>probabilities of a </a:t>
            </a:r>
            <a:r>
              <a:rPr lang="en-US" sz="1800" dirty="0" smtClean="0"/>
              <a:t>hip fracture or a major osteoporotic fracture </a:t>
            </a:r>
            <a:r>
              <a:rPr lang="en-US" sz="1800" dirty="0"/>
              <a:t>in postmenopausal </a:t>
            </a:r>
            <a:r>
              <a:rPr lang="en-US" sz="1800" dirty="0" smtClean="0"/>
              <a:t>women </a:t>
            </a:r>
            <a:r>
              <a:rPr lang="en-US" sz="1800" dirty="0"/>
              <a:t>and older men according </a:t>
            </a:r>
            <a:r>
              <a:rPr lang="en-US" sz="1800" dirty="0" smtClean="0"/>
              <a:t>to dose </a:t>
            </a:r>
            <a:r>
              <a:rPr lang="en-US" sz="1800" dirty="0"/>
              <a:t>of glucocorticoids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6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2017 American College of Rheumatology </a:t>
            </a:r>
            <a:r>
              <a:rPr lang="en-US" sz="2400" dirty="0" err="1" smtClean="0"/>
              <a:t>Guidline</a:t>
            </a:r>
            <a:r>
              <a:rPr lang="en-US" sz="2400" dirty="0" smtClean="0"/>
              <a:t> for the Prevention and Treatment of Glucocorticoid-Induced </a:t>
            </a:r>
            <a:r>
              <a:rPr lang="en-US" sz="2400" dirty="0" err="1" smtClean="0"/>
              <a:t>Osteoprosis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52545"/>
            <a:ext cx="8208911" cy="477211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880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168352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FRAX </a:t>
            </a:r>
            <a:r>
              <a:rPr lang="en-US" sz="2000" dirty="0"/>
              <a:t>may underestimate or overestimate major osteoporotic fracture </a:t>
            </a:r>
            <a:r>
              <a:rPr lang="en-US" sz="2000" dirty="0" smtClean="0"/>
              <a:t>risk </a:t>
            </a:r>
            <a:r>
              <a:rPr lang="en-US" sz="2000" dirty="0"/>
              <a:t>when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lumbar</a:t>
            </a:r>
            <a:r>
              <a:rPr lang="en-US" sz="2000" dirty="0"/>
              <a:t> spine T-score is much lower or higher (&gt;1 Standard Deviation discrepancy) than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femoral</a:t>
            </a:r>
            <a:r>
              <a:rPr lang="en-US" sz="2000" dirty="0"/>
              <a:t> neck T-score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Aim</a:t>
            </a:r>
            <a:r>
              <a:rPr lang="en-US" sz="2000" dirty="0"/>
              <a:t>: To describe a simple procedure for using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lumbar spine BMD </a:t>
            </a:r>
            <a:r>
              <a:rPr lang="en-US" sz="2000" dirty="0"/>
              <a:t>to enhance fracture risk assessment under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FRAX</a:t>
            </a:r>
            <a:r>
              <a:rPr lang="en-US" sz="2000" dirty="0"/>
              <a:t> system.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Manitoba BMD </a:t>
            </a:r>
            <a:r>
              <a:rPr lang="en-US" sz="2000" dirty="0"/>
              <a:t>database was used to identify </a:t>
            </a:r>
            <a:r>
              <a:rPr lang="en-US" sz="2000" dirty="0">
                <a:solidFill>
                  <a:schemeClr val="tx2"/>
                </a:solidFill>
              </a:rPr>
              <a:t>baseline LS and FN </a:t>
            </a:r>
            <a:r>
              <a:rPr lang="en-US" sz="2000" dirty="0"/>
              <a:t>DEXA examinations (33,850 women and 2,518 men age 50 and older) with </a:t>
            </a:r>
            <a:r>
              <a:rPr lang="en-US" sz="2000" dirty="0">
                <a:solidFill>
                  <a:schemeClr val="tx2"/>
                </a:solidFill>
              </a:rPr>
              <a:t>FRAX</a:t>
            </a:r>
            <a:r>
              <a:rPr lang="en-US" sz="2000" dirty="0"/>
              <a:t> estimates for a major osteoporotic fracture categorized as low (&lt;10%), moderate (10–20%),and high (&gt;20%).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Fracture </a:t>
            </a:r>
            <a:r>
              <a:rPr lang="en-US" sz="2000" dirty="0">
                <a:solidFill>
                  <a:schemeClr val="tx2"/>
                </a:solidFill>
              </a:rPr>
              <a:t>outcomes </a:t>
            </a:r>
            <a:r>
              <a:rPr lang="en-US" sz="2000" dirty="0"/>
              <a:t>were assessed from population-based administrative </a:t>
            </a:r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548680"/>
            <a:ext cx="8126147" cy="15121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06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76800"/>
          </a:xfrm>
          <a:ln>
            <a:solidFill>
              <a:srgbClr val="00B0F0"/>
            </a:solidFill>
          </a:ln>
        </p:spPr>
        <p:txBody>
          <a:bodyPr/>
          <a:lstStyle/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The  </a:t>
            </a:r>
            <a:r>
              <a:rPr lang="en-US" sz="2000" dirty="0">
                <a:solidFill>
                  <a:srgbClr val="292934"/>
                </a:solidFill>
              </a:rPr>
              <a:t>International  Osteoporosis  Foundation </a:t>
            </a:r>
            <a:r>
              <a:rPr lang="en-US" sz="2000" b="1" dirty="0">
                <a:solidFill>
                  <a:srgbClr val="D2533C"/>
                </a:solidFill>
              </a:rPr>
              <a:t>(IOF) </a:t>
            </a:r>
            <a:r>
              <a:rPr lang="en-US" sz="2000" dirty="0">
                <a:solidFill>
                  <a:srgbClr val="292934"/>
                </a:solidFill>
              </a:rPr>
              <a:t>and  European  Society  for  Clinical  and  Economic  Aspects  of Osteoporosis and Osteoarthritis </a:t>
            </a:r>
            <a:r>
              <a:rPr lang="en-US" sz="2000" b="1" dirty="0">
                <a:solidFill>
                  <a:srgbClr val="D2533C"/>
                </a:solidFill>
              </a:rPr>
              <a:t>(ESCEO) </a:t>
            </a:r>
            <a:r>
              <a:rPr lang="en-US" sz="2000" dirty="0">
                <a:solidFill>
                  <a:srgbClr val="292934"/>
                </a:solidFill>
              </a:rPr>
              <a:t>published guidance for the diagnosis and management of osteoporosis in </a:t>
            </a:r>
            <a:r>
              <a:rPr lang="en-US" sz="2000" b="1" dirty="0">
                <a:solidFill>
                  <a:srgbClr val="D2533C"/>
                </a:solidFill>
              </a:rPr>
              <a:t>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lumbar spine–femoral neck “offset”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numeric </a:t>
            </a:r>
            <a:r>
              <a:rPr lang="en-US" sz="2000" dirty="0"/>
              <a:t>difference in the respective T-scores (lumbar spine T-score minus femoral neck T-score)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negative</a:t>
            </a:r>
            <a:r>
              <a:rPr lang="en-US" sz="2000" dirty="0"/>
              <a:t> offset indicated that the T-score of the </a:t>
            </a:r>
            <a:r>
              <a:rPr lang="en-US" sz="2000" dirty="0">
                <a:solidFill>
                  <a:schemeClr val="tx2"/>
                </a:solidFill>
              </a:rPr>
              <a:t>lumbar </a:t>
            </a:r>
            <a:r>
              <a:rPr lang="en-US" sz="2000" dirty="0"/>
              <a:t>spine was lower than that of the femoral neck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positive</a:t>
            </a:r>
            <a:r>
              <a:rPr lang="en-US" sz="2000" dirty="0"/>
              <a:t> offset indicated the T-score of the lumbar spine was higher than that of the femoral neck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800" b="1" spc="-100" dirty="0">
                <a:solidFill>
                  <a:srgbClr val="D2533C"/>
                </a:solidFill>
                <a:ea typeface="+mj-ea"/>
                <a:cs typeface="+mj-cs"/>
              </a:rPr>
              <a:t>Simple </a:t>
            </a:r>
            <a:r>
              <a:rPr lang="en-US" sz="2800" b="1" spc="-100" dirty="0" smtClean="0">
                <a:solidFill>
                  <a:srgbClr val="D2533C"/>
                </a:solidFill>
                <a:ea typeface="+mj-ea"/>
                <a:cs typeface="+mj-cs"/>
              </a:rPr>
              <a:t>procedures: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Increase/decrease </a:t>
            </a:r>
            <a:r>
              <a:rPr lang="en-US" sz="2000" dirty="0"/>
              <a:t>osteoporotic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FRAX estimate by one tenth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each rounded T-score difference </a:t>
            </a:r>
            <a:r>
              <a:rPr lang="en-US" sz="2000" dirty="0"/>
              <a:t>between the lumbar spine and femoral neck.”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Practical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Consider </a:t>
            </a:r>
            <a:r>
              <a:rPr lang="en-US" sz="2000" dirty="0"/>
              <a:t>an individual with 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femoral neck T-score of −1.7 </a:t>
            </a:r>
            <a:r>
              <a:rPr lang="en-US" sz="2000" dirty="0"/>
              <a:t>and a major osteoporotic FRAX probability of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18%.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If </a:t>
            </a:r>
            <a:r>
              <a:rPr lang="en-US" sz="2000" dirty="0"/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lumbar spine T-score is −3.5 </a:t>
            </a:r>
            <a:r>
              <a:rPr lang="en-US" sz="2000" dirty="0"/>
              <a:t>then this indicates an offset of −1.8 (−3.5 minus −1.7). This is rounded to the nearest whole number(−2)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One </a:t>
            </a:r>
            <a:r>
              <a:rPr lang="en-US" sz="2000" dirty="0"/>
              <a:t>tenth of the FRAX estimate based upon the femoral neck is 1.8%, which is multiplied by the rounded offset value (giving 3.6%).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This </a:t>
            </a:r>
            <a:r>
              <a:rPr lang="en-US" sz="2000" dirty="0"/>
              <a:t>is then added (because lumbar spine T-score is worse than femoral neck T-score) to the original FRAX estimate (18%) giving a final (rounded) probability of 22% (18%+3.6%)</a:t>
            </a:r>
          </a:p>
        </p:txBody>
      </p:sp>
    </p:spTree>
    <p:extLst>
      <p:ext uri="{BB962C8B-B14F-4D97-AF65-F5344CB8AC3E}">
        <p14:creationId xmlns:p14="http://schemas.microsoft.com/office/powerpoint/2010/main" val="17557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Intervention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and  assessment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IOF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ESCEO: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Postmenopausal women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with a prior fragility fracture </a:t>
            </a:r>
            <a:r>
              <a:rPr lang="en-US" sz="2000" dirty="0" smtClean="0"/>
              <a:t>should be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treated</a:t>
            </a:r>
            <a:r>
              <a:rPr lang="en-US" sz="2000" dirty="0" smtClean="0"/>
              <a:t> without further assessment</a:t>
            </a:r>
            <a:r>
              <a:rPr lang="en-US" sz="2000" dirty="0"/>
              <a:t>, although BMD measurement and incorporation into the FRAX calculation is sometimes appropriate,  particularly  in  younger  postmenopausal  women. 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In </a:t>
            </a:r>
            <a:r>
              <a:rPr lang="en-US" sz="2000" dirty="0"/>
              <a:t>women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without a previous fragility fracture</a:t>
            </a:r>
            <a:r>
              <a:rPr lang="en-US" sz="2000" dirty="0"/>
              <a:t>, the management strategy should be based on assessment of the ten-year probability of 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major osteoporotic fracture </a:t>
            </a:r>
            <a:r>
              <a:rPr lang="en-US" sz="2000" dirty="0"/>
              <a:t>(clinical spine, hip, forearm or </a:t>
            </a:r>
            <a:r>
              <a:rPr lang="en-US" sz="2000" dirty="0" err="1"/>
              <a:t>humerus</a:t>
            </a:r>
            <a:r>
              <a:rPr lang="en-US" sz="2000" dirty="0"/>
              <a:t>) with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FRAX tool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9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FRAX-based </a:t>
            </a:r>
            <a:r>
              <a:rPr lang="en-US" sz="1800" dirty="0"/>
              <a:t>10-year probability (%) of a major osteoporotic </a:t>
            </a:r>
            <a:r>
              <a:rPr lang="en-US" sz="1800" dirty="0" smtClean="0"/>
              <a:t>fracture: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tx2"/>
                </a:solidFill>
              </a:rPr>
              <a:t>Intervention  thresholds: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equivalent </a:t>
            </a:r>
            <a:r>
              <a:rPr lang="en-US" sz="1800" dirty="0"/>
              <a:t>to </a:t>
            </a:r>
            <a:r>
              <a:rPr lang="en-US" sz="1800" dirty="0" smtClean="0"/>
              <a:t>women of </a:t>
            </a:r>
            <a:r>
              <a:rPr lang="en-US" sz="1800" dirty="0"/>
              <a:t>the same age  </a:t>
            </a:r>
            <a:r>
              <a:rPr lang="en-US" sz="1800" dirty="0" smtClean="0"/>
              <a:t>with  </a:t>
            </a:r>
            <a:r>
              <a:rPr lang="en-US" sz="1800" dirty="0"/>
              <a:t>a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previous  fracture  </a:t>
            </a:r>
            <a:r>
              <a:rPr lang="en-US" sz="1800" dirty="0"/>
              <a:t>(no  other  clinical  risk  factors,  </a:t>
            </a:r>
            <a:r>
              <a:rPr lang="en-US" sz="1800" dirty="0" smtClean="0"/>
              <a:t>BMI of </a:t>
            </a:r>
            <a:r>
              <a:rPr lang="en-US" sz="1800" dirty="0"/>
              <a:t>24 kg/m2  and without BMD). </a:t>
            </a:r>
            <a:endParaRPr lang="en-US" sz="1800" dirty="0" smtClean="0"/>
          </a:p>
          <a:p>
            <a:pPr algn="just">
              <a:buFont typeface="Wingdings" pitchFamily="2" charset="2"/>
              <a:buChar char="q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tx2"/>
                </a:solidFill>
              </a:rPr>
              <a:t>The </a:t>
            </a:r>
            <a:r>
              <a:rPr lang="en-US" sz="1800" b="1" dirty="0">
                <a:solidFill>
                  <a:schemeClr val="tx2"/>
                </a:solidFill>
              </a:rPr>
              <a:t>lower assessment </a:t>
            </a:r>
            <a:r>
              <a:rPr lang="en-US" sz="1800" b="1" dirty="0" smtClean="0">
                <a:solidFill>
                  <a:schemeClr val="tx2"/>
                </a:solidFill>
              </a:rPr>
              <a:t>thresholds:</a:t>
            </a:r>
            <a:r>
              <a:rPr lang="en-US" sz="1800" dirty="0" smtClean="0"/>
              <a:t> </a:t>
            </a:r>
          </a:p>
          <a:p>
            <a:pPr marL="0" indent="0" algn="just">
              <a:buNone/>
            </a:pPr>
            <a:r>
              <a:rPr lang="en-US" sz="1800" dirty="0" smtClean="0"/>
              <a:t>equivalent </a:t>
            </a:r>
            <a:r>
              <a:rPr lang="en-US" sz="1800" dirty="0"/>
              <a:t>to women without clinical risk factors </a:t>
            </a:r>
            <a:r>
              <a:rPr lang="en-US" sz="1800" dirty="0" smtClean="0"/>
              <a:t>(</a:t>
            </a:r>
            <a:r>
              <a:rPr lang="en-US" sz="1800" dirty="0"/>
              <a:t>a  body  mass  index  of  24  kg/m2    and  without  BMD</a:t>
            </a:r>
            <a:r>
              <a:rPr lang="en-US" sz="1800" dirty="0" smtClean="0"/>
              <a:t>). </a:t>
            </a:r>
          </a:p>
          <a:p>
            <a:pPr algn="just">
              <a:buFont typeface="Wingdings" pitchFamily="2" charset="2"/>
              <a:buChar char="q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tx2"/>
                </a:solidFill>
              </a:rPr>
              <a:t>The upper assessment thresholds: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1.2 </a:t>
            </a:r>
            <a:r>
              <a:rPr lang="en-US" sz="1800" dirty="0"/>
              <a:t>times the intervention threshold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/>
              <a:t>same thresholds are used in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men</a:t>
            </a:r>
            <a:r>
              <a:rPr lang="en-US" sz="1800" dirty="0"/>
              <a:t> since the cost-effectiveness of interventions is broadly similar in men and women.</a:t>
            </a: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6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568084" cy="547945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57592" cy="9906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1800" spc="0" dirty="0" smtClean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800" spc="0" dirty="0" smtClean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800" spc="0" dirty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800" spc="0" dirty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800" spc="0" dirty="0" smtClean="0">
                <a:solidFill>
                  <a:srgbClr val="292934"/>
                </a:solidFill>
                <a:ea typeface="+mn-ea"/>
                <a:cs typeface="+mn-cs"/>
              </a:rPr>
              <a:t>The  </a:t>
            </a:r>
            <a:r>
              <a:rPr lang="en-US" sz="1800" spc="0" dirty="0">
                <a:solidFill>
                  <a:srgbClr val="292934"/>
                </a:solidFill>
                <a:ea typeface="+mn-ea"/>
                <a:cs typeface="+mn-cs"/>
              </a:rPr>
              <a:t>numerical  data  for these thresholds are given based on the weighted average of 5 European countries (Germany, France, Italy, Spain and the UK) but will vary by country.</a:t>
            </a:r>
            <a:br>
              <a:rPr lang="en-US" sz="1800" spc="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69399" cy="46085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90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Cost effective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Some </a:t>
            </a:r>
            <a:r>
              <a:rPr lang="en-US" sz="2000" dirty="0"/>
              <a:t>agencies have been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reluctant</a:t>
            </a:r>
            <a:r>
              <a:rPr lang="en-US" sz="2000" dirty="0"/>
              <a:t> to reimburse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treatments</a:t>
            </a:r>
            <a:r>
              <a:rPr lang="en-US" sz="2000" dirty="0"/>
              <a:t> </a:t>
            </a:r>
            <a:r>
              <a:rPr lang="en-US" sz="2000" dirty="0" smtClean="0"/>
              <a:t>on </a:t>
            </a:r>
            <a:r>
              <a:rPr lang="en-US" sz="2000" dirty="0"/>
              <a:t>the basis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fracture probability</a:t>
            </a:r>
            <a:r>
              <a:rPr lang="en-US" sz="2000" dirty="0"/>
              <a:t>,  particularly at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younger</a:t>
            </a:r>
            <a:r>
              <a:rPr lang="en-US" sz="2000" dirty="0"/>
              <a:t> </a:t>
            </a:r>
            <a:r>
              <a:rPr lang="en-US" sz="2000" dirty="0" smtClean="0"/>
              <a:t>ages </a:t>
            </a:r>
            <a:r>
              <a:rPr lang="en-US" sz="2000" dirty="0"/>
              <a:t>where the 10-year probability of a major </a:t>
            </a:r>
            <a:r>
              <a:rPr lang="en-US" sz="2000" dirty="0" smtClean="0"/>
              <a:t>osteoporotic fracture </a:t>
            </a:r>
            <a:r>
              <a:rPr lang="en-US" sz="2000" dirty="0"/>
              <a:t>is less than 10%.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In </a:t>
            </a:r>
            <a:r>
              <a:rPr lang="en-US" sz="2000" dirty="0"/>
              <a:t>the UK, for example, the </a:t>
            </a:r>
            <a:r>
              <a:rPr lang="en-US" sz="2000" dirty="0" smtClean="0"/>
              <a:t>intervention </a:t>
            </a:r>
            <a:r>
              <a:rPr lang="en-US" sz="2000" dirty="0"/>
              <a:t>threshold for women aged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50–54</a:t>
            </a:r>
            <a:r>
              <a:rPr lang="en-US" sz="2000" dirty="0"/>
              <a:t> years 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8.18%. </a:t>
            </a:r>
            <a:r>
              <a:rPr lang="en-US" sz="2000" dirty="0"/>
              <a:t>At </a:t>
            </a:r>
            <a:r>
              <a:rPr lang="en-US" sz="2000" dirty="0" smtClean="0"/>
              <a:t>the </a:t>
            </a:r>
            <a:r>
              <a:rPr lang="en-US" sz="2000" dirty="0"/>
              <a:t>same age, however, the remaining lifetime probability of a major  fracture  is  high  (57%). 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Moreover</a:t>
            </a:r>
            <a:r>
              <a:rPr lang="en-US" sz="2000" dirty="0"/>
              <a:t>,  there  are  </a:t>
            </a:r>
            <a:r>
              <a:rPr lang="en-US" sz="2000" dirty="0" smtClean="0"/>
              <a:t>cost effective </a:t>
            </a:r>
            <a:r>
              <a:rPr lang="en-US" sz="2000" dirty="0"/>
              <a:t>scenarios for treatment available at these levels of </a:t>
            </a:r>
            <a:r>
              <a:rPr lang="en-US" sz="2000" dirty="0" smtClean="0"/>
              <a:t>risk.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440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/>
              <a:t>Categorisation</a:t>
            </a:r>
            <a:r>
              <a:rPr lang="en-US" sz="2800" b="1" dirty="0"/>
              <a:t> of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In </a:t>
            </a:r>
            <a:r>
              <a:rPr lang="en-US" sz="2000" dirty="0"/>
              <a:t>addition  to the categories of low and high risk  </a:t>
            </a:r>
            <a:r>
              <a:rPr lang="en-US" sz="2000" dirty="0" smtClean="0"/>
              <a:t>espoused </a:t>
            </a:r>
            <a:r>
              <a:rPr lang="en-US" sz="2000" dirty="0"/>
              <a:t>in the current IOF-ESCEO guideline,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very high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risk </a:t>
            </a:r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dirty="0" smtClean="0"/>
              <a:t>identified.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Very </a:t>
            </a:r>
            <a:r>
              <a:rPr lang="en-US" sz="2000" dirty="0"/>
              <a:t>high risk is defined </a:t>
            </a:r>
            <a:r>
              <a:rPr lang="en-US" sz="2000" dirty="0" smtClean="0"/>
              <a:t>as </a:t>
            </a:r>
            <a:r>
              <a:rPr lang="en-US" sz="2000" dirty="0"/>
              <a:t>a fracture probability that lies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above the upper assessment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threshold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after a FRAX assessment</a:t>
            </a:r>
            <a:r>
              <a:rPr lang="en-US" sz="2000" dirty="0"/>
              <a:t>, with or without the </a:t>
            </a:r>
            <a:r>
              <a:rPr lang="en-US" sz="2000" dirty="0" smtClean="0"/>
              <a:t>inclusion </a:t>
            </a:r>
            <a:r>
              <a:rPr lang="en-US" sz="2000" dirty="0"/>
              <a:t>of BMD, i.e. where BMD testing is unavailable, the same </a:t>
            </a:r>
            <a:r>
              <a:rPr lang="en-US" sz="2000" dirty="0" smtClean="0"/>
              <a:t>probability  </a:t>
            </a:r>
            <a:r>
              <a:rPr lang="en-US" sz="2000" dirty="0"/>
              <a:t>threshold  can  be  used.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562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86993"/>
            <a:ext cx="4245789" cy="522232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993"/>
            <a:ext cx="4082445" cy="522232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933056"/>
            <a:ext cx="8316416" cy="254394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Review </a:t>
            </a:r>
            <a:r>
              <a:rPr lang="en-US" sz="1800" dirty="0"/>
              <a:t>and update the </a:t>
            </a:r>
            <a:r>
              <a:rPr lang="en-US" sz="1800" dirty="0">
                <a:solidFill>
                  <a:schemeClr val="tx2"/>
                </a:solidFill>
              </a:rPr>
              <a:t>assessment of osteoporosis</a:t>
            </a:r>
            <a:r>
              <a:rPr lang="en-US" sz="1800" dirty="0"/>
              <a:t>, in particular the </a:t>
            </a:r>
            <a:r>
              <a:rPr lang="en-US" sz="1800" dirty="0" err="1">
                <a:solidFill>
                  <a:schemeClr val="tx2"/>
                </a:solidFill>
              </a:rPr>
              <a:t>categorisation</a:t>
            </a:r>
            <a:r>
              <a:rPr lang="en-US" sz="1800" dirty="0">
                <a:solidFill>
                  <a:schemeClr val="tx2"/>
                </a:solidFill>
              </a:rPr>
              <a:t> of risk </a:t>
            </a:r>
            <a:r>
              <a:rPr lang="en-US" sz="1800" dirty="0"/>
              <a:t>to better target </a:t>
            </a:r>
            <a:r>
              <a:rPr lang="en-US" sz="1800" dirty="0">
                <a:solidFill>
                  <a:schemeClr val="tx2"/>
                </a:solidFill>
              </a:rPr>
              <a:t>therapeutic interventions </a:t>
            </a:r>
            <a:r>
              <a:rPr lang="en-US" sz="1800" dirty="0"/>
              <a:t>for the prevention of fragility fracture in postmenopausal women</a:t>
            </a:r>
            <a:r>
              <a:rPr lang="en-US" sz="1800" dirty="0" smtClean="0"/>
              <a:t>.</a:t>
            </a: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292934"/>
                </a:solidFill>
              </a:rPr>
              <a:t>Systematic reviews, meta-analyses and </a:t>
            </a:r>
            <a:r>
              <a:rPr lang="en-US" sz="1800" dirty="0" smtClean="0">
                <a:solidFill>
                  <a:srgbClr val="292934"/>
                </a:solidFill>
              </a:rPr>
              <a:t>RCT using  PubMed </a:t>
            </a:r>
            <a:r>
              <a:rPr lang="en-US" sz="1800" dirty="0">
                <a:solidFill>
                  <a:srgbClr val="292934"/>
                </a:solidFill>
              </a:rPr>
              <a:t>subsequent to the generation of the recent European Guidelines</a:t>
            </a:r>
            <a:r>
              <a:rPr lang="en-US" sz="1800" dirty="0" smtClean="0">
                <a:solidFill>
                  <a:srgbClr val="292934"/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R</a:t>
            </a:r>
            <a:r>
              <a:rPr lang="en-US" sz="1800" dirty="0" smtClean="0"/>
              <a:t>ecommendations </a:t>
            </a:r>
            <a:r>
              <a:rPr lang="en-US" sz="1800" dirty="0"/>
              <a:t>in this guidance have been endorsed by </a:t>
            </a:r>
            <a:r>
              <a:rPr lang="en-US" sz="1800" dirty="0" smtClean="0"/>
              <a:t>ESCEO </a:t>
            </a:r>
            <a:r>
              <a:rPr lang="en-US" sz="1800" dirty="0"/>
              <a:t>and </a:t>
            </a:r>
            <a:r>
              <a:rPr lang="en-US" sz="1800" dirty="0" smtClean="0"/>
              <a:t>IOF</a:t>
            </a:r>
            <a:r>
              <a:rPr lang="en-US" sz="1800" dirty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16416" cy="30963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88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6402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Proportion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of women </a:t>
            </a:r>
            <a:r>
              <a:rPr lang="en-US" sz="1600" dirty="0" err="1"/>
              <a:t>characterised</a:t>
            </a:r>
            <a:r>
              <a:rPr lang="en-US" sz="1600" dirty="0"/>
              <a:t> at low risk decreased with age and, conversely, those at high risk increased with age.</a:t>
            </a:r>
          </a:p>
          <a:p>
            <a:pPr marL="0" indent="0" algn="just">
              <a:buNone/>
            </a:pPr>
            <a:r>
              <a:rPr lang="en-US" sz="1600" dirty="0"/>
              <a:t>The proportion of women </a:t>
            </a:r>
            <a:r>
              <a:rPr lang="en-US" sz="1600" dirty="0" err="1"/>
              <a:t>characterised</a:t>
            </a:r>
            <a:r>
              <a:rPr lang="en-US" sz="1600" dirty="0"/>
              <a:t> at very high risk increased with age though the quantum of effect was modest.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3205"/>
            <a:ext cx="8100392" cy="2886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533816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Impact on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rationale for the more refined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characterisation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of risk </a:t>
            </a:r>
            <a:r>
              <a:rPr lang="en-US" sz="2000" dirty="0"/>
              <a:t>is to </a:t>
            </a:r>
            <a:r>
              <a:rPr lang="en-US" sz="2000" dirty="0" smtClean="0"/>
              <a:t>direct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appropriate interventions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risk: </a:t>
            </a:r>
            <a:r>
              <a:rPr lang="en-US" sz="2000" dirty="0"/>
              <a:t>initial treatment </a:t>
            </a:r>
            <a:r>
              <a:rPr lang="en-US" sz="2000" dirty="0" smtClean="0"/>
              <a:t>recommendations might </a:t>
            </a:r>
            <a:r>
              <a:rPr lang="en-US" sz="2000" dirty="0"/>
              <a:t>most usually start </a:t>
            </a:r>
            <a:r>
              <a:rPr lang="en-US" sz="2000" dirty="0" smtClean="0"/>
              <a:t>with </a:t>
            </a:r>
            <a:r>
              <a:rPr lang="en-US" sz="2000" dirty="0"/>
              <a:t>an </a:t>
            </a:r>
            <a:r>
              <a:rPr lang="en-US" sz="2000" dirty="0">
                <a:solidFill>
                  <a:schemeClr val="tx2"/>
                </a:solidFill>
              </a:rPr>
              <a:t>inhibitor of bone </a:t>
            </a:r>
            <a:r>
              <a:rPr lang="en-US" sz="2000" dirty="0" err="1">
                <a:solidFill>
                  <a:schemeClr val="tx2"/>
                </a:solidFill>
              </a:rPr>
              <a:t>resorption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IOF/ESCEO </a:t>
            </a:r>
            <a:r>
              <a:rPr lang="en-US" sz="2000" dirty="0"/>
              <a:t>guidelines recommend </a:t>
            </a:r>
            <a:r>
              <a:rPr lang="en-US" sz="2000" dirty="0">
                <a:solidFill>
                  <a:schemeClr val="tx2"/>
                </a:solidFill>
              </a:rPr>
              <a:t>oral bisphosphonates </a:t>
            </a:r>
            <a:r>
              <a:rPr lang="en-US" sz="2000" dirty="0" smtClean="0"/>
              <a:t>but </a:t>
            </a:r>
            <a:r>
              <a:rPr lang="en-US" sz="2000" dirty="0"/>
              <a:t>a very large range of pharmacological </a:t>
            </a:r>
            <a:r>
              <a:rPr lang="en-US" sz="2000" dirty="0" smtClean="0"/>
              <a:t>interventions </a:t>
            </a:r>
            <a:r>
              <a:rPr lang="en-US" sz="2000" dirty="0"/>
              <a:t>are recommended </a:t>
            </a:r>
            <a:r>
              <a:rPr lang="en-US" sz="2000" dirty="0" smtClean="0"/>
              <a:t>worldwide.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ery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risk: </a:t>
            </a:r>
            <a:r>
              <a:rPr lang="en-US" sz="2000" dirty="0"/>
              <a:t>might be more </a:t>
            </a:r>
            <a:r>
              <a:rPr lang="en-US" sz="2000" dirty="0" smtClean="0"/>
              <a:t>suitably </a:t>
            </a:r>
            <a:r>
              <a:rPr lang="en-US" sz="2000" dirty="0"/>
              <a:t>treated with an </a:t>
            </a:r>
            <a:r>
              <a:rPr lang="en-US" sz="2000" dirty="0">
                <a:solidFill>
                  <a:schemeClr val="tx2"/>
                </a:solidFill>
              </a:rPr>
              <a:t>anabolic</a:t>
            </a:r>
            <a:r>
              <a:rPr lang="en-US" sz="2000" dirty="0"/>
              <a:t> treatment </a:t>
            </a:r>
            <a:r>
              <a:rPr lang="en-US" sz="2000" dirty="0">
                <a:solidFill>
                  <a:schemeClr val="tx2"/>
                </a:solidFill>
              </a:rPr>
              <a:t>followed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2"/>
                </a:solidFill>
              </a:rPr>
              <a:t>thereafter</a:t>
            </a:r>
            <a:r>
              <a:rPr lang="en-US" sz="2000" dirty="0"/>
              <a:t> </a:t>
            </a:r>
            <a:r>
              <a:rPr lang="en-US" sz="2000" dirty="0" smtClean="0"/>
              <a:t>by an </a:t>
            </a:r>
            <a:r>
              <a:rPr lang="en-US" sz="2000" dirty="0"/>
              <a:t>inhibitor of bone </a:t>
            </a:r>
            <a:r>
              <a:rPr lang="en-US" sz="2000" dirty="0" err="1" smtClean="0"/>
              <a:t>resorption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b="1" spc="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Non-pharmacological management: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For </a:t>
            </a:r>
            <a:r>
              <a:rPr lang="en-US" sz="2000" dirty="0"/>
              <a:t>all patients,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education</a:t>
            </a:r>
            <a:r>
              <a:rPr lang="en-US" sz="2000" dirty="0"/>
              <a:t> on </a:t>
            </a:r>
            <a:r>
              <a:rPr lang="en-US" sz="2000" dirty="0" smtClean="0"/>
              <a:t>osteoporosis </a:t>
            </a:r>
            <a:r>
              <a:rPr lang="en-US" sz="2000" dirty="0"/>
              <a:t>(e.g. knowledge of osteoporosis, medications, diet and </a:t>
            </a:r>
            <a:r>
              <a:rPr lang="en-US" sz="2000" dirty="0" smtClean="0"/>
              <a:t>exercise</a:t>
            </a:r>
            <a:r>
              <a:rPr lang="en-US" sz="2000" dirty="0"/>
              <a:t>) and advice for daily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weight-bearing physical </a:t>
            </a:r>
            <a:r>
              <a:rPr lang="en-US" sz="2000" dirty="0" smtClean="0"/>
              <a:t>activity are appropriate.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Where </a:t>
            </a:r>
            <a:r>
              <a:rPr lang="en-US" sz="2000" dirty="0"/>
              <a:t>indicated, the addition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fall prevention </a:t>
            </a:r>
            <a:r>
              <a:rPr lang="en-US" sz="2000" dirty="0"/>
              <a:t>measures, including supervised exercise and/or </a:t>
            </a:r>
            <a:r>
              <a:rPr lang="en-US" sz="2000" dirty="0" smtClean="0"/>
              <a:t>rehabilitation</a:t>
            </a:r>
            <a:r>
              <a:rPr lang="en-US" sz="2000" dirty="0"/>
              <a:t>, has been shown to be useful in reducing falls </a:t>
            </a:r>
            <a:r>
              <a:rPr lang="en-US" sz="2000" dirty="0" smtClean="0"/>
              <a:t>but  </a:t>
            </a:r>
            <a:r>
              <a:rPr lang="en-US" sz="2000" dirty="0"/>
              <a:t>the  effects  on  fracture  risk  remain  </a:t>
            </a:r>
            <a:r>
              <a:rPr lang="en-US" sz="2000" dirty="0" smtClean="0"/>
              <a:t>uncertain.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 </a:t>
            </a:r>
            <a:r>
              <a:rPr lang="en-US" sz="2000" dirty="0"/>
              <a:t>should  continue  over  a  duration  of  at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least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hours,</a:t>
            </a:r>
            <a:r>
              <a:rPr lang="en-US" sz="2000" dirty="0"/>
              <a:t> be progressive in nature and include strength and </a:t>
            </a:r>
            <a:r>
              <a:rPr lang="en-US" sz="2000" dirty="0" smtClean="0"/>
              <a:t>balance </a:t>
            </a:r>
            <a:r>
              <a:rPr lang="en-US" sz="2000" dirty="0"/>
              <a:t>training components</a:t>
            </a:r>
          </a:p>
        </p:txBody>
      </p:sp>
    </p:spTree>
    <p:extLst>
      <p:ext uri="{BB962C8B-B14F-4D97-AF65-F5344CB8AC3E}">
        <p14:creationId xmlns:p14="http://schemas.microsoft.com/office/powerpoint/2010/main" val="3054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61623"/>
            <a:ext cx="2674642" cy="2287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Fig. 3 Treatment pathways </a:t>
            </a:r>
          </a:p>
          <a:p>
            <a:pPr marL="0" indent="0">
              <a:buNone/>
            </a:pPr>
            <a:r>
              <a:rPr lang="en-US" sz="1400" dirty="0"/>
              <a:t>according to the </a:t>
            </a:r>
            <a:r>
              <a:rPr lang="en-US" sz="1400" dirty="0" err="1"/>
              <a:t>categorisation</a:t>
            </a:r>
            <a:r>
              <a:rPr lang="en-US" sz="1400" dirty="0"/>
              <a:t> of </a:t>
            </a:r>
            <a:r>
              <a:rPr lang="en-US" sz="1400" dirty="0" smtClean="0"/>
              <a:t>fracture </a:t>
            </a:r>
            <a:r>
              <a:rPr lang="en-US" sz="1400" dirty="0"/>
              <a:t>risk. For treatment </a:t>
            </a:r>
          </a:p>
          <a:p>
            <a:pPr marL="0" indent="0">
              <a:buNone/>
            </a:pPr>
            <a:r>
              <a:rPr lang="en-US" sz="1400" dirty="0"/>
              <a:t>modalities (inhibitors of bone </a:t>
            </a:r>
          </a:p>
          <a:p>
            <a:pPr marL="0" indent="0">
              <a:buNone/>
            </a:pPr>
            <a:r>
              <a:rPr lang="en-US" sz="1400" dirty="0" err="1"/>
              <a:t>resorption</a:t>
            </a:r>
            <a:r>
              <a:rPr lang="en-US" sz="1400" dirty="0"/>
              <a:t>, anabolic agents, etc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65" y="779447"/>
            <a:ext cx="5848350" cy="55257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3131842" y="779447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48064" y="779447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92282" y="836712"/>
            <a:ext cx="144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6402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 </a:t>
            </a: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Examples </a:t>
            </a:r>
            <a:r>
              <a:rPr lang="en-US" sz="1600" dirty="0"/>
              <a:t>of risk assessment in women from the UK (BMI </a:t>
            </a:r>
            <a:r>
              <a:rPr lang="en-US" sz="1600" dirty="0" smtClean="0"/>
              <a:t>to </a:t>
            </a:r>
            <a:r>
              <a:rPr lang="en-US" sz="1600" dirty="0"/>
              <a:t>25 kg/m2). Risk factors include prior fracture (of uncertain </a:t>
            </a:r>
            <a:r>
              <a:rPr lang="en-US" sz="1600" dirty="0" err="1" smtClean="0"/>
              <a:t>recency</a:t>
            </a:r>
            <a:r>
              <a:rPr lang="en-US" sz="1600" dirty="0" smtClean="0"/>
              <a:t> prior </a:t>
            </a:r>
            <a:r>
              <a:rPr lang="en-US" sz="1600" dirty="0"/>
              <a:t>clinical vertebral fracture within the past two years, family history of  </a:t>
            </a:r>
            <a:r>
              <a:rPr lang="en-US" sz="1600" dirty="0" smtClean="0"/>
              <a:t>hip </a:t>
            </a:r>
            <a:r>
              <a:rPr lang="en-US" sz="1600" dirty="0"/>
              <a:t>fracture, exposure to glucocorticoids, exposure to higher than average </a:t>
            </a:r>
            <a:r>
              <a:rPr lang="en-US" sz="1600" dirty="0" smtClean="0"/>
              <a:t>doses </a:t>
            </a:r>
            <a:r>
              <a:rPr lang="en-US" sz="1600" dirty="0"/>
              <a:t>of glucocorticoids and bone mineral density (BMD) T-score at the </a:t>
            </a:r>
            <a:r>
              <a:rPr lang="en-US" sz="1600" dirty="0" smtClean="0"/>
              <a:t>femoral </a:t>
            </a:r>
            <a:r>
              <a:rPr lang="en-US" sz="1600" dirty="0"/>
              <a:t>neck </a:t>
            </a:r>
          </a:p>
          <a:p>
            <a:pPr marL="0" indent="0" algn="just">
              <a:buNone/>
            </a:pP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852936"/>
            <a:ext cx="7943850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2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Prior fragility fracture for a woman age 70 years: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undetermined </a:t>
            </a:r>
            <a:r>
              <a:rPr lang="en-US" sz="2000" dirty="0" err="1"/>
              <a:t>recency</a:t>
            </a:r>
            <a:r>
              <a:rPr lang="en-US" sz="2000" dirty="0"/>
              <a:t> </a:t>
            </a:r>
            <a:r>
              <a:rPr lang="en-US" sz="2000" dirty="0" smtClean="0"/>
              <a:t>(16</a:t>
            </a:r>
            <a:r>
              <a:rPr lang="en-US" sz="2000" dirty="0"/>
              <a:t>%.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Low risk</a:t>
            </a:r>
            <a:r>
              <a:rPr lang="en-US" sz="2000" dirty="0" smtClean="0"/>
              <a:t>) treatment </a:t>
            </a:r>
            <a:r>
              <a:rPr lang="en-US" sz="2000" dirty="0"/>
              <a:t>with an </a:t>
            </a:r>
            <a:r>
              <a:rPr lang="en-US" sz="2000" dirty="0" smtClean="0">
                <a:solidFill>
                  <a:schemeClr val="tx2"/>
                </a:solidFill>
              </a:rPr>
              <a:t>inhibitor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>
                <a:solidFill>
                  <a:schemeClr val="tx2"/>
                </a:solidFill>
              </a:rPr>
              <a:t>bone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2"/>
                </a:solidFill>
              </a:rPr>
              <a:t>resorption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is indicated by the </a:t>
            </a:r>
            <a:r>
              <a:rPr lang="en-US" sz="2000" dirty="0" smtClean="0"/>
              <a:t>IOF-ESCEO guidance </a:t>
            </a:r>
            <a:r>
              <a:rPr lang="en-US" sz="2000" dirty="0"/>
              <a:t>and many other guidelines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by virtue of the prior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fracture</a:t>
            </a:r>
            <a:r>
              <a:rPr lang="en-US" sz="2000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/>
              <a:t>family history of hip fracture in the absence of any other </a:t>
            </a:r>
            <a:r>
              <a:rPr lang="en-US" sz="2000" dirty="0" smtClean="0"/>
              <a:t>risk </a:t>
            </a:r>
            <a:r>
              <a:rPr lang="en-US" sz="2000" dirty="0"/>
              <a:t>factors </a:t>
            </a:r>
            <a:r>
              <a:rPr lang="en-US" sz="2000" dirty="0" smtClean="0"/>
              <a:t>(low risk): </a:t>
            </a:r>
            <a:r>
              <a:rPr lang="en-US" sz="2000" dirty="0" smtClean="0">
                <a:solidFill>
                  <a:schemeClr val="tx2"/>
                </a:solidFill>
              </a:rPr>
              <a:t>lifestyle</a:t>
            </a:r>
            <a:r>
              <a:rPr lang="en-US" sz="2000" dirty="0" smtClean="0"/>
              <a:t> </a:t>
            </a:r>
            <a:r>
              <a:rPr lang="en-US" sz="2000" dirty="0"/>
              <a:t>advice recommended.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combination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a prior fragility fracture of uncertain </a:t>
            </a:r>
            <a:r>
              <a:rPr lang="en-US" sz="2000" dirty="0" err="1"/>
              <a:t>recency</a:t>
            </a:r>
            <a:r>
              <a:rPr lang="en-US" sz="2000" dirty="0"/>
              <a:t> and a family </a:t>
            </a:r>
            <a:r>
              <a:rPr lang="en-US" sz="2000" dirty="0" smtClean="0"/>
              <a:t>history </a:t>
            </a:r>
            <a:r>
              <a:rPr lang="en-US" sz="2000" dirty="0"/>
              <a:t>of hip fracture is associated with a much higher risk than </a:t>
            </a:r>
            <a:r>
              <a:rPr lang="en-US" sz="2000" dirty="0" smtClean="0"/>
              <a:t>either </a:t>
            </a:r>
            <a:r>
              <a:rPr lang="en-US" sz="2000" dirty="0"/>
              <a:t>risk factor alone or falls into the category of very high risk </a:t>
            </a:r>
            <a:r>
              <a:rPr lang="en-US" sz="2000" dirty="0" smtClean="0"/>
              <a:t>where </a:t>
            </a:r>
            <a:r>
              <a:rPr lang="en-US" sz="2000" dirty="0"/>
              <a:t>an </a:t>
            </a:r>
            <a:r>
              <a:rPr lang="en-US" sz="2000" dirty="0">
                <a:solidFill>
                  <a:schemeClr val="tx2"/>
                </a:solidFill>
              </a:rPr>
              <a:t>anabolic</a:t>
            </a:r>
            <a:r>
              <a:rPr lang="en-US" sz="2000" dirty="0"/>
              <a:t> regimen might be </a:t>
            </a:r>
            <a:r>
              <a:rPr lang="en-US" sz="2000" dirty="0" smtClean="0"/>
              <a:t>recommended.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359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There </a:t>
            </a:r>
            <a:r>
              <a:rPr lang="en-US" sz="2000" dirty="0"/>
              <a:t>is now a substantial body of evidence that the risk of  </a:t>
            </a:r>
            <a:r>
              <a:rPr lang="en-US" sz="2000" dirty="0" smtClean="0"/>
              <a:t>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subsequent osteoporotic fracture </a:t>
            </a:r>
            <a:r>
              <a:rPr lang="en-US" sz="2000" dirty="0"/>
              <a:t>is particularly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acute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immediately </a:t>
            </a:r>
            <a:r>
              <a:rPr lang="en-US" sz="2000" dirty="0" smtClean="0"/>
              <a:t>after the index fracture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wanes progressively with time</a:t>
            </a:r>
            <a:r>
              <a:rPr lang="en-US" sz="2000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Thus, the incidence of a second fracture in those </a:t>
            </a:r>
            <a:r>
              <a:rPr lang="en-US" sz="2000" dirty="0"/>
              <a:t>who will sustain a further fracture is particularly high in  </a:t>
            </a:r>
            <a:r>
              <a:rPr lang="en-US" sz="2000" dirty="0" smtClean="0"/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first 2 years after </a:t>
            </a:r>
            <a:r>
              <a:rPr lang="en-US" sz="2000" dirty="0"/>
              <a:t>the index </a:t>
            </a:r>
            <a:r>
              <a:rPr lang="en-US" sz="2000" dirty="0" smtClean="0"/>
              <a:t>event.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In the case of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hip</a:t>
            </a:r>
            <a:r>
              <a:rPr lang="en-US" sz="2000" dirty="0"/>
              <a:t> </a:t>
            </a:r>
            <a:r>
              <a:rPr lang="en-US" sz="2000" dirty="0" smtClean="0"/>
              <a:t>fracture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61%  </a:t>
            </a:r>
            <a:r>
              <a:rPr lang="en-US" sz="2000" dirty="0"/>
              <a:t>of  subsequent  fractures  over  a  10-year  time </a:t>
            </a:r>
            <a:r>
              <a:rPr lang="en-US" sz="2000" dirty="0" smtClean="0"/>
              <a:t>horizon </a:t>
            </a:r>
            <a:r>
              <a:rPr lang="en-US" sz="2000" dirty="0"/>
              <a:t>will occur within the first 2 years.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For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forearm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spine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humerus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/>
              <a:t>fractures the recurrence within two years 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54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42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53</a:t>
            </a:r>
            <a:r>
              <a:rPr lang="en-US" sz="2000" dirty="0"/>
              <a:t>%, </a:t>
            </a:r>
            <a:r>
              <a:rPr lang="en-US" sz="2000" dirty="0" smtClean="0"/>
              <a:t>respectively.</a:t>
            </a: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A </a:t>
            </a:r>
            <a:r>
              <a:rPr lang="en-US" sz="2000" dirty="0">
                <a:solidFill>
                  <a:srgbClr val="292934"/>
                </a:solidFill>
              </a:rPr>
              <a:t>recent population-based study demonstrated that the phenomenon of immediate risk was also</a:t>
            </a:r>
            <a:r>
              <a:rPr lang="en-US" sz="2000" dirty="0">
                <a:solidFill>
                  <a:srgbClr val="D2533C">
                    <a:lumMod val="75000"/>
                  </a:srgbClr>
                </a:solidFill>
              </a:rPr>
              <a:t> age dependent.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85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32859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smtClean="0"/>
              <a:t>Icelandic </a:t>
            </a:r>
            <a:r>
              <a:rPr lang="en-US" sz="1600" dirty="0"/>
              <a:t>women at different ages</a:t>
            </a:r>
            <a:r>
              <a:rPr lang="en-US" sz="1600" dirty="0" smtClean="0"/>
              <a:t>,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38536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>
              <a:solidFill>
                <a:srgbClr val="292934"/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The </a:t>
            </a:r>
            <a:r>
              <a:rPr lang="en-US" sz="2000" dirty="0">
                <a:solidFill>
                  <a:schemeClr val="tx2"/>
                </a:solidFill>
              </a:rPr>
              <a:t>ratios</a:t>
            </a:r>
            <a:r>
              <a:rPr lang="en-US" sz="2000" dirty="0">
                <a:solidFill>
                  <a:srgbClr val="292934"/>
                </a:solidFill>
              </a:rPr>
              <a:t> given </a:t>
            </a:r>
            <a:r>
              <a:rPr lang="en-US" sz="2000" dirty="0" smtClean="0">
                <a:solidFill>
                  <a:srgbClr val="292934"/>
                </a:solidFill>
              </a:rPr>
              <a:t>in previous </a:t>
            </a:r>
            <a:r>
              <a:rPr lang="en-US" sz="2000" dirty="0">
                <a:solidFill>
                  <a:srgbClr val="292934"/>
                </a:solidFill>
              </a:rPr>
              <a:t>Table </a:t>
            </a:r>
            <a:r>
              <a:rPr lang="en-US" sz="2000" dirty="0" smtClean="0">
                <a:solidFill>
                  <a:srgbClr val="292934"/>
                </a:solidFill>
              </a:rPr>
              <a:t>can </a:t>
            </a:r>
            <a:r>
              <a:rPr lang="en-US" sz="2000" dirty="0">
                <a:solidFill>
                  <a:srgbClr val="292934"/>
                </a:solidFill>
              </a:rPr>
              <a:t>be used to </a:t>
            </a:r>
            <a:r>
              <a:rPr lang="en-US" sz="2000" dirty="0">
                <a:solidFill>
                  <a:schemeClr val="tx2"/>
                </a:solidFill>
              </a:rPr>
              <a:t>adjust fracture probabilities </a:t>
            </a:r>
            <a:r>
              <a:rPr lang="en-US" sz="2000" dirty="0">
                <a:solidFill>
                  <a:srgbClr val="292934"/>
                </a:solidFill>
              </a:rPr>
              <a:t>derived from FRAX for </a:t>
            </a:r>
            <a:r>
              <a:rPr lang="en-US" sz="2000" dirty="0" err="1">
                <a:solidFill>
                  <a:srgbClr val="292934"/>
                </a:solidFill>
              </a:rPr>
              <a:t>recency</a:t>
            </a:r>
            <a:r>
              <a:rPr lang="en-US" sz="2000" dirty="0">
                <a:solidFill>
                  <a:srgbClr val="292934"/>
                </a:solidFill>
              </a:rPr>
              <a:t> of clinical vertebral  fracture.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292934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92934"/>
                </a:solidFill>
              </a:rPr>
              <a:t>For </a:t>
            </a:r>
            <a:r>
              <a:rPr lang="en-US" sz="2000" dirty="0">
                <a:solidFill>
                  <a:srgbClr val="292934"/>
                </a:solidFill>
              </a:rPr>
              <a:t>a woman at age 70 years, a prior clinical vertebral fracture within the past 2 years is associated with a 1.52-fold higher fracture probability than for a woman of the same age with a prior fragility fracture of uncertain </a:t>
            </a:r>
            <a:r>
              <a:rPr lang="en-US" sz="2000" dirty="0" err="1">
                <a:solidFill>
                  <a:srgbClr val="292934"/>
                </a:solidFill>
              </a:rPr>
              <a:t>recency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smtClean="0">
                <a:solidFill>
                  <a:srgbClr val="292934"/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rgbClr val="292934"/>
              </a:solidFill>
            </a:endParaRPr>
          </a:p>
          <a:p>
            <a:pPr algn="just"/>
            <a:r>
              <a:rPr lang="en-US" sz="2000" dirty="0" smtClean="0">
                <a:solidFill>
                  <a:srgbClr val="292934"/>
                </a:solidFill>
              </a:rPr>
              <a:t>Thus</a:t>
            </a:r>
            <a:r>
              <a:rPr lang="en-US" sz="2000" dirty="0">
                <a:solidFill>
                  <a:srgbClr val="292934"/>
                </a:solidFill>
              </a:rPr>
              <a:t>, a recent clinical vertebral fracture uplifts the fracture probability from 16 to 24% and would place the woman in the category of very high </a:t>
            </a:r>
            <a:r>
              <a:rPr lang="en-US" sz="2000" dirty="0" smtClean="0">
                <a:solidFill>
                  <a:srgbClr val="292934"/>
                </a:solidFill>
              </a:rPr>
              <a:t>risk.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1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Executive summary of the European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guidance for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 the diagnosis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 management of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osteoporosis in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 postmenopausal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lvl="0" indent="0" algn="just">
              <a:buClr>
                <a:srgbClr val="93A299"/>
              </a:buClr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buClr>
                <a:srgbClr val="93A299"/>
              </a:buClr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buClr>
                <a:srgbClr val="93A299"/>
              </a:buClr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Osteoporosis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292934"/>
                </a:solidFill>
              </a:rPr>
              <a:t>S</a:t>
            </a:r>
            <a:r>
              <a:rPr lang="en-US" sz="2000" dirty="0" smtClean="0">
                <a:solidFill>
                  <a:srgbClr val="292934"/>
                </a:solidFill>
              </a:rPr>
              <a:t>ystemic  </a:t>
            </a:r>
            <a:r>
              <a:rPr lang="en-US" sz="2000" dirty="0">
                <a:solidFill>
                  <a:srgbClr val="292934"/>
                </a:solidFill>
              </a:rPr>
              <a:t>skeletal  disease </a:t>
            </a:r>
            <a:r>
              <a:rPr lang="en-US" sz="2000" dirty="0" err="1">
                <a:solidFill>
                  <a:srgbClr val="292934"/>
                </a:solidFill>
              </a:rPr>
              <a:t>characterised</a:t>
            </a:r>
            <a:r>
              <a:rPr lang="en-US" sz="2000" dirty="0">
                <a:solidFill>
                  <a:srgbClr val="292934"/>
                </a:solidFill>
              </a:rPr>
              <a:t> by low bone mass and </a:t>
            </a:r>
            <a:r>
              <a:rPr lang="en-US" sz="2000" dirty="0" err="1">
                <a:solidFill>
                  <a:srgbClr val="292934"/>
                </a:solidFill>
              </a:rPr>
              <a:t>microarchitectural</a:t>
            </a:r>
            <a:r>
              <a:rPr lang="en-US" sz="2000" dirty="0">
                <a:solidFill>
                  <a:srgbClr val="292934"/>
                </a:solidFill>
              </a:rPr>
              <a:t> deterioration of bone tissue, with a consequent increase in bone fragility and susceptibility to fracture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Operational definition: </a:t>
            </a:r>
            <a:r>
              <a:rPr lang="en-US" sz="2000" dirty="0" smtClean="0"/>
              <a:t>T-score </a:t>
            </a:r>
            <a:r>
              <a:rPr lang="en-US" sz="2000" dirty="0"/>
              <a:t>for BMD assessed by DXA at the femoral neck or spine </a:t>
            </a:r>
            <a:r>
              <a:rPr lang="en-US" sz="2000" dirty="0" smtClean="0"/>
              <a:t>BMD </a:t>
            </a:r>
            <a:r>
              <a:rPr lang="en-US" sz="2000" dirty="0"/>
              <a:t>2.5 SD </a:t>
            </a:r>
            <a:r>
              <a:rPr lang="en-US" sz="2000" dirty="0" smtClean="0"/>
              <a:t>or </a:t>
            </a:r>
            <a:r>
              <a:rPr lang="en-US" sz="2000" dirty="0"/>
              <a:t>more below the young female adult mean.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6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Table </a:t>
            </a:r>
            <a:r>
              <a:rPr lang="en-US" sz="1800" dirty="0"/>
              <a:t>3   </a:t>
            </a:r>
            <a:r>
              <a:rPr lang="en-US" sz="1800" dirty="0">
                <a:solidFill>
                  <a:schemeClr val="tx2"/>
                </a:solidFill>
              </a:rPr>
              <a:t>Unadjusted</a:t>
            </a:r>
            <a:r>
              <a:rPr lang="en-US" sz="1800" dirty="0"/>
              <a:t> probabilities </a:t>
            </a:r>
            <a:r>
              <a:rPr lang="en-US" sz="1800" dirty="0" smtClean="0"/>
              <a:t>of </a:t>
            </a:r>
            <a:r>
              <a:rPr lang="en-US" sz="1800" dirty="0"/>
              <a:t>a major fracture in </a:t>
            </a:r>
            <a:r>
              <a:rPr lang="en-US" sz="1800" dirty="0" smtClean="0"/>
              <a:t>women a </a:t>
            </a:r>
            <a:r>
              <a:rPr lang="en-US" sz="1800" dirty="0"/>
              <a:t>prior fragility fracture by age </a:t>
            </a:r>
            <a:r>
              <a:rPr lang="en-US" sz="1800" dirty="0" smtClean="0"/>
              <a:t>using </a:t>
            </a:r>
            <a:r>
              <a:rPr lang="en-US" sz="1800" dirty="0"/>
              <a:t>the UK FRAX model </a:t>
            </a:r>
            <a:r>
              <a:rPr lang="en-US" sz="1800" dirty="0" smtClean="0"/>
              <a:t>together </a:t>
            </a:r>
            <a:r>
              <a:rPr lang="en-US" sz="1800" dirty="0"/>
              <a:t>with the categories of </a:t>
            </a:r>
            <a:r>
              <a:rPr lang="en-US" sz="1800" dirty="0" smtClean="0"/>
              <a:t>risk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tx2"/>
                </a:solidFill>
              </a:rPr>
              <a:t>adjusted FRAX </a:t>
            </a:r>
            <a:r>
              <a:rPr lang="en-US" sz="1800" dirty="0" smtClean="0"/>
              <a:t>probabilities </a:t>
            </a:r>
            <a:r>
              <a:rPr lang="en-US" sz="1800" dirty="0"/>
              <a:t>for women with </a:t>
            </a:r>
            <a:r>
              <a:rPr lang="en-US" sz="1800" dirty="0" smtClean="0"/>
              <a:t>a recent clinical vertebral fracture. BMI </a:t>
            </a:r>
            <a:r>
              <a:rPr lang="en-US" sz="1800" dirty="0"/>
              <a:t>set at 24 kg/m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776864" cy="33123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Impact of sequential treatment on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In </a:t>
            </a:r>
            <a:r>
              <a:rPr lang="en-US" sz="2000" dirty="0"/>
              <a:t>patients at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very high risk </a:t>
            </a:r>
            <a:r>
              <a:rPr lang="en-US" sz="2000" dirty="0"/>
              <a:t>of fracture, starting treatment </a:t>
            </a:r>
            <a:r>
              <a:rPr lang="en-US" sz="2000" dirty="0" smtClean="0"/>
              <a:t>with an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anabolic</a:t>
            </a:r>
            <a:r>
              <a:rPr lang="en-US" sz="2000" dirty="0"/>
              <a:t> agent seems most appropriate to promptly reduce  </a:t>
            </a:r>
            <a:r>
              <a:rPr lang="en-US" sz="2000" dirty="0" smtClean="0"/>
              <a:t>the </a:t>
            </a:r>
            <a:r>
              <a:rPr lang="en-US" sz="2000" dirty="0"/>
              <a:t>fracture </a:t>
            </a:r>
            <a:r>
              <a:rPr lang="en-US" sz="2000" dirty="0" smtClean="0"/>
              <a:t>risk.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Given </a:t>
            </a:r>
            <a:r>
              <a:rPr lang="en-US" sz="2000" dirty="0"/>
              <a:t>that treatments with anabolic </a:t>
            </a:r>
            <a:r>
              <a:rPr lang="en-US" sz="2000" dirty="0" smtClean="0"/>
              <a:t>agents </a:t>
            </a:r>
            <a:r>
              <a:rPr lang="en-US" sz="2000" dirty="0"/>
              <a:t>are limited 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12–24</a:t>
            </a:r>
            <a:r>
              <a:rPr lang="en-US" sz="2000" dirty="0"/>
              <a:t> months and that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efficacy will wane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once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treatment is stopped, </a:t>
            </a:r>
            <a:r>
              <a:rPr lang="en-US" sz="2000" dirty="0"/>
              <a:t>the real potential of the </a:t>
            </a:r>
            <a:r>
              <a:rPr lang="en-US" sz="2000" dirty="0" smtClean="0"/>
              <a:t>anabolic treatments </a:t>
            </a:r>
            <a:r>
              <a:rPr lang="en-US" sz="2000" dirty="0"/>
              <a:t>is that their greater effect on BMD and fracture can </a:t>
            </a:r>
            <a:r>
              <a:rPr lang="en-US" sz="2000" dirty="0" smtClean="0"/>
              <a:t>be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maintained with the inhibitors of bone turnover </a:t>
            </a:r>
            <a:r>
              <a:rPr lang="en-US" sz="2000" dirty="0"/>
              <a:t>once </a:t>
            </a:r>
            <a:r>
              <a:rPr lang="en-US" sz="2000" dirty="0" smtClean="0"/>
              <a:t>anabolic </a:t>
            </a:r>
            <a:r>
              <a:rPr lang="en-US" sz="2000" dirty="0"/>
              <a:t>treatment is </a:t>
            </a:r>
            <a:r>
              <a:rPr lang="en-US" sz="2000" dirty="0" smtClean="0"/>
              <a:t>stopped.</a:t>
            </a:r>
          </a:p>
        </p:txBody>
      </p:sp>
    </p:spTree>
    <p:extLst>
      <p:ext uri="{BB962C8B-B14F-4D97-AF65-F5344CB8AC3E}">
        <p14:creationId xmlns:p14="http://schemas.microsoft.com/office/powerpoint/2010/main" val="37935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4941168"/>
            <a:ext cx="8820472" cy="1535832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292934"/>
                </a:solidFill>
              </a:rPr>
              <a:t>Postmenopausal </a:t>
            </a:r>
            <a:r>
              <a:rPr lang="en-US" sz="1800" dirty="0">
                <a:solidFill>
                  <a:srgbClr val="292934"/>
                </a:solidFill>
              </a:rPr>
              <a:t>woman from the UK</a:t>
            </a:r>
            <a:r>
              <a:rPr lang="en-US" sz="1800" dirty="0">
                <a:solidFill>
                  <a:schemeClr val="tx2"/>
                </a:solidFill>
              </a:rPr>
              <a:t> with a recent major osteoporotic fracture.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en-US" sz="1800" dirty="0">
                <a:solidFill>
                  <a:srgbClr val="292934"/>
                </a:solidFill>
              </a:rPr>
              <a:t>The efficacy (RRR) of the anabolic agent is </a:t>
            </a:r>
            <a:r>
              <a:rPr lang="en-US" sz="1800" dirty="0" err="1">
                <a:solidFill>
                  <a:srgbClr val="292934"/>
                </a:solidFill>
              </a:rPr>
              <a:t>modelled</a:t>
            </a:r>
            <a:r>
              <a:rPr lang="en-US" sz="1800" dirty="0">
                <a:solidFill>
                  <a:srgbClr val="292934"/>
                </a:solidFill>
              </a:rPr>
              <a:t> at 70% and that of the </a:t>
            </a:r>
            <a:r>
              <a:rPr lang="en-US" sz="1800" dirty="0" err="1">
                <a:solidFill>
                  <a:srgbClr val="292934"/>
                </a:solidFill>
              </a:rPr>
              <a:t>antiresorptive</a:t>
            </a:r>
            <a:r>
              <a:rPr lang="en-US" sz="1800" dirty="0">
                <a:solidFill>
                  <a:srgbClr val="292934"/>
                </a:solidFill>
              </a:rPr>
              <a:t> at 40%.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en-US" sz="1800" dirty="0">
                <a:solidFill>
                  <a:srgbClr val="292934"/>
                </a:solidFill>
              </a:rPr>
              <a:t>The effect on </a:t>
            </a:r>
            <a:r>
              <a:rPr lang="en-US" sz="1800" dirty="0">
                <a:solidFill>
                  <a:srgbClr val="D2533C"/>
                </a:solidFill>
              </a:rPr>
              <a:t>hip</a:t>
            </a:r>
            <a:r>
              <a:rPr lang="en-US" sz="1800" dirty="0">
                <a:solidFill>
                  <a:srgbClr val="292934"/>
                </a:solidFill>
              </a:rPr>
              <a:t> </a:t>
            </a:r>
            <a:r>
              <a:rPr lang="en-US" sz="1800" dirty="0">
                <a:solidFill>
                  <a:srgbClr val="D2533C"/>
                </a:solidFill>
              </a:rPr>
              <a:t>fracture</a:t>
            </a:r>
            <a:r>
              <a:rPr lang="en-US" sz="1800" dirty="0">
                <a:solidFill>
                  <a:srgbClr val="292934"/>
                </a:solidFill>
              </a:rPr>
              <a:t> (number/1000 patient years)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36712"/>
            <a:ext cx="8820472" cy="396044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RESULT 1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D2533C"/>
                </a:solidFill>
              </a:rPr>
              <a:t>“Imminent </a:t>
            </a:r>
            <a:r>
              <a:rPr lang="en-US" sz="2000" b="1" dirty="0">
                <a:solidFill>
                  <a:srgbClr val="D2533C"/>
                </a:solidFill>
              </a:rPr>
              <a:t>risk</a:t>
            </a:r>
            <a:r>
              <a:rPr lang="en-US" sz="2000" b="1" dirty="0" smtClean="0">
                <a:solidFill>
                  <a:srgbClr val="D2533C"/>
                </a:solidFill>
              </a:rPr>
              <a:t>”: </a:t>
            </a:r>
            <a:r>
              <a:rPr lang="en-US" sz="2000" dirty="0" smtClean="0"/>
              <a:t>Risk </a:t>
            </a:r>
            <a:r>
              <a:rPr lang="en-US" sz="2000" dirty="0"/>
              <a:t>of </a:t>
            </a:r>
            <a:r>
              <a:rPr lang="en-US" sz="2000" dirty="0" smtClean="0"/>
              <a:t>a subsequent osteoporotic fracture is particularly acute </a:t>
            </a:r>
            <a:r>
              <a:rPr lang="en-US" sz="2000" dirty="0"/>
              <a:t>immediately </a:t>
            </a:r>
            <a:r>
              <a:rPr lang="en-US" sz="2000" dirty="0" smtClean="0"/>
              <a:t>after </a:t>
            </a:r>
            <a:r>
              <a:rPr lang="en-US" sz="2000" dirty="0"/>
              <a:t>an </a:t>
            </a:r>
            <a:r>
              <a:rPr lang="en-US" sz="2000" dirty="0" smtClean="0"/>
              <a:t>index fracture </a:t>
            </a:r>
            <a:r>
              <a:rPr lang="en-US" sz="2000" dirty="0"/>
              <a:t>and </a:t>
            </a:r>
            <a:r>
              <a:rPr lang="en-US" sz="2000" dirty="0" smtClean="0"/>
              <a:t>wanes progressively with time</a:t>
            </a:r>
            <a:endParaRPr lang="en-US" sz="2000" b="1" dirty="0" smtClean="0">
              <a:solidFill>
                <a:srgbClr val="D2533C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This  </a:t>
            </a:r>
            <a:r>
              <a:rPr lang="en-US" sz="2000" dirty="0"/>
              <a:t>very  high  fracture  risk  and  the  </a:t>
            </a:r>
            <a:r>
              <a:rPr lang="en-US" sz="2000" dirty="0" smtClean="0"/>
              <a:t>consequent  </a:t>
            </a:r>
            <a:r>
              <a:rPr lang="en-US" sz="2000" dirty="0"/>
              <a:t>further  utility  </a:t>
            </a:r>
            <a:r>
              <a:rPr lang="en-US" sz="2000" dirty="0" smtClean="0"/>
              <a:t>loss immediately after a subsequent fracture suggests that  </a:t>
            </a:r>
            <a:r>
              <a:rPr lang="en-US" sz="2000" dirty="0">
                <a:solidFill>
                  <a:schemeClr val="tx2"/>
                </a:solidFill>
              </a:rPr>
              <a:t>preventive  </a:t>
            </a:r>
            <a:r>
              <a:rPr lang="en-US" sz="2000" dirty="0" smtClean="0">
                <a:solidFill>
                  <a:schemeClr val="tx2"/>
                </a:solidFill>
              </a:rPr>
              <a:t>treatment given as </a:t>
            </a:r>
            <a:r>
              <a:rPr lang="en-US" sz="2000" dirty="0">
                <a:solidFill>
                  <a:schemeClr val="tx2"/>
                </a:solidFill>
              </a:rPr>
              <a:t>soon </a:t>
            </a:r>
            <a:r>
              <a:rPr lang="en-US" sz="2000" dirty="0" smtClean="0">
                <a:solidFill>
                  <a:schemeClr val="tx2"/>
                </a:solidFill>
              </a:rPr>
              <a:t>as possible </a:t>
            </a:r>
            <a:r>
              <a:rPr lang="en-US" sz="2000" dirty="0"/>
              <a:t>after  fracture   would  </a:t>
            </a:r>
            <a:r>
              <a:rPr lang="en-US" sz="2000" dirty="0" smtClean="0"/>
              <a:t>avoid  a higher  </a:t>
            </a:r>
            <a:r>
              <a:rPr lang="en-US" sz="2000" dirty="0"/>
              <a:t>number  of  new  fractures  and  reduce  the  attendant </a:t>
            </a:r>
            <a:r>
              <a:rPr lang="en-US" sz="2000" dirty="0" smtClean="0"/>
              <a:t>morbidity, compared with treatment </a:t>
            </a:r>
            <a:r>
              <a:rPr lang="en-US" sz="2000" dirty="0"/>
              <a:t>given </a:t>
            </a:r>
            <a:r>
              <a:rPr lang="en-US" sz="2000" dirty="0" smtClean="0"/>
              <a:t>later.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This provides </a:t>
            </a:r>
            <a:r>
              <a:rPr lang="en-US" sz="2000" dirty="0"/>
              <a:t>the rationale for very early intervention immediately </a:t>
            </a:r>
            <a:r>
              <a:rPr lang="en-US" sz="2000" dirty="0" smtClean="0"/>
              <a:t>after </a:t>
            </a:r>
            <a:r>
              <a:rPr lang="en-US" sz="2000" dirty="0"/>
              <a:t>a sentinel fracture and necessitates treatment with </a:t>
            </a:r>
            <a:r>
              <a:rPr lang="en-US" sz="2000" dirty="0">
                <a:solidFill>
                  <a:schemeClr val="tx2"/>
                </a:solidFill>
              </a:rPr>
              <a:t>agents</a:t>
            </a:r>
            <a:r>
              <a:rPr lang="en-US" sz="2000" dirty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have the </a:t>
            </a:r>
            <a:r>
              <a:rPr lang="en-US" sz="2000" dirty="0">
                <a:solidFill>
                  <a:schemeClr val="tx2"/>
                </a:solidFill>
              </a:rPr>
              <a:t>most rapid effect </a:t>
            </a:r>
            <a:r>
              <a:rPr lang="en-US" sz="2000" dirty="0"/>
              <a:t>on fracture reduction</a:t>
            </a:r>
          </a:p>
        </p:txBody>
      </p:sp>
    </p:spTree>
    <p:extLst>
      <p:ext uri="{BB962C8B-B14F-4D97-AF65-F5344CB8AC3E}">
        <p14:creationId xmlns:p14="http://schemas.microsoft.com/office/powerpoint/2010/main" val="30292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D2533C"/>
                </a:solidFill>
              </a:rPr>
              <a:t>RESULT </a:t>
            </a:r>
            <a:r>
              <a:rPr lang="en-US" sz="2400" b="1" dirty="0" smtClean="0">
                <a:solidFill>
                  <a:srgbClr val="D2533C"/>
                </a:solidFill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4036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/>
              <a:t>further </a:t>
            </a:r>
            <a:r>
              <a:rPr lang="en-US" sz="2000" dirty="0" smtClean="0"/>
              <a:t>recent </a:t>
            </a:r>
            <a:r>
              <a:rPr lang="en-US" sz="2000" dirty="0"/>
              <a:t>development is the demonstration of a more rapid </a:t>
            </a:r>
            <a:r>
              <a:rPr lang="en-US" sz="2000" dirty="0" smtClean="0"/>
              <a:t>and greater  </a:t>
            </a:r>
            <a:r>
              <a:rPr lang="en-US" sz="2000" dirty="0"/>
              <a:t>fracture  risk  reduction  of  </a:t>
            </a:r>
            <a:r>
              <a:rPr lang="en-US" sz="2000" dirty="0">
                <a:solidFill>
                  <a:schemeClr val="tx2"/>
                </a:solidFill>
              </a:rPr>
              <a:t>anabolic</a:t>
            </a:r>
            <a:r>
              <a:rPr lang="en-US" sz="2000" dirty="0"/>
              <a:t>  compared  </a:t>
            </a:r>
            <a:r>
              <a:rPr lang="en-US" sz="2000" dirty="0" smtClean="0"/>
              <a:t>with </a:t>
            </a:r>
            <a:r>
              <a:rPr lang="en-US" sz="2000" dirty="0" err="1" smtClean="0"/>
              <a:t>antiresorptive</a:t>
            </a:r>
            <a:r>
              <a:rPr lang="en-US" sz="2000" dirty="0" smtClean="0"/>
              <a:t> treatments, </a:t>
            </a:r>
            <a:r>
              <a:rPr lang="en-US" sz="2000" dirty="0"/>
              <a:t>with the potential to </a:t>
            </a:r>
            <a:r>
              <a:rPr lang="en-US" sz="2000" dirty="0" err="1" smtClean="0"/>
              <a:t>revolutionise</a:t>
            </a:r>
            <a:r>
              <a:rPr lang="en-US" sz="2000" dirty="0" smtClean="0"/>
              <a:t>  </a:t>
            </a:r>
            <a:r>
              <a:rPr lang="en-US" sz="2000" dirty="0"/>
              <a:t>treatment  strategies,  particularly  in  individuals  at </a:t>
            </a:r>
            <a:r>
              <a:rPr lang="en-US" sz="2000" dirty="0" smtClean="0">
                <a:solidFill>
                  <a:schemeClr val="tx2"/>
                </a:solidFill>
              </a:rPr>
              <a:t>very </a:t>
            </a:r>
            <a:r>
              <a:rPr lang="en-US" sz="2000" dirty="0">
                <a:solidFill>
                  <a:schemeClr val="tx2"/>
                </a:solidFill>
              </a:rPr>
              <a:t>high fracture risk </a:t>
            </a:r>
          </a:p>
        </p:txBody>
      </p:sp>
    </p:spTree>
    <p:extLst>
      <p:ext uri="{BB962C8B-B14F-4D97-AF65-F5344CB8AC3E}">
        <p14:creationId xmlns:p14="http://schemas.microsoft.com/office/powerpoint/2010/main" val="41066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372058" cy="3840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Therapeutic </a:t>
            </a:r>
            <a:r>
              <a:rPr lang="en-US" sz="2000" dirty="0"/>
              <a:t>strategy for fracture prevention has generally been rather simplistic—</a:t>
            </a:r>
            <a:r>
              <a:rPr lang="en-US" sz="2000" dirty="0" err="1"/>
              <a:t>ie</a:t>
            </a:r>
            <a:r>
              <a:rPr lang="en-US" sz="2000" dirty="0"/>
              <a:t>, a one-size-fits-all approach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Clinical practice guidelines for the pharmacological management of osteoporosis by the </a:t>
            </a:r>
            <a:r>
              <a:rPr lang="en-US" sz="2000" dirty="0">
                <a:solidFill>
                  <a:schemeClr val="tx2"/>
                </a:solidFill>
              </a:rPr>
              <a:t>Endocrine Society: </a:t>
            </a:r>
            <a:r>
              <a:rPr lang="en-US" sz="2000" dirty="0" smtClean="0"/>
              <a:t>four </a:t>
            </a:r>
            <a:r>
              <a:rPr lang="en-US" sz="2000" dirty="0"/>
              <a:t>categories of risk (low, moderate, high, and very high risk)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Despite </a:t>
            </a:r>
            <a:r>
              <a:rPr lang="en-US" sz="2000" dirty="0"/>
              <a:t>this thorough classification, the guidelines </a:t>
            </a:r>
            <a:r>
              <a:rPr lang="en-US" sz="2000" dirty="0">
                <a:solidFill>
                  <a:schemeClr val="tx2"/>
                </a:solidFill>
              </a:rPr>
              <a:t>do not specify  </a:t>
            </a:r>
            <a:r>
              <a:rPr lang="en-US" sz="2000" dirty="0"/>
              <a:t>which medications would be the preferred treatment for specific risk groups and also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 not address combination therapy</a:t>
            </a:r>
            <a:r>
              <a:rPr lang="en-US" sz="2000" dirty="0"/>
              <a:t> in patients—</a:t>
            </a:r>
            <a:r>
              <a:rPr lang="en-US" sz="2000" dirty="0" err="1"/>
              <a:t>eg</a:t>
            </a:r>
            <a:r>
              <a:rPr lang="en-US" sz="2000" dirty="0"/>
              <a:t>, in patients who are at very high risk of fracture.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7458"/>
            <a:ext cx="7488832" cy="17240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52" y="657458"/>
            <a:ext cx="1771650" cy="1724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52565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0" y="1723082"/>
            <a:ext cx="7985522" cy="329009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755"/>
            <a:ext cx="3168352" cy="4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2009 – 2011, RCT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P</a:t>
            </a:r>
            <a:r>
              <a:rPr lang="en-US" sz="2000" dirty="0" smtClean="0"/>
              <a:t>ostmenopausal </a:t>
            </a:r>
            <a:r>
              <a:rPr lang="en-US" sz="2000" dirty="0"/>
              <a:t>women with </a:t>
            </a:r>
            <a:r>
              <a:rPr lang="en-US" sz="2000" dirty="0" smtClean="0"/>
              <a:t>osteoporosis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Patients </a:t>
            </a:r>
            <a:r>
              <a:rPr lang="en-US" sz="2000" dirty="0"/>
              <a:t>were assigned in a 1:1:1 </a:t>
            </a:r>
            <a:r>
              <a:rPr lang="en-US" sz="2000" dirty="0" smtClean="0"/>
              <a:t>ratio to receive </a:t>
            </a:r>
            <a:r>
              <a:rPr lang="en-US" sz="2000" dirty="0"/>
              <a:t>20 </a:t>
            </a:r>
            <a:r>
              <a:rPr lang="en-US" sz="2000" dirty="0" err="1"/>
              <a:t>μg</a:t>
            </a:r>
            <a:r>
              <a:rPr lang="en-US" sz="2000" dirty="0"/>
              <a:t> </a:t>
            </a:r>
            <a:r>
              <a:rPr lang="en-US" sz="2000" dirty="0" err="1"/>
              <a:t>teriparatide</a:t>
            </a:r>
            <a:r>
              <a:rPr lang="en-US" sz="2000" dirty="0"/>
              <a:t> daily, 60 mg </a:t>
            </a:r>
            <a:r>
              <a:rPr lang="en-US" sz="2000" dirty="0" err="1"/>
              <a:t>denosumab</a:t>
            </a:r>
            <a:r>
              <a:rPr lang="en-US" sz="2000" dirty="0"/>
              <a:t> </a:t>
            </a:r>
            <a:r>
              <a:rPr lang="en-US" sz="2000" dirty="0" smtClean="0"/>
              <a:t>every </a:t>
            </a:r>
            <a:r>
              <a:rPr lang="en-US" sz="2000" dirty="0"/>
              <a:t>6 months, or both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BMD was measured at 0, 3, 6, and 12 months.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371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" y="502713"/>
            <a:ext cx="4229100" cy="2929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14" y="502713"/>
            <a:ext cx="4248150" cy="2948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" y="3547577"/>
            <a:ext cx="4200525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14" y="3547577"/>
            <a:ext cx="4200525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0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Major Risk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Factors for Fragility Fractures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BMD:</a:t>
            </a:r>
          </a:p>
          <a:p>
            <a:pPr marL="0" indent="0">
              <a:buNone/>
            </a:pPr>
            <a:r>
              <a:rPr lang="en-US" sz="1800" dirty="0" smtClean="0"/>
              <a:t>Many </a:t>
            </a:r>
            <a:r>
              <a:rPr lang="en-US" sz="1800" dirty="0"/>
              <a:t>cross-sectional and prospective population studies indicate that the risk for fracture increases by a factor of </a:t>
            </a:r>
            <a:r>
              <a:rPr lang="en-US" sz="1800" dirty="0">
                <a:solidFill>
                  <a:schemeClr val="tx2"/>
                </a:solidFill>
              </a:rPr>
              <a:t>1.5 to 3.0 for each standard deviation </a:t>
            </a:r>
            <a:r>
              <a:rPr lang="en-US" sz="1800" dirty="0"/>
              <a:t>decrease in bone mineral density 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endParaRPr lang="en-US" sz="1800" dirty="0"/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Age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Sex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Low body weight (less than 58 kg[127 1b])</a:t>
            </a:r>
            <a:endParaRPr lang="en-US" sz="1800" dirty="0"/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previous </a:t>
            </a:r>
            <a:r>
              <a:rPr lang="en-US" sz="1800" dirty="0"/>
              <a:t>fragility fracture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parental history of hip fracture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 glucocorticoid treatment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current smoking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 alcohol intake of 3 or more units daily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/>
              <a:t>causes of secondary osteoporosis.</a:t>
            </a:r>
          </a:p>
          <a:p>
            <a:pPr>
              <a:buFont typeface="Wingdings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73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56792"/>
            <a:ext cx="8724900" cy="295232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168352" cy="4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76800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RCT, Massachusetts </a:t>
            </a:r>
            <a:r>
              <a:rPr lang="en-US" sz="2000" dirty="0"/>
              <a:t>General </a:t>
            </a:r>
            <a:r>
              <a:rPr lang="en-US" sz="2000" dirty="0" smtClean="0"/>
              <a:t>Hospital.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P</a:t>
            </a:r>
            <a:r>
              <a:rPr lang="en-US" sz="2000" dirty="0" smtClean="0"/>
              <a:t>ostmenopausal women with </a:t>
            </a:r>
            <a:r>
              <a:rPr lang="en-US" sz="2000" dirty="0"/>
              <a:t>osteoporosis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Patients  </a:t>
            </a:r>
            <a:r>
              <a:rPr lang="en-US" sz="2000" dirty="0"/>
              <a:t>assigned (1:1) to </a:t>
            </a:r>
            <a:r>
              <a:rPr lang="en-US" sz="2000" dirty="0" smtClean="0"/>
              <a:t>receive </a:t>
            </a:r>
            <a:r>
              <a:rPr lang="en-US" sz="2000" dirty="0" err="1" smtClean="0"/>
              <a:t>teriparatide</a:t>
            </a:r>
            <a:r>
              <a:rPr lang="en-US" sz="2000" dirty="0" smtClean="0"/>
              <a:t> </a:t>
            </a:r>
            <a:r>
              <a:rPr lang="en-US" sz="2000" dirty="0"/>
              <a:t>20 µg (standard dose) or 40 µg (high dose</a:t>
            </a:r>
            <a:r>
              <a:rPr lang="en-US" sz="2000" dirty="0" smtClean="0"/>
              <a:t>) </a:t>
            </a:r>
            <a:r>
              <a:rPr lang="en-US" sz="2000" dirty="0" err="1" smtClean="0"/>
              <a:t>s.c</a:t>
            </a:r>
            <a:r>
              <a:rPr lang="en-US" sz="2000" dirty="0" smtClean="0"/>
              <a:t> </a:t>
            </a:r>
            <a:r>
              <a:rPr lang="en-US" sz="2000" dirty="0"/>
              <a:t>daily </a:t>
            </a:r>
            <a:r>
              <a:rPr lang="en-US" sz="2000" dirty="0" smtClean="0"/>
              <a:t>for </a:t>
            </a:r>
            <a:r>
              <a:rPr lang="en-US" sz="2000" dirty="0"/>
              <a:t>9 months. At 3 months, both </a:t>
            </a:r>
            <a:r>
              <a:rPr lang="en-US" sz="2000" dirty="0" smtClean="0"/>
              <a:t>groups </a:t>
            </a:r>
            <a:r>
              <a:rPr lang="en-US" sz="2000" dirty="0"/>
              <a:t>were started on </a:t>
            </a:r>
            <a:r>
              <a:rPr lang="en-US" sz="2000" dirty="0" err="1"/>
              <a:t>denosumab</a:t>
            </a:r>
            <a:r>
              <a:rPr lang="en-US" sz="2000" dirty="0"/>
              <a:t> 60 </a:t>
            </a:r>
            <a:r>
              <a:rPr lang="en-US" sz="2000" dirty="0" smtClean="0"/>
              <a:t>mg </a:t>
            </a:r>
            <a:r>
              <a:rPr lang="en-US" sz="2000" dirty="0" err="1" smtClean="0"/>
              <a:t>s.c</a:t>
            </a:r>
            <a:r>
              <a:rPr lang="en-US" sz="2000" dirty="0" smtClean="0"/>
              <a:t> </a:t>
            </a:r>
            <a:r>
              <a:rPr lang="en-US" sz="2000" dirty="0"/>
              <a:t>every 6 months </a:t>
            </a:r>
            <a:r>
              <a:rPr lang="en-US" sz="2000" dirty="0" smtClean="0"/>
              <a:t> </a:t>
            </a:r>
            <a:r>
              <a:rPr lang="en-US" sz="2000" dirty="0"/>
              <a:t>for 12 months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BMD was </a:t>
            </a:r>
            <a:r>
              <a:rPr lang="en-US" sz="2000" dirty="0"/>
              <a:t>measured at 0, 3, 9, and 15 months.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P</a:t>
            </a:r>
            <a:r>
              <a:rPr lang="en-US" sz="2000" dirty="0" smtClean="0"/>
              <a:t>rimary   </a:t>
            </a:r>
            <a:r>
              <a:rPr lang="en-US" sz="2000" dirty="0"/>
              <a:t>endpoint   was   percentage   change   from   baseline   in   spine   areal   </a:t>
            </a:r>
            <a:r>
              <a:rPr lang="en-US" sz="2000" dirty="0" smtClean="0"/>
              <a:t>BMD </a:t>
            </a:r>
            <a:r>
              <a:rPr lang="en-US" sz="2000" dirty="0"/>
              <a:t>at   15   months.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23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4" y="631986"/>
            <a:ext cx="8457200" cy="589335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754"/>
            <a:ext cx="8229600" cy="388943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On </a:t>
            </a:r>
            <a:r>
              <a:rPr lang="en-US" sz="2000" dirty="0"/>
              <a:t>the basis of the </a:t>
            </a:r>
            <a:r>
              <a:rPr lang="en-US" sz="2000" dirty="0" smtClean="0"/>
              <a:t>findings </a:t>
            </a:r>
            <a:r>
              <a:rPr lang="en-US" sz="2000" dirty="0"/>
              <a:t>of </a:t>
            </a:r>
            <a:r>
              <a:rPr lang="en-US" sz="2000" dirty="0" smtClean="0"/>
              <a:t>DATA-HD: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A subset </a:t>
            </a:r>
            <a:r>
              <a:rPr lang="en-US" sz="2000" dirty="0"/>
              <a:t>of patients at </a:t>
            </a:r>
            <a:r>
              <a:rPr lang="en-US" sz="2000" dirty="0">
                <a:solidFill>
                  <a:schemeClr val="tx2"/>
                </a:solidFill>
              </a:rPr>
              <a:t>high risk </a:t>
            </a:r>
            <a:r>
              <a:rPr lang="en-US" sz="2000" dirty="0"/>
              <a:t>of fracture and perhaps many patients who would be </a:t>
            </a:r>
            <a:r>
              <a:rPr lang="en-US" sz="2000" dirty="0" smtClean="0"/>
              <a:t>categorized </a:t>
            </a:r>
            <a:r>
              <a:rPr lang="en-US" sz="2000" dirty="0"/>
              <a:t>as </a:t>
            </a:r>
            <a:r>
              <a:rPr lang="en-US" sz="2000" dirty="0">
                <a:solidFill>
                  <a:schemeClr val="tx2"/>
                </a:solidFill>
              </a:rPr>
              <a:t>very high risk </a:t>
            </a:r>
            <a:r>
              <a:rPr lang="en-US" sz="2000" dirty="0"/>
              <a:t>categories according to </a:t>
            </a:r>
            <a:r>
              <a:rPr lang="en-US" sz="2000" dirty="0" smtClean="0"/>
              <a:t>Endocrinology </a:t>
            </a:r>
            <a:r>
              <a:rPr lang="en-US" sz="2000" dirty="0"/>
              <a:t>Society clinical </a:t>
            </a:r>
            <a:r>
              <a:rPr lang="en-US" sz="2000" dirty="0" smtClean="0"/>
              <a:t>guidelines </a:t>
            </a:r>
            <a:r>
              <a:rPr lang="en-US" sz="2000" dirty="0"/>
              <a:t>could </a:t>
            </a:r>
            <a:r>
              <a:rPr lang="en-US" sz="2000" dirty="0" smtClean="0"/>
              <a:t>be </a:t>
            </a:r>
            <a:r>
              <a:rPr lang="en-US" sz="2000" dirty="0"/>
              <a:t>considered for treatment with </a:t>
            </a:r>
            <a:r>
              <a:rPr lang="en-US" sz="2000" dirty="0">
                <a:solidFill>
                  <a:schemeClr val="tx2"/>
                </a:solidFill>
              </a:rPr>
              <a:t>high dose </a:t>
            </a:r>
            <a:r>
              <a:rPr lang="en-US" sz="2000" dirty="0" err="1">
                <a:solidFill>
                  <a:schemeClr val="tx2"/>
                </a:solidFill>
              </a:rPr>
              <a:t>teriparatide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dirty="0" err="1">
                <a:solidFill>
                  <a:schemeClr val="tx2"/>
                </a:solidFill>
              </a:rPr>
              <a:t>denosumab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to rapidly and substantially </a:t>
            </a:r>
            <a:r>
              <a:rPr lang="en-US" sz="2000" dirty="0">
                <a:solidFill>
                  <a:schemeClr val="tx2"/>
                </a:solidFill>
              </a:rPr>
              <a:t>increase </a:t>
            </a:r>
            <a:r>
              <a:rPr lang="en-US" sz="2000" dirty="0" smtClean="0">
                <a:solidFill>
                  <a:schemeClr val="tx2"/>
                </a:solidFill>
              </a:rPr>
              <a:t>their </a:t>
            </a:r>
            <a:r>
              <a:rPr lang="en-US" sz="2000" dirty="0">
                <a:solidFill>
                  <a:schemeClr val="tx2"/>
                </a:solidFill>
              </a:rPr>
              <a:t>BMD</a:t>
            </a:r>
            <a:r>
              <a:rPr lang="en-US" sz="2000" dirty="0"/>
              <a:t>, which in many cases could perhaps result in </a:t>
            </a:r>
            <a:r>
              <a:rPr lang="en-US" sz="2000" dirty="0" smtClean="0"/>
              <a:t>the </a:t>
            </a:r>
            <a:r>
              <a:rPr lang="en-US" sz="2000" dirty="0"/>
              <a:t>achievement of non-osteoporotic BMDs.</a:t>
            </a:r>
          </a:p>
        </p:txBody>
      </p:sp>
    </p:spTree>
    <p:extLst>
      <p:ext uri="{BB962C8B-B14F-4D97-AF65-F5344CB8AC3E}">
        <p14:creationId xmlns:p14="http://schemas.microsoft.com/office/powerpoint/2010/main" val="4674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Small </a:t>
            </a:r>
            <a:r>
              <a:rPr lang="en-US" sz="2000" dirty="0">
                <a:solidFill>
                  <a:schemeClr val="tx2"/>
                </a:solidFill>
              </a:rPr>
              <a:t>size of the </a:t>
            </a:r>
            <a:r>
              <a:rPr lang="en-US" sz="2000" dirty="0" smtClean="0">
                <a:solidFill>
                  <a:schemeClr val="tx2"/>
                </a:solidFill>
              </a:rPr>
              <a:t>DATA-HD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Which </a:t>
            </a:r>
            <a:r>
              <a:rPr lang="en-US" sz="2000" dirty="0"/>
              <a:t>limits </a:t>
            </a:r>
            <a:r>
              <a:rPr lang="en-US" sz="2000" dirty="0" smtClean="0"/>
              <a:t>the direct assessment of fracture incidence. </a:t>
            </a:r>
          </a:p>
          <a:p>
            <a:pPr lvl="0" algn="just"/>
            <a:r>
              <a:rPr lang="en-US" sz="2000" dirty="0"/>
              <a:t>N</a:t>
            </a:r>
            <a:r>
              <a:rPr lang="en-US" sz="2000" dirty="0" smtClean="0"/>
              <a:t>eed for a larger trial powered to investigate anti-fracture efficacy (costs make it unlikely) </a:t>
            </a:r>
            <a:r>
              <a:rPr lang="en-US" sz="2000" dirty="0">
                <a:solidFill>
                  <a:srgbClr val="D2533C"/>
                </a:solidFill>
              </a:rPr>
              <a:t>Cost </a:t>
            </a:r>
            <a:r>
              <a:rPr lang="en-US" sz="2000" dirty="0">
                <a:solidFill>
                  <a:srgbClr val="292934"/>
                </a:solidFill>
              </a:rPr>
              <a:t>(US$76 000</a:t>
            </a:r>
            <a:r>
              <a:rPr lang="en-US" sz="2000" dirty="0" smtClean="0">
                <a:solidFill>
                  <a:srgbClr val="292934"/>
                </a:solidFill>
              </a:rPr>
              <a:t>)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F</a:t>
            </a:r>
            <a:r>
              <a:rPr lang="en-US" sz="2000" dirty="0" smtClean="0"/>
              <a:t>or patients at </a:t>
            </a:r>
            <a:r>
              <a:rPr lang="en-US" sz="2000" dirty="0" smtClean="0">
                <a:solidFill>
                  <a:schemeClr val="tx2"/>
                </a:solidFill>
              </a:rPr>
              <a:t>very high risk of fracture </a:t>
            </a:r>
            <a:r>
              <a:rPr lang="en-US" sz="2000" dirty="0" smtClean="0"/>
              <a:t>the benefits of the marked increases in BMD observed with combination therapy, are likely to offset the uncertainty that BMD gains will translate into anti-fracture efficacy.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D</a:t>
            </a:r>
            <a:r>
              <a:rPr lang="en-US" sz="2000" dirty="0" smtClean="0"/>
              <a:t>ose of </a:t>
            </a:r>
            <a:r>
              <a:rPr lang="en-US" sz="2000" dirty="0" err="1" smtClean="0"/>
              <a:t>teriparatide</a:t>
            </a:r>
            <a:r>
              <a:rPr lang="en-US" sz="2000" dirty="0" smtClean="0"/>
              <a:t> approved by the FDA is 20 µg/day:</a:t>
            </a:r>
          </a:p>
          <a:p>
            <a:pPr algn="just"/>
            <a:r>
              <a:rPr lang="en-US" sz="2000" dirty="0" smtClean="0"/>
              <a:t> Physicians would either need to prescribe the standard dose (as given in DATA) or prescribe the higher dose of-label, following appropriate discussions with the patient regarding risks and benefits. </a:t>
            </a:r>
          </a:p>
          <a:p>
            <a:pPr algn="just"/>
            <a:r>
              <a:rPr lang="en-US" sz="2000" dirty="0" smtClean="0"/>
              <a:t>Thus, it is unlikely that high dose would be widely used, but in selected patients it could be an important option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1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Important issue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following </a:t>
            </a:r>
            <a:r>
              <a:rPr lang="en-US" sz="2000" dirty="0" smtClean="0"/>
              <a:t>combination (or anabolic) skeletal therapies: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the </a:t>
            </a:r>
            <a:r>
              <a:rPr lang="en-US" sz="2000" dirty="0">
                <a:solidFill>
                  <a:schemeClr val="tx2"/>
                </a:solidFill>
              </a:rPr>
              <a:t>absence of continuing anti-</a:t>
            </a:r>
            <a:r>
              <a:rPr lang="en-US" sz="2000" dirty="0" err="1">
                <a:solidFill>
                  <a:schemeClr val="tx2"/>
                </a:solidFill>
              </a:rPr>
              <a:t>resorptive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therapy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, a bisphosphonate or </a:t>
            </a:r>
            <a:r>
              <a:rPr lang="en-US" sz="2000" dirty="0" err="1"/>
              <a:t>denosumab</a:t>
            </a:r>
            <a:r>
              <a:rPr lang="en-US" sz="2000" dirty="0"/>
              <a:t>), the </a:t>
            </a:r>
            <a:r>
              <a:rPr lang="en-US" sz="2000" dirty="0" smtClean="0"/>
              <a:t>increases </a:t>
            </a:r>
            <a:r>
              <a:rPr lang="en-US" sz="2000" dirty="0"/>
              <a:t>in BMD are lost over time</a:t>
            </a:r>
            <a:r>
              <a:rPr lang="en-US" sz="2000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Continuing </a:t>
            </a:r>
            <a:r>
              <a:rPr lang="en-US" sz="2000" dirty="0" err="1">
                <a:solidFill>
                  <a:schemeClr val="tx2"/>
                </a:solidFill>
              </a:rPr>
              <a:t>denosumab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in patients </a:t>
            </a:r>
            <a:r>
              <a:rPr lang="en-US" sz="2000" dirty="0">
                <a:solidFill>
                  <a:schemeClr val="tx2"/>
                </a:solidFill>
              </a:rPr>
              <a:t>at very </a:t>
            </a:r>
            <a:r>
              <a:rPr lang="en-US" sz="2000" dirty="0" smtClean="0">
                <a:solidFill>
                  <a:schemeClr val="tx2"/>
                </a:solidFill>
              </a:rPr>
              <a:t>high </a:t>
            </a:r>
            <a:r>
              <a:rPr lang="en-US" sz="2000" dirty="0">
                <a:solidFill>
                  <a:schemeClr val="tx2"/>
                </a:solidFill>
              </a:rPr>
              <a:t>risk </a:t>
            </a:r>
            <a:r>
              <a:rPr lang="en-US" sz="2000" dirty="0"/>
              <a:t>of fracture might be the most </a:t>
            </a:r>
            <a:r>
              <a:rPr lang="en-US" sz="2000" dirty="0" smtClean="0"/>
              <a:t>efficacious approach</a:t>
            </a:r>
            <a:r>
              <a:rPr lang="en-US" sz="2000" dirty="0"/>
              <a:t>, since the optimal protocol for switching </a:t>
            </a:r>
            <a:r>
              <a:rPr lang="en-US" sz="2000" dirty="0" smtClean="0"/>
              <a:t>from </a:t>
            </a:r>
            <a:r>
              <a:rPr lang="en-US" sz="2000" dirty="0" err="1"/>
              <a:t>denosumab</a:t>
            </a:r>
            <a:r>
              <a:rPr lang="en-US" sz="2000" dirty="0"/>
              <a:t> to a bisphosphonate remains to </a:t>
            </a:r>
            <a:r>
              <a:rPr lang="en-US" sz="2000" dirty="0" smtClean="0"/>
              <a:t>be established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Specifically, </a:t>
            </a:r>
            <a:r>
              <a:rPr lang="en-US" sz="2000" dirty="0"/>
              <a:t>a </a:t>
            </a:r>
            <a:r>
              <a:rPr lang="en-US" sz="2000" dirty="0">
                <a:solidFill>
                  <a:schemeClr val="tx2"/>
                </a:solidFill>
              </a:rPr>
              <a:t>bisphosphonate</a:t>
            </a:r>
            <a:r>
              <a:rPr lang="en-US" sz="2000" dirty="0"/>
              <a:t> might not </a:t>
            </a:r>
            <a:r>
              <a:rPr lang="en-US" sz="2000" dirty="0" smtClean="0"/>
              <a:t>be effective </a:t>
            </a:r>
            <a:r>
              <a:rPr lang="en-US" sz="2000" dirty="0"/>
              <a:t>following </a:t>
            </a:r>
            <a:r>
              <a:rPr lang="en-US" sz="2000" dirty="0" err="1"/>
              <a:t>denosumab</a:t>
            </a:r>
            <a:r>
              <a:rPr lang="en-US" sz="2000" dirty="0"/>
              <a:t> treatment because </a:t>
            </a:r>
            <a:r>
              <a:rPr lang="en-US" sz="2000" dirty="0" smtClean="0"/>
              <a:t>the </a:t>
            </a:r>
            <a:r>
              <a:rPr lang="en-US" sz="2000" dirty="0"/>
              <a:t>bisphosphonate might not be appropriately </a:t>
            </a:r>
            <a:r>
              <a:rPr lang="en-US" sz="2000" dirty="0" smtClean="0"/>
              <a:t>incorporated </a:t>
            </a:r>
            <a:r>
              <a:rPr lang="en-US" sz="2000" dirty="0"/>
              <a:t>into </a:t>
            </a:r>
            <a:r>
              <a:rPr lang="en-US" sz="2000" dirty="0" smtClean="0">
                <a:solidFill>
                  <a:schemeClr val="tx2"/>
                </a:solidFill>
              </a:rPr>
              <a:t>remodeling</a:t>
            </a:r>
            <a:r>
              <a:rPr lang="en-US" sz="2000" dirty="0" smtClean="0"/>
              <a:t> </a:t>
            </a:r>
            <a:r>
              <a:rPr lang="en-US" sz="2000" dirty="0"/>
              <a:t>sites when </a:t>
            </a:r>
            <a:r>
              <a:rPr lang="en-US" sz="2000" dirty="0" smtClean="0"/>
              <a:t>remodeling </a:t>
            </a:r>
            <a:r>
              <a:rPr lang="en-US" sz="2000" dirty="0"/>
              <a:t>is </a:t>
            </a:r>
            <a:r>
              <a:rPr lang="en-US" sz="2000" dirty="0" smtClean="0"/>
              <a:t>markedly </a:t>
            </a:r>
            <a:r>
              <a:rPr lang="en-US" sz="2000" dirty="0"/>
              <a:t>reduced by </a:t>
            </a:r>
            <a:r>
              <a:rPr lang="en-US" sz="2000" dirty="0" err="1"/>
              <a:t>denosumab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7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lvl="0" algn="just">
              <a:buClr>
                <a:srgbClr val="93A299"/>
              </a:buClr>
              <a:buFont typeface="Wingdings" pitchFamily="2" charset="2"/>
              <a:buChar char="q"/>
            </a:pPr>
            <a:r>
              <a:rPr lang="en-US" sz="2000" dirty="0" smtClean="0"/>
              <a:t>Additional </a:t>
            </a:r>
            <a:r>
              <a:rPr lang="en-US" sz="2000" dirty="0"/>
              <a:t>risk factors that are of use in case </a:t>
            </a:r>
            <a:r>
              <a:rPr lang="en-US" sz="2000" dirty="0" smtClean="0"/>
              <a:t>finding include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height loss (&gt; 4 cm) and thoracic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kyphosis</a:t>
            </a:r>
            <a:endParaRPr lang="en-US" sz="2000" dirty="0">
              <a:solidFill>
                <a:srgbClr val="292934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Bone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markers </a:t>
            </a:r>
            <a:r>
              <a:rPr lang="en-US" sz="2000" dirty="0"/>
              <a:t>(serum </a:t>
            </a:r>
            <a:r>
              <a:rPr lang="en-US" sz="2000" dirty="0" err="1"/>
              <a:t>procollagen</a:t>
            </a:r>
            <a:r>
              <a:rPr lang="en-US" sz="2000" dirty="0"/>
              <a:t> type I N </a:t>
            </a:r>
            <a:r>
              <a:rPr lang="en-US" sz="2000" dirty="0" err="1"/>
              <a:t>propeptide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s-PINP) and serum C-terminal cross-linking </a:t>
            </a:r>
            <a:r>
              <a:rPr lang="en-US" sz="2000" dirty="0" err="1"/>
              <a:t>telopeptide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type I collagen (s-CTX) as markers of bone formation </a:t>
            </a:r>
            <a:r>
              <a:rPr lang="en-US" sz="2000" dirty="0" smtClean="0"/>
              <a:t>and </a:t>
            </a:r>
            <a:r>
              <a:rPr lang="en-US" sz="2000" dirty="0"/>
              <a:t>bone </a:t>
            </a:r>
            <a:r>
              <a:rPr lang="en-US" sz="2000" dirty="0" err="1"/>
              <a:t>resorption</a:t>
            </a:r>
            <a:r>
              <a:rPr lang="en-US" sz="2000" dirty="0"/>
              <a:t>, respectively) have some </a:t>
            </a:r>
            <a:r>
              <a:rPr lang="en-US" sz="2000" dirty="0" smtClean="0"/>
              <a:t>prognostic significance </a:t>
            </a:r>
            <a:r>
              <a:rPr lang="en-US" sz="2000" dirty="0"/>
              <a:t>for fracture in situations where BMD is </a:t>
            </a:r>
            <a:r>
              <a:rPr lang="en-US" sz="2000" dirty="0" smtClean="0"/>
              <a:t>unavailable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49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2800" b="1" dirty="0"/>
              <a:t>FRAX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Algorithms </a:t>
            </a:r>
            <a:r>
              <a:rPr lang="en-US" sz="2000" dirty="0"/>
              <a:t>that integrate </a:t>
            </a:r>
            <a:r>
              <a:rPr lang="en-US" sz="2000" dirty="0" smtClean="0"/>
              <a:t>the </a:t>
            </a:r>
            <a:r>
              <a:rPr lang="en-US" sz="2000" dirty="0"/>
              <a:t>weight of clinical risk factors for fracture risk, with or </a:t>
            </a:r>
            <a:r>
              <a:rPr lang="en-US" sz="2000" dirty="0" smtClean="0"/>
              <a:t>without </a:t>
            </a:r>
            <a:r>
              <a:rPr lang="en-US" sz="2000" dirty="0"/>
              <a:t>information on BMD, were developed in </a:t>
            </a:r>
            <a:r>
              <a:rPr lang="en-US" sz="2000" dirty="0">
                <a:solidFill>
                  <a:schemeClr val="tx2"/>
                </a:solidFill>
              </a:rPr>
              <a:t>2007</a:t>
            </a:r>
            <a:r>
              <a:rPr lang="en-US" sz="2000" dirty="0"/>
              <a:t> by the </a:t>
            </a:r>
            <a:r>
              <a:rPr lang="en-US" sz="2000" dirty="0" smtClean="0"/>
              <a:t>then WHO </a:t>
            </a:r>
            <a:r>
              <a:rPr lang="en-US" sz="2000" dirty="0"/>
              <a:t>Collaborating Centre for Metabolic Bone Diseases </a:t>
            </a:r>
            <a:r>
              <a:rPr lang="en-US" sz="2000" dirty="0" smtClean="0"/>
              <a:t>at Sheffield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resulting </a:t>
            </a:r>
            <a:r>
              <a:rPr lang="en-US" sz="2000" b="1" dirty="0">
                <a:solidFill>
                  <a:schemeClr val="tx2"/>
                </a:solidFill>
              </a:rPr>
              <a:t>FRAX tool </a:t>
            </a:r>
            <a:r>
              <a:rPr lang="en-US" sz="2000" dirty="0"/>
              <a:t>(</a:t>
            </a:r>
            <a:r>
              <a:rPr lang="en-US" sz="2000" dirty="0" smtClean="0">
                <a:hlinkClick r:id="rId2"/>
              </a:rPr>
              <a:t>www.shef.ac.uk/FRAX</a:t>
            </a:r>
            <a:r>
              <a:rPr lang="en-US" sz="2000" dirty="0" smtClean="0"/>
              <a:t>) computes </a:t>
            </a:r>
            <a:r>
              <a:rPr lang="en-US" sz="2000" dirty="0"/>
              <a:t>the </a:t>
            </a:r>
            <a:r>
              <a:rPr lang="en-US" sz="2000" dirty="0">
                <a:solidFill>
                  <a:schemeClr val="tx2"/>
                </a:solidFill>
              </a:rPr>
              <a:t>10-year</a:t>
            </a:r>
            <a:r>
              <a:rPr lang="en-US" sz="2000" dirty="0"/>
              <a:t> probability of </a:t>
            </a:r>
            <a:r>
              <a:rPr lang="en-US" sz="2000" dirty="0">
                <a:solidFill>
                  <a:schemeClr val="tx2"/>
                </a:solidFill>
              </a:rPr>
              <a:t>hip fracture </a:t>
            </a:r>
            <a:r>
              <a:rPr lang="en-US" sz="2000" dirty="0"/>
              <a:t>or a </a:t>
            </a:r>
            <a:r>
              <a:rPr lang="en-US" sz="2000" dirty="0">
                <a:solidFill>
                  <a:schemeClr val="tx2"/>
                </a:solidFill>
              </a:rPr>
              <a:t>major </a:t>
            </a:r>
            <a:r>
              <a:rPr lang="en-US" sz="2000" dirty="0" smtClean="0">
                <a:solidFill>
                  <a:schemeClr val="tx2"/>
                </a:solidFill>
              </a:rPr>
              <a:t>osteoporotic </a:t>
            </a:r>
            <a:r>
              <a:rPr lang="en-US" sz="2000" dirty="0">
                <a:solidFill>
                  <a:schemeClr val="tx2"/>
                </a:solidFill>
              </a:rPr>
              <a:t>fracture</a:t>
            </a:r>
            <a:r>
              <a:rPr lang="en-US" sz="2000" dirty="0"/>
              <a:t>, </a:t>
            </a:r>
            <a:r>
              <a:rPr lang="en-US" sz="2000" dirty="0" smtClean="0"/>
              <a:t>(clinical </a:t>
            </a:r>
            <a:r>
              <a:rPr lang="en-US" sz="2000" dirty="0"/>
              <a:t>spine, </a:t>
            </a:r>
            <a:r>
              <a:rPr lang="en-US" sz="2000" dirty="0" smtClean="0"/>
              <a:t>hip</a:t>
            </a:r>
            <a:r>
              <a:rPr lang="en-US" sz="2000" dirty="0"/>
              <a:t>, forearm or </a:t>
            </a:r>
            <a:r>
              <a:rPr lang="en-US" sz="2000" dirty="0" err="1"/>
              <a:t>humerus</a:t>
            </a:r>
            <a:r>
              <a:rPr lang="en-US" sz="2000" dirty="0"/>
              <a:t> </a:t>
            </a:r>
            <a:r>
              <a:rPr lang="en-US" sz="2000" dirty="0" smtClean="0"/>
              <a:t>fracture). 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7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FRAX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FRAX </a:t>
            </a:r>
            <a:r>
              <a:rPr lang="en-US" sz="2000" dirty="0"/>
              <a:t>involved extensive analysis of data from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12 large prospective epidemiological studies </a:t>
            </a:r>
            <a:r>
              <a:rPr lang="en-US" sz="2000" dirty="0"/>
              <a:t>involving about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60,000 men and women </a:t>
            </a:r>
            <a:r>
              <a:rPr lang="en-US" sz="2000" dirty="0"/>
              <a:t>in different world regions, with over 250,000 person-years of observation and &gt;5000 fractures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models have been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validated</a:t>
            </a:r>
            <a:r>
              <a:rPr lang="en-US" sz="2000" dirty="0"/>
              <a:t> in an additional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11 cohort studies </a:t>
            </a:r>
            <a:r>
              <a:rPr lang="en-US" sz="2000" dirty="0"/>
              <a:t>with 230,000 men and women and more than 1.2 million person-years of </a:t>
            </a:r>
            <a:r>
              <a:rPr lang="en-US" sz="2000" dirty="0" smtClean="0"/>
              <a:t>observation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tool has been externally validated in independent cohorts and calibrated to the epidemiology of fracture and death in 67 countries covering more than 80% of the world population at risk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6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1428</TotalTime>
  <Words>3072</Words>
  <Application>Microsoft Office PowerPoint</Application>
  <PresentationFormat>On-screen Show (4:3)</PresentationFormat>
  <Paragraphs>308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Clarity</vt:lpstr>
      <vt:lpstr>IN THE NAME OF GOD </vt:lpstr>
      <vt:lpstr>Agenda</vt:lpstr>
      <vt:lpstr>PowerPoint Presentation</vt:lpstr>
      <vt:lpstr>PowerPoint Presentation</vt:lpstr>
      <vt:lpstr>Executive summary of the European guidance for the diagnosis and management of osteoporosis in postmenopausal women</vt:lpstr>
      <vt:lpstr>Major Risk Factors for Fragility Fractures</vt:lpstr>
      <vt:lpstr>PowerPoint Presentation</vt:lpstr>
      <vt:lpstr>FRAX </vt:lpstr>
      <vt:lpstr>FRAX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https://www.sheffield.ac.uk/FRAX</vt:lpstr>
      <vt:lpstr>PowerPoint Presentation</vt:lpstr>
      <vt:lpstr>PowerPoint Presentation</vt:lpstr>
      <vt:lpstr>PowerPoint Presentation</vt:lpstr>
      <vt:lpstr>PowerPoint Presentation</vt:lpstr>
      <vt:lpstr>Limitations of FRAX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American College of Rheumatology Guidline for the Prevention and Treatment of Glucocorticoid-Induced Osteoprosis</vt:lpstr>
      <vt:lpstr>PowerPoint Presentation</vt:lpstr>
      <vt:lpstr>PowerPoint Presentation</vt:lpstr>
      <vt:lpstr>lumbar spine–femoral neck “offset”</vt:lpstr>
      <vt:lpstr>PowerPoint Presentation</vt:lpstr>
      <vt:lpstr>Practical example</vt:lpstr>
      <vt:lpstr>Intervention  and  assessment  thresholds</vt:lpstr>
      <vt:lpstr>PowerPoint Presentation</vt:lpstr>
      <vt:lpstr>PowerPoint Presentation</vt:lpstr>
      <vt:lpstr>  The  numerical  data  for these thresholds are given based on the weighted average of 5 European countries (Germany, France, Italy, Spain and the UK) but will vary by country. </vt:lpstr>
      <vt:lpstr>Cost effective</vt:lpstr>
      <vt:lpstr>Categorisation of risk</vt:lpstr>
      <vt:lpstr>PowerPoint Presentation</vt:lpstr>
      <vt:lpstr>PowerPoint Presentation</vt:lpstr>
      <vt:lpstr>PowerPoint Presentation</vt:lpstr>
      <vt:lpstr>Impact on treatment </vt:lpstr>
      <vt:lpstr>Non-pharmacological management: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sequential treatment on fracture</vt:lpstr>
      <vt:lpstr>PowerPoint Presentation</vt:lpstr>
      <vt:lpstr>RESULT 1</vt:lpstr>
      <vt:lpstr>RESULT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Algorithm for the management of patients at low, high and very high  risk of osteoporotic fractures </dc:title>
  <dc:creator>Zana</dc:creator>
  <cp:lastModifiedBy>Zana</cp:lastModifiedBy>
  <cp:revision>73</cp:revision>
  <dcterms:created xsi:type="dcterms:W3CDTF">2020-02-01T15:33:40Z</dcterms:created>
  <dcterms:modified xsi:type="dcterms:W3CDTF">2020-02-10T02:57:51Z</dcterms:modified>
</cp:coreProperties>
</file>