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 id="2147483721" r:id="rId2"/>
  </p:sldMasterIdLst>
  <p:notesMasterIdLst>
    <p:notesMasterId r:id="rId44"/>
  </p:notesMasterIdLst>
  <p:sldIdLst>
    <p:sldId id="503" r:id="rId3"/>
    <p:sldId id="504" r:id="rId4"/>
    <p:sldId id="555" r:id="rId5"/>
    <p:sldId id="505" r:id="rId6"/>
    <p:sldId id="551" r:id="rId7"/>
    <p:sldId id="552" r:id="rId8"/>
    <p:sldId id="577" r:id="rId9"/>
    <p:sldId id="508" r:id="rId10"/>
    <p:sldId id="509" r:id="rId11"/>
    <p:sldId id="556" r:id="rId12"/>
    <p:sldId id="557" r:id="rId13"/>
    <p:sldId id="558" r:id="rId14"/>
    <p:sldId id="559" r:id="rId15"/>
    <p:sldId id="561" r:id="rId16"/>
    <p:sldId id="580" r:id="rId17"/>
    <p:sldId id="564" r:id="rId18"/>
    <p:sldId id="565" r:id="rId19"/>
    <p:sldId id="512" r:id="rId20"/>
    <p:sldId id="511" r:id="rId21"/>
    <p:sldId id="570" r:id="rId22"/>
    <p:sldId id="571" r:id="rId23"/>
    <p:sldId id="476" r:id="rId24"/>
    <p:sldId id="516" r:id="rId25"/>
    <p:sldId id="513" r:id="rId26"/>
    <p:sldId id="517" r:id="rId27"/>
    <p:sldId id="518" r:id="rId28"/>
    <p:sldId id="566" r:id="rId29"/>
    <p:sldId id="567" r:id="rId30"/>
    <p:sldId id="568" r:id="rId31"/>
    <p:sldId id="569" r:id="rId32"/>
    <p:sldId id="520" r:id="rId33"/>
    <p:sldId id="531" r:id="rId34"/>
    <p:sldId id="549" r:id="rId35"/>
    <p:sldId id="550" r:id="rId36"/>
    <p:sldId id="572" r:id="rId37"/>
    <p:sldId id="573" r:id="rId38"/>
    <p:sldId id="574" r:id="rId39"/>
    <p:sldId id="535" r:id="rId40"/>
    <p:sldId id="548" r:id="rId41"/>
    <p:sldId id="579" r:id="rId42"/>
    <p:sldId id="55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CC"/>
    <a:srgbClr val="99FFCC"/>
    <a:srgbClr val="00FFFF"/>
    <a:srgbClr val="FFCCCC"/>
    <a:srgbClr val="FFFFFF"/>
    <a:srgbClr val="FFCCFF"/>
    <a:srgbClr val="FF99CC"/>
    <a:srgbClr val="00FF99"/>
    <a:srgbClr val="FF6699"/>
    <a:srgbClr val="CC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432" autoAdjust="0"/>
    <p:restoredTop sz="86856" autoAdjust="0"/>
  </p:normalViewPr>
  <p:slideViewPr>
    <p:cSldViewPr>
      <p:cViewPr>
        <p:scale>
          <a:sx n="48" d="100"/>
          <a:sy n="48" d="100"/>
        </p:scale>
        <p:origin x="-438"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924B5-F7BC-4965-A5F0-D4D4A5FC1448}" type="datetimeFigureOut">
              <a:rPr lang="en-US" smtClean="0"/>
              <a:pPr/>
              <a:t>6/24/2002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825B4-8A8D-463F-8D76-20823DF07F6D}" type="slidenum">
              <a:rPr lang="en-US" smtClean="0"/>
              <a:pPr/>
              <a:t>‹#›</a:t>
            </a:fld>
            <a:endParaRPr lang="en-US"/>
          </a:p>
        </p:txBody>
      </p:sp>
    </p:spTree>
    <p:extLst>
      <p:ext uri="{BB962C8B-B14F-4D97-AF65-F5344CB8AC3E}">
        <p14:creationId xmlns:p14="http://schemas.microsoft.com/office/powerpoint/2010/main" xmlns="" val="972339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fa-IR" dirty="0" smtClean="0"/>
              <a:t> تعریف فنوتیپ ها)</a:t>
            </a:r>
            <a:r>
              <a:rPr lang="en-US" dirty="0" err="1" smtClean="0"/>
              <a:t>Karelis</a:t>
            </a:r>
            <a:r>
              <a:rPr lang="en-US" dirty="0" smtClean="0"/>
              <a:t> 2004</a:t>
            </a:r>
            <a:r>
              <a:rPr lang="fa-IR" dirty="0" smtClean="0"/>
              <a:t> </a:t>
            </a:r>
            <a:r>
              <a:rPr lang="en-US" dirty="0" smtClean="0"/>
              <a:t>)</a:t>
            </a:r>
            <a:r>
              <a:rPr lang="fa-IR" dirty="0" smtClean="0"/>
              <a:t>شناخت فنوتیپ ها از سال 1980 </a:t>
            </a:r>
          </a:p>
          <a:p>
            <a:pPr algn="r"/>
            <a:r>
              <a:rPr lang="en-US" dirty="0" smtClean="0"/>
              <a:t>(IDF)</a:t>
            </a:r>
            <a:r>
              <a:rPr lang="fa-IR" dirty="0" smtClean="0"/>
              <a:t> مطالعه</a:t>
            </a:r>
            <a:r>
              <a:rPr lang="fa-IR" baseline="0" dirty="0" smtClean="0"/>
              <a:t> بالا مربوط به استاد حسین پناه</a:t>
            </a:r>
            <a:r>
              <a:rPr lang="en-US" dirty="0" smtClean="0"/>
              <a:t> (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MONW</a:t>
            </a:r>
            <a:r>
              <a:rPr lang="en-US" dirty="0" smtClean="0"/>
              <a:t>   ) </a:t>
            </a:r>
            <a:r>
              <a:rPr lang="fa-IR" dirty="0" smtClean="0"/>
              <a:t>مطالعه ایران مربوط به دکتر حدائق 2007 نشان داد 9/9%مردها و11%زنهای ایرانی وزن نرمال متابولیک سندرم داشتند</a:t>
            </a:r>
            <a:r>
              <a:rPr lang="en-US" dirty="0" smtClean="0"/>
              <a:t> </a:t>
            </a:r>
            <a:endParaRPr lang="en-US" dirty="0"/>
          </a:p>
        </p:txBody>
      </p:sp>
      <p:sp>
        <p:nvSpPr>
          <p:cNvPr id="4" name="Slide Number Placeholder 3"/>
          <p:cNvSpPr>
            <a:spLocks noGrp="1"/>
          </p:cNvSpPr>
          <p:nvPr>
            <p:ph type="sldNum" sz="quarter" idx="10"/>
          </p:nvPr>
        </p:nvSpPr>
        <p:spPr/>
        <p:txBody>
          <a:bodyPr/>
          <a:lstStyle/>
          <a:p>
            <a:fld id="{CB0825B4-8A8D-463F-8D76-20823DF07F6D}" type="slidenum">
              <a:rPr lang="en-US" smtClean="0"/>
              <a:pPr/>
              <a:t>4</a:t>
            </a:fld>
            <a:endParaRPr lang="en-US"/>
          </a:p>
        </p:txBody>
      </p:sp>
    </p:spTree>
    <p:extLst>
      <p:ext uri="{BB962C8B-B14F-4D97-AF65-F5344CB8AC3E}">
        <p14:creationId xmlns:p14="http://schemas.microsoft.com/office/powerpoint/2010/main" xmlns="" val="140864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0825B4-8A8D-463F-8D76-20823DF07F6D}"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0825B4-8A8D-463F-8D76-20823DF07F6D}" type="slidenum">
              <a:rPr lang="en-US" smtClean="0"/>
              <a:pPr/>
              <a:t>35</a:t>
            </a:fld>
            <a:endParaRPr lang="en-US"/>
          </a:p>
        </p:txBody>
      </p:sp>
    </p:spTree>
    <p:extLst>
      <p:ext uri="{BB962C8B-B14F-4D97-AF65-F5344CB8AC3E}">
        <p14:creationId xmlns:p14="http://schemas.microsoft.com/office/powerpoint/2010/main" xmlns="" val="2348732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defRPr/>
              </a:pPr>
              <a:endParaRPr lang="en-US">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lgn="l" rtl="0">
                <a:defRPr/>
              </a:pPr>
              <a:endParaRPr lang="en-US">
                <a:latin typeface="Times New Roman" pitchFamily="18" charset="0"/>
              </a:endParaRPr>
            </a:p>
          </p:txBody>
        </p:sp>
        <p:grpSp>
          <p:nvGrpSpPr>
            <p:cNvPr id="3"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lgn="l" rtl="0">
                  <a:defRPr/>
                </a:pPr>
                <a:endParaRPr lang="en-US">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lgn="l" rtl="0">
                  <a:defRPr/>
                </a:pPr>
                <a:endParaRPr lang="en-US">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lgn="l" rtl="0">
                  <a:defRPr/>
                </a:pPr>
                <a:endParaRPr lang="en-US">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lgn="l" rtl="0">
                  <a:defRPr/>
                </a:pPr>
                <a:endParaRPr lang="en-US">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lgn="l" rtl="0">
                  <a:defRPr/>
                </a:pPr>
                <a:endParaRPr lang="en-US">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lgn="l" rtl="0">
                  <a:defRPr/>
                </a:pPr>
                <a:endParaRPr lang="en-US">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lgn="l" rtl="0">
                  <a:defRPr/>
                </a:pPr>
                <a:endParaRPr lang="en-US">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lgn="l" rtl="0">
                  <a:defRPr/>
                </a:pPr>
                <a:endParaRPr lang="en-US">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lgn="l" rtl="0">
                  <a:defRPr/>
                </a:pPr>
                <a:endParaRPr lang="en-US">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lgn="l" rtl="0">
                  <a:defRPr/>
                </a:pPr>
                <a:endParaRPr lang="en-US">
                  <a:latin typeface="Times New Roman" pitchFamily="18" charset="0"/>
                </a:endParaRPr>
              </a:p>
            </p:txBody>
          </p:sp>
        </p:grpSp>
      </p:grpSp>
      <p:sp>
        <p:nvSpPr>
          <p:cNvPr id="513043"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513044"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fld id="{35A3015D-BD92-4972-9709-67042A558792}" type="datetimeFigureOut">
              <a:rPr lang="en-US" smtClean="0"/>
              <a:pPr/>
              <a:t>6/24/2002</a:t>
            </a:fld>
            <a:endParaRPr lang="en-US" dirty="0"/>
          </a:p>
        </p:txBody>
      </p:sp>
      <p:sp>
        <p:nvSpPr>
          <p:cNvPr id="19" name="Rectangle 17"/>
          <p:cNvSpPr>
            <a:spLocks noGrp="1" noChangeArrowheads="1"/>
          </p:cNvSpPr>
          <p:nvPr>
            <p:ph type="ftr" sz="quarter" idx="11"/>
          </p:nvPr>
        </p:nvSpPr>
        <p:spPr/>
        <p:txBody>
          <a:bodyPr/>
          <a:lstStyle>
            <a:lvl1pPr>
              <a:defRPr/>
            </a:lvl1pPr>
          </a:lstStyle>
          <a:p>
            <a:endParaRPr lang="en-US" dirty="0"/>
          </a:p>
        </p:txBody>
      </p:sp>
      <p:sp>
        <p:nvSpPr>
          <p:cNvPr id="20" name="Rectangle 18"/>
          <p:cNvSpPr>
            <a:spLocks noGrp="1" noChangeArrowheads="1"/>
          </p:cNvSpPr>
          <p:nvPr>
            <p:ph type="sldNum" sz="quarter" idx="12"/>
          </p:nvPr>
        </p:nvSpPr>
        <p:spPr/>
        <p:txBody>
          <a:bodyPr/>
          <a:lstStyle>
            <a:lvl1pPr>
              <a:defRPr/>
            </a:lvl1pPr>
          </a:lstStyle>
          <a:p>
            <a:fld id="{36C87A5D-4B38-4D74-A4BE-9BBFD418253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dirty="0"/>
          </a:p>
        </p:txBody>
      </p:sp>
      <p:sp>
        <p:nvSpPr>
          <p:cNvPr id="5" name="Rectangle 3"/>
          <p:cNvSpPr>
            <a:spLocks noGrp="1" noChangeArrowheads="1"/>
          </p:cNvSpPr>
          <p:nvPr>
            <p:ph type="sldNum" sz="quarter" idx="11"/>
          </p:nvPr>
        </p:nvSpPr>
        <p:spPr>
          <a:ln/>
        </p:spPr>
        <p:txBody>
          <a:bodyPr/>
          <a:lstStyle>
            <a:lvl1pPr>
              <a:defRPr/>
            </a:lvl1pPr>
          </a:lstStyle>
          <a:p>
            <a:fld id="{36C87A5D-4B38-4D74-A4BE-9BBFD418253B}" type="slidenum">
              <a:rPr lang="en-US" smtClean="0"/>
              <a:pPr/>
              <a:t>‹#›</a:t>
            </a:fld>
            <a:endParaRPr lang="en-US" dirty="0"/>
          </a:p>
        </p:txBody>
      </p:sp>
      <p:sp>
        <p:nvSpPr>
          <p:cNvPr id="6" name="Rectangle 16"/>
          <p:cNvSpPr>
            <a:spLocks noGrp="1" noChangeArrowheads="1"/>
          </p:cNvSpPr>
          <p:nvPr>
            <p:ph type="dt" sz="half" idx="12"/>
          </p:nvPr>
        </p:nvSpPr>
        <p:spPr>
          <a:ln/>
        </p:spPr>
        <p:txBody>
          <a:bodyPr/>
          <a:lstStyle>
            <a:lvl1pPr>
              <a:defRPr/>
            </a:lvl1pPr>
          </a:lstStyle>
          <a:p>
            <a:fld id="{35A3015D-BD92-4972-9709-67042A558792}" type="datetimeFigureOut">
              <a:rPr lang="en-US" smtClean="0"/>
              <a:pPr/>
              <a:t>6/24/2002</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dirty="0"/>
          </a:p>
        </p:txBody>
      </p:sp>
      <p:sp>
        <p:nvSpPr>
          <p:cNvPr id="5" name="Rectangle 3"/>
          <p:cNvSpPr>
            <a:spLocks noGrp="1" noChangeArrowheads="1"/>
          </p:cNvSpPr>
          <p:nvPr>
            <p:ph type="sldNum" sz="quarter" idx="11"/>
          </p:nvPr>
        </p:nvSpPr>
        <p:spPr>
          <a:ln/>
        </p:spPr>
        <p:txBody>
          <a:bodyPr/>
          <a:lstStyle>
            <a:lvl1pPr>
              <a:defRPr/>
            </a:lvl1pPr>
          </a:lstStyle>
          <a:p>
            <a:fld id="{36C87A5D-4B38-4D74-A4BE-9BBFD418253B}" type="slidenum">
              <a:rPr lang="en-US" smtClean="0"/>
              <a:pPr/>
              <a:t>‹#›</a:t>
            </a:fld>
            <a:endParaRPr lang="en-US" dirty="0"/>
          </a:p>
        </p:txBody>
      </p:sp>
      <p:sp>
        <p:nvSpPr>
          <p:cNvPr id="6" name="Rectangle 16"/>
          <p:cNvSpPr>
            <a:spLocks noGrp="1" noChangeArrowheads="1"/>
          </p:cNvSpPr>
          <p:nvPr>
            <p:ph type="dt" sz="half" idx="12"/>
          </p:nvPr>
        </p:nvSpPr>
        <p:spPr>
          <a:ln/>
        </p:spPr>
        <p:txBody>
          <a:bodyPr/>
          <a:lstStyle>
            <a:lvl1pPr>
              <a:defRPr/>
            </a:lvl1pPr>
          </a:lstStyle>
          <a:p>
            <a:fld id="{35A3015D-BD92-4972-9709-67042A558792}" type="datetimeFigureOut">
              <a:rPr lang="en-US" smtClean="0"/>
              <a:pPr/>
              <a:t>6/24/2002</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dirty="0"/>
          </a:p>
        </p:txBody>
      </p:sp>
      <p:sp>
        <p:nvSpPr>
          <p:cNvPr id="6" name="Rectangle 3"/>
          <p:cNvSpPr>
            <a:spLocks noGrp="1" noChangeArrowheads="1"/>
          </p:cNvSpPr>
          <p:nvPr>
            <p:ph type="sldNum" sz="quarter" idx="11"/>
          </p:nvPr>
        </p:nvSpPr>
        <p:spPr>
          <a:ln/>
        </p:spPr>
        <p:txBody>
          <a:bodyPr/>
          <a:lstStyle>
            <a:lvl1pPr>
              <a:defRPr/>
            </a:lvl1pPr>
          </a:lstStyle>
          <a:p>
            <a:fld id="{36C87A5D-4B38-4D74-A4BE-9BBFD418253B}" type="slidenum">
              <a:rPr lang="en-US" smtClean="0"/>
              <a:pPr/>
              <a:t>‹#›</a:t>
            </a:fld>
            <a:endParaRPr lang="en-US" dirty="0"/>
          </a:p>
        </p:txBody>
      </p:sp>
      <p:sp>
        <p:nvSpPr>
          <p:cNvPr id="7" name="Rectangle 16"/>
          <p:cNvSpPr>
            <a:spLocks noGrp="1" noChangeArrowheads="1"/>
          </p:cNvSpPr>
          <p:nvPr>
            <p:ph type="dt" sz="half" idx="12"/>
          </p:nvPr>
        </p:nvSpPr>
        <p:spPr>
          <a:ln/>
        </p:spPr>
        <p:txBody>
          <a:bodyPr/>
          <a:lstStyle>
            <a:lvl1pPr>
              <a:defRPr/>
            </a:lvl1pPr>
          </a:lstStyle>
          <a:p>
            <a:fld id="{35A3015D-BD92-4972-9709-67042A558792}" type="datetimeFigureOut">
              <a:rPr lang="en-US" smtClean="0"/>
              <a:pPr/>
              <a:t>6/24/2002</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74D8A0-2B6A-4353-B8D9-5C47E2B83384}" type="datetimeFigureOut">
              <a:rPr lang="en-US" smtClean="0">
                <a:solidFill>
                  <a:prstClr val="black">
                    <a:tint val="75000"/>
                  </a:prstClr>
                </a:solidFill>
              </a:rPr>
              <a:pPr/>
              <a:t>6/24/2002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4D8A0-2B6A-4353-B8D9-5C47E2B83384}" type="datetimeFigureOut">
              <a:rPr lang="en-US" smtClean="0">
                <a:solidFill>
                  <a:prstClr val="black">
                    <a:tint val="75000"/>
                  </a:prstClr>
                </a:solidFill>
              </a:rPr>
              <a:pPr/>
              <a:t>6/24/2002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74D8A0-2B6A-4353-B8D9-5C47E2B83384}" type="datetimeFigureOut">
              <a:rPr lang="en-US" smtClean="0">
                <a:solidFill>
                  <a:prstClr val="black">
                    <a:tint val="75000"/>
                  </a:prstClr>
                </a:solidFill>
              </a:rPr>
              <a:pPr/>
              <a:t>6/24/2002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74D8A0-2B6A-4353-B8D9-5C47E2B83384}" type="datetimeFigureOut">
              <a:rPr lang="en-US" smtClean="0">
                <a:solidFill>
                  <a:prstClr val="black">
                    <a:tint val="75000"/>
                  </a:prstClr>
                </a:solidFill>
              </a:rPr>
              <a:pPr/>
              <a:t>6/24/2002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74D8A0-2B6A-4353-B8D9-5C47E2B83384}" type="datetimeFigureOut">
              <a:rPr lang="en-US" smtClean="0">
                <a:solidFill>
                  <a:prstClr val="black">
                    <a:tint val="75000"/>
                  </a:prstClr>
                </a:solidFill>
              </a:rPr>
              <a:pPr/>
              <a:t>6/24/2002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74D8A0-2B6A-4353-B8D9-5C47E2B83384}" type="datetimeFigureOut">
              <a:rPr lang="en-US" smtClean="0">
                <a:solidFill>
                  <a:prstClr val="black">
                    <a:tint val="75000"/>
                  </a:prstClr>
                </a:solidFill>
              </a:rPr>
              <a:pPr/>
              <a:t>6/24/2002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74D8A0-2B6A-4353-B8D9-5C47E2B83384}" type="datetimeFigureOut">
              <a:rPr lang="en-US" smtClean="0">
                <a:solidFill>
                  <a:prstClr val="black">
                    <a:tint val="75000"/>
                  </a:prstClr>
                </a:solidFill>
              </a:rPr>
              <a:pPr/>
              <a:t>6/24/2002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endParaRPr lang="en-US" dirty="0"/>
          </a:p>
        </p:txBody>
      </p:sp>
      <p:sp>
        <p:nvSpPr>
          <p:cNvPr id="5" name="Rectangle 3"/>
          <p:cNvSpPr>
            <a:spLocks noGrp="1" noChangeArrowheads="1"/>
          </p:cNvSpPr>
          <p:nvPr>
            <p:ph type="sldNum" sz="quarter" idx="11"/>
          </p:nvPr>
        </p:nvSpPr>
        <p:spPr>
          <a:ln/>
        </p:spPr>
        <p:txBody>
          <a:bodyPr/>
          <a:lstStyle>
            <a:lvl1pPr>
              <a:defRPr/>
            </a:lvl1pPr>
          </a:lstStyle>
          <a:p>
            <a:fld id="{36C87A5D-4B38-4D74-A4BE-9BBFD418253B}" type="slidenum">
              <a:rPr lang="en-US" smtClean="0"/>
              <a:pPr/>
              <a:t>‹#›</a:t>
            </a:fld>
            <a:endParaRPr lang="en-US" dirty="0"/>
          </a:p>
        </p:txBody>
      </p:sp>
      <p:sp>
        <p:nvSpPr>
          <p:cNvPr id="6" name="Rectangle 16"/>
          <p:cNvSpPr>
            <a:spLocks noGrp="1" noChangeArrowheads="1"/>
          </p:cNvSpPr>
          <p:nvPr>
            <p:ph type="dt" sz="half" idx="12"/>
          </p:nvPr>
        </p:nvSpPr>
        <p:spPr>
          <a:ln/>
        </p:spPr>
        <p:txBody>
          <a:bodyPr/>
          <a:lstStyle>
            <a:lvl1pPr>
              <a:defRPr/>
            </a:lvl1pPr>
          </a:lstStyle>
          <a:p>
            <a:fld id="{35A3015D-BD92-4972-9709-67042A558792}" type="datetimeFigureOut">
              <a:rPr lang="en-US" smtClean="0"/>
              <a:pPr/>
              <a:t>6/24/2002</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4D8A0-2B6A-4353-B8D9-5C47E2B83384}" type="datetimeFigureOut">
              <a:rPr lang="en-US" smtClean="0">
                <a:solidFill>
                  <a:prstClr val="black">
                    <a:tint val="75000"/>
                  </a:prstClr>
                </a:solidFill>
              </a:rPr>
              <a:pPr/>
              <a:t>6/24/2002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74D8A0-2B6A-4353-B8D9-5C47E2B83384}" type="datetimeFigureOut">
              <a:rPr lang="en-US" smtClean="0">
                <a:solidFill>
                  <a:prstClr val="black">
                    <a:tint val="75000"/>
                  </a:prstClr>
                </a:solidFill>
              </a:rPr>
              <a:pPr/>
              <a:t>6/24/2002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4D8A0-2B6A-4353-B8D9-5C47E2B83384}" type="datetimeFigureOut">
              <a:rPr lang="en-US" smtClean="0">
                <a:solidFill>
                  <a:prstClr val="black">
                    <a:tint val="75000"/>
                  </a:prstClr>
                </a:solidFill>
              </a:rPr>
              <a:pPr/>
              <a:t>6/24/2002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4D8A0-2B6A-4353-B8D9-5C47E2B83384}" type="datetimeFigureOut">
              <a:rPr lang="en-US" smtClean="0">
                <a:solidFill>
                  <a:prstClr val="black">
                    <a:tint val="75000"/>
                  </a:prstClr>
                </a:solidFill>
              </a:rPr>
              <a:pPr/>
              <a:t>6/24/2002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30E3189-A26B-47E6-88FA-F0598B934182}"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endParaRPr lang="en-US" dirty="0"/>
          </a:p>
        </p:txBody>
      </p:sp>
      <p:sp>
        <p:nvSpPr>
          <p:cNvPr id="5" name="Rectangle 3"/>
          <p:cNvSpPr>
            <a:spLocks noGrp="1" noChangeArrowheads="1"/>
          </p:cNvSpPr>
          <p:nvPr>
            <p:ph type="sldNum" sz="quarter" idx="11"/>
          </p:nvPr>
        </p:nvSpPr>
        <p:spPr>
          <a:ln/>
        </p:spPr>
        <p:txBody>
          <a:bodyPr/>
          <a:lstStyle>
            <a:lvl1pPr>
              <a:defRPr/>
            </a:lvl1pPr>
          </a:lstStyle>
          <a:p>
            <a:fld id="{36C87A5D-4B38-4D74-A4BE-9BBFD418253B}" type="slidenum">
              <a:rPr lang="en-US" smtClean="0"/>
              <a:pPr/>
              <a:t>‹#›</a:t>
            </a:fld>
            <a:endParaRPr lang="en-US" dirty="0"/>
          </a:p>
        </p:txBody>
      </p:sp>
      <p:sp>
        <p:nvSpPr>
          <p:cNvPr id="6" name="Rectangle 16"/>
          <p:cNvSpPr>
            <a:spLocks noGrp="1" noChangeArrowheads="1"/>
          </p:cNvSpPr>
          <p:nvPr>
            <p:ph type="dt" sz="half" idx="12"/>
          </p:nvPr>
        </p:nvSpPr>
        <p:spPr>
          <a:ln/>
        </p:spPr>
        <p:txBody>
          <a:bodyPr/>
          <a:lstStyle>
            <a:lvl1pPr>
              <a:defRPr/>
            </a:lvl1pPr>
          </a:lstStyle>
          <a:p>
            <a:fld id="{35A3015D-BD92-4972-9709-67042A558792}" type="datetimeFigureOut">
              <a:rPr lang="en-US" smtClean="0"/>
              <a:pPr/>
              <a:t>6/24/2002</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endParaRPr lang="en-US" dirty="0"/>
          </a:p>
        </p:txBody>
      </p:sp>
      <p:sp>
        <p:nvSpPr>
          <p:cNvPr id="6" name="Rectangle 3"/>
          <p:cNvSpPr>
            <a:spLocks noGrp="1" noChangeArrowheads="1"/>
          </p:cNvSpPr>
          <p:nvPr>
            <p:ph type="sldNum" sz="quarter" idx="11"/>
          </p:nvPr>
        </p:nvSpPr>
        <p:spPr>
          <a:ln/>
        </p:spPr>
        <p:txBody>
          <a:bodyPr/>
          <a:lstStyle>
            <a:lvl1pPr>
              <a:defRPr/>
            </a:lvl1pPr>
          </a:lstStyle>
          <a:p>
            <a:fld id="{36C87A5D-4B38-4D74-A4BE-9BBFD418253B}" type="slidenum">
              <a:rPr lang="en-US" smtClean="0"/>
              <a:pPr/>
              <a:t>‹#›</a:t>
            </a:fld>
            <a:endParaRPr lang="en-US" dirty="0"/>
          </a:p>
        </p:txBody>
      </p:sp>
      <p:sp>
        <p:nvSpPr>
          <p:cNvPr id="7" name="Rectangle 16"/>
          <p:cNvSpPr>
            <a:spLocks noGrp="1" noChangeArrowheads="1"/>
          </p:cNvSpPr>
          <p:nvPr>
            <p:ph type="dt" sz="half" idx="12"/>
          </p:nvPr>
        </p:nvSpPr>
        <p:spPr>
          <a:ln/>
        </p:spPr>
        <p:txBody>
          <a:bodyPr/>
          <a:lstStyle>
            <a:lvl1pPr>
              <a:defRPr/>
            </a:lvl1pPr>
          </a:lstStyle>
          <a:p>
            <a:fld id="{35A3015D-BD92-4972-9709-67042A558792}" type="datetimeFigureOut">
              <a:rPr lang="en-US" smtClean="0"/>
              <a:pPr/>
              <a:t>6/24/2002</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endParaRPr lang="en-US" dirty="0"/>
          </a:p>
        </p:txBody>
      </p:sp>
      <p:sp>
        <p:nvSpPr>
          <p:cNvPr id="8" name="Rectangle 3"/>
          <p:cNvSpPr>
            <a:spLocks noGrp="1" noChangeArrowheads="1"/>
          </p:cNvSpPr>
          <p:nvPr>
            <p:ph type="sldNum" sz="quarter" idx="11"/>
          </p:nvPr>
        </p:nvSpPr>
        <p:spPr>
          <a:ln/>
        </p:spPr>
        <p:txBody>
          <a:bodyPr/>
          <a:lstStyle>
            <a:lvl1pPr>
              <a:defRPr/>
            </a:lvl1pPr>
          </a:lstStyle>
          <a:p>
            <a:fld id="{36C87A5D-4B38-4D74-A4BE-9BBFD418253B}" type="slidenum">
              <a:rPr lang="en-US" smtClean="0"/>
              <a:pPr/>
              <a:t>‹#›</a:t>
            </a:fld>
            <a:endParaRPr lang="en-US" dirty="0"/>
          </a:p>
        </p:txBody>
      </p:sp>
      <p:sp>
        <p:nvSpPr>
          <p:cNvPr id="9" name="Rectangle 16"/>
          <p:cNvSpPr>
            <a:spLocks noGrp="1" noChangeArrowheads="1"/>
          </p:cNvSpPr>
          <p:nvPr>
            <p:ph type="dt" sz="half" idx="12"/>
          </p:nvPr>
        </p:nvSpPr>
        <p:spPr>
          <a:ln/>
        </p:spPr>
        <p:txBody>
          <a:bodyPr/>
          <a:lstStyle>
            <a:lvl1pPr>
              <a:defRPr/>
            </a:lvl1pPr>
          </a:lstStyle>
          <a:p>
            <a:fld id="{35A3015D-BD92-4972-9709-67042A558792}" type="datetimeFigureOut">
              <a:rPr lang="en-US" smtClean="0"/>
              <a:pPr/>
              <a:t>6/24/2002</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endParaRPr lang="en-US" dirty="0"/>
          </a:p>
        </p:txBody>
      </p:sp>
      <p:sp>
        <p:nvSpPr>
          <p:cNvPr id="4" name="Rectangle 3"/>
          <p:cNvSpPr>
            <a:spLocks noGrp="1" noChangeArrowheads="1"/>
          </p:cNvSpPr>
          <p:nvPr>
            <p:ph type="sldNum" sz="quarter" idx="11"/>
          </p:nvPr>
        </p:nvSpPr>
        <p:spPr>
          <a:ln/>
        </p:spPr>
        <p:txBody>
          <a:bodyPr/>
          <a:lstStyle>
            <a:lvl1pPr>
              <a:defRPr/>
            </a:lvl1pPr>
          </a:lstStyle>
          <a:p>
            <a:fld id="{36C87A5D-4B38-4D74-A4BE-9BBFD418253B}" type="slidenum">
              <a:rPr lang="en-US" smtClean="0"/>
              <a:pPr/>
              <a:t>‹#›</a:t>
            </a:fld>
            <a:endParaRPr lang="en-US" dirty="0"/>
          </a:p>
        </p:txBody>
      </p:sp>
      <p:sp>
        <p:nvSpPr>
          <p:cNvPr id="5" name="Rectangle 16"/>
          <p:cNvSpPr>
            <a:spLocks noGrp="1" noChangeArrowheads="1"/>
          </p:cNvSpPr>
          <p:nvPr>
            <p:ph type="dt" sz="half" idx="12"/>
          </p:nvPr>
        </p:nvSpPr>
        <p:spPr>
          <a:ln/>
        </p:spPr>
        <p:txBody>
          <a:bodyPr/>
          <a:lstStyle>
            <a:lvl1pPr>
              <a:defRPr/>
            </a:lvl1pPr>
          </a:lstStyle>
          <a:p>
            <a:fld id="{35A3015D-BD92-4972-9709-67042A558792}" type="datetimeFigureOut">
              <a:rPr lang="en-US" smtClean="0"/>
              <a:pPr/>
              <a:t>6/24/2002</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en-US" dirty="0"/>
          </a:p>
        </p:txBody>
      </p:sp>
      <p:sp>
        <p:nvSpPr>
          <p:cNvPr id="3" name="Rectangle 3"/>
          <p:cNvSpPr>
            <a:spLocks noGrp="1" noChangeArrowheads="1"/>
          </p:cNvSpPr>
          <p:nvPr>
            <p:ph type="sldNum" sz="quarter" idx="11"/>
          </p:nvPr>
        </p:nvSpPr>
        <p:spPr>
          <a:ln/>
        </p:spPr>
        <p:txBody>
          <a:bodyPr/>
          <a:lstStyle>
            <a:lvl1pPr>
              <a:defRPr/>
            </a:lvl1pPr>
          </a:lstStyle>
          <a:p>
            <a:fld id="{36C87A5D-4B38-4D74-A4BE-9BBFD418253B}" type="slidenum">
              <a:rPr lang="en-US" smtClean="0"/>
              <a:pPr/>
              <a:t>‹#›</a:t>
            </a:fld>
            <a:endParaRPr lang="en-US" dirty="0"/>
          </a:p>
        </p:txBody>
      </p:sp>
      <p:sp>
        <p:nvSpPr>
          <p:cNvPr id="4" name="Rectangle 16"/>
          <p:cNvSpPr>
            <a:spLocks noGrp="1" noChangeArrowheads="1"/>
          </p:cNvSpPr>
          <p:nvPr>
            <p:ph type="dt" sz="half" idx="12"/>
          </p:nvPr>
        </p:nvSpPr>
        <p:spPr>
          <a:ln/>
        </p:spPr>
        <p:txBody>
          <a:bodyPr/>
          <a:lstStyle>
            <a:lvl1pPr>
              <a:defRPr/>
            </a:lvl1pPr>
          </a:lstStyle>
          <a:p>
            <a:fld id="{35A3015D-BD92-4972-9709-67042A558792}" type="datetimeFigureOut">
              <a:rPr lang="en-US" smtClean="0"/>
              <a:pPr/>
              <a:t>6/24/2002</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dirty="0"/>
          </a:p>
        </p:txBody>
      </p:sp>
      <p:sp>
        <p:nvSpPr>
          <p:cNvPr id="6" name="Rectangle 3"/>
          <p:cNvSpPr>
            <a:spLocks noGrp="1" noChangeArrowheads="1"/>
          </p:cNvSpPr>
          <p:nvPr>
            <p:ph type="sldNum" sz="quarter" idx="11"/>
          </p:nvPr>
        </p:nvSpPr>
        <p:spPr>
          <a:ln/>
        </p:spPr>
        <p:txBody>
          <a:bodyPr/>
          <a:lstStyle>
            <a:lvl1pPr>
              <a:defRPr/>
            </a:lvl1pPr>
          </a:lstStyle>
          <a:p>
            <a:fld id="{36C87A5D-4B38-4D74-A4BE-9BBFD418253B}" type="slidenum">
              <a:rPr lang="en-US" smtClean="0"/>
              <a:pPr/>
              <a:t>‹#›</a:t>
            </a:fld>
            <a:endParaRPr lang="en-US" dirty="0"/>
          </a:p>
        </p:txBody>
      </p:sp>
      <p:sp>
        <p:nvSpPr>
          <p:cNvPr id="7" name="Rectangle 16"/>
          <p:cNvSpPr>
            <a:spLocks noGrp="1" noChangeArrowheads="1"/>
          </p:cNvSpPr>
          <p:nvPr>
            <p:ph type="dt" sz="half" idx="12"/>
          </p:nvPr>
        </p:nvSpPr>
        <p:spPr>
          <a:ln/>
        </p:spPr>
        <p:txBody>
          <a:bodyPr/>
          <a:lstStyle>
            <a:lvl1pPr>
              <a:defRPr/>
            </a:lvl1pPr>
          </a:lstStyle>
          <a:p>
            <a:fld id="{35A3015D-BD92-4972-9709-67042A558792}" type="datetimeFigureOut">
              <a:rPr lang="en-US" smtClean="0"/>
              <a:pPr/>
              <a:t>6/24/2002</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endParaRPr lang="en-US" dirty="0"/>
          </a:p>
        </p:txBody>
      </p:sp>
      <p:sp>
        <p:nvSpPr>
          <p:cNvPr id="6" name="Rectangle 3"/>
          <p:cNvSpPr>
            <a:spLocks noGrp="1" noChangeArrowheads="1"/>
          </p:cNvSpPr>
          <p:nvPr>
            <p:ph type="sldNum" sz="quarter" idx="11"/>
          </p:nvPr>
        </p:nvSpPr>
        <p:spPr>
          <a:ln/>
        </p:spPr>
        <p:txBody>
          <a:bodyPr/>
          <a:lstStyle>
            <a:lvl1pPr>
              <a:defRPr/>
            </a:lvl1pPr>
          </a:lstStyle>
          <a:p>
            <a:fld id="{36C87A5D-4B38-4D74-A4BE-9BBFD418253B}" type="slidenum">
              <a:rPr lang="en-US" smtClean="0"/>
              <a:pPr/>
              <a:t>‹#›</a:t>
            </a:fld>
            <a:endParaRPr lang="en-US" dirty="0"/>
          </a:p>
        </p:txBody>
      </p:sp>
      <p:sp>
        <p:nvSpPr>
          <p:cNvPr id="7" name="Rectangle 16"/>
          <p:cNvSpPr>
            <a:spLocks noGrp="1" noChangeArrowheads="1"/>
          </p:cNvSpPr>
          <p:nvPr>
            <p:ph type="dt" sz="half" idx="12"/>
          </p:nvPr>
        </p:nvSpPr>
        <p:spPr>
          <a:ln/>
        </p:spPr>
        <p:txBody>
          <a:bodyPr/>
          <a:lstStyle>
            <a:lvl1pPr>
              <a:defRPr/>
            </a:lvl1pPr>
          </a:lstStyle>
          <a:p>
            <a:fld id="{35A3015D-BD92-4972-9709-67042A558792}" type="datetimeFigureOut">
              <a:rPr lang="en-US" smtClean="0"/>
              <a:pPr/>
              <a:t>6/24/2002</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02"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a:defRPr sz="1200">
                <a:latin typeface="Arial" charset="0"/>
                <a:cs typeface="Arial" charset="0"/>
              </a:defRPr>
            </a:lvl1pPr>
          </a:lstStyle>
          <a:p>
            <a:endParaRPr lang="en-US" dirty="0"/>
          </a:p>
        </p:txBody>
      </p:sp>
      <p:sp>
        <p:nvSpPr>
          <p:cNvPr id="512003"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latin typeface="Arial Black" pitchFamily="34" charset="0"/>
                <a:cs typeface="Arial" charset="0"/>
              </a:defRPr>
            </a:lvl1pPr>
          </a:lstStyle>
          <a:p>
            <a:fld id="{36C87A5D-4B38-4D74-A4BE-9BBFD418253B}" type="slidenum">
              <a:rPr lang="en-US" smtClean="0"/>
              <a:pPr/>
              <a:t>‹#›</a:t>
            </a:fld>
            <a:endParaRPr lang="en-US" dirty="0"/>
          </a:p>
        </p:txBody>
      </p:sp>
      <p:grpSp>
        <p:nvGrpSpPr>
          <p:cNvPr id="2" name="Group 4"/>
          <p:cNvGrpSpPr>
            <a:grpSpLocks/>
          </p:cNvGrpSpPr>
          <p:nvPr/>
        </p:nvGrpSpPr>
        <p:grpSpPr bwMode="auto">
          <a:xfrm>
            <a:off x="0" y="0"/>
            <a:ext cx="9144000" cy="546100"/>
            <a:chOff x="0" y="0"/>
            <a:chExt cx="5760" cy="344"/>
          </a:xfrm>
        </p:grpSpPr>
        <p:sp>
          <p:nvSpPr>
            <p:cNvPr id="51200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rtl="0">
                <a:defRPr/>
              </a:pPr>
              <a:endParaRPr lang="en-US">
                <a:latin typeface="Times New Roman" pitchFamily="18" charset="0"/>
              </a:endParaRPr>
            </a:p>
          </p:txBody>
        </p:sp>
        <p:sp>
          <p:nvSpPr>
            <p:cNvPr id="51200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lgn="l" rtl="0">
                <a:defRPr/>
              </a:pPr>
              <a:endParaRPr lang="en-US">
                <a:latin typeface="Times New Roman" pitchFamily="18" charset="0"/>
              </a:endParaRPr>
            </a:p>
          </p:txBody>
        </p:sp>
        <p:sp>
          <p:nvSpPr>
            <p:cNvPr id="512007"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lgn="l" rtl="0">
                <a:defRPr/>
              </a:pPr>
              <a:endParaRPr lang="en-US">
                <a:solidFill>
                  <a:schemeClr val="hlink"/>
                </a:solidFill>
              </a:endParaRPr>
            </a:p>
          </p:txBody>
        </p:sp>
        <p:sp>
          <p:nvSpPr>
            <p:cNvPr id="512008"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lgn="l" rtl="0">
                <a:defRPr/>
              </a:pPr>
              <a:endParaRPr lang="en-US">
                <a:solidFill>
                  <a:schemeClr val="hlink"/>
                </a:solidFill>
              </a:endParaRPr>
            </a:p>
          </p:txBody>
        </p:sp>
        <p:sp>
          <p:nvSpPr>
            <p:cNvPr id="512009"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lgn="l" rtl="0">
                <a:defRPr/>
              </a:pPr>
              <a:endParaRPr lang="en-US">
                <a:solidFill>
                  <a:schemeClr val="accent2"/>
                </a:solidFill>
              </a:endParaRPr>
            </a:p>
          </p:txBody>
        </p:sp>
        <p:sp>
          <p:nvSpPr>
            <p:cNvPr id="512010"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lgn="l" rtl="0">
                <a:defRPr/>
              </a:pPr>
              <a:endParaRPr lang="en-US">
                <a:solidFill>
                  <a:schemeClr val="hlink"/>
                </a:solidFill>
              </a:endParaRPr>
            </a:p>
          </p:txBody>
        </p:sp>
        <p:sp>
          <p:nvSpPr>
            <p:cNvPr id="512011"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lgn="l" rtl="0">
                <a:defRPr/>
              </a:pPr>
              <a:endParaRPr lang="en-US">
                <a:latin typeface="Times New Roman" pitchFamily="18" charset="0"/>
              </a:endParaRPr>
            </a:p>
          </p:txBody>
        </p:sp>
        <p:sp>
          <p:nvSpPr>
            <p:cNvPr id="512012"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lgn="l" rtl="0">
                <a:defRPr/>
              </a:pPr>
              <a:endParaRPr lang="en-US">
                <a:solidFill>
                  <a:schemeClr val="accent2"/>
                </a:solidFill>
              </a:endParaRPr>
            </a:p>
          </p:txBody>
        </p:sp>
        <p:sp>
          <p:nvSpPr>
            <p:cNvPr id="512013"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lgn="l" rtl="0">
                <a:defRPr/>
              </a:pPr>
              <a:endParaRPr lang="en-US">
                <a:solidFill>
                  <a:schemeClr val="accent2"/>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016"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rtl="0">
              <a:defRPr sz="1200">
                <a:latin typeface="Arial" charset="0"/>
                <a:cs typeface="Arial" charset="0"/>
              </a:defRPr>
            </a:lvl1pPr>
          </a:lstStyle>
          <a:p>
            <a:fld id="{35A3015D-BD92-4972-9709-67042A558792}" type="datetimeFigureOut">
              <a:rPr lang="en-US" smtClean="0"/>
              <a:pPr/>
              <a:t>6/24/2002</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r" rtl="1" eaLnBrk="1" fontAlgn="base" hangingPunct="1">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r" rtl="1" eaLnBrk="1" fontAlgn="base" hangingPunct="1">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r" rtl="1" eaLnBrk="1" fontAlgn="base" hangingPunct="1">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r" rtl="1" eaLnBrk="1" fontAlgn="base" hangingPunct="1">
        <a:spcBef>
          <a:spcPct val="20000"/>
        </a:spcBef>
        <a:spcAft>
          <a:spcPct val="0"/>
        </a:spcAft>
        <a:buClr>
          <a:schemeClr val="bg2"/>
        </a:buClr>
        <a:buFont typeface="Wingdings" pitchFamily="2" charset="2"/>
        <a:buChar char="§"/>
        <a:defRPr sz="2000">
          <a:solidFill>
            <a:schemeClr val="tx1"/>
          </a:solidFill>
          <a:latin typeface="+mn-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35A3015D-BD92-4972-9709-67042A558792}" type="datetimeFigureOut">
              <a:rPr lang="en-US" smtClean="0"/>
              <a:pPr/>
              <a:t>6/24/2002</a:t>
            </a:fld>
            <a:endParaRPr lang="en-US" dirty="0"/>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36C87A5D-4B38-4D74-A4BE-9BBFD41825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docid=8_oDB3KpAKeD8M&amp;tbnid=kjBoUMcU6SzVWM:&amp;ved=0CAUQjRw&amp;url=http://mahsae-ali.blogfa.com/post-62.aspx&amp;ei=J28dU5reD4rDtQbM5oHYDw&amp;bvm=bv.62578216,d.bGE&amp;psig=AFQjCNEYOZSdNl7McDmQZ0DlPxaCc4kDgQ&amp;ust=1394524279747098"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helancet.com/journals/lancet/issue/current"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ahsae-ali.persiangig.com/besmellah/1.jpg">
            <a:hlinkClick r:id="rId2"/>
          </p:cNvPr>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066800" y="685800"/>
            <a:ext cx="7086600" cy="5105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033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a:extLst>
              <a:ext uri="{28A0092B-C50C-407E-A947-70E740481C1C}">
                <a14:useLocalDpi xmlns:a14="http://schemas.microsoft.com/office/drawing/2010/main" xmlns="" val="0"/>
              </a:ext>
            </a:extLst>
          </a:blip>
          <a:srcRect l="5128" t="29924" r="31114" b="27942"/>
          <a:stretch>
            <a:fillRect/>
          </a:stretch>
        </p:blipFill>
        <p:spPr bwMode="auto">
          <a:xfrm>
            <a:off x="457200" y="533400"/>
            <a:ext cx="8466138" cy="2112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xmlns="" val="2982852726"/>
              </p:ext>
            </p:extLst>
          </p:nvPr>
        </p:nvGraphicFramePr>
        <p:xfrm>
          <a:off x="457200" y="5638800"/>
          <a:ext cx="8229600" cy="762000"/>
        </p:xfrm>
        <a:graphic>
          <a:graphicData uri="http://schemas.openxmlformats.org/drawingml/2006/table">
            <a:tbl>
              <a:tblPr firstRow="1" firstCol="1" bandRow="1">
                <a:tableStyleId>{5C22544A-7EE6-4342-B048-85BDC9FD1C3A}</a:tableStyleId>
              </a:tblPr>
              <a:tblGrid>
                <a:gridCol w="8229600"/>
              </a:tblGrid>
              <a:tr h="762000">
                <a:tc>
                  <a:txBody>
                    <a:bodyPr/>
                    <a:lstStyle/>
                    <a:p>
                      <a:pPr algn="just" rtl="1">
                        <a:lnSpc>
                          <a:spcPct val="115000"/>
                        </a:lnSpc>
                        <a:spcAft>
                          <a:spcPts val="0"/>
                        </a:spcAft>
                      </a:pPr>
                      <a:r>
                        <a:rPr lang="fa-IR" sz="1800" dirty="0" smtClean="0">
                          <a:solidFill>
                            <a:srgbClr val="C00000"/>
                          </a:solidFill>
                          <a:effectLst/>
                        </a:rPr>
                        <a:t>نتایج مطالعه نشان داد دیابت، </a:t>
                      </a:r>
                      <a:r>
                        <a:rPr lang="en-US" sz="1800" dirty="0" smtClean="0">
                          <a:solidFill>
                            <a:srgbClr val="C00000"/>
                          </a:solidFill>
                          <a:effectLst/>
                        </a:rPr>
                        <a:t>IFG</a:t>
                      </a:r>
                      <a:r>
                        <a:rPr lang="fa-IR" sz="1800" dirty="0" smtClean="0">
                          <a:solidFill>
                            <a:srgbClr val="C00000"/>
                          </a:solidFill>
                          <a:effectLst/>
                        </a:rPr>
                        <a:t>، و مقاومت انسولین در ایالات متحده شیوع</a:t>
                      </a:r>
                      <a:r>
                        <a:rPr lang="fa-IR" sz="1800" baseline="0" dirty="0" smtClean="0">
                          <a:solidFill>
                            <a:srgbClr val="C00000"/>
                          </a:solidFill>
                          <a:effectLst/>
                        </a:rPr>
                        <a:t> بالایی داشته</a:t>
                      </a:r>
                      <a:r>
                        <a:rPr lang="fa-IR" sz="1800" dirty="0" smtClean="0">
                          <a:solidFill>
                            <a:srgbClr val="C00000"/>
                          </a:solidFill>
                          <a:effectLst/>
                        </a:rPr>
                        <a:t> و در حال افزایش است.</a:t>
                      </a:r>
                      <a:endParaRPr lang="en-US" sz="1800" dirty="0">
                        <a:solidFill>
                          <a:srgbClr val="C00000"/>
                        </a:solidFill>
                        <a:effectLst/>
                        <a:latin typeface="Calibri"/>
                        <a:ea typeface="Calibri"/>
                        <a:cs typeface="Arial"/>
                      </a:endParaRPr>
                    </a:p>
                  </a:txBody>
                  <a:tcPr marL="61023" marR="61023" marT="0" marB="0">
                    <a:solidFill>
                      <a:srgbClr val="FF99CC"/>
                    </a:solidFill>
                  </a:tcPr>
                </a:tc>
              </a:tr>
            </a:tbl>
          </a:graphicData>
        </a:graphic>
      </p:graphicFrame>
      <p:graphicFrame>
        <p:nvGraphicFramePr>
          <p:cNvPr id="9" name="Content Placeholder 8"/>
          <p:cNvGraphicFramePr>
            <a:graphicFrameLocks noGrp="1"/>
          </p:cNvGraphicFramePr>
          <p:nvPr>
            <p:ph idx="1"/>
            <p:extLst>
              <p:ext uri="{D42A27DB-BD31-4B8C-83A1-F6EECF244321}">
                <p14:modId xmlns:p14="http://schemas.microsoft.com/office/powerpoint/2010/main" xmlns="" val="432168964"/>
              </p:ext>
            </p:extLst>
          </p:nvPr>
        </p:nvGraphicFramePr>
        <p:xfrm>
          <a:off x="228600" y="2819400"/>
          <a:ext cx="8694738" cy="2616624"/>
        </p:xfrm>
        <a:graphic>
          <a:graphicData uri="http://schemas.openxmlformats.org/drawingml/2006/table">
            <a:tbl>
              <a:tblPr firstRow="1" firstCol="1" bandRow="1"/>
              <a:tblGrid>
                <a:gridCol w="3236305"/>
                <a:gridCol w="1760685"/>
                <a:gridCol w="1848874"/>
                <a:gridCol w="1848874"/>
              </a:tblGrid>
              <a:tr h="457200">
                <a:tc>
                  <a:txBody>
                    <a:bodyPr/>
                    <a:lstStyle/>
                    <a:p>
                      <a:pPr algn="ctr" rtl="1">
                        <a:lnSpc>
                          <a:spcPct val="115000"/>
                        </a:lnSpc>
                        <a:spcAft>
                          <a:spcPts val="0"/>
                        </a:spcAft>
                      </a:pPr>
                      <a:endParaRPr lang="fa-IR" sz="600" b="1" dirty="0" smtClean="0">
                        <a:effectLst/>
                        <a:latin typeface="Calibri"/>
                        <a:ea typeface="Calibri"/>
                        <a:cs typeface="B Zar"/>
                      </a:endParaRPr>
                    </a:p>
                    <a:p>
                      <a:pPr algn="ctr" rtl="1">
                        <a:lnSpc>
                          <a:spcPct val="115000"/>
                        </a:lnSpc>
                        <a:spcAft>
                          <a:spcPts val="0"/>
                        </a:spcAft>
                      </a:pPr>
                      <a:r>
                        <a:rPr lang="ar-SA" sz="1200" b="1" dirty="0" smtClean="0">
                          <a:effectLst/>
                          <a:latin typeface="Calibri"/>
                          <a:ea typeface="Calibri"/>
                          <a:cs typeface="B Zar"/>
                        </a:rPr>
                        <a:t>نتایج </a:t>
                      </a:r>
                      <a:endParaRPr lang="en-US" sz="1200" dirty="0">
                        <a:effectLst/>
                        <a:latin typeface="Calibri"/>
                        <a:ea typeface="Calibri"/>
                        <a:cs typeface="Arial"/>
                      </a:endParaRPr>
                    </a:p>
                  </a:txBody>
                  <a:tcPr marL="61023" marR="610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endParaRPr lang="fa-IR" sz="600" b="1" dirty="0" smtClean="0">
                        <a:effectLst/>
                        <a:latin typeface="Calibri"/>
                        <a:ea typeface="Calibri"/>
                        <a:cs typeface="B Zar"/>
                      </a:endParaRPr>
                    </a:p>
                    <a:p>
                      <a:pPr algn="ctr" rtl="1">
                        <a:lnSpc>
                          <a:spcPct val="115000"/>
                        </a:lnSpc>
                        <a:spcAft>
                          <a:spcPts val="0"/>
                        </a:spcAft>
                      </a:pPr>
                      <a:r>
                        <a:rPr lang="ar-SA" sz="1200" b="1" dirty="0" smtClean="0">
                          <a:effectLst/>
                          <a:latin typeface="Calibri"/>
                          <a:ea typeface="Calibri"/>
                          <a:cs typeface="B Zar"/>
                        </a:rPr>
                        <a:t>تعریف </a:t>
                      </a:r>
                      <a:r>
                        <a:rPr lang="ar-SA" sz="1200" b="1" dirty="0">
                          <a:effectLst/>
                          <a:latin typeface="Calibri"/>
                          <a:ea typeface="Calibri"/>
                          <a:cs typeface="B Zar"/>
                        </a:rPr>
                        <a:t>پره دیابت و دیابت</a:t>
                      </a:r>
                      <a:endParaRPr lang="en-US" sz="1200" dirty="0">
                        <a:effectLst/>
                        <a:latin typeface="Calibri"/>
                        <a:ea typeface="Calibri"/>
                        <a:cs typeface="Arial"/>
                      </a:endParaRPr>
                    </a:p>
                  </a:txBody>
                  <a:tcPr marL="61023" marR="610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endParaRPr lang="fa-IR" sz="600" b="1" dirty="0" smtClean="0">
                        <a:effectLst/>
                        <a:latin typeface="Calibri"/>
                        <a:ea typeface="Calibri"/>
                        <a:cs typeface="B Zar"/>
                      </a:endParaRPr>
                    </a:p>
                    <a:p>
                      <a:pPr algn="ctr" rtl="1">
                        <a:lnSpc>
                          <a:spcPct val="115000"/>
                        </a:lnSpc>
                        <a:spcAft>
                          <a:spcPts val="0"/>
                        </a:spcAft>
                      </a:pPr>
                      <a:r>
                        <a:rPr lang="ar-SA" sz="1200" b="1" dirty="0" smtClean="0">
                          <a:effectLst/>
                          <a:latin typeface="Calibri"/>
                          <a:ea typeface="Calibri"/>
                          <a:cs typeface="B Zar"/>
                        </a:rPr>
                        <a:t>حجم </a:t>
                      </a:r>
                      <a:r>
                        <a:rPr lang="ar-SA" sz="1200" b="1" dirty="0">
                          <a:effectLst/>
                          <a:latin typeface="Calibri"/>
                          <a:ea typeface="Calibri"/>
                          <a:cs typeface="B Zar"/>
                        </a:rPr>
                        <a:t>و جمعیت مطالعه  </a:t>
                      </a:r>
                      <a:endParaRPr lang="en-US" sz="1200" dirty="0">
                        <a:effectLst/>
                        <a:latin typeface="Calibri"/>
                        <a:ea typeface="Calibri"/>
                        <a:cs typeface="Arial"/>
                      </a:endParaRPr>
                    </a:p>
                  </a:txBody>
                  <a:tcPr marL="61023" marR="610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endParaRPr lang="fa-IR" sz="600" b="1" dirty="0" smtClean="0">
                        <a:effectLst/>
                        <a:latin typeface="Calibri"/>
                        <a:ea typeface="Calibri"/>
                        <a:cs typeface="B Zar"/>
                      </a:endParaRPr>
                    </a:p>
                    <a:p>
                      <a:pPr algn="ctr" rtl="1">
                        <a:lnSpc>
                          <a:spcPct val="115000"/>
                        </a:lnSpc>
                        <a:spcAft>
                          <a:spcPts val="0"/>
                        </a:spcAft>
                      </a:pPr>
                      <a:r>
                        <a:rPr lang="ar-SA" sz="1200" b="1" dirty="0" smtClean="0">
                          <a:effectLst/>
                          <a:latin typeface="Calibri"/>
                          <a:ea typeface="Calibri"/>
                          <a:cs typeface="B Zar"/>
                        </a:rPr>
                        <a:t>سال</a:t>
                      </a:r>
                      <a:r>
                        <a:rPr lang="ar-SA" sz="1200" b="1" dirty="0">
                          <a:effectLst/>
                          <a:latin typeface="Calibri"/>
                          <a:ea typeface="Calibri"/>
                          <a:cs typeface="B Zar"/>
                        </a:rPr>
                        <a:t>، محل و طراحی مطالعه </a:t>
                      </a:r>
                      <a:endParaRPr lang="en-US" sz="1200" dirty="0">
                        <a:effectLst/>
                        <a:latin typeface="Calibri"/>
                        <a:ea typeface="Calibri"/>
                        <a:cs typeface="Arial"/>
                      </a:endParaRPr>
                    </a:p>
                  </a:txBody>
                  <a:tcPr marL="61023" marR="6102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159424">
                <a:tc>
                  <a:txBody>
                    <a:bodyPr/>
                    <a:lstStyle/>
                    <a:p>
                      <a:pPr algn="just" rtl="1">
                        <a:lnSpc>
                          <a:spcPct val="115000"/>
                        </a:lnSpc>
                        <a:spcAft>
                          <a:spcPts val="1000"/>
                        </a:spcAft>
                      </a:pPr>
                      <a:endParaRPr lang="fa-IR" sz="500" b="1" dirty="0" smtClean="0">
                        <a:solidFill>
                          <a:srgbClr val="000000"/>
                        </a:solidFill>
                        <a:effectLst/>
                        <a:latin typeface="Calibri"/>
                        <a:ea typeface="Calibri"/>
                        <a:cs typeface="B Zar"/>
                      </a:endParaRPr>
                    </a:p>
                    <a:p>
                      <a:pPr algn="just" rtl="1">
                        <a:lnSpc>
                          <a:spcPct val="115000"/>
                        </a:lnSpc>
                        <a:spcAft>
                          <a:spcPts val="1000"/>
                        </a:spcAft>
                      </a:pPr>
                      <a:r>
                        <a:rPr lang="fa-IR" sz="1200" b="1" dirty="0" smtClean="0">
                          <a:solidFill>
                            <a:srgbClr val="000000"/>
                          </a:solidFill>
                          <a:effectLst/>
                          <a:latin typeface="Calibri"/>
                          <a:ea typeface="Calibri"/>
                          <a:cs typeface="B Zar"/>
                        </a:rPr>
                        <a:t>شیوع </a:t>
                      </a:r>
                      <a:r>
                        <a:rPr lang="fa-IR" sz="1200" b="1" dirty="0">
                          <a:solidFill>
                            <a:srgbClr val="000000"/>
                          </a:solidFill>
                          <a:effectLst/>
                          <a:latin typeface="Calibri"/>
                          <a:ea typeface="Calibri"/>
                          <a:cs typeface="B Zar"/>
                        </a:rPr>
                        <a:t>استاندارد شده سنی و جنسی </a:t>
                      </a:r>
                      <a:r>
                        <a:rPr lang="fa-IR" sz="1200" b="1" dirty="0">
                          <a:solidFill>
                            <a:srgbClr val="FF0000"/>
                          </a:solidFill>
                          <a:effectLst/>
                          <a:latin typeface="Calibri"/>
                          <a:ea typeface="Calibri"/>
                          <a:cs typeface="B Zar"/>
                        </a:rPr>
                        <a:t>دیابت</a:t>
                      </a:r>
                      <a:r>
                        <a:rPr lang="fa-IR" sz="1200" b="1" dirty="0">
                          <a:solidFill>
                            <a:srgbClr val="000000"/>
                          </a:solidFill>
                          <a:effectLst/>
                          <a:latin typeface="Calibri"/>
                          <a:ea typeface="Calibri"/>
                          <a:cs typeface="B Zar"/>
                        </a:rPr>
                        <a:t> تشخیص داده شده در خلال دوره زمانی 1994-1988 و 2002-1999 از </a:t>
                      </a:r>
                      <a:r>
                        <a:rPr lang="fa-IR" sz="1200" b="1" dirty="0">
                          <a:solidFill>
                            <a:srgbClr val="FF0000"/>
                          </a:solidFill>
                          <a:effectLst/>
                          <a:latin typeface="Calibri"/>
                          <a:ea typeface="Calibri"/>
                          <a:cs typeface="B Zar"/>
                        </a:rPr>
                        <a:t>5/5</a:t>
                      </a:r>
                      <a:r>
                        <a:rPr lang="fa-IR" sz="1200" b="1" dirty="0">
                          <a:solidFill>
                            <a:srgbClr val="000000"/>
                          </a:solidFill>
                          <a:effectLst/>
                          <a:latin typeface="Calibri"/>
                          <a:ea typeface="Calibri"/>
                          <a:cs typeface="Times New Roman"/>
                        </a:rPr>
                        <a:t>٪</a:t>
                      </a:r>
                      <a:r>
                        <a:rPr lang="fa-IR" sz="1200" b="1" dirty="0">
                          <a:solidFill>
                            <a:srgbClr val="000000"/>
                          </a:solidFill>
                          <a:effectLst/>
                          <a:latin typeface="Calibri"/>
                          <a:ea typeface="Calibri"/>
                          <a:cs typeface="B Zar"/>
                        </a:rPr>
                        <a:t> به </a:t>
                      </a:r>
                      <a:r>
                        <a:rPr lang="fa-IR" sz="1200" b="1" dirty="0">
                          <a:solidFill>
                            <a:srgbClr val="FF0000"/>
                          </a:solidFill>
                          <a:effectLst/>
                          <a:latin typeface="Calibri"/>
                          <a:ea typeface="Calibri"/>
                          <a:cs typeface="B Zar"/>
                        </a:rPr>
                        <a:t>8/6</a:t>
                      </a:r>
                      <a:r>
                        <a:rPr lang="fa-IR" sz="1200" b="1" dirty="0">
                          <a:solidFill>
                            <a:srgbClr val="000000"/>
                          </a:solidFill>
                          <a:effectLst/>
                          <a:latin typeface="Calibri"/>
                          <a:ea typeface="Calibri"/>
                          <a:cs typeface="Times New Roman"/>
                        </a:rPr>
                        <a:t>٪</a:t>
                      </a:r>
                      <a:r>
                        <a:rPr lang="fa-IR" sz="1200" b="1" dirty="0">
                          <a:solidFill>
                            <a:srgbClr val="000000"/>
                          </a:solidFill>
                          <a:effectLst/>
                          <a:latin typeface="Calibri"/>
                          <a:ea typeface="Calibri"/>
                          <a:cs typeface="B Zar"/>
                        </a:rPr>
                        <a:t> دیابت تشخیص داده نشده ثابت (3</a:t>
                      </a:r>
                      <a:r>
                        <a:rPr lang="fa-IR" sz="1200" b="1" dirty="0">
                          <a:solidFill>
                            <a:srgbClr val="000000"/>
                          </a:solidFill>
                          <a:effectLst/>
                          <a:latin typeface="Calibri"/>
                          <a:ea typeface="Calibri"/>
                          <a:cs typeface="Times New Roman"/>
                        </a:rPr>
                        <a:t>٪</a:t>
                      </a:r>
                      <a:r>
                        <a:rPr lang="fa-IR" sz="1200" b="1" dirty="0">
                          <a:solidFill>
                            <a:srgbClr val="000000"/>
                          </a:solidFill>
                          <a:effectLst/>
                          <a:latin typeface="Calibri"/>
                          <a:ea typeface="Calibri"/>
                          <a:cs typeface="B Zar"/>
                        </a:rPr>
                        <a:t>). </a:t>
                      </a:r>
                      <a:endParaRPr lang="en-US" sz="1200" dirty="0">
                        <a:effectLst/>
                        <a:latin typeface="Calibri"/>
                        <a:ea typeface="Calibri"/>
                        <a:cs typeface="Arial"/>
                      </a:endParaRPr>
                    </a:p>
                    <a:p>
                      <a:pPr algn="just" rtl="1">
                        <a:lnSpc>
                          <a:spcPct val="115000"/>
                        </a:lnSpc>
                        <a:spcAft>
                          <a:spcPts val="1000"/>
                        </a:spcAft>
                      </a:pPr>
                      <a:r>
                        <a:rPr lang="fa-IR" sz="1200" b="1" dirty="0">
                          <a:solidFill>
                            <a:srgbClr val="000000"/>
                          </a:solidFill>
                          <a:effectLst/>
                          <a:latin typeface="Calibri"/>
                          <a:ea typeface="Calibri"/>
                          <a:cs typeface="B Zar"/>
                        </a:rPr>
                        <a:t> </a:t>
                      </a:r>
                      <a:r>
                        <a:rPr lang="en-US" sz="1200" b="1" dirty="0">
                          <a:solidFill>
                            <a:srgbClr val="FF0000"/>
                          </a:solidFill>
                          <a:effectLst/>
                          <a:latin typeface="Calibri"/>
                          <a:ea typeface="Calibri"/>
                          <a:cs typeface="B Zar"/>
                        </a:rPr>
                        <a:t>IFG</a:t>
                      </a:r>
                      <a:r>
                        <a:rPr lang="fa-IR" sz="1200" b="1" dirty="0">
                          <a:solidFill>
                            <a:srgbClr val="FF0000"/>
                          </a:solidFill>
                          <a:effectLst/>
                          <a:latin typeface="Calibri"/>
                          <a:ea typeface="Calibri"/>
                          <a:cs typeface="B Zar"/>
                        </a:rPr>
                        <a:t> </a:t>
                      </a:r>
                      <a:r>
                        <a:rPr lang="fa-IR" sz="1200" b="1" dirty="0">
                          <a:solidFill>
                            <a:srgbClr val="000000"/>
                          </a:solidFill>
                          <a:effectLst/>
                          <a:latin typeface="Calibri"/>
                          <a:ea typeface="Calibri"/>
                          <a:cs typeface="B Zar"/>
                        </a:rPr>
                        <a:t>از </a:t>
                      </a:r>
                      <a:r>
                        <a:rPr lang="fa-IR" sz="1200" b="1" dirty="0">
                          <a:solidFill>
                            <a:srgbClr val="FF0000"/>
                          </a:solidFill>
                          <a:effectLst/>
                          <a:latin typeface="Calibri"/>
                          <a:ea typeface="Calibri"/>
                          <a:cs typeface="B Zar"/>
                        </a:rPr>
                        <a:t>2/26</a:t>
                      </a:r>
                      <a:r>
                        <a:rPr lang="fa-IR" sz="1200" b="1" dirty="0">
                          <a:solidFill>
                            <a:srgbClr val="000000"/>
                          </a:solidFill>
                          <a:effectLst/>
                          <a:latin typeface="Calibri"/>
                          <a:ea typeface="Calibri"/>
                          <a:cs typeface="Times New Roman"/>
                        </a:rPr>
                        <a:t>٪</a:t>
                      </a:r>
                      <a:r>
                        <a:rPr lang="fa-IR" sz="1200" b="1" dirty="0">
                          <a:solidFill>
                            <a:srgbClr val="000000"/>
                          </a:solidFill>
                          <a:effectLst/>
                          <a:latin typeface="Calibri"/>
                          <a:ea typeface="Calibri"/>
                          <a:cs typeface="B Zar"/>
                        </a:rPr>
                        <a:t> به </a:t>
                      </a:r>
                      <a:r>
                        <a:rPr lang="fa-IR" sz="1200" b="1" dirty="0">
                          <a:solidFill>
                            <a:srgbClr val="FF0000"/>
                          </a:solidFill>
                          <a:effectLst/>
                          <a:latin typeface="Calibri"/>
                          <a:ea typeface="Calibri"/>
                          <a:cs typeface="B Zar"/>
                        </a:rPr>
                        <a:t>9/26</a:t>
                      </a:r>
                      <a:r>
                        <a:rPr lang="fa-IR" sz="1200" b="1" dirty="0">
                          <a:solidFill>
                            <a:srgbClr val="000000"/>
                          </a:solidFill>
                          <a:effectLst/>
                          <a:latin typeface="Calibri"/>
                          <a:ea typeface="Calibri"/>
                          <a:cs typeface="Times New Roman"/>
                        </a:rPr>
                        <a:t>٪</a:t>
                      </a:r>
                      <a:endParaRPr lang="en-US" sz="1200" dirty="0">
                        <a:effectLst/>
                        <a:latin typeface="Calibri"/>
                        <a:ea typeface="Calibri"/>
                        <a:cs typeface="Arial"/>
                      </a:endParaRPr>
                    </a:p>
                    <a:p>
                      <a:pPr algn="just" rtl="1">
                        <a:lnSpc>
                          <a:spcPct val="115000"/>
                        </a:lnSpc>
                        <a:spcAft>
                          <a:spcPts val="1000"/>
                        </a:spcAft>
                      </a:pPr>
                      <a:r>
                        <a:rPr lang="fa-IR" sz="1200" b="1" dirty="0">
                          <a:solidFill>
                            <a:srgbClr val="000000"/>
                          </a:solidFill>
                          <a:effectLst/>
                          <a:latin typeface="Calibri"/>
                          <a:ea typeface="Calibri"/>
                          <a:cs typeface="B Zar"/>
                        </a:rPr>
                        <a:t>افزایش در شیوع دیابت تشخیص داده شده در </a:t>
                      </a:r>
                      <a:r>
                        <a:rPr lang="fa-IR" sz="1200" b="1" dirty="0">
                          <a:solidFill>
                            <a:srgbClr val="FF0000"/>
                          </a:solidFill>
                          <a:effectLst/>
                          <a:latin typeface="Calibri"/>
                          <a:ea typeface="Calibri"/>
                          <a:cs typeface="B Zar"/>
                        </a:rPr>
                        <a:t>تمام</a:t>
                      </a:r>
                      <a:r>
                        <a:rPr lang="fa-IR" sz="1200" b="1" dirty="0">
                          <a:solidFill>
                            <a:srgbClr val="000000"/>
                          </a:solidFill>
                          <a:effectLst/>
                          <a:latin typeface="Calibri"/>
                          <a:ea typeface="Calibri"/>
                          <a:cs typeface="B Zar"/>
                        </a:rPr>
                        <a:t> </a:t>
                      </a:r>
                      <a:r>
                        <a:rPr lang="fa-IR" sz="1200" b="1" dirty="0">
                          <a:solidFill>
                            <a:srgbClr val="FF0000"/>
                          </a:solidFill>
                          <a:effectLst/>
                          <a:latin typeface="Calibri"/>
                          <a:ea typeface="Calibri"/>
                          <a:cs typeface="B Zar"/>
                        </a:rPr>
                        <a:t>گروه</a:t>
                      </a:r>
                      <a:r>
                        <a:rPr lang="fa-IR" sz="1200" b="1" dirty="0">
                          <a:solidFill>
                            <a:srgbClr val="000000"/>
                          </a:solidFill>
                          <a:effectLst/>
                          <a:latin typeface="Calibri"/>
                          <a:ea typeface="Calibri"/>
                          <a:cs typeface="B Zar"/>
                        </a:rPr>
                        <a:t> </a:t>
                      </a:r>
                      <a:r>
                        <a:rPr lang="fa-IR" sz="1200" b="1" dirty="0">
                          <a:solidFill>
                            <a:srgbClr val="FF0000"/>
                          </a:solidFill>
                          <a:effectLst/>
                          <a:latin typeface="Calibri"/>
                          <a:ea typeface="Calibri"/>
                          <a:cs typeface="B Zar"/>
                        </a:rPr>
                        <a:t>های</a:t>
                      </a:r>
                      <a:r>
                        <a:rPr lang="fa-IR" sz="1200" b="1" dirty="0">
                          <a:solidFill>
                            <a:srgbClr val="000000"/>
                          </a:solidFill>
                          <a:effectLst/>
                          <a:latin typeface="Calibri"/>
                          <a:ea typeface="Calibri"/>
                          <a:cs typeface="B Zar"/>
                        </a:rPr>
                        <a:t> </a:t>
                      </a:r>
                      <a:r>
                        <a:rPr lang="fa-IR" sz="1200" b="1" dirty="0">
                          <a:solidFill>
                            <a:srgbClr val="FF0000"/>
                          </a:solidFill>
                          <a:effectLst/>
                          <a:latin typeface="Calibri"/>
                          <a:ea typeface="Calibri"/>
                          <a:cs typeface="B Zar"/>
                        </a:rPr>
                        <a:t>سنی</a:t>
                      </a:r>
                      <a:r>
                        <a:rPr lang="fa-IR" sz="1200" b="1" dirty="0">
                          <a:solidFill>
                            <a:srgbClr val="000000"/>
                          </a:solidFill>
                          <a:effectLst/>
                          <a:latin typeface="Calibri"/>
                          <a:ea typeface="Calibri"/>
                          <a:cs typeface="B Zar"/>
                        </a:rPr>
                        <a:t>، جنسی و نژادی مشاهده شد</a:t>
                      </a:r>
                      <a:r>
                        <a:rPr lang="fa-IR" sz="1200" dirty="0">
                          <a:solidFill>
                            <a:srgbClr val="000000"/>
                          </a:solidFill>
                          <a:effectLst/>
                          <a:latin typeface="Calibri"/>
                          <a:ea typeface="Calibri"/>
                          <a:cs typeface="B Yagut"/>
                        </a:rPr>
                        <a:t>.</a:t>
                      </a:r>
                      <a:endParaRPr lang="en-US" sz="1200" dirty="0">
                        <a:effectLst/>
                        <a:latin typeface="Calibri"/>
                        <a:ea typeface="Calibri"/>
                        <a:cs typeface="Arial"/>
                      </a:endParaRPr>
                    </a:p>
                  </a:txBody>
                  <a:tcPr marL="61023" marR="61023" marT="0" marB="0">
                    <a:lnL>
                      <a:noFill/>
                    </a:lnL>
                    <a:lnR>
                      <a:noFill/>
                    </a:lnR>
                    <a:lnT w="12700" cap="flat" cmpd="sng" algn="ctr">
                      <a:solidFill>
                        <a:srgbClr val="000000"/>
                      </a:solidFill>
                      <a:prstDash val="solid"/>
                      <a:round/>
                      <a:headEnd type="none" w="med" len="med"/>
                      <a:tailEnd type="none" w="med" len="med"/>
                    </a:lnT>
                    <a:lnB>
                      <a:noFill/>
                    </a:lnB>
                    <a:solidFill>
                      <a:srgbClr val="99FFCC"/>
                    </a:solidFill>
                  </a:tcPr>
                </a:tc>
                <a:tc>
                  <a:txBody>
                    <a:bodyPr/>
                    <a:lstStyle/>
                    <a:p>
                      <a:pPr algn="just" rtl="1">
                        <a:lnSpc>
                          <a:spcPct val="115000"/>
                        </a:lnSpc>
                        <a:spcAft>
                          <a:spcPts val="0"/>
                        </a:spcAft>
                      </a:pPr>
                      <a:endParaRPr lang="fa-IR" sz="1200" b="1" dirty="0" smtClean="0">
                        <a:effectLst/>
                        <a:latin typeface="Calibri"/>
                        <a:ea typeface="Calibri"/>
                        <a:cs typeface="B Zar"/>
                      </a:endParaRPr>
                    </a:p>
                    <a:p>
                      <a:pPr algn="just" rtl="1">
                        <a:lnSpc>
                          <a:spcPct val="115000"/>
                        </a:lnSpc>
                        <a:spcAft>
                          <a:spcPts val="0"/>
                        </a:spcAft>
                      </a:pPr>
                      <a:r>
                        <a:rPr lang="ar-SA" sz="1200" b="1" dirty="0" smtClean="0">
                          <a:effectLst/>
                          <a:latin typeface="Calibri"/>
                          <a:ea typeface="Calibri"/>
                          <a:cs typeface="B Zar"/>
                        </a:rPr>
                        <a:t>قند </a:t>
                      </a:r>
                      <a:r>
                        <a:rPr lang="ar-SA" sz="1200" b="1" dirty="0">
                          <a:effectLst/>
                          <a:latin typeface="Calibri"/>
                          <a:ea typeface="Calibri"/>
                          <a:cs typeface="B Zar"/>
                        </a:rPr>
                        <a:t>خون ناشتا بیشتر و مساوی 126 میلی گرم بر دسی لیتر</a:t>
                      </a:r>
                      <a:endParaRPr lang="en-US" sz="1200" dirty="0">
                        <a:effectLst/>
                        <a:latin typeface="Calibri"/>
                        <a:ea typeface="Calibri"/>
                        <a:cs typeface="Arial"/>
                      </a:endParaRPr>
                    </a:p>
                    <a:p>
                      <a:pPr algn="just" rtl="1">
                        <a:lnSpc>
                          <a:spcPct val="115000"/>
                        </a:lnSpc>
                        <a:spcAft>
                          <a:spcPts val="0"/>
                        </a:spcAft>
                      </a:pPr>
                      <a:r>
                        <a:rPr lang="en-US" sz="1200" b="1" dirty="0">
                          <a:effectLst/>
                          <a:latin typeface="Calibri"/>
                          <a:ea typeface="Calibri"/>
                          <a:cs typeface="B Zar"/>
                        </a:rPr>
                        <a:t>IFG</a:t>
                      </a:r>
                      <a:r>
                        <a:rPr lang="fa-IR" sz="1200" b="1" dirty="0">
                          <a:effectLst/>
                          <a:latin typeface="Calibri"/>
                          <a:ea typeface="Calibri"/>
                          <a:cs typeface="B Zar"/>
                        </a:rPr>
                        <a:t>: قند خون ناشتا 100 تا کمتر از 126 </a:t>
                      </a:r>
                      <a:r>
                        <a:rPr lang="fa-IR" sz="1200" b="1" dirty="0">
                          <a:solidFill>
                            <a:schemeClr val="tx1"/>
                          </a:solidFill>
                          <a:effectLst/>
                          <a:latin typeface="Calibri"/>
                          <a:ea typeface="Calibri"/>
                          <a:cs typeface="B Zar"/>
                        </a:rPr>
                        <a:t>میلی</a:t>
                      </a:r>
                      <a:r>
                        <a:rPr lang="fa-IR" sz="1200" b="1" dirty="0">
                          <a:solidFill>
                            <a:srgbClr val="92D050"/>
                          </a:solidFill>
                          <a:effectLst/>
                          <a:latin typeface="Calibri"/>
                          <a:ea typeface="Calibri"/>
                          <a:cs typeface="B Zar"/>
                        </a:rPr>
                        <a:t> </a:t>
                      </a:r>
                      <a:r>
                        <a:rPr lang="fa-IR" sz="1200" b="1" dirty="0">
                          <a:effectLst/>
                          <a:latin typeface="Calibri"/>
                          <a:ea typeface="Calibri"/>
                          <a:cs typeface="B Zar"/>
                        </a:rPr>
                        <a:t>گرم در دسی لیتر </a:t>
                      </a:r>
                      <a:endParaRPr lang="en-US" sz="1200" dirty="0">
                        <a:effectLst/>
                        <a:latin typeface="Calibri"/>
                        <a:ea typeface="Calibri"/>
                        <a:cs typeface="Arial"/>
                      </a:endParaRPr>
                    </a:p>
                  </a:txBody>
                  <a:tcPr marL="61023" marR="61023" marT="0" marB="0">
                    <a:lnL>
                      <a:noFill/>
                    </a:lnL>
                    <a:lnR>
                      <a:noFill/>
                    </a:lnR>
                    <a:lnT w="12700" cap="flat" cmpd="sng" algn="ctr">
                      <a:solidFill>
                        <a:srgbClr val="000000"/>
                      </a:solidFill>
                      <a:prstDash val="solid"/>
                      <a:round/>
                      <a:headEnd type="none" w="med" len="med"/>
                      <a:tailEnd type="none" w="med" len="med"/>
                    </a:lnT>
                    <a:lnB>
                      <a:noFill/>
                    </a:lnB>
                    <a:solidFill>
                      <a:srgbClr val="99FFCC"/>
                    </a:solidFill>
                  </a:tcPr>
                </a:tc>
                <a:tc>
                  <a:txBody>
                    <a:bodyPr/>
                    <a:lstStyle/>
                    <a:p>
                      <a:pPr algn="ctr" rtl="1">
                        <a:lnSpc>
                          <a:spcPct val="115000"/>
                        </a:lnSpc>
                        <a:spcAft>
                          <a:spcPts val="0"/>
                        </a:spcAft>
                      </a:pPr>
                      <a:endParaRPr lang="fa-IR" sz="1200" b="1" dirty="0" smtClean="0">
                        <a:solidFill>
                          <a:srgbClr val="000000"/>
                        </a:solidFill>
                        <a:effectLst/>
                        <a:latin typeface="Calibri"/>
                        <a:ea typeface="Calibri"/>
                        <a:cs typeface="B Zar"/>
                      </a:endParaRPr>
                    </a:p>
                    <a:p>
                      <a:pPr algn="ctr" rtl="1">
                        <a:lnSpc>
                          <a:spcPct val="115000"/>
                        </a:lnSpc>
                        <a:spcAft>
                          <a:spcPts val="0"/>
                        </a:spcAft>
                      </a:pPr>
                      <a:r>
                        <a:rPr lang="fa-IR" sz="1200" b="1" dirty="0" smtClean="0">
                          <a:solidFill>
                            <a:srgbClr val="000000"/>
                          </a:solidFill>
                          <a:effectLst/>
                          <a:latin typeface="Calibri"/>
                          <a:ea typeface="Calibri"/>
                          <a:cs typeface="B Zar"/>
                        </a:rPr>
                        <a:t>18800 </a:t>
                      </a:r>
                      <a:r>
                        <a:rPr lang="en-US" sz="1200" b="1" dirty="0">
                          <a:solidFill>
                            <a:srgbClr val="000000"/>
                          </a:solidFill>
                          <a:effectLst/>
                          <a:latin typeface="Calibri"/>
                          <a:ea typeface="Calibri"/>
                          <a:cs typeface="B Zar"/>
                        </a:rPr>
                        <a:t>n=</a:t>
                      </a:r>
                      <a:endParaRPr lang="en-US" sz="1200" dirty="0">
                        <a:effectLst/>
                        <a:latin typeface="Calibri"/>
                        <a:ea typeface="Calibri"/>
                        <a:cs typeface="Arial"/>
                      </a:endParaRPr>
                    </a:p>
                    <a:p>
                      <a:pPr algn="ctr" rtl="1">
                        <a:lnSpc>
                          <a:spcPct val="115000"/>
                        </a:lnSpc>
                        <a:spcAft>
                          <a:spcPts val="0"/>
                        </a:spcAft>
                      </a:pPr>
                      <a:r>
                        <a:rPr lang="fa-IR" sz="1200" b="1" dirty="0">
                          <a:solidFill>
                            <a:srgbClr val="000000"/>
                          </a:solidFill>
                          <a:effectLst/>
                          <a:latin typeface="Calibri"/>
                          <a:ea typeface="Calibri"/>
                          <a:cs typeface="B Zar"/>
                        </a:rPr>
                        <a:t>8808 مرد</a:t>
                      </a:r>
                      <a:endParaRPr lang="en-US" sz="1200" dirty="0">
                        <a:effectLst/>
                        <a:latin typeface="Calibri"/>
                        <a:ea typeface="Calibri"/>
                        <a:cs typeface="Arial"/>
                      </a:endParaRPr>
                    </a:p>
                    <a:p>
                      <a:pPr algn="ctr" rtl="1">
                        <a:lnSpc>
                          <a:spcPct val="115000"/>
                        </a:lnSpc>
                        <a:spcAft>
                          <a:spcPts val="0"/>
                        </a:spcAft>
                      </a:pPr>
                      <a:r>
                        <a:rPr lang="fa-IR" sz="1200" b="1" dirty="0">
                          <a:solidFill>
                            <a:srgbClr val="000000"/>
                          </a:solidFill>
                          <a:effectLst/>
                          <a:latin typeface="Calibri"/>
                          <a:ea typeface="Calibri"/>
                          <a:cs typeface="B Zar"/>
                        </a:rPr>
                        <a:t>9992 زن</a:t>
                      </a:r>
                      <a:endParaRPr lang="en-US" sz="1200" dirty="0">
                        <a:effectLst/>
                        <a:latin typeface="Calibri"/>
                        <a:ea typeface="Calibri"/>
                        <a:cs typeface="Arial"/>
                      </a:endParaRPr>
                    </a:p>
                    <a:p>
                      <a:pPr algn="ctr" rtl="1">
                        <a:lnSpc>
                          <a:spcPct val="115000"/>
                        </a:lnSpc>
                        <a:spcAft>
                          <a:spcPts val="0"/>
                        </a:spcAft>
                      </a:pPr>
                      <a:r>
                        <a:rPr lang="fa-IR" sz="1200" b="1" dirty="0">
                          <a:solidFill>
                            <a:srgbClr val="000000"/>
                          </a:solidFill>
                          <a:effectLst/>
                          <a:latin typeface="Calibri"/>
                          <a:ea typeface="Calibri"/>
                          <a:cs typeface="B Zar"/>
                        </a:rPr>
                        <a:t> </a:t>
                      </a:r>
                      <a:endParaRPr lang="en-US" sz="1200" dirty="0">
                        <a:effectLst/>
                        <a:latin typeface="Calibri"/>
                        <a:ea typeface="Calibri"/>
                        <a:cs typeface="Arial"/>
                      </a:endParaRPr>
                    </a:p>
                    <a:p>
                      <a:pPr algn="ctr" rtl="1">
                        <a:lnSpc>
                          <a:spcPct val="115000"/>
                        </a:lnSpc>
                        <a:spcAft>
                          <a:spcPts val="0"/>
                        </a:spcAft>
                      </a:pPr>
                      <a:r>
                        <a:rPr lang="fa-IR" sz="1200" b="1" dirty="0">
                          <a:solidFill>
                            <a:srgbClr val="000000"/>
                          </a:solidFill>
                          <a:effectLst/>
                          <a:latin typeface="Calibri"/>
                          <a:ea typeface="Calibri"/>
                          <a:cs typeface="B Zar"/>
                        </a:rPr>
                        <a:t>10283 </a:t>
                      </a:r>
                      <a:r>
                        <a:rPr lang="en-US" sz="1200" b="1" dirty="0">
                          <a:solidFill>
                            <a:srgbClr val="000000"/>
                          </a:solidFill>
                          <a:effectLst/>
                          <a:latin typeface="Calibri"/>
                          <a:ea typeface="Calibri"/>
                          <a:cs typeface="B Zar"/>
                        </a:rPr>
                        <a:t>n=</a:t>
                      </a:r>
                      <a:endParaRPr lang="en-US" sz="1200" dirty="0">
                        <a:effectLst/>
                        <a:latin typeface="Calibri"/>
                        <a:ea typeface="Calibri"/>
                        <a:cs typeface="Arial"/>
                      </a:endParaRPr>
                    </a:p>
                    <a:p>
                      <a:pPr algn="ctr" rtl="1">
                        <a:lnSpc>
                          <a:spcPct val="115000"/>
                        </a:lnSpc>
                        <a:spcAft>
                          <a:spcPts val="0"/>
                        </a:spcAft>
                      </a:pPr>
                      <a:r>
                        <a:rPr lang="fa-IR" sz="1200" b="1" dirty="0">
                          <a:solidFill>
                            <a:srgbClr val="000000"/>
                          </a:solidFill>
                          <a:effectLst/>
                          <a:latin typeface="Calibri"/>
                          <a:ea typeface="Calibri"/>
                          <a:cs typeface="B Zar"/>
                        </a:rPr>
                        <a:t>4802 مرد</a:t>
                      </a:r>
                      <a:endParaRPr lang="en-US" sz="1200" dirty="0">
                        <a:effectLst/>
                        <a:latin typeface="Calibri"/>
                        <a:ea typeface="Calibri"/>
                        <a:cs typeface="Arial"/>
                      </a:endParaRPr>
                    </a:p>
                    <a:p>
                      <a:pPr algn="ctr" rtl="1">
                        <a:lnSpc>
                          <a:spcPct val="115000"/>
                        </a:lnSpc>
                        <a:spcAft>
                          <a:spcPts val="0"/>
                        </a:spcAft>
                      </a:pPr>
                      <a:r>
                        <a:rPr lang="fa-IR" sz="1200" b="1" dirty="0">
                          <a:solidFill>
                            <a:srgbClr val="000000"/>
                          </a:solidFill>
                          <a:effectLst/>
                          <a:latin typeface="Calibri"/>
                          <a:ea typeface="Calibri"/>
                          <a:cs typeface="B Zar"/>
                        </a:rPr>
                        <a:t>5481 زن</a:t>
                      </a:r>
                      <a:endParaRPr lang="en-US" sz="1200" dirty="0">
                        <a:effectLst/>
                        <a:latin typeface="Calibri"/>
                        <a:ea typeface="Calibri"/>
                        <a:cs typeface="Arial"/>
                      </a:endParaRPr>
                    </a:p>
                    <a:p>
                      <a:pPr algn="ctr" rtl="1">
                        <a:lnSpc>
                          <a:spcPct val="115000"/>
                        </a:lnSpc>
                        <a:spcAft>
                          <a:spcPts val="0"/>
                        </a:spcAft>
                      </a:pPr>
                      <a:r>
                        <a:rPr lang="en-US" sz="1200" dirty="0">
                          <a:solidFill>
                            <a:srgbClr val="000000"/>
                          </a:solidFill>
                          <a:effectLst/>
                          <a:latin typeface="Calibri"/>
                          <a:ea typeface="Calibri"/>
                          <a:cs typeface="B Yagut"/>
                        </a:rPr>
                        <a:t> </a:t>
                      </a:r>
                      <a:endParaRPr lang="en-US" sz="1200" dirty="0">
                        <a:effectLst/>
                        <a:latin typeface="Calibri"/>
                        <a:ea typeface="Calibri"/>
                        <a:cs typeface="Arial"/>
                      </a:endParaRPr>
                    </a:p>
                    <a:p>
                      <a:pPr algn="ctr" rtl="1">
                        <a:lnSpc>
                          <a:spcPct val="115000"/>
                        </a:lnSpc>
                        <a:spcAft>
                          <a:spcPts val="0"/>
                        </a:spcAft>
                      </a:pPr>
                      <a:r>
                        <a:rPr lang="ar-SA" sz="1200" b="1" dirty="0">
                          <a:effectLst/>
                          <a:latin typeface="Calibri"/>
                          <a:ea typeface="Calibri"/>
                          <a:cs typeface="B Zar"/>
                        </a:rPr>
                        <a:t>20 سال و بالاتر </a:t>
                      </a:r>
                      <a:endParaRPr lang="en-US" sz="1200" dirty="0">
                        <a:effectLst/>
                        <a:latin typeface="Calibri"/>
                        <a:ea typeface="Calibri"/>
                        <a:cs typeface="Arial"/>
                      </a:endParaRPr>
                    </a:p>
                  </a:txBody>
                  <a:tcPr marL="61023" marR="61023" marT="0" marB="0">
                    <a:lnL>
                      <a:noFill/>
                    </a:lnL>
                    <a:lnR>
                      <a:noFill/>
                    </a:lnR>
                    <a:lnT w="12700" cap="flat" cmpd="sng" algn="ctr">
                      <a:solidFill>
                        <a:srgbClr val="000000"/>
                      </a:solidFill>
                      <a:prstDash val="solid"/>
                      <a:round/>
                      <a:headEnd type="none" w="med" len="med"/>
                      <a:tailEnd type="none" w="med" len="med"/>
                    </a:lnT>
                    <a:lnB>
                      <a:noFill/>
                    </a:lnB>
                    <a:solidFill>
                      <a:srgbClr val="99FFCC"/>
                    </a:solidFill>
                  </a:tcPr>
                </a:tc>
                <a:tc>
                  <a:txBody>
                    <a:bodyPr/>
                    <a:lstStyle/>
                    <a:p>
                      <a:pPr algn="ctr" rtl="1">
                        <a:lnSpc>
                          <a:spcPct val="115000"/>
                        </a:lnSpc>
                        <a:spcAft>
                          <a:spcPts val="0"/>
                        </a:spcAft>
                      </a:pPr>
                      <a:endParaRPr lang="fa-IR" sz="1200" b="1" dirty="0" smtClean="0">
                        <a:solidFill>
                          <a:srgbClr val="000000"/>
                        </a:solidFill>
                        <a:effectLst/>
                        <a:latin typeface="Calibri"/>
                        <a:ea typeface="Calibri"/>
                        <a:cs typeface="B Zar"/>
                      </a:endParaRPr>
                    </a:p>
                    <a:p>
                      <a:pPr algn="ctr" rtl="1">
                        <a:lnSpc>
                          <a:spcPct val="115000"/>
                        </a:lnSpc>
                        <a:spcAft>
                          <a:spcPts val="0"/>
                        </a:spcAft>
                      </a:pPr>
                      <a:r>
                        <a:rPr lang="fa-IR" sz="1200" b="1" dirty="0" smtClean="0">
                          <a:solidFill>
                            <a:srgbClr val="000000"/>
                          </a:solidFill>
                          <a:effectLst/>
                          <a:latin typeface="Calibri"/>
                          <a:ea typeface="Calibri"/>
                          <a:cs typeface="B Zar"/>
                        </a:rPr>
                        <a:t>1994-1988</a:t>
                      </a:r>
                      <a:endParaRPr lang="en-US" sz="1200" dirty="0">
                        <a:effectLst/>
                        <a:latin typeface="Calibri"/>
                        <a:ea typeface="Calibri"/>
                        <a:cs typeface="Arial"/>
                      </a:endParaRPr>
                    </a:p>
                    <a:p>
                      <a:pPr algn="ctr" rtl="1">
                        <a:lnSpc>
                          <a:spcPct val="115000"/>
                        </a:lnSpc>
                        <a:spcAft>
                          <a:spcPts val="0"/>
                        </a:spcAft>
                      </a:pPr>
                      <a:r>
                        <a:rPr lang="fa-IR" sz="1200" b="1" dirty="0">
                          <a:solidFill>
                            <a:srgbClr val="000000"/>
                          </a:solidFill>
                          <a:effectLst/>
                          <a:latin typeface="Calibri"/>
                          <a:ea typeface="Calibri"/>
                          <a:cs typeface="B Zar"/>
                        </a:rPr>
                        <a:t>2002-1999</a:t>
                      </a:r>
                      <a:endParaRPr lang="en-US" sz="1200" dirty="0">
                        <a:effectLst/>
                        <a:latin typeface="Calibri"/>
                        <a:ea typeface="Calibri"/>
                        <a:cs typeface="Arial"/>
                      </a:endParaRPr>
                    </a:p>
                    <a:p>
                      <a:pPr algn="ctr" rtl="1">
                        <a:lnSpc>
                          <a:spcPct val="115000"/>
                        </a:lnSpc>
                        <a:spcAft>
                          <a:spcPts val="0"/>
                        </a:spcAft>
                      </a:pPr>
                      <a:r>
                        <a:rPr lang="fa-IR" sz="1200" b="1" dirty="0">
                          <a:solidFill>
                            <a:srgbClr val="000000"/>
                          </a:solidFill>
                          <a:effectLst/>
                          <a:latin typeface="Calibri"/>
                          <a:ea typeface="Calibri"/>
                          <a:cs typeface="B Zar"/>
                        </a:rPr>
                        <a:t> </a:t>
                      </a:r>
                      <a:endParaRPr lang="en-US" sz="1200" dirty="0">
                        <a:effectLst/>
                        <a:latin typeface="Calibri"/>
                        <a:ea typeface="Calibri"/>
                        <a:cs typeface="Arial"/>
                      </a:endParaRPr>
                    </a:p>
                    <a:p>
                      <a:pPr algn="ctr" rtl="1">
                        <a:lnSpc>
                          <a:spcPct val="115000"/>
                        </a:lnSpc>
                        <a:spcAft>
                          <a:spcPts val="0"/>
                        </a:spcAft>
                      </a:pPr>
                      <a:r>
                        <a:rPr lang="fa-IR" sz="1200" b="1" dirty="0">
                          <a:solidFill>
                            <a:srgbClr val="000000"/>
                          </a:solidFill>
                          <a:effectLst/>
                          <a:latin typeface="Calibri"/>
                          <a:ea typeface="Calibri"/>
                          <a:cs typeface="B Zar"/>
                        </a:rPr>
                        <a:t>ایالات متحده</a:t>
                      </a:r>
                      <a:endParaRPr lang="en-US" sz="1200" dirty="0">
                        <a:effectLst/>
                        <a:latin typeface="Calibri"/>
                        <a:ea typeface="Calibri"/>
                        <a:cs typeface="Arial"/>
                      </a:endParaRPr>
                    </a:p>
                    <a:p>
                      <a:pPr algn="ctr" rtl="1">
                        <a:lnSpc>
                          <a:spcPct val="115000"/>
                        </a:lnSpc>
                        <a:spcAft>
                          <a:spcPts val="0"/>
                        </a:spcAft>
                      </a:pPr>
                      <a:r>
                        <a:rPr lang="fa-IR" sz="1200" b="1" dirty="0">
                          <a:solidFill>
                            <a:srgbClr val="000000"/>
                          </a:solidFill>
                          <a:effectLst/>
                          <a:latin typeface="Calibri"/>
                          <a:ea typeface="Calibri"/>
                          <a:cs typeface="B Zar"/>
                        </a:rPr>
                        <a:t> </a:t>
                      </a:r>
                      <a:endParaRPr lang="en-US" sz="1200" dirty="0">
                        <a:effectLst/>
                        <a:latin typeface="Calibri"/>
                        <a:ea typeface="Calibri"/>
                        <a:cs typeface="Arial"/>
                      </a:endParaRPr>
                    </a:p>
                    <a:p>
                      <a:pPr algn="ctr" rtl="1">
                        <a:lnSpc>
                          <a:spcPct val="115000"/>
                        </a:lnSpc>
                        <a:spcAft>
                          <a:spcPts val="0"/>
                        </a:spcAft>
                      </a:pPr>
                      <a:r>
                        <a:rPr lang="fa-IR" sz="1200" b="1" dirty="0">
                          <a:solidFill>
                            <a:srgbClr val="000000"/>
                          </a:solidFill>
                          <a:effectLst/>
                          <a:latin typeface="Calibri"/>
                          <a:ea typeface="Calibri"/>
                          <a:cs typeface="B Zar"/>
                        </a:rPr>
                        <a:t>مقطعی</a:t>
                      </a:r>
                      <a:endParaRPr lang="en-US" sz="1200" dirty="0">
                        <a:effectLst/>
                        <a:latin typeface="Calibri"/>
                        <a:ea typeface="Calibri"/>
                        <a:cs typeface="Arial"/>
                      </a:endParaRPr>
                    </a:p>
                  </a:txBody>
                  <a:tcPr marL="61023" marR="61023" marT="0" marB="0">
                    <a:lnL>
                      <a:noFill/>
                    </a:lnL>
                    <a:lnR>
                      <a:noFill/>
                    </a:lnR>
                    <a:lnT w="12700" cap="flat" cmpd="sng" algn="ctr">
                      <a:solidFill>
                        <a:srgbClr val="000000"/>
                      </a:solidFill>
                      <a:prstDash val="solid"/>
                      <a:round/>
                      <a:headEnd type="none" w="med" len="med"/>
                      <a:tailEnd type="none" w="med" len="med"/>
                    </a:lnT>
                    <a:lnB>
                      <a:noFill/>
                    </a:lnB>
                    <a:solidFill>
                      <a:srgbClr val="99FFCC"/>
                    </a:solidFill>
                  </a:tcPr>
                </a:tc>
              </a:tr>
            </a:tbl>
          </a:graphicData>
        </a:graphic>
      </p:graphicFrame>
    </p:spTree>
    <p:extLst>
      <p:ext uri="{BB962C8B-B14F-4D97-AF65-F5344CB8AC3E}">
        <p14:creationId xmlns:p14="http://schemas.microsoft.com/office/powerpoint/2010/main" xmlns="" val="20985797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428498293"/>
              </p:ext>
            </p:extLst>
          </p:nvPr>
        </p:nvGraphicFramePr>
        <p:xfrm>
          <a:off x="457200" y="2057400"/>
          <a:ext cx="8229600" cy="3785616"/>
        </p:xfrm>
        <a:graphic>
          <a:graphicData uri="http://schemas.openxmlformats.org/drawingml/2006/table">
            <a:tbl>
              <a:tblPr firstRow="1" firstCol="1" bandRow="1"/>
              <a:tblGrid>
                <a:gridCol w="2897585"/>
                <a:gridCol w="89604"/>
                <a:gridCol w="2406581"/>
                <a:gridCol w="89604"/>
                <a:gridCol w="1459084"/>
                <a:gridCol w="1287142"/>
              </a:tblGrid>
              <a:tr h="609600">
                <a:tc gridSpan="2">
                  <a:txBody>
                    <a:bodyPr/>
                    <a:lstStyle/>
                    <a:p>
                      <a:pPr algn="ctr" rtl="1">
                        <a:lnSpc>
                          <a:spcPct val="115000"/>
                        </a:lnSpc>
                        <a:spcAft>
                          <a:spcPts val="0"/>
                        </a:spcAft>
                      </a:pPr>
                      <a:endParaRPr lang="fa-IR" sz="1200" b="1" dirty="0" smtClean="0">
                        <a:effectLst/>
                        <a:latin typeface="Calibri"/>
                        <a:ea typeface="Calibri"/>
                        <a:cs typeface="B Zar"/>
                      </a:endParaRPr>
                    </a:p>
                    <a:p>
                      <a:pPr algn="ctr" rtl="1">
                        <a:lnSpc>
                          <a:spcPct val="115000"/>
                        </a:lnSpc>
                        <a:spcAft>
                          <a:spcPts val="0"/>
                        </a:spcAft>
                      </a:pPr>
                      <a:r>
                        <a:rPr lang="ar-SA" sz="1200" b="1" dirty="0" smtClean="0">
                          <a:effectLst/>
                          <a:latin typeface="Calibri"/>
                          <a:ea typeface="Calibri"/>
                          <a:cs typeface="B Zar"/>
                        </a:rPr>
                        <a:t>نتایج </a:t>
                      </a:r>
                      <a:endParaRPr lang="en-US" sz="1200" dirty="0">
                        <a:effectLst/>
                        <a:latin typeface="Calibri"/>
                        <a:ea typeface="Calibri"/>
                        <a:cs typeface="Arial"/>
                      </a:endParaRPr>
                    </a:p>
                  </a:txBody>
                  <a:tcPr marL="56756" marR="5675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hMerge="1">
                  <a:txBody>
                    <a:bodyPr/>
                    <a:lstStyle/>
                    <a:p>
                      <a:endParaRPr lang="en-US"/>
                    </a:p>
                  </a:txBody>
                  <a:tcPr/>
                </a:tc>
                <a:tc>
                  <a:txBody>
                    <a:bodyPr/>
                    <a:lstStyle/>
                    <a:p>
                      <a:pPr algn="ctr" rtl="1">
                        <a:lnSpc>
                          <a:spcPct val="115000"/>
                        </a:lnSpc>
                        <a:spcAft>
                          <a:spcPts val="0"/>
                        </a:spcAft>
                      </a:pPr>
                      <a:endParaRPr lang="fa-IR" sz="1200" b="1" dirty="0" smtClean="0">
                        <a:effectLst/>
                        <a:latin typeface="Calibri"/>
                        <a:ea typeface="Calibri"/>
                        <a:cs typeface="B Zar"/>
                      </a:endParaRPr>
                    </a:p>
                    <a:p>
                      <a:pPr algn="ctr" rtl="1">
                        <a:lnSpc>
                          <a:spcPct val="115000"/>
                        </a:lnSpc>
                        <a:spcAft>
                          <a:spcPts val="0"/>
                        </a:spcAft>
                      </a:pPr>
                      <a:r>
                        <a:rPr lang="ar-SA" sz="1200" b="1" dirty="0" smtClean="0">
                          <a:effectLst/>
                          <a:latin typeface="Calibri"/>
                          <a:ea typeface="Calibri"/>
                          <a:cs typeface="B Zar"/>
                        </a:rPr>
                        <a:t>تعریف  </a:t>
                      </a:r>
                      <a:r>
                        <a:rPr lang="ar-SA" sz="1200" b="1" dirty="0">
                          <a:effectLst/>
                          <a:latin typeface="Calibri"/>
                          <a:ea typeface="Calibri"/>
                          <a:cs typeface="B Zar"/>
                        </a:rPr>
                        <a:t>دیابت</a:t>
                      </a:r>
                      <a:endParaRPr lang="en-US" sz="1200" dirty="0">
                        <a:effectLst/>
                        <a:latin typeface="Calibri"/>
                        <a:ea typeface="Calibri"/>
                        <a:cs typeface="Arial"/>
                      </a:endParaRPr>
                    </a:p>
                  </a:txBody>
                  <a:tcPr marL="56756" marR="5675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gridSpan="2">
                  <a:txBody>
                    <a:bodyPr/>
                    <a:lstStyle/>
                    <a:p>
                      <a:pPr algn="ctr" rtl="1">
                        <a:lnSpc>
                          <a:spcPct val="115000"/>
                        </a:lnSpc>
                        <a:spcAft>
                          <a:spcPts val="0"/>
                        </a:spcAft>
                      </a:pPr>
                      <a:endParaRPr lang="fa-IR" sz="1200" b="1" dirty="0" smtClean="0">
                        <a:effectLst/>
                        <a:latin typeface="Calibri"/>
                        <a:ea typeface="Calibri"/>
                        <a:cs typeface="B Zar"/>
                      </a:endParaRPr>
                    </a:p>
                    <a:p>
                      <a:pPr algn="ctr" rtl="1">
                        <a:lnSpc>
                          <a:spcPct val="115000"/>
                        </a:lnSpc>
                        <a:spcAft>
                          <a:spcPts val="0"/>
                        </a:spcAft>
                      </a:pPr>
                      <a:r>
                        <a:rPr lang="ar-SA" sz="1200" b="1" dirty="0" smtClean="0">
                          <a:effectLst/>
                          <a:latin typeface="Calibri"/>
                          <a:ea typeface="Calibri"/>
                          <a:cs typeface="B Zar"/>
                        </a:rPr>
                        <a:t>حجم </a:t>
                      </a:r>
                      <a:r>
                        <a:rPr lang="ar-SA" sz="1200" b="1" dirty="0">
                          <a:effectLst/>
                          <a:latin typeface="Calibri"/>
                          <a:ea typeface="Calibri"/>
                          <a:cs typeface="B Zar"/>
                        </a:rPr>
                        <a:t>و جمعیت مطالعه  </a:t>
                      </a:r>
                      <a:endParaRPr lang="en-US" sz="1200" dirty="0">
                        <a:effectLst/>
                        <a:latin typeface="Calibri"/>
                        <a:ea typeface="Calibri"/>
                        <a:cs typeface="Arial"/>
                      </a:endParaRPr>
                    </a:p>
                  </a:txBody>
                  <a:tcPr marL="56756" marR="5675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hMerge="1">
                  <a:txBody>
                    <a:bodyPr/>
                    <a:lstStyle/>
                    <a:p>
                      <a:endParaRPr lang="en-US"/>
                    </a:p>
                  </a:txBody>
                  <a:tcPr/>
                </a:tc>
                <a:tc>
                  <a:txBody>
                    <a:bodyPr/>
                    <a:lstStyle/>
                    <a:p>
                      <a:pPr algn="ctr" rtl="1">
                        <a:lnSpc>
                          <a:spcPct val="115000"/>
                        </a:lnSpc>
                        <a:spcAft>
                          <a:spcPts val="0"/>
                        </a:spcAft>
                      </a:pPr>
                      <a:endParaRPr lang="fa-IR" sz="1200" b="1" dirty="0" smtClean="0">
                        <a:effectLst/>
                        <a:latin typeface="Calibri"/>
                        <a:ea typeface="Calibri"/>
                        <a:cs typeface="B Zar"/>
                      </a:endParaRPr>
                    </a:p>
                    <a:p>
                      <a:pPr algn="ctr" rtl="1">
                        <a:lnSpc>
                          <a:spcPct val="115000"/>
                        </a:lnSpc>
                        <a:spcAft>
                          <a:spcPts val="0"/>
                        </a:spcAft>
                      </a:pPr>
                      <a:r>
                        <a:rPr lang="ar-SA" sz="1200" b="1" dirty="0" smtClean="0">
                          <a:effectLst/>
                          <a:latin typeface="Calibri"/>
                          <a:ea typeface="Calibri"/>
                          <a:cs typeface="B Zar"/>
                        </a:rPr>
                        <a:t>سال</a:t>
                      </a:r>
                      <a:r>
                        <a:rPr lang="ar-SA" sz="1200" b="1" dirty="0">
                          <a:effectLst/>
                          <a:latin typeface="Calibri"/>
                          <a:ea typeface="Calibri"/>
                          <a:cs typeface="B Zar"/>
                        </a:rPr>
                        <a:t>، محل و طراحی مطالعه </a:t>
                      </a:r>
                      <a:endParaRPr lang="en-US" sz="1200" dirty="0">
                        <a:effectLst/>
                        <a:latin typeface="Calibri"/>
                        <a:ea typeface="Calibri"/>
                        <a:cs typeface="Arial"/>
                      </a:endParaRPr>
                    </a:p>
                  </a:txBody>
                  <a:tcPr marL="56756" marR="56756"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r>
              <a:tr h="2680886">
                <a:tc>
                  <a:txBody>
                    <a:bodyPr/>
                    <a:lstStyle/>
                    <a:p>
                      <a:pPr algn="just" rtl="1">
                        <a:lnSpc>
                          <a:spcPct val="115000"/>
                        </a:lnSpc>
                        <a:spcAft>
                          <a:spcPts val="0"/>
                        </a:spcAft>
                      </a:pPr>
                      <a:endParaRPr lang="fa-IR" sz="1200" b="1" dirty="0" smtClean="0">
                        <a:solidFill>
                          <a:srgbClr val="000000"/>
                        </a:solidFill>
                        <a:effectLst/>
                        <a:latin typeface="Calibri"/>
                        <a:ea typeface="Calibri"/>
                        <a:cs typeface="B Zar" pitchFamily="2" charset="-78"/>
                      </a:endParaRPr>
                    </a:p>
                    <a:p>
                      <a:pPr algn="just" rtl="1">
                        <a:lnSpc>
                          <a:spcPct val="115000"/>
                        </a:lnSpc>
                        <a:spcAft>
                          <a:spcPts val="0"/>
                        </a:spcAft>
                      </a:pPr>
                      <a:r>
                        <a:rPr lang="fa-IR" sz="1200" b="1" dirty="0" smtClean="0">
                          <a:solidFill>
                            <a:srgbClr val="000000"/>
                          </a:solidFill>
                          <a:effectLst/>
                          <a:latin typeface="Calibri"/>
                          <a:ea typeface="Calibri"/>
                          <a:cs typeface="B Zar" pitchFamily="2" charset="-78"/>
                        </a:rPr>
                        <a:t>شیوع </a:t>
                      </a:r>
                      <a:r>
                        <a:rPr lang="fa-IR" sz="1200" b="1" dirty="0">
                          <a:solidFill>
                            <a:srgbClr val="000000"/>
                          </a:solidFill>
                          <a:effectLst/>
                          <a:latin typeface="Calibri"/>
                          <a:ea typeface="Calibri"/>
                          <a:cs typeface="B Zar" pitchFamily="2" charset="-78"/>
                        </a:rPr>
                        <a:t>تطبیق داده شده برای سن و جنس 69 درصد افزایش داشت، از </a:t>
                      </a:r>
                      <a:r>
                        <a:rPr lang="fa-IR" sz="1200" b="1" dirty="0">
                          <a:solidFill>
                            <a:srgbClr val="FF0000"/>
                          </a:solidFill>
                          <a:effectLst/>
                          <a:latin typeface="Calibri"/>
                          <a:ea typeface="Calibri"/>
                          <a:cs typeface="B Zar" pitchFamily="2" charset="-78"/>
                        </a:rPr>
                        <a:t>2/5</a:t>
                      </a:r>
                      <a:r>
                        <a:rPr lang="fa-IR" sz="1200" b="1" dirty="0">
                          <a:solidFill>
                            <a:srgbClr val="000000"/>
                          </a:solidFill>
                          <a:effectLst/>
                          <a:latin typeface="Calibri"/>
                          <a:ea typeface="Calibri"/>
                          <a:cs typeface="B Zar" pitchFamily="2" charset="-78"/>
                        </a:rPr>
                        <a:t>٪ در سال 1995 به </a:t>
                      </a:r>
                      <a:r>
                        <a:rPr lang="fa-IR" sz="1200" b="1" dirty="0">
                          <a:solidFill>
                            <a:srgbClr val="FF0000"/>
                          </a:solidFill>
                          <a:effectLst/>
                          <a:latin typeface="Calibri"/>
                          <a:ea typeface="Calibri"/>
                          <a:cs typeface="B Zar" pitchFamily="2" charset="-78"/>
                        </a:rPr>
                        <a:t>8/8</a:t>
                      </a:r>
                      <a:r>
                        <a:rPr lang="fa-IR" sz="1200" b="1" dirty="0">
                          <a:solidFill>
                            <a:srgbClr val="000000"/>
                          </a:solidFill>
                          <a:effectLst/>
                          <a:latin typeface="Calibri"/>
                          <a:ea typeface="Calibri"/>
                          <a:cs typeface="B Zar" pitchFamily="2" charset="-78"/>
                        </a:rPr>
                        <a:t>٪ در سال 2005. </a:t>
                      </a:r>
                      <a:endParaRPr lang="en-US" sz="1200" dirty="0">
                        <a:effectLst/>
                        <a:latin typeface="Calibri"/>
                        <a:ea typeface="Calibri"/>
                        <a:cs typeface="B Zar" pitchFamily="2" charset="-78"/>
                      </a:endParaRPr>
                    </a:p>
                    <a:p>
                      <a:pPr algn="just" rtl="1">
                        <a:lnSpc>
                          <a:spcPct val="115000"/>
                        </a:lnSpc>
                        <a:spcAft>
                          <a:spcPts val="0"/>
                        </a:spcAft>
                      </a:pPr>
                      <a:r>
                        <a:rPr lang="fa-IR" sz="1200" b="1" dirty="0">
                          <a:solidFill>
                            <a:srgbClr val="000000"/>
                          </a:solidFill>
                          <a:effectLst/>
                          <a:latin typeface="Calibri"/>
                          <a:ea typeface="Calibri"/>
                          <a:cs typeface="B Zar" pitchFamily="2" charset="-78"/>
                        </a:rPr>
                        <a:t>افزایش 31 درصدی در بروز سالیانه در طی 6 سال (از 6/6 مورد به ازای هر 1000 نفر جمعیت در سال 1997 به 2/8 مورد به ازای هر 1000 نفر جمعیت در سال 2003). </a:t>
                      </a:r>
                      <a:endParaRPr lang="en-US" sz="1200" dirty="0">
                        <a:effectLst/>
                        <a:latin typeface="Calibri"/>
                        <a:ea typeface="Calibri"/>
                        <a:cs typeface="B Zar" pitchFamily="2" charset="-78"/>
                      </a:endParaRPr>
                    </a:p>
                    <a:p>
                      <a:pPr algn="just" rtl="1">
                        <a:lnSpc>
                          <a:spcPct val="115000"/>
                        </a:lnSpc>
                        <a:spcAft>
                          <a:spcPts val="0"/>
                        </a:spcAft>
                      </a:pPr>
                      <a:r>
                        <a:rPr lang="fa-IR" sz="1200" b="1" dirty="0">
                          <a:solidFill>
                            <a:srgbClr val="000000"/>
                          </a:solidFill>
                          <a:effectLst/>
                          <a:latin typeface="Calibri"/>
                          <a:ea typeface="Calibri"/>
                          <a:cs typeface="B Zar" pitchFamily="2" charset="-78"/>
                        </a:rPr>
                        <a:t>افزایش خالص میزان شیوع 6/81٪ بود (از 9/4٪ به 9/8٪) </a:t>
                      </a:r>
                      <a:endParaRPr lang="en-US" sz="1200" dirty="0">
                        <a:effectLst/>
                        <a:latin typeface="Calibri"/>
                        <a:ea typeface="Calibri"/>
                        <a:cs typeface="B Zar" pitchFamily="2" charset="-78"/>
                      </a:endParaRPr>
                    </a:p>
                  </a:txBody>
                  <a:tcPr marL="56756" marR="56756" marT="0" marB="0">
                    <a:lnL>
                      <a:noFill/>
                    </a:lnL>
                    <a:lnR>
                      <a:noFill/>
                    </a:lnR>
                    <a:lnT w="12700" cap="flat" cmpd="sng" algn="ctr">
                      <a:solidFill>
                        <a:srgbClr val="000000"/>
                      </a:solidFill>
                      <a:prstDash val="solid"/>
                      <a:round/>
                      <a:headEnd type="none" w="med" len="med"/>
                      <a:tailEnd type="none" w="med" len="med"/>
                    </a:lnT>
                    <a:lnB>
                      <a:noFill/>
                    </a:lnB>
                    <a:solidFill>
                      <a:srgbClr val="99FFCC"/>
                    </a:solidFill>
                  </a:tcPr>
                </a:tc>
                <a:tc gridSpan="3">
                  <a:txBody>
                    <a:bodyPr/>
                    <a:lstStyle/>
                    <a:p>
                      <a:pPr algn="ctr" rtl="1">
                        <a:lnSpc>
                          <a:spcPct val="115000"/>
                        </a:lnSpc>
                        <a:spcAft>
                          <a:spcPts val="0"/>
                        </a:spcAft>
                      </a:pPr>
                      <a:endParaRPr lang="fa-IR" sz="12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افراد </a:t>
                      </a:r>
                      <a:r>
                        <a:rPr lang="ar-SA" sz="1200" b="1" dirty="0">
                          <a:effectLst/>
                          <a:latin typeface="Calibri"/>
                          <a:ea typeface="Calibri"/>
                          <a:cs typeface="B Zar" pitchFamily="2" charset="-78"/>
                        </a:rPr>
                        <a:t>با داشتن حداقل یکبار بستری با تشخیص دیابت یا مطرح شدن تشخیص دیابت توسط دو پزشک در طی دو سال </a:t>
                      </a:r>
                      <a:endParaRPr lang="en-US" sz="1200" dirty="0">
                        <a:effectLst/>
                        <a:latin typeface="Calibri"/>
                        <a:ea typeface="Calibri"/>
                        <a:cs typeface="B Zar" pitchFamily="2" charset="-78"/>
                      </a:endParaRPr>
                    </a:p>
                  </a:txBody>
                  <a:tcPr marL="56756" marR="56756" marT="0" marB="0">
                    <a:lnL>
                      <a:noFill/>
                    </a:lnL>
                    <a:lnR>
                      <a:noFill/>
                    </a:lnR>
                    <a:lnT w="12700" cap="flat" cmpd="sng" algn="ctr">
                      <a:solidFill>
                        <a:srgbClr val="000000"/>
                      </a:solidFill>
                      <a:prstDash val="solid"/>
                      <a:round/>
                      <a:headEnd type="none" w="med" len="med"/>
                      <a:tailEnd type="none" w="med" len="med"/>
                    </a:lnT>
                    <a:lnB>
                      <a:noFill/>
                    </a:lnB>
                    <a:solidFill>
                      <a:srgbClr val="99FFCC"/>
                    </a:solidFill>
                  </a:tcPr>
                </a:tc>
                <a:tc hMerge="1">
                  <a:txBody>
                    <a:bodyPr/>
                    <a:lstStyle/>
                    <a:p>
                      <a:endParaRPr lang="en-US"/>
                    </a:p>
                  </a:txBody>
                  <a:tcPr/>
                </a:tc>
                <a:tc hMerge="1">
                  <a:txBody>
                    <a:bodyPr/>
                    <a:lstStyle/>
                    <a:p>
                      <a:endParaRPr lang="en-US"/>
                    </a:p>
                  </a:txBody>
                  <a:tcPr/>
                </a:tc>
                <a:tc>
                  <a:txBody>
                    <a:bodyPr/>
                    <a:lstStyle/>
                    <a:p>
                      <a:pPr algn="ctr" rtl="1">
                        <a:lnSpc>
                          <a:spcPct val="115000"/>
                        </a:lnSpc>
                        <a:spcAft>
                          <a:spcPts val="0"/>
                        </a:spcAft>
                      </a:pPr>
                      <a:endParaRPr lang="fa-IR" sz="12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7908562</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زن 4066297</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مرد 3842265</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 </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8457720</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زن 4341264</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مرد 4116456</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 </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9276945</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زن 4750578</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مرد 4526367</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 </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در رده سنی 20 سال و بالاتر </a:t>
                      </a:r>
                      <a:endParaRPr lang="en-US" sz="1200" dirty="0">
                        <a:effectLst/>
                        <a:latin typeface="Calibri"/>
                        <a:ea typeface="Calibri"/>
                        <a:cs typeface="B Zar" pitchFamily="2" charset="-78"/>
                      </a:endParaRPr>
                    </a:p>
                  </a:txBody>
                  <a:tcPr marL="56756" marR="56756" marT="0" marB="0">
                    <a:lnL>
                      <a:noFill/>
                    </a:lnL>
                    <a:lnR>
                      <a:noFill/>
                    </a:lnR>
                    <a:lnT w="12700" cap="flat" cmpd="sng" algn="ctr">
                      <a:solidFill>
                        <a:srgbClr val="000000"/>
                      </a:solidFill>
                      <a:prstDash val="solid"/>
                      <a:round/>
                      <a:headEnd type="none" w="med" len="med"/>
                      <a:tailEnd type="none" w="med" len="med"/>
                    </a:lnT>
                    <a:lnB>
                      <a:noFill/>
                    </a:lnB>
                    <a:solidFill>
                      <a:srgbClr val="99FFCC"/>
                    </a:solidFill>
                  </a:tcPr>
                </a:tc>
                <a:tc>
                  <a:txBody>
                    <a:bodyPr/>
                    <a:lstStyle/>
                    <a:p>
                      <a:pPr algn="ctr" rtl="1">
                        <a:lnSpc>
                          <a:spcPct val="115000"/>
                        </a:lnSpc>
                        <a:spcAft>
                          <a:spcPts val="0"/>
                        </a:spcAft>
                      </a:pPr>
                      <a:endParaRPr lang="fa-IR" sz="12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200</a:t>
                      </a:r>
                      <a:r>
                        <a:rPr lang="ar-SA" sz="1200" b="1" dirty="0" smtClean="0">
                          <a:effectLst/>
                          <a:latin typeface="Times New Roman"/>
                          <a:ea typeface="Calibri"/>
                          <a:cs typeface="B Zar" pitchFamily="2" charset="-78"/>
                        </a:rPr>
                        <a:t>5</a:t>
                      </a:r>
                      <a:r>
                        <a:rPr lang="fa-IR" sz="1200" b="1" dirty="0" smtClean="0">
                          <a:effectLst/>
                          <a:latin typeface="Times New Roman"/>
                          <a:ea typeface="Calibri"/>
                          <a:cs typeface="B Zar" pitchFamily="2" charset="-78"/>
                        </a:rPr>
                        <a:t>و</a:t>
                      </a:r>
                      <a:r>
                        <a:rPr lang="ar-SA" sz="1200" b="1" dirty="0" smtClean="0">
                          <a:effectLst/>
                          <a:latin typeface="Times New Roman"/>
                          <a:ea typeface="Calibri"/>
                          <a:cs typeface="B Zar" pitchFamily="2" charset="-78"/>
                        </a:rPr>
                        <a:t>1995</a:t>
                      </a:r>
                      <a:r>
                        <a:rPr lang="ar-SA" sz="1200" b="1" dirty="0">
                          <a:effectLst/>
                          <a:latin typeface="Times New Roman"/>
                          <a:ea typeface="Calibri"/>
                          <a:cs typeface="B Zar" pitchFamily="2" charset="-78"/>
                        </a:rPr>
                        <a:t>، </a:t>
                      </a:r>
                      <a:endParaRPr lang="en-US" sz="1200" b="1" dirty="0">
                        <a:effectLst/>
                        <a:latin typeface="Calibri"/>
                        <a:ea typeface="Calibri"/>
                        <a:cs typeface="B Zar" pitchFamily="2" charset="-78"/>
                      </a:endParaRPr>
                    </a:p>
                    <a:p>
                      <a:pPr algn="ctr" rtl="1">
                        <a:lnSpc>
                          <a:spcPct val="115000"/>
                        </a:lnSpc>
                        <a:spcAft>
                          <a:spcPts val="0"/>
                        </a:spcAft>
                      </a:pPr>
                      <a:r>
                        <a:rPr lang="ar-SA" sz="1200" b="1" dirty="0">
                          <a:effectLst/>
                          <a:latin typeface="Times New Roman"/>
                          <a:ea typeface="Calibri"/>
                          <a:cs typeface="B Zar" pitchFamily="2" charset="-78"/>
                        </a:rPr>
                        <a:t> </a:t>
                      </a:r>
                      <a:endParaRPr lang="en-US" sz="1200" b="1" dirty="0">
                        <a:effectLst/>
                        <a:latin typeface="Calibri"/>
                        <a:ea typeface="Calibri"/>
                        <a:cs typeface="B Zar" pitchFamily="2" charset="-78"/>
                      </a:endParaRPr>
                    </a:p>
                    <a:p>
                      <a:pPr algn="ctr" rtl="1">
                        <a:lnSpc>
                          <a:spcPct val="115000"/>
                        </a:lnSpc>
                        <a:spcAft>
                          <a:spcPts val="0"/>
                        </a:spcAft>
                      </a:pPr>
                      <a:r>
                        <a:rPr lang="ar-SA" sz="1200" b="1" dirty="0" smtClean="0">
                          <a:effectLst/>
                          <a:latin typeface="Times New Roman"/>
                          <a:ea typeface="Calibri"/>
                          <a:cs typeface="B Zar" pitchFamily="2" charset="-78"/>
                        </a:rPr>
                        <a:t>اونت</a:t>
                      </a:r>
                      <a:r>
                        <a:rPr lang="fa-IR" sz="1200" b="1" dirty="0" smtClean="0">
                          <a:effectLst/>
                          <a:latin typeface="Times New Roman"/>
                          <a:ea typeface="Calibri"/>
                          <a:cs typeface="B Zar" pitchFamily="2" charset="-78"/>
                        </a:rPr>
                        <a:t>ا</a:t>
                      </a:r>
                      <a:r>
                        <a:rPr lang="ar-SA" sz="1200" b="1" dirty="0" smtClean="0">
                          <a:effectLst/>
                          <a:latin typeface="Times New Roman"/>
                          <a:ea typeface="Calibri"/>
                          <a:cs typeface="B Zar" pitchFamily="2" charset="-78"/>
                        </a:rPr>
                        <a:t>ریو </a:t>
                      </a:r>
                      <a:r>
                        <a:rPr lang="ar-SA" sz="1200" b="1" dirty="0">
                          <a:effectLst/>
                          <a:latin typeface="Times New Roman"/>
                          <a:ea typeface="Calibri"/>
                          <a:cs typeface="B Zar" pitchFamily="2" charset="-78"/>
                        </a:rPr>
                        <a:t>کانادا</a:t>
                      </a:r>
                      <a:endParaRPr lang="en-US" sz="1200" b="1" dirty="0">
                        <a:effectLst/>
                        <a:latin typeface="Calibri"/>
                        <a:ea typeface="Calibri"/>
                        <a:cs typeface="B Zar" pitchFamily="2" charset="-78"/>
                      </a:endParaRPr>
                    </a:p>
                    <a:p>
                      <a:pPr algn="ctr" rtl="1">
                        <a:lnSpc>
                          <a:spcPct val="115000"/>
                        </a:lnSpc>
                        <a:spcAft>
                          <a:spcPts val="0"/>
                        </a:spcAft>
                      </a:pPr>
                      <a:r>
                        <a:rPr lang="ar-SA" sz="1200" b="1" dirty="0">
                          <a:effectLst/>
                          <a:latin typeface="Times New Roman"/>
                          <a:ea typeface="Calibri"/>
                          <a:cs typeface="B Zar" pitchFamily="2" charset="-78"/>
                        </a:rPr>
                        <a:t> </a:t>
                      </a:r>
                      <a:endParaRPr lang="en-US" sz="1200" b="1" dirty="0">
                        <a:effectLst/>
                        <a:latin typeface="Calibri"/>
                        <a:ea typeface="Calibri"/>
                        <a:cs typeface="B Zar" pitchFamily="2" charset="-78"/>
                      </a:endParaRPr>
                    </a:p>
                    <a:p>
                      <a:pPr algn="ctr" rtl="1">
                        <a:lnSpc>
                          <a:spcPct val="115000"/>
                        </a:lnSpc>
                        <a:spcAft>
                          <a:spcPts val="0"/>
                        </a:spcAft>
                      </a:pPr>
                      <a:r>
                        <a:rPr lang="ar-SA" sz="1200" b="1" dirty="0">
                          <a:effectLst/>
                          <a:latin typeface="Times New Roman"/>
                          <a:ea typeface="Calibri"/>
                          <a:cs typeface="B Zar" pitchFamily="2" charset="-78"/>
                        </a:rPr>
                        <a:t>مقطعی</a:t>
                      </a:r>
                      <a:endParaRPr lang="en-US" sz="1200" b="1" dirty="0">
                        <a:effectLst/>
                        <a:latin typeface="Calibri"/>
                        <a:ea typeface="Calibri"/>
                        <a:cs typeface="B Zar" pitchFamily="2" charset="-78"/>
                      </a:endParaRPr>
                    </a:p>
                  </a:txBody>
                  <a:tcPr marL="56756" marR="56756" marT="0" marB="0">
                    <a:lnL>
                      <a:noFill/>
                    </a:lnL>
                    <a:lnR>
                      <a:noFill/>
                    </a:lnR>
                    <a:lnT w="12700" cap="flat" cmpd="sng" algn="ctr">
                      <a:solidFill>
                        <a:srgbClr val="000000"/>
                      </a:solidFill>
                      <a:prstDash val="solid"/>
                      <a:round/>
                      <a:headEnd type="none" w="med" len="med"/>
                      <a:tailEnd type="none" w="med" len="med"/>
                    </a:lnT>
                    <a:lnB>
                      <a:noFill/>
                    </a:lnB>
                    <a:solidFill>
                      <a:srgbClr val="99FFCC"/>
                    </a:solidFill>
                  </a:tcP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609600"/>
            <a:ext cx="8305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descr="The Lancet">
            <a:hlinkClick r:id="rId3" tooltip="The Lance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4825" y="13574713"/>
            <a:ext cx="3105150" cy="48577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5562600" y="1600200"/>
            <a:ext cx="2749471" cy="369332"/>
          </a:xfrm>
          <a:prstGeom prst="rect">
            <a:avLst/>
          </a:prstGeom>
        </p:spPr>
        <p:txBody>
          <a:bodyPr wrap="none">
            <a:spAutoFit/>
          </a:bodyPr>
          <a:lstStyle/>
          <a:p>
            <a:r>
              <a:rPr lang="en-US" dirty="0">
                <a:solidFill>
                  <a:srgbClr val="000000"/>
                </a:solidFill>
                <a:latin typeface="Times New Roman"/>
                <a:ea typeface="Times New Roman"/>
                <a:cs typeface="B Yagut"/>
              </a:rPr>
              <a:t>Lancet 2007; 369: 750-756.</a:t>
            </a:r>
            <a:endParaRPr lang="en-US" dirty="0"/>
          </a:p>
        </p:txBody>
      </p:sp>
      <p:sp>
        <p:nvSpPr>
          <p:cNvPr id="5" name="Rectangle 4"/>
          <p:cNvSpPr/>
          <p:nvPr/>
        </p:nvSpPr>
        <p:spPr>
          <a:xfrm>
            <a:off x="457200" y="5983069"/>
            <a:ext cx="8258175" cy="646331"/>
          </a:xfrm>
          <a:prstGeom prst="rect">
            <a:avLst/>
          </a:prstGeom>
          <a:solidFill>
            <a:srgbClr val="CCFF33"/>
          </a:solidFill>
        </p:spPr>
        <p:txBody>
          <a:bodyPr wrap="square">
            <a:spAutoFit/>
          </a:bodyPr>
          <a:lstStyle/>
          <a:p>
            <a:pPr algn="r" rtl="1"/>
            <a:r>
              <a:rPr lang="ar-SA" b="1" dirty="0">
                <a:latin typeface="Times New Roman"/>
                <a:ea typeface="Calibri"/>
                <a:cs typeface="B Zar"/>
              </a:rPr>
              <a:t>شیوع دیابت در انتاریو کانادا، در طی 10 سال مطالعه افزایش اساسی داشت و این افزایش از سال 2005 بیش از میزان کلی پیش بینی شده برای سال 2030 بود.</a:t>
            </a:r>
            <a:endParaRPr lang="en-US" dirty="0"/>
          </a:p>
        </p:txBody>
      </p:sp>
    </p:spTree>
    <p:extLst>
      <p:ext uri="{BB962C8B-B14F-4D97-AF65-F5344CB8AC3E}">
        <p14:creationId xmlns:p14="http://schemas.microsoft.com/office/powerpoint/2010/main" xmlns="" val="3981058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3806977095"/>
              </p:ext>
            </p:extLst>
          </p:nvPr>
        </p:nvGraphicFramePr>
        <p:xfrm>
          <a:off x="416160" y="2286000"/>
          <a:ext cx="8235478" cy="3478530"/>
        </p:xfrm>
        <a:graphic>
          <a:graphicData uri="http://schemas.openxmlformats.org/drawingml/2006/table">
            <a:tbl>
              <a:tblPr firstRow="1" firstCol="1" bandRow="1"/>
              <a:tblGrid>
                <a:gridCol w="2245429"/>
                <a:gridCol w="83777"/>
                <a:gridCol w="2304419"/>
                <a:gridCol w="1400120"/>
                <a:gridCol w="1893994"/>
                <a:gridCol w="307739"/>
              </a:tblGrid>
              <a:tr h="762000">
                <a:tc gridSpan="2">
                  <a:txBody>
                    <a:bodyPr/>
                    <a:lstStyle/>
                    <a:p>
                      <a:pPr algn="ctr" rtl="1">
                        <a:lnSpc>
                          <a:spcPct val="115000"/>
                        </a:lnSpc>
                        <a:spcAft>
                          <a:spcPts val="0"/>
                        </a:spcAft>
                      </a:pPr>
                      <a:endParaRPr lang="fa-IR" sz="500" b="1" dirty="0" smtClean="0">
                        <a:effectLst/>
                        <a:latin typeface="Calibri"/>
                        <a:ea typeface="Calibri"/>
                        <a:cs typeface="B Zar" pitchFamily="2" charset="-78"/>
                      </a:endParaRPr>
                    </a:p>
                    <a:p>
                      <a:pPr algn="ctr" rtl="1">
                        <a:lnSpc>
                          <a:spcPct val="115000"/>
                        </a:lnSpc>
                        <a:spcAft>
                          <a:spcPts val="0"/>
                        </a:spcAft>
                      </a:pPr>
                      <a:r>
                        <a:rPr lang="ar-SA" sz="1600" b="1" dirty="0" smtClean="0">
                          <a:effectLst/>
                          <a:latin typeface="Calibri"/>
                          <a:ea typeface="Calibri"/>
                          <a:cs typeface="B Zar" pitchFamily="2" charset="-78"/>
                        </a:rPr>
                        <a:t>نتایج </a:t>
                      </a:r>
                      <a:endParaRPr lang="en-US" sz="1600" b="1" dirty="0">
                        <a:effectLst/>
                        <a:latin typeface="Calibri"/>
                        <a:ea typeface="Calibri"/>
                        <a:cs typeface="B Zar" pitchFamily="2" charset="-78"/>
                      </a:endParaRPr>
                    </a:p>
                  </a:txBody>
                  <a:tcPr marL="58377" marR="583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hMerge="1">
                  <a:txBody>
                    <a:bodyPr/>
                    <a:lstStyle/>
                    <a:p>
                      <a:endParaRPr lang="en-US"/>
                    </a:p>
                  </a:txBody>
                  <a:tcPr/>
                </a:tc>
                <a:tc>
                  <a:txBody>
                    <a:bodyPr/>
                    <a:lstStyle/>
                    <a:p>
                      <a:pPr algn="ctr" rtl="1">
                        <a:lnSpc>
                          <a:spcPct val="115000"/>
                        </a:lnSpc>
                        <a:spcAft>
                          <a:spcPts val="0"/>
                        </a:spcAft>
                      </a:pPr>
                      <a:endParaRPr lang="fa-IR" sz="500" b="1" dirty="0" smtClean="0">
                        <a:effectLst/>
                        <a:latin typeface="Calibri"/>
                        <a:ea typeface="Calibri"/>
                        <a:cs typeface="B Zar" pitchFamily="2" charset="-78"/>
                      </a:endParaRPr>
                    </a:p>
                    <a:p>
                      <a:pPr algn="ctr" rtl="1">
                        <a:lnSpc>
                          <a:spcPct val="115000"/>
                        </a:lnSpc>
                        <a:spcAft>
                          <a:spcPts val="0"/>
                        </a:spcAft>
                      </a:pPr>
                      <a:r>
                        <a:rPr lang="ar-SA" sz="1600" b="1" dirty="0" smtClean="0">
                          <a:effectLst/>
                          <a:latin typeface="Calibri"/>
                          <a:ea typeface="Calibri"/>
                          <a:cs typeface="B Zar" pitchFamily="2" charset="-78"/>
                        </a:rPr>
                        <a:t>تعریف </a:t>
                      </a:r>
                      <a:r>
                        <a:rPr lang="ar-SA" sz="1600" b="1" dirty="0">
                          <a:effectLst/>
                          <a:latin typeface="Calibri"/>
                          <a:ea typeface="Calibri"/>
                          <a:cs typeface="B Zar" pitchFamily="2" charset="-78"/>
                        </a:rPr>
                        <a:t>پره دیابت و دیابت</a:t>
                      </a:r>
                      <a:endParaRPr lang="en-US" sz="1600" b="1" dirty="0">
                        <a:effectLst/>
                        <a:latin typeface="Calibri"/>
                        <a:ea typeface="Calibri"/>
                        <a:cs typeface="B Zar" pitchFamily="2" charset="-78"/>
                      </a:endParaRPr>
                    </a:p>
                  </a:txBody>
                  <a:tcPr marL="58377" marR="583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rtl="1">
                        <a:lnSpc>
                          <a:spcPct val="115000"/>
                        </a:lnSpc>
                        <a:spcAft>
                          <a:spcPts val="0"/>
                        </a:spcAft>
                      </a:pPr>
                      <a:endParaRPr lang="fa-IR" sz="400" b="1" dirty="0" smtClean="0">
                        <a:effectLst/>
                        <a:latin typeface="Calibri"/>
                        <a:ea typeface="Calibri"/>
                        <a:cs typeface="B Zar" pitchFamily="2" charset="-78"/>
                      </a:endParaRPr>
                    </a:p>
                    <a:p>
                      <a:pPr algn="ctr" rtl="1">
                        <a:lnSpc>
                          <a:spcPct val="115000"/>
                        </a:lnSpc>
                        <a:spcAft>
                          <a:spcPts val="0"/>
                        </a:spcAft>
                      </a:pPr>
                      <a:r>
                        <a:rPr lang="ar-SA" sz="1600" b="1" dirty="0" smtClean="0">
                          <a:effectLst/>
                          <a:latin typeface="Calibri"/>
                          <a:ea typeface="Calibri"/>
                          <a:cs typeface="B Zar" pitchFamily="2" charset="-78"/>
                        </a:rPr>
                        <a:t>حجم </a:t>
                      </a:r>
                      <a:r>
                        <a:rPr lang="ar-SA" sz="1600" b="1" dirty="0">
                          <a:effectLst/>
                          <a:latin typeface="Calibri"/>
                          <a:ea typeface="Calibri"/>
                          <a:cs typeface="B Zar" pitchFamily="2" charset="-78"/>
                        </a:rPr>
                        <a:t>و جمعیت مطالعه  </a:t>
                      </a:r>
                      <a:endParaRPr lang="en-US" sz="1600" b="1" dirty="0">
                        <a:effectLst/>
                        <a:latin typeface="Calibri"/>
                        <a:ea typeface="Calibri"/>
                        <a:cs typeface="B Zar" pitchFamily="2" charset="-78"/>
                      </a:endParaRPr>
                    </a:p>
                  </a:txBody>
                  <a:tcPr marL="58377" marR="583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rtl="1">
                        <a:lnSpc>
                          <a:spcPct val="115000"/>
                        </a:lnSpc>
                        <a:spcAft>
                          <a:spcPts val="0"/>
                        </a:spcAft>
                      </a:pPr>
                      <a:endParaRPr lang="fa-IR" sz="300" b="1" dirty="0" smtClean="0">
                        <a:effectLst/>
                        <a:latin typeface="Calibri"/>
                        <a:ea typeface="Calibri"/>
                        <a:cs typeface="B Zar" pitchFamily="2" charset="-78"/>
                      </a:endParaRPr>
                    </a:p>
                    <a:p>
                      <a:pPr algn="ctr" rtl="1">
                        <a:lnSpc>
                          <a:spcPct val="115000"/>
                        </a:lnSpc>
                        <a:spcAft>
                          <a:spcPts val="0"/>
                        </a:spcAft>
                      </a:pPr>
                      <a:r>
                        <a:rPr lang="ar-SA" sz="1600" b="1" dirty="0" smtClean="0">
                          <a:effectLst/>
                          <a:latin typeface="Calibri"/>
                          <a:ea typeface="Calibri"/>
                          <a:cs typeface="B Zar" pitchFamily="2" charset="-78"/>
                        </a:rPr>
                        <a:t>سال</a:t>
                      </a:r>
                      <a:r>
                        <a:rPr lang="ar-SA" sz="1600" b="1" dirty="0">
                          <a:effectLst/>
                          <a:latin typeface="Calibri"/>
                          <a:ea typeface="Calibri"/>
                          <a:cs typeface="B Zar" pitchFamily="2" charset="-78"/>
                        </a:rPr>
                        <a:t>، محل و طراحی مطالعه </a:t>
                      </a:r>
                      <a:endParaRPr lang="en-US" sz="1600" b="1" dirty="0">
                        <a:effectLst/>
                        <a:latin typeface="Calibri"/>
                        <a:ea typeface="Calibri"/>
                        <a:cs typeface="B Zar" pitchFamily="2" charset="-78"/>
                      </a:endParaRPr>
                    </a:p>
                  </a:txBody>
                  <a:tcPr marL="58377" marR="583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l">
                        <a:lnSpc>
                          <a:spcPct val="115000"/>
                        </a:lnSpc>
                        <a:spcAft>
                          <a:spcPts val="1000"/>
                        </a:spcAft>
                      </a:pPr>
                      <a:r>
                        <a:rPr lang="en-US" sz="900" dirty="0">
                          <a:effectLst/>
                          <a:latin typeface="Calibri"/>
                          <a:ea typeface="Calibri"/>
                          <a:cs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6699"/>
                    </a:solidFill>
                  </a:tcPr>
                </a:tc>
              </a:tr>
              <a:tr h="2261860">
                <a:tc>
                  <a:txBody>
                    <a:bodyPr/>
                    <a:lstStyle/>
                    <a:p>
                      <a:pPr algn="just" rtl="1">
                        <a:lnSpc>
                          <a:spcPct val="115000"/>
                        </a:lnSpc>
                        <a:spcAft>
                          <a:spcPts val="0"/>
                        </a:spcAft>
                      </a:pPr>
                      <a:endParaRPr lang="fa-IR" sz="1100" b="1" dirty="0" smtClean="0">
                        <a:solidFill>
                          <a:srgbClr val="000000"/>
                        </a:solidFill>
                        <a:effectLst/>
                        <a:latin typeface="Calibri"/>
                        <a:ea typeface="Calibri"/>
                        <a:cs typeface="B Zar" pitchFamily="2" charset="-78"/>
                      </a:endParaRPr>
                    </a:p>
                    <a:p>
                      <a:pPr algn="just" rtl="1">
                        <a:lnSpc>
                          <a:spcPct val="115000"/>
                        </a:lnSpc>
                        <a:spcAft>
                          <a:spcPts val="0"/>
                        </a:spcAft>
                      </a:pPr>
                      <a:r>
                        <a:rPr lang="fa-IR" sz="1600" b="1" dirty="0" smtClean="0">
                          <a:solidFill>
                            <a:srgbClr val="000000"/>
                          </a:solidFill>
                          <a:effectLst/>
                          <a:latin typeface="Calibri"/>
                          <a:ea typeface="Calibri"/>
                          <a:cs typeface="B Zar" pitchFamily="2" charset="-78"/>
                        </a:rPr>
                        <a:t>در </a:t>
                      </a:r>
                      <a:r>
                        <a:rPr lang="fa-IR" sz="1600" b="1" dirty="0">
                          <a:solidFill>
                            <a:srgbClr val="000000"/>
                          </a:solidFill>
                          <a:effectLst/>
                          <a:latin typeface="Calibri"/>
                          <a:ea typeface="Calibri"/>
                          <a:cs typeface="B Zar" pitchFamily="2" charset="-78"/>
                        </a:rPr>
                        <a:t>طی 8 سال شیوع </a:t>
                      </a:r>
                      <a:r>
                        <a:rPr lang="en-US" sz="1600" b="1" dirty="0">
                          <a:solidFill>
                            <a:srgbClr val="FF0000"/>
                          </a:solidFill>
                          <a:effectLst/>
                          <a:latin typeface="Calibri"/>
                          <a:ea typeface="Calibri"/>
                          <a:cs typeface="B Zar" pitchFamily="2" charset="-78"/>
                        </a:rPr>
                        <a:t>IFG</a:t>
                      </a:r>
                      <a:r>
                        <a:rPr lang="fa-IR" sz="1600" b="1" dirty="0">
                          <a:solidFill>
                            <a:srgbClr val="FF0000"/>
                          </a:solidFill>
                          <a:effectLst/>
                          <a:latin typeface="Calibri"/>
                          <a:ea typeface="Calibri"/>
                          <a:cs typeface="B Zar" pitchFamily="2" charset="-78"/>
                        </a:rPr>
                        <a:t> </a:t>
                      </a:r>
                      <a:r>
                        <a:rPr lang="fa-IR" sz="1600" b="1" dirty="0">
                          <a:solidFill>
                            <a:srgbClr val="000000"/>
                          </a:solidFill>
                          <a:effectLst/>
                          <a:latin typeface="Calibri"/>
                          <a:ea typeface="Calibri"/>
                          <a:cs typeface="B Zar" pitchFamily="2" charset="-78"/>
                        </a:rPr>
                        <a:t>در مردان و زنان به ترتیب </a:t>
                      </a:r>
                      <a:r>
                        <a:rPr lang="fa-IR" sz="1600" b="1" dirty="0">
                          <a:solidFill>
                            <a:srgbClr val="FF0000"/>
                          </a:solidFill>
                          <a:effectLst/>
                          <a:latin typeface="Calibri"/>
                          <a:ea typeface="Calibri"/>
                          <a:cs typeface="B Zar" pitchFamily="2" charset="-78"/>
                        </a:rPr>
                        <a:t>4/7</a:t>
                      </a:r>
                      <a:r>
                        <a:rPr lang="fa-IR" sz="1600" b="1" dirty="0">
                          <a:solidFill>
                            <a:srgbClr val="000000"/>
                          </a:solidFill>
                          <a:effectLst/>
                          <a:latin typeface="Calibri"/>
                          <a:ea typeface="Calibri"/>
                          <a:cs typeface="B Zar" pitchFamily="2" charset="-78"/>
                        </a:rPr>
                        <a:t>٪ و </a:t>
                      </a:r>
                      <a:r>
                        <a:rPr lang="fa-IR" sz="1600" b="1" dirty="0">
                          <a:solidFill>
                            <a:srgbClr val="FF0000"/>
                          </a:solidFill>
                          <a:effectLst/>
                          <a:latin typeface="Calibri"/>
                          <a:ea typeface="Calibri"/>
                          <a:cs typeface="B Zar" pitchFamily="2" charset="-78"/>
                        </a:rPr>
                        <a:t>8/6</a:t>
                      </a:r>
                      <a:r>
                        <a:rPr lang="fa-IR" sz="1600" b="1" dirty="0">
                          <a:solidFill>
                            <a:srgbClr val="000000"/>
                          </a:solidFill>
                          <a:effectLst/>
                          <a:latin typeface="Calibri"/>
                          <a:ea typeface="Calibri"/>
                          <a:cs typeface="B Zar" pitchFamily="2" charset="-78"/>
                        </a:rPr>
                        <a:t>٪ </a:t>
                      </a:r>
                      <a:r>
                        <a:rPr lang="fa-IR" sz="1600" b="1" dirty="0">
                          <a:solidFill>
                            <a:srgbClr val="FF0000"/>
                          </a:solidFill>
                          <a:effectLst/>
                          <a:latin typeface="Calibri"/>
                          <a:ea typeface="Calibri"/>
                          <a:cs typeface="B Zar" pitchFamily="2" charset="-78"/>
                        </a:rPr>
                        <a:t>کاهش</a:t>
                      </a:r>
                      <a:r>
                        <a:rPr lang="fa-IR" sz="1600" b="1" dirty="0">
                          <a:solidFill>
                            <a:srgbClr val="000000"/>
                          </a:solidFill>
                          <a:effectLst/>
                          <a:latin typeface="Calibri"/>
                          <a:ea typeface="Calibri"/>
                          <a:cs typeface="B Zar" pitchFamily="2" charset="-78"/>
                        </a:rPr>
                        <a:t> داشت و این کاهش برای </a:t>
                      </a:r>
                      <a:r>
                        <a:rPr lang="fa-IR" sz="1600" b="1" dirty="0">
                          <a:solidFill>
                            <a:srgbClr val="FF0000"/>
                          </a:solidFill>
                          <a:effectLst/>
                          <a:latin typeface="Calibri"/>
                          <a:ea typeface="Calibri"/>
                          <a:cs typeface="B Zar" pitchFamily="2" charset="-78"/>
                        </a:rPr>
                        <a:t>دیابت</a:t>
                      </a:r>
                      <a:r>
                        <a:rPr lang="fa-IR" sz="1600" b="1" dirty="0">
                          <a:solidFill>
                            <a:srgbClr val="000000"/>
                          </a:solidFill>
                          <a:effectLst/>
                          <a:latin typeface="Calibri"/>
                          <a:ea typeface="Calibri"/>
                          <a:cs typeface="B Zar" pitchFamily="2" charset="-78"/>
                        </a:rPr>
                        <a:t> در مردان و زنان به ترتیب </a:t>
                      </a:r>
                      <a:r>
                        <a:rPr lang="fa-IR" sz="1600" b="1" dirty="0">
                          <a:solidFill>
                            <a:srgbClr val="FF0000"/>
                          </a:solidFill>
                          <a:effectLst/>
                          <a:latin typeface="Calibri"/>
                          <a:ea typeface="Calibri"/>
                          <a:cs typeface="B Zar" pitchFamily="2" charset="-78"/>
                        </a:rPr>
                        <a:t>8/9</a:t>
                      </a:r>
                      <a:r>
                        <a:rPr lang="fa-IR" sz="1600" b="1" dirty="0">
                          <a:solidFill>
                            <a:srgbClr val="000000"/>
                          </a:solidFill>
                          <a:effectLst/>
                          <a:latin typeface="Calibri"/>
                          <a:ea typeface="Calibri"/>
                          <a:cs typeface="B Zar" pitchFamily="2" charset="-78"/>
                        </a:rPr>
                        <a:t>٪ و </a:t>
                      </a:r>
                      <a:r>
                        <a:rPr lang="fa-IR" sz="1600" b="1" dirty="0">
                          <a:solidFill>
                            <a:srgbClr val="FF0000"/>
                          </a:solidFill>
                          <a:effectLst/>
                          <a:latin typeface="Calibri"/>
                          <a:ea typeface="Calibri"/>
                          <a:cs typeface="B Zar" pitchFamily="2" charset="-78"/>
                        </a:rPr>
                        <a:t>9/8</a:t>
                      </a:r>
                      <a:r>
                        <a:rPr lang="fa-IR" sz="1600" b="1" dirty="0">
                          <a:solidFill>
                            <a:srgbClr val="000000"/>
                          </a:solidFill>
                          <a:effectLst/>
                          <a:latin typeface="Calibri"/>
                          <a:ea typeface="Calibri"/>
                          <a:cs typeface="B Zar" pitchFamily="2" charset="-78"/>
                        </a:rPr>
                        <a:t>٪ بود. </a:t>
                      </a:r>
                      <a:endParaRPr lang="en-US" sz="1600" b="1" dirty="0">
                        <a:effectLst/>
                        <a:latin typeface="Calibri"/>
                        <a:ea typeface="Calibri"/>
                        <a:cs typeface="B Zar" pitchFamily="2" charset="-78"/>
                      </a:endParaRPr>
                    </a:p>
                    <a:p>
                      <a:pPr algn="just" rtl="1">
                        <a:lnSpc>
                          <a:spcPct val="115000"/>
                        </a:lnSpc>
                        <a:spcAft>
                          <a:spcPts val="0"/>
                        </a:spcAft>
                      </a:pPr>
                      <a:r>
                        <a:rPr lang="en-US" sz="1600" b="1" dirty="0">
                          <a:solidFill>
                            <a:srgbClr val="000000"/>
                          </a:solidFill>
                          <a:effectLst/>
                          <a:latin typeface="Calibri"/>
                          <a:ea typeface="Calibri"/>
                          <a:cs typeface="B Zar" pitchFamily="2" charset="-78"/>
                        </a:rPr>
                        <a:t>OR</a:t>
                      </a:r>
                      <a:r>
                        <a:rPr lang="fa-IR" sz="1600" b="1" dirty="0">
                          <a:solidFill>
                            <a:srgbClr val="000000"/>
                          </a:solidFill>
                          <a:effectLst/>
                          <a:latin typeface="Calibri"/>
                          <a:ea typeface="Calibri"/>
                          <a:cs typeface="B Zar" pitchFamily="2" charset="-78"/>
                        </a:rPr>
                        <a:t> برای </a:t>
                      </a:r>
                      <a:r>
                        <a:rPr lang="en-US" sz="1600" b="1" dirty="0">
                          <a:solidFill>
                            <a:srgbClr val="000000"/>
                          </a:solidFill>
                          <a:effectLst/>
                          <a:latin typeface="Calibri"/>
                          <a:ea typeface="Calibri"/>
                          <a:cs typeface="B Zar" pitchFamily="2" charset="-78"/>
                        </a:rPr>
                        <a:t>IFG</a:t>
                      </a:r>
                      <a:r>
                        <a:rPr lang="fa-IR" sz="1600" b="1" dirty="0">
                          <a:solidFill>
                            <a:srgbClr val="000000"/>
                          </a:solidFill>
                          <a:effectLst/>
                          <a:latin typeface="Calibri"/>
                          <a:ea typeface="Calibri"/>
                          <a:cs typeface="B Zar" pitchFamily="2" charset="-78"/>
                        </a:rPr>
                        <a:t> در مردان و زنان در طی زمان کاهش داشت. </a:t>
                      </a:r>
                      <a:endParaRPr lang="en-US" sz="1600" b="1" dirty="0">
                        <a:effectLst/>
                        <a:latin typeface="Calibri"/>
                        <a:ea typeface="Calibri"/>
                        <a:cs typeface="B Zar" pitchFamily="2" charset="-78"/>
                      </a:endParaRPr>
                    </a:p>
                  </a:txBody>
                  <a:tcPr marL="58377" marR="58377" marT="0" marB="0">
                    <a:lnL>
                      <a:noFill/>
                    </a:lnL>
                    <a:lnR>
                      <a:noFill/>
                    </a:lnR>
                    <a:lnT w="12700" cap="flat" cmpd="sng" algn="ctr">
                      <a:solidFill>
                        <a:srgbClr val="000000"/>
                      </a:solidFill>
                      <a:prstDash val="solid"/>
                      <a:round/>
                      <a:headEnd type="none" w="med" len="med"/>
                      <a:tailEnd type="none" w="med" len="med"/>
                    </a:lnT>
                    <a:lnB>
                      <a:noFill/>
                    </a:lnB>
                    <a:solidFill>
                      <a:srgbClr val="FFCCCC"/>
                    </a:solidFill>
                  </a:tcPr>
                </a:tc>
                <a:tc gridSpan="2">
                  <a:txBody>
                    <a:bodyPr/>
                    <a:lstStyle/>
                    <a:p>
                      <a:pPr algn="r" rtl="1">
                        <a:lnSpc>
                          <a:spcPct val="115000"/>
                        </a:lnSpc>
                        <a:spcAft>
                          <a:spcPts val="0"/>
                        </a:spcAft>
                      </a:pPr>
                      <a:endParaRPr lang="fa-IR" sz="1100" b="1" dirty="0" smtClean="0">
                        <a:effectLst/>
                        <a:latin typeface="Calibri"/>
                        <a:ea typeface="Calibri"/>
                        <a:cs typeface="B Zar" pitchFamily="2" charset="-78"/>
                      </a:endParaRPr>
                    </a:p>
                    <a:p>
                      <a:pPr algn="r" rtl="1">
                        <a:lnSpc>
                          <a:spcPct val="115000"/>
                        </a:lnSpc>
                        <a:spcAft>
                          <a:spcPts val="0"/>
                        </a:spcAft>
                      </a:pPr>
                      <a:r>
                        <a:rPr lang="en-US" sz="1600" b="1" dirty="0" smtClean="0">
                          <a:effectLst/>
                          <a:latin typeface="Calibri"/>
                          <a:ea typeface="Calibri"/>
                          <a:cs typeface="B Zar" pitchFamily="2" charset="-78"/>
                        </a:rPr>
                        <a:t>IFG</a:t>
                      </a:r>
                      <a:r>
                        <a:rPr lang="fa-IR" sz="1600" b="1" dirty="0" smtClean="0">
                          <a:effectLst/>
                          <a:latin typeface="Calibri"/>
                          <a:ea typeface="Calibri"/>
                          <a:cs typeface="B Zar" pitchFamily="2" charset="-78"/>
                        </a:rPr>
                        <a:t> </a:t>
                      </a:r>
                      <a:r>
                        <a:rPr lang="fa-IR" sz="1600" b="1" dirty="0">
                          <a:effectLst/>
                          <a:latin typeface="Calibri"/>
                          <a:ea typeface="Calibri"/>
                          <a:cs typeface="B Zar" pitchFamily="2" charset="-78"/>
                        </a:rPr>
                        <a:t>قند خون بیشتر و مساوی 7 میلی مول در لیتر</a:t>
                      </a:r>
                      <a:endParaRPr lang="en-US" sz="1600" b="1" dirty="0">
                        <a:effectLst/>
                        <a:latin typeface="Calibri"/>
                        <a:ea typeface="Calibri"/>
                        <a:cs typeface="B Zar" pitchFamily="2" charset="-78"/>
                      </a:endParaRPr>
                    </a:p>
                  </a:txBody>
                  <a:tcPr marL="58377" marR="58377" marT="0" marB="0">
                    <a:lnL>
                      <a:noFill/>
                    </a:lnL>
                    <a:lnR>
                      <a:noFill/>
                    </a:lnR>
                    <a:lnT w="12700" cap="flat" cmpd="sng" algn="ctr">
                      <a:solidFill>
                        <a:srgbClr val="000000"/>
                      </a:solidFill>
                      <a:prstDash val="solid"/>
                      <a:round/>
                      <a:headEnd type="none" w="med" len="med"/>
                      <a:tailEnd type="none" w="med" len="med"/>
                    </a:lnT>
                    <a:lnB>
                      <a:noFill/>
                    </a:lnB>
                    <a:solidFill>
                      <a:srgbClr val="FFCCCC"/>
                    </a:solidFill>
                  </a:tcPr>
                </a:tc>
                <a:tc hMerge="1">
                  <a:txBody>
                    <a:bodyPr/>
                    <a:lstStyle/>
                    <a:p>
                      <a:endParaRPr lang="en-US"/>
                    </a:p>
                  </a:txBody>
                  <a:tcPr/>
                </a:tc>
                <a:tc>
                  <a:txBody>
                    <a:bodyPr/>
                    <a:lstStyle/>
                    <a:p>
                      <a:pPr algn="ctr" rtl="1">
                        <a:lnSpc>
                          <a:spcPct val="115000"/>
                        </a:lnSpc>
                        <a:spcAft>
                          <a:spcPts val="0"/>
                        </a:spcAft>
                      </a:pPr>
                      <a:endParaRPr lang="fa-IR" sz="1100" b="1" dirty="0" smtClean="0">
                        <a:effectLst/>
                        <a:latin typeface="Calibri"/>
                        <a:ea typeface="Calibri"/>
                        <a:cs typeface="B Zar" pitchFamily="2" charset="-78"/>
                      </a:endParaRPr>
                    </a:p>
                    <a:p>
                      <a:pPr algn="ctr" rtl="1">
                        <a:lnSpc>
                          <a:spcPct val="115000"/>
                        </a:lnSpc>
                        <a:spcAft>
                          <a:spcPts val="0"/>
                        </a:spcAft>
                      </a:pPr>
                      <a:r>
                        <a:rPr lang="ar-SA" sz="1600" b="1" dirty="0" smtClean="0">
                          <a:effectLst/>
                          <a:latin typeface="Calibri"/>
                          <a:ea typeface="Calibri"/>
                          <a:cs typeface="B Zar" pitchFamily="2" charset="-78"/>
                        </a:rPr>
                        <a:t>2745 </a:t>
                      </a:r>
                      <a:r>
                        <a:rPr lang="ar-SA" sz="1600" b="1" dirty="0">
                          <a:effectLst/>
                          <a:latin typeface="Calibri"/>
                          <a:ea typeface="Calibri"/>
                          <a:cs typeface="B Zar" pitchFamily="2" charset="-78"/>
                        </a:rPr>
                        <a:t>مرد</a:t>
                      </a:r>
                      <a:endParaRPr lang="en-US" sz="1600" b="1" dirty="0">
                        <a:effectLst/>
                        <a:latin typeface="Calibri"/>
                        <a:ea typeface="Calibri"/>
                        <a:cs typeface="B Zar" pitchFamily="2" charset="-78"/>
                      </a:endParaRPr>
                    </a:p>
                    <a:p>
                      <a:pPr algn="ctr" rtl="1">
                        <a:lnSpc>
                          <a:spcPct val="115000"/>
                        </a:lnSpc>
                        <a:spcAft>
                          <a:spcPts val="0"/>
                        </a:spcAft>
                      </a:pPr>
                      <a:r>
                        <a:rPr lang="ar-SA" sz="1600" b="1" dirty="0">
                          <a:effectLst/>
                          <a:latin typeface="Calibri"/>
                          <a:ea typeface="Calibri"/>
                          <a:cs typeface="B Zar" pitchFamily="2" charset="-78"/>
                        </a:rPr>
                        <a:t> 3611 زن</a:t>
                      </a:r>
                      <a:endParaRPr lang="en-US" sz="1600" b="1" dirty="0">
                        <a:effectLst/>
                        <a:latin typeface="Calibri"/>
                        <a:ea typeface="Calibri"/>
                        <a:cs typeface="B Zar" pitchFamily="2" charset="-78"/>
                      </a:endParaRPr>
                    </a:p>
                    <a:p>
                      <a:pPr algn="ctr" rtl="1">
                        <a:lnSpc>
                          <a:spcPct val="115000"/>
                        </a:lnSpc>
                        <a:spcAft>
                          <a:spcPts val="0"/>
                        </a:spcAft>
                      </a:pPr>
                      <a:r>
                        <a:rPr lang="ar-SA" sz="1600" b="1" dirty="0">
                          <a:effectLst/>
                          <a:latin typeface="Calibri"/>
                          <a:ea typeface="Calibri"/>
                          <a:cs typeface="B Zar" pitchFamily="2" charset="-78"/>
                        </a:rPr>
                        <a:t> </a:t>
                      </a:r>
                      <a:endParaRPr lang="en-US" sz="1600" b="1" dirty="0">
                        <a:effectLst/>
                        <a:latin typeface="Calibri"/>
                        <a:ea typeface="Calibri"/>
                        <a:cs typeface="B Zar" pitchFamily="2" charset="-78"/>
                      </a:endParaRPr>
                    </a:p>
                    <a:p>
                      <a:pPr algn="ctr" rtl="1">
                        <a:lnSpc>
                          <a:spcPct val="115000"/>
                        </a:lnSpc>
                        <a:spcAft>
                          <a:spcPts val="0"/>
                        </a:spcAft>
                      </a:pPr>
                      <a:r>
                        <a:rPr lang="ar-SA" sz="1600" b="1" dirty="0">
                          <a:effectLst/>
                          <a:latin typeface="Calibri"/>
                          <a:ea typeface="Calibri"/>
                          <a:cs typeface="B Zar" pitchFamily="2" charset="-78"/>
                        </a:rPr>
                        <a:t>69-20 سال</a:t>
                      </a:r>
                      <a:endParaRPr lang="en-US" sz="1600" b="1" dirty="0">
                        <a:effectLst/>
                        <a:latin typeface="Calibri"/>
                        <a:ea typeface="Calibri"/>
                        <a:cs typeface="B Zar" pitchFamily="2" charset="-78"/>
                      </a:endParaRPr>
                    </a:p>
                  </a:txBody>
                  <a:tcPr marL="58377" marR="58377" marT="0" marB="0">
                    <a:lnL>
                      <a:noFill/>
                    </a:lnL>
                    <a:lnR>
                      <a:noFill/>
                    </a:lnR>
                    <a:lnT w="12700" cap="flat" cmpd="sng" algn="ctr">
                      <a:solidFill>
                        <a:srgbClr val="000000"/>
                      </a:solidFill>
                      <a:prstDash val="solid"/>
                      <a:round/>
                      <a:headEnd type="none" w="med" len="med"/>
                      <a:tailEnd type="none" w="med" len="med"/>
                    </a:lnT>
                    <a:lnB>
                      <a:noFill/>
                    </a:lnB>
                    <a:solidFill>
                      <a:srgbClr val="FFCCCC"/>
                    </a:solidFill>
                  </a:tcPr>
                </a:tc>
                <a:tc gridSpan="2">
                  <a:txBody>
                    <a:bodyPr/>
                    <a:lstStyle/>
                    <a:p>
                      <a:pPr algn="ctr" rtl="1">
                        <a:lnSpc>
                          <a:spcPct val="115000"/>
                        </a:lnSpc>
                        <a:spcAft>
                          <a:spcPts val="0"/>
                        </a:spcAft>
                      </a:pPr>
                      <a:endParaRPr lang="fa-IR" sz="1100" b="1" dirty="0" smtClean="0">
                        <a:effectLst/>
                        <a:latin typeface="Calibri"/>
                        <a:ea typeface="Calibri"/>
                        <a:cs typeface="B Zar" pitchFamily="2" charset="-78"/>
                      </a:endParaRPr>
                    </a:p>
                    <a:p>
                      <a:pPr algn="ctr" rtl="1">
                        <a:lnSpc>
                          <a:spcPct val="115000"/>
                        </a:lnSpc>
                        <a:spcAft>
                          <a:spcPts val="0"/>
                        </a:spcAft>
                      </a:pPr>
                      <a:r>
                        <a:rPr lang="ar-SA" sz="1600" b="1" dirty="0" smtClean="0">
                          <a:effectLst/>
                          <a:latin typeface="Calibri"/>
                          <a:ea typeface="Calibri"/>
                          <a:cs typeface="B Zar" pitchFamily="2" charset="-78"/>
                        </a:rPr>
                        <a:t>200</a:t>
                      </a:r>
                      <a:r>
                        <a:rPr lang="ar-SA" sz="1600" b="1" dirty="0" smtClean="0">
                          <a:effectLst/>
                          <a:latin typeface="Times New Roman"/>
                          <a:ea typeface="Calibri"/>
                          <a:cs typeface="B Zar" pitchFamily="2" charset="-78"/>
                        </a:rPr>
                        <a:t>9</a:t>
                      </a:r>
                      <a:r>
                        <a:rPr lang="fa-IR" sz="1600" b="1" dirty="0" smtClean="0">
                          <a:effectLst/>
                          <a:latin typeface="Times New Roman"/>
                          <a:ea typeface="Calibri"/>
                          <a:cs typeface="B Zar" pitchFamily="2" charset="-78"/>
                        </a:rPr>
                        <a:t>و</a:t>
                      </a:r>
                      <a:r>
                        <a:rPr lang="ar-SA" sz="1600" b="1" dirty="0" smtClean="0">
                          <a:effectLst/>
                          <a:latin typeface="Times New Roman"/>
                          <a:ea typeface="Calibri"/>
                          <a:cs typeface="B Zar" pitchFamily="2" charset="-78"/>
                        </a:rPr>
                        <a:t>2002</a:t>
                      </a:r>
                      <a:r>
                        <a:rPr lang="ar-SA" sz="1600" b="1" dirty="0">
                          <a:effectLst/>
                          <a:latin typeface="Times New Roman"/>
                          <a:ea typeface="Calibri"/>
                          <a:cs typeface="B Zar" pitchFamily="2" charset="-78"/>
                        </a:rPr>
                        <a:t>، </a:t>
                      </a:r>
                      <a:endParaRPr lang="en-US" sz="1600" b="1" dirty="0">
                        <a:effectLst/>
                        <a:latin typeface="Calibri"/>
                        <a:ea typeface="Calibri"/>
                        <a:cs typeface="B Zar" pitchFamily="2" charset="-78"/>
                      </a:endParaRPr>
                    </a:p>
                    <a:p>
                      <a:pPr algn="ctr" rtl="1">
                        <a:lnSpc>
                          <a:spcPct val="115000"/>
                        </a:lnSpc>
                        <a:spcAft>
                          <a:spcPts val="0"/>
                        </a:spcAft>
                      </a:pPr>
                      <a:r>
                        <a:rPr lang="ar-SA" sz="1600" b="1" dirty="0">
                          <a:effectLst/>
                          <a:latin typeface="Times New Roman"/>
                          <a:ea typeface="Calibri"/>
                          <a:cs typeface="B Zar" pitchFamily="2" charset="-78"/>
                        </a:rPr>
                        <a:t> </a:t>
                      </a:r>
                      <a:endParaRPr lang="en-US" sz="1600" b="1" dirty="0">
                        <a:effectLst/>
                        <a:latin typeface="Calibri"/>
                        <a:ea typeface="Calibri"/>
                        <a:cs typeface="B Zar" pitchFamily="2" charset="-78"/>
                      </a:endParaRPr>
                    </a:p>
                    <a:p>
                      <a:pPr algn="ctr" rtl="1">
                        <a:lnSpc>
                          <a:spcPct val="115000"/>
                        </a:lnSpc>
                        <a:spcAft>
                          <a:spcPts val="0"/>
                        </a:spcAft>
                      </a:pPr>
                      <a:r>
                        <a:rPr lang="ar-SA" sz="1600" b="1" dirty="0">
                          <a:effectLst/>
                          <a:latin typeface="Times New Roman"/>
                          <a:ea typeface="Calibri"/>
                          <a:cs typeface="B Zar" pitchFamily="2" charset="-78"/>
                        </a:rPr>
                        <a:t>کویت </a:t>
                      </a:r>
                      <a:endParaRPr lang="en-US" sz="1600" b="1" dirty="0">
                        <a:effectLst/>
                        <a:latin typeface="Calibri"/>
                        <a:ea typeface="Calibri"/>
                        <a:cs typeface="B Zar" pitchFamily="2" charset="-78"/>
                      </a:endParaRPr>
                    </a:p>
                    <a:p>
                      <a:pPr algn="ctr" rtl="1">
                        <a:lnSpc>
                          <a:spcPct val="115000"/>
                        </a:lnSpc>
                        <a:spcAft>
                          <a:spcPts val="0"/>
                        </a:spcAft>
                      </a:pPr>
                      <a:r>
                        <a:rPr lang="ar-SA" sz="1600" b="1" dirty="0">
                          <a:effectLst/>
                          <a:latin typeface="Times New Roman"/>
                          <a:ea typeface="Calibri"/>
                          <a:cs typeface="B Zar" pitchFamily="2" charset="-78"/>
                        </a:rPr>
                        <a:t> </a:t>
                      </a:r>
                      <a:endParaRPr lang="en-US" sz="1600" b="1" dirty="0">
                        <a:effectLst/>
                        <a:latin typeface="Calibri"/>
                        <a:ea typeface="Calibri"/>
                        <a:cs typeface="B Zar" pitchFamily="2" charset="-78"/>
                      </a:endParaRPr>
                    </a:p>
                    <a:p>
                      <a:pPr algn="ctr" rtl="1">
                        <a:lnSpc>
                          <a:spcPct val="115000"/>
                        </a:lnSpc>
                        <a:spcAft>
                          <a:spcPts val="0"/>
                        </a:spcAft>
                      </a:pPr>
                      <a:r>
                        <a:rPr lang="ar-SA" sz="1600" b="1" dirty="0">
                          <a:effectLst/>
                          <a:latin typeface="Times New Roman"/>
                          <a:ea typeface="Calibri"/>
                          <a:cs typeface="B Zar" pitchFamily="2" charset="-78"/>
                        </a:rPr>
                        <a:t>مقطعی</a:t>
                      </a:r>
                      <a:r>
                        <a:rPr lang="fa-IR" sz="1600" b="1" dirty="0">
                          <a:effectLst/>
                          <a:latin typeface="Calibri"/>
                          <a:ea typeface="Calibri"/>
                          <a:cs typeface="B Zar" pitchFamily="2" charset="-78"/>
                        </a:rPr>
                        <a:t> </a:t>
                      </a:r>
                      <a:endParaRPr lang="en-US" sz="1600" b="1" dirty="0">
                        <a:effectLst/>
                        <a:latin typeface="Calibri"/>
                        <a:ea typeface="Calibri"/>
                        <a:cs typeface="B Zar" pitchFamily="2" charset="-78"/>
                      </a:endParaRPr>
                    </a:p>
                  </a:txBody>
                  <a:tcPr marL="58377" marR="58377" marT="0" marB="0">
                    <a:lnL>
                      <a:noFill/>
                    </a:lnL>
                    <a:lnR>
                      <a:noFill/>
                    </a:lnR>
                    <a:lnT w="12700" cap="flat" cmpd="sng" algn="ctr">
                      <a:solidFill>
                        <a:srgbClr val="000000"/>
                      </a:solidFill>
                      <a:prstDash val="solid"/>
                      <a:round/>
                      <a:headEnd type="none" w="med" len="med"/>
                      <a:tailEnd type="none" w="med" len="med"/>
                    </a:lnT>
                    <a:lnB>
                      <a:noFill/>
                    </a:lnB>
                    <a:solidFill>
                      <a:srgbClr val="FFCCCC"/>
                    </a:solidFill>
                  </a:tcPr>
                </a:tc>
                <a:tc hMerge="1">
                  <a:txBody>
                    <a:bodyPr/>
                    <a:lstStyle/>
                    <a:p>
                      <a:endParaRPr lang="en-US"/>
                    </a:p>
                  </a:txBody>
                  <a:tcPr/>
                </a:tc>
              </a:tr>
            </a:tbl>
          </a:graphicData>
        </a:graphic>
      </p:graphicFrame>
      <p:sp>
        <p:nvSpPr>
          <p:cNvPr id="4" name="Rectangle 3"/>
          <p:cNvSpPr/>
          <p:nvPr/>
        </p:nvSpPr>
        <p:spPr>
          <a:xfrm>
            <a:off x="457200" y="5858470"/>
            <a:ext cx="8153399" cy="646331"/>
          </a:xfrm>
          <a:prstGeom prst="rect">
            <a:avLst/>
          </a:prstGeom>
          <a:solidFill>
            <a:srgbClr val="66FFFF"/>
          </a:solidFill>
        </p:spPr>
        <p:txBody>
          <a:bodyPr wrap="square">
            <a:spAutoFit/>
          </a:bodyPr>
          <a:lstStyle/>
          <a:p>
            <a:pPr algn="r" rtl="1"/>
            <a:r>
              <a:rPr lang="ar-SA" b="1" dirty="0">
                <a:latin typeface="Times New Roman"/>
                <a:ea typeface="Calibri"/>
                <a:cs typeface="B Zar"/>
              </a:rPr>
              <a:t>کاهش در شیوع </a:t>
            </a:r>
            <a:r>
              <a:rPr lang="en-US" b="1" dirty="0">
                <a:latin typeface="Times New Roman"/>
                <a:ea typeface="Calibri"/>
                <a:cs typeface="B Zar"/>
              </a:rPr>
              <a:t>IFG</a:t>
            </a:r>
            <a:r>
              <a:rPr lang="fa-IR" b="1" dirty="0">
                <a:latin typeface="Times New Roman"/>
                <a:ea typeface="Calibri"/>
                <a:cs typeface="B Zar"/>
              </a:rPr>
              <a:t> و دیابت در بین سال های 2003-2002 و 2009-2008 حتی پس از </a:t>
            </a:r>
            <a:r>
              <a:rPr lang="en-US" b="1" dirty="0">
                <a:latin typeface="Times New Roman"/>
                <a:ea typeface="Calibri"/>
                <a:cs typeface="B Zar"/>
              </a:rPr>
              <a:t>Adjust </a:t>
            </a:r>
            <a:r>
              <a:rPr lang="fa-IR" b="1" dirty="0">
                <a:latin typeface="Times New Roman"/>
                <a:ea typeface="Calibri"/>
                <a:cs typeface="B Zar"/>
              </a:rPr>
              <a:t> کردن </a:t>
            </a:r>
            <a:r>
              <a:rPr lang="fa-IR" b="1" dirty="0" smtClean="0">
                <a:latin typeface="Times New Roman"/>
                <a:ea typeface="Calibri"/>
                <a:cs typeface="B Zar"/>
              </a:rPr>
              <a:t>متغیرهای سن و چاقی و، ورزش </a:t>
            </a:r>
            <a:r>
              <a:rPr lang="fa-IR" b="1" dirty="0">
                <a:latin typeface="Times New Roman"/>
                <a:ea typeface="Calibri"/>
                <a:cs typeface="B Zar"/>
              </a:rPr>
              <a:t>مشاهده شد.</a:t>
            </a:r>
            <a:endParaRPr lang="en-US" dirty="0"/>
          </a:p>
        </p:txBody>
      </p:sp>
      <p:pic>
        <p:nvPicPr>
          <p:cNvPr id="4097" name="Picture 1"/>
          <p:cNvPicPr>
            <a:picLocks noChangeAspect="1" noChangeArrowheads="1"/>
          </p:cNvPicPr>
          <p:nvPr/>
        </p:nvPicPr>
        <p:blipFill>
          <a:blip r:embed="rId2">
            <a:extLst>
              <a:ext uri="{28A0092B-C50C-407E-A947-70E740481C1C}">
                <a14:useLocalDpi xmlns:a14="http://schemas.microsoft.com/office/drawing/2010/main" xmlns="" val="0"/>
              </a:ext>
            </a:extLst>
          </a:blip>
          <a:srcRect l="6898" t="19112" r="10347" b="20592"/>
          <a:stretch>
            <a:fillRect/>
          </a:stretch>
        </p:blipFill>
        <p:spPr bwMode="auto">
          <a:xfrm>
            <a:off x="609599" y="609600"/>
            <a:ext cx="8000999"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15333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extLst>
              <a:ext uri="{28A0092B-C50C-407E-A947-70E740481C1C}">
                <a14:useLocalDpi xmlns:a14="http://schemas.microsoft.com/office/drawing/2010/main" xmlns="" val="0"/>
              </a:ext>
            </a:extLst>
          </a:blip>
          <a:srcRect l="28224" t="29398" r="12151" b="30887"/>
          <a:stretch>
            <a:fillRect/>
          </a:stretch>
        </p:blipFill>
        <p:spPr bwMode="auto">
          <a:xfrm>
            <a:off x="228600" y="609600"/>
            <a:ext cx="865467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xmlns="" val="2556939198"/>
              </p:ext>
            </p:extLst>
          </p:nvPr>
        </p:nvGraphicFramePr>
        <p:xfrm>
          <a:off x="457200" y="6096000"/>
          <a:ext cx="8229600" cy="457200"/>
        </p:xfrm>
        <a:graphic>
          <a:graphicData uri="http://schemas.openxmlformats.org/drawingml/2006/table">
            <a:tbl>
              <a:tblPr/>
              <a:tblGrid>
                <a:gridCol w="8229600"/>
              </a:tblGrid>
              <a:tr h="457200">
                <a:tc>
                  <a:txBody>
                    <a:bodyPr/>
                    <a:lstStyle/>
                    <a:p>
                      <a:pPr algn="r" rtl="1">
                        <a:lnSpc>
                          <a:spcPct val="115000"/>
                        </a:lnSpc>
                        <a:spcAft>
                          <a:spcPts val="0"/>
                        </a:spcAft>
                      </a:pPr>
                      <a:r>
                        <a:rPr lang="ar-SA" sz="1400" b="1" dirty="0">
                          <a:effectLst/>
                          <a:latin typeface="Times New Roman"/>
                          <a:ea typeface="Calibri"/>
                          <a:cs typeface="B Zar"/>
                        </a:rPr>
                        <a:t>نتایج نشان دهنده نیاز به برنامه ریزی سریع برای پیشگیری از دیابت و جلوگیری از عوارض آن بود</a:t>
                      </a:r>
                      <a:endParaRPr lang="en-US" sz="1200" dirty="0">
                        <a:effectLst/>
                        <a:latin typeface="Calibri"/>
                        <a:ea typeface="Calibri"/>
                        <a:cs typeface="Arial"/>
                      </a:endParaRPr>
                    </a:p>
                  </a:txBody>
                  <a:tcPr marL="114300" marR="114300" marT="0" marB="0">
                    <a:lnL>
                      <a:noFill/>
                    </a:lnL>
                    <a:lnR>
                      <a:noFill/>
                    </a:lnR>
                    <a:lnT>
                      <a:noFill/>
                    </a:lnT>
                    <a:lnB>
                      <a:noFill/>
                    </a:lnB>
                    <a:solidFill>
                      <a:srgbClr val="CCFF33"/>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044975738"/>
              </p:ext>
            </p:extLst>
          </p:nvPr>
        </p:nvGraphicFramePr>
        <p:xfrm>
          <a:off x="457200" y="2667000"/>
          <a:ext cx="8279523" cy="2986643"/>
        </p:xfrm>
        <a:graphic>
          <a:graphicData uri="http://schemas.openxmlformats.org/drawingml/2006/table">
            <a:tbl>
              <a:tblPr firstRow="1" firstCol="1" bandRow="1"/>
              <a:tblGrid>
                <a:gridCol w="2368350"/>
                <a:gridCol w="85263"/>
                <a:gridCol w="2575587"/>
                <a:gridCol w="1447800"/>
                <a:gridCol w="1658499"/>
                <a:gridCol w="144024"/>
              </a:tblGrid>
              <a:tr h="462899">
                <a:tc gridSpan="2">
                  <a:txBody>
                    <a:bodyPr/>
                    <a:lstStyle/>
                    <a:p>
                      <a:pPr algn="ctr" rtl="1">
                        <a:lnSpc>
                          <a:spcPct val="115000"/>
                        </a:lnSpc>
                        <a:spcAft>
                          <a:spcPts val="0"/>
                        </a:spcAft>
                      </a:pPr>
                      <a:endParaRPr lang="fa-IR" sz="7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نتایج </a:t>
                      </a:r>
                      <a:endParaRPr lang="en-US" sz="12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hMerge="1">
                  <a:txBody>
                    <a:bodyPr/>
                    <a:lstStyle/>
                    <a:p>
                      <a:endParaRPr lang="en-US"/>
                    </a:p>
                  </a:txBody>
                  <a:tcPr/>
                </a:tc>
                <a:tc>
                  <a:txBody>
                    <a:bodyPr/>
                    <a:lstStyle/>
                    <a:p>
                      <a:pPr algn="ctr" rtl="1">
                        <a:lnSpc>
                          <a:spcPct val="115000"/>
                        </a:lnSpc>
                        <a:spcAft>
                          <a:spcPts val="0"/>
                        </a:spcAft>
                      </a:pPr>
                      <a:endParaRPr lang="fa-IR" sz="7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تعریف </a:t>
                      </a:r>
                      <a:r>
                        <a:rPr lang="ar-SA" sz="1200" b="1" dirty="0">
                          <a:effectLst/>
                          <a:latin typeface="Calibri"/>
                          <a:ea typeface="Calibri"/>
                          <a:cs typeface="B Zar" pitchFamily="2" charset="-78"/>
                        </a:rPr>
                        <a:t>پره دیابت و دیابت</a:t>
                      </a:r>
                      <a:endParaRPr lang="en-US" sz="12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rtl="1">
                        <a:lnSpc>
                          <a:spcPct val="115000"/>
                        </a:lnSpc>
                        <a:spcAft>
                          <a:spcPts val="0"/>
                        </a:spcAft>
                      </a:pPr>
                      <a:endParaRPr lang="fa-IR" sz="7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حجم </a:t>
                      </a:r>
                      <a:r>
                        <a:rPr lang="ar-SA" sz="1200" b="1" dirty="0">
                          <a:effectLst/>
                          <a:latin typeface="Calibri"/>
                          <a:ea typeface="Calibri"/>
                          <a:cs typeface="B Zar" pitchFamily="2" charset="-78"/>
                        </a:rPr>
                        <a:t>و جمعیت مطالعه  </a:t>
                      </a:r>
                      <a:endParaRPr lang="en-US" sz="12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ctr" rtl="1">
                        <a:lnSpc>
                          <a:spcPct val="115000"/>
                        </a:lnSpc>
                        <a:spcAft>
                          <a:spcPts val="0"/>
                        </a:spcAft>
                      </a:pPr>
                      <a:endParaRPr lang="fa-IR" sz="7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سال</a:t>
                      </a:r>
                      <a:r>
                        <a:rPr lang="ar-SA" sz="1200" b="1" dirty="0">
                          <a:effectLst/>
                          <a:latin typeface="Calibri"/>
                          <a:ea typeface="Calibri"/>
                          <a:cs typeface="B Zar" pitchFamily="2" charset="-78"/>
                        </a:rPr>
                        <a:t>، محل و طراحی مطالعه </a:t>
                      </a:r>
                      <a:endParaRPr lang="en-US" sz="12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99"/>
                    </a:solidFill>
                  </a:tcPr>
                </a:tc>
                <a:tc>
                  <a:txBody>
                    <a:bodyPr/>
                    <a:lstStyle/>
                    <a:p>
                      <a:pPr algn="l">
                        <a:lnSpc>
                          <a:spcPct val="115000"/>
                        </a:lnSpc>
                        <a:spcAft>
                          <a:spcPts val="1000"/>
                        </a:spcAft>
                      </a:pPr>
                      <a:r>
                        <a:rPr lang="en-US" sz="1000" dirty="0">
                          <a:effectLst/>
                          <a:latin typeface="Calibri"/>
                          <a:ea typeface="Calibri"/>
                          <a:cs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0066"/>
                    </a:solidFill>
                  </a:tcPr>
                </a:tc>
              </a:tr>
              <a:tr h="1984800">
                <a:tc>
                  <a:txBody>
                    <a:bodyPr/>
                    <a:lstStyle/>
                    <a:p>
                      <a:pPr algn="just" rtl="1">
                        <a:lnSpc>
                          <a:spcPct val="115000"/>
                        </a:lnSpc>
                        <a:spcAft>
                          <a:spcPts val="0"/>
                        </a:spcAft>
                      </a:pPr>
                      <a:endParaRPr lang="fa-IR" sz="1200" b="1" dirty="0" smtClean="0">
                        <a:solidFill>
                          <a:srgbClr val="000000"/>
                        </a:solidFill>
                        <a:effectLst/>
                        <a:latin typeface="Calibri"/>
                        <a:ea typeface="Calibri"/>
                        <a:cs typeface="B Zar" pitchFamily="2" charset="-78"/>
                      </a:endParaRPr>
                    </a:p>
                    <a:p>
                      <a:pPr algn="just" rtl="1">
                        <a:lnSpc>
                          <a:spcPct val="115000"/>
                        </a:lnSpc>
                        <a:spcAft>
                          <a:spcPts val="0"/>
                        </a:spcAft>
                      </a:pPr>
                      <a:r>
                        <a:rPr lang="fa-IR" sz="1200" b="1" dirty="0" smtClean="0">
                          <a:solidFill>
                            <a:srgbClr val="000000"/>
                          </a:solidFill>
                          <a:effectLst/>
                          <a:latin typeface="Calibri"/>
                          <a:ea typeface="Calibri"/>
                          <a:cs typeface="B Zar" pitchFamily="2" charset="-78"/>
                        </a:rPr>
                        <a:t>شیوع </a:t>
                      </a:r>
                      <a:r>
                        <a:rPr lang="fa-IR" sz="1200" b="1" dirty="0">
                          <a:solidFill>
                            <a:srgbClr val="000000"/>
                          </a:solidFill>
                          <a:effectLst/>
                          <a:latin typeface="Calibri"/>
                          <a:ea typeface="Calibri"/>
                          <a:cs typeface="B Zar" pitchFamily="2" charset="-78"/>
                        </a:rPr>
                        <a:t>دیابت 5/16٪ (موارد جدید 5/7٪) بود که این رقم قابل انتساب به 5/6 میلیون بالغ با دیابت در ترکیه است. این شیوع در زنان بیشتر از مردان بود. </a:t>
                      </a:r>
                      <a:endParaRPr lang="en-US" sz="1200" dirty="0">
                        <a:effectLst/>
                        <a:latin typeface="Calibri"/>
                        <a:ea typeface="Calibri"/>
                        <a:cs typeface="B Zar" pitchFamily="2" charset="-78"/>
                      </a:endParaRPr>
                    </a:p>
                    <a:p>
                      <a:pPr algn="just" rtl="1">
                        <a:lnSpc>
                          <a:spcPct val="115000"/>
                        </a:lnSpc>
                        <a:spcAft>
                          <a:spcPts val="0"/>
                        </a:spcAft>
                      </a:pPr>
                      <a:r>
                        <a:rPr lang="fa-IR" sz="1200" b="1" dirty="0">
                          <a:solidFill>
                            <a:srgbClr val="000000"/>
                          </a:solidFill>
                          <a:effectLst/>
                          <a:latin typeface="Calibri"/>
                          <a:ea typeface="Calibri"/>
                          <a:cs typeface="B Zar" pitchFamily="2" charset="-78"/>
                        </a:rPr>
                        <a:t>شیوع استاندارد شده برای سن در سال 1998-1997 ، 7/13٪ (در صورت یکسان سازی تعریف دیابت 4/11٪) بود.</a:t>
                      </a:r>
                      <a:endParaRPr lang="en-US" sz="1200" dirty="0">
                        <a:effectLst/>
                        <a:latin typeface="Calibri"/>
                        <a:ea typeface="Calibri"/>
                        <a:cs typeface="B Zar" pitchFamily="2" charset="-78"/>
                      </a:endParaRPr>
                    </a:p>
                    <a:p>
                      <a:pPr algn="just" rtl="1">
                        <a:lnSpc>
                          <a:spcPct val="115000"/>
                        </a:lnSpc>
                        <a:spcAft>
                          <a:spcPts val="0"/>
                        </a:spcAft>
                      </a:pPr>
                      <a:r>
                        <a:rPr lang="fa-IR" sz="1200" b="1" dirty="0">
                          <a:solidFill>
                            <a:srgbClr val="000000"/>
                          </a:solidFill>
                          <a:effectLst/>
                          <a:latin typeface="Calibri"/>
                          <a:ea typeface="Calibri"/>
                          <a:cs typeface="B Zar" pitchFamily="2" charset="-78"/>
                        </a:rPr>
                        <a:t> شیوع </a:t>
                      </a:r>
                      <a:r>
                        <a:rPr lang="en-US" sz="1200" b="1" dirty="0">
                          <a:solidFill>
                            <a:srgbClr val="000000"/>
                          </a:solidFill>
                          <a:effectLst/>
                          <a:latin typeface="Calibri"/>
                          <a:ea typeface="Calibri"/>
                          <a:cs typeface="B Zar" pitchFamily="2" charset="-78"/>
                        </a:rPr>
                        <a:t>IFG</a:t>
                      </a:r>
                      <a:r>
                        <a:rPr lang="fa-IR" sz="1200" b="1" dirty="0">
                          <a:solidFill>
                            <a:srgbClr val="000000"/>
                          </a:solidFill>
                          <a:effectLst/>
                          <a:latin typeface="Calibri"/>
                          <a:ea typeface="Calibri"/>
                          <a:cs typeface="B Zar" pitchFamily="2" charset="-78"/>
                        </a:rPr>
                        <a:t> ایزوله، </a:t>
                      </a:r>
                      <a:r>
                        <a:rPr lang="en-US" sz="1200" b="1" dirty="0">
                          <a:solidFill>
                            <a:srgbClr val="000000"/>
                          </a:solidFill>
                          <a:effectLst/>
                          <a:latin typeface="Calibri"/>
                          <a:ea typeface="Calibri"/>
                          <a:cs typeface="B Zar" pitchFamily="2" charset="-78"/>
                        </a:rPr>
                        <a:t>IGT</a:t>
                      </a:r>
                      <a:r>
                        <a:rPr lang="fa-IR" sz="1200" b="1" dirty="0">
                          <a:solidFill>
                            <a:srgbClr val="000000"/>
                          </a:solidFill>
                          <a:effectLst/>
                          <a:latin typeface="Calibri"/>
                          <a:ea typeface="Calibri"/>
                          <a:cs typeface="B Zar" pitchFamily="2" charset="-78"/>
                        </a:rPr>
                        <a:t> و پره دیابت </a:t>
                      </a:r>
                      <a:r>
                        <a:rPr lang="en-US" sz="1200" b="1" dirty="0">
                          <a:solidFill>
                            <a:srgbClr val="000000"/>
                          </a:solidFill>
                          <a:effectLst/>
                          <a:latin typeface="Calibri"/>
                          <a:ea typeface="Calibri"/>
                          <a:cs typeface="B Zar" pitchFamily="2" charset="-78"/>
                        </a:rPr>
                        <a:t>Combined</a:t>
                      </a:r>
                      <a:r>
                        <a:rPr lang="fa-IR" sz="1200" b="1" dirty="0">
                          <a:solidFill>
                            <a:srgbClr val="000000"/>
                          </a:solidFill>
                          <a:effectLst/>
                          <a:latin typeface="Calibri"/>
                          <a:ea typeface="Calibri"/>
                          <a:cs typeface="B Zar" pitchFamily="2" charset="-78"/>
                        </a:rPr>
                        <a:t> به ترتیب 7/14، 9/7 و 2/8 درصد. در مقایسه با فاز اول مطالعه میزان افزایش دیابت </a:t>
                      </a:r>
                      <a:r>
                        <a:rPr lang="fa-IR" sz="1200" b="1" dirty="0">
                          <a:solidFill>
                            <a:srgbClr val="FF0000"/>
                          </a:solidFill>
                          <a:effectLst/>
                          <a:latin typeface="Calibri"/>
                          <a:ea typeface="Calibri"/>
                          <a:cs typeface="B Zar" pitchFamily="2" charset="-78"/>
                        </a:rPr>
                        <a:t>90</a:t>
                      </a:r>
                      <a:r>
                        <a:rPr lang="fa-IR" sz="1200" b="1" dirty="0">
                          <a:solidFill>
                            <a:srgbClr val="000000"/>
                          </a:solidFill>
                          <a:effectLst/>
                          <a:latin typeface="Calibri"/>
                          <a:ea typeface="Calibri"/>
                          <a:cs typeface="B Zar" pitchFamily="2" charset="-78"/>
                        </a:rPr>
                        <a:t>٪، </a:t>
                      </a:r>
                      <a:r>
                        <a:rPr lang="en-US" sz="1200" b="1" dirty="0" smtClean="0">
                          <a:solidFill>
                            <a:srgbClr val="000000"/>
                          </a:solidFill>
                          <a:effectLst/>
                          <a:latin typeface="Calibri"/>
                          <a:ea typeface="Calibri"/>
                          <a:cs typeface="B Zar" pitchFamily="2" charset="-78"/>
                        </a:rPr>
                        <a:t>IGT</a:t>
                      </a:r>
                      <a:r>
                        <a:rPr lang="fa-IR" sz="1200" b="1" dirty="0" smtClean="0">
                          <a:solidFill>
                            <a:srgbClr val="FF0000"/>
                          </a:solidFill>
                          <a:effectLst/>
                          <a:latin typeface="Calibri"/>
                          <a:ea typeface="Calibri"/>
                          <a:cs typeface="B Zar" pitchFamily="2" charset="-78"/>
                        </a:rPr>
                        <a:t>106</a:t>
                      </a:r>
                      <a:r>
                        <a:rPr lang="en-US" sz="1200" b="1" dirty="0" smtClean="0">
                          <a:solidFill>
                            <a:srgbClr val="000000"/>
                          </a:solidFill>
                          <a:effectLst/>
                          <a:latin typeface="Calibri"/>
                          <a:ea typeface="Calibri"/>
                          <a:cs typeface="B Zar" pitchFamily="2" charset="-78"/>
                        </a:rPr>
                        <a:t>%</a:t>
                      </a:r>
                      <a:endParaRPr lang="en-US" sz="12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a:noFill/>
                    </a:lnB>
                    <a:solidFill>
                      <a:srgbClr val="FFCCCC"/>
                    </a:solidFill>
                  </a:tcPr>
                </a:tc>
                <a:tc gridSpan="2">
                  <a:txBody>
                    <a:bodyPr/>
                    <a:lstStyle/>
                    <a:p>
                      <a:pPr algn="r" rtl="1">
                        <a:lnSpc>
                          <a:spcPct val="115000"/>
                        </a:lnSpc>
                        <a:spcAft>
                          <a:spcPts val="0"/>
                        </a:spcAft>
                      </a:pPr>
                      <a:endParaRPr lang="fa-IR" sz="1200" b="1" dirty="0" smtClean="0">
                        <a:effectLst/>
                        <a:latin typeface="Calibri"/>
                        <a:ea typeface="Calibri"/>
                        <a:cs typeface="B Zar" pitchFamily="2" charset="-78"/>
                      </a:endParaRPr>
                    </a:p>
                    <a:p>
                      <a:pPr algn="r" rtl="1">
                        <a:lnSpc>
                          <a:spcPct val="115000"/>
                        </a:lnSpc>
                        <a:spcAft>
                          <a:spcPts val="0"/>
                        </a:spcAft>
                      </a:pPr>
                      <a:r>
                        <a:rPr lang="ar-SA" sz="1200" b="1" dirty="0" smtClean="0">
                          <a:effectLst/>
                          <a:latin typeface="Calibri"/>
                          <a:ea typeface="Calibri"/>
                          <a:cs typeface="B Zar" pitchFamily="2" charset="-78"/>
                        </a:rPr>
                        <a:t>قند </a:t>
                      </a:r>
                      <a:r>
                        <a:rPr lang="ar-SA" sz="1200" b="1" dirty="0">
                          <a:effectLst/>
                          <a:latin typeface="Calibri"/>
                          <a:ea typeface="Calibri"/>
                          <a:cs typeface="B Zar" pitchFamily="2" charset="-78"/>
                        </a:rPr>
                        <a:t>خون </a:t>
                      </a:r>
                      <a:r>
                        <a:rPr lang="ar-SA" sz="1200" b="1" dirty="0">
                          <a:solidFill>
                            <a:srgbClr val="FF0000"/>
                          </a:solidFill>
                          <a:effectLst/>
                          <a:latin typeface="Calibri"/>
                          <a:ea typeface="Calibri"/>
                          <a:cs typeface="B Zar" pitchFamily="2" charset="-78"/>
                        </a:rPr>
                        <a:t>ناشتا</a:t>
                      </a:r>
                      <a:r>
                        <a:rPr lang="ar-SA" sz="1200" b="1" dirty="0">
                          <a:effectLst/>
                          <a:latin typeface="Calibri"/>
                          <a:ea typeface="Calibri"/>
                          <a:cs typeface="B Zar" pitchFamily="2" charset="-78"/>
                        </a:rPr>
                        <a:t> بیشتر و مساوی 7 میلی مول در لیتر، </a:t>
                      </a:r>
                      <a:r>
                        <a:rPr lang="fa-IR" sz="1200" b="1" dirty="0" smtClean="0">
                          <a:solidFill>
                            <a:srgbClr val="FF0000"/>
                          </a:solidFill>
                          <a:effectLst/>
                          <a:latin typeface="Calibri"/>
                          <a:ea typeface="Calibri"/>
                          <a:cs typeface="B Zar" pitchFamily="2" charset="-78"/>
                        </a:rPr>
                        <a:t>دردومین</a:t>
                      </a:r>
                      <a:r>
                        <a:rPr lang="fa-IR" sz="1200" b="1" dirty="0" smtClean="0">
                          <a:effectLst/>
                          <a:latin typeface="Calibri"/>
                          <a:ea typeface="Calibri"/>
                          <a:cs typeface="B Zar" pitchFamily="2" charset="-78"/>
                        </a:rPr>
                        <a:t> </a:t>
                      </a:r>
                      <a:r>
                        <a:rPr lang="fa-IR" sz="1200" b="1" dirty="0" smtClean="0">
                          <a:solidFill>
                            <a:srgbClr val="FF0000"/>
                          </a:solidFill>
                          <a:effectLst/>
                          <a:latin typeface="Calibri"/>
                          <a:ea typeface="Calibri"/>
                          <a:cs typeface="B Zar" pitchFamily="2" charset="-78"/>
                        </a:rPr>
                        <a:t>مطالعه</a:t>
                      </a:r>
                      <a:endParaRPr lang="en-US" sz="1200" dirty="0">
                        <a:solidFill>
                          <a:srgbClr val="FF0000"/>
                        </a:solidFill>
                        <a:effectLst/>
                        <a:latin typeface="Calibri"/>
                        <a:ea typeface="Calibri"/>
                        <a:cs typeface="B Zar" pitchFamily="2" charset="-78"/>
                      </a:endParaRPr>
                    </a:p>
                    <a:p>
                      <a:pPr algn="r" rtl="1">
                        <a:lnSpc>
                          <a:spcPct val="115000"/>
                        </a:lnSpc>
                        <a:spcAft>
                          <a:spcPts val="0"/>
                        </a:spcAft>
                      </a:pPr>
                      <a:r>
                        <a:rPr lang="ar-SA" sz="1200" b="1" dirty="0">
                          <a:effectLst/>
                          <a:latin typeface="Calibri"/>
                          <a:ea typeface="Calibri"/>
                          <a:cs typeface="B Zar" pitchFamily="2" charset="-78"/>
                        </a:rPr>
                        <a:t> </a:t>
                      </a:r>
                      <a:endParaRPr lang="en-US" sz="1200" dirty="0">
                        <a:effectLst/>
                        <a:latin typeface="Calibri"/>
                        <a:ea typeface="Calibri"/>
                        <a:cs typeface="B Zar" pitchFamily="2" charset="-78"/>
                      </a:endParaRPr>
                    </a:p>
                    <a:p>
                      <a:pPr algn="r" rtl="1">
                        <a:lnSpc>
                          <a:spcPct val="115000"/>
                        </a:lnSpc>
                        <a:spcAft>
                          <a:spcPts val="0"/>
                        </a:spcAft>
                      </a:pPr>
                      <a:r>
                        <a:rPr lang="ar-SA" sz="1200" b="1" dirty="0">
                          <a:effectLst/>
                          <a:latin typeface="Calibri"/>
                          <a:ea typeface="Calibri"/>
                          <a:cs typeface="B Zar" pitchFamily="2" charset="-78"/>
                        </a:rPr>
                        <a:t>افراد با سابقه مصرف داروهای ضد دیابت</a:t>
                      </a:r>
                      <a:endParaRPr lang="en-US" sz="1200" dirty="0">
                        <a:effectLst/>
                        <a:latin typeface="Calibri"/>
                        <a:ea typeface="Calibri"/>
                        <a:cs typeface="B Zar" pitchFamily="2" charset="-78"/>
                      </a:endParaRPr>
                    </a:p>
                    <a:p>
                      <a:pPr algn="r" rtl="1">
                        <a:lnSpc>
                          <a:spcPct val="115000"/>
                        </a:lnSpc>
                        <a:spcAft>
                          <a:spcPts val="0"/>
                        </a:spcAft>
                      </a:pPr>
                      <a:r>
                        <a:rPr lang="ar-SA" sz="1200" b="1" dirty="0">
                          <a:effectLst/>
                          <a:latin typeface="Calibri"/>
                          <a:ea typeface="Calibri"/>
                          <a:cs typeface="B Zar" pitchFamily="2" charset="-78"/>
                        </a:rPr>
                        <a:t> </a:t>
                      </a:r>
                      <a:endParaRPr lang="en-US" sz="1200" dirty="0">
                        <a:effectLst/>
                        <a:latin typeface="Calibri"/>
                        <a:ea typeface="Calibri"/>
                        <a:cs typeface="B Zar" pitchFamily="2" charset="-78"/>
                      </a:endParaRPr>
                    </a:p>
                    <a:p>
                      <a:pPr algn="r" rtl="1">
                        <a:lnSpc>
                          <a:spcPct val="115000"/>
                        </a:lnSpc>
                        <a:spcAft>
                          <a:spcPts val="0"/>
                        </a:spcAft>
                      </a:pPr>
                      <a:r>
                        <a:rPr lang="ar-SA" sz="1200" b="1" dirty="0">
                          <a:effectLst/>
                          <a:latin typeface="Calibri"/>
                          <a:ea typeface="Calibri"/>
                          <a:cs typeface="B Zar" pitchFamily="2" charset="-78"/>
                        </a:rPr>
                        <a:t> </a:t>
                      </a:r>
                      <a:r>
                        <a:rPr lang="en-US" sz="1200" b="1" dirty="0">
                          <a:solidFill>
                            <a:srgbClr val="FF0000"/>
                          </a:solidFill>
                          <a:effectLst/>
                          <a:latin typeface="Calibri"/>
                          <a:ea typeface="Calibri"/>
                          <a:cs typeface="B Zar" pitchFamily="2" charset="-78"/>
                        </a:rPr>
                        <a:t>OGTT</a:t>
                      </a:r>
                      <a:r>
                        <a:rPr lang="fa-IR" sz="1200" b="1" dirty="0">
                          <a:solidFill>
                            <a:srgbClr val="FF0000"/>
                          </a:solidFill>
                          <a:effectLst/>
                          <a:latin typeface="Calibri"/>
                          <a:ea typeface="Calibri"/>
                          <a:cs typeface="B Zar" pitchFamily="2" charset="-78"/>
                        </a:rPr>
                        <a:t> </a:t>
                      </a:r>
                      <a:r>
                        <a:rPr lang="fa-IR" sz="1200" b="1" dirty="0">
                          <a:effectLst/>
                          <a:latin typeface="Calibri"/>
                          <a:ea typeface="Calibri"/>
                          <a:cs typeface="B Zar" pitchFamily="2" charset="-78"/>
                        </a:rPr>
                        <a:t>دو ساعته با 75 گرم گلوکز انجام شد </a:t>
                      </a:r>
                      <a:endParaRPr lang="en-US" sz="1200" dirty="0">
                        <a:effectLst/>
                        <a:latin typeface="Calibri"/>
                        <a:ea typeface="Calibri"/>
                        <a:cs typeface="B Zar" pitchFamily="2" charset="-78"/>
                      </a:endParaRPr>
                    </a:p>
                    <a:p>
                      <a:pPr algn="ctr" rtl="1">
                        <a:lnSpc>
                          <a:spcPct val="115000"/>
                        </a:lnSpc>
                        <a:spcAft>
                          <a:spcPts val="0"/>
                        </a:spcAft>
                      </a:pPr>
                      <a:r>
                        <a:rPr lang="en-US" sz="1200" b="1" dirty="0">
                          <a:effectLst/>
                          <a:latin typeface="Calibri"/>
                          <a:ea typeface="Calibri"/>
                          <a:cs typeface="B Zar" pitchFamily="2" charset="-78"/>
                        </a:rPr>
                        <a:t> </a:t>
                      </a:r>
                      <a:endParaRPr lang="en-US" sz="12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a:noFill/>
                    </a:lnB>
                    <a:solidFill>
                      <a:srgbClr val="FFCCCC"/>
                    </a:solidFill>
                  </a:tcPr>
                </a:tc>
                <a:tc hMerge="1">
                  <a:txBody>
                    <a:bodyPr/>
                    <a:lstStyle/>
                    <a:p>
                      <a:endParaRPr lang="en-US"/>
                    </a:p>
                  </a:txBody>
                  <a:tcPr/>
                </a:tc>
                <a:tc>
                  <a:txBody>
                    <a:bodyPr/>
                    <a:lstStyle/>
                    <a:p>
                      <a:pPr algn="ctr" rtl="1">
                        <a:lnSpc>
                          <a:spcPct val="115000"/>
                        </a:lnSpc>
                        <a:spcAft>
                          <a:spcPts val="0"/>
                        </a:spcAft>
                      </a:pPr>
                      <a:endParaRPr lang="fa-IR" sz="12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26499</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 </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20 سال و بالاتر </a:t>
                      </a:r>
                      <a:endParaRPr lang="en-US" sz="12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a:noFill/>
                    </a:lnB>
                    <a:solidFill>
                      <a:srgbClr val="FFCCCC"/>
                    </a:solidFill>
                  </a:tcPr>
                </a:tc>
                <a:tc>
                  <a:txBody>
                    <a:bodyPr/>
                    <a:lstStyle/>
                    <a:p>
                      <a:pPr algn="ctr" rtl="1">
                        <a:lnSpc>
                          <a:spcPct val="115000"/>
                        </a:lnSpc>
                        <a:spcAft>
                          <a:spcPts val="0"/>
                        </a:spcAft>
                      </a:pPr>
                      <a:endParaRPr lang="fa-IR" sz="1200" b="1" dirty="0" smtClean="0">
                        <a:effectLst/>
                        <a:latin typeface="Calibri"/>
                        <a:ea typeface="Calibri"/>
                        <a:cs typeface="B Zar" pitchFamily="2" charset="-78"/>
                      </a:endParaRPr>
                    </a:p>
                    <a:p>
                      <a:pPr algn="ctr" rtl="1">
                        <a:lnSpc>
                          <a:spcPct val="115000"/>
                        </a:lnSpc>
                        <a:spcAft>
                          <a:spcPts val="0"/>
                        </a:spcAft>
                      </a:pPr>
                      <a:r>
                        <a:rPr lang="fa-IR" sz="1200" b="1" dirty="0" smtClean="0">
                          <a:effectLst/>
                          <a:latin typeface="Calibri"/>
                          <a:ea typeface="Calibri"/>
                          <a:cs typeface="B Zar" pitchFamily="2" charset="-78"/>
                        </a:rPr>
                        <a:t>2010و1997</a:t>
                      </a:r>
                      <a:endParaRPr lang="en-US" sz="1200" dirty="0">
                        <a:effectLst/>
                        <a:latin typeface="Calibri"/>
                        <a:ea typeface="Calibri"/>
                        <a:cs typeface="B Zar" pitchFamily="2" charset="-78"/>
                      </a:endParaRPr>
                    </a:p>
                    <a:p>
                      <a:pPr algn="ctr" rtl="1">
                        <a:lnSpc>
                          <a:spcPct val="115000"/>
                        </a:lnSpc>
                        <a:spcAft>
                          <a:spcPts val="0"/>
                        </a:spcAft>
                      </a:pPr>
                      <a:endParaRPr lang="fa-IR" sz="1200" b="1" dirty="0" smtClean="0">
                        <a:effectLst/>
                        <a:latin typeface="Calibri"/>
                        <a:ea typeface="Calibri"/>
                        <a:cs typeface="B Zar" pitchFamily="2" charset="-78"/>
                      </a:endParaRPr>
                    </a:p>
                    <a:p>
                      <a:pPr algn="ctr" rtl="1">
                        <a:lnSpc>
                          <a:spcPct val="115000"/>
                        </a:lnSpc>
                        <a:spcAft>
                          <a:spcPts val="0"/>
                        </a:spcAft>
                      </a:pPr>
                      <a:r>
                        <a:rPr lang="fa-IR" sz="1200" b="1" dirty="0" smtClean="0">
                          <a:effectLst/>
                          <a:latin typeface="Calibri"/>
                          <a:ea typeface="Calibri"/>
                          <a:cs typeface="B Zar" pitchFamily="2" charset="-78"/>
                        </a:rPr>
                        <a:t>ترکیه</a:t>
                      </a:r>
                      <a:endParaRPr lang="en-US" sz="1200" dirty="0">
                        <a:effectLst/>
                        <a:latin typeface="Calibri"/>
                        <a:ea typeface="Calibri"/>
                        <a:cs typeface="B Zar" pitchFamily="2" charset="-78"/>
                      </a:endParaRPr>
                    </a:p>
                    <a:p>
                      <a:pPr algn="ctr" rtl="1">
                        <a:lnSpc>
                          <a:spcPct val="115000"/>
                        </a:lnSpc>
                        <a:spcAft>
                          <a:spcPts val="0"/>
                        </a:spcAft>
                      </a:pPr>
                      <a:r>
                        <a:rPr lang="fa-IR" sz="1200" b="1" dirty="0">
                          <a:effectLst/>
                          <a:latin typeface="Calibri"/>
                          <a:ea typeface="Calibri"/>
                          <a:cs typeface="B Zar" pitchFamily="2" charset="-78"/>
                        </a:rPr>
                        <a:t> </a:t>
                      </a:r>
                      <a:endParaRPr lang="en-US" sz="1200" dirty="0">
                        <a:effectLst/>
                        <a:latin typeface="Calibri"/>
                        <a:ea typeface="Calibri"/>
                        <a:cs typeface="B Zar" pitchFamily="2" charset="-78"/>
                      </a:endParaRPr>
                    </a:p>
                    <a:p>
                      <a:pPr algn="ctr" rtl="1">
                        <a:lnSpc>
                          <a:spcPct val="115000"/>
                        </a:lnSpc>
                        <a:spcAft>
                          <a:spcPts val="0"/>
                        </a:spcAft>
                      </a:pPr>
                      <a:r>
                        <a:rPr lang="fa-IR" sz="1200" b="1" dirty="0">
                          <a:effectLst/>
                          <a:latin typeface="Calibri"/>
                          <a:ea typeface="Calibri"/>
                          <a:cs typeface="B Zar" pitchFamily="2" charset="-78"/>
                        </a:rPr>
                        <a:t> مقطعی</a:t>
                      </a:r>
                      <a:endParaRPr lang="en-US" sz="12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a:noFill/>
                    </a:lnB>
                    <a:solidFill>
                      <a:srgbClr val="FFCCCC"/>
                    </a:solidFill>
                  </a:tcPr>
                </a:tc>
                <a:tc>
                  <a:txBody>
                    <a:bodyPr/>
                    <a:lstStyle/>
                    <a:p>
                      <a:pPr algn="ctr">
                        <a:lnSpc>
                          <a:spcPct val="115000"/>
                        </a:lnSpc>
                        <a:spcAft>
                          <a:spcPts val="0"/>
                        </a:spcAft>
                      </a:pPr>
                      <a:r>
                        <a:rPr lang="en-US" sz="1000" b="1" dirty="0">
                          <a:solidFill>
                            <a:srgbClr val="000000"/>
                          </a:solidFill>
                          <a:effectLst/>
                          <a:latin typeface="Times New Roman"/>
                          <a:ea typeface="Calibri"/>
                          <a:cs typeface="Arial"/>
                        </a:rPr>
                        <a:t> </a:t>
                      </a:r>
                      <a:endParaRPr lang="en-US" sz="1000" dirty="0">
                        <a:effectLst/>
                        <a:latin typeface="Calibri"/>
                        <a:ea typeface="Calibri"/>
                        <a:cs typeface="Arial"/>
                      </a:endParaRPr>
                    </a:p>
                  </a:txBody>
                  <a:tcPr marL="59312" marR="59312" marT="0" marB="0">
                    <a:lnL>
                      <a:noFill/>
                    </a:lnL>
                    <a:lnR>
                      <a:noFill/>
                    </a:lnR>
                    <a:lnT w="12700" cap="flat" cmpd="sng" algn="ctr">
                      <a:solidFill>
                        <a:srgbClr val="000000"/>
                      </a:solidFill>
                      <a:prstDash val="solid"/>
                      <a:round/>
                      <a:headEnd type="none" w="med" len="med"/>
                      <a:tailEnd type="none" w="med" len="med"/>
                    </a:lnT>
                    <a:lnB>
                      <a:noFill/>
                    </a:lnB>
                    <a:solidFill>
                      <a:srgbClr val="FFCCCC"/>
                    </a:solidFill>
                  </a:tcPr>
                </a:tc>
              </a:tr>
            </a:tbl>
          </a:graphicData>
        </a:graphic>
      </p:graphicFrame>
    </p:spTree>
    <p:extLst>
      <p:ext uri="{BB962C8B-B14F-4D97-AF65-F5344CB8AC3E}">
        <p14:creationId xmlns:p14="http://schemas.microsoft.com/office/powerpoint/2010/main" xmlns="" val="1563787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5791200"/>
            <a:ext cx="8382000" cy="646331"/>
          </a:xfrm>
          <a:prstGeom prst="rect">
            <a:avLst/>
          </a:prstGeom>
          <a:solidFill>
            <a:schemeClr val="accent1"/>
          </a:solidFill>
        </p:spPr>
        <p:txBody>
          <a:bodyPr wrap="square">
            <a:spAutoFit/>
          </a:bodyPr>
          <a:lstStyle/>
          <a:p>
            <a:pPr algn="r" rtl="1"/>
            <a:r>
              <a:rPr lang="ar-SA" b="1" dirty="0">
                <a:latin typeface="Times New Roman"/>
                <a:ea typeface="Calibri"/>
                <a:cs typeface="B Zar"/>
              </a:rPr>
              <a:t>افزایش واضحی در شیوع دیابت و پره دیابت در 5 سال گذشته رخ داده و نیاز به مداخله سریع برای پیشگیری از افزایش شیوع دیابت وجود داشت</a:t>
            </a:r>
            <a:endParaRPr lang="en-US" dirty="0"/>
          </a:p>
        </p:txBody>
      </p:sp>
      <p:pic>
        <p:nvPicPr>
          <p:cNvPr id="7171" name="Picture 1"/>
          <p:cNvPicPr>
            <a:picLocks noChangeAspect="1" noChangeArrowheads="1"/>
          </p:cNvPicPr>
          <p:nvPr/>
        </p:nvPicPr>
        <p:blipFill>
          <a:blip r:embed="rId2">
            <a:extLst>
              <a:ext uri="{28A0092B-C50C-407E-A947-70E740481C1C}">
                <a14:useLocalDpi xmlns:a14="http://schemas.microsoft.com/office/drawing/2010/main" xmlns="" val="0"/>
              </a:ext>
            </a:extLst>
          </a:blip>
          <a:srcRect l="20393" t="32863" r="23854" b="29398"/>
          <a:stretch>
            <a:fillRect/>
          </a:stretch>
        </p:blipFill>
        <p:spPr bwMode="auto">
          <a:xfrm>
            <a:off x="152400" y="381000"/>
            <a:ext cx="8839200" cy="174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xmlns="" val="1131154457"/>
              </p:ext>
            </p:extLst>
          </p:nvPr>
        </p:nvGraphicFramePr>
        <p:xfrm>
          <a:off x="380998" y="2286000"/>
          <a:ext cx="8534402" cy="3356113"/>
        </p:xfrm>
        <a:graphic>
          <a:graphicData uri="http://schemas.openxmlformats.org/drawingml/2006/table">
            <a:tbl>
              <a:tblPr firstRow="1" firstCol="1" bandRow="1"/>
              <a:tblGrid>
                <a:gridCol w="2641288"/>
                <a:gridCol w="114806"/>
                <a:gridCol w="3335953"/>
                <a:gridCol w="1350104"/>
                <a:gridCol w="970676"/>
                <a:gridCol w="121575"/>
              </a:tblGrid>
              <a:tr h="622057">
                <a:tc gridSpan="2">
                  <a:txBody>
                    <a:bodyPr/>
                    <a:lstStyle/>
                    <a:p>
                      <a:pPr algn="ctr" rtl="1">
                        <a:lnSpc>
                          <a:spcPct val="115000"/>
                        </a:lnSpc>
                        <a:spcAft>
                          <a:spcPts val="0"/>
                        </a:spcAft>
                      </a:pPr>
                      <a:endParaRPr lang="fa-IR" sz="9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نتایج </a:t>
                      </a:r>
                      <a:endParaRPr lang="en-US" sz="1200" dirty="0">
                        <a:effectLst/>
                        <a:latin typeface="Calibri"/>
                        <a:ea typeface="Calibri"/>
                        <a:cs typeface="B Zar" pitchFamily="2" charset="-78"/>
                      </a:endParaRPr>
                    </a:p>
                  </a:txBody>
                  <a:tcPr marL="35201" marR="352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a:txBody>
                    <a:bodyPr/>
                    <a:lstStyle/>
                    <a:p>
                      <a:pPr algn="ctr" rtl="1">
                        <a:lnSpc>
                          <a:spcPct val="115000"/>
                        </a:lnSpc>
                        <a:spcAft>
                          <a:spcPts val="0"/>
                        </a:spcAft>
                      </a:pPr>
                      <a:endParaRPr lang="fa-IR" sz="9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تعریف </a:t>
                      </a:r>
                      <a:r>
                        <a:rPr lang="ar-SA" sz="1200" b="1" dirty="0">
                          <a:effectLst/>
                          <a:latin typeface="Calibri"/>
                          <a:ea typeface="Calibri"/>
                          <a:cs typeface="B Zar" pitchFamily="2" charset="-78"/>
                        </a:rPr>
                        <a:t>پره دیابت و دیابت</a:t>
                      </a:r>
                      <a:endParaRPr lang="en-US" sz="1200" dirty="0">
                        <a:effectLst/>
                        <a:latin typeface="Calibri"/>
                        <a:ea typeface="Calibri"/>
                        <a:cs typeface="B Zar" pitchFamily="2" charset="-78"/>
                      </a:endParaRPr>
                    </a:p>
                  </a:txBody>
                  <a:tcPr marL="35201" marR="352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1">
                        <a:lnSpc>
                          <a:spcPct val="115000"/>
                        </a:lnSpc>
                        <a:spcAft>
                          <a:spcPts val="0"/>
                        </a:spcAft>
                      </a:pPr>
                      <a:endParaRPr lang="fa-IR" sz="9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حجم </a:t>
                      </a:r>
                      <a:r>
                        <a:rPr lang="ar-SA" sz="1200" b="1" dirty="0">
                          <a:effectLst/>
                          <a:latin typeface="Calibri"/>
                          <a:ea typeface="Calibri"/>
                          <a:cs typeface="B Zar" pitchFamily="2" charset="-78"/>
                        </a:rPr>
                        <a:t>و جمعیت مطالعه  </a:t>
                      </a:r>
                      <a:endParaRPr lang="en-US" sz="1200" dirty="0">
                        <a:effectLst/>
                        <a:latin typeface="Calibri"/>
                        <a:ea typeface="Calibri"/>
                        <a:cs typeface="B Zar" pitchFamily="2" charset="-78"/>
                      </a:endParaRPr>
                    </a:p>
                  </a:txBody>
                  <a:tcPr marL="35201" marR="352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rtl="1">
                        <a:lnSpc>
                          <a:spcPct val="115000"/>
                        </a:lnSpc>
                        <a:spcAft>
                          <a:spcPts val="0"/>
                        </a:spcAft>
                      </a:pPr>
                      <a:endParaRPr lang="fa-IR" sz="8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سال</a:t>
                      </a:r>
                      <a:r>
                        <a:rPr lang="ar-SA" sz="1200" b="1" dirty="0">
                          <a:effectLst/>
                          <a:latin typeface="Calibri"/>
                          <a:ea typeface="Calibri"/>
                          <a:cs typeface="B Zar" pitchFamily="2" charset="-78"/>
                        </a:rPr>
                        <a:t>، محل و طراحی مطالعه </a:t>
                      </a:r>
                      <a:endParaRPr lang="en-US" sz="1200" dirty="0">
                        <a:effectLst/>
                        <a:latin typeface="Calibri"/>
                        <a:ea typeface="Calibri"/>
                        <a:cs typeface="B Zar" pitchFamily="2" charset="-78"/>
                      </a:endParaRPr>
                    </a:p>
                  </a:txBody>
                  <a:tcPr marL="35201" marR="352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l">
                        <a:lnSpc>
                          <a:spcPct val="115000"/>
                        </a:lnSpc>
                        <a:spcAft>
                          <a:spcPts val="1000"/>
                        </a:spcAft>
                      </a:pPr>
                      <a:r>
                        <a:rPr lang="en-US" sz="600" dirty="0">
                          <a:effectLst/>
                          <a:latin typeface="Calibri"/>
                          <a:ea typeface="Calibri"/>
                          <a:cs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CCFF33"/>
                    </a:solidFill>
                  </a:tcPr>
                </a:tc>
              </a:tr>
              <a:tr h="2159000">
                <a:tc>
                  <a:txBody>
                    <a:bodyPr/>
                    <a:lstStyle/>
                    <a:p>
                      <a:pPr algn="just" rtl="1">
                        <a:lnSpc>
                          <a:spcPct val="115000"/>
                        </a:lnSpc>
                        <a:spcAft>
                          <a:spcPts val="0"/>
                        </a:spcAft>
                      </a:pPr>
                      <a:endParaRPr lang="fa-IR" sz="1200" b="1" dirty="0" smtClean="0">
                        <a:solidFill>
                          <a:srgbClr val="000000"/>
                        </a:solidFill>
                        <a:effectLst/>
                        <a:latin typeface="Calibri"/>
                        <a:ea typeface="Calibri"/>
                        <a:cs typeface="B Zar" pitchFamily="2" charset="-78"/>
                      </a:endParaRPr>
                    </a:p>
                    <a:p>
                      <a:pPr algn="just" rtl="1">
                        <a:lnSpc>
                          <a:spcPct val="115000"/>
                        </a:lnSpc>
                        <a:spcAft>
                          <a:spcPts val="0"/>
                        </a:spcAft>
                      </a:pPr>
                      <a:r>
                        <a:rPr lang="fa-IR" sz="1200" b="1" dirty="0" smtClean="0">
                          <a:solidFill>
                            <a:srgbClr val="000000"/>
                          </a:solidFill>
                          <a:effectLst/>
                          <a:latin typeface="Calibri"/>
                          <a:ea typeface="Calibri"/>
                          <a:cs typeface="B Zar" pitchFamily="2" charset="-78"/>
                        </a:rPr>
                        <a:t>شیوع </a:t>
                      </a:r>
                      <a:r>
                        <a:rPr lang="fa-IR" sz="1200" b="1" dirty="0">
                          <a:solidFill>
                            <a:srgbClr val="000000"/>
                          </a:solidFill>
                          <a:effectLst/>
                          <a:latin typeface="Calibri"/>
                          <a:ea typeface="Calibri"/>
                          <a:cs typeface="B Zar" pitchFamily="2" charset="-78"/>
                        </a:rPr>
                        <a:t>استاندارد شده دیابت و پره دیابت برای سن در مناطق شهری در سال 2002، </a:t>
                      </a:r>
                      <a:r>
                        <a:rPr lang="fa-IR" sz="1200" b="1" dirty="0">
                          <a:solidFill>
                            <a:srgbClr val="FF0000"/>
                          </a:solidFill>
                          <a:effectLst/>
                          <a:latin typeface="Calibri"/>
                          <a:ea typeface="Calibri"/>
                          <a:cs typeface="B Zar" pitchFamily="2" charset="-78"/>
                        </a:rPr>
                        <a:t>2/12</a:t>
                      </a:r>
                      <a:r>
                        <a:rPr lang="fa-IR" sz="1200" b="1" dirty="0">
                          <a:solidFill>
                            <a:srgbClr val="000000"/>
                          </a:solidFill>
                          <a:effectLst/>
                          <a:latin typeface="Calibri"/>
                          <a:ea typeface="Calibri"/>
                          <a:cs typeface="B Zar" pitchFamily="2" charset="-78"/>
                        </a:rPr>
                        <a:t>٪ و </a:t>
                      </a:r>
                      <a:r>
                        <a:rPr lang="fa-IR" sz="1200" b="1" dirty="0">
                          <a:solidFill>
                            <a:srgbClr val="FF0000"/>
                          </a:solidFill>
                          <a:effectLst/>
                          <a:latin typeface="Calibri"/>
                          <a:ea typeface="Calibri"/>
                          <a:cs typeface="B Zar" pitchFamily="2" charset="-78"/>
                        </a:rPr>
                        <a:t>4/15</a:t>
                      </a:r>
                      <a:r>
                        <a:rPr lang="fa-IR" sz="1200" b="1" dirty="0">
                          <a:solidFill>
                            <a:srgbClr val="000000"/>
                          </a:solidFill>
                          <a:effectLst/>
                          <a:latin typeface="Calibri"/>
                          <a:ea typeface="Calibri"/>
                          <a:cs typeface="B Zar" pitchFamily="2" charset="-78"/>
                        </a:rPr>
                        <a:t>٪ بود که این رقم در مردان 7/4٪ و 1/15٪ و در زنان 1/3٪ و 6/15٪ بود. </a:t>
                      </a:r>
                      <a:endParaRPr lang="en-US" sz="1200" dirty="0">
                        <a:effectLst/>
                        <a:latin typeface="Calibri"/>
                        <a:ea typeface="Calibri"/>
                        <a:cs typeface="B Zar" pitchFamily="2" charset="-78"/>
                      </a:endParaRPr>
                    </a:p>
                    <a:p>
                      <a:pPr algn="just" rtl="1">
                        <a:lnSpc>
                          <a:spcPct val="115000"/>
                        </a:lnSpc>
                        <a:spcAft>
                          <a:spcPts val="0"/>
                        </a:spcAft>
                      </a:pPr>
                      <a:r>
                        <a:rPr lang="fa-IR" sz="1200" b="1" dirty="0">
                          <a:solidFill>
                            <a:srgbClr val="000000"/>
                          </a:solidFill>
                          <a:effectLst/>
                          <a:latin typeface="Calibri"/>
                          <a:ea typeface="Calibri"/>
                          <a:cs typeface="B Zar" pitchFamily="2" charset="-78"/>
                        </a:rPr>
                        <a:t>در سال 2006 شیوع دیابت و پره دیابت در مناطق شهری </a:t>
                      </a:r>
                      <a:r>
                        <a:rPr lang="fa-IR" sz="1200" b="1" dirty="0">
                          <a:solidFill>
                            <a:srgbClr val="FF0000"/>
                          </a:solidFill>
                          <a:effectLst/>
                          <a:latin typeface="Calibri"/>
                          <a:ea typeface="Calibri"/>
                          <a:cs typeface="B Zar" pitchFamily="2" charset="-78"/>
                        </a:rPr>
                        <a:t>8/18</a:t>
                      </a:r>
                      <a:r>
                        <a:rPr lang="fa-IR" sz="1200" b="1" dirty="0">
                          <a:solidFill>
                            <a:srgbClr val="000000"/>
                          </a:solidFill>
                          <a:effectLst/>
                          <a:latin typeface="Calibri"/>
                          <a:ea typeface="Calibri"/>
                          <a:cs typeface="B Zar" pitchFamily="2" charset="-78"/>
                        </a:rPr>
                        <a:t>٪ و </a:t>
                      </a:r>
                      <a:r>
                        <a:rPr lang="fa-IR" sz="1200" b="1" dirty="0">
                          <a:solidFill>
                            <a:srgbClr val="FF0000"/>
                          </a:solidFill>
                          <a:effectLst/>
                          <a:latin typeface="Calibri"/>
                          <a:ea typeface="Calibri"/>
                          <a:cs typeface="B Zar" pitchFamily="2" charset="-78"/>
                        </a:rPr>
                        <a:t>7/28</a:t>
                      </a:r>
                      <a:r>
                        <a:rPr lang="fa-IR" sz="1200" b="1" dirty="0">
                          <a:solidFill>
                            <a:srgbClr val="000000"/>
                          </a:solidFill>
                          <a:effectLst/>
                          <a:latin typeface="Calibri"/>
                          <a:ea typeface="Calibri"/>
                          <a:cs typeface="B Zar" pitchFamily="2" charset="-78"/>
                        </a:rPr>
                        <a:t>٪ و در مناطق روستایی 1/14٪ و 2/20٪ بود.</a:t>
                      </a:r>
                      <a:endParaRPr lang="en-US" sz="1200" dirty="0">
                        <a:effectLst/>
                        <a:latin typeface="Calibri"/>
                        <a:ea typeface="Calibri"/>
                        <a:cs typeface="B Zar" pitchFamily="2" charset="-78"/>
                      </a:endParaRPr>
                    </a:p>
                    <a:p>
                      <a:pPr algn="just" rtl="1">
                        <a:lnSpc>
                          <a:spcPct val="115000"/>
                        </a:lnSpc>
                        <a:spcAft>
                          <a:spcPts val="0"/>
                        </a:spcAft>
                      </a:pPr>
                      <a:r>
                        <a:rPr lang="fa-IR" sz="1200" b="1" dirty="0">
                          <a:solidFill>
                            <a:srgbClr val="000000"/>
                          </a:solidFill>
                          <a:effectLst/>
                          <a:latin typeface="Calibri"/>
                          <a:ea typeface="Calibri"/>
                          <a:cs typeface="B Zar" pitchFamily="2" charset="-78"/>
                        </a:rPr>
                        <a:t>در سال 2006 شیوع دیابت و پره دیابت در مناطق شهری در مردان 8/6٪ و 0/31٪ و در زنان 4/6٪ و 5/27٪ و در مناطق روستایی در مردان 9/4٪ و 7/18٪ و در زنان 1/6٪ و 1/21٪ بود.</a:t>
                      </a:r>
                      <a:endParaRPr lang="en-US" sz="1200" dirty="0">
                        <a:effectLst/>
                        <a:latin typeface="Calibri"/>
                        <a:ea typeface="Calibri"/>
                        <a:cs typeface="B Zar" pitchFamily="2" charset="-78"/>
                      </a:endParaRPr>
                    </a:p>
                  </a:txBody>
                  <a:tcPr marL="35201" marR="35201" marT="0" marB="0">
                    <a:lnL>
                      <a:noFill/>
                    </a:lnL>
                    <a:lnR>
                      <a:noFill/>
                    </a:lnR>
                    <a:lnT w="12700" cap="flat" cmpd="sng" algn="ctr">
                      <a:solidFill>
                        <a:srgbClr val="000000"/>
                      </a:solidFill>
                      <a:prstDash val="solid"/>
                      <a:round/>
                      <a:headEnd type="none" w="med" len="med"/>
                      <a:tailEnd type="none" w="med" len="med"/>
                    </a:lnT>
                    <a:lnB>
                      <a:noFill/>
                    </a:lnB>
                    <a:solidFill>
                      <a:srgbClr val="66FFFF"/>
                    </a:solidFill>
                  </a:tcPr>
                </a:tc>
                <a:tc gridSpan="2">
                  <a:txBody>
                    <a:bodyPr/>
                    <a:lstStyle/>
                    <a:p>
                      <a:pPr algn="r" rtl="1">
                        <a:lnSpc>
                          <a:spcPct val="115000"/>
                        </a:lnSpc>
                        <a:spcAft>
                          <a:spcPts val="0"/>
                        </a:spcAft>
                      </a:pPr>
                      <a:endParaRPr lang="fa-IR" sz="1200" b="1" dirty="0" smtClean="0">
                        <a:effectLst/>
                        <a:latin typeface="Calibri"/>
                        <a:ea typeface="Calibri"/>
                        <a:cs typeface="B Zar" pitchFamily="2" charset="-78"/>
                      </a:endParaRPr>
                    </a:p>
                    <a:p>
                      <a:pPr algn="r" rtl="1">
                        <a:lnSpc>
                          <a:spcPct val="115000"/>
                        </a:lnSpc>
                        <a:spcAft>
                          <a:spcPts val="0"/>
                        </a:spcAft>
                      </a:pPr>
                      <a:r>
                        <a:rPr lang="ar-SA" sz="1200" b="1" dirty="0" smtClean="0">
                          <a:effectLst/>
                          <a:latin typeface="Calibri"/>
                          <a:ea typeface="Calibri"/>
                          <a:cs typeface="B Zar" pitchFamily="2" charset="-78"/>
                        </a:rPr>
                        <a:t>قند </a:t>
                      </a:r>
                      <a:r>
                        <a:rPr lang="ar-SA" sz="1200" b="1" dirty="0">
                          <a:effectLst/>
                          <a:latin typeface="Calibri"/>
                          <a:ea typeface="Calibri"/>
                          <a:cs typeface="B Zar" pitchFamily="2" charset="-78"/>
                        </a:rPr>
                        <a:t>خون ناشتا و در افراد با قند بیشتر و مساوی 1/6 میلی مول در لیتر ، انجام </a:t>
                      </a:r>
                      <a:r>
                        <a:rPr lang="en-US" sz="1200" b="1" dirty="0">
                          <a:solidFill>
                            <a:srgbClr val="FF0000"/>
                          </a:solidFill>
                          <a:effectLst/>
                          <a:latin typeface="Calibri"/>
                          <a:ea typeface="Calibri"/>
                          <a:cs typeface="B Zar" pitchFamily="2" charset="-78"/>
                        </a:rPr>
                        <a:t>OGTT</a:t>
                      </a:r>
                      <a:r>
                        <a:rPr lang="fa-IR" sz="1200" b="1" dirty="0">
                          <a:solidFill>
                            <a:srgbClr val="FF0000"/>
                          </a:solidFill>
                          <a:effectLst/>
                          <a:latin typeface="Calibri"/>
                          <a:ea typeface="Calibri"/>
                          <a:cs typeface="B Zar" pitchFamily="2" charset="-78"/>
                        </a:rPr>
                        <a:t> </a:t>
                      </a:r>
                      <a:r>
                        <a:rPr lang="fa-IR" sz="1200" b="1" dirty="0">
                          <a:effectLst/>
                          <a:latin typeface="Calibri"/>
                          <a:ea typeface="Calibri"/>
                          <a:cs typeface="B Zar" pitchFamily="2" charset="-78"/>
                        </a:rPr>
                        <a:t>دو ساعته با 75 گرم گلوکز و در سال 2006 از ابتدا </a:t>
                      </a:r>
                      <a:r>
                        <a:rPr lang="en-US" sz="1200" b="1" dirty="0">
                          <a:effectLst/>
                          <a:latin typeface="Calibri"/>
                          <a:ea typeface="Calibri"/>
                          <a:cs typeface="B Zar" pitchFamily="2" charset="-78"/>
                        </a:rPr>
                        <a:t>OGTT</a:t>
                      </a:r>
                      <a:r>
                        <a:rPr lang="fa-IR" sz="1200" b="1" dirty="0">
                          <a:effectLst/>
                          <a:latin typeface="Calibri"/>
                          <a:ea typeface="Calibri"/>
                          <a:cs typeface="B Zar" pitchFamily="2" charset="-78"/>
                        </a:rPr>
                        <a:t> انجام شد. </a:t>
                      </a:r>
                      <a:endParaRPr lang="en-US" sz="1200" dirty="0">
                        <a:effectLst/>
                        <a:latin typeface="Calibri"/>
                        <a:ea typeface="Calibri"/>
                        <a:cs typeface="B Zar" pitchFamily="2" charset="-78"/>
                      </a:endParaRPr>
                    </a:p>
                    <a:p>
                      <a:pPr algn="ctr" rtl="1">
                        <a:lnSpc>
                          <a:spcPct val="115000"/>
                        </a:lnSpc>
                        <a:spcAft>
                          <a:spcPts val="0"/>
                        </a:spcAft>
                      </a:pPr>
                      <a:r>
                        <a:rPr lang="fa-IR" sz="1200" b="1" dirty="0">
                          <a:effectLst/>
                          <a:latin typeface="Calibri"/>
                          <a:ea typeface="Calibri"/>
                          <a:cs typeface="B Zar" pitchFamily="2" charset="-78"/>
                        </a:rPr>
                        <a:t>تعریف بر اساس کرایتریای </a:t>
                      </a:r>
                      <a:r>
                        <a:rPr lang="en-US" sz="1200" b="1" dirty="0">
                          <a:solidFill>
                            <a:srgbClr val="FF0000"/>
                          </a:solidFill>
                          <a:effectLst/>
                          <a:latin typeface="Calibri"/>
                          <a:ea typeface="Calibri"/>
                          <a:cs typeface="B Zar" pitchFamily="2" charset="-78"/>
                        </a:rPr>
                        <a:t>WHO</a:t>
                      </a:r>
                      <a:r>
                        <a:rPr lang="ar-SA" sz="1200" b="1" dirty="0">
                          <a:solidFill>
                            <a:srgbClr val="FF0000"/>
                          </a:solidFill>
                          <a:effectLst/>
                          <a:latin typeface="Calibri"/>
                          <a:ea typeface="Calibri"/>
                          <a:cs typeface="B Zar" pitchFamily="2" charset="-78"/>
                        </a:rPr>
                        <a:t> </a:t>
                      </a:r>
                      <a:endParaRPr lang="en-US" sz="1200" dirty="0">
                        <a:solidFill>
                          <a:srgbClr val="FF0000"/>
                        </a:solidFill>
                        <a:effectLst/>
                        <a:latin typeface="Calibri"/>
                        <a:ea typeface="Calibri"/>
                        <a:cs typeface="B Zar" pitchFamily="2" charset="-78"/>
                      </a:endParaRPr>
                    </a:p>
                  </a:txBody>
                  <a:tcPr marL="35201" marR="35201" marT="0" marB="0">
                    <a:lnL>
                      <a:noFill/>
                    </a:lnL>
                    <a:lnR>
                      <a:noFill/>
                    </a:lnR>
                    <a:lnT w="12700" cap="flat" cmpd="sng" algn="ctr">
                      <a:solidFill>
                        <a:srgbClr val="000000"/>
                      </a:solidFill>
                      <a:prstDash val="solid"/>
                      <a:round/>
                      <a:headEnd type="none" w="med" len="med"/>
                      <a:tailEnd type="none" w="med" len="med"/>
                    </a:lnT>
                    <a:lnB>
                      <a:noFill/>
                    </a:lnB>
                    <a:solidFill>
                      <a:srgbClr val="66FFFF"/>
                    </a:solidFill>
                  </a:tcPr>
                </a:tc>
                <a:tc hMerge="1">
                  <a:txBody>
                    <a:bodyPr/>
                    <a:lstStyle/>
                    <a:p>
                      <a:endParaRPr lang="en-US"/>
                    </a:p>
                  </a:txBody>
                  <a:tcPr/>
                </a:tc>
                <a:tc>
                  <a:txBody>
                    <a:bodyPr/>
                    <a:lstStyle/>
                    <a:p>
                      <a:pPr algn="ctr" rtl="1">
                        <a:lnSpc>
                          <a:spcPct val="115000"/>
                        </a:lnSpc>
                        <a:spcAft>
                          <a:spcPts val="0"/>
                        </a:spcAft>
                      </a:pPr>
                      <a:endParaRPr lang="fa-IR" sz="1200" b="1" dirty="0" smtClean="0">
                        <a:effectLst/>
                        <a:latin typeface="Calibri"/>
                        <a:ea typeface="Calibri"/>
                        <a:cs typeface="B Zar" pitchFamily="2" charset="-78"/>
                      </a:endParaRPr>
                    </a:p>
                    <a:p>
                      <a:pPr algn="ctr" rtl="1">
                        <a:lnSpc>
                          <a:spcPct val="115000"/>
                        </a:lnSpc>
                        <a:spcAft>
                          <a:spcPts val="0"/>
                        </a:spcAft>
                      </a:pPr>
                      <a:r>
                        <a:rPr lang="ar-SA" sz="1200" b="1" dirty="0" smtClean="0">
                          <a:effectLst/>
                          <a:latin typeface="Calibri"/>
                          <a:ea typeface="Calibri"/>
                          <a:cs typeface="B Zar" pitchFamily="2" charset="-78"/>
                        </a:rPr>
                        <a:t>سال </a:t>
                      </a:r>
                      <a:r>
                        <a:rPr lang="ar-SA" sz="1200" b="1" dirty="0">
                          <a:effectLst/>
                          <a:latin typeface="Calibri"/>
                          <a:ea typeface="Calibri"/>
                          <a:cs typeface="B Zar" pitchFamily="2" charset="-78"/>
                        </a:rPr>
                        <a:t>2001 </a:t>
                      </a:r>
                      <a:r>
                        <a:rPr lang="fa-IR" sz="1200" b="1" dirty="0" smtClean="0">
                          <a:effectLst/>
                          <a:latin typeface="Calibri"/>
                          <a:ea typeface="Calibri"/>
                          <a:cs typeface="B Zar" pitchFamily="2" charset="-78"/>
                        </a:rPr>
                        <a:t>،</a:t>
                      </a:r>
                      <a:r>
                        <a:rPr lang="ar-SA" sz="1200" b="1" dirty="0" smtClean="0">
                          <a:effectLst/>
                          <a:latin typeface="Calibri"/>
                          <a:ea typeface="Calibri"/>
                          <a:cs typeface="B Zar" pitchFamily="2" charset="-78"/>
                        </a:rPr>
                        <a:t>10854</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مرد 4379</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زن 6475</a:t>
                      </a:r>
                      <a:endParaRPr lang="en-US" sz="1200" dirty="0">
                        <a:effectLst/>
                        <a:latin typeface="Calibri"/>
                        <a:ea typeface="Calibri"/>
                        <a:cs typeface="B Zar" pitchFamily="2" charset="-78"/>
                      </a:endParaRPr>
                    </a:p>
                    <a:p>
                      <a:pPr algn="ctr" rtl="1">
                        <a:lnSpc>
                          <a:spcPct val="115000"/>
                        </a:lnSpc>
                        <a:spcAft>
                          <a:spcPts val="0"/>
                        </a:spcAft>
                      </a:pPr>
                      <a:r>
                        <a:rPr lang="en-US" sz="1200" b="1" dirty="0">
                          <a:effectLst/>
                          <a:latin typeface="Calibri"/>
                          <a:ea typeface="Calibri"/>
                          <a:cs typeface="B Zar" pitchFamily="2" charset="-78"/>
                        </a:rPr>
                        <a:t> </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سال 2006</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4416</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مرد 1714</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زن 2702</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 </a:t>
                      </a:r>
                      <a:endParaRPr lang="en-US" sz="1200" dirty="0">
                        <a:effectLst/>
                        <a:latin typeface="Calibri"/>
                        <a:ea typeface="Calibri"/>
                        <a:cs typeface="B Zar" pitchFamily="2" charset="-78"/>
                      </a:endParaRPr>
                    </a:p>
                    <a:p>
                      <a:pPr algn="ctr" rtl="1">
                        <a:lnSpc>
                          <a:spcPct val="115000"/>
                        </a:lnSpc>
                        <a:spcAft>
                          <a:spcPts val="0"/>
                        </a:spcAft>
                      </a:pPr>
                      <a:r>
                        <a:rPr lang="ar-SA" sz="1200" b="1" dirty="0">
                          <a:effectLst/>
                          <a:latin typeface="Calibri"/>
                          <a:ea typeface="Calibri"/>
                          <a:cs typeface="B Zar" pitchFamily="2" charset="-78"/>
                        </a:rPr>
                        <a:t>35 سال و بالاتر </a:t>
                      </a:r>
                      <a:endParaRPr lang="en-US" sz="1200" dirty="0">
                        <a:effectLst/>
                        <a:latin typeface="Calibri"/>
                        <a:ea typeface="Calibri"/>
                        <a:cs typeface="B Zar" pitchFamily="2" charset="-78"/>
                      </a:endParaRPr>
                    </a:p>
                  </a:txBody>
                  <a:tcPr marL="35201" marR="35201" marT="0" marB="0">
                    <a:lnL>
                      <a:noFill/>
                    </a:lnL>
                    <a:lnR>
                      <a:noFill/>
                    </a:lnR>
                    <a:lnT w="12700" cap="flat" cmpd="sng" algn="ctr">
                      <a:solidFill>
                        <a:srgbClr val="000000"/>
                      </a:solidFill>
                      <a:prstDash val="solid"/>
                      <a:round/>
                      <a:headEnd type="none" w="med" len="med"/>
                      <a:tailEnd type="none" w="med" len="med"/>
                    </a:lnT>
                    <a:lnB>
                      <a:noFill/>
                    </a:lnB>
                    <a:solidFill>
                      <a:srgbClr val="66FFFF"/>
                    </a:solidFill>
                  </a:tcPr>
                </a:tc>
                <a:tc>
                  <a:txBody>
                    <a:bodyPr/>
                    <a:lstStyle/>
                    <a:p>
                      <a:pPr algn="ctr" rtl="1">
                        <a:lnSpc>
                          <a:spcPct val="115000"/>
                        </a:lnSpc>
                        <a:spcAft>
                          <a:spcPts val="0"/>
                        </a:spcAft>
                      </a:pPr>
                      <a:endParaRPr lang="fa-IR" sz="1200" b="1" dirty="0" smtClean="0">
                        <a:effectLst/>
                        <a:latin typeface="Calibri"/>
                        <a:ea typeface="Calibri"/>
                        <a:cs typeface="B Zar" pitchFamily="2" charset="-78"/>
                      </a:endParaRPr>
                    </a:p>
                    <a:p>
                      <a:pPr algn="ctr" rtl="1">
                        <a:lnSpc>
                          <a:spcPct val="115000"/>
                        </a:lnSpc>
                        <a:spcAft>
                          <a:spcPts val="0"/>
                        </a:spcAft>
                      </a:pPr>
                      <a:r>
                        <a:rPr lang="fa-IR" sz="1200" b="1" dirty="0" smtClean="0">
                          <a:effectLst/>
                          <a:latin typeface="Calibri"/>
                          <a:ea typeface="Calibri"/>
                          <a:cs typeface="B Zar" pitchFamily="2" charset="-78"/>
                        </a:rPr>
                        <a:t>2001 </a:t>
                      </a:r>
                      <a:r>
                        <a:rPr lang="fa-IR" sz="1200" b="1" dirty="0">
                          <a:effectLst/>
                          <a:latin typeface="Calibri"/>
                          <a:ea typeface="Calibri"/>
                          <a:cs typeface="B Zar" pitchFamily="2" charset="-78"/>
                        </a:rPr>
                        <a:t>و 2006</a:t>
                      </a:r>
                      <a:endParaRPr lang="en-US" sz="1200" dirty="0">
                        <a:effectLst/>
                        <a:latin typeface="Calibri"/>
                        <a:ea typeface="Calibri"/>
                        <a:cs typeface="B Zar" pitchFamily="2" charset="-78"/>
                      </a:endParaRPr>
                    </a:p>
                    <a:p>
                      <a:pPr algn="ctr" rtl="1">
                        <a:lnSpc>
                          <a:spcPct val="115000"/>
                        </a:lnSpc>
                        <a:spcAft>
                          <a:spcPts val="0"/>
                        </a:spcAft>
                      </a:pPr>
                      <a:r>
                        <a:rPr lang="fa-IR" sz="1200" b="1" dirty="0">
                          <a:effectLst/>
                          <a:latin typeface="Calibri"/>
                          <a:ea typeface="Calibri"/>
                          <a:cs typeface="B Zar" pitchFamily="2" charset="-78"/>
                        </a:rPr>
                        <a:t> </a:t>
                      </a:r>
                      <a:endParaRPr lang="en-US" sz="1200" dirty="0">
                        <a:effectLst/>
                        <a:latin typeface="Calibri"/>
                        <a:ea typeface="Calibri"/>
                        <a:cs typeface="B Zar" pitchFamily="2" charset="-78"/>
                      </a:endParaRPr>
                    </a:p>
                    <a:p>
                      <a:pPr algn="ctr" rtl="1">
                        <a:lnSpc>
                          <a:spcPct val="115000"/>
                        </a:lnSpc>
                        <a:spcAft>
                          <a:spcPts val="0"/>
                        </a:spcAft>
                      </a:pPr>
                      <a:r>
                        <a:rPr lang="fa-IR" sz="1200" b="1" dirty="0">
                          <a:effectLst/>
                          <a:latin typeface="Calibri"/>
                          <a:ea typeface="Calibri"/>
                          <a:cs typeface="B Zar" pitchFamily="2" charset="-78"/>
                        </a:rPr>
                        <a:t>چین</a:t>
                      </a:r>
                      <a:endParaRPr lang="en-US" sz="1200" dirty="0">
                        <a:effectLst/>
                        <a:latin typeface="Calibri"/>
                        <a:ea typeface="Calibri"/>
                        <a:cs typeface="B Zar" pitchFamily="2" charset="-78"/>
                      </a:endParaRPr>
                    </a:p>
                    <a:p>
                      <a:pPr algn="ctr" rtl="1">
                        <a:lnSpc>
                          <a:spcPct val="115000"/>
                        </a:lnSpc>
                        <a:spcAft>
                          <a:spcPts val="0"/>
                        </a:spcAft>
                      </a:pPr>
                      <a:r>
                        <a:rPr lang="fa-IR" sz="1200" b="1" dirty="0">
                          <a:effectLst/>
                          <a:latin typeface="Calibri"/>
                          <a:ea typeface="Calibri"/>
                          <a:cs typeface="B Zar" pitchFamily="2" charset="-78"/>
                        </a:rPr>
                        <a:t> </a:t>
                      </a:r>
                      <a:endParaRPr lang="en-US" sz="1200" dirty="0">
                        <a:effectLst/>
                        <a:latin typeface="Calibri"/>
                        <a:ea typeface="Calibri"/>
                        <a:cs typeface="B Zar" pitchFamily="2" charset="-78"/>
                      </a:endParaRPr>
                    </a:p>
                    <a:p>
                      <a:pPr algn="ctr" rtl="1">
                        <a:lnSpc>
                          <a:spcPct val="115000"/>
                        </a:lnSpc>
                        <a:spcAft>
                          <a:spcPts val="0"/>
                        </a:spcAft>
                      </a:pPr>
                      <a:r>
                        <a:rPr lang="fa-IR" sz="1200" b="1" dirty="0">
                          <a:effectLst/>
                          <a:latin typeface="Calibri"/>
                          <a:ea typeface="Calibri"/>
                          <a:cs typeface="B Zar" pitchFamily="2" charset="-78"/>
                        </a:rPr>
                        <a:t> مقطعی</a:t>
                      </a:r>
                      <a:endParaRPr lang="en-US" sz="1200" dirty="0">
                        <a:effectLst/>
                        <a:latin typeface="Calibri"/>
                        <a:ea typeface="Calibri"/>
                        <a:cs typeface="B Zar" pitchFamily="2" charset="-78"/>
                      </a:endParaRPr>
                    </a:p>
                  </a:txBody>
                  <a:tcPr marL="35201" marR="35201" marT="0" marB="0">
                    <a:lnL>
                      <a:noFill/>
                    </a:lnL>
                    <a:lnR>
                      <a:noFill/>
                    </a:lnR>
                    <a:lnT w="12700" cap="flat" cmpd="sng" algn="ctr">
                      <a:solidFill>
                        <a:srgbClr val="000000"/>
                      </a:solidFill>
                      <a:prstDash val="solid"/>
                      <a:round/>
                      <a:headEnd type="none" w="med" len="med"/>
                      <a:tailEnd type="none" w="med" len="med"/>
                    </a:lnT>
                    <a:lnB>
                      <a:noFill/>
                    </a:lnB>
                    <a:solidFill>
                      <a:srgbClr val="66FFFF"/>
                    </a:solidFill>
                  </a:tcPr>
                </a:tc>
                <a:tc>
                  <a:txBody>
                    <a:bodyPr/>
                    <a:lstStyle/>
                    <a:p>
                      <a:pPr algn="ctr">
                        <a:lnSpc>
                          <a:spcPct val="115000"/>
                        </a:lnSpc>
                        <a:spcAft>
                          <a:spcPts val="0"/>
                        </a:spcAft>
                      </a:pPr>
                      <a:r>
                        <a:rPr lang="en-US" sz="500" b="1" dirty="0">
                          <a:solidFill>
                            <a:srgbClr val="000000"/>
                          </a:solidFill>
                          <a:effectLst/>
                          <a:latin typeface="Times New Roman"/>
                          <a:ea typeface="Calibri"/>
                          <a:cs typeface="Arial"/>
                        </a:rPr>
                        <a:t> </a:t>
                      </a:r>
                      <a:endParaRPr lang="en-US" sz="600" dirty="0">
                        <a:effectLst/>
                        <a:latin typeface="Calibri"/>
                        <a:ea typeface="Calibri"/>
                        <a:cs typeface="Arial"/>
                      </a:endParaRPr>
                    </a:p>
                  </a:txBody>
                  <a:tcPr marL="35201" marR="35201" marT="0" marB="0">
                    <a:lnL>
                      <a:noFill/>
                    </a:lnL>
                    <a:lnR>
                      <a:noFill/>
                    </a:lnR>
                    <a:lnT w="12700" cap="flat" cmpd="sng" algn="ctr">
                      <a:solidFill>
                        <a:srgbClr val="000000"/>
                      </a:solidFill>
                      <a:prstDash val="solid"/>
                      <a:round/>
                      <a:headEnd type="none" w="med" len="med"/>
                      <a:tailEnd type="none" w="med" len="med"/>
                    </a:lnT>
                    <a:lnB>
                      <a:noFill/>
                    </a:lnB>
                    <a:solidFill>
                      <a:srgbClr val="00FFFF"/>
                    </a:solidFill>
                  </a:tcPr>
                </a:tc>
              </a:tr>
            </a:tbl>
          </a:graphicData>
        </a:graphic>
      </p:graphicFrame>
    </p:spTree>
    <p:extLst>
      <p:ext uri="{BB962C8B-B14F-4D97-AF65-F5344CB8AC3E}">
        <p14:creationId xmlns:p14="http://schemas.microsoft.com/office/powerpoint/2010/main" xmlns="" val="2524032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3">
            <a:extLst>
              <a:ext uri="{28A0092B-C50C-407E-A947-70E740481C1C}">
                <a14:useLocalDpi xmlns:a14="http://schemas.microsoft.com/office/drawing/2010/main" xmlns="" val="0"/>
              </a:ext>
            </a:extLst>
          </a:blip>
          <a:srcRect l="28738" t="22546" r="4594" b="38243"/>
          <a:stretch>
            <a:fillRect/>
          </a:stretch>
        </p:blipFill>
        <p:spPr bwMode="auto">
          <a:xfrm>
            <a:off x="304800" y="630237"/>
            <a:ext cx="8458200" cy="150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304800" y="5646003"/>
            <a:ext cx="8458200" cy="830997"/>
          </a:xfrm>
          <a:prstGeom prst="rect">
            <a:avLst/>
          </a:prstGeom>
          <a:solidFill>
            <a:srgbClr val="FF99CC"/>
          </a:solidFill>
        </p:spPr>
        <p:txBody>
          <a:bodyPr wrap="square">
            <a:spAutoFit/>
          </a:bodyPr>
          <a:lstStyle/>
          <a:p>
            <a:pPr algn="r" rtl="1"/>
            <a:r>
              <a:rPr lang="fa-IR" sz="1600" b="1" dirty="0">
                <a:latin typeface="Times New Roman"/>
                <a:ea typeface="Calibri"/>
                <a:cs typeface="B Zar"/>
              </a:rPr>
              <a:t>حدود یک سوم بالغین تهرانی دارای عدم تحمل گلوکز یا دیابت هستند، یک سوم کل موارد </a:t>
            </a:r>
            <a:r>
              <a:rPr lang="fa-IR" sz="1600" b="1" dirty="0" smtClean="0">
                <a:latin typeface="Times New Roman"/>
                <a:ea typeface="Calibri"/>
                <a:cs typeface="B Zar"/>
              </a:rPr>
              <a:t>دیابت </a:t>
            </a:r>
            <a:r>
              <a:rPr lang="fa-IR" sz="1600" b="1" dirty="0">
                <a:latin typeface="Times New Roman"/>
                <a:ea typeface="Calibri"/>
                <a:cs typeface="B Zar"/>
              </a:rPr>
              <a:t>تشخیص داده </a:t>
            </a:r>
            <a:r>
              <a:rPr lang="fa-IR" sz="1600" b="1" dirty="0" smtClean="0">
                <a:latin typeface="Times New Roman"/>
                <a:ea typeface="Calibri"/>
                <a:cs typeface="B Zar"/>
              </a:rPr>
              <a:t>نشده گزارش شد، </a:t>
            </a:r>
            <a:r>
              <a:rPr lang="fa-IR" sz="1600" b="1" dirty="0">
                <a:latin typeface="Times New Roman"/>
                <a:ea typeface="Calibri"/>
                <a:cs typeface="B Zar"/>
              </a:rPr>
              <a:t>غربالگری افراد </a:t>
            </a:r>
            <a:r>
              <a:rPr lang="fa-IR" sz="1600" b="1" dirty="0" smtClean="0">
                <a:latin typeface="Times New Roman"/>
                <a:ea typeface="Calibri"/>
                <a:cs typeface="B Zar"/>
              </a:rPr>
              <a:t>در</a:t>
            </a:r>
            <a:r>
              <a:rPr lang="en-US" sz="1600" b="1" dirty="0" smtClean="0">
                <a:latin typeface="Times New Roman"/>
                <a:ea typeface="Calibri"/>
                <a:cs typeface="B Zar"/>
              </a:rPr>
              <a:t>BMI</a:t>
            </a:r>
            <a:r>
              <a:rPr lang="fa-IR" sz="1600" b="1" dirty="0" smtClean="0">
                <a:latin typeface="Times New Roman"/>
                <a:ea typeface="Calibri"/>
                <a:cs typeface="B Zar"/>
              </a:rPr>
              <a:t> </a:t>
            </a:r>
            <a:r>
              <a:rPr lang="fa-IR" sz="1600" b="1" dirty="0">
                <a:latin typeface="Times New Roman"/>
                <a:ea typeface="Calibri"/>
                <a:cs typeface="B Zar"/>
              </a:rPr>
              <a:t>بیشتر و مساوی 25، پرفشاری خون، چاقی شکمی و سابقه خانوادگی دیابت می تواند بسیار کمک کننده باشد </a:t>
            </a:r>
            <a:endParaRPr lang="en-US" sz="1600" dirty="0"/>
          </a:p>
        </p:txBody>
      </p:sp>
      <p:graphicFrame>
        <p:nvGraphicFramePr>
          <p:cNvPr id="6" name="Table 5"/>
          <p:cNvGraphicFramePr>
            <a:graphicFrameLocks noGrp="1"/>
          </p:cNvGraphicFramePr>
          <p:nvPr>
            <p:extLst>
              <p:ext uri="{D42A27DB-BD31-4B8C-83A1-F6EECF244321}">
                <p14:modId xmlns:p14="http://schemas.microsoft.com/office/powerpoint/2010/main" xmlns="" val="2791653703"/>
              </p:ext>
            </p:extLst>
          </p:nvPr>
        </p:nvGraphicFramePr>
        <p:xfrm>
          <a:off x="457201" y="2297870"/>
          <a:ext cx="8305798" cy="3112330"/>
        </p:xfrm>
        <a:graphic>
          <a:graphicData uri="http://schemas.openxmlformats.org/drawingml/2006/table">
            <a:tbl>
              <a:tblPr firstRow="1" firstCol="1" bandRow="1"/>
              <a:tblGrid>
                <a:gridCol w="3352799"/>
                <a:gridCol w="1371600"/>
                <a:gridCol w="1676400"/>
                <a:gridCol w="1904999"/>
              </a:tblGrid>
              <a:tr h="651289">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ar-SA" sz="1300" b="1" dirty="0" smtClean="0">
                          <a:effectLst/>
                          <a:latin typeface="Calibri"/>
                          <a:ea typeface="Calibri"/>
                          <a:cs typeface="B Zar" pitchFamily="2" charset="-78"/>
                        </a:rPr>
                        <a:t>نتایج </a:t>
                      </a:r>
                      <a:endParaRPr lang="en-US" sz="1300" dirty="0">
                        <a:effectLst/>
                        <a:latin typeface="Calibri"/>
                        <a:ea typeface="Calibri"/>
                        <a:cs typeface="B Zar" pitchFamily="2" charset="-78"/>
                      </a:endParaRPr>
                    </a:p>
                  </a:txBody>
                  <a:tcPr marL="36207" marR="362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ar-SA" sz="1300" b="1" dirty="0" smtClean="0">
                          <a:effectLst/>
                          <a:latin typeface="Calibri"/>
                          <a:ea typeface="Calibri"/>
                          <a:cs typeface="B Zar" pitchFamily="2" charset="-78"/>
                        </a:rPr>
                        <a:t>تعریف </a:t>
                      </a:r>
                      <a:r>
                        <a:rPr lang="ar-SA" sz="1300" b="1" dirty="0">
                          <a:effectLst/>
                          <a:latin typeface="Calibri"/>
                          <a:ea typeface="Calibri"/>
                          <a:cs typeface="B Zar" pitchFamily="2" charset="-78"/>
                        </a:rPr>
                        <a:t>پره دیابت و دیابت</a:t>
                      </a:r>
                      <a:endParaRPr lang="en-US" sz="1300" dirty="0">
                        <a:effectLst/>
                        <a:latin typeface="Calibri"/>
                        <a:ea typeface="Calibri"/>
                        <a:cs typeface="B Zar" pitchFamily="2" charset="-78"/>
                      </a:endParaRPr>
                    </a:p>
                  </a:txBody>
                  <a:tcPr marL="36207" marR="362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ar-SA" sz="1300" b="1" dirty="0" smtClean="0">
                          <a:effectLst/>
                          <a:latin typeface="Calibri"/>
                          <a:ea typeface="Calibri"/>
                          <a:cs typeface="B Zar" pitchFamily="2" charset="-78"/>
                        </a:rPr>
                        <a:t>حجم </a:t>
                      </a:r>
                      <a:r>
                        <a:rPr lang="ar-SA" sz="1300" b="1" dirty="0">
                          <a:effectLst/>
                          <a:latin typeface="Calibri"/>
                          <a:ea typeface="Calibri"/>
                          <a:cs typeface="B Zar" pitchFamily="2" charset="-78"/>
                        </a:rPr>
                        <a:t>و جمعیت مطالعه  </a:t>
                      </a:r>
                      <a:endParaRPr lang="en-US" sz="1300" dirty="0">
                        <a:effectLst/>
                        <a:latin typeface="Calibri"/>
                        <a:ea typeface="Calibri"/>
                        <a:cs typeface="B Zar" pitchFamily="2" charset="-78"/>
                      </a:endParaRPr>
                    </a:p>
                  </a:txBody>
                  <a:tcPr marL="36207" marR="362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ar-SA" sz="1300" b="1" dirty="0" smtClean="0">
                          <a:effectLst/>
                          <a:latin typeface="Calibri"/>
                          <a:ea typeface="Calibri"/>
                          <a:cs typeface="B Zar" pitchFamily="2" charset="-78"/>
                        </a:rPr>
                        <a:t>سال</a:t>
                      </a:r>
                      <a:r>
                        <a:rPr lang="ar-SA" sz="1300" b="1" dirty="0">
                          <a:effectLst/>
                          <a:latin typeface="Calibri"/>
                          <a:ea typeface="Calibri"/>
                          <a:cs typeface="B Zar" pitchFamily="2" charset="-78"/>
                        </a:rPr>
                        <a:t>، محل و طراحی مطالعه </a:t>
                      </a:r>
                      <a:endParaRPr lang="en-US" sz="1300" dirty="0">
                        <a:effectLst/>
                        <a:latin typeface="Calibri"/>
                        <a:ea typeface="Calibri"/>
                        <a:cs typeface="B Zar" pitchFamily="2" charset="-78"/>
                      </a:endParaRPr>
                    </a:p>
                  </a:txBody>
                  <a:tcPr marL="36207" marR="3620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r h="2428816">
                <a:tc>
                  <a:txBody>
                    <a:bodyPr/>
                    <a:lstStyle/>
                    <a:p>
                      <a:pPr algn="just" rtl="1">
                        <a:lnSpc>
                          <a:spcPct val="115000"/>
                        </a:lnSpc>
                        <a:spcAft>
                          <a:spcPts val="0"/>
                        </a:spcAft>
                      </a:pPr>
                      <a:endParaRPr lang="fa-IR" sz="1300" b="1" dirty="0" smtClean="0">
                        <a:solidFill>
                          <a:srgbClr val="000000"/>
                        </a:solidFill>
                        <a:effectLst/>
                        <a:latin typeface="Calibri"/>
                        <a:ea typeface="Calibri"/>
                        <a:cs typeface="B Zar" pitchFamily="2" charset="-78"/>
                      </a:endParaRPr>
                    </a:p>
                    <a:p>
                      <a:pPr algn="just" rtl="1">
                        <a:lnSpc>
                          <a:spcPct val="115000"/>
                        </a:lnSpc>
                        <a:spcAft>
                          <a:spcPts val="0"/>
                        </a:spcAft>
                      </a:pPr>
                      <a:r>
                        <a:rPr lang="fa-IR" sz="1300" b="1" dirty="0" smtClean="0">
                          <a:solidFill>
                            <a:srgbClr val="000000"/>
                          </a:solidFill>
                          <a:effectLst/>
                          <a:latin typeface="Calibri"/>
                          <a:ea typeface="Calibri"/>
                          <a:cs typeface="B Zar" pitchFamily="2" charset="-78"/>
                        </a:rPr>
                        <a:t>دیابت </a:t>
                      </a:r>
                      <a:r>
                        <a:rPr lang="fa-IR" sz="1300" b="1" dirty="0">
                          <a:solidFill>
                            <a:srgbClr val="000000"/>
                          </a:solidFill>
                          <a:effectLst/>
                          <a:latin typeface="Calibri"/>
                          <a:ea typeface="Calibri"/>
                          <a:cs typeface="B Zar" pitchFamily="2" charset="-78"/>
                        </a:rPr>
                        <a:t>در 1/9٪ نمونه ها تشخیص داده شد. </a:t>
                      </a:r>
                      <a:endParaRPr lang="en-US" sz="1300" dirty="0">
                        <a:effectLst/>
                        <a:latin typeface="Calibri"/>
                        <a:ea typeface="Calibri"/>
                        <a:cs typeface="B Zar" pitchFamily="2" charset="-78"/>
                      </a:endParaRPr>
                    </a:p>
                    <a:p>
                      <a:pPr algn="just" rtl="1">
                        <a:lnSpc>
                          <a:spcPct val="115000"/>
                        </a:lnSpc>
                        <a:spcAft>
                          <a:spcPts val="0"/>
                        </a:spcAft>
                      </a:pPr>
                      <a:r>
                        <a:rPr lang="fa-IR" sz="1300" b="1" dirty="0">
                          <a:solidFill>
                            <a:srgbClr val="000000"/>
                          </a:solidFill>
                          <a:effectLst/>
                          <a:latin typeface="Calibri"/>
                          <a:ea typeface="Calibri"/>
                          <a:cs typeface="B Zar" pitchFamily="2" charset="-78"/>
                        </a:rPr>
                        <a:t>شیوع دیابت تشخیص داده نشده، </a:t>
                      </a:r>
                      <a:r>
                        <a:rPr lang="en-US" sz="1300" b="1" dirty="0">
                          <a:solidFill>
                            <a:srgbClr val="000000"/>
                          </a:solidFill>
                          <a:effectLst/>
                          <a:latin typeface="Calibri"/>
                          <a:ea typeface="Calibri"/>
                          <a:cs typeface="B Zar" pitchFamily="2" charset="-78"/>
                        </a:rPr>
                        <a:t>IFG</a:t>
                      </a:r>
                      <a:r>
                        <a:rPr lang="fa-IR" sz="1300" b="1" dirty="0">
                          <a:solidFill>
                            <a:srgbClr val="000000"/>
                          </a:solidFill>
                          <a:effectLst/>
                          <a:latin typeface="Calibri"/>
                          <a:ea typeface="Calibri"/>
                          <a:cs typeface="B Zar" pitchFamily="2" charset="-78"/>
                        </a:rPr>
                        <a:t> ایزوله، </a:t>
                      </a:r>
                      <a:r>
                        <a:rPr lang="en-US" sz="1300" b="1" dirty="0">
                          <a:solidFill>
                            <a:srgbClr val="000000"/>
                          </a:solidFill>
                          <a:effectLst/>
                          <a:latin typeface="Calibri"/>
                          <a:ea typeface="Calibri"/>
                          <a:cs typeface="B Zar" pitchFamily="2" charset="-78"/>
                        </a:rPr>
                        <a:t>IGT</a:t>
                      </a:r>
                      <a:r>
                        <a:rPr lang="fa-IR" sz="1300" b="1" dirty="0">
                          <a:solidFill>
                            <a:srgbClr val="000000"/>
                          </a:solidFill>
                          <a:effectLst/>
                          <a:latin typeface="Calibri"/>
                          <a:ea typeface="Calibri"/>
                          <a:cs typeface="B Zar" pitchFamily="2" charset="-78"/>
                        </a:rPr>
                        <a:t> ایزوله و نسبت </a:t>
                      </a:r>
                      <a:r>
                        <a:rPr lang="en-US" sz="1300" b="1" dirty="0">
                          <a:solidFill>
                            <a:srgbClr val="000000"/>
                          </a:solidFill>
                          <a:effectLst/>
                          <a:latin typeface="Calibri"/>
                          <a:ea typeface="Calibri"/>
                          <a:cs typeface="B Zar" pitchFamily="2" charset="-78"/>
                        </a:rPr>
                        <a:t>IFG/IGT</a:t>
                      </a:r>
                      <a:r>
                        <a:rPr lang="fa-IR" sz="1300" b="1" dirty="0">
                          <a:solidFill>
                            <a:srgbClr val="000000"/>
                          </a:solidFill>
                          <a:effectLst/>
                          <a:latin typeface="Calibri"/>
                          <a:ea typeface="Calibri"/>
                          <a:cs typeface="B Zar" pitchFamily="2" charset="-78"/>
                        </a:rPr>
                        <a:t> به ترتیب </a:t>
                      </a:r>
                      <a:r>
                        <a:rPr lang="fa-IR" sz="1300" b="1" dirty="0">
                          <a:solidFill>
                            <a:srgbClr val="FF0000"/>
                          </a:solidFill>
                          <a:effectLst/>
                          <a:latin typeface="Calibri"/>
                          <a:ea typeface="Calibri"/>
                          <a:cs typeface="B Zar" pitchFamily="2" charset="-78"/>
                        </a:rPr>
                        <a:t>9/4</a:t>
                      </a:r>
                      <a:r>
                        <a:rPr lang="fa-IR" sz="1300" b="1" dirty="0">
                          <a:solidFill>
                            <a:srgbClr val="000000"/>
                          </a:solidFill>
                          <a:effectLst/>
                          <a:latin typeface="Calibri"/>
                          <a:ea typeface="Calibri"/>
                          <a:cs typeface="B Zar" pitchFamily="2" charset="-78"/>
                        </a:rPr>
                        <a:t>٪، </a:t>
                      </a:r>
                      <a:r>
                        <a:rPr lang="fa-IR" sz="1300" b="1" dirty="0">
                          <a:solidFill>
                            <a:srgbClr val="FF0000"/>
                          </a:solidFill>
                          <a:effectLst/>
                          <a:latin typeface="Calibri"/>
                          <a:ea typeface="Calibri"/>
                          <a:cs typeface="B Zar" pitchFamily="2" charset="-78"/>
                        </a:rPr>
                        <a:t>3/7</a:t>
                      </a:r>
                      <a:r>
                        <a:rPr lang="fa-IR" sz="1300" b="1" dirty="0">
                          <a:solidFill>
                            <a:srgbClr val="000000"/>
                          </a:solidFill>
                          <a:effectLst/>
                          <a:latin typeface="Calibri"/>
                          <a:ea typeface="Calibri"/>
                          <a:cs typeface="B Zar" pitchFamily="2" charset="-78"/>
                        </a:rPr>
                        <a:t>٪، </a:t>
                      </a:r>
                      <a:r>
                        <a:rPr lang="fa-IR" sz="1300" b="1" dirty="0">
                          <a:solidFill>
                            <a:srgbClr val="FF0000"/>
                          </a:solidFill>
                          <a:effectLst/>
                          <a:latin typeface="Calibri"/>
                          <a:ea typeface="Calibri"/>
                          <a:cs typeface="B Zar" pitchFamily="2" charset="-78"/>
                        </a:rPr>
                        <a:t>7/6</a:t>
                      </a:r>
                      <a:r>
                        <a:rPr lang="fa-IR" sz="1300" b="1" dirty="0">
                          <a:solidFill>
                            <a:srgbClr val="000000"/>
                          </a:solidFill>
                          <a:effectLst/>
                          <a:latin typeface="Calibri"/>
                          <a:ea typeface="Calibri"/>
                          <a:cs typeface="B Zar" pitchFamily="2" charset="-78"/>
                        </a:rPr>
                        <a:t>٪ و </a:t>
                      </a:r>
                      <a:r>
                        <a:rPr lang="fa-IR" sz="1300" b="1" dirty="0">
                          <a:solidFill>
                            <a:schemeClr val="tx2"/>
                          </a:solidFill>
                          <a:effectLst/>
                          <a:latin typeface="Calibri"/>
                          <a:ea typeface="Calibri"/>
                          <a:cs typeface="B Zar" pitchFamily="2" charset="-78"/>
                        </a:rPr>
                        <a:t>2/4</a:t>
                      </a:r>
                      <a:r>
                        <a:rPr lang="fa-IR" sz="1300" b="1" dirty="0">
                          <a:solidFill>
                            <a:srgbClr val="000000"/>
                          </a:solidFill>
                          <a:effectLst/>
                          <a:latin typeface="Calibri"/>
                          <a:ea typeface="Calibri"/>
                          <a:cs typeface="B Zar" pitchFamily="2" charset="-78"/>
                        </a:rPr>
                        <a:t>٪ .</a:t>
                      </a:r>
                      <a:endParaRPr lang="en-US" sz="1300" dirty="0">
                        <a:effectLst/>
                        <a:latin typeface="Calibri"/>
                        <a:ea typeface="Calibri"/>
                        <a:cs typeface="B Zar" pitchFamily="2" charset="-78"/>
                      </a:endParaRPr>
                    </a:p>
                    <a:p>
                      <a:pPr algn="just" rtl="1">
                        <a:lnSpc>
                          <a:spcPct val="115000"/>
                        </a:lnSpc>
                        <a:spcAft>
                          <a:spcPts val="0"/>
                        </a:spcAft>
                      </a:pPr>
                      <a:r>
                        <a:rPr lang="fa-IR" sz="1300" b="1" dirty="0">
                          <a:solidFill>
                            <a:srgbClr val="000000"/>
                          </a:solidFill>
                          <a:effectLst/>
                          <a:latin typeface="Calibri"/>
                          <a:ea typeface="Calibri"/>
                          <a:cs typeface="B Zar" pitchFamily="2" charset="-78"/>
                        </a:rPr>
                        <a:t>شیوع دیابت تشخیص داده نشده و نسبت </a:t>
                      </a:r>
                      <a:r>
                        <a:rPr lang="en-US" sz="1300" b="1" dirty="0">
                          <a:solidFill>
                            <a:srgbClr val="000000"/>
                          </a:solidFill>
                          <a:effectLst/>
                          <a:latin typeface="Calibri"/>
                          <a:ea typeface="Calibri"/>
                          <a:cs typeface="B Zar" pitchFamily="2" charset="-78"/>
                        </a:rPr>
                        <a:t>IFG/IGT</a:t>
                      </a:r>
                      <a:r>
                        <a:rPr lang="fa-IR" sz="1300" b="1" dirty="0">
                          <a:solidFill>
                            <a:srgbClr val="000000"/>
                          </a:solidFill>
                          <a:effectLst/>
                          <a:latin typeface="Calibri"/>
                          <a:ea typeface="Calibri"/>
                          <a:cs typeface="B Zar" pitchFamily="2" charset="-78"/>
                        </a:rPr>
                        <a:t> تفاوت معنی‌داری بین دو جنس نداشتند. </a:t>
                      </a:r>
                      <a:r>
                        <a:rPr lang="en-US" sz="1300" b="1" dirty="0">
                          <a:solidFill>
                            <a:srgbClr val="000000"/>
                          </a:solidFill>
                          <a:effectLst/>
                          <a:latin typeface="Calibri"/>
                          <a:ea typeface="Calibri"/>
                          <a:cs typeface="B Zar" pitchFamily="2" charset="-78"/>
                        </a:rPr>
                        <a:t>IFG</a:t>
                      </a:r>
                      <a:r>
                        <a:rPr lang="fa-IR" sz="1300" b="1" dirty="0">
                          <a:solidFill>
                            <a:srgbClr val="000000"/>
                          </a:solidFill>
                          <a:effectLst/>
                          <a:latin typeface="Calibri"/>
                          <a:ea typeface="Calibri"/>
                          <a:cs typeface="B Zar" pitchFamily="2" charset="-78"/>
                        </a:rPr>
                        <a:t> به طور معنی داری در مردان بیشتر بود. در حالیکه شیوع </a:t>
                      </a:r>
                      <a:r>
                        <a:rPr lang="en-US" sz="1300" b="1" dirty="0">
                          <a:solidFill>
                            <a:srgbClr val="000000"/>
                          </a:solidFill>
                          <a:effectLst/>
                          <a:latin typeface="Calibri"/>
                          <a:ea typeface="Calibri"/>
                          <a:cs typeface="B Zar" pitchFamily="2" charset="-78"/>
                        </a:rPr>
                        <a:t>IGT</a:t>
                      </a:r>
                      <a:r>
                        <a:rPr lang="fa-IR" sz="1300" b="1" dirty="0">
                          <a:solidFill>
                            <a:srgbClr val="000000"/>
                          </a:solidFill>
                          <a:effectLst/>
                          <a:latin typeface="Calibri"/>
                          <a:ea typeface="Calibri"/>
                          <a:cs typeface="B Zar" pitchFamily="2" charset="-78"/>
                        </a:rPr>
                        <a:t> در زنان بیشتر از مردان بود.</a:t>
                      </a:r>
                      <a:endParaRPr lang="en-US" sz="1300" dirty="0">
                        <a:effectLst/>
                        <a:latin typeface="Calibri"/>
                        <a:ea typeface="Calibri"/>
                        <a:cs typeface="B Zar" pitchFamily="2" charset="-78"/>
                      </a:endParaRPr>
                    </a:p>
                    <a:p>
                      <a:pPr algn="just" rtl="1">
                        <a:lnSpc>
                          <a:spcPct val="115000"/>
                        </a:lnSpc>
                        <a:spcAft>
                          <a:spcPts val="0"/>
                        </a:spcAft>
                      </a:pPr>
                      <a:r>
                        <a:rPr lang="fa-IR" sz="1300" b="1" dirty="0">
                          <a:solidFill>
                            <a:srgbClr val="000000"/>
                          </a:solidFill>
                          <a:effectLst/>
                          <a:latin typeface="Calibri"/>
                          <a:ea typeface="Calibri"/>
                          <a:cs typeface="B Zar" pitchFamily="2" charset="-78"/>
                        </a:rPr>
                        <a:t> شیوع دیابت تشخیص داده شده در زنان (0/10٪) بیشتر از مردان (1/8٪) </a:t>
                      </a:r>
                      <a:endParaRPr lang="en-US" sz="1300" dirty="0">
                        <a:effectLst/>
                        <a:latin typeface="Calibri"/>
                        <a:ea typeface="Calibri"/>
                        <a:cs typeface="B Zar" pitchFamily="2" charset="-78"/>
                      </a:endParaRPr>
                    </a:p>
                  </a:txBody>
                  <a:tcPr marL="36207" marR="36207" marT="0" marB="0">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ar-SA" sz="1300" b="1" dirty="0" smtClean="0">
                          <a:effectLst/>
                          <a:latin typeface="Calibri"/>
                          <a:ea typeface="Calibri"/>
                          <a:cs typeface="B Zar" pitchFamily="2" charset="-78"/>
                        </a:rPr>
                        <a:t>کرایتریای </a:t>
                      </a:r>
                      <a:r>
                        <a:rPr lang="ar-SA" sz="1300" b="1" dirty="0">
                          <a:effectLst/>
                          <a:latin typeface="Calibri"/>
                          <a:ea typeface="Calibri"/>
                          <a:cs typeface="B Zar" pitchFamily="2" charset="-78"/>
                        </a:rPr>
                        <a:t>انجمن دیابت آمریکا (</a:t>
                      </a:r>
                      <a:r>
                        <a:rPr lang="en-US" sz="1300" b="1" dirty="0">
                          <a:effectLst/>
                          <a:latin typeface="Calibri"/>
                          <a:ea typeface="Calibri"/>
                          <a:cs typeface="B Zar" pitchFamily="2" charset="-78"/>
                        </a:rPr>
                        <a:t>ADA</a:t>
                      </a:r>
                      <a:r>
                        <a:rPr lang="ar-SA" sz="1300" b="1" dirty="0">
                          <a:effectLst/>
                          <a:latin typeface="Calibri"/>
                          <a:ea typeface="Calibri"/>
                          <a:cs typeface="B Zar" pitchFamily="2" charset="-78"/>
                        </a:rPr>
                        <a:t>)</a:t>
                      </a:r>
                      <a:endParaRPr lang="en-US" sz="1300" dirty="0">
                        <a:effectLst/>
                        <a:latin typeface="Calibri"/>
                        <a:ea typeface="Calibri"/>
                        <a:cs typeface="B Zar" pitchFamily="2" charset="-78"/>
                      </a:endParaRPr>
                    </a:p>
                  </a:txBody>
                  <a:tcPr marL="36207" marR="36207" marT="0" marB="0">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ar-SA" sz="1300" b="1" dirty="0" smtClean="0">
                          <a:effectLst/>
                          <a:latin typeface="Calibri"/>
                          <a:ea typeface="Calibri"/>
                          <a:cs typeface="B Zar" pitchFamily="2" charset="-78"/>
                        </a:rPr>
                        <a:t>9489</a:t>
                      </a:r>
                      <a:endParaRPr lang="en-US" sz="1300" dirty="0">
                        <a:effectLst/>
                        <a:latin typeface="Calibri"/>
                        <a:ea typeface="Calibri"/>
                        <a:cs typeface="B Zar" pitchFamily="2" charset="-78"/>
                      </a:endParaRPr>
                    </a:p>
                    <a:p>
                      <a:pPr algn="ctr" rtl="1">
                        <a:lnSpc>
                          <a:spcPct val="115000"/>
                        </a:lnSpc>
                        <a:spcAft>
                          <a:spcPts val="0"/>
                        </a:spcAft>
                      </a:pPr>
                      <a:r>
                        <a:rPr lang="ar-SA" sz="1300" b="1" dirty="0">
                          <a:effectLst/>
                          <a:latin typeface="Calibri"/>
                          <a:ea typeface="Calibri"/>
                          <a:cs typeface="B Zar" pitchFamily="2" charset="-78"/>
                        </a:rPr>
                        <a:t>4006 مرد</a:t>
                      </a:r>
                      <a:endParaRPr lang="en-US" sz="1300" dirty="0">
                        <a:effectLst/>
                        <a:latin typeface="Calibri"/>
                        <a:ea typeface="Calibri"/>
                        <a:cs typeface="B Zar" pitchFamily="2" charset="-78"/>
                      </a:endParaRPr>
                    </a:p>
                    <a:p>
                      <a:pPr algn="ctr" rtl="1">
                        <a:lnSpc>
                          <a:spcPct val="115000"/>
                        </a:lnSpc>
                        <a:spcAft>
                          <a:spcPts val="0"/>
                        </a:spcAft>
                      </a:pPr>
                      <a:r>
                        <a:rPr lang="ar-SA" sz="1300" b="1" dirty="0">
                          <a:effectLst/>
                          <a:latin typeface="Calibri"/>
                          <a:ea typeface="Calibri"/>
                          <a:cs typeface="B Zar" pitchFamily="2" charset="-78"/>
                        </a:rPr>
                        <a:t> 5483 زن</a:t>
                      </a:r>
                      <a:endParaRPr lang="en-US" sz="1300" dirty="0">
                        <a:effectLst/>
                        <a:latin typeface="Calibri"/>
                        <a:ea typeface="Calibri"/>
                        <a:cs typeface="B Zar" pitchFamily="2" charset="-78"/>
                      </a:endParaRPr>
                    </a:p>
                    <a:p>
                      <a:pPr algn="ctr" rtl="1">
                        <a:lnSpc>
                          <a:spcPct val="115000"/>
                        </a:lnSpc>
                        <a:spcAft>
                          <a:spcPts val="0"/>
                        </a:spcAft>
                      </a:pPr>
                      <a:r>
                        <a:rPr lang="ar-SA" sz="1300" b="1" dirty="0">
                          <a:effectLst/>
                          <a:latin typeface="Calibri"/>
                          <a:ea typeface="Calibri"/>
                          <a:cs typeface="B Zar" pitchFamily="2" charset="-78"/>
                        </a:rPr>
                        <a:t>20 سال و بالاتر</a:t>
                      </a:r>
                      <a:r>
                        <a:rPr lang="ar-SA" sz="1300" dirty="0">
                          <a:effectLst/>
                          <a:latin typeface="Calibri"/>
                          <a:ea typeface="Calibri"/>
                          <a:cs typeface="B Zar" pitchFamily="2" charset="-78"/>
                        </a:rPr>
                        <a:t> </a:t>
                      </a:r>
                      <a:endParaRPr lang="en-US" sz="1300" dirty="0">
                        <a:effectLst/>
                        <a:latin typeface="Calibri"/>
                        <a:ea typeface="Calibri"/>
                        <a:cs typeface="B Zar" pitchFamily="2" charset="-78"/>
                      </a:endParaRPr>
                    </a:p>
                  </a:txBody>
                  <a:tcPr marL="36207" marR="36207" marT="0" marB="0">
                    <a:lnL>
                      <a:noFill/>
                    </a:lnL>
                    <a:lnR>
                      <a:noFill/>
                    </a:lnR>
                    <a:lnT w="12700" cap="flat" cmpd="sng" algn="ctr">
                      <a:solidFill>
                        <a:srgbClr val="000000"/>
                      </a:solidFill>
                      <a:prstDash val="solid"/>
                      <a:round/>
                      <a:headEnd type="none" w="med" len="med"/>
                      <a:tailEnd type="none" w="med" len="med"/>
                    </a:lnT>
                    <a:lnB>
                      <a:noFill/>
                    </a:lnB>
                    <a:solidFill>
                      <a:srgbClr val="FFCCFF"/>
                    </a:solidFill>
                  </a:tcPr>
                </a:tc>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fa-IR" sz="1300" b="1" dirty="0" smtClean="0">
                          <a:effectLst/>
                          <a:latin typeface="Calibri"/>
                          <a:ea typeface="Calibri"/>
                          <a:cs typeface="B Zar" pitchFamily="2" charset="-78"/>
                        </a:rPr>
                        <a:t>2008</a:t>
                      </a:r>
                      <a:endParaRPr lang="en-US" sz="1300" dirty="0">
                        <a:effectLst/>
                        <a:latin typeface="Calibri"/>
                        <a:ea typeface="Calibri"/>
                        <a:cs typeface="B Zar" pitchFamily="2" charset="-78"/>
                      </a:endParaRPr>
                    </a:p>
                    <a:p>
                      <a:pPr algn="ctr" rtl="1">
                        <a:lnSpc>
                          <a:spcPct val="115000"/>
                        </a:lnSpc>
                        <a:spcAft>
                          <a:spcPts val="0"/>
                        </a:spcAft>
                      </a:pPr>
                      <a:r>
                        <a:rPr lang="fa-IR" sz="1300" b="1" dirty="0">
                          <a:effectLst/>
                          <a:latin typeface="Calibri"/>
                          <a:ea typeface="Calibri"/>
                          <a:cs typeface="B Zar" pitchFamily="2" charset="-78"/>
                        </a:rPr>
                        <a:t> ایران</a:t>
                      </a:r>
                      <a:endParaRPr lang="en-US" sz="1300" dirty="0">
                        <a:effectLst/>
                        <a:latin typeface="Calibri"/>
                        <a:ea typeface="Calibri"/>
                        <a:cs typeface="B Zar" pitchFamily="2" charset="-78"/>
                      </a:endParaRPr>
                    </a:p>
                    <a:p>
                      <a:pPr algn="ctr" rtl="1">
                        <a:lnSpc>
                          <a:spcPct val="115000"/>
                        </a:lnSpc>
                        <a:spcAft>
                          <a:spcPts val="0"/>
                        </a:spcAft>
                      </a:pPr>
                      <a:r>
                        <a:rPr lang="fa-IR" sz="1300" b="1" dirty="0">
                          <a:effectLst/>
                          <a:latin typeface="Calibri"/>
                          <a:ea typeface="Calibri"/>
                          <a:cs typeface="B Zar" pitchFamily="2" charset="-78"/>
                        </a:rPr>
                        <a:t> مقطعی</a:t>
                      </a:r>
                      <a:endParaRPr lang="en-US" sz="1300" dirty="0">
                        <a:effectLst/>
                        <a:latin typeface="Calibri"/>
                        <a:ea typeface="Calibri"/>
                        <a:cs typeface="B Zar" pitchFamily="2" charset="-78"/>
                      </a:endParaRPr>
                    </a:p>
                    <a:p>
                      <a:pPr algn="ctr" rtl="1">
                        <a:lnSpc>
                          <a:spcPct val="115000"/>
                        </a:lnSpc>
                        <a:spcAft>
                          <a:spcPts val="0"/>
                        </a:spcAft>
                      </a:pPr>
                      <a:r>
                        <a:rPr lang="fa-IR" sz="1300" b="1" dirty="0">
                          <a:effectLst/>
                          <a:latin typeface="Calibri"/>
                          <a:ea typeface="Calibri"/>
                          <a:cs typeface="B Zar" pitchFamily="2" charset="-78"/>
                        </a:rPr>
                        <a:t>فاز </a:t>
                      </a:r>
                      <a:r>
                        <a:rPr lang="fa-IR" sz="1300" b="1" dirty="0">
                          <a:solidFill>
                            <a:srgbClr val="FF0000"/>
                          </a:solidFill>
                          <a:effectLst/>
                          <a:latin typeface="Calibri"/>
                          <a:ea typeface="Calibri"/>
                          <a:cs typeface="B Zar" pitchFamily="2" charset="-78"/>
                        </a:rPr>
                        <a:t>اول</a:t>
                      </a:r>
                      <a:r>
                        <a:rPr lang="fa-IR" sz="1300" dirty="0">
                          <a:solidFill>
                            <a:srgbClr val="FF0000"/>
                          </a:solidFill>
                          <a:effectLst/>
                          <a:latin typeface="Calibri"/>
                          <a:ea typeface="Calibri"/>
                          <a:cs typeface="B Zar" pitchFamily="2" charset="-78"/>
                        </a:rPr>
                        <a:t> </a:t>
                      </a:r>
                      <a:r>
                        <a:rPr lang="en-US" sz="1300" b="1" dirty="0">
                          <a:effectLst/>
                          <a:latin typeface="Times New Roman"/>
                          <a:ea typeface="Calibri"/>
                          <a:cs typeface="B Zar" pitchFamily="2" charset="-78"/>
                        </a:rPr>
                        <a:t>TLGS</a:t>
                      </a:r>
                      <a:endParaRPr lang="en-US" sz="1300" dirty="0">
                        <a:effectLst/>
                        <a:latin typeface="Calibri"/>
                        <a:ea typeface="Calibri"/>
                        <a:cs typeface="B Zar" pitchFamily="2" charset="-78"/>
                      </a:endParaRPr>
                    </a:p>
                  </a:txBody>
                  <a:tcPr marL="36207" marR="36207" marT="0" marB="0">
                    <a:lnL>
                      <a:noFill/>
                    </a:lnL>
                    <a:lnR>
                      <a:noFill/>
                    </a:lnR>
                    <a:lnT w="12700" cap="flat" cmpd="sng" algn="ctr">
                      <a:solidFill>
                        <a:srgbClr val="000000"/>
                      </a:solidFill>
                      <a:prstDash val="solid"/>
                      <a:round/>
                      <a:headEnd type="none" w="med" len="med"/>
                      <a:tailEnd type="none" w="med" len="med"/>
                    </a:lnT>
                    <a:lnB>
                      <a:noFill/>
                    </a:lnB>
                    <a:solidFill>
                      <a:srgbClr val="FFCCFF"/>
                    </a:solidFill>
                  </a:tcPr>
                </a:tc>
              </a:tr>
            </a:tbl>
          </a:graphicData>
        </a:graphic>
      </p:graphicFrame>
    </p:spTree>
    <p:extLst>
      <p:ext uri="{BB962C8B-B14F-4D97-AF65-F5344CB8AC3E}">
        <p14:creationId xmlns:p14="http://schemas.microsoft.com/office/powerpoint/2010/main" xmlns="" val="1349839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2">
            <a:extLst>
              <a:ext uri="{28A0092B-C50C-407E-A947-70E740481C1C}">
                <a14:useLocalDpi xmlns:a14="http://schemas.microsoft.com/office/drawing/2010/main" xmlns="" val="0"/>
              </a:ext>
            </a:extLst>
          </a:blip>
          <a:srcRect l="4594" t="16170" r="56609" b="70602"/>
          <a:stretch>
            <a:fillRect/>
          </a:stretch>
        </p:blipFill>
        <p:spPr bwMode="auto">
          <a:xfrm>
            <a:off x="457200" y="304800"/>
            <a:ext cx="2667000" cy="5330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Picture 1"/>
          <p:cNvPicPr>
            <a:picLocks noChangeAspect="1" noChangeArrowheads="1"/>
          </p:cNvPicPr>
          <p:nvPr/>
        </p:nvPicPr>
        <p:blipFill>
          <a:blip r:embed="rId3">
            <a:extLst>
              <a:ext uri="{28A0092B-C50C-407E-A947-70E740481C1C}">
                <a14:useLocalDpi xmlns:a14="http://schemas.microsoft.com/office/drawing/2010/main" xmlns="" val="0"/>
              </a:ext>
            </a:extLst>
          </a:blip>
          <a:srcRect l="3738" t="45094" r="49144" b="11768"/>
          <a:stretch>
            <a:fillRect/>
          </a:stretch>
        </p:blipFill>
        <p:spPr bwMode="auto">
          <a:xfrm>
            <a:off x="685799" y="838200"/>
            <a:ext cx="7620001"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xmlns="" val="881655515"/>
              </p:ext>
            </p:extLst>
          </p:nvPr>
        </p:nvGraphicFramePr>
        <p:xfrm>
          <a:off x="457200" y="5928635"/>
          <a:ext cx="8229600" cy="395965"/>
        </p:xfrm>
        <a:graphic>
          <a:graphicData uri="http://schemas.openxmlformats.org/drawingml/2006/table">
            <a:tbl>
              <a:tblPr firstRow="1" firstCol="1" bandRow="1"/>
              <a:tblGrid>
                <a:gridCol w="8229600"/>
              </a:tblGrid>
              <a:tr h="395965">
                <a:tc>
                  <a:txBody>
                    <a:bodyPr/>
                    <a:lstStyle/>
                    <a:p>
                      <a:pPr algn="r" rtl="1">
                        <a:lnSpc>
                          <a:spcPct val="115000"/>
                        </a:lnSpc>
                        <a:spcAft>
                          <a:spcPts val="0"/>
                        </a:spcAft>
                      </a:pPr>
                      <a:r>
                        <a:rPr lang="fa-IR" sz="1600" b="1" dirty="0">
                          <a:effectLst/>
                          <a:latin typeface="Times New Roman"/>
                          <a:ea typeface="Calibri"/>
                          <a:cs typeface="B Zar"/>
                        </a:rPr>
                        <a:t>شیوع بالای دیابت و </a:t>
                      </a:r>
                      <a:r>
                        <a:rPr lang="en-US" sz="1600" b="1" dirty="0">
                          <a:effectLst/>
                          <a:latin typeface="Times New Roman"/>
                          <a:ea typeface="Calibri"/>
                          <a:cs typeface="B Zar"/>
                        </a:rPr>
                        <a:t>IFG</a:t>
                      </a:r>
                      <a:r>
                        <a:rPr lang="fa-IR" sz="1600" b="1" dirty="0">
                          <a:effectLst/>
                          <a:latin typeface="Times New Roman"/>
                          <a:ea typeface="Calibri"/>
                          <a:cs typeface="B Zar"/>
                        </a:rPr>
                        <a:t> (</a:t>
                      </a:r>
                      <a:r>
                        <a:rPr lang="fa-IR" sz="1600" b="1" dirty="0">
                          <a:solidFill>
                            <a:srgbClr val="FF0000"/>
                          </a:solidFill>
                          <a:effectLst/>
                          <a:latin typeface="Times New Roman"/>
                          <a:ea typeface="Calibri"/>
                          <a:cs typeface="B Zar"/>
                        </a:rPr>
                        <a:t>8</a:t>
                      </a:r>
                      <a:r>
                        <a:rPr lang="fa-IR" sz="1600" b="1" dirty="0">
                          <a:effectLst/>
                          <a:latin typeface="Times New Roman"/>
                          <a:ea typeface="Calibri"/>
                          <a:cs typeface="B Zar"/>
                        </a:rPr>
                        <a:t> و </a:t>
                      </a:r>
                      <a:r>
                        <a:rPr lang="fa-IR" sz="1600" b="1" dirty="0">
                          <a:solidFill>
                            <a:srgbClr val="FF0000"/>
                          </a:solidFill>
                          <a:effectLst/>
                          <a:latin typeface="Times New Roman"/>
                          <a:ea typeface="Calibri"/>
                          <a:cs typeface="B Zar"/>
                        </a:rPr>
                        <a:t>17</a:t>
                      </a:r>
                      <a:r>
                        <a:rPr lang="fa-IR" sz="1600" b="1" dirty="0">
                          <a:effectLst/>
                          <a:latin typeface="Times New Roman"/>
                          <a:ea typeface="Calibri"/>
                          <a:cs typeface="B Zar"/>
                        </a:rPr>
                        <a:t> درصد) و نسبت بالای دیابت تشخیص داده نشده (50</a:t>
                      </a:r>
                      <a:r>
                        <a:rPr lang="fa-IR" sz="1600" b="1" dirty="0">
                          <a:effectLst/>
                          <a:latin typeface="Calibri"/>
                          <a:ea typeface="Calibri"/>
                          <a:cs typeface="Times New Roman"/>
                        </a:rPr>
                        <a:t>٪</a:t>
                      </a:r>
                      <a:r>
                        <a:rPr lang="fa-IR" sz="1600" b="1" dirty="0">
                          <a:effectLst/>
                          <a:latin typeface="Times New Roman"/>
                          <a:ea typeface="Calibri"/>
                          <a:cs typeface="B Zar"/>
                        </a:rPr>
                        <a:t>) دیده شد</a:t>
                      </a:r>
                      <a:endParaRPr lang="en-US" sz="1600" dirty="0">
                        <a:effectLst/>
                        <a:latin typeface="Calibri"/>
                        <a:ea typeface="Calibri"/>
                        <a:cs typeface="Arial"/>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3048996564"/>
              </p:ext>
            </p:extLst>
          </p:nvPr>
        </p:nvGraphicFramePr>
        <p:xfrm>
          <a:off x="457201" y="2297430"/>
          <a:ext cx="8229598" cy="3417570"/>
        </p:xfrm>
        <a:graphic>
          <a:graphicData uri="http://schemas.openxmlformats.org/drawingml/2006/table">
            <a:tbl>
              <a:tblPr firstRow="1" firstCol="1" bandRow="1"/>
              <a:tblGrid>
                <a:gridCol w="3505199"/>
                <a:gridCol w="1905000"/>
                <a:gridCol w="1371600"/>
                <a:gridCol w="1447799"/>
              </a:tblGrid>
              <a:tr h="647391">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ar-SA" sz="1300" b="1" dirty="0" smtClean="0">
                          <a:effectLst/>
                          <a:latin typeface="Calibri"/>
                          <a:ea typeface="Calibri"/>
                          <a:cs typeface="B Zar" pitchFamily="2" charset="-78"/>
                        </a:rPr>
                        <a:t>نتایج </a:t>
                      </a:r>
                      <a:endParaRPr lang="en-US" sz="13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ar-SA" sz="1300" b="1" dirty="0" smtClean="0">
                          <a:effectLst/>
                          <a:latin typeface="Calibri"/>
                          <a:ea typeface="Calibri"/>
                          <a:cs typeface="B Zar" pitchFamily="2" charset="-78"/>
                        </a:rPr>
                        <a:t>تعریف </a:t>
                      </a:r>
                      <a:r>
                        <a:rPr lang="ar-SA" sz="1300" b="1" dirty="0">
                          <a:effectLst/>
                          <a:latin typeface="Calibri"/>
                          <a:ea typeface="Calibri"/>
                          <a:cs typeface="B Zar" pitchFamily="2" charset="-78"/>
                        </a:rPr>
                        <a:t>پره دیابت و دیابت</a:t>
                      </a:r>
                      <a:endParaRPr lang="en-US" sz="13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ar-SA" sz="1300" b="1" dirty="0" smtClean="0">
                          <a:effectLst/>
                          <a:latin typeface="Calibri"/>
                          <a:ea typeface="Calibri"/>
                          <a:cs typeface="B Zar" pitchFamily="2" charset="-78"/>
                        </a:rPr>
                        <a:t>حجم </a:t>
                      </a:r>
                      <a:r>
                        <a:rPr lang="ar-SA" sz="1300" b="1" dirty="0">
                          <a:effectLst/>
                          <a:latin typeface="Calibri"/>
                          <a:ea typeface="Calibri"/>
                          <a:cs typeface="B Zar" pitchFamily="2" charset="-78"/>
                        </a:rPr>
                        <a:t>و جمعیت مطالعه  </a:t>
                      </a:r>
                      <a:endParaRPr lang="en-US" sz="13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ar-SA" sz="1300" b="1" dirty="0" smtClean="0">
                          <a:effectLst/>
                          <a:latin typeface="Calibri"/>
                          <a:ea typeface="Calibri"/>
                          <a:cs typeface="B Zar" pitchFamily="2" charset="-78"/>
                        </a:rPr>
                        <a:t>سال</a:t>
                      </a:r>
                      <a:r>
                        <a:rPr lang="ar-SA" sz="1300" b="1" dirty="0">
                          <a:effectLst/>
                          <a:latin typeface="Calibri"/>
                          <a:ea typeface="Calibri"/>
                          <a:cs typeface="B Zar" pitchFamily="2" charset="-78"/>
                        </a:rPr>
                        <a:t>، محل و طراحی مطالعه </a:t>
                      </a:r>
                      <a:endParaRPr lang="en-US" sz="13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589565">
                <a:tc>
                  <a:txBody>
                    <a:bodyPr/>
                    <a:lstStyle/>
                    <a:p>
                      <a:pPr algn="justLow" rtl="1">
                        <a:lnSpc>
                          <a:spcPct val="115000"/>
                        </a:lnSpc>
                        <a:spcAft>
                          <a:spcPts val="0"/>
                        </a:spcAft>
                      </a:pPr>
                      <a:endParaRPr lang="fa-IR" sz="1300" b="1" dirty="0" smtClean="0">
                        <a:solidFill>
                          <a:srgbClr val="000000"/>
                        </a:solidFill>
                        <a:effectLst/>
                        <a:latin typeface="Calibri"/>
                        <a:ea typeface="Calibri"/>
                        <a:cs typeface="B Zar" pitchFamily="2" charset="-78"/>
                      </a:endParaRPr>
                    </a:p>
                    <a:p>
                      <a:pPr algn="justLow" rtl="1">
                        <a:lnSpc>
                          <a:spcPct val="115000"/>
                        </a:lnSpc>
                        <a:spcAft>
                          <a:spcPts val="0"/>
                        </a:spcAft>
                      </a:pPr>
                      <a:r>
                        <a:rPr lang="fa-IR" sz="1300" b="1" dirty="0" smtClean="0">
                          <a:solidFill>
                            <a:srgbClr val="000000"/>
                          </a:solidFill>
                          <a:effectLst/>
                          <a:latin typeface="Calibri"/>
                          <a:ea typeface="Calibri"/>
                          <a:cs typeface="B Zar" pitchFamily="2" charset="-78"/>
                        </a:rPr>
                        <a:t>شیوع </a:t>
                      </a:r>
                      <a:r>
                        <a:rPr lang="fa-IR" sz="1300" b="1" dirty="0">
                          <a:solidFill>
                            <a:srgbClr val="000000"/>
                          </a:solidFill>
                          <a:effectLst/>
                          <a:latin typeface="Calibri"/>
                          <a:ea typeface="Calibri"/>
                          <a:cs typeface="B Zar" pitchFamily="2" charset="-78"/>
                        </a:rPr>
                        <a:t>کلی دیابت 7/7٪</a:t>
                      </a:r>
                      <a:r>
                        <a:rPr lang="fa-IR" sz="1300" b="1" dirty="0">
                          <a:solidFill>
                            <a:srgbClr val="000000"/>
                          </a:solidFill>
                          <a:effectLst/>
                          <a:latin typeface="Times New Roman"/>
                          <a:ea typeface="Calibri"/>
                          <a:cs typeface="B Zar" pitchFamily="2" charset="-78"/>
                        </a:rPr>
                        <a:t>،</a:t>
                      </a:r>
                      <a:r>
                        <a:rPr lang="fa-IR" sz="1300" b="1" dirty="0">
                          <a:solidFill>
                            <a:srgbClr val="000000"/>
                          </a:solidFill>
                          <a:effectLst/>
                          <a:latin typeface="Calibri"/>
                          <a:ea typeface="Calibri"/>
                          <a:cs typeface="B Zar" pitchFamily="2" charset="-78"/>
                        </a:rPr>
                        <a:t> معادل 2 میلیون نفر شیوع جمعیت شهری 6/8٪ و روستایی 7/5٪.</a:t>
                      </a:r>
                      <a:endParaRPr lang="en-US" sz="1300" dirty="0">
                        <a:effectLst/>
                        <a:latin typeface="Calibri"/>
                        <a:ea typeface="Calibri"/>
                        <a:cs typeface="B Zar" pitchFamily="2" charset="-78"/>
                      </a:endParaRPr>
                    </a:p>
                    <a:p>
                      <a:pPr algn="justLow" rtl="1">
                        <a:lnSpc>
                          <a:spcPct val="115000"/>
                        </a:lnSpc>
                        <a:spcAft>
                          <a:spcPts val="0"/>
                        </a:spcAft>
                      </a:pPr>
                      <a:r>
                        <a:rPr lang="fa-IR" sz="1300" b="1" dirty="0">
                          <a:solidFill>
                            <a:srgbClr val="000000"/>
                          </a:solidFill>
                          <a:effectLst/>
                          <a:latin typeface="Calibri"/>
                          <a:ea typeface="Calibri"/>
                          <a:cs typeface="B Zar" pitchFamily="2" charset="-78"/>
                        </a:rPr>
                        <a:t>بیش از 8/16٪ (2/17-4/16) معادل 4/4 میلیون نفر </a:t>
                      </a:r>
                      <a:r>
                        <a:rPr lang="en-US" sz="1300" b="1" dirty="0">
                          <a:solidFill>
                            <a:srgbClr val="000000"/>
                          </a:solidFill>
                          <a:effectLst/>
                          <a:latin typeface="Calibri"/>
                          <a:ea typeface="Calibri"/>
                          <a:cs typeface="B Zar" pitchFamily="2" charset="-78"/>
                        </a:rPr>
                        <a:t>IFG</a:t>
                      </a:r>
                      <a:r>
                        <a:rPr lang="fa-IR" sz="1300" b="1" dirty="0">
                          <a:solidFill>
                            <a:srgbClr val="000000"/>
                          </a:solidFill>
                          <a:effectLst/>
                          <a:latin typeface="Calibri"/>
                          <a:ea typeface="Calibri"/>
                          <a:cs typeface="B Zar" pitchFamily="2" charset="-78"/>
                        </a:rPr>
                        <a:t> داشتند. شیوع سنی اختصاصی دیابت 0/3، 8/5، 8/10 و 0/14 درصد در مردان و  0/3، 0/7، 0/14 و 4/19 درصد در زنان به ترتیب در گروه های سنی 34-25، 44-35، 54-45 و 64-55 سال بود. </a:t>
                      </a:r>
                      <a:endParaRPr lang="en-US" sz="1300" dirty="0">
                        <a:effectLst/>
                        <a:latin typeface="Calibri"/>
                        <a:ea typeface="Calibri"/>
                        <a:cs typeface="B Zar" pitchFamily="2" charset="-78"/>
                      </a:endParaRPr>
                    </a:p>
                    <a:p>
                      <a:pPr algn="just" rtl="1">
                        <a:lnSpc>
                          <a:spcPct val="115000"/>
                        </a:lnSpc>
                        <a:spcAft>
                          <a:spcPts val="0"/>
                        </a:spcAft>
                      </a:pPr>
                      <a:r>
                        <a:rPr lang="fa-IR" sz="1300" b="1" dirty="0">
                          <a:solidFill>
                            <a:srgbClr val="000000"/>
                          </a:solidFill>
                          <a:effectLst/>
                          <a:latin typeface="Calibri"/>
                          <a:ea typeface="Calibri"/>
                          <a:cs typeface="B Zar" pitchFamily="2" charset="-78"/>
                        </a:rPr>
                        <a:t>شیوع سنی اختصاصی </a:t>
                      </a:r>
                      <a:r>
                        <a:rPr lang="en-US" sz="1300" b="1" dirty="0">
                          <a:solidFill>
                            <a:srgbClr val="000000"/>
                          </a:solidFill>
                          <a:effectLst/>
                          <a:latin typeface="Calibri"/>
                          <a:ea typeface="Calibri"/>
                          <a:cs typeface="B Zar" pitchFamily="2" charset="-78"/>
                        </a:rPr>
                        <a:t>IFG</a:t>
                      </a:r>
                      <a:r>
                        <a:rPr lang="fa-IR" sz="1300" b="1" dirty="0">
                          <a:solidFill>
                            <a:srgbClr val="000000"/>
                          </a:solidFill>
                          <a:effectLst/>
                          <a:latin typeface="Calibri"/>
                          <a:ea typeface="Calibri"/>
                          <a:cs typeface="B Zar" pitchFamily="2" charset="-78"/>
                        </a:rPr>
                        <a:t> 4/13، 3/17، 9/19 و 9/21 درصد در مردان و  1/10، 4/16، 8/21 و 0/26 درصد در زنان به ترتیب در گروه های سنی 34-25، 44-35، 54-45 و 64-55 سال بود. </a:t>
                      </a:r>
                      <a:endParaRPr lang="en-US" sz="13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ar-SA" sz="1300" b="1" dirty="0" smtClean="0">
                          <a:effectLst/>
                          <a:latin typeface="Calibri"/>
                          <a:ea typeface="Calibri"/>
                          <a:cs typeface="B Zar" pitchFamily="2" charset="-78"/>
                        </a:rPr>
                        <a:t>کرایتریای </a:t>
                      </a:r>
                      <a:r>
                        <a:rPr lang="ar-SA" sz="1300" b="1" dirty="0">
                          <a:effectLst/>
                          <a:latin typeface="Calibri"/>
                          <a:ea typeface="Calibri"/>
                          <a:cs typeface="B Zar" pitchFamily="2" charset="-78"/>
                        </a:rPr>
                        <a:t>انجمن دیابت آمریکا (</a:t>
                      </a:r>
                      <a:r>
                        <a:rPr lang="en-US" sz="1300" b="1" dirty="0">
                          <a:effectLst/>
                          <a:latin typeface="Calibri"/>
                          <a:ea typeface="Calibri"/>
                          <a:cs typeface="B Zar" pitchFamily="2" charset="-78"/>
                        </a:rPr>
                        <a:t>ADA</a:t>
                      </a:r>
                      <a:r>
                        <a:rPr lang="ar-SA" sz="1300" b="1" dirty="0">
                          <a:effectLst/>
                          <a:latin typeface="Calibri"/>
                          <a:ea typeface="Calibri"/>
                          <a:cs typeface="B Zar" pitchFamily="2" charset="-78"/>
                        </a:rPr>
                        <a:t>)</a:t>
                      </a:r>
                      <a:endParaRPr lang="en-US" sz="13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ar-SA" sz="1300" b="1" dirty="0" smtClean="0">
                          <a:effectLst/>
                          <a:latin typeface="Calibri"/>
                          <a:ea typeface="Calibri"/>
                          <a:cs typeface="B Zar" pitchFamily="2" charset="-78"/>
                        </a:rPr>
                        <a:t>52231</a:t>
                      </a:r>
                      <a:endParaRPr lang="en-US" sz="1300" dirty="0">
                        <a:effectLst/>
                        <a:latin typeface="Calibri"/>
                        <a:ea typeface="Calibri"/>
                        <a:cs typeface="B Zar" pitchFamily="2" charset="-78"/>
                      </a:endParaRPr>
                    </a:p>
                    <a:p>
                      <a:pPr algn="ctr" rtl="1">
                        <a:lnSpc>
                          <a:spcPct val="115000"/>
                        </a:lnSpc>
                        <a:spcAft>
                          <a:spcPts val="0"/>
                        </a:spcAft>
                      </a:pPr>
                      <a:r>
                        <a:rPr lang="ar-SA" sz="1300" b="1" dirty="0">
                          <a:effectLst/>
                          <a:latin typeface="Calibri"/>
                          <a:ea typeface="Calibri"/>
                          <a:cs typeface="B Zar" pitchFamily="2" charset="-78"/>
                        </a:rPr>
                        <a:t>64-25 سال</a:t>
                      </a:r>
                      <a:endParaRPr lang="en-US" sz="13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rtl="1">
                        <a:lnSpc>
                          <a:spcPct val="115000"/>
                        </a:lnSpc>
                        <a:spcAft>
                          <a:spcPts val="0"/>
                        </a:spcAft>
                      </a:pPr>
                      <a:endParaRPr lang="fa-IR" sz="1300" b="1" dirty="0" smtClean="0">
                        <a:effectLst/>
                        <a:latin typeface="Calibri"/>
                        <a:ea typeface="Calibri"/>
                        <a:cs typeface="B Zar" pitchFamily="2" charset="-78"/>
                      </a:endParaRPr>
                    </a:p>
                    <a:p>
                      <a:pPr algn="ctr" rtl="1">
                        <a:lnSpc>
                          <a:spcPct val="115000"/>
                        </a:lnSpc>
                        <a:spcAft>
                          <a:spcPts val="0"/>
                        </a:spcAft>
                      </a:pPr>
                      <a:r>
                        <a:rPr lang="fa-IR" sz="1300" b="1" dirty="0" smtClean="0">
                          <a:effectLst/>
                          <a:latin typeface="Calibri"/>
                          <a:ea typeface="Calibri"/>
                          <a:cs typeface="B Zar" pitchFamily="2" charset="-78"/>
                        </a:rPr>
                        <a:t>2005</a:t>
                      </a:r>
                      <a:endParaRPr lang="en-US" sz="1300" dirty="0">
                        <a:effectLst/>
                        <a:latin typeface="Calibri"/>
                        <a:ea typeface="Calibri"/>
                        <a:cs typeface="B Zar" pitchFamily="2" charset="-78"/>
                      </a:endParaRPr>
                    </a:p>
                    <a:p>
                      <a:pPr algn="ctr" rtl="1">
                        <a:lnSpc>
                          <a:spcPct val="115000"/>
                        </a:lnSpc>
                        <a:spcAft>
                          <a:spcPts val="0"/>
                        </a:spcAft>
                      </a:pPr>
                      <a:r>
                        <a:rPr lang="fa-IR" sz="1300" b="1" dirty="0">
                          <a:effectLst/>
                          <a:latin typeface="Calibri"/>
                          <a:ea typeface="Calibri"/>
                          <a:cs typeface="B Zar" pitchFamily="2" charset="-78"/>
                        </a:rPr>
                        <a:t> </a:t>
                      </a:r>
                      <a:endParaRPr lang="en-US" sz="1300" dirty="0">
                        <a:effectLst/>
                        <a:latin typeface="Calibri"/>
                        <a:ea typeface="Calibri"/>
                        <a:cs typeface="B Zar" pitchFamily="2" charset="-78"/>
                      </a:endParaRPr>
                    </a:p>
                    <a:p>
                      <a:pPr algn="ctr" rtl="1">
                        <a:lnSpc>
                          <a:spcPct val="115000"/>
                        </a:lnSpc>
                        <a:spcAft>
                          <a:spcPts val="0"/>
                        </a:spcAft>
                      </a:pPr>
                      <a:r>
                        <a:rPr lang="fa-IR" sz="1300" b="1" dirty="0">
                          <a:effectLst/>
                          <a:latin typeface="Calibri"/>
                          <a:ea typeface="Calibri"/>
                          <a:cs typeface="B Zar" pitchFamily="2" charset="-78"/>
                        </a:rPr>
                        <a:t> ایران</a:t>
                      </a:r>
                      <a:endParaRPr lang="en-US" sz="1300" dirty="0">
                        <a:effectLst/>
                        <a:latin typeface="Calibri"/>
                        <a:ea typeface="Calibri"/>
                        <a:cs typeface="B Zar" pitchFamily="2" charset="-78"/>
                      </a:endParaRPr>
                    </a:p>
                    <a:p>
                      <a:pPr algn="ctr" rtl="1">
                        <a:lnSpc>
                          <a:spcPct val="115000"/>
                        </a:lnSpc>
                        <a:spcAft>
                          <a:spcPts val="0"/>
                        </a:spcAft>
                      </a:pPr>
                      <a:r>
                        <a:rPr lang="fa-IR" sz="1300" b="1" dirty="0">
                          <a:effectLst/>
                          <a:latin typeface="Calibri"/>
                          <a:ea typeface="Calibri"/>
                          <a:cs typeface="B Zar" pitchFamily="2" charset="-78"/>
                        </a:rPr>
                        <a:t> </a:t>
                      </a:r>
                      <a:endParaRPr lang="en-US" sz="1300" dirty="0">
                        <a:effectLst/>
                        <a:latin typeface="Calibri"/>
                        <a:ea typeface="Calibri"/>
                        <a:cs typeface="B Zar" pitchFamily="2" charset="-78"/>
                      </a:endParaRPr>
                    </a:p>
                    <a:p>
                      <a:pPr algn="ctr" rtl="1">
                        <a:lnSpc>
                          <a:spcPct val="115000"/>
                        </a:lnSpc>
                        <a:spcAft>
                          <a:spcPts val="0"/>
                        </a:spcAft>
                      </a:pPr>
                      <a:r>
                        <a:rPr lang="fa-IR" sz="1300" b="1" dirty="0">
                          <a:effectLst/>
                          <a:latin typeface="Calibri"/>
                          <a:ea typeface="Calibri"/>
                          <a:cs typeface="B Zar" pitchFamily="2" charset="-78"/>
                        </a:rPr>
                        <a:t> مقطعی</a:t>
                      </a:r>
                      <a:endParaRPr lang="en-US" sz="1300" dirty="0">
                        <a:effectLst/>
                        <a:latin typeface="Calibri"/>
                        <a:ea typeface="Calibri"/>
                        <a:cs typeface="B Zar" pitchFamily="2" charset="-78"/>
                      </a:endParaRPr>
                    </a:p>
                    <a:p>
                      <a:pPr algn="ctr" rtl="1">
                        <a:lnSpc>
                          <a:spcPct val="115000"/>
                        </a:lnSpc>
                        <a:spcAft>
                          <a:spcPts val="0"/>
                        </a:spcAft>
                      </a:pPr>
                      <a:r>
                        <a:rPr lang="en-US" sz="1300" b="1" dirty="0">
                          <a:effectLst/>
                          <a:latin typeface="Calibri"/>
                          <a:ea typeface="Calibri"/>
                          <a:cs typeface="B Zar" pitchFamily="2" charset="-78"/>
                        </a:rPr>
                        <a:t> </a:t>
                      </a:r>
                      <a:endParaRPr lang="en-US" sz="1300" dirty="0">
                        <a:effectLst/>
                        <a:latin typeface="Calibri"/>
                        <a:ea typeface="Calibri"/>
                        <a:cs typeface="B Zar" pitchFamily="2" charset="-78"/>
                      </a:endParaRPr>
                    </a:p>
                  </a:txBody>
                  <a:tcPr marL="59312" marR="59312"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r>
            </a:tbl>
          </a:graphicData>
        </a:graphic>
      </p:graphicFrame>
    </p:spTree>
    <p:extLst>
      <p:ext uri="{BB962C8B-B14F-4D97-AF65-F5344CB8AC3E}">
        <p14:creationId xmlns:p14="http://schemas.microsoft.com/office/powerpoint/2010/main" xmlns="" val="31458899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2287544195"/>
              </p:ext>
            </p:extLst>
          </p:nvPr>
        </p:nvGraphicFramePr>
        <p:xfrm>
          <a:off x="304800" y="3048000"/>
          <a:ext cx="8572744" cy="3259836"/>
        </p:xfrm>
        <a:graphic>
          <a:graphicData uri="http://schemas.openxmlformats.org/drawingml/2006/table">
            <a:tbl>
              <a:tblPr firstRow="1" firstCol="1" bandRow="1"/>
              <a:tblGrid>
                <a:gridCol w="3428998"/>
                <a:gridCol w="2286000"/>
                <a:gridCol w="1346160"/>
                <a:gridCol w="1229451"/>
                <a:gridCol w="155355"/>
                <a:gridCol w="126780"/>
              </a:tblGrid>
              <a:tr h="662311">
                <a:tc>
                  <a:txBody>
                    <a:bodyPr/>
                    <a:lstStyle/>
                    <a:p>
                      <a:pPr algn="ctr" rtl="1">
                        <a:lnSpc>
                          <a:spcPct val="115000"/>
                        </a:lnSpc>
                        <a:spcAft>
                          <a:spcPts val="0"/>
                        </a:spcAft>
                      </a:pPr>
                      <a:endParaRPr lang="fa-IR" sz="1400" b="1" dirty="0" smtClean="0">
                        <a:effectLst/>
                        <a:latin typeface="Calibri"/>
                        <a:ea typeface="Calibri"/>
                        <a:cs typeface="B Zar" pitchFamily="2" charset="-78"/>
                      </a:endParaRPr>
                    </a:p>
                    <a:p>
                      <a:pPr algn="ctr" rtl="1">
                        <a:lnSpc>
                          <a:spcPct val="115000"/>
                        </a:lnSpc>
                        <a:spcAft>
                          <a:spcPts val="0"/>
                        </a:spcAft>
                      </a:pPr>
                      <a:r>
                        <a:rPr lang="ar-SA" sz="1400" b="1" dirty="0" smtClean="0">
                          <a:effectLst/>
                          <a:latin typeface="Calibri"/>
                          <a:ea typeface="Calibri"/>
                          <a:cs typeface="B Zar" pitchFamily="2" charset="-78"/>
                        </a:rPr>
                        <a:t>نتایج </a:t>
                      </a:r>
                      <a:endParaRPr lang="en-US" sz="1400" dirty="0">
                        <a:effectLst/>
                        <a:latin typeface="Calibri"/>
                        <a:ea typeface="Calibri"/>
                        <a:cs typeface="B Zar" pitchFamily="2" charset="-78"/>
                      </a:endParaRPr>
                    </a:p>
                  </a:txBody>
                  <a:tcPr marL="50690" marR="506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a:lnSpc>
                          <a:spcPct val="115000"/>
                        </a:lnSpc>
                        <a:spcAft>
                          <a:spcPts val="0"/>
                        </a:spcAft>
                      </a:pPr>
                      <a:endParaRPr lang="fa-IR" sz="1400" b="1" dirty="0" smtClean="0">
                        <a:effectLst/>
                        <a:latin typeface="Calibri"/>
                        <a:ea typeface="Calibri"/>
                        <a:cs typeface="B Zar" pitchFamily="2" charset="-78"/>
                      </a:endParaRPr>
                    </a:p>
                    <a:p>
                      <a:pPr algn="ctr" rtl="1">
                        <a:lnSpc>
                          <a:spcPct val="115000"/>
                        </a:lnSpc>
                        <a:spcAft>
                          <a:spcPts val="0"/>
                        </a:spcAft>
                      </a:pPr>
                      <a:r>
                        <a:rPr lang="ar-SA" sz="1400" b="1" dirty="0" smtClean="0">
                          <a:effectLst/>
                          <a:latin typeface="Calibri"/>
                          <a:ea typeface="Calibri"/>
                          <a:cs typeface="B Zar" pitchFamily="2" charset="-78"/>
                        </a:rPr>
                        <a:t>تعریف </a:t>
                      </a:r>
                      <a:r>
                        <a:rPr lang="ar-SA" sz="1400" b="1" dirty="0">
                          <a:effectLst/>
                          <a:latin typeface="Calibri"/>
                          <a:ea typeface="Calibri"/>
                          <a:cs typeface="B Zar" pitchFamily="2" charset="-78"/>
                        </a:rPr>
                        <a:t>پره دیابت و دیابت</a:t>
                      </a:r>
                      <a:endParaRPr lang="en-US" sz="1400" dirty="0">
                        <a:effectLst/>
                        <a:latin typeface="Calibri"/>
                        <a:ea typeface="Calibri"/>
                        <a:cs typeface="B Zar" pitchFamily="2" charset="-78"/>
                      </a:endParaRPr>
                    </a:p>
                  </a:txBody>
                  <a:tcPr marL="50690" marR="506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a:lnSpc>
                          <a:spcPct val="115000"/>
                        </a:lnSpc>
                        <a:spcAft>
                          <a:spcPts val="0"/>
                        </a:spcAft>
                      </a:pPr>
                      <a:endParaRPr lang="fa-IR" sz="1400" b="1" dirty="0" smtClean="0">
                        <a:effectLst/>
                        <a:latin typeface="Calibri"/>
                        <a:ea typeface="Calibri"/>
                        <a:cs typeface="B Zar" pitchFamily="2" charset="-78"/>
                      </a:endParaRPr>
                    </a:p>
                    <a:p>
                      <a:pPr algn="ctr" rtl="1">
                        <a:lnSpc>
                          <a:spcPct val="115000"/>
                        </a:lnSpc>
                        <a:spcAft>
                          <a:spcPts val="0"/>
                        </a:spcAft>
                      </a:pPr>
                      <a:r>
                        <a:rPr lang="ar-SA" sz="1400" b="1" dirty="0" smtClean="0">
                          <a:effectLst/>
                          <a:latin typeface="Calibri"/>
                          <a:ea typeface="Calibri"/>
                          <a:cs typeface="B Zar" pitchFamily="2" charset="-78"/>
                        </a:rPr>
                        <a:t>حجم </a:t>
                      </a:r>
                      <a:r>
                        <a:rPr lang="ar-SA" sz="1400" b="1" dirty="0">
                          <a:effectLst/>
                          <a:latin typeface="Calibri"/>
                          <a:ea typeface="Calibri"/>
                          <a:cs typeface="B Zar" pitchFamily="2" charset="-78"/>
                        </a:rPr>
                        <a:t>و جمعیت مطالعه  </a:t>
                      </a:r>
                      <a:endParaRPr lang="en-US" sz="1400" dirty="0">
                        <a:effectLst/>
                        <a:latin typeface="Calibri"/>
                        <a:ea typeface="Calibri"/>
                        <a:cs typeface="B Zar" pitchFamily="2" charset="-78"/>
                      </a:endParaRPr>
                    </a:p>
                  </a:txBody>
                  <a:tcPr marL="50690" marR="506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rtl="1">
                        <a:lnSpc>
                          <a:spcPct val="115000"/>
                        </a:lnSpc>
                        <a:spcAft>
                          <a:spcPts val="0"/>
                        </a:spcAft>
                      </a:pPr>
                      <a:endParaRPr lang="fa-IR" sz="1400" b="1" dirty="0" smtClean="0">
                        <a:effectLst/>
                        <a:latin typeface="Calibri"/>
                        <a:ea typeface="Calibri"/>
                        <a:cs typeface="B Zar" pitchFamily="2" charset="-78"/>
                      </a:endParaRPr>
                    </a:p>
                    <a:p>
                      <a:pPr algn="ctr" rtl="1">
                        <a:lnSpc>
                          <a:spcPct val="115000"/>
                        </a:lnSpc>
                        <a:spcAft>
                          <a:spcPts val="0"/>
                        </a:spcAft>
                      </a:pPr>
                      <a:r>
                        <a:rPr lang="ar-SA" sz="1400" b="1" dirty="0" smtClean="0">
                          <a:effectLst/>
                          <a:latin typeface="Calibri"/>
                          <a:ea typeface="Calibri"/>
                          <a:cs typeface="B Zar" pitchFamily="2" charset="-78"/>
                        </a:rPr>
                        <a:t>سال</a:t>
                      </a:r>
                      <a:r>
                        <a:rPr lang="ar-SA" sz="1400" b="1" dirty="0">
                          <a:effectLst/>
                          <a:latin typeface="Calibri"/>
                          <a:ea typeface="Calibri"/>
                          <a:cs typeface="B Zar" pitchFamily="2" charset="-78"/>
                        </a:rPr>
                        <a:t>، محل و طراحی مطالعه </a:t>
                      </a:r>
                      <a:endParaRPr lang="en-US" sz="1400" dirty="0">
                        <a:effectLst/>
                        <a:latin typeface="Calibri"/>
                        <a:ea typeface="Calibri"/>
                        <a:cs typeface="B Zar" pitchFamily="2" charset="-78"/>
                      </a:endParaRPr>
                    </a:p>
                  </a:txBody>
                  <a:tcPr marL="50690" marR="506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gridSpan="2">
                  <a:txBody>
                    <a:bodyPr/>
                    <a:lstStyle/>
                    <a:p>
                      <a:pPr algn="l">
                        <a:lnSpc>
                          <a:spcPct val="115000"/>
                        </a:lnSpc>
                        <a:spcAft>
                          <a:spcPts val="1000"/>
                        </a:spcAft>
                      </a:pPr>
                      <a:r>
                        <a:rPr lang="en-US" sz="800" dirty="0">
                          <a:effectLst/>
                          <a:latin typeface="Calibri"/>
                          <a:ea typeface="Calibri"/>
                          <a:cs typeface="Arial"/>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r>
              <a:tr h="1776090">
                <a:tc>
                  <a:txBody>
                    <a:bodyPr/>
                    <a:lstStyle/>
                    <a:p>
                      <a:pPr algn="justLow" rtl="1">
                        <a:lnSpc>
                          <a:spcPct val="115000"/>
                        </a:lnSpc>
                        <a:spcAft>
                          <a:spcPts val="0"/>
                        </a:spcAft>
                      </a:pPr>
                      <a:endParaRPr lang="fa-IR" sz="1600" b="1" dirty="0" smtClean="0">
                        <a:solidFill>
                          <a:srgbClr val="000000"/>
                        </a:solidFill>
                        <a:effectLst/>
                        <a:latin typeface="Calibri"/>
                        <a:ea typeface="Calibri"/>
                        <a:cs typeface="B Zar" pitchFamily="2" charset="-78"/>
                      </a:endParaRPr>
                    </a:p>
                    <a:p>
                      <a:pPr algn="justLow" rtl="1">
                        <a:lnSpc>
                          <a:spcPct val="115000"/>
                        </a:lnSpc>
                        <a:spcAft>
                          <a:spcPts val="0"/>
                        </a:spcAft>
                      </a:pPr>
                      <a:r>
                        <a:rPr lang="fa-IR" sz="1600" b="1" dirty="0" smtClean="0">
                          <a:solidFill>
                            <a:srgbClr val="000000"/>
                          </a:solidFill>
                          <a:effectLst/>
                          <a:latin typeface="Calibri"/>
                          <a:ea typeface="Calibri"/>
                          <a:cs typeface="B Zar" pitchFamily="2" charset="-78"/>
                        </a:rPr>
                        <a:t>شیوع </a:t>
                      </a:r>
                      <a:r>
                        <a:rPr lang="fa-IR" sz="1600" b="1" dirty="0">
                          <a:solidFill>
                            <a:srgbClr val="000000"/>
                          </a:solidFill>
                          <a:effectLst/>
                          <a:latin typeface="Calibri"/>
                          <a:ea typeface="Calibri"/>
                          <a:cs typeface="B Zar" pitchFamily="2" charset="-78"/>
                        </a:rPr>
                        <a:t>دیابت تشخیص داده شده پس از تطبیق برای سن، جنس و محل سکونت در سال های 1999، 2005 و 2007 به </a:t>
                      </a:r>
                      <a:r>
                        <a:rPr lang="fa-IR" sz="1600" b="1" dirty="0" smtClean="0">
                          <a:solidFill>
                            <a:schemeClr val="tx1"/>
                          </a:solidFill>
                          <a:effectLst/>
                          <a:latin typeface="Calibri"/>
                          <a:ea typeface="Calibri"/>
                          <a:cs typeface="B Zar" pitchFamily="2" charset="-78"/>
                        </a:rPr>
                        <a:t>ترتیب</a:t>
                      </a:r>
                      <a:r>
                        <a:rPr lang="fa-IR" sz="1600" b="1" dirty="0" smtClean="0">
                          <a:solidFill>
                            <a:srgbClr val="FF0000"/>
                          </a:solidFill>
                          <a:effectLst/>
                          <a:latin typeface="Calibri"/>
                          <a:ea typeface="Calibri"/>
                          <a:cs typeface="B Zar" pitchFamily="2" charset="-78"/>
                        </a:rPr>
                        <a:t>5/</a:t>
                      </a:r>
                      <a:r>
                        <a:rPr lang="fa-IR" sz="1600" b="1" baseline="0" dirty="0" smtClean="0">
                          <a:solidFill>
                            <a:srgbClr val="FF0000"/>
                          </a:solidFill>
                          <a:effectLst/>
                          <a:latin typeface="Calibri"/>
                          <a:ea typeface="Calibri"/>
                          <a:cs typeface="B Zar" pitchFamily="2" charset="-78"/>
                        </a:rPr>
                        <a:t> 2</a:t>
                      </a:r>
                      <a:r>
                        <a:rPr lang="fa-IR" sz="1600" b="1" dirty="0" smtClean="0">
                          <a:solidFill>
                            <a:srgbClr val="FF0000"/>
                          </a:solidFill>
                          <a:effectLst/>
                          <a:latin typeface="Calibri"/>
                          <a:ea typeface="Calibri"/>
                          <a:cs typeface="B Zar" pitchFamily="2" charset="-78"/>
                        </a:rPr>
                        <a:t>و4و</a:t>
                      </a:r>
                      <a:r>
                        <a:rPr lang="fa-IR" sz="1600" b="1" dirty="0" smtClean="0">
                          <a:solidFill>
                            <a:srgbClr val="000000"/>
                          </a:solidFill>
                          <a:effectLst/>
                          <a:latin typeface="Calibri"/>
                          <a:ea typeface="Calibri"/>
                          <a:cs typeface="B Zar" pitchFamily="2" charset="-78"/>
                        </a:rPr>
                        <a:t> </a:t>
                      </a:r>
                      <a:r>
                        <a:rPr lang="fa-IR" sz="1600" b="1" dirty="0">
                          <a:solidFill>
                            <a:srgbClr val="FF0000"/>
                          </a:solidFill>
                          <a:effectLst/>
                          <a:latin typeface="Calibri"/>
                          <a:ea typeface="Calibri"/>
                          <a:cs typeface="B Zar" pitchFamily="2" charset="-78"/>
                        </a:rPr>
                        <a:t>6/4</a:t>
                      </a:r>
                      <a:r>
                        <a:rPr lang="fa-IR" sz="1600" b="1" dirty="0">
                          <a:solidFill>
                            <a:srgbClr val="000000"/>
                          </a:solidFill>
                          <a:effectLst/>
                          <a:latin typeface="Calibri"/>
                          <a:ea typeface="Calibri"/>
                          <a:cs typeface="B Zar" pitchFamily="2" charset="-78"/>
                        </a:rPr>
                        <a:t> درصد بود. شیوع کلی دیابت از </a:t>
                      </a:r>
                      <a:r>
                        <a:rPr lang="fa-IR" sz="1600" b="1" dirty="0">
                          <a:solidFill>
                            <a:srgbClr val="FF0000"/>
                          </a:solidFill>
                          <a:effectLst/>
                          <a:latin typeface="Calibri"/>
                          <a:ea typeface="Calibri"/>
                          <a:cs typeface="B Zar" pitchFamily="2" charset="-78"/>
                        </a:rPr>
                        <a:t>7/7</a:t>
                      </a:r>
                      <a:r>
                        <a:rPr lang="fa-IR" sz="1600" b="1" dirty="0">
                          <a:solidFill>
                            <a:srgbClr val="000000"/>
                          </a:solidFill>
                          <a:effectLst/>
                          <a:latin typeface="Calibri"/>
                          <a:ea typeface="Calibri"/>
                          <a:cs typeface="B Zar" pitchFamily="2" charset="-78"/>
                        </a:rPr>
                        <a:t> درصد در سال 2005 به </a:t>
                      </a:r>
                      <a:r>
                        <a:rPr lang="fa-IR" sz="1600" b="1" dirty="0">
                          <a:solidFill>
                            <a:srgbClr val="FF0000"/>
                          </a:solidFill>
                          <a:effectLst/>
                          <a:latin typeface="Calibri"/>
                          <a:ea typeface="Calibri"/>
                          <a:cs typeface="B Zar" pitchFamily="2" charset="-78"/>
                        </a:rPr>
                        <a:t>7/8</a:t>
                      </a:r>
                      <a:r>
                        <a:rPr lang="fa-IR" sz="1600" b="1" dirty="0">
                          <a:solidFill>
                            <a:srgbClr val="000000"/>
                          </a:solidFill>
                          <a:effectLst/>
                          <a:latin typeface="Calibri"/>
                          <a:ea typeface="Calibri"/>
                          <a:cs typeface="B Zar" pitchFamily="2" charset="-78"/>
                        </a:rPr>
                        <a:t> در سال 2007 افزایش داشت. </a:t>
                      </a:r>
                      <a:endParaRPr lang="en-US" sz="1600" dirty="0">
                        <a:effectLst/>
                        <a:latin typeface="Calibri"/>
                        <a:ea typeface="Calibri"/>
                        <a:cs typeface="B Zar" pitchFamily="2" charset="-78"/>
                      </a:endParaRPr>
                    </a:p>
                    <a:p>
                      <a:pPr algn="justLow" rtl="1">
                        <a:lnSpc>
                          <a:spcPct val="115000"/>
                        </a:lnSpc>
                        <a:spcAft>
                          <a:spcPts val="0"/>
                        </a:spcAft>
                      </a:pPr>
                      <a:r>
                        <a:rPr lang="fa-IR" sz="1600" b="1" dirty="0">
                          <a:solidFill>
                            <a:srgbClr val="000000"/>
                          </a:solidFill>
                          <a:effectLst/>
                          <a:latin typeface="Calibri"/>
                          <a:ea typeface="Calibri"/>
                          <a:cs typeface="B Zar" pitchFamily="2" charset="-78"/>
                        </a:rPr>
                        <a:t> </a:t>
                      </a:r>
                      <a:endParaRPr lang="en-US" sz="1600" dirty="0">
                        <a:effectLst/>
                        <a:latin typeface="Calibri"/>
                        <a:ea typeface="Calibri"/>
                        <a:cs typeface="B Zar" pitchFamily="2" charset="-78"/>
                      </a:endParaRPr>
                    </a:p>
                    <a:p>
                      <a:pPr algn="justLow" rtl="1">
                        <a:lnSpc>
                          <a:spcPct val="115000"/>
                        </a:lnSpc>
                        <a:spcAft>
                          <a:spcPts val="0"/>
                        </a:spcAft>
                      </a:pPr>
                      <a:r>
                        <a:rPr lang="fa-IR" sz="1600" b="1" dirty="0">
                          <a:solidFill>
                            <a:srgbClr val="000000"/>
                          </a:solidFill>
                          <a:effectLst/>
                          <a:latin typeface="Calibri"/>
                          <a:ea typeface="Calibri"/>
                          <a:cs typeface="B Zar" pitchFamily="2" charset="-78"/>
                        </a:rPr>
                        <a:t> </a:t>
                      </a:r>
                      <a:endParaRPr lang="en-US" sz="1600" dirty="0">
                        <a:effectLst/>
                        <a:latin typeface="Calibri"/>
                        <a:ea typeface="Calibri"/>
                        <a:cs typeface="B Zar" pitchFamily="2" charset="-78"/>
                      </a:endParaRPr>
                    </a:p>
                  </a:txBody>
                  <a:tcPr marL="50690" marR="506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1">
                        <a:lnSpc>
                          <a:spcPct val="115000"/>
                        </a:lnSpc>
                        <a:spcAft>
                          <a:spcPts val="0"/>
                        </a:spcAft>
                      </a:pPr>
                      <a:endParaRPr lang="fa-IR" sz="1600" b="1" dirty="0" smtClean="0">
                        <a:effectLst/>
                        <a:latin typeface="Calibri"/>
                        <a:ea typeface="Calibri"/>
                        <a:cs typeface="B Zar" pitchFamily="2" charset="-78"/>
                      </a:endParaRPr>
                    </a:p>
                    <a:p>
                      <a:pPr algn="ctr" rtl="1">
                        <a:lnSpc>
                          <a:spcPct val="115000"/>
                        </a:lnSpc>
                        <a:spcAft>
                          <a:spcPts val="0"/>
                        </a:spcAft>
                      </a:pPr>
                      <a:r>
                        <a:rPr lang="ar-SA" sz="1600" b="1" dirty="0" smtClean="0">
                          <a:effectLst/>
                          <a:latin typeface="Calibri"/>
                          <a:ea typeface="Calibri"/>
                          <a:cs typeface="B Zar" pitchFamily="2" charset="-78"/>
                        </a:rPr>
                        <a:t>کرایتریای </a:t>
                      </a:r>
                      <a:r>
                        <a:rPr lang="ar-SA" sz="1600" b="1" dirty="0">
                          <a:effectLst/>
                          <a:latin typeface="Calibri"/>
                          <a:ea typeface="Calibri"/>
                          <a:cs typeface="B Zar" pitchFamily="2" charset="-78"/>
                        </a:rPr>
                        <a:t>انجمن دیابت آمریکا (</a:t>
                      </a:r>
                      <a:r>
                        <a:rPr lang="en-US" sz="1600" b="1" dirty="0">
                          <a:effectLst/>
                          <a:latin typeface="Calibri"/>
                          <a:ea typeface="Calibri"/>
                          <a:cs typeface="B Zar" pitchFamily="2" charset="-78"/>
                        </a:rPr>
                        <a:t>ADA</a:t>
                      </a:r>
                      <a:r>
                        <a:rPr lang="ar-SA" sz="1600" b="1" dirty="0">
                          <a:effectLst/>
                          <a:latin typeface="Calibri"/>
                          <a:ea typeface="Calibri"/>
                          <a:cs typeface="B Zar" pitchFamily="2" charset="-78"/>
                        </a:rPr>
                        <a:t>)</a:t>
                      </a:r>
                      <a:endParaRPr lang="en-US" sz="1600" dirty="0">
                        <a:effectLst/>
                        <a:latin typeface="Calibri"/>
                        <a:ea typeface="Calibri"/>
                        <a:cs typeface="B Zar" pitchFamily="2" charset="-78"/>
                      </a:endParaRPr>
                    </a:p>
                  </a:txBody>
                  <a:tcPr marL="50690" marR="506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1">
                        <a:lnSpc>
                          <a:spcPct val="115000"/>
                        </a:lnSpc>
                        <a:spcAft>
                          <a:spcPts val="0"/>
                        </a:spcAft>
                      </a:pPr>
                      <a:endParaRPr lang="fa-IR" sz="1600" b="1" dirty="0" smtClean="0">
                        <a:effectLst/>
                        <a:latin typeface="Calibri"/>
                        <a:ea typeface="Calibri"/>
                        <a:cs typeface="B Zar" pitchFamily="2" charset="-78"/>
                      </a:endParaRPr>
                    </a:p>
                    <a:p>
                      <a:pPr algn="ctr" rtl="1">
                        <a:lnSpc>
                          <a:spcPct val="115000"/>
                        </a:lnSpc>
                        <a:spcAft>
                          <a:spcPts val="0"/>
                        </a:spcAft>
                      </a:pPr>
                      <a:r>
                        <a:rPr lang="ar-SA" sz="1600" b="1" dirty="0" smtClean="0">
                          <a:effectLst/>
                          <a:latin typeface="Calibri"/>
                          <a:ea typeface="Calibri"/>
                          <a:cs typeface="B Zar" pitchFamily="2" charset="-78"/>
                        </a:rPr>
                        <a:t>21576 </a:t>
                      </a:r>
                      <a:r>
                        <a:rPr lang="fa-IR" sz="1600" b="1" dirty="0" smtClean="0">
                          <a:effectLst/>
                          <a:latin typeface="Calibri"/>
                          <a:ea typeface="Calibri"/>
                          <a:cs typeface="B Zar" pitchFamily="2" charset="-78"/>
                        </a:rPr>
                        <a:t> </a:t>
                      </a:r>
                      <a:r>
                        <a:rPr lang="fa-IR" sz="1600" b="1" dirty="0">
                          <a:effectLst/>
                          <a:latin typeface="Calibri"/>
                          <a:ea typeface="Calibri"/>
                          <a:cs typeface="B Zar" pitchFamily="2" charset="-78"/>
                        </a:rPr>
                        <a:t>(78)</a:t>
                      </a:r>
                      <a:endParaRPr lang="en-US" sz="1600" dirty="0">
                        <a:effectLst/>
                        <a:latin typeface="Calibri"/>
                        <a:ea typeface="Calibri"/>
                        <a:cs typeface="B Zar" pitchFamily="2" charset="-78"/>
                      </a:endParaRPr>
                    </a:p>
                    <a:p>
                      <a:pPr algn="ctr" rtl="1">
                        <a:lnSpc>
                          <a:spcPct val="115000"/>
                        </a:lnSpc>
                        <a:spcAft>
                          <a:spcPts val="0"/>
                        </a:spcAft>
                      </a:pPr>
                      <a:r>
                        <a:rPr lang="ar-SA" sz="1600" b="1" dirty="0">
                          <a:effectLst/>
                          <a:latin typeface="Calibri"/>
                          <a:ea typeface="Calibri"/>
                          <a:cs typeface="B Zar" pitchFamily="2" charset="-78"/>
                        </a:rPr>
                        <a:t>70981 (83)</a:t>
                      </a:r>
                      <a:endParaRPr lang="en-US" sz="1600" dirty="0">
                        <a:effectLst/>
                        <a:latin typeface="Calibri"/>
                        <a:ea typeface="Calibri"/>
                        <a:cs typeface="B Zar" pitchFamily="2" charset="-78"/>
                      </a:endParaRPr>
                    </a:p>
                    <a:p>
                      <a:pPr algn="ctr" rtl="1">
                        <a:lnSpc>
                          <a:spcPct val="115000"/>
                        </a:lnSpc>
                        <a:spcAft>
                          <a:spcPts val="0"/>
                        </a:spcAft>
                      </a:pPr>
                      <a:r>
                        <a:rPr lang="ar-SA" sz="1600" b="1" dirty="0">
                          <a:effectLst/>
                          <a:latin typeface="Calibri"/>
                          <a:ea typeface="Calibri"/>
                          <a:cs typeface="B Zar" pitchFamily="2" charset="-78"/>
                        </a:rPr>
                        <a:t>4233 (85)</a:t>
                      </a:r>
                      <a:endParaRPr lang="en-US" sz="1600" dirty="0">
                        <a:effectLst/>
                        <a:latin typeface="Calibri"/>
                        <a:ea typeface="Calibri"/>
                        <a:cs typeface="B Zar" pitchFamily="2" charset="-78"/>
                      </a:endParaRPr>
                    </a:p>
                    <a:p>
                      <a:pPr algn="ctr" rtl="1">
                        <a:lnSpc>
                          <a:spcPct val="115000"/>
                        </a:lnSpc>
                        <a:spcAft>
                          <a:spcPts val="0"/>
                        </a:spcAft>
                      </a:pPr>
                      <a:r>
                        <a:rPr lang="ar-SA" sz="1600" b="1" dirty="0">
                          <a:effectLst/>
                          <a:latin typeface="Calibri"/>
                          <a:ea typeface="Calibri"/>
                          <a:cs typeface="B Zar" pitchFamily="2" charset="-78"/>
                        </a:rPr>
                        <a:t> </a:t>
                      </a:r>
                      <a:endParaRPr lang="en-US" sz="1600" dirty="0">
                        <a:effectLst/>
                        <a:latin typeface="Calibri"/>
                        <a:ea typeface="Calibri"/>
                        <a:cs typeface="B Zar" pitchFamily="2" charset="-78"/>
                      </a:endParaRPr>
                    </a:p>
                    <a:p>
                      <a:pPr algn="ctr" rtl="1">
                        <a:lnSpc>
                          <a:spcPct val="115000"/>
                        </a:lnSpc>
                        <a:spcAft>
                          <a:spcPts val="0"/>
                        </a:spcAft>
                      </a:pPr>
                      <a:r>
                        <a:rPr lang="ar-SA" sz="1600" b="1" dirty="0">
                          <a:effectLst/>
                          <a:latin typeface="Calibri"/>
                          <a:ea typeface="Calibri"/>
                          <a:cs typeface="B Zar" pitchFamily="2" charset="-78"/>
                        </a:rPr>
                        <a:t>64-25 سال </a:t>
                      </a:r>
                      <a:endParaRPr lang="en-US" sz="1600" dirty="0">
                        <a:effectLst/>
                        <a:latin typeface="Calibri"/>
                        <a:ea typeface="Calibri"/>
                        <a:cs typeface="B Zar" pitchFamily="2" charset="-78"/>
                      </a:endParaRPr>
                    </a:p>
                  </a:txBody>
                  <a:tcPr marL="50690" marR="506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1">
                        <a:lnSpc>
                          <a:spcPct val="115000"/>
                        </a:lnSpc>
                        <a:spcAft>
                          <a:spcPts val="0"/>
                        </a:spcAft>
                      </a:pPr>
                      <a:endParaRPr lang="fa-IR" sz="1600" b="1" dirty="0" smtClean="0">
                        <a:effectLst/>
                        <a:latin typeface="Calibri"/>
                        <a:ea typeface="Calibri"/>
                        <a:cs typeface="B Zar" pitchFamily="2" charset="-78"/>
                      </a:endParaRPr>
                    </a:p>
                    <a:p>
                      <a:pPr algn="ctr" rtl="1">
                        <a:lnSpc>
                          <a:spcPct val="115000"/>
                        </a:lnSpc>
                        <a:spcAft>
                          <a:spcPts val="0"/>
                        </a:spcAft>
                      </a:pPr>
                      <a:r>
                        <a:rPr lang="fa-IR" sz="1600" b="1" dirty="0" smtClean="0">
                          <a:effectLst/>
                          <a:latin typeface="Calibri"/>
                          <a:ea typeface="Calibri"/>
                          <a:cs typeface="B Zar" pitchFamily="2" charset="-78"/>
                        </a:rPr>
                        <a:t>2007-1999</a:t>
                      </a:r>
                      <a:endParaRPr lang="en-US" sz="1600" dirty="0">
                        <a:effectLst/>
                        <a:latin typeface="Calibri"/>
                        <a:ea typeface="Calibri"/>
                        <a:cs typeface="B Zar" pitchFamily="2" charset="-78"/>
                      </a:endParaRPr>
                    </a:p>
                    <a:p>
                      <a:pPr algn="ctr" rtl="1">
                        <a:lnSpc>
                          <a:spcPct val="115000"/>
                        </a:lnSpc>
                        <a:spcAft>
                          <a:spcPts val="0"/>
                        </a:spcAft>
                      </a:pPr>
                      <a:r>
                        <a:rPr lang="en-US" sz="1600" b="1" dirty="0">
                          <a:effectLst/>
                          <a:latin typeface="Calibri"/>
                          <a:ea typeface="Calibri"/>
                          <a:cs typeface="B Zar" pitchFamily="2" charset="-78"/>
                        </a:rPr>
                        <a:t> </a:t>
                      </a:r>
                      <a:endParaRPr lang="en-US" sz="1600" dirty="0">
                        <a:effectLst/>
                        <a:latin typeface="Calibri"/>
                        <a:ea typeface="Calibri"/>
                        <a:cs typeface="B Zar" pitchFamily="2" charset="-78"/>
                      </a:endParaRPr>
                    </a:p>
                    <a:p>
                      <a:pPr algn="ctr" rtl="1">
                        <a:lnSpc>
                          <a:spcPct val="115000"/>
                        </a:lnSpc>
                        <a:spcAft>
                          <a:spcPts val="0"/>
                        </a:spcAft>
                      </a:pPr>
                      <a:r>
                        <a:rPr lang="fa-IR" sz="1600" b="1" dirty="0">
                          <a:effectLst/>
                          <a:latin typeface="Calibri"/>
                          <a:ea typeface="Calibri"/>
                          <a:cs typeface="B Zar" pitchFamily="2" charset="-78"/>
                        </a:rPr>
                        <a:t> ایران</a:t>
                      </a:r>
                      <a:endParaRPr lang="en-US" sz="1600" dirty="0">
                        <a:effectLst/>
                        <a:latin typeface="Calibri"/>
                        <a:ea typeface="Calibri"/>
                        <a:cs typeface="B Zar" pitchFamily="2" charset="-78"/>
                      </a:endParaRPr>
                    </a:p>
                    <a:p>
                      <a:pPr algn="ctr" rtl="1">
                        <a:lnSpc>
                          <a:spcPct val="115000"/>
                        </a:lnSpc>
                        <a:spcAft>
                          <a:spcPts val="0"/>
                        </a:spcAft>
                      </a:pPr>
                      <a:r>
                        <a:rPr lang="en-US" sz="1600" b="1" dirty="0">
                          <a:effectLst/>
                          <a:latin typeface="Calibri"/>
                          <a:ea typeface="Calibri"/>
                          <a:cs typeface="B Zar" pitchFamily="2" charset="-78"/>
                        </a:rPr>
                        <a:t> </a:t>
                      </a:r>
                      <a:endParaRPr lang="en-US" sz="1600" dirty="0">
                        <a:effectLst/>
                        <a:latin typeface="Calibri"/>
                        <a:ea typeface="Calibri"/>
                        <a:cs typeface="B Zar" pitchFamily="2" charset="-78"/>
                      </a:endParaRPr>
                    </a:p>
                    <a:p>
                      <a:pPr algn="ctr" rtl="1">
                        <a:lnSpc>
                          <a:spcPct val="115000"/>
                        </a:lnSpc>
                        <a:spcAft>
                          <a:spcPts val="0"/>
                        </a:spcAft>
                      </a:pPr>
                      <a:r>
                        <a:rPr lang="fa-IR" sz="1600" b="1" dirty="0">
                          <a:effectLst/>
                          <a:latin typeface="Calibri"/>
                          <a:ea typeface="Calibri"/>
                          <a:cs typeface="B Zar" pitchFamily="2" charset="-78"/>
                        </a:rPr>
                        <a:t> مقطعی</a:t>
                      </a:r>
                      <a:endParaRPr lang="en-US" sz="1600" dirty="0">
                        <a:effectLst/>
                        <a:latin typeface="Calibri"/>
                        <a:ea typeface="Calibri"/>
                        <a:cs typeface="B Zar" pitchFamily="2" charset="-78"/>
                      </a:endParaRPr>
                    </a:p>
                  </a:txBody>
                  <a:tcPr marL="50690" marR="506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lnSpc>
                          <a:spcPct val="115000"/>
                        </a:lnSpc>
                        <a:spcAft>
                          <a:spcPts val="0"/>
                        </a:spcAft>
                      </a:pPr>
                      <a:r>
                        <a:rPr lang="en-US" sz="900" b="1" dirty="0">
                          <a:solidFill>
                            <a:srgbClr val="000000"/>
                          </a:solidFill>
                          <a:effectLst/>
                          <a:latin typeface="Times New Roman"/>
                          <a:ea typeface="Calibri"/>
                          <a:cs typeface="B Zar"/>
                        </a:rPr>
                        <a:t> </a:t>
                      </a:r>
                      <a:endParaRPr lang="en-US" sz="800" dirty="0">
                        <a:effectLst/>
                        <a:latin typeface="Calibri"/>
                        <a:ea typeface="Calibri"/>
                        <a:cs typeface="Arial"/>
                      </a:endParaRPr>
                    </a:p>
                  </a:txBody>
                  <a:tcPr marL="50690" marR="506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rtl="1">
                        <a:lnSpc>
                          <a:spcPct val="115000"/>
                        </a:lnSpc>
                        <a:spcAft>
                          <a:spcPts val="0"/>
                        </a:spcAft>
                      </a:pPr>
                      <a:r>
                        <a:rPr lang="fa-IR" sz="900" b="1" dirty="0">
                          <a:effectLst/>
                          <a:latin typeface="Times New Roman"/>
                          <a:ea typeface="Calibri"/>
                          <a:cs typeface="B Zar"/>
                        </a:rPr>
                        <a:t> </a:t>
                      </a:r>
                      <a:endParaRPr lang="en-US" sz="800" dirty="0">
                        <a:effectLst/>
                        <a:latin typeface="Calibri"/>
                        <a:ea typeface="Calibri"/>
                        <a:cs typeface="Arial"/>
                      </a:endParaRPr>
                    </a:p>
                  </a:txBody>
                  <a:tcPr marL="50690" marR="5069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bl>
          </a:graphicData>
        </a:graphic>
      </p:graphicFrame>
      <p:pic>
        <p:nvPicPr>
          <p:cNvPr id="4097" name="Picture 1"/>
          <p:cNvPicPr>
            <a:picLocks noChangeAspect="1" noChangeArrowheads="1"/>
          </p:cNvPicPr>
          <p:nvPr/>
        </p:nvPicPr>
        <p:blipFill>
          <a:blip r:embed="rId2">
            <a:extLst>
              <a:ext uri="{28A0092B-C50C-407E-A947-70E740481C1C}">
                <a14:useLocalDpi xmlns:a14="http://schemas.microsoft.com/office/drawing/2010/main" xmlns="" val="0"/>
              </a:ext>
            </a:extLst>
          </a:blip>
          <a:srcRect l="20406" t="32339" r="24710" b="22554"/>
          <a:stretch>
            <a:fillRect/>
          </a:stretch>
        </p:blipFill>
        <p:spPr bwMode="auto">
          <a:xfrm>
            <a:off x="457200" y="454025"/>
            <a:ext cx="8382000" cy="228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31899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3"/>
          <p:cNvSpPr txBox="1">
            <a:spLocks/>
          </p:cNvSpPr>
          <p:nvPr/>
        </p:nvSpPr>
        <p:spPr>
          <a:xfrm>
            <a:off x="1851910" y="685800"/>
            <a:ext cx="5562600" cy="609600"/>
          </a:xfrm>
          <a:prstGeom prst="rect">
            <a:avLst/>
          </a:prstGeom>
          <a:effectLst>
            <a:glow rad="228600">
              <a:schemeClr val="accent6">
                <a:satMod val="175000"/>
                <a:alpha val="40000"/>
              </a:schemeClr>
            </a:glow>
          </a:effectLst>
        </p:spPr>
        <p:txBody>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اهداف</a:t>
            </a:r>
            <a:endParaRPr lang="en-US" sz="36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838200" y="2317927"/>
            <a:ext cx="7391400" cy="2886944"/>
          </a:xfrm>
          <a:prstGeom prst="rect">
            <a:avLst/>
          </a:prstGeom>
        </p:spPr>
        <p:txBody>
          <a:bodyPr wrap="square">
            <a:spAutoFit/>
          </a:bodyPr>
          <a:lstStyle/>
          <a:p>
            <a:pPr marL="342900" lvl="0" indent="-342900" algn="justLow" rtl="1" fontAlgn="base">
              <a:spcBef>
                <a:spcPct val="20000"/>
              </a:spcBef>
              <a:spcAft>
                <a:spcPct val="0"/>
              </a:spcAft>
              <a:buClr>
                <a:srgbClr val="00007D"/>
              </a:buClr>
              <a:buSzPct val="75000"/>
              <a:buFont typeface="Wingdings" pitchFamily="2" charset="2"/>
              <a:buChar char="§"/>
            </a:pPr>
            <a:r>
              <a:rPr lang="fa-IR" sz="3600" b="1" kern="0" dirty="0">
                <a:solidFill>
                  <a:srgbClr val="92D050"/>
                </a:solidFill>
                <a:effectLst>
                  <a:outerShdw blurRad="38100" dist="38100" dir="2700000" algn="tl">
                    <a:srgbClr val="000000">
                      <a:alpha val="43137"/>
                    </a:srgbClr>
                  </a:outerShdw>
                </a:effectLst>
                <a:latin typeface="Times New Roman" pitchFamily="18" charset="0"/>
                <a:cs typeface="Zar" pitchFamily="2" charset="-78"/>
              </a:rPr>
              <a:t>هدف</a:t>
            </a:r>
            <a:r>
              <a:rPr lang="fa-IR" sz="3600" b="1" kern="0" dirty="0">
                <a:effectLst>
                  <a:outerShdw blurRad="38100" dist="38100" dir="2700000" algn="tl">
                    <a:srgbClr val="000000">
                      <a:alpha val="43137"/>
                    </a:srgbClr>
                  </a:outerShdw>
                </a:effectLst>
                <a:latin typeface="Times New Roman" pitchFamily="18" charset="0"/>
                <a:cs typeface="Zar" pitchFamily="2" charset="-78"/>
              </a:rPr>
              <a:t> </a:t>
            </a:r>
            <a:r>
              <a:rPr lang="fa-IR" sz="3600" b="1" kern="0" dirty="0">
                <a:solidFill>
                  <a:srgbClr val="92D050"/>
                </a:solidFill>
                <a:effectLst>
                  <a:outerShdw blurRad="38100" dist="38100" dir="2700000" algn="tl">
                    <a:srgbClr val="000000">
                      <a:alpha val="43137"/>
                    </a:srgbClr>
                  </a:outerShdw>
                </a:effectLst>
                <a:latin typeface="Times New Roman" pitchFamily="18" charset="0"/>
                <a:cs typeface="Zar" pitchFamily="2" charset="-78"/>
              </a:rPr>
              <a:t>اصلی</a:t>
            </a:r>
            <a:r>
              <a:rPr lang="fa-IR" sz="3600" b="1" kern="0" dirty="0">
                <a:solidFill>
                  <a:srgbClr val="92D050"/>
                </a:solidFill>
                <a:latin typeface="Times New Roman" pitchFamily="18" charset="0"/>
                <a:cs typeface="Zar" pitchFamily="2" charset="-78"/>
              </a:rPr>
              <a:t>:</a:t>
            </a:r>
          </a:p>
          <a:p>
            <a:pPr marL="342900" lvl="0" indent="-342900" algn="justLow" rtl="1" fontAlgn="base">
              <a:spcBef>
                <a:spcPct val="20000"/>
              </a:spcBef>
              <a:spcAft>
                <a:spcPct val="0"/>
              </a:spcAft>
              <a:buClr>
                <a:srgbClr val="00007D"/>
              </a:buClr>
              <a:buSzPct val="75000"/>
              <a:buFont typeface="Wingdings" pitchFamily="2" charset="2"/>
              <a:buChar char="§"/>
            </a:pPr>
            <a:endParaRPr lang="fa-IR" sz="3600" b="1" kern="0" dirty="0">
              <a:latin typeface="Times New Roman" pitchFamily="18" charset="0"/>
              <a:cs typeface="Zar" pitchFamily="2" charset="-78"/>
            </a:endParaRPr>
          </a:p>
          <a:p>
            <a:pPr marL="342900" lvl="0" indent="-342900" algn="justLow" rtl="1" fontAlgn="base">
              <a:spcBef>
                <a:spcPct val="20000"/>
              </a:spcBef>
              <a:spcAft>
                <a:spcPct val="0"/>
              </a:spcAft>
              <a:buClr>
                <a:srgbClr val="00007D"/>
              </a:buClr>
              <a:buSzPct val="75000"/>
              <a:buFont typeface="Wingdings" pitchFamily="2" charset="2"/>
              <a:buChar char="§"/>
            </a:pPr>
            <a:r>
              <a:rPr lang="ar-SA" sz="3200" b="1" dirty="0"/>
              <a:t>تعیین روند تغییرات شیوع دیابت و پیش دیابت در بالغین شهر تهران در جمعیت شهری 20 سال به بالا در فاز یک و چهار مطالعه قند و لیپید تهران</a:t>
            </a:r>
            <a:endParaRPr lang="en-US" sz="3200" b="1" kern="0" dirty="0">
              <a:latin typeface="Times New Roman" pitchFamily="18" charset="0"/>
              <a:cs typeface="Zar" pitchFamily="2" charset="-78"/>
            </a:endParaRPr>
          </a:p>
        </p:txBody>
      </p:sp>
    </p:spTree>
    <p:extLst>
      <p:ext uri="{BB962C8B-B14F-4D97-AF65-F5344CB8AC3E}">
        <p14:creationId xmlns:p14="http://schemas.microsoft.com/office/powerpoint/2010/main" xmlns="" val="1118746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839200" cy="5181600"/>
          </a:xfrm>
        </p:spPr>
        <p:txBody>
          <a:bodyPr/>
          <a:lstStyle/>
          <a:p>
            <a:pPr marL="0" lvl="0" indent="0" algn="justLow">
              <a:buNone/>
            </a:pPr>
            <a:r>
              <a:rPr lang="fa-IR" sz="3600" b="1" dirty="0" smtClean="0">
                <a:solidFill>
                  <a:srgbClr val="92D050"/>
                </a:solidFill>
                <a:effectLst>
                  <a:outerShdw blurRad="38100" dist="38100" dir="2700000" algn="tl">
                    <a:srgbClr val="000000">
                      <a:alpha val="43137"/>
                    </a:srgbClr>
                  </a:outerShdw>
                </a:effectLst>
                <a:latin typeface="Times New Roman" pitchFamily="18" charset="0"/>
                <a:cs typeface="B Nazanin" pitchFamily="2" charset="-78"/>
              </a:rPr>
              <a:t>اهداف فرعی:</a:t>
            </a:r>
          </a:p>
          <a:p>
            <a:pPr marL="0" lvl="0" indent="0" algn="justLow">
              <a:buNone/>
            </a:pPr>
            <a:endParaRPr lang="en-US" sz="1800" b="1" dirty="0" smtClean="0">
              <a:effectLst>
                <a:outerShdw blurRad="38100" dist="38100" dir="2700000" algn="tl">
                  <a:srgbClr val="000000">
                    <a:alpha val="43137"/>
                  </a:srgbClr>
                </a:outerShdw>
              </a:effectLst>
              <a:latin typeface="Times New Roman" pitchFamily="18" charset="0"/>
              <a:cs typeface="B Nazanin" pitchFamily="2" charset="-78"/>
            </a:endParaRPr>
          </a:p>
          <a:p>
            <a:pPr lvl="0"/>
            <a:r>
              <a:rPr lang="ar-SA" sz="2800" b="1" dirty="0">
                <a:cs typeface="B Nazanin" pitchFamily="2" charset="-78"/>
              </a:rPr>
              <a:t>مقایسه شیوع اختلال گلوکز ناشتا (</a:t>
            </a:r>
            <a:r>
              <a:rPr lang="en-US" sz="2800" b="1" dirty="0">
                <a:solidFill>
                  <a:srgbClr val="FF0000"/>
                </a:solidFill>
                <a:cs typeface="B Nazanin" pitchFamily="2" charset="-78"/>
              </a:rPr>
              <a:t>IFG</a:t>
            </a:r>
            <a:r>
              <a:rPr lang="ar-SA" sz="2800" b="1" dirty="0">
                <a:cs typeface="B Nazanin" pitchFamily="2" charset="-78"/>
              </a:rPr>
              <a:t>)</a:t>
            </a:r>
            <a:r>
              <a:rPr lang="fa-IR" sz="2800" b="1" dirty="0">
                <a:cs typeface="B Nazanin" pitchFamily="2" charset="-78"/>
              </a:rPr>
              <a:t> در 5 گروه سنی بین فاز یک و فاز چهار مطالعه قند و لیپید تهران. </a:t>
            </a:r>
            <a:endParaRPr lang="en-US" sz="2800" b="1" dirty="0">
              <a:cs typeface="B Nazanin" pitchFamily="2" charset="-78"/>
            </a:endParaRPr>
          </a:p>
          <a:p>
            <a:pPr lvl="0"/>
            <a:r>
              <a:rPr lang="ar-SA" sz="2800" b="1" dirty="0">
                <a:cs typeface="B Nazanin" pitchFamily="2" charset="-78"/>
              </a:rPr>
              <a:t>مقایسه شیوع اختلال تحمل گلوکز (</a:t>
            </a:r>
            <a:r>
              <a:rPr lang="en-US" sz="2800" b="1" dirty="0">
                <a:solidFill>
                  <a:srgbClr val="FF0000"/>
                </a:solidFill>
                <a:cs typeface="B Nazanin" pitchFamily="2" charset="-78"/>
              </a:rPr>
              <a:t>IGT</a:t>
            </a:r>
            <a:r>
              <a:rPr lang="ar-SA" sz="2800" b="1" dirty="0">
                <a:cs typeface="B Nazanin" pitchFamily="2" charset="-78"/>
              </a:rPr>
              <a:t>)</a:t>
            </a:r>
            <a:r>
              <a:rPr lang="fa-IR" sz="2800" b="1" dirty="0">
                <a:cs typeface="B Nazanin" pitchFamily="2" charset="-78"/>
              </a:rPr>
              <a:t> در 5 گروه سنی بین فاز یک و فاز چهار مطالعه قند و لیپید تهران.</a:t>
            </a:r>
            <a:endParaRPr lang="en-US" sz="2800" b="1" dirty="0">
              <a:cs typeface="B Nazanin" pitchFamily="2" charset="-78"/>
            </a:endParaRPr>
          </a:p>
          <a:p>
            <a:pPr lvl="0"/>
            <a:r>
              <a:rPr lang="ar-SA" sz="2800" b="1" dirty="0">
                <a:cs typeface="B Nazanin" pitchFamily="2" charset="-78"/>
              </a:rPr>
              <a:t>مقایسه شیوع دیابت شناخته شده (</a:t>
            </a:r>
            <a:r>
              <a:rPr lang="en-US" sz="2800" b="1" dirty="0">
                <a:solidFill>
                  <a:srgbClr val="FF0000"/>
                </a:solidFill>
                <a:cs typeface="B Nazanin" pitchFamily="2" charset="-78"/>
              </a:rPr>
              <a:t>Known</a:t>
            </a:r>
            <a:r>
              <a:rPr lang="en-US" sz="2800" b="1" dirty="0">
                <a:cs typeface="B Nazanin" pitchFamily="2" charset="-78"/>
              </a:rPr>
              <a:t> </a:t>
            </a:r>
            <a:r>
              <a:rPr lang="en-US" sz="2800" b="1" dirty="0">
                <a:solidFill>
                  <a:srgbClr val="FF0000"/>
                </a:solidFill>
                <a:cs typeface="B Nazanin" pitchFamily="2" charset="-78"/>
              </a:rPr>
              <a:t>Diabetes</a:t>
            </a:r>
            <a:r>
              <a:rPr lang="ar-SA" sz="2800" b="1" dirty="0">
                <a:cs typeface="B Nazanin" pitchFamily="2" charset="-78"/>
              </a:rPr>
              <a:t>)</a:t>
            </a:r>
            <a:r>
              <a:rPr lang="fa-IR" sz="2800" b="1" dirty="0">
                <a:cs typeface="B Nazanin" pitchFamily="2" charset="-78"/>
              </a:rPr>
              <a:t> در 5 گروه سنی بین فاز یک و فاز چهار مطالعه قند و لیپید تهران.</a:t>
            </a:r>
            <a:endParaRPr lang="en-US" sz="2800" b="1" dirty="0">
              <a:cs typeface="B Nazanin" pitchFamily="2" charset="-78"/>
            </a:endParaRPr>
          </a:p>
          <a:p>
            <a:pPr lvl="0"/>
            <a:r>
              <a:rPr lang="ar-SA" sz="2800" b="1" dirty="0">
                <a:cs typeface="B Nazanin" pitchFamily="2" charset="-78"/>
              </a:rPr>
              <a:t>مقایسه شیوع </a:t>
            </a:r>
            <a:r>
              <a:rPr lang="fa-IR" sz="2800" b="1" dirty="0">
                <a:cs typeface="B Nazanin" pitchFamily="2" charset="-78"/>
              </a:rPr>
              <a:t> دیابت تازه تشخیص داده شده (</a:t>
            </a:r>
            <a:r>
              <a:rPr lang="en-US" sz="2800" b="1" dirty="0">
                <a:solidFill>
                  <a:srgbClr val="FF0000"/>
                </a:solidFill>
                <a:cs typeface="B Nazanin" pitchFamily="2" charset="-78"/>
              </a:rPr>
              <a:t>Newly</a:t>
            </a:r>
            <a:r>
              <a:rPr lang="en-US" sz="2800" b="1" dirty="0">
                <a:cs typeface="B Nazanin" pitchFamily="2" charset="-78"/>
              </a:rPr>
              <a:t> </a:t>
            </a:r>
            <a:r>
              <a:rPr lang="en-US" sz="2800" b="1" dirty="0">
                <a:solidFill>
                  <a:srgbClr val="FF0000"/>
                </a:solidFill>
                <a:cs typeface="B Nazanin" pitchFamily="2" charset="-78"/>
              </a:rPr>
              <a:t>Diagnosed</a:t>
            </a:r>
            <a:r>
              <a:rPr lang="en-US" sz="2800" b="1" dirty="0">
                <a:cs typeface="B Nazanin" pitchFamily="2" charset="-78"/>
              </a:rPr>
              <a:t> </a:t>
            </a:r>
            <a:r>
              <a:rPr lang="en-US" sz="2800" b="1" dirty="0">
                <a:solidFill>
                  <a:srgbClr val="FF0000"/>
                </a:solidFill>
                <a:cs typeface="B Nazanin" pitchFamily="2" charset="-78"/>
              </a:rPr>
              <a:t>diabetes</a:t>
            </a:r>
            <a:r>
              <a:rPr lang="fa-IR" sz="2800" b="1" dirty="0">
                <a:cs typeface="B Nazanin" pitchFamily="2" charset="-78"/>
              </a:rPr>
              <a:t>) در 5 گروه سنی بین فاز یک و فاز چهار مطالعه قند و لیپید تهران.</a:t>
            </a:r>
            <a:endParaRPr lang="en-US" sz="2800" b="1" dirty="0">
              <a:cs typeface="B Nazanin" pitchFamily="2" charset="-78"/>
            </a:endParaRPr>
          </a:p>
          <a:p>
            <a:endParaRPr lang="en-US" sz="2500" b="1" dirty="0">
              <a:cs typeface="B Nazanin" pitchFamily="2" charset="-78"/>
            </a:endParaRPr>
          </a:p>
        </p:txBody>
      </p:sp>
      <p:sp useBgFill="1">
        <p:nvSpPr>
          <p:cNvPr id="4" name="Title 3"/>
          <p:cNvSpPr txBox="1">
            <a:spLocks/>
          </p:cNvSpPr>
          <p:nvPr/>
        </p:nvSpPr>
        <p:spPr>
          <a:xfrm>
            <a:off x="1851910" y="609600"/>
            <a:ext cx="5562600" cy="609600"/>
          </a:xfrm>
          <a:prstGeom prst="rect">
            <a:avLst/>
          </a:prstGeom>
          <a:effectLst>
            <a:glow rad="228600">
              <a:schemeClr val="accent6">
                <a:satMod val="175000"/>
                <a:alpha val="40000"/>
              </a:schemeClr>
            </a:glow>
          </a:effectLst>
        </p:spPr>
        <p:txBody>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اهداف</a:t>
            </a:r>
            <a:endParaRPr lang="en-US" sz="36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535280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2057400"/>
            <a:ext cx="6019800" cy="1981200"/>
          </a:xfrm>
        </p:spPr>
        <p:txBody>
          <a:bodyPr/>
          <a:lstStyle/>
          <a:p>
            <a:pPr algn="just"/>
            <a:r>
              <a:rPr lang="ar-SA" sz="3200" b="1" dirty="0">
                <a:solidFill>
                  <a:schemeClr val="accent3">
                    <a:lumMod val="95000"/>
                  </a:schemeClr>
                </a:solidFill>
              </a:rPr>
              <a:t>تغییرات شیوع دیابت و پیش دیابت و ریسک فاکتورهای مربوطه در بالغین شهر تهران در طی 10 سال </a:t>
            </a:r>
            <a:r>
              <a:rPr lang="fa-IR" sz="3200" b="1" dirty="0" smtClean="0">
                <a:solidFill>
                  <a:schemeClr val="accent3">
                    <a:lumMod val="95000"/>
                  </a:schemeClr>
                </a:solidFill>
              </a:rPr>
              <a:t/>
            </a:r>
            <a:br>
              <a:rPr lang="fa-IR" sz="3200" b="1" dirty="0" smtClean="0">
                <a:solidFill>
                  <a:schemeClr val="accent3">
                    <a:lumMod val="95000"/>
                  </a:schemeClr>
                </a:solidFill>
              </a:rPr>
            </a:br>
            <a:r>
              <a:rPr lang="ar-SA" sz="3200" b="1" dirty="0" smtClean="0">
                <a:solidFill>
                  <a:schemeClr val="accent3">
                    <a:lumMod val="95000"/>
                  </a:schemeClr>
                </a:solidFill>
              </a:rPr>
              <a:t>(</a:t>
            </a:r>
            <a:r>
              <a:rPr lang="ar-SA" sz="3200" b="1" dirty="0">
                <a:solidFill>
                  <a:schemeClr val="accent3">
                    <a:lumMod val="95000"/>
                  </a:schemeClr>
                </a:solidFill>
              </a:rPr>
              <a:t>فاز 1 و 4 مطالعه قند و لیپید تهران</a:t>
            </a:r>
            <a:r>
              <a:rPr lang="ar-SA" sz="3200" b="1" dirty="0" smtClean="0">
                <a:solidFill>
                  <a:schemeClr val="accent3">
                    <a:lumMod val="95000"/>
                  </a:schemeClr>
                </a:solidFill>
              </a:rPr>
              <a:t>)</a:t>
            </a:r>
            <a:r>
              <a:rPr lang="fa-IR" sz="3200" b="1" dirty="0">
                <a:effectLst>
                  <a:outerShdw blurRad="38100" dist="38100" dir="2700000" algn="tl">
                    <a:srgbClr val="000000">
                      <a:alpha val="43137"/>
                    </a:srgbClr>
                  </a:outerShdw>
                </a:effectLst>
                <a:latin typeface="Times New Roman" pitchFamily="18" charset="0"/>
                <a:cs typeface="Titr" pitchFamily="2" charset="-78"/>
              </a:rPr>
              <a:t/>
            </a:r>
            <a:br>
              <a:rPr lang="fa-IR" sz="3200" b="1" dirty="0">
                <a:effectLst>
                  <a:outerShdw blurRad="38100" dist="38100" dir="2700000" algn="tl">
                    <a:srgbClr val="000000">
                      <a:alpha val="43137"/>
                    </a:srgbClr>
                  </a:outerShdw>
                </a:effectLst>
                <a:latin typeface="Times New Roman" pitchFamily="18" charset="0"/>
                <a:cs typeface="Titr" pitchFamily="2" charset="-78"/>
              </a:rPr>
            </a:br>
            <a:endParaRPr lang="en-US" sz="3200" b="1" dirty="0">
              <a:effectLst>
                <a:outerShdw blurRad="38100" dist="38100" dir="2700000" algn="tl">
                  <a:srgbClr val="000000">
                    <a:alpha val="43137"/>
                  </a:srgbClr>
                </a:outerShdw>
              </a:effectLst>
              <a:latin typeface="Times New Roman" pitchFamily="18" charset="0"/>
              <a:cs typeface="Titr" pitchFamily="2" charset="-78"/>
            </a:endParaRPr>
          </a:p>
        </p:txBody>
      </p:sp>
      <p:sp>
        <p:nvSpPr>
          <p:cNvPr id="3" name="Subtitle 2"/>
          <p:cNvSpPr>
            <a:spLocks noGrp="1"/>
          </p:cNvSpPr>
          <p:nvPr>
            <p:ph type="subTitle" idx="1"/>
          </p:nvPr>
        </p:nvSpPr>
        <p:spPr>
          <a:xfrm>
            <a:off x="2209800" y="4648200"/>
            <a:ext cx="6950765" cy="1371600"/>
          </a:xfrm>
        </p:spPr>
        <p:txBody>
          <a:bodyPr/>
          <a:lstStyle/>
          <a:p>
            <a:pPr lvl="1">
              <a:lnSpc>
                <a:spcPct val="80000"/>
              </a:lnSpc>
              <a:buClr>
                <a:srgbClr val="9999CC"/>
              </a:buClr>
              <a:buNone/>
            </a:pPr>
            <a:r>
              <a:rPr lang="fa-IR" sz="2400" b="1" dirty="0">
                <a:effectLst>
                  <a:outerShdw blurRad="38100" dist="38100" dir="2700000" algn="tl">
                    <a:srgbClr val="000000">
                      <a:alpha val="43137"/>
                    </a:srgbClr>
                  </a:outerShdw>
                </a:effectLst>
                <a:latin typeface="Times New Roman" pitchFamily="18" charset="0"/>
                <a:cs typeface="Times New Roman" pitchFamily="18" charset="0"/>
              </a:rPr>
              <a:t>ارائه دهنده</a:t>
            </a:r>
            <a:r>
              <a:rPr lang="fa-IR" sz="2400" b="1" dirty="0" smtClean="0">
                <a:effectLst>
                  <a:outerShdw blurRad="38100" dist="38100" dir="2700000" algn="tl">
                    <a:srgbClr val="000000">
                      <a:alpha val="43137"/>
                    </a:srgbClr>
                  </a:outerShdw>
                </a:effectLst>
                <a:latin typeface="Times New Roman" pitchFamily="18" charset="0"/>
                <a:cs typeface="Times New Roman" pitchFamily="18" charset="0"/>
              </a:rPr>
              <a:t>:  نکیسا درویشی </a:t>
            </a:r>
            <a:r>
              <a:rPr lang="fa-IR" sz="2400" b="1" dirty="0">
                <a:effectLst>
                  <a:outerShdw blurRad="38100" dist="38100" dir="2700000" algn="tl">
                    <a:srgbClr val="000000">
                      <a:alpha val="43137"/>
                    </a:srgbClr>
                  </a:outerShdw>
                </a:effectLst>
                <a:latin typeface="Times New Roman" pitchFamily="18" charset="0"/>
                <a:cs typeface="Times New Roman" pitchFamily="18" charset="0"/>
              </a:rPr>
              <a:t>دستیار فوق تخصصی غدد بالغین</a:t>
            </a:r>
          </a:p>
          <a:p>
            <a:pPr lvl="1">
              <a:lnSpc>
                <a:spcPct val="80000"/>
              </a:lnSpc>
              <a:buClr>
                <a:srgbClr val="9999CC"/>
              </a:buClr>
              <a:buNone/>
            </a:pPr>
            <a:r>
              <a:rPr lang="fa-IR" sz="2400" b="1" dirty="0">
                <a:effectLst>
                  <a:outerShdw blurRad="38100" dist="38100" dir="2700000" algn="tl">
                    <a:srgbClr val="000000">
                      <a:alpha val="43137"/>
                    </a:srgbClr>
                  </a:outerShdw>
                </a:effectLst>
                <a:latin typeface="Times New Roman" pitchFamily="18" charset="0"/>
                <a:cs typeface="Times New Roman" pitchFamily="18" charset="0"/>
              </a:rPr>
              <a:t>استاد راهنما</a:t>
            </a:r>
            <a:r>
              <a:rPr lang="fa-IR" sz="2400" b="1" dirty="0" smtClean="0">
                <a:effectLst>
                  <a:outerShdw blurRad="38100" dist="38100" dir="2700000" algn="tl">
                    <a:srgbClr val="000000">
                      <a:alpha val="43137"/>
                    </a:srgbClr>
                  </a:outerShdw>
                </a:effectLst>
                <a:latin typeface="Times New Roman" pitchFamily="18" charset="0"/>
                <a:cs typeface="Times New Roman" pitchFamily="18" charset="0"/>
              </a:rPr>
              <a:t>: دکتر مهتاب نیرومند</a:t>
            </a:r>
            <a:endParaRPr lang="fa-IR" sz="2400" b="1" dirty="0">
              <a:effectLst>
                <a:outerShdw blurRad="38100" dist="38100" dir="2700000" algn="tl">
                  <a:srgbClr val="000000">
                    <a:alpha val="43137"/>
                  </a:srgbClr>
                </a:outerShdw>
              </a:effectLst>
              <a:latin typeface="Times New Roman" pitchFamily="18" charset="0"/>
              <a:cs typeface="Times New Roman" pitchFamily="18" charset="0"/>
            </a:endParaRPr>
          </a:p>
          <a:p>
            <a:pPr lvl="1">
              <a:lnSpc>
                <a:spcPct val="80000"/>
              </a:lnSpc>
              <a:buClr>
                <a:srgbClr val="9999CC"/>
              </a:buClr>
              <a:buNone/>
            </a:pPr>
            <a:r>
              <a:rPr lang="fa-IR" sz="2400" b="1" dirty="0">
                <a:effectLst>
                  <a:outerShdw blurRad="38100" dist="38100" dir="2700000" algn="tl">
                    <a:srgbClr val="000000">
                      <a:alpha val="43137"/>
                    </a:srgbClr>
                  </a:outerShdw>
                </a:effectLst>
                <a:latin typeface="Times New Roman" pitchFamily="18" charset="0"/>
                <a:cs typeface="Times New Roman" pitchFamily="18" charset="0"/>
              </a:rPr>
              <a:t>استاد مشاور</a:t>
            </a:r>
            <a:r>
              <a:rPr lang="fa-IR" sz="2400" b="1" dirty="0" smtClean="0">
                <a:effectLst>
                  <a:outerShdw blurRad="38100" dist="38100" dir="2700000" algn="tl">
                    <a:srgbClr val="000000">
                      <a:alpha val="43137"/>
                    </a:srgbClr>
                  </a:outerShdw>
                </a:effectLst>
                <a:latin typeface="Times New Roman" pitchFamily="18" charset="0"/>
                <a:cs typeface="Times New Roman" pitchFamily="18" charset="0"/>
              </a:rPr>
              <a:t>: دکتر فرزاد حدائق</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solidFill>
                <a:schemeClr val="accent2">
                  <a:lumMod val="50000"/>
                </a:schemeClr>
              </a:solidFill>
            </a:endParaRPr>
          </a:p>
        </p:txBody>
      </p:sp>
    </p:spTree>
    <p:extLst>
      <p:ext uri="{BB962C8B-B14F-4D97-AF65-F5344CB8AC3E}">
        <p14:creationId xmlns:p14="http://schemas.microsoft.com/office/powerpoint/2010/main" xmlns="" val="3259577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15000"/>
          </a:xfrm>
        </p:spPr>
        <p:txBody>
          <a:bodyPr/>
          <a:lstStyle/>
          <a:p>
            <a:endParaRPr lang="fa-IR" b="1" dirty="0" smtClean="0">
              <a:cs typeface="B Nazanin" pitchFamily="2" charset="-78"/>
            </a:endParaRPr>
          </a:p>
          <a:p>
            <a:r>
              <a:rPr lang="ar-SA" b="1" dirty="0" smtClean="0">
                <a:cs typeface="B Nazanin" pitchFamily="2" charset="-78"/>
              </a:rPr>
              <a:t>مقایسه </a:t>
            </a:r>
            <a:r>
              <a:rPr lang="ar-SA" b="1" dirty="0">
                <a:cs typeface="B Nazanin" pitchFamily="2" charset="-78"/>
              </a:rPr>
              <a:t>شیوع </a:t>
            </a:r>
            <a:r>
              <a:rPr lang="fa-IR" b="1" dirty="0">
                <a:cs typeface="B Nazanin" pitchFamily="2" charset="-78"/>
              </a:rPr>
              <a:t> ترکیب اختلال گلوکز ناشتا و اختلال تحمل گلوکز (</a:t>
            </a:r>
            <a:r>
              <a:rPr lang="en-US" b="1" dirty="0">
                <a:solidFill>
                  <a:srgbClr val="FF0000"/>
                </a:solidFill>
                <a:cs typeface="B Nazanin" pitchFamily="2" charset="-78"/>
              </a:rPr>
              <a:t>Combined</a:t>
            </a:r>
            <a:r>
              <a:rPr lang="en-US" b="1" dirty="0">
                <a:cs typeface="B Nazanin" pitchFamily="2" charset="-78"/>
              </a:rPr>
              <a:t> </a:t>
            </a:r>
            <a:r>
              <a:rPr lang="en-US" b="1" dirty="0">
                <a:solidFill>
                  <a:srgbClr val="FF0000"/>
                </a:solidFill>
                <a:cs typeface="B Nazanin" pitchFamily="2" charset="-78"/>
              </a:rPr>
              <a:t>IFG</a:t>
            </a:r>
            <a:r>
              <a:rPr lang="en-US" b="1" dirty="0">
                <a:cs typeface="B Nazanin" pitchFamily="2" charset="-78"/>
              </a:rPr>
              <a:t> </a:t>
            </a:r>
            <a:r>
              <a:rPr lang="en-US" b="1" dirty="0">
                <a:solidFill>
                  <a:srgbClr val="FF0000"/>
                </a:solidFill>
                <a:cs typeface="B Nazanin" pitchFamily="2" charset="-78"/>
              </a:rPr>
              <a:t>&amp;</a:t>
            </a:r>
            <a:r>
              <a:rPr lang="en-US" b="1" dirty="0">
                <a:cs typeface="B Nazanin" pitchFamily="2" charset="-78"/>
              </a:rPr>
              <a:t> </a:t>
            </a:r>
            <a:r>
              <a:rPr lang="en-US" b="1" dirty="0">
                <a:solidFill>
                  <a:srgbClr val="FF0000"/>
                </a:solidFill>
                <a:cs typeface="B Nazanin" pitchFamily="2" charset="-78"/>
              </a:rPr>
              <a:t>IGT</a:t>
            </a:r>
            <a:r>
              <a:rPr lang="en-US" b="1" dirty="0">
                <a:cs typeface="B Nazanin" pitchFamily="2" charset="-78"/>
              </a:rPr>
              <a:t> </a:t>
            </a:r>
            <a:r>
              <a:rPr lang="fa-IR" b="1" dirty="0">
                <a:cs typeface="B Nazanin" pitchFamily="2" charset="-78"/>
              </a:rPr>
              <a:t>) در 5 گروه سنی بین فاز یک و فاز چهار مطالعه قند و لیپید تهران.</a:t>
            </a:r>
            <a:endParaRPr lang="fa-IR" b="1" dirty="0" smtClean="0">
              <a:cs typeface="B Nazanin" pitchFamily="2" charset="-78"/>
            </a:endParaRPr>
          </a:p>
          <a:p>
            <a:r>
              <a:rPr lang="ar-SA" b="1" dirty="0" smtClean="0">
                <a:cs typeface="B Nazanin" pitchFamily="2" charset="-78"/>
              </a:rPr>
              <a:t>مقایسه </a:t>
            </a:r>
            <a:r>
              <a:rPr lang="ar-SA" b="1" dirty="0">
                <a:cs typeface="B Nazanin" pitchFamily="2" charset="-78"/>
              </a:rPr>
              <a:t>شیوع </a:t>
            </a:r>
            <a:r>
              <a:rPr lang="fa-IR" b="1" dirty="0">
                <a:cs typeface="B Nazanin" pitchFamily="2" charset="-78"/>
              </a:rPr>
              <a:t> </a:t>
            </a:r>
            <a:r>
              <a:rPr lang="fa-IR" b="1" dirty="0" smtClean="0">
                <a:solidFill>
                  <a:srgbClr val="FF0000"/>
                </a:solidFill>
                <a:cs typeface="B Nazanin" pitchFamily="2" charset="-78"/>
              </a:rPr>
              <a:t>سندروم</a:t>
            </a:r>
            <a:r>
              <a:rPr lang="fa-IR" b="1" dirty="0" smtClean="0">
                <a:cs typeface="B Nazanin" pitchFamily="2" charset="-78"/>
              </a:rPr>
              <a:t> </a:t>
            </a:r>
            <a:r>
              <a:rPr lang="fa-IR" b="1" dirty="0" smtClean="0">
                <a:solidFill>
                  <a:srgbClr val="FF0000"/>
                </a:solidFill>
                <a:cs typeface="B Nazanin" pitchFamily="2" charset="-78"/>
              </a:rPr>
              <a:t>متابولیک</a:t>
            </a:r>
            <a:r>
              <a:rPr lang="fa-IR" b="1" dirty="0" smtClean="0">
                <a:cs typeface="B Nazanin" pitchFamily="2" charset="-78"/>
              </a:rPr>
              <a:t> در </a:t>
            </a:r>
            <a:r>
              <a:rPr lang="fa-IR" b="1" dirty="0">
                <a:cs typeface="B Nazanin" pitchFamily="2" charset="-78"/>
              </a:rPr>
              <a:t>5 گروه سنی بین فاز یک و فاز چهار مطالعه قند و لیپید تهران. </a:t>
            </a:r>
            <a:endParaRPr lang="fa-IR" b="1" dirty="0" smtClean="0">
              <a:cs typeface="B Nazanin" pitchFamily="2" charset="-78"/>
            </a:endParaRPr>
          </a:p>
          <a:p>
            <a:r>
              <a:rPr lang="fa-IR" b="1" dirty="0" smtClean="0">
                <a:cs typeface="B Nazanin" pitchFamily="2" charset="-78"/>
              </a:rPr>
              <a:t>مقایسه شیوع </a:t>
            </a:r>
            <a:r>
              <a:rPr lang="fa-IR" b="1" dirty="0" smtClean="0">
                <a:solidFill>
                  <a:srgbClr val="FF0000"/>
                </a:solidFill>
                <a:cs typeface="B Nazanin" pitchFamily="2" charset="-78"/>
              </a:rPr>
              <a:t>مصرف</a:t>
            </a:r>
            <a:r>
              <a:rPr lang="fa-IR" b="1" dirty="0" smtClean="0">
                <a:cs typeface="B Nazanin" pitchFamily="2" charset="-78"/>
              </a:rPr>
              <a:t> </a:t>
            </a:r>
            <a:r>
              <a:rPr lang="fa-IR" b="1" dirty="0" smtClean="0">
                <a:solidFill>
                  <a:srgbClr val="FF0000"/>
                </a:solidFill>
                <a:cs typeface="B Nazanin" pitchFamily="2" charset="-78"/>
              </a:rPr>
              <a:t>سیگار</a:t>
            </a:r>
            <a:r>
              <a:rPr lang="fa-IR" b="1" dirty="0" smtClean="0">
                <a:cs typeface="B Nazanin" pitchFamily="2" charset="-78"/>
              </a:rPr>
              <a:t> در </a:t>
            </a:r>
            <a:r>
              <a:rPr lang="fa-IR" b="1" dirty="0">
                <a:cs typeface="B Nazanin" pitchFamily="2" charset="-78"/>
              </a:rPr>
              <a:t>در 5 گروه سنی بین فاز یک و فاز چهار مطالعه قند و لیپید تهران. </a:t>
            </a:r>
            <a:endParaRPr lang="fa-IR" b="1" dirty="0" smtClean="0">
              <a:cs typeface="B Nazanin" pitchFamily="2" charset="-78"/>
            </a:endParaRPr>
          </a:p>
          <a:p>
            <a:r>
              <a:rPr lang="fa-IR" b="1" dirty="0">
                <a:cs typeface="B Nazanin" pitchFamily="2" charset="-78"/>
              </a:rPr>
              <a:t>مقایسه شیوع </a:t>
            </a:r>
            <a:r>
              <a:rPr lang="fa-IR" b="1" dirty="0" smtClean="0">
                <a:solidFill>
                  <a:srgbClr val="FF0000"/>
                </a:solidFill>
                <a:cs typeface="B Nazanin" pitchFamily="2" charset="-78"/>
              </a:rPr>
              <a:t>پرفشاری</a:t>
            </a:r>
            <a:r>
              <a:rPr lang="fa-IR" b="1" dirty="0" smtClean="0">
                <a:cs typeface="B Nazanin" pitchFamily="2" charset="-78"/>
              </a:rPr>
              <a:t> </a:t>
            </a:r>
            <a:r>
              <a:rPr lang="fa-IR" b="1" dirty="0" smtClean="0">
                <a:solidFill>
                  <a:srgbClr val="FF0000"/>
                </a:solidFill>
                <a:cs typeface="B Nazanin" pitchFamily="2" charset="-78"/>
              </a:rPr>
              <a:t>خون</a:t>
            </a:r>
            <a:r>
              <a:rPr lang="fa-IR" b="1" dirty="0" smtClean="0">
                <a:cs typeface="B Nazanin" pitchFamily="2" charset="-78"/>
              </a:rPr>
              <a:t> </a:t>
            </a:r>
            <a:r>
              <a:rPr lang="fa-IR" b="1" dirty="0">
                <a:cs typeface="B Nazanin" pitchFamily="2" charset="-78"/>
              </a:rPr>
              <a:t>در در 5 گروه سنی بین فاز یک و فاز چهار مطالعه قند و لیپید تهران. </a:t>
            </a:r>
          </a:p>
          <a:p>
            <a:pPr marL="0" indent="0">
              <a:buNone/>
            </a:pPr>
            <a:endParaRPr lang="en-US" b="1" dirty="0">
              <a:cs typeface="B Nazanin" pitchFamily="2" charset="-78"/>
            </a:endParaRPr>
          </a:p>
          <a:p>
            <a:endParaRPr lang="en-US" dirty="0"/>
          </a:p>
        </p:txBody>
      </p:sp>
    </p:spTree>
    <p:extLst>
      <p:ext uri="{BB962C8B-B14F-4D97-AF65-F5344CB8AC3E}">
        <p14:creationId xmlns:p14="http://schemas.microsoft.com/office/powerpoint/2010/main" xmlns="" val="3760878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257800"/>
          </a:xfrm>
        </p:spPr>
        <p:txBody>
          <a:bodyPr/>
          <a:lstStyle/>
          <a:p>
            <a:r>
              <a:rPr lang="fa-IR" b="1" dirty="0">
                <a:cs typeface="B Nazanin" pitchFamily="2" charset="-78"/>
              </a:rPr>
              <a:t>مقایسه شیوع </a:t>
            </a:r>
            <a:r>
              <a:rPr lang="fa-IR" b="1" dirty="0">
                <a:solidFill>
                  <a:srgbClr val="FF0000"/>
                </a:solidFill>
                <a:cs typeface="B Nazanin" pitchFamily="2" charset="-78"/>
              </a:rPr>
              <a:t>فعالیت فیزیکی ناکافی </a:t>
            </a:r>
            <a:r>
              <a:rPr lang="fa-IR" b="1" dirty="0">
                <a:cs typeface="B Nazanin" pitchFamily="2" charset="-78"/>
              </a:rPr>
              <a:t>در در 5 گروه سنی بین فاز یک و فاز چهار مطالعه قند و لیپید تهران. </a:t>
            </a:r>
          </a:p>
          <a:p>
            <a:r>
              <a:rPr lang="fa-IR" b="1" dirty="0">
                <a:cs typeface="B Nazanin" pitchFamily="2" charset="-78"/>
              </a:rPr>
              <a:t>مقایسه فراوانی </a:t>
            </a:r>
            <a:r>
              <a:rPr lang="fa-IR" b="1" dirty="0">
                <a:solidFill>
                  <a:srgbClr val="FF0000"/>
                </a:solidFill>
                <a:cs typeface="B Nazanin" pitchFamily="2" charset="-78"/>
              </a:rPr>
              <a:t>سطح تحصیلات </a:t>
            </a:r>
            <a:r>
              <a:rPr lang="fa-IR" b="1" dirty="0">
                <a:cs typeface="B Nazanin" pitchFamily="2" charset="-78"/>
              </a:rPr>
              <a:t>در 5 گروه سنی بین فاز یک و فاز چهار مطالعه قند و لیپید تهران. </a:t>
            </a:r>
          </a:p>
          <a:p>
            <a:r>
              <a:rPr lang="fa-IR" b="1" dirty="0">
                <a:cs typeface="B Nazanin" pitchFamily="2" charset="-78"/>
              </a:rPr>
              <a:t>مقایسه میانگین </a:t>
            </a:r>
            <a:r>
              <a:rPr lang="fa-IR" b="1" dirty="0">
                <a:solidFill>
                  <a:srgbClr val="FF0000"/>
                </a:solidFill>
                <a:cs typeface="B Nazanin" pitchFamily="2" charset="-78"/>
              </a:rPr>
              <a:t>نمایه توده بدنی </a:t>
            </a:r>
            <a:r>
              <a:rPr lang="fa-IR" b="1" dirty="0">
                <a:cs typeface="B Nazanin" pitchFamily="2" charset="-78"/>
              </a:rPr>
              <a:t>در 5 گروه سنی بین فاز یک و فاز چهار مطالعه قند و لیپید تهران. </a:t>
            </a:r>
          </a:p>
          <a:p>
            <a:r>
              <a:rPr lang="fa-IR" b="1" dirty="0">
                <a:cs typeface="B Nazanin" pitchFamily="2" charset="-78"/>
              </a:rPr>
              <a:t>مقایسه میانگین </a:t>
            </a:r>
            <a:r>
              <a:rPr lang="fa-IR" b="1" dirty="0">
                <a:solidFill>
                  <a:srgbClr val="FF0000"/>
                </a:solidFill>
                <a:cs typeface="B Nazanin" pitchFamily="2" charset="-78"/>
              </a:rPr>
              <a:t>فشار خون سیستولیک </a:t>
            </a:r>
            <a:r>
              <a:rPr lang="fa-IR" b="1" dirty="0">
                <a:cs typeface="B Nazanin" pitchFamily="2" charset="-78"/>
              </a:rPr>
              <a:t>در 5 گروه سنی بین فاز یک و فاز چهار مطالعه قند و لیپید تهران. </a:t>
            </a:r>
          </a:p>
          <a:p>
            <a:r>
              <a:rPr lang="fa-IR" b="1" dirty="0">
                <a:cs typeface="B Nazanin" pitchFamily="2" charset="-78"/>
              </a:rPr>
              <a:t>مقایسه میانگین </a:t>
            </a:r>
            <a:r>
              <a:rPr lang="fa-IR" b="1" dirty="0">
                <a:solidFill>
                  <a:srgbClr val="FF0000"/>
                </a:solidFill>
                <a:cs typeface="B Nazanin" pitchFamily="2" charset="-78"/>
              </a:rPr>
              <a:t>فشار خون دیاستولیک </a:t>
            </a:r>
            <a:r>
              <a:rPr lang="fa-IR" b="1" dirty="0">
                <a:cs typeface="B Nazanin" pitchFamily="2" charset="-78"/>
              </a:rPr>
              <a:t>در 5 گروه سنی بین فاز یک و فاز چهار مطالعه قند و لیپید تهران. </a:t>
            </a:r>
          </a:p>
          <a:p>
            <a:endParaRPr lang="en-US" dirty="0"/>
          </a:p>
        </p:txBody>
      </p:sp>
    </p:spTree>
    <p:extLst>
      <p:ext uri="{BB962C8B-B14F-4D97-AF65-F5344CB8AC3E}">
        <p14:creationId xmlns:p14="http://schemas.microsoft.com/office/powerpoint/2010/main" xmlns="" val="4000592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533400" y="838200"/>
            <a:ext cx="8229600" cy="914400"/>
          </a:xfrm>
          <a:effectLst>
            <a:glow rad="228600">
              <a:schemeClr val="accent4">
                <a:satMod val="175000"/>
                <a:alpha val="40000"/>
              </a:schemeClr>
            </a:glow>
          </a:effectLst>
        </p:spPr>
        <p:txBody>
          <a:bodyPr/>
          <a:lstStyle/>
          <a:p>
            <a:pPr algn="ctr"/>
            <a:r>
              <a:rPr lang="fa-IR" sz="3200" b="1" dirty="0" smtClean="0">
                <a:solidFill>
                  <a:schemeClr val="bg2">
                    <a:lumMod val="40000"/>
                    <a:lumOff val="60000"/>
                  </a:schemeClr>
                </a:solidFill>
                <a:effectLst>
                  <a:outerShdw blurRad="38100" dist="38100" dir="2700000" algn="tl">
                    <a:srgbClr val="000000">
                      <a:alpha val="43137"/>
                    </a:srgbClr>
                  </a:outerShdw>
                </a:effectLst>
                <a:cs typeface="B Nazanin" pitchFamily="2" charset="-78"/>
              </a:rPr>
              <a:t>سوالات</a:t>
            </a:r>
            <a:r>
              <a:rPr lang="fa-IR" sz="3200" b="1" dirty="0" smtClean="0">
                <a:solidFill>
                  <a:schemeClr val="bg2">
                    <a:lumMod val="40000"/>
                    <a:lumOff val="60000"/>
                  </a:schemeClr>
                </a:solidFill>
                <a:cs typeface="B Nazanin" pitchFamily="2" charset="-78"/>
              </a:rPr>
              <a:t> </a:t>
            </a:r>
            <a:r>
              <a:rPr lang="fa-IR" sz="3200" b="1" dirty="0">
                <a:solidFill>
                  <a:schemeClr val="bg2">
                    <a:lumMod val="40000"/>
                    <a:lumOff val="60000"/>
                  </a:schemeClr>
                </a:solidFill>
                <a:effectLst>
                  <a:outerShdw blurRad="38100" dist="38100" dir="2700000" algn="tl">
                    <a:srgbClr val="000000">
                      <a:alpha val="43137"/>
                    </a:srgbClr>
                  </a:outerShdw>
                </a:effectLst>
                <a:cs typeface="B Nazanin" pitchFamily="2" charset="-78"/>
              </a:rPr>
              <a:t>پژوهش</a:t>
            </a:r>
            <a:endParaRPr lang="en-US" sz="3200" b="1" dirty="0">
              <a:solidFill>
                <a:schemeClr val="bg2">
                  <a:lumMod val="40000"/>
                  <a:lumOff val="60000"/>
                </a:schemeClr>
              </a:solidFill>
              <a:effectLst>
                <a:outerShdw blurRad="38100" dist="38100" dir="2700000" algn="tl">
                  <a:srgbClr val="000000">
                    <a:alpha val="43137"/>
                  </a:srgbClr>
                </a:outerShdw>
              </a:effectLst>
              <a:cs typeface="B Nazanin" pitchFamily="2" charset="-78"/>
            </a:endParaRPr>
          </a:p>
        </p:txBody>
      </p:sp>
      <p:sp>
        <p:nvSpPr>
          <p:cNvPr id="3" name="Content Placeholder 2"/>
          <p:cNvSpPr>
            <a:spLocks noGrp="1"/>
          </p:cNvSpPr>
          <p:nvPr>
            <p:ph idx="1"/>
          </p:nvPr>
        </p:nvSpPr>
        <p:spPr>
          <a:xfrm>
            <a:off x="457200" y="2362200"/>
            <a:ext cx="8305800" cy="3429000"/>
          </a:xfrm>
          <a:effectLst>
            <a:glow rad="228600">
              <a:schemeClr val="accent6">
                <a:satMod val="1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a:lstStyle/>
          <a:p>
            <a:pPr marL="0" indent="0">
              <a:buNone/>
            </a:pPr>
            <a:r>
              <a:rPr lang="ar-SA" sz="2800" dirty="0" smtClean="0"/>
              <a:t>آیا</a:t>
            </a:r>
            <a:r>
              <a:rPr lang="fa-IR" sz="2800" dirty="0" smtClean="0"/>
              <a:t> شیوع دیابت شناخته شده، دیابت تازه تشخیص داده شده ، اختلال گلوکز ناشتا و اختلال تحمل </a:t>
            </a:r>
            <a:r>
              <a:rPr lang="fa-IR" sz="2800" dirty="0"/>
              <a:t>گلوکز </a:t>
            </a:r>
            <a:r>
              <a:rPr lang="fa-IR" sz="2800" dirty="0" smtClean="0"/>
              <a:t> </a:t>
            </a:r>
            <a:r>
              <a:rPr lang="ar-SA" sz="2800" dirty="0" smtClean="0"/>
              <a:t>در </a:t>
            </a:r>
            <a:r>
              <a:rPr lang="ar-SA" sz="2800" dirty="0"/>
              <a:t>فاز چهار نسبت به فاز یک  افزایش یافته است؟ </a:t>
            </a:r>
            <a:endParaRPr lang="en-US" sz="2800" dirty="0"/>
          </a:p>
          <a:p>
            <a:endParaRPr lang="fa-IR" sz="2800" dirty="0" smtClean="0"/>
          </a:p>
          <a:p>
            <a:pPr marL="0" indent="0">
              <a:buNone/>
            </a:pPr>
            <a:r>
              <a:rPr lang="ar-SA" sz="2800" dirty="0" smtClean="0"/>
              <a:t>آیا </a:t>
            </a:r>
            <a:r>
              <a:rPr lang="fa-IR" sz="2800" dirty="0"/>
              <a:t>سندروم متابولیک </a:t>
            </a:r>
            <a:r>
              <a:rPr lang="fa-IR" sz="2800" dirty="0" smtClean="0"/>
              <a:t>و ریسک </a:t>
            </a:r>
            <a:r>
              <a:rPr lang="ar-SA" sz="2800" dirty="0" smtClean="0"/>
              <a:t>فاکتورهای استعمال </a:t>
            </a:r>
            <a:r>
              <a:rPr lang="ar-SA" sz="2800" dirty="0"/>
              <a:t>سیگار، </a:t>
            </a:r>
            <a:r>
              <a:rPr lang="fa-IR" sz="2800" dirty="0" smtClean="0"/>
              <a:t>پر </a:t>
            </a:r>
            <a:r>
              <a:rPr lang="ar-SA" sz="2800" dirty="0" smtClean="0"/>
              <a:t>فشار</a:t>
            </a:r>
            <a:r>
              <a:rPr lang="fa-IR" sz="2800" dirty="0" smtClean="0"/>
              <a:t>ی</a:t>
            </a:r>
            <a:r>
              <a:rPr lang="ar-SA" sz="2800" dirty="0" smtClean="0"/>
              <a:t> </a:t>
            </a:r>
            <a:r>
              <a:rPr lang="ar-SA" sz="2800" dirty="0"/>
              <a:t>خون، </a:t>
            </a:r>
            <a:r>
              <a:rPr lang="fa-IR" sz="2800" dirty="0" smtClean="0"/>
              <a:t>نمایه توده بدنی و </a:t>
            </a:r>
            <a:r>
              <a:rPr lang="ar-SA" sz="2800" dirty="0" smtClean="0"/>
              <a:t>فعالیت </a:t>
            </a:r>
            <a:r>
              <a:rPr lang="ar-SA" sz="2800" dirty="0"/>
              <a:t>فیزیکی </a:t>
            </a:r>
            <a:r>
              <a:rPr lang="fa-IR" sz="2800" dirty="0" smtClean="0"/>
              <a:t>ناکافی </a:t>
            </a:r>
            <a:r>
              <a:rPr lang="ar-SA" sz="2800" dirty="0" smtClean="0"/>
              <a:t>در </a:t>
            </a:r>
            <a:r>
              <a:rPr lang="ar-SA" sz="2800" dirty="0"/>
              <a:t>فاز چهار نسبت به فاز یک  افزایش یافته است؟</a:t>
            </a:r>
            <a:endParaRPr lang="en-US" dirty="0" smtClean="0">
              <a:effectLst>
                <a:outerShdw blurRad="38100" dist="38100" dir="2700000" algn="tl">
                  <a:srgbClr val="000000">
                    <a:alpha val="43137"/>
                  </a:srgbClr>
                </a:outerShdw>
              </a:effectLst>
              <a:cs typeface="B Nazanin" pitchFamily="2" charset="-78"/>
            </a:endParaRPr>
          </a:p>
          <a:p>
            <a:pPr algn="l" rtl="0">
              <a:lnSpc>
                <a:spcPct val="150000"/>
              </a:lnSpc>
            </a:pPr>
            <a:endParaRPr lang="en-US" sz="2800" dirty="0">
              <a:cs typeface="B Nazani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a:r>
              <a:rPr lang="fa-IR" sz="6600" dirty="0" smtClean="0">
                <a:cs typeface="Zar" pitchFamily="2" charset="-78"/>
              </a:rPr>
              <a:t>    روش اجرا</a:t>
            </a:r>
            <a:endParaRPr lang="en-US" sz="4000" dirty="0">
              <a:cs typeface="Zar" pitchFamily="2" charset="-78"/>
            </a:endParaRPr>
          </a:p>
        </p:txBody>
      </p:sp>
    </p:spTree>
    <p:extLst>
      <p:ext uri="{BB962C8B-B14F-4D97-AF65-F5344CB8AC3E}">
        <p14:creationId xmlns:p14="http://schemas.microsoft.com/office/powerpoint/2010/main" xmlns="" val="933690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382000" cy="4648200"/>
          </a:xfrm>
        </p:spPr>
        <p:txBody>
          <a:bodyPr/>
          <a:lstStyle/>
          <a:p>
            <a:pPr>
              <a:buFont typeface="Wingdings" pitchFamily="2" charset="2"/>
              <a:buChar char="q"/>
            </a:pPr>
            <a:r>
              <a:rPr lang="fa-IR" sz="2400" b="1" dirty="0"/>
              <a:t>نوع مطالعه: مقطعی</a:t>
            </a:r>
            <a:r>
              <a:rPr lang="fa-IR" sz="2400" dirty="0"/>
              <a:t> (مقایسه دو مقطع در مطالعه </a:t>
            </a:r>
            <a:r>
              <a:rPr lang="en-US" sz="2400" dirty="0"/>
              <a:t>TLGS</a:t>
            </a:r>
            <a:r>
              <a:rPr lang="fa-IR" sz="2400" dirty="0"/>
              <a:t>)</a:t>
            </a:r>
            <a:endParaRPr lang="en-US" sz="2400" dirty="0"/>
          </a:p>
          <a:p>
            <a:pPr>
              <a:buFont typeface="Wingdings" pitchFamily="2" charset="2"/>
              <a:buChar char="q"/>
            </a:pPr>
            <a:r>
              <a:rPr lang="fa-IR" sz="2400" b="1" dirty="0" smtClean="0">
                <a:cs typeface="Nazanin" pitchFamily="2" charset="-78"/>
              </a:rPr>
              <a:t>جمعيت هدف </a:t>
            </a:r>
            <a:r>
              <a:rPr lang="en-US" sz="2400" b="1" dirty="0">
                <a:cs typeface="Nazanin" pitchFamily="2" charset="-78"/>
              </a:rPr>
              <a:t>(Target population)</a:t>
            </a:r>
            <a:r>
              <a:rPr lang="fa-IR" sz="2400" b="1" dirty="0">
                <a:cs typeface="Nazanin" pitchFamily="2" charset="-78"/>
              </a:rPr>
              <a:t> :</a:t>
            </a:r>
            <a:endParaRPr lang="en-US" sz="2400" b="1" dirty="0">
              <a:cs typeface="Nazanin" pitchFamily="2" charset="-78"/>
            </a:endParaRPr>
          </a:p>
          <a:p>
            <a:pPr marL="0" indent="0">
              <a:buNone/>
            </a:pPr>
            <a:r>
              <a:rPr lang="fa-IR" sz="2400" dirty="0"/>
              <a:t>افراد 20 سال و بالاتر شرکت کننده در فاز یک و چهار مطالعه </a:t>
            </a:r>
            <a:r>
              <a:rPr lang="en-US" sz="2400" dirty="0" smtClean="0"/>
              <a:t>TLGS</a:t>
            </a:r>
            <a:endParaRPr lang="fa-IR" sz="2400" dirty="0" smtClean="0"/>
          </a:p>
          <a:p>
            <a:pPr>
              <a:buFont typeface="Wingdings" pitchFamily="2" charset="2"/>
              <a:buChar char="q"/>
            </a:pPr>
            <a:endParaRPr lang="fa-IR" sz="800" b="1" dirty="0" smtClean="0">
              <a:cs typeface="Nazanin" pitchFamily="2" charset="-78"/>
            </a:endParaRPr>
          </a:p>
          <a:p>
            <a:pPr>
              <a:buFont typeface="Wingdings" pitchFamily="2" charset="2"/>
              <a:buChar char="q"/>
            </a:pPr>
            <a:r>
              <a:rPr lang="fa-IR" sz="2400" b="1" dirty="0" smtClean="0">
                <a:cs typeface="Nazanin" pitchFamily="2" charset="-78"/>
              </a:rPr>
              <a:t>جمعيت </a:t>
            </a:r>
            <a:r>
              <a:rPr lang="fa-IR" sz="2400" b="1" dirty="0">
                <a:cs typeface="Nazanin" pitchFamily="2" charset="-78"/>
              </a:rPr>
              <a:t>مطالعه </a:t>
            </a:r>
            <a:r>
              <a:rPr lang="en-US" sz="2400" b="1" dirty="0">
                <a:cs typeface="Nazanin" pitchFamily="2" charset="-78"/>
              </a:rPr>
              <a:t>(Study population)</a:t>
            </a:r>
            <a:r>
              <a:rPr lang="fa-IR" sz="2400" b="1" dirty="0">
                <a:cs typeface="Nazanin" pitchFamily="2" charset="-78"/>
              </a:rPr>
              <a:t> </a:t>
            </a:r>
            <a:r>
              <a:rPr lang="fa-IR" sz="2400" b="1" dirty="0" smtClean="0">
                <a:cs typeface="Nazanin" pitchFamily="2" charset="-78"/>
              </a:rPr>
              <a:t>:</a:t>
            </a:r>
          </a:p>
          <a:p>
            <a:r>
              <a:rPr lang="fa-IR" sz="2400" b="1" dirty="0" smtClean="0"/>
              <a:t>معیارهای </a:t>
            </a:r>
            <a:r>
              <a:rPr lang="fa-IR" sz="2400" b="1" dirty="0"/>
              <a:t>ورود به مطالعه:</a:t>
            </a:r>
            <a:r>
              <a:rPr lang="fa-IR" sz="2400" dirty="0"/>
              <a:t> سن بالای 20 سال و کمتر از 70 سال، افرادیکه داده های قند خون آنها در دسترس باشد..</a:t>
            </a:r>
            <a:endParaRPr lang="en-US" sz="2400" dirty="0"/>
          </a:p>
          <a:p>
            <a:r>
              <a:rPr lang="fa-IR" sz="2400" b="1" dirty="0"/>
              <a:t>معیارهای خروج از مطالعه:</a:t>
            </a:r>
            <a:r>
              <a:rPr lang="fa-IR" sz="2400" dirty="0"/>
              <a:t> قرار داشتن در دو رده سنی مشابه در دو فاز 1 و 4 مطالعه،‌ حاملگی. </a:t>
            </a:r>
            <a:endParaRPr lang="fa-IR" sz="2400" dirty="0" smtClean="0"/>
          </a:p>
          <a:p>
            <a:pPr marL="0" indent="0">
              <a:buNone/>
            </a:pPr>
            <a:r>
              <a:rPr lang="fa-IR" sz="2400" dirty="0" smtClean="0"/>
              <a:t>  </a:t>
            </a:r>
            <a:endParaRPr lang="en-US" sz="2400" dirty="0"/>
          </a:p>
          <a:p>
            <a:pPr>
              <a:buFont typeface="Wingdings" pitchFamily="2" charset="2"/>
              <a:buChar char="q"/>
            </a:pPr>
            <a:r>
              <a:rPr lang="fa-IR" sz="2400" b="1" dirty="0" smtClean="0">
                <a:cs typeface="+mj-cs"/>
              </a:rPr>
              <a:t>شيوه </a:t>
            </a:r>
            <a:r>
              <a:rPr lang="fa-IR" sz="2400" b="1" dirty="0">
                <a:cs typeface="+mj-cs"/>
              </a:rPr>
              <a:t>نمونه گيري </a:t>
            </a:r>
            <a:r>
              <a:rPr lang="en-US" sz="2400" b="1" dirty="0">
                <a:cs typeface="+mj-cs"/>
              </a:rPr>
              <a:t>(Sampling Method)</a:t>
            </a:r>
            <a:r>
              <a:rPr lang="fa-IR" sz="2400" b="1" dirty="0">
                <a:cs typeface="+mj-cs"/>
              </a:rPr>
              <a:t> </a:t>
            </a:r>
            <a:r>
              <a:rPr lang="fa-IR" sz="2400" b="1" dirty="0" smtClean="0">
                <a:cs typeface="+mj-cs"/>
              </a:rPr>
              <a:t>:</a:t>
            </a:r>
            <a:r>
              <a:rPr lang="fa-IR" sz="2400" dirty="0" smtClean="0">
                <a:cs typeface="+mj-cs"/>
              </a:rPr>
              <a:t>افراد </a:t>
            </a:r>
            <a:r>
              <a:rPr lang="fa-IR" sz="2400" dirty="0">
                <a:cs typeface="+mj-cs"/>
              </a:rPr>
              <a:t>در مطالعه ی قند و لیپید تهران به صورت تصادفی شاخه ای چند مرحله ای (</a:t>
            </a:r>
            <a:r>
              <a:rPr lang="en-US" sz="2400" dirty="0">
                <a:cs typeface="+mj-cs"/>
              </a:rPr>
              <a:t>multi stage </a:t>
            </a:r>
            <a:r>
              <a:rPr lang="en-US" sz="2400" dirty="0" smtClean="0">
                <a:cs typeface="+mj-cs"/>
              </a:rPr>
              <a:t>cluster </a:t>
            </a:r>
            <a:r>
              <a:rPr lang="en-US" sz="2400" dirty="0">
                <a:cs typeface="+mj-cs"/>
              </a:rPr>
              <a:t>random </a:t>
            </a:r>
            <a:r>
              <a:rPr lang="en-US" sz="2400" dirty="0" smtClean="0">
                <a:cs typeface="+mj-cs"/>
              </a:rPr>
              <a:t>sampling</a:t>
            </a:r>
            <a:r>
              <a:rPr lang="fa-IR" sz="2400" dirty="0">
                <a:cs typeface="+mj-cs"/>
              </a:rPr>
              <a:t>) انتخاب شده </a:t>
            </a:r>
            <a:r>
              <a:rPr lang="fa-IR" sz="2400" dirty="0" smtClean="0">
                <a:cs typeface="+mj-cs"/>
              </a:rPr>
              <a:t>اند.</a:t>
            </a:r>
            <a:endParaRPr lang="en-US" sz="2400" dirty="0">
              <a:cs typeface="+mj-cs"/>
            </a:endParaRPr>
          </a:p>
        </p:txBody>
      </p:sp>
      <p:sp useBgFill="1">
        <p:nvSpPr>
          <p:cNvPr id="4" name="Title 3"/>
          <p:cNvSpPr txBox="1">
            <a:spLocks noGrp="1"/>
          </p:cNvSpPr>
          <p:nvPr>
            <p:ph type="title"/>
          </p:nvPr>
        </p:nvSpPr>
        <p:spPr>
          <a:xfrm>
            <a:off x="1143000" y="685800"/>
            <a:ext cx="6553200" cy="609600"/>
          </a:xfrm>
          <a:prstGeom prst="rect">
            <a:avLst/>
          </a:prstGeom>
          <a:effectLst>
            <a:glow rad="228600">
              <a:schemeClr val="accent6">
                <a:satMod val="175000"/>
                <a:alpha val="40000"/>
              </a:schemeClr>
            </a:glow>
          </a:effectLst>
        </p:spPr>
        <p:txBody>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a:r>
              <a:rPr lang="fa-IR" sz="3600" b="1" dirty="0" smtClean="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rPr>
              <a:t>نوع مطالعه و جمعیت هدف</a:t>
            </a:r>
            <a:endParaRPr lang="en-US" sz="3600" b="1" dirty="0">
              <a:solidFill>
                <a:schemeClr val="bg2">
                  <a:lumMod val="40000"/>
                  <a:lumOff val="6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449621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Title 3"/>
          <p:cNvSpPr txBox="1">
            <a:spLocks noGrp="1"/>
          </p:cNvSpPr>
          <p:nvPr>
            <p:ph type="title"/>
          </p:nvPr>
        </p:nvSpPr>
        <p:spPr>
          <a:xfrm>
            <a:off x="1371600" y="609600"/>
            <a:ext cx="6553200" cy="609600"/>
          </a:xfrm>
          <a:prstGeom prst="rect">
            <a:avLst/>
          </a:prstGeom>
          <a:effectLst>
            <a:glow rad="228600">
              <a:schemeClr val="accent6">
                <a:satMod val="175000"/>
                <a:alpha val="40000"/>
              </a:schemeClr>
            </a:glow>
          </a:effectLst>
        </p:spPr>
        <p:txBody>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3600" b="1" dirty="0">
                <a:solidFill>
                  <a:schemeClr val="bg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حجم نمونه</a:t>
            </a:r>
            <a:endParaRPr lang="en-US" sz="3600" b="1" dirty="0">
              <a:solidFill>
                <a:schemeClr val="bg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685800" y="1634630"/>
            <a:ext cx="7924800" cy="1200329"/>
          </a:xfrm>
          <a:prstGeom prst="rect">
            <a:avLst/>
          </a:prstGeom>
        </p:spPr>
        <p:txBody>
          <a:bodyPr wrap="square">
            <a:spAutoFit/>
          </a:bodyPr>
          <a:lstStyle/>
          <a:p>
            <a:pPr algn="r" rtl="1"/>
            <a:r>
              <a:rPr lang="fa-IR" sz="2400" b="1" dirty="0"/>
              <a:t>بر اساس شیوع دیابت در مطالعه اولیه قند و لیپید تهران </a:t>
            </a:r>
            <a:r>
              <a:rPr lang="fa-IR" sz="2400" b="1" dirty="0" smtClean="0"/>
              <a:t>برای </a:t>
            </a:r>
            <a:r>
              <a:rPr lang="fa-IR" sz="2400" b="1" dirty="0"/>
              <a:t>هر فاز در هر گروه سنی 916 نفر لازم است بنابراین برای 5 گروه سنی حدود 4580 نفر برای هر فاز مطالعه لازم است .</a:t>
            </a:r>
            <a:endParaRPr lang="en-US" sz="2400"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2834959"/>
            <a:ext cx="8077199" cy="1660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1" y="4441825"/>
            <a:ext cx="6400800" cy="2035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61015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00200"/>
            <a:ext cx="8610600" cy="4953000"/>
          </a:xfrm>
        </p:spPr>
        <p:txBody>
          <a:bodyPr/>
          <a:lstStyle/>
          <a:p>
            <a:pPr algn="just"/>
            <a:r>
              <a:rPr lang="fa-IR" sz="2400" b="1" dirty="0"/>
              <a:t>در این مطالعه در افراد 20 سال و بالاتر شرکت کننده در فاز اول و چهارم مطالعه </a:t>
            </a:r>
            <a:r>
              <a:rPr lang="en-US" sz="2400" b="1" dirty="0"/>
              <a:t>TLGS</a:t>
            </a:r>
            <a:r>
              <a:rPr lang="fa-IR" sz="2400" b="1" dirty="0"/>
              <a:t> که در مطالعه شرکت داشته، </a:t>
            </a:r>
            <a:r>
              <a:rPr lang="fa-IR" sz="2400" b="1" dirty="0" smtClean="0"/>
              <a:t>دیابت، اختلال تحمل </a:t>
            </a:r>
            <a:r>
              <a:rPr lang="fa-IR" sz="2400" b="1" dirty="0"/>
              <a:t>گلوکز </a:t>
            </a:r>
            <a:r>
              <a:rPr lang="fa-IR" sz="2400" b="1" dirty="0" smtClean="0"/>
              <a:t>و اختلال گلوکز ناشتا بر </a:t>
            </a:r>
            <a:r>
              <a:rPr lang="fa-IR" sz="2400" b="1" dirty="0"/>
              <a:t>اساس کرایتریای 1991 انجمن دیابت آمریکا تعیین می‌شود و شیوع موارد جدید و شناخته شده </a:t>
            </a:r>
            <a:r>
              <a:rPr lang="fa-IR" sz="2400" b="1" dirty="0" smtClean="0"/>
              <a:t>دیابت، </a:t>
            </a:r>
            <a:r>
              <a:rPr lang="en-US" sz="2400" b="1" dirty="0" smtClean="0"/>
              <a:t>IFG</a:t>
            </a:r>
            <a:r>
              <a:rPr lang="fa-IR" sz="2400" b="1" dirty="0" smtClean="0"/>
              <a:t> </a:t>
            </a:r>
            <a:r>
              <a:rPr lang="en-US" sz="2400" b="1" dirty="0"/>
              <a:t>IGT </a:t>
            </a:r>
            <a:r>
              <a:rPr lang="en-US" sz="2400" b="1" dirty="0" smtClean="0"/>
              <a:t>,</a:t>
            </a:r>
            <a:r>
              <a:rPr lang="fa-IR" sz="2400" b="1" dirty="0" smtClean="0"/>
              <a:t> </a:t>
            </a:r>
            <a:r>
              <a:rPr lang="en-US" sz="2400" b="1" dirty="0"/>
              <a:t>Combined IFG &amp; </a:t>
            </a:r>
            <a:r>
              <a:rPr lang="en-US" sz="2400" b="1" dirty="0" smtClean="0"/>
              <a:t>IGT, </a:t>
            </a:r>
            <a:r>
              <a:rPr lang="fa-IR" sz="2400" b="1" dirty="0"/>
              <a:t>محاسبه می شود و ریسک فاکتورهای مربوطه در نمونه ها مقایسه می‌شود. </a:t>
            </a:r>
            <a:endParaRPr lang="fa-IR" sz="2400" b="1" dirty="0" smtClean="0"/>
          </a:p>
          <a:p>
            <a:pPr algn="just"/>
            <a:endParaRPr lang="fa-IR" sz="2400" b="1" dirty="0" smtClean="0"/>
          </a:p>
          <a:p>
            <a:pPr algn="just"/>
            <a:endParaRPr lang="fa-IR" sz="2400" b="1" dirty="0"/>
          </a:p>
          <a:p>
            <a:pPr algn="just"/>
            <a:r>
              <a:rPr lang="fa-IR" sz="2400" b="1" dirty="0" smtClean="0"/>
              <a:t>همچنین </a:t>
            </a:r>
            <a:r>
              <a:rPr lang="fa-IR" sz="2400" b="1" dirty="0"/>
              <a:t>شیوع سندروم متابولیک بر اساس تعریف </a:t>
            </a:r>
            <a:r>
              <a:rPr lang="en-US" sz="2400" b="1" dirty="0"/>
              <a:t>JIF</a:t>
            </a:r>
            <a:r>
              <a:rPr lang="fa-IR" sz="2400" b="1" dirty="0"/>
              <a:t> با استفاده از تعریف دور کمر 90 و 95 سانتی متر در دو فاز 1 و 4 در هر یک از گروه های سنی مقایسه می گردد. </a:t>
            </a:r>
            <a:endParaRPr lang="en-US" sz="2400" b="1" dirty="0"/>
          </a:p>
          <a:p>
            <a:pPr algn="justLow">
              <a:buFont typeface="Wingdings" pitchFamily="2" charset="2"/>
              <a:buChar char="§"/>
            </a:pPr>
            <a:endParaRPr lang="en-US" sz="2400" b="1" dirty="0">
              <a:cs typeface="Nazanin" pitchFamily="2" charset="-78"/>
            </a:endParaRPr>
          </a:p>
        </p:txBody>
      </p:sp>
      <p:sp useBgFill="1">
        <p:nvSpPr>
          <p:cNvPr id="4" name="Title 3"/>
          <p:cNvSpPr>
            <a:spLocks noGrp="1"/>
          </p:cNvSpPr>
          <p:nvPr>
            <p:ph type="title"/>
          </p:nvPr>
        </p:nvSpPr>
        <p:spPr>
          <a:xfrm>
            <a:off x="762000" y="685800"/>
            <a:ext cx="7848600" cy="685800"/>
          </a:xfrm>
          <a:effectLst>
            <a:glow rad="228600">
              <a:schemeClr val="accent6">
                <a:satMod val="175000"/>
                <a:alpha val="40000"/>
              </a:schemeClr>
            </a:glow>
          </a:effectLst>
        </p:spPr>
        <p:txBody>
          <a:bodyPr/>
          <a:lstStyle/>
          <a:p>
            <a:pPr algn="ctr" rtl="0"/>
            <a:r>
              <a:rPr lang="fa-IR" sz="2000" b="1" dirty="0" smtClean="0">
                <a:solidFill>
                  <a:schemeClr val="bg2">
                    <a:lumMod val="60000"/>
                    <a:lumOff val="40000"/>
                  </a:schemeClr>
                </a:solidFill>
                <a:effectLst>
                  <a:outerShdw blurRad="38100" dist="38100" dir="2700000" algn="tl">
                    <a:srgbClr val="000000">
                      <a:alpha val="43137"/>
                    </a:srgbClr>
                  </a:outerShdw>
                </a:effectLst>
                <a:cs typeface="Nazanin" pitchFamily="2" charset="-78"/>
              </a:rPr>
              <a:t>نحوه </a:t>
            </a:r>
            <a:r>
              <a:rPr lang="fa-IR" sz="2000" b="1" dirty="0">
                <a:solidFill>
                  <a:schemeClr val="bg2">
                    <a:lumMod val="60000"/>
                    <a:lumOff val="40000"/>
                  </a:schemeClr>
                </a:solidFill>
                <a:effectLst>
                  <a:outerShdw blurRad="38100" dist="38100" dir="2700000" algn="tl">
                    <a:srgbClr val="000000">
                      <a:alpha val="43137"/>
                    </a:srgbClr>
                  </a:outerShdw>
                </a:effectLst>
                <a:cs typeface="Nazanin" pitchFamily="2" charset="-78"/>
              </a:rPr>
              <a:t>اجراي تحقيق و جمع آوري داده هاي آن و مشخصات ابزار جمع آوري داده </a:t>
            </a:r>
            <a:r>
              <a:rPr lang="fa-IR" sz="2000" b="1" dirty="0" smtClean="0">
                <a:solidFill>
                  <a:schemeClr val="bg2">
                    <a:lumMod val="60000"/>
                    <a:lumOff val="40000"/>
                  </a:schemeClr>
                </a:solidFill>
                <a:effectLst>
                  <a:outerShdw blurRad="38100" dist="38100" dir="2700000" algn="tl">
                    <a:srgbClr val="000000">
                      <a:alpha val="43137"/>
                    </a:srgbClr>
                  </a:outerShdw>
                </a:effectLst>
                <a:cs typeface="Nazanin" pitchFamily="2" charset="-78"/>
              </a:rPr>
              <a:t>ها</a:t>
            </a:r>
            <a:endParaRPr lang="en-US" sz="2000" b="1" dirty="0">
              <a:solidFill>
                <a:schemeClr val="bg2">
                  <a:lumMod val="60000"/>
                  <a:lumOff val="40000"/>
                </a:schemeClr>
              </a:solidFill>
              <a:effectLst>
                <a:outerShdw blurRad="38100" dist="38100" dir="2700000" algn="tl">
                  <a:srgbClr val="000000">
                    <a:alpha val="43137"/>
                  </a:srgbClr>
                </a:outerShdw>
              </a:effectLst>
              <a:cs typeface="Nazanin" pitchFamily="2" charset="-78"/>
            </a:endParaRPr>
          </a:p>
        </p:txBody>
      </p:sp>
    </p:spTree>
    <p:extLst>
      <p:ext uri="{BB962C8B-B14F-4D97-AF65-F5344CB8AC3E}">
        <p14:creationId xmlns:p14="http://schemas.microsoft.com/office/powerpoint/2010/main" xmlns="" val="33112001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6800"/>
          </a:xfrm>
        </p:spPr>
        <p:txBody>
          <a:bodyPr/>
          <a:lstStyle/>
          <a:p>
            <a:pPr algn="just"/>
            <a:r>
              <a:rPr lang="fa-IR" sz="2000" b="1" dirty="0" smtClean="0"/>
              <a:t/>
            </a:r>
            <a:br>
              <a:rPr lang="fa-IR" sz="2000" b="1" dirty="0" smtClean="0"/>
            </a:br>
            <a:r>
              <a:rPr lang="fa-IR" sz="2000" b="1" dirty="0" smtClean="0"/>
              <a:t>در </a:t>
            </a:r>
            <a:r>
              <a:rPr lang="fa-IR" sz="2000" b="1" dirty="0"/>
              <a:t>این مطالعه داده های دو مقطع فاز اول و چهارم مطالعه </a:t>
            </a:r>
            <a:r>
              <a:rPr lang="en-US" sz="2000" b="1" dirty="0"/>
              <a:t>TLGS</a:t>
            </a:r>
            <a:r>
              <a:rPr lang="fa-IR" sz="2000" b="1" dirty="0"/>
              <a:t> مورد بررسی قرار میگیرد، نمونه ها به 5 گروه سنی تقسیم بندی شده و وضعیت ابتلا به دیابت و تست های تحمل گلوکز </a:t>
            </a:r>
            <a:r>
              <a:rPr lang="fa-IR" sz="2000" b="1" dirty="0" smtClean="0"/>
              <a:t>و گلوکز ناشتا در </a:t>
            </a:r>
            <a:r>
              <a:rPr lang="fa-IR" sz="2000" b="1" dirty="0"/>
              <a:t>نمونه ها با گروه سنی مشابه در فاز اول و چهارم مطالعه مقایسه می گردد. نحوه مقایسه افراد به گونه ای است که افراد شرکت کننده در دو گروهی که با هم مقایسه می شوند یکسان نیستند.</a:t>
            </a:r>
            <a:endParaRPr lang="en-US" sz="2000" b="1" dirty="0"/>
          </a:p>
        </p:txBody>
      </p:sp>
      <p:sp useBgFill="1">
        <p:nvSpPr>
          <p:cNvPr id="4" name="Title 3"/>
          <p:cNvSpPr txBox="1">
            <a:spLocks/>
          </p:cNvSpPr>
          <p:nvPr/>
        </p:nvSpPr>
        <p:spPr bwMode="auto">
          <a:xfrm>
            <a:off x="762000" y="533400"/>
            <a:ext cx="7696200" cy="685800"/>
          </a:xfrm>
          <a:prstGeom prst="rect">
            <a:avLst/>
          </a:prstGeom>
          <a:noFill/>
          <a:ln w="9525">
            <a:noFill/>
            <a:miter lim="800000"/>
            <a:headEnd/>
            <a:tailEnd/>
          </a:ln>
          <a:effectLst>
            <a:glow rad="228600">
              <a:schemeClr val="accent6">
                <a:satMod val="175000"/>
                <a:alpha val="40000"/>
              </a:schemeClr>
            </a:glow>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4400">
                <a:solidFill>
                  <a:schemeClr val="tx1"/>
                </a:solidFill>
                <a:latin typeface="+mj-lt"/>
                <a:ea typeface="+mj-ea"/>
                <a:cs typeface="+mj-cs"/>
              </a:defRPr>
            </a:lvl1pPr>
            <a:lvl2pPr algn="l" rtl="1" eaLnBrk="1" fontAlgn="base" hangingPunct="1">
              <a:spcBef>
                <a:spcPct val="0"/>
              </a:spcBef>
              <a:spcAft>
                <a:spcPct val="0"/>
              </a:spcAft>
              <a:defRPr sz="4400">
                <a:solidFill>
                  <a:schemeClr val="tx1"/>
                </a:solidFill>
                <a:latin typeface="Arial" charset="0"/>
                <a:cs typeface="Arial" charset="0"/>
              </a:defRPr>
            </a:lvl2pPr>
            <a:lvl3pPr algn="l" rtl="1" eaLnBrk="1" fontAlgn="base" hangingPunct="1">
              <a:spcBef>
                <a:spcPct val="0"/>
              </a:spcBef>
              <a:spcAft>
                <a:spcPct val="0"/>
              </a:spcAft>
              <a:defRPr sz="4400">
                <a:solidFill>
                  <a:schemeClr val="tx1"/>
                </a:solidFill>
                <a:latin typeface="Arial" charset="0"/>
                <a:cs typeface="Arial" charset="0"/>
              </a:defRPr>
            </a:lvl3pPr>
            <a:lvl4pPr algn="l" rtl="1" eaLnBrk="1" fontAlgn="base" hangingPunct="1">
              <a:spcBef>
                <a:spcPct val="0"/>
              </a:spcBef>
              <a:spcAft>
                <a:spcPct val="0"/>
              </a:spcAft>
              <a:defRPr sz="4400">
                <a:solidFill>
                  <a:schemeClr val="tx1"/>
                </a:solidFill>
                <a:latin typeface="Arial" charset="0"/>
                <a:cs typeface="Arial" charset="0"/>
              </a:defRPr>
            </a:lvl4pPr>
            <a:lvl5pPr algn="l" rtl="1" eaLnBrk="1" fontAlgn="base" hangingPunct="1">
              <a:spcBef>
                <a:spcPct val="0"/>
              </a:spcBef>
              <a:spcAft>
                <a:spcPct val="0"/>
              </a:spcAft>
              <a:defRPr sz="4400">
                <a:solidFill>
                  <a:schemeClr val="tx1"/>
                </a:solidFill>
                <a:latin typeface="Arial" charset="0"/>
                <a:cs typeface="Arial" charset="0"/>
              </a:defRPr>
            </a:lvl5pPr>
            <a:lvl6pPr marL="457200" algn="l" rtl="1" eaLnBrk="1" fontAlgn="base" hangingPunct="1">
              <a:spcBef>
                <a:spcPct val="0"/>
              </a:spcBef>
              <a:spcAft>
                <a:spcPct val="0"/>
              </a:spcAft>
              <a:defRPr sz="4400">
                <a:solidFill>
                  <a:schemeClr val="tx1"/>
                </a:solidFill>
                <a:latin typeface="Arial" charset="0"/>
                <a:cs typeface="Arial" charset="0"/>
              </a:defRPr>
            </a:lvl6pPr>
            <a:lvl7pPr marL="914400" algn="l" rtl="1" eaLnBrk="1" fontAlgn="base" hangingPunct="1">
              <a:spcBef>
                <a:spcPct val="0"/>
              </a:spcBef>
              <a:spcAft>
                <a:spcPct val="0"/>
              </a:spcAft>
              <a:defRPr sz="4400">
                <a:solidFill>
                  <a:schemeClr val="tx1"/>
                </a:solidFill>
                <a:latin typeface="Arial" charset="0"/>
                <a:cs typeface="Arial" charset="0"/>
              </a:defRPr>
            </a:lvl7pPr>
            <a:lvl8pPr marL="1371600" algn="l" rtl="1" eaLnBrk="1" fontAlgn="base" hangingPunct="1">
              <a:spcBef>
                <a:spcPct val="0"/>
              </a:spcBef>
              <a:spcAft>
                <a:spcPct val="0"/>
              </a:spcAft>
              <a:defRPr sz="4400">
                <a:solidFill>
                  <a:schemeClr val="tx1"/>
                </a:solidFill>
                <a:latin typeface="Arial" charset="0"/>
                <a:cs typeface="Arial" charset="0"/>
              </a:defRPr>
            </a:lvl8pPr>
            <a:lvl9pPr marL="1828800" algn="l" rtl="1" eaLnBrk="1" fontAlgn="base" hangingPunct="1">
              <a:spcBef>
                <a:spcPct val="0"/>
              </a:spcBef>
              <a:spcAft>
                <a:spcPct val="0"/>
              </a:spcAft>
              <a:defRPr sz="4400">
                <a:solidFill>
                  <a:schemeClr val="tx1"/>
                </a:solidFill>
                <a:latin typeface="Arial" charset="0"/>
                <a:cs typeface="Arial" charset="0"/>
              </a:defRPr>
            </a:lvl9pPr>
          </a:lstStyle>
          <a:p>
            <a:pPr algn="ctr" rtl="0"/>
            <a:r>
              <a:rPr lang="fa-IR" sz="2000" b="1" dirty="0" smtClean="0">
                <a:solidFill>
                  <a:schemeClr val="bg2">
                    <a:lumMod val="60000"/>
                    <a:lumOff val="40000"/>
                  </a:schemeClr>
                </a:solidFill>
                <a:effectLst>
                  <a:outerShdw blurRad="38100" dist="38100" dir="2700000" algn="tl">
                    <a:srgbClr val="000000">
                      <a:alpha val="43137"/>
                    </a:srgbClr>
                  </a:outerShdw>
                </a:effectLst>
                <a:cs typeface="Nazanin" pitchFamily="2" charset="-78"/>
              </a:rPr>
              <a:t>نحوه اجراي تحقيق و جمع آوري داده هاي آن و مشخصات ابزار جمع آوري داده ها</a:t>
            </a:r>
            <a:endParaRPr lang="en-US" sz="2000" b="1" dirty="0">
              <a:solidFill>
                <a:schemeClr val="bg2">
                  <a:lumMod val="60000"/>
                  <a:lumOff val="40000"/>
                </a:schemeClr>
              </a:solidFill>
              <a:effectLst>
                <a:outerShdw blurRad="38100" dist="38100" dir="2700000" algn="tl">
                  <a:srgbClr val="000000">
                    <a:alpha val="43137"/>
                  </a:srgbClr>
                </a:outerShdw>
              </a:effectLst>
              <a:cs typeface="Nazanin" pitchFamily="2" charset="-78"/>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a:off x="1981200" y="3319117"/>
            <a:ext cx="5480050" cy="276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xmlns="" val="2672360482"/>
              </p:ext>
            </p:extLst>
          </p:nvPr>
        </p:nvGraphicFramePr>
        <p:xfrm>
          <a:off x="2286000" y="2667000"/>
          <a:ext cx="4724400" cy="370840"/>
        </p:xfrm>
        <a:graphic>
          <a:graphicData uri="http://schemas.openxmlformats.org/drawingml/2006/table">
            <a:tbl>
              <a:tblPr firstRow="1" bandRow="1">
                <a:tableStyleId>{5C22544A-7EE6-4342-B048-85BDC9FD1C3A}</a:tableStyleId>
              </a:tblPr>
              <a:tblGrid>
                <a:gridCol w="2362200"/>
                <a:gridCol w="2362200"/>
              </a:tblGrid>
              <a:tr h="370840">
                <a:tc>
                  <a:txBody>
                    <a:bodyPr/>
                    <a:lstStyle/>
                    <a:p>
                      <a:pPr algn="ctr"/>
                      <a:r>
                        <a:rPr lang="fa-IR" dirty="0" smtClean="0"/>
                        <a:t>فاز 1 </a:t>
                      </a:r>
                      <a:endParaRPr lang="en-US" dirty="0"/>
                    </a:p>
                  </a:txBody>
                  <a:tcPr>
                    <a:solidFill>
                      <a:srgbClr val="00B050"/>
                    </a:solidFill>
                  </a:tcPr>
                </a:tc>
                <a:tc>
                  <a:txBody>
                    <a:bodyPr/>
                    <a:lstStyle/>
                    <a:p>
                      <a:pPr algn="ctr"/>
                      <a:r>
                        <a:rPr lang="fa-IR" dirty="0" smtClean="0"/>
                        <a:t>فاز 4</a:t>
                      </a:r>
                      <a:endParaRPr lang="en-US" dirty="0"/>
                    </a:p>
                  </a:txBody>
                  <a:tcPr>
                    <a:solidFill>
                      <a:srgbClr val="00B050"/>
                    </a:solidFill>
                  </a:tcPr>
                </a:tc>
              </a:tr>
            </a:tbl>
          </a:graphicData>
        </a:graphic>
      </p:graphicFrame>
    </p:spTree>
    <p:extLst>
      <p:ext uri="{BB962C8B-B14F-4D97-AF65-F5344CB8AC3E}">
        <p14:creationId xmlns:p14="http://schemas.microsoft.com/office/powerpoint/2010/main" xmlns="" val="991653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bwMode="auto">
          <a:xfrm>
            <a:off x="457200" y="1341438"/>
            <a:ext cx="8502162" cy="4525962"/>
          </a:xfrm>
          <a:extLst/>
        </p:spPr>
        <p:txBody>
          <a:bodyPr vert="horz" wrap="square" lIns="91440" tIns="45720" rIns="91440" bIns="45720" numCol="1" anchor="t" anchorCtr="0" compatLnSpc="1">
            <a:prstTxWarp prst="textNoShape">
              <a:avLst/>
            </a:prstTxWarp>
          </a:bodyPr>
          <a:lstStyle/>
          <a:p>
            <a:pPr marL="0" indent="0" algn="r" rtl="1">
              <a:spcAft>
                <a:spcPts val="1200"/>
              </a:spcAft>
              <a:buFontTx/>
              <a:buNone/>
              <a:defRPr/>
            </a:pPr>
            <a:endParaRPr lang="fa-IR" altLang="en-US" sz="100" b="1" dirty="0" smtClean="0">
              <a:solidFill>
                <a:srgbClr val="FF6600"/>
              </a:solidFill>
              <a:ea typeface="+mn-ea"/>
              <a:cs typeface="B Mitra" pitchFamily="2" charset="-78"/>
            </a:endParaRPr>
          </a:p>
          <a:p>
            <a:pPr marL="0" indent="0" algn="r" rtl="1">
              <a:spcAft>
                <a:spcPts val="1200"/>
              </a:spcAft>
              <a:buFontTx/>
              <a:buNone/>
              <a:defRPr/>
            </a:pPr>
            <a:r>
              <a:rPr lang="fa-IR" altLang="en-US" sz="2400" b="1" dirty="0" smtClean="0">
                <a:solidFill>
                  <a:srgbClr val="92D050"/>
                </a:solidFill>
                <a:effectLst>
                  <a:outerShdw blurRad="38100" dist="38100" dir="2700000" algn="tl">
                    <a:srgbClr val="000000">
                      <a:alpha val="43137"/>
                    </a:srgbClr>
                  </a:outerShdw>
                </a:effectLst>
                <a:ea typeface="+mn-ea"/>
                <a:cs typeface="B Mitra" pitchFamily="2" charset="-78"/>
              </a:rPr>
              <a:t>بررسی های آنتروپومتری</a:t>
            </a:r>
          </a:p>
          <a:p>
            <a:pPr marL="457200" lvl="1" indent="0" algn="r" rtl="1">
              <a:buNone/>
              <a:defRPr/>
            </a:pPr>
            <a:r>
              <a:rPr lang="fa-IR" altLang="en-US" sz="2800" b="1" dirty="0" smtClean="0">
                <a:ea typeface="+mn-ea"/>
                <a:cs typeface="B Mitra" pitchFamily="2" charset="-78"/>
              </a:rPr>
              <a:t>وزن: </a:t>
            </a:r>
            <a:r>
              <a:rPr lang="fa-IR" sz="2400" dirty="0" smtClean="0">
                <a:ea typeface="+mn-ea"/>
                <a:cs typeface="B Mitra" panose="00000400000000000000" pitchFamily="2" charset="-78"/>
              </a:rPr>
              <a:t>با </a:t>
            </a:r>
            <a:r>
              <a:rPr lang="fa-IR" sz="2400" dirty="0">
                <a:ea typeface="+mn-ea"/>
                <a:cs typeface="B Mitra" panose="00000400000000000000" pitchFamily="2" charset="-78"/>
              </a:rPr>
              <a:t>حداقل پوشش و بدون كفش با استفاده از ترازوي </a:t>
            </a:r>
            <a:r>
              <a:rPr lang="fa-IR" sz="2400" dirty="0" smtClean="0">
                <a:ea typeface="+mn-ea"/>
                <a:cs typeface="B Mitra" panose="00000400000000000000" pitchFamily="2" charset="-78"/>
              </a:rPr>
              <a:t>ديجيتالي </a:t>
            </a:r>
            <a:r>
              <a:rPr lang="en-US" sz="2000" dirty="0" smtClean="0">
                <a:latin typeface="Times New Roman" panose="02020603050405020304" pitchFamily="18" charset="0"/>
                <a:ea typeface="+mn-ea"/>
                <a:cs typeface="Times New Roman" panose="02020603050405020304" pitchFamily="18" charset="0"/>
              </a:rPr>
              <a:t>Seca</a:t>
            </a:r>
            <a:r>
              <a:rPr lang="fa-IR" sz="2000" dirty="0" smtClean="0">
                <a:latin typeface="Times New Roman" panose="02020603050405020304" pitchFamily="18" charset="0"/>
                <a:ea typeface="+mn-ea"/>
                <a:cs typeface="Times New Roman" panose="02020603050405020304" pitchFamily="18" charset="0"/>
              </a:rPr>
              <a:t> </a:t>
            </a:r>
          </a:p>
          <a:p>
            <a:pPr marL="512762" lvl="1" indent="0" algn="r" rtl="1">
              <a:spcAft>
                <a:spcPts val="1200"/>
              </a:spcAft>
              <a:buFontTx/>
              <a:buNone/>
              <a:defRPr/>
            </a:pPr>
            <a:r>
              <a:rPr lang="fa-IR" sz="2000" dirty="0">
                <a:latin typeface="Times New Roman" panose="02020603050405020304" pitchFamily="18" charset="0"/>
                <a:ea typeface="+mn-ea"/>
                <a:cs typeface="Times New Roman" panose="02020603050405020304" pitchFamily="18" charset="0"/>
              </a:rPr>
              <a:t> </a:t>
            </a:r>
            <a:r>
              <a:rPr lang="fa-IR" sz="2000" dirty="0" smtClean="0">
                <a:latin typeface="Times New Roman" panose="02020603050405020304" pitchFamily="18" charset="0"/>
                <a:ea typeface="+mn-ea"/>
                <a:cs typeface="Times New Roman" panose="02020603050405020304" pitchFamily="18" charset="0"/>
              </a:rPr>
              <a:t>  ( </a:t>
            </a:r>
            <a:r>
              <a:rPr lang="fa-IR" sz="2000" dirty="0" smtClean="0">
                <a:latin typeface="Times New Roman" panose="02020603050405020304" pitchFamily="18" charset="0"/>
                <a:ea typeface="+mn-ea"/>
                <a:cs typeface="B Mitra" panose="00000400000000000000" pitchFamily="2" charset="-78"/>
              </a:rPr>
              <a:t>با دقت  0/1 کیلوگرم)</a:t>
            </a:r>
            <a:endParaRPr lang="fa-IR" altLang="en-US" sz="2800" dirty="0" smtClean="0">
              <a:ea typeface="+mn-ea"/>
              <a:cs typeface="B Mitra" pitchFamily="2" charset="-78"/>
            </a:endParaRPr>
          </a:p>
          <a:p>
            <a:pPr marL="457200" lvl="1" indent="0" algn="r" rtl="1">
              <a:spcAft>
                <a:spcPts val="1200"/>
              </a:spcAft>
              <a:buNone/>
              <a:defRPr/>
            </a:pPr>
            <a:r>
              <a:rPr lang="fa-IR" altLang="en-US" sz="2800" b="1" dirty="0" smtClean="0">
                <a:ea typeface="+mn-ea"/>
                <a:cs typeface="B Mitra" pitchFamily="2" charset="-78"/>
              </a:rPr>
              <a:t>قد: </a:t>
            </a:r>
            <a:r>
              <a:rPr lang="fa-IR" sz="2400" dirty="0">
                <a:ea typeface="+mn-ea"/>
                <a:cs typeface="B Mitra" panose="00000400000000000000" pitchFamily="2" charset="-78"/>
              </a:rPr>
              <a:t>در وضعيت ايستاده در كنار ديوار و بدون كفش در حالي كه كتف‌ها در شرايط عادي قرار دارند </a:t>
            </a:r>
            <a:r>
              <a:rPr lang="fa-IR" sz="2000" dirty="0" smtClean="0">
                <a:ea typeface="+mn-ea"/>
                <a:cs typeface="B Mitra" panose="00000400000000000000" pitchFamily="2" charset="-78"/>
              </a:rPr>
              <a:t>(با دقت 1 سانتی متر)</a:t>
            </a:r>
            <a:endParaRPr lang="fa-IR" altLang="en-US" sz="2000" dirty="0">
              <a:ea typeface="+mn-ea"/>
              <a:cs typeface="B Mitra" panose="00000400000000000000" pitchFamily="2" charset="-78"/>
            </a:endParaRPr>
          </a:p>
          <a:p>
            <a:pPr marL="457200" lvl="1" indent="0" algn="r" rtl="1">
              <a:spcAft>
                <a:spcPts val="0"/>
              </a:spcAft>
              <a:buNone/>
              <a:defRPr/>
            </a:pPr>
            <a:r>
              <a:rPr lang="fa-IR" altLang="en-US" sz="2800" b="1" dirty="0" smtClean="0">
                <a:ea typeface="+mn-ea"/>
                <a:cs typeface="B Mitra" pitchFamily="2" charset="-78"/>
              </a:rPr>
              <a:t>دور کمر: </a:t>
            </a:r>
            <a:r>
              <a:rPr lang="fa-IR" altLang="en-US" sz="2400" dirty="0">
                <a:ea typeface="+mn-ea"/>
                <a:cs typeface="B Mitra" panose="00000400000000000000" pitchFamily="2" charset="-78"/>
              </a:rPr>
              <a:t>باریکترین </a:t>
            </a:r>
            <a:r>
              <a:rPr lang="fa-IR" altLang="en-US" sz="2400" dirty="0" smtClean="0">
                <a:ea typeface="+mn-ea"/>
                <a:cs typeface="B Mitra" panose="00000400000000000000" pitchFamily="2" charset="-78"/>
              </a:rPr>
              <a:t>ناحیه</a:t>
            </a:r>
            <a:r>
              <a:rPr lang="fa-IR" altLang="en-US" sz="2400" dirty="0">
                <a:ea typeface="+mn-ea"/>
                <a:cs typeface="B Mitra" panose="00000400000000000000" pitchFamily="2" charset="-78"/>
              </a:rPr>
              <a:t> </a:t>
            </a:r>
            <a:r>
              <a:rPr lang="fa-IR" altLang="en-US" sz="2400" dirty="0" smtClean="0">
                <a:ea typeface="+mn-ea"/>
                <a:cs typeface="B Mitra" panose="00000400000000000000" pitchFamily="2" charset="-78"/>
              </a:rPr>
              <a:t>و زیر آخرین مهره</a:t>
            </a:r>
          </a:p>
          <a:p>
            <a:pPr lvl="2" algn="r" rtl="1">
              <a:spcAft>
                <a:spcPts val="1200"/>
              </a:spcAft>
              <a:buFont typeface="Wingdings" panose="05000000000000000000" pitchFamily="2" charset="2"/>
              <a:buChar char="ü"/>
              <a:defRPr/>
            </a:pPr>
            <a:r>
              <a:rPr lang="fa-IR" altLang="en-US" sz="1900" b="1" dirty="0" smtClean="0">
                <a:ea typeface="+mn-ea"/>
                <a:cs typeface="B Mitra" panose="00000400000000000000" pitchFamily="2" charset="-78"/>
              </a:rPr>
              <a:t>چاقی شکمی: </a:t>
            </a:r>
            <a:r>
              <a:rPr lang="fa-IR" altLang="en-US" sz="1900" dirty="0" smtClean="0">
                <a:ea typeface="+mn-ea"/>
                <a:cs typeface="B Mitra" panose="00000400000000000000" pitchFamily="2" charset="-78"/>
              </a:rPr>
              <a:t>بر اساس نقطه برش 90 سانتی متر در زنان و مردان </a:t>
            </a:r>
            <a:endParaRPr lang="fa-IR" altLang="en-US" sz="1900" dirty="0">
              <a:ea typeface="+mn-ea"/>
              <a:cs typeface="B Mitra" panose="00000400000000000000" pitchFamily="2" charset="-78"/>
            </a:endParaRPr>
          </a:p>
          <a:p>
            <a:pPr marL="457200" lvl="1" indent="0" algn="r" rtl="1">
              <a:buNone/>
              <a:defRPr/>
            </a:pPr>
            <a:r>
              <a:rPr lang="fa-IR" altLang="en-US" sz="2800" b="1" dirty="0" smtClean="0">
                <a:ea typeface="+mn-ea"/>
                <a:cs typeface="B Mitra" pitchFamily="2" charset="-78"/>
              </a:rPr>
              <a:t>شاخص توده بدنی: </a:t>
            </a:r>
            <a:r>
              <a:rPr lang="fa-IR" sz="2400" dirty="0">
                <a:ea typeface="+mn-ea"/>
                <a:cs typeface="B Mitra" panose="00000400000000000000" pitchFamily="2" charset="-78"/>
              </a:rPr>
              <a:t>تقسيم وزن (به كيلوگرم) بر مجذور قد(به مترمربع) </a:t>
            </a:r>
            <a:endParaRPr lang="en-US" altLang="en-US" sz="2400" dirty="0">
              <a:ea typeface="+mn-ea"/>
              <a:cs typeface="B Mitra" panose="00000400000000000000" pitchFamily="2" charset="-78"/>
            </a:endParaRPr>
          </a:p>
          <a:p>
            <a:pPr>
              <a:defRPr/>
            </a:pPr>
            <a:endParaRPr lang="en-US" altLang="en-US" dirty="0" smtClean="0">
              <a:ea typeface="+mn-ea"/>
            </a:endParaRPr>
          </a:p>
        </p:txBody>
      </p:sp>
      <p:sp>
        <p:nvSpPr>
          <p:cNvPr id="30724" name="TextBox 2"/>
          <p:cNvSpPr txBox="1">
            <a:spLocks noChangeArrowheads="1"/>
          </p:cNvSpPr>
          <p:nvPr/>
        </p:nvSpPr>
        <p:spPr bwMode="auto">
          <a:xfrm>
            <a:off x="228600" y="6326913"/>
            <a:ext cx="638028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hangingPunct="1"/>
            <a:r>
              <a:rPr lang="en-US" altLang="en-US" sz="1200" dirty="0" err="1">
                <a:latin typeface="Times New Roman" pitchFamily="18" charset="0"/>
                <a:cs typeface="Times New Roman" pitchFamily="18" charset="0"/>
              </a:rPr>
              <a:t>Azizi</a:t>
            </a:r>
            <a:r>
              <a:rPr lang="en-US" altLang="en-US" sz="1200" dirty="0">
                <a:latin typeface="Times New Roman" pitchFamily="18" charset="0"/>
                <a:cs typeface="Times New Roman" pitchFamily="18" charset="0"/>
              </a:rPr>
              <a:t> F,</a:t>
            </a:r>
            <a:r>
              <a:rPr lang="fa-IR" altLang="en-US" sz="1200" dirty="0">
                <a:latin typeface="Times New Roman" pitchFamily="18" charset="0"/>
                <a:cs typeface="Times New Roman" pitchFamily="18" charset="0"/>
              </a:rPr>
              <a:t> </a:t>
            </a:r>
            <a:r>
              <a:rPr lang="en-US" altLang="en-US" sz="1200" dirty="0">
                <a:latin typeface="Times New Roman" pitchFamily="18" charset="0"/>
                <a:cs typeface="Times New Roman" pitchFamily="18" charset="0"/>
              </a:rPr>
              <a:t>et al. </a:t>
            </a:r>
            <a:r>
              <a:rPr lang="en-US" altLang="en-US" sz="1200" i="1" dirty="0">
                <a:latin typeface="Times New Roman" pitchFamily="18" charset="0"/>
                <a:cs typeface="Times New Roman" pitchFamily="18" charset="0"/>
              </a:rPr>
              <a:t>Arch Iran Med </a:t>
            </a:r>
            <a:r>
              <a:rPr lang="en-US" altLang="en-US" sz="1200" dirty="0">
                <a:latin typeface="Times New Roman" pitchFamily="18" charset="0"/>
                <a:cs typeface="Times New Roman" pitchFamily="18" charset="0"/>
              </a:rPr>
              <a:t>2010 </a:t>
            </a:r>
            <a:r>
              <a:rPr lang="en-US" altLang="en-US" sz="1200" b="1" dirty="0">
                <a:latin typeface="Times New Roman" pitchFamily="18" charset="0"/>
                <a:cs typeface="Times New Roman" pitchFamily="18" charset="0"/>
              </a:rPr>
              <a:t>13</a:t>
            </a:r>
            <a:r>
              <a:rPr lang="en-US" altLang="en-US" sz="1200" dirty="0">
                <a:latin typeface="Times New Roman" pitchFamily="18" charset="0"/>
                <a:cs typeface="Times New Roman" pitchFamily="18" charset="0"/>
              </a:rPr>
              <a:t>(3): 243-4</a:t>
            </a:r>
            <a:r>
              <a:rPr lang="ar-SA" altLang="en-US" sz="1200" dirty="0">
                <a:latin typeface="Times New Roman" pitchFamily="18" charset="0"/>
                <a:cs typeface="Times New Roman" pitchFamily="18" charset="0"/>
              </a:rPr>
              <a:t>.</a:t>
            </a:r>
            <a:endParaRPr lang="en-US" altLang="en-US" sz="1200" dirty="0">
              <a:latin typeface="Times New Roman" pitchFamily="18" charset="0"/>
              <a:cs typeface="Times New Roman" pitchFamily="18" charset="0"/>
            </a:endParaRPr>
          </a:p>
        </p:txBody>
      </p:sp>
      <p:sp useBgFill="1">
        <p:nvSpPr>
          <p:cNvPr id="5" name="Title 3"/>
          <p:cNvSpPr>
            <a:spLocks noGrp="1"/>
          </p:cNvSpPr>
          <p:nvPr>
            <p:ph type="title"/>
          </p:nvPr>
        </p:nvSpPr>
        <p:spPr>
          <a:xfrm>
            <a:off x="457200" y="609600"/>
            <a:ext cx="8305800" cy="609600"/>
          </a:xfrm>
          <a:effectLst>
            <a:glow rad="228600">
              <a:schemeClr val="accent6">
                <a:satMod val="175000"/>
                <a:alpha val="40000"/>
              </a:schemeClr>
            </a:glow>
          </a:effectLst>
        </p:spPr>
        <p:txBody>
          <a:bodyPr/>
          <a:lstStyle/>
          <a:p>
            <a:pPr algn="ctr" rtl="0"/>
            <a:r>
              <a:rPr lang="fa-IR" sz="2000" b="1" dirty="0" smtClean="0">
                <a:solidFill>
                  <a:schemeClr val="bg2">
                    <a:lumMod val="60000"/>
                    <a:lumOff val="40000"/>
                  </a:schemeClr>
                </a:solidFill>
                <a:effectLst>
                  <a:outerShdw blurRad="38100" dist="38100" dir="2700000" algn="tl">
                    <a:srgbClr val="000000">
                      <a:alpha val="43137"/>
                    </a:srgbClr>
                  </a:outerShdw>
                </a:effectLst>
                <a:cs typeface="Nazanin" pitchFamily="2" charset="-78"/>
              </a:rPr>
              <a:t>نحوه </a:t>
            </a:r>
            <a:r>
              <a:rPr lang="fa-IR" sz="2000" b="1" dirty="0">
                <a:solidFill>
                  <a:schemeClr val="bg2">
                    <a:lumMod val="60000"/>
                    <a:lumOff val="40000"/>
                  </a:schemeClr>
                </a:solidFill>
                <a:effectLst>
                  <a:outerShdw blurRad="38100" dist="38100" dir="2700000" algn="tl">
                    <a:srgbClr val="000000">
                      <a:alpha val="43137"/>
                    </a:srgbClr>
                  </a:outerShdw>
                </a:effectLst>
                <a:cs typeface="Nazanin" pitchFamily="2" charset="-78"/>
              </a:rPr>
              <a:t>اجراي تحقيق و جمع آوري داده هاي آن و مشخصات ابزار جمع آوري داده </a:t>
            </a:r>
            <a:r>
              <a:rPr lang="fa-IR" sz="2000" b="1" dirty="0" smtClean="0">
                <a:solidFill>
                  <a:schemeClr val="bg2">
                    <a:lumMod val="60000"/>
                    <a:lumOff val="40000"/>
                  </a:schemeClr>
                </a:solidFill>
                <a:effectLst>
                  <a:outerShdw blurRad="38100" dist="38100" dir="2700000" algn="tl">
                    <a:srgbClr val="000000">
                      <a:alpha val="43137"/>
                    </a:srgbClr>
                  </a:outerShdw>
                </a:effectLst>
                <a:cs typeface="Nazanin" pitchFamily="2" charset="-78"/>
              </a:rPr>
              <a:t>ها</a:t>
            </a:r>
            <a:endParaRPr lang="en-US" sz="2400" b="1" dirty="0">
              <a:solidFill>
                <a:schemeClr val="bg2">
                  <a:lumMod val="60000"/>
                  <a:lumOff val="40000"/>
                </a:schemeClr>
              </a:solidFill>
              <a:effectLst>
                <a:outerShdw blurRad="38100" dist="38100" dir="2700000" algn="tl">
                  <a:srgbClr val="000000">
                    <a:alpha val="43137"/>
                  </a:srgbClr>
                </a:outerShdw>
              </a:effectLst>
              <a:cs typeface="Nazanin" pitchFamily="2" charset="-78"/>
            </a:endParaRPr>
          </a:p>
        </p:txBody>
      </p:sp>
    </p:spTree>
    <p:extLst>
      <p:ext uri="{BB962C8B-B14F-4D97-AF65-F5344CB8AC3E}">
        <p14:creationId xmlns:p14="http://schemas.microsoft.com/office/powerpoint/2010/main" xmlns="" val="2968191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962400"/>
          </a:xfrm>
        </p:spPr>
        <p:txBody>
          <a:bodyPr/>
          <a:lstStyle/>
          <a:p>
            <a:pPr marL="0" indent="0" algn="r" rtl="1">
              <a:spcAft>
                <a:spcPts val="1200"/>
              </a:spcAft>
              <a:buFontTx/>
              <a:buNone/>
              <a:defRPr/>
            </a:pPr>
            <a:endParaRPr lang="fa-IR" altLang="en-US" sz="2800" b="1" dirty="0" smtClean="0">
              <a:solidFill>
                <a:srgbClr val="FF6600"/>
              </a:solidFill>
              <a:ea typeface="+mn-ea"/>
              <a:cs typeface="B Mitra" pitchFamily="2" charset="-78"/>
            </a:endParaRPr>
          </a:p>
          <a:p>
            <a:pPr marL="0" indent="0" algn="r" rtl="1">
              <a:spcAft>
                <a:spcPts val="1200"/>
              </a:spcAft>
              <a:buFontTx/>
              <a:buNone/>
              <a:defRPr/>
            </a:pPr>
            <a:r>
              <a:rPr lang="fa-IR" altLang="en-US" sz="2800" b="1" dirty="0" smtClean="0">
                <a:solidFill>
                  <a:srgbClr val="92D050"/>
                </a:solidFill>
                <a:effectLst>
                  <a:outerShdw blurRad="38100" dist="38100" dir="2700000" algn="tl">
                    <a:srgbClr val="000000">
                      <a:alpha val="43137"/>
                    </a:srgbClr>
                  </a:outerShdw>
                </a:effectLst>
                <a:ea typeface="+mn-ea"/>
                <a:cs typeface="B Mitra" pitchFamily="2" charset="-78"/>
              </a:rPr>
              <a:t>اندازه </a:t>
            </a:r>
            <a:r>
              <a:rPr lang="fa-IR" altLang="en-US" sz="2800" b="1" dirty="0">
                <a:solidFill>
                  <a:srgbClr val="92D050"/>
                </a:solidFill>
                <a:effectLst>
                  <a:outerShdw blurRad="38100" dist="38100" dir="2700000" algn="tl">
                    <a:srgbClr val="000000">
                      <a:alpha val="43137"/>
                    </a:srgbClr>
                  </a:outerShdw>
                </a:effectLst>
                <a:ea typeface="+mn-ea"/>
                <a:cs typeface="B Mitra" pitchFamily="2" charset="-78"/>
              </a:rPr>
              <a:t>گیری فشار </a:t>
            </a:r>
            <a:r>
              <a:rPr lang="fa-IR" altLang="en-US" sz="2800" b="1" dirty="0" smtClean="0">
                <a:solidFill>
                  <a:srgbClr val="92D050"/>
                </a:solidFill>
                <a:effectLst>
                  <a:outerShdw blurRad="38100" dist="38100" dir="2700000" algn="tl">
                    <a:srgbClr val="000000">
                      <a:alpha val="43137"/>
                    </a:srgbClr>
                  </a:outerShdw>
                </a:effectLst>
                <a:ea typeface="+mn-ea"/>
                <a:cs typeface="B Mitra" pitchFamily="2" charset="-78"/>
              </a:rPr>
              <a:t>خون</a:t>
            </a:r>
          </a:p>
          <a:p>
            <a:pPr marL="0" indent="0" algn="r" rtl="1">
              <a:spcAft>
                <a:spcPts val="0"/>
              </a:spcAft>
              <a:buNone/>
              <a:defRPr/>
            </a:pPr>
            <a:r>
              <a:rPr lang="fa-IR" sz="2800" dirty="0" smtClean="0">
                <a:ea typeface="+mn-ea"/>
                <a:cs typeface="B Mitra" panose="00000400000000000000" pitchFamily="2" charset="-78"/>
              </a:rPr>
              <a:t>  از بازوی دست راست</a:t>
            </a:r>
          </a:p>
          <a:p>
            <a:pPr marL="0" indent="0" algn="r" rtl="1">
              <a:spcAft>
                <a:spcPts val="0"/>
              </a:spcAft>
              <a:buNone/>
              <a:defRPr/>
            </a:pPr>
            <a:r>
              <a:rPr lang="fa-IR" sz="2800" dirty="0" smtClean="0">
                <a:ea typeface="+mn-ea"/>
                <a:cs typeface="B Mitra" panose="00000400000000000000" pitchFamily="2" charset="-78"/>
              </a:rPr>
              <a:t>  2 </a:t>
            </a:r>
            <a:r>
              <a:rPr lang="fa-IR" sz="2800" dirty="0">
                <a:ea typeface="+mn-ea"/>
                <a:cs typeface="B Mitra" panose="00000400000000000000" pitchFamily="2" charset="-78"/>
              </a:rPr>
              <a:t>بار با </a:t>
            </a:r>
            <a:r>
              <a:rPr lang="fa-IR" sz="2800" dirty="0" smtClean="0">
                <a:ea typeface="+mn-ea"/>
                <a:cs typeface="B Mitra" panose="00000400000000000000" pitchFamily="2" charset="-78"/>
              </a:rPr>
              <a:t>فاصله ی </a:t>
            </a:r>
            <a:r>
              <a:rPr lang="fa-IR" sz="2800" dirty="0">
                <a:ea typeface="+mn-ea"/>
                <a:cs typeface="B Mitra" panose="00000400000000000000" pitchFamily="2" charset="-78"/>
              </a:rPr>
              <a:t>5 </a:t>
            </a:r>
            <a:r>
              <a:rPr lang="fa-IR" sz="2800" dirty="0" smtClean="0">
                <a:ea typeface="+mn-ea"/>
                <a:cs typeface="B Mitra" panose="00000400000000000000" pitchFamily="2" charset="-78"/>
              </a:rPr>
              <a:t>دقیقه</a:t>
            </a:r>
          </a:p>
          <a:p>
            <a:pPr marL="0" indent="0" algn="r" rtl="1">
              <a:spcAft>
                <a:spcPts val="0"/>
              </a:spcAft>
              <a:buNone/>
              <a:defRPr/>
            </a:pPr>
            <a:r>
              <a:rPr lang="fa-IR" sz="2800" dirty="0" smtClean="0">
                <a:ea typeface="+mn-ea"/>
                <a:cs typeface="B Mitra" panose="00000400000000000000" pitchFamily="2" charset="-78"/>
              </a:rPr>
              <a:t>  </a:t>
            </a:r>
            <a:r>
              <a:rPr lang="fa-IR" sz="2800" dirty="0">
                <a:ea typeface="+mn-ea"/>
                <a:cs typeface="B Mitra" panose="00000400000000000000" pitchFamily="2" charset="-78"/>
              </a:rPr>
              <a:t>با استفاده از فشارسنج </a:t>
            </a:r>
            <a:r>
              <a:rPr lang="fa-IR" sz="2800" dirty="0" smtClean="0">
                <a:ea typeface="+mn-ea"/>
                <a:cs typeface="B Mitra" panose="00000400000000000000" pitchFamily="2" charset="-78"/>
              </a:rPr>
              <a:t>جیوه ای </a:t>
            </a:r>
          </a:p>
          <a:p>
            <a:pPr marL="0" indent="0" algn="r" rtl="1">
              <a:spcAft>
                <a:spcPts val="0"/>
              </a:spcAft>
              <a:buNone/>
              <a:defRPr/>
            </a:pPr>
            <a:r>
              <a:rPr lang="fa-IR" sz="2800" dirty="0" smtClean="0">
                <a:ea typeface="+mn-ea"/>
                <a:cs typeface="B Mitra" panose="00000400000000000000" pitchFamily="2" charset="-78"/>
              </a:rPr>
              <a:t>  تکنیک </a:t>
            </a:r>
            <a:r>
              <a:rPr lang="fa-IR" sz="2800" dirty="0">
                <a:ea typeface="+mn-ea"/>
                <a:cs typeface="B Mitra" panose="00000400000000000000" pitchFamily="2" charset="-78"/>
              </a:rPr>
              <a:t>صدای </a:t>
            </a:r>
            <a:r>
              <a:rPr lang="fa-IR" sz="2800" dirty="0" smtClean="0">
                <a:ea typeface="+mn-ea"/>
                <a:cs typeface="B Mitra" panose="00000400000000000000" pitchFamily="2" charset="-78"/>
              </a:rPr>
              <a:t>کورتکوف و </a:t>
            </a:r>
            <a:r>
              <a:rPr lang="fa-IR" sz="2800" dirty="0">
                <a:ea typeface="+mn-ea"/>
                <a:cs typeface="B Mitra" panose="00000400000000000000" pitchFamily="2" charset="-78"/>
              </a:rPr>
              <a:t>با دقت </a:t>
            </a:r>
            <a:r>
              <a:rPr lang="fa-IR" sz="2800" dirty="0" smtClean="0">
                <a:ea typeface="+mn-ea"/>
                <a:cs typeface="B Mitra" panose="00000400000000000000" pitchFamily="2" charset="-78"/>
              </a:rPr>
              <a:t> </a:t>
            </a:r>
            <a:r>
              <a:rPr lang="fa-IR" sz="2800" dirty="0">
                <a:ea typeface="+mn-ea"/>
                <a:cs typeface="B Mitra" panose="00000400000000000000" pitchFamily="2" charset="-78"/>
              </a:rPr>
              <a:t>2 </a:t>
            </a:r>
            <a:r>
              <a:rPr lang="fa-IR" sz="2800" dirty="0" smtClean="0">
                <a:ea typeface="+mn-ea"/>
                <a:cs typeface="B Mitra" panose="00000400000000000000" pitchFamily="2" charset="-78"/>
              </a:rPr>
              <a:t>میلی مترجیوه</a:t>
            </a:r>
          </a:p>
          <a:p>
            <a:pPr marL="0" indent="0" algn="r" rtl="1">
              <a:spcAft>
                <a:spcPts val="0"/>
              </a:spcAft>
              <a:buNone/>
              <a:defRPr/>
            </a:pPr>
            <a:r>
              <a:rPr lang="fa-IR" sz="2800" dirty="0" smtClean="0">
                <a:ea typeface="+mn-ea"/>
                <a:cs typeface="B Mitra" panose="00000400000000000000" pitchFamily="2" charset="-78"/>
              </a:rPr>
              <a:t> پس </a:t>
            </a:r>
            <a:r>
              <a:rPr lang="fa-IR" sz="2800" dirty="0">
                <a:ea typeface="+mn-ea"/>
                <a:cs typeface="B Mitra" panose="00000400000000000000" pitchFamily="2" charset="-78"/>
              </a:rPr>
              <a:t>از استراحت به مدت حداقل 5 </a:t>
            </a:r>
            <a:r>
              <a:rPr lang="fa-IR" sz="2800" dirty="0" smtClean="0">
                <a:ea typeface="+mn-ea"/>
                <a:cs typeface="B Mitra" panose="00000400000000000000" pitchFamily="2" charset="-78"/>
              </a:rPr>
              <a:t>دقیقه در </a:t>
            </a:r>
            <a:r>
              <a:rPr lang="fa-IR" sz="2800" dirty="0">
                <a:ea typeface="+mn-ea"/>
                <a:cs typeface="B Mitra" panose="00000400000000000000" pitchFamily="2" charset="-78"/>
              </a:rPr>
              <a:t>حالت نشسته بر روی صندلی </a:t>
            </a:r>
            <a:r>
              <a:rPr lang="fa-IR" sz="2800" dirty="0" smtClean="0">
                <a:ea typeface="+mn-ea"/>
                <a:cs typeface="B Mitra" panose="00000400000000000000" pitchFamily="2" charset="-78"/>
              </a:rPr>
              <a:t>دسته دار </a:t>
            </a:r>
            <a:endParaRPr lang="fa-IR" altLang="en-US" sz="2800" b="1" dirty="0">
              <a:solidFill>
                <a:srgbClr val="FF6600"/>
              </a:solidFill>
              <a:ea typeface="+mn-ea"/>
              <a:cs typeface="B Mitra" pitchFamily="2" charset="-78"/>
            </a:endParaRPr>
          </a:p>
        </p:txBody>
      </p:sp>
      <p:sp useBgFill="1">
        <p:nvSpPr>
          <p:cNvPr id="4" name="Title 3"/>
          <p:cNvSpPr>
            <a:spLocks noGrp="1"/>
          </p:cNvSpPr>
          <p:nvPr>
            <p:ph type="title"/>
          </p:nvPr>
        </p:nvSpPr>
        <p:spPr>
          <a:xfrm>
            <a:off x="457200" y="609600"/>
            <a:ext cx="8305800" cy="609600"/>
          </a:xfrm>
          <a:effectLst>
            <a:glow rad="228600">
              <a:schemeClr val="accent6">
                <a:satMod val="175000"/>
                <a:alpha val="40000"/>
              </a:schemeClr>
            </a:glow>
          </a:effectLst>
        </p:spPr>
        <p:txBody>
          <a:bodyPr/>
          <a:lstStyle/>
          <a:p>
            <a:pPr algn="ctr" rtl="0"/>
            <a:r>
              <a:rPr lang="fa-IR" sz="2000" b="1" dirty="0" smtClean="0">
                <a:solidFill>
                  <a:schemeClr val="bg2">
                    <a:lumMod val="60000"/>
                    <a:lumOff val="40000"/>
                  </a:schemeClr>
                </a:solidFill>
                <a:effectLst>
                  <a:outerShdw blurRad="38100" dist="38100" dir="2700000" algn="tl">
                    <a:srgbClr val="000000">
                      <a:alpha val="43137"/>
                    </a:srgbClr>
                  </a:outerShdw>
                </a:effectLst>
                <a:cs typeface="Nazanin" pitchFamily="2" charset="-78"/>
              </a:rPr>
              <a:t>نحوه </a:t>
            </a:r>
            <a:r>
              <a:rPr lang="fa-IR" sz="2000" b="1" dirty="0">
                <a:solidFill>
                  <a:schemeClr val="bg2">
                    <a:lumMod val="60000"/>
                    <a:lumOff val="40000"/>
                  </a:schemeClr>
                </a:solidFill>
                <a:effectLst>
                  <a:outerShdw blurRad="38100" dist="38100" dir="2700000" algn="tl">
                    <a:srgbClr val="000000">
                      <a:alpha val="43137"/>
                    </a:srgbClr>
                  </a:outerShdw>
                </a:effectLst>
                <a:cs typeface="Nazanin" pitchFamily="2" charset="-78"/>
              </a:rPr>
              <a:t>اجراي تحقيق و جمع آوري داده هاي آن و مشخصات ابزار جمع آوري داده </a:t>
            </a:r>
            <a:r>
              <a:rPr lang="fa-IR" sz="2000" b="1" dirty="0" smtClean="0">
                <a:solidFill>
                  <a:schemeClr val="bg2">
                    <a:lumMod val="60000"/>
                    <a:lumOff val="40000"/>
                  </a:schemeClr>
                </a:solidFill>
                <a:effectLst>
                  <a:outerShdw blurRad="38100" dist="38100" dir="2700000" algn="tl">
                    <a:srgbClr val="000000">
                      <a:alpha val="43137"/>
                    </a:srgbClr>
                  </a:outerShdw>
                </a:effectLst>
                <a:cs typeface="Nazanin" pitchFamily="2" charset="-78"/>
              </a:rPr>
              <a:t>ها</a:t>
            </a:r>
            <a:endParaRPr lang="en-US" sz="2400" b="1" dirty="0">
              <a:solidFill>
                <a:schemeClr val="bg2">
                  <a:lumMod val="60000"/>
                  <a:lumOff val="40000"/>
                </a:schemeClr>
              </a:solidFill>
              <a:effectLst>
                <a:outerShdw blurRad="38100" dist="38100" dir="2700000" algn="tl">
                  <a:srgbClr val="000000">
                    <a:alpha val="43137"/>
                  </a:srgbClr>
                </a:outerShdw>
              </a:effectLst>
              <a:cs typeface="Nazanin" pitchFamily="2" charset="-78"/>
            </a:endParaRPr>
          </a:p>
        </p:txBody>
      </p:sp>
    </p:spTree>
    <p:extLst>
      <p:ext uri="{BB962C8B-B14F-4D97-AF65-F5344CB8AC3E}">
        <p14:creationId xmlns:p14="http://schemas.microsoft.com/office/powerpoint/2010/main" xmlns="" val="2610079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533400"/>
          </a:xfrm>
        </p:spPr>
        <p:txBody>
          <a:bodyPr/>
          <a:lstStyle/>
          <a:p>
            <a:pPr algn="ctr"/>
            <a:r>
              <a:rPr lang="fa-IR" sz="3600" b="1" dirty="0" smtClean="0">
                <a:solidFill>
                  <a:srgbClr val="92D050"/>
                </a:solidFill>
                <a:effectLst>
                  <a:outerShdw blurRad="38100" dist="38100" dir="2700000" algn="tl">
                    <a:srgbClr val="000000">
                      <a:alpha val="43137"/>
                    </a:srgbClr>
                  </a:outerShdw>
                </a:effectLst>
              </a:rPr>
              <a:t>عناوین مطالب </a:t>
            </a:r>
            <a:endParaRPr lang="en-US" sz="3600" b="1" dirty="0">
              <a:solidFill>
                <a:srgbClr val="92D050"/>
              </a:solidFill>
              <a:effectLst>
                <a:outerShdw blurRad="38100" dist="38100" dir="2700000" algn="tl">
                  <a:srgbClr val="000000">
                    <a:alpha val="43137"/>
                  </a:srgbClr>
                </a:outerShdw>
              </a:effectLst>
            </a:endParaRPr>
          </a:p>
        </p:txBody>
      </p:sp>
      <p:sp>
        <p:nvSpPr>
          <p:cNvPr id="4" name="Content Placeholder 2"/>
          <p:cNvSpPr txBox="1">
            <a:spLocks noGrp="1"/>
          </p:cNvSpPr>
          <p:nvPr>
            <p:ph idx="1"/>
          </p:nvPr>
        </p:nvSpPr>
        <p:spPr bwMode="auto">
          <a:xfrm>
            <a:off x="457200" y="1066800"/>
            <a:ext cx="8229600" cy="5410200"/>
          </a:xfrm>
          <a:prstGeom prst="rect">
            <a:avLst/>
          </a:prstGeom>
          <a:noFill/>
          <a:ln w="9525">
            <a:noFill/>
            <a:miter lim="800000"/>
            <a:headEnd/>
            <a:tailEnd/>
          </a:ln>
        </p:spPr>
        <p:txBody>
          <a:bodyPr/>
          <a:lstStyle>
            <a:lvl1pPr marL="384175" indent="-384175" algn="l" defTabSz="1027113" rtl="0" eaLnBrk="0" fontAlgn="base" hangingPunct="0">
              <a:spcBef>
                <a:spcPct val="20000"/>
              </a:spcBef>
              <a:spcAft>
                <a:spcPct val="0"/>
              </a:spcAft>
              <a:buChar char="•"/>
              <a:defRPr sz="3500">
                <a:solidFill>
                  <a:schemeClr val="tx1"/>
                </a:solidFill>
                <a:latin typeface="+mn-lt"/>
                <a:ea typeface="+mn-ea"/>
                <a:cs typeface="+mn-cs"/>
              </a:defRPr>
            </a:lvl1pPr>
            <a:lvl2pPr marL="835025" indent="-322263" algn="l" defTabSz="1027113" rtl="0" eaLnBrk="0" fontAlgn="base" hangingPunct="0">
              <a:spcBef>
                <a:spcPct val="20000"/>
              </a:spcBef>
              <a:spcAft>
                <a:spcPct val="0"/>
              </a:spcAft>
              <a:buChar char="–"/>
              <a:defRPr sz="3100">
                <a:solidFill>
                  <a:schemeClr val="tx1"/>
                </a:solidFill>
                <a:latin typeface="+mn-lt"/>
                <a:ea typeface="+mn-ea"/>
              </a:defRPr>
            </a:lvl2pPr>
            <a:lvl3pPr marL="1282700" indent="-255588" algn="l" defTabSz="1027113" rtl="0" eaLnBrk="0" fontAlgn="base" hangingPunct="0">
              <a:spcBef>
                <a:spcPct val="20000"/>
              </a:spcBef>
              <a:spcAft>
                <a:spcPct val="0"/>
              </a:spcAft>
              <a:buChar char="•"/>
              <a:defRPr sz="2600">
                <a:solidFill>
                  <a:schemeClr val="tx1"/>
                </a:solidFill>
                <a:latin typeface="+mn-lt"/>
                <a:ea typeface="+mn-ea"/>
              </a:defRPr>
            </a:lvl3pPr>
            <a:lvl4pPr marL="1797050" indent="-257175" algn="l" defTabSz="1027113" rtl="0" eaLnBrk="0" fontAlgn="base" hangingPunct="0">
              <a:spcBef>
                <a:spcPct val="20000"/>
              </a:spcBef>
              <a:spcAft>
                <a:spcPct val="0"/>
              </a:spcAft>
              <a:buChar char="–"/>
              <a:defRPr sz="2200">
                <a:solidFill>
                  <a:schemeClr val="tx1"/>
                </a:solidFill>
                <a:latin typeface="+mn-lt"/>
                <a:ea typeface="+mn-ea"/>
              </a:defRPr>
            </a:lvl4pPr>
            <a:lvl5pPr marL="2309813" indent="-255588" algn="l" defTabSz="1027113" rtl="0" eaLnBrk="0" fontAlgn="base" hangingPunct="0">
              <a:spcBef>
                <a:spcPct val="20000"/>
              </a:spcBef>
              <a:spcAft>
                <a:spcPct val="0"/>
              </a:spcAft>
              <a:buChar char="»"/>
              <a:defRPr sz="2200">
                <a:solidFill>
                  <a:schemeClr val="tx1"/>
                </a:solidFill>
                <a:latin typeface="+mn-lt"/>
                <a:ea typeface="+mn-ea"/>
              </a:defRPr>
            </a:lvl5pPr>
            <a:lvl6pPr marL="2767013" indent="-255588" algn="l" defTabSz="1027113" rtl="0" fontAlgn="base">
              <a:spcBef>
                <a:spcPct val="20000"/>
              </a:spcBef>
              <a:spcAft>
                <a:spcPct val="0"/>
              </a:spcAft>
              <a:buChar char="»"/>
              <a:defRPr sz="2200">
                <a:solidFill>
                  <a:schemeClr val="tx1"/>
                </a:solidFill>
                <a:latin typeface="+mn-lt"/>
                <a:ea typeface="+mn-ea"/>
              </a:defRPr>
            </a:lvl6pPr>
            <a:lvl7pPr marL="3224213" indent="-255588" algn="l" defTabSz="1027113" rtl="0" fontAlgn="base">
              <a:spcBef>
                <a:spcPct val="20000"/>
              </a:spcBef>
              <a:spcAft>
                <a:spcPct val="0"/>
              </a:spcAft>
              <a:buChar char="»"/>
              <a:defRPr sz="2200">
                <a:solidFill>
                  <a:schemeClr val="tx1"/>
                </a:solidFill>
                <a:latin typeface="+mn-lt"/>
                <a:ea typeface="+mn-ea"/>
              </a:defRPr>
            </a:lvl7pPr>
            <a:lvl8pPr marL="3681413" indent="-255588" algn="l" defTabSz="1027113" rtl="0" fontAlgn="base">
              <a:spcBef>
                <a:spcPct val="20000"/>
              </a:spcBef>
              <a:spcAft>
                <a:spcPct val="0"/>
              </a:spcAft>
              <a:buChar char="»"/>
              <a:defRPr sz="2200">
                <a:solidFill>
                  <a:schemeClr val="tx1"/>
                </a:solidFill>
                <a:latin typeface="+mn-lt"/>
                <a:ea typeface="+mn-ea"/>
              </a:defRPr>
            </a:lvl8pPr>
            <a:lvl9pPr marL="4138613" indent="-255588" algn="l" defTabSz="1027113" rtl="0" fontAlgn="base">
              <a:spcBef>
                <a:spcPct val="20000"/>
              </a:spcBef>
              <a:spcAft>
                <a:spcPct val="0"/>
              </a:spcAft>
              <a:buChar char="»"/>
              <a:defRPr sz="2200">
                <a:solidFill>
                  <a:schemeClr val="tx1"/>
                </a:solidFill>
                <a:latin typeface="+mn-lt"/>
                <a:ea typeface="+mn-ea"/>
              </a:defRPr>
            </a:lvl9pPr>
          </a:lstStyle>
          <a:p>
            <a:pPr marL="0" marR="0" lvl="0" indent="0" algn="r" defTabSz="1027113" rtl="1" eaLnBrk="0" fontAlgn="base" latinLnBrk="0" hangingPunct="0">
              <a:lnSpc>
                <a:spcPct val="100000"/>
              </a:lnSpc>
              <a:spcBef>
                <a:spcPct val="20000"/>
              </a:spcBef>
              <a:spcAft>
                <a:spcPct val="0"/>
              </a:spcAft>
              <a:buClrTx/>
              <a:buSzTx/>
              <a:buNone/>
              <a:tabLst/>
              <a:defRPr/>
            </a:pPr>
            <a:r>
              <a:rPr kumimoji="0" lang="fa-IR" sz="3200" b="1" i="0" u="none" strike="noStrike" kern="0" cap="none" spc="0" normalizeH="0" baseline="0" noProof="0" dirty="0" smtClean="0">
                <a:ln>
                  <a:noFill/>
                </a:ln>
                <a:solidFill>
                  <a:srgbClr val="92D050"/>
                </a:solidFill>
                <a:effectLst>
                  <a:outerShdw blurRad="38100" dist="38100" dir="2700000" algn="tl">
                    <a:srgbClr val="000000">
                      <a:alpha val="43137"/>
                    </a:srgbClr>
                  </a:outerShdw>
                </a:effectLst>
                <a:uLnTx/>
                <a:uFillTx/>
                <a:latin typeface="Arial"/>
                <a:ea typeface="宋体"/>
                <a:cs typeface="B Mitra" pitchFamily="2" charset="-78"/>
              </a:rPr>
              <a:t>بیان مساله</a:t>
            </a:r>
            <a:endParaRPr kumimoji="0" lang="en-US" sz="3200" b="1" i="0" u="none" strike="noStrike" kern="0" cap="none" spc="0" normalizeH="0" baseline="0" noProof="0" dirty="0" smtClean="0">
              <a:ln>
                <a:noFill/>
              </a:ln>
              <a:solidFill>
                <a:srgbClr val="92D050"/>
              </a:solidFill>
              <a:effectLst>
                <a:outerShdw blurRad="38100" dist="38100" dir="2700000" algn="tl">
                  <a:srgbClr val="000000">
                    <a:alpha val="43137"/>
                  </a:srgbClr>
                </a:outerShdw>
              </a:effectLst>
              <a:uLnTx/>
              <a:uFillTx/>
              <a:latin typeface="Arial"/>
              <a:ea typeface="宋体"/>
              <a:cs typeface="B Mitra" pitchFamily="2" charset="-78"/>
            </a:endParaRPr>
          </a:p>
          <a:p>
            <a:pPr marL="1027112" marR="0" lvl="2" indent="0" algn="r" defTabSz="1027113" rtl="1" eaLnBrk="0" fontAlgn="base" latinLnBrk="0" hangingPunct="0">
              <a:lnSpc>
                <a:spcPct val="100000"/>
              </a:lnSpc>
              <a:spcBef>
                <a:spcPts val="0"/>
              </a:spcBef>
              <a:spcAft>
                <a:spcPct val="0"/>
              </a:spcAft>
              <a:buClrTx/>
              <a:buSzTx/>
              <a:buNone/>
              <a:tabLst/>
              <a:defRPr/>
            </a:pPr>
            <a:r>
              <a:rPr kumimoji="0" lang="fa-IR" sz="2400" b="0" i="0" u="none" strike="noStrike" kern="0" cap="none" spc="0" normalizeH="0" baseline="0" noProof="0" dirty="0">
                <a:ln>
                  <a:noFill/>
                </a:ln>
                <a:solidFill>
                  <a:srgbClr val="000000"/>
                </a:solidFill>
                <a:effectLst/>
                <a:uLnTx/>
                <a:uFillTx/>
                <a:latin typeface="Arial"/>
                <a:ea typeface="宋体"/>
                <a:cs typeface="B Mitra" pitchFamily="2" charset="-78"/>
              </a:rPr>
              <a:t>دلایل انتخاب موضوع و ضرورت اجرای </a:t>
            </a:r>
            <a:r>
              <a:rPr kumimoji="0" lang="fa-IR" sz="2400" b="0" i="0" u="none" strike="noStrike" kern="0" cap="none" spc="0" normalizeH="0" baseline="0" noProof="0" dirty="0" smtClean="0">
                <a:ln>
                  <a:noFill/>
                </a:ln>
                <a:solidFill>
                  <a:srgbClr val="000000"/>
                </a:solidFill>
                <a:effectLst/>
                <a:uLnTx/>
                <a:uFillTx/>
                <a:latin typeface="Arial"/>
                <a:ea typeface="宋体"/>
                <a:cs typeface="B Mitra" pitchFamily="2" charset="-78"/>
              </a:rPr>
              <a:t>طرح</a:t>
            </a:r>
          </a:p>
          <a:p>
            <a:pPr marL="1027112" marR="0" lvl="2" indent="0" algn="r" defTabSz="1027113" rtl="1" eaLnBrk="0" fontAlgn="base" latinLnBrk="0" hangingPunct="0">
              <a:lnSpc>
                <a:spcPct val="100000"/>
              </a:lnSpc>
              <a:spcBef>
                <a:spcPts val="0"/>
              </a:spcBef>
              <a:spcAft>
                <a:spcPct val="0"/>
              </a:spcAft>
              <a:buClrTx/>
              <a:buSzTx/>
              <a:buNone/>
              <a:tabLst/>
              <a:defRPr/>
            </a:pPr>
            <a:r>
              <a:rPr kumimoji="0" lang="fa-IR" sz="2400" b="0" i="0" u="none" strike="noStrike" kern="0" cap="none" spc="0" normalizeH="0" baseline="0" noProof="0" dirty="0" smtClean="0">
                <a:ln>
                  <a:noFill/>
                </a:ln>
                <a:solidFill>
                  <a:srgbClr val="000000"/>
                </a:solidFill>
                <a:effectLst/>
                <a:uLnTx/>
                <a:uFillTx/>
                <a:latin typeface="Arial"/>
                <a:ea typeface="宋体"/>
                <a:cs typeface="B Mitra" pitchFamily="2" charset="-78"/>
              </a:rPr>
              <a:t>بررسی متون</a:t>
            </a:r>
            <a:endParaRPr kumimoji="0" lang="fa-IR" sz="2400" b="0" i="0" u="none" strike="noStrike" kern="0" cap="none" spc="0" normalizeH="0" baseline="0" noProof="0" dirty="0">
              <a:ln>
                <a:noFill/>
              </a:ln>
              <a:solidFill>
                <a:srgbClr val="000000"/>
              </a:solidFill>
              <a:effectLst/>
              <a:uLnTx/>
              <a:uFillTx/>
              <a:latin typeface="Arial"/>
              <a:ea typeface="宋体"/>
              <a:cs typeface="B Mitra" pitchFamily="2" charset="-78"/>
            </a:endParaRPr>
          </a:p>
          <a:p>
            <a:pPr marL="0" marR="0" lvl="0" indent="0" algn="r" defTabSz="1027113" rtl="1" eaLnBrk="0" fontAlgn="base" latinLnBrk="0" hangingPunct="0">
              <a:lnSpc>
                <a:spcPct val="100000"/>
              </a:lnSpc>
              <a:spcBef>
                <a:spcPct val="20000"/>
              </a:spcBef>
              <a:spcAft>
                <a:spcPts val="0"/>
              </a:spcAft>
              <a:buClrTx/>
              <a:buSzTx/>
              <a:buNone/>
              <a:tabLst/>
              <a:defRPr/>
            </a:pPr>
            <a:r>
              <a:rPr kumimoji="0" lang="fa-IR" sz="3200" b="1" i="0" u="none" strike="noStrike" kern="0" cap="none" spc="0" normalizeH="0" baseline="0" noProof="0" dirty="0" smtClean="0">
                <a:ln>
                  <a:noFill/>
                </a:ln>
                <a:solidFill>
                  <a:srgbClr val="92D050"/>
                </a:solidFill>
                <a:effectLst>
                  <a:outerShdw blurRad="38100" dist="38100" dir="2700000" algn="tl">
                    <a:srgbClr val="000000">
                      <a:alpha val="43137"/>
                    </a:srgbClr>
                  </a:outerShdw>
                </a:effectLst>
                <a:uLnTx/>
                <a:uFillTx/>
                <a:latin typeface="Arial"/>
                <a:ea typeface="宋体"/>
                <a:cs typeface="B Mitra" pitchFamily="2" charset="-78"/>
              </a:rPr>
              <a:t>اهداف و سوالات </a:t>
            </a:r>
          </a:p>
          <a:p>
            <a:pPr marL="1027112" marR="0" lvl="2" indent="0" algn="r" defTabSz="1027113" rtl="1" eaLnBrk="0" fontAlgn="base" latinLnBrk="0" hangingPunct="0">
              <a:lnSpc>
                <a:spcPct val="100000"/>
              </a:lnSpc>
              <a:spcBef>
                <a:spcPts val="0"/>
              </a:spcBef>
              <a:spcAft>
                <a:spcPct val="0"/>
              </a:spcAft>
              <a:buClrTx/>
              <a:buSzTx/>
              <a:buNone/>
              <a:tabLst/>
              <a:defRPr/>
            </a:pPr>
            <a:r>
              <a:rPr kumimoji="0" lang="fa-IR" sz="2400" b="0" i="0" u="none" strike="noStrike" kern="0" cap="none" spc="0" normalizeH="0" baseline="0" noProof="0" dirty="0" smtClean="0">
                <a:ln>
                  <a:noFill/>
                </a:ln>
                <a:solidFill>
                  <a:srgbClr val="000000"/>
                </a:solidFill>
                <a:effectLst/>
                <a:uLnTx/>
                <a:uFillTx/>
                <a:latin typeface="Arial"/>
                <a:ea typeface="宋体"/>
                <a:cs typeface="B Mitra" pitchFamily="2" charset="-78"/>
              </a:rPr>
              <a:t>هدف کلی، اهداف فرعی و اهداف کاربردی</a:t>
            </a:r>
          </a:p>
          <a:p>
            <a:pPr marL="1027112" marR="0" lvl="2" indent="0" algn="r" defTabSz="1027113" rtl="1" eaLnBrk="0" fontAlgn="base" latinLnBrk="0" hangingPunct="0">
              <a:lnSpc>
                <a:spcPct val="100000"/>
              </a:lnSpc>
              <a:spcBef>
                <a:spcPts val="0"/>
              </a:spcBef>
              <a:spcAft>
                <a:spcPct val="0"/>
              </a:spcAft>
              <a:buClrTx/>
              <a:buSzTx/>
              <a:buNone/>
              <a:tabLst/>
              <a:defRPr/>
            </a:pPr>
            <a:r>
              <a:rPr lang="fa-IR" sz="2400" dirty="0" smtClean="0">
                <a:solidFill>
                  <a:srgbClr val="000000"/>
                </a:solidFill>
                <a:latin typeface="Arial"/>
                <a:ea typeface="宋体"/>
                <a:cs typeface="B Mitra" pitchFamily="2" charset="-78"/>
              </a:rPr>
              <a:t>سوالات</a:t>
            </a:r>
            <a:endParaRPr kumimoji="0" lang="fa-IR" sz="2400" b="0" i="0" u="none" strike="noStrike" kern="0" cap="none" spc="0" normalizeH="0" baseline="0" noProof="0" dirty="0" smtClean="0">
              <a:ln>
                <a:noFill/>
              </a:ln>
              <a:solidFill>
                <a:srgbClr val="000000"/>
              </a:solidFill>
              <a:effectLst/>
              <a:uLnTx/>
              <a:uFillTx/>
              <a:latin typeface="Arial"/>
              <a:ea typeface="宋体"/>
              <a:cs typeface="B Mitra" pitchFamily="2" charset="-78"/>
            </a:endParaRPr>
          </a:p>
          <a:p>
            <a:pPr marL="0" marR="0" lvl="0" indent="0" algn="r" defTabSz="1027113" rtl="1" eaLnBrk="0" fontAlgn="base" latinLnBrk="0" hangingPunct="0">
              <a:lnSpc>
                <a:spcPct val="100000"/>
              </a:lnSpc>
              <a:spcBef>
                <a:spcPct val="20000"/>
              </a:spcBef>
              <a:spcAft>
                <a:spcPts val="600"/>
              </a:spcAft>
              <a:buClrTx/>
              <a:buSzTx/>
              <a:buNone/>
              <a:tabLst/>
              <a:defRPr/>
            </a:pPr>
            <a:r>
              <a:rPr kumimoji="0" lang="fa-IR" sz="3200" b="1" i="0" u="none" strike="noStrike" kern="0" cap="none" spc="0" normalizeH="0" baseline="0" noProof="0" dirty="0" smtClean="0">
                <a:ln>
                  <a:noFill/>
                </a:ln>
                <a:solidFill>
                  <a:srgbClr val="92D050"/>
                </a:solidFill>
                <a:effectLst>
                  <a:outerShdw blurRad="38100" dist="38100" dir="2700000" algn="tl">
                    <a:srgbClr val="000000">
                      <a:alpha val="43137"/>
                    </a:srgbClr>
                  </a:outerShdw>
                </a:effectLst>
                <a:uLnTx/>
                <a:uFillTx/>
                <a:latin typeface="Arial"/>
                <a:ea typeface="宋体"/>
                <a:cs typeface="B Mitra" pitchFamily="2" charset="-78"/>
              </a:rPr>
              <a:t>مواد و روشها</a:t>
            </a:r>
            <a:endParaRPr kumimoji="0" lang="en-US" sz="3200" b="1" i="0" u="none" strike="noStrike" kern="0" cap="none" spc="0" normalizeH="0" baseline="0" noProof="0" dirty="0" smtClean="0">
              <a:ln>
                <a:noFill/>
              </a:ln>
              <a:solidFill>
                <a:srgbClr val="92D050"/>
              </a:solidFill>
              <a:effectLst>
                <a:outerShdw blurRad="38100" dist="38100" dir="2700000" algn="tl">
                  <a:srgbClr val="000000">
                    <a:alpha val="43137"/>
                  </a:srgbClr>
                </a:outerShdw>
              </a:effectLst>
              <a:uLnTx/>
              <a:uFillTx/>
              <a:latin typeface="Arial"/>
              <a:ea typeface="宋体"/>
              <a:cs typeface="B Mitra" pitchFamily="2" charset="-78"/>
            </a:endParaRPr>
          </a:p>
          <a:p>
            <a:pPr marL="1027112" marR="0" lvl="2" indent="0" algn="r" defTabSz="1027113" rtl="1" eaLnBrk="0" fontAlgn="base" latinLnBrk="0" hangingPunct="0">
              <a:lnSpc>
                <a:spcPct val="100000"/>
              </a:lnSpc>
              <a:spcBef>
                <a:spcPts val="0"/>
              </a:spcBef>
              <a:spcAft>
                <a:spcPct val="0"/>
              </a:spcAft>
              <a:buClrTx/>
              <a:buSzTx/>
              <a:buNone/>
              <a:tabLst/>
              <a:defRPr/>
            </a:pPr>
            <a:r>
              <a:rPr kumimoji="0" lang="fa-IR" sz="2400" b="0" i="0" u="none" strike="noStrike" kern="0" cap="none" spc="0" normalizeH="0" baseline="0" noProof="0" dirty="0" smtClean="0">
                <a:ln>
                  <a:noFill/>
                </a:ln>
                <a:solidFill>
                  <a:srgbClr val="000000"/>
                </a:solidFill>
                <a:effectLst/>
                <a:uLnTx/>
                <a:uFillTx/>
                <a:latin typeface="Arial"/>
                <a:ea typeface="宋体"/>
                <a:cs typeface="B Mitra" pitchFamily="2" charset="-78"/>
              </a:rPr>
              <a:t>نوع مطالعه</a:t>
            </a:r>
          </a:p>
          <a:p>
            <a:pPr marL="1027112" marR="0" lvl="2" indent="0" algn="r" defTabSz="1027113" rtl="1" eaLnBrk="0" fontAlgn="base" latinLnBrk="0" hangingPunct="0">
              <a:lnSpc>
                <a:spcPct val="100000"/>
              </a:lnSpc>
              <a:spcBef>
                <a:spcPts val="0"/>
              </a:spcBef>
              <a:spcAft>
                <a:spcPct val="0"/>
              </a:spcAft>
              <a:buClrTx/>
              <a:buSzTx/>
              <a:buNone/>
              <a:tabLst/>
              <a:defRPr/>
            </a:pPr>
            <a:r>
              <a:rPr kumimoji="0" lang="ar-DZ" sz="2400" b="0" i="0" u="none" strike="noStrike" kern="0" cap="none" spc="0" normalizeH="0" baseline="0" noProof="0" dirty="0" smtClean="0">
                <a:ln>
                  <a:noFill/>
                </a:ln>
                <a:solidFill>
                  <a:srgbClr val="000000"/>
                </a:solidFill>
                <a:effectLst/>
                <a:uLnTx/>
                <a:uFillTx/>
                <a:latin typeface="Arial"/>
                <a:ea typeface="宋体"/>
                <a:cs typeface="B Mitra" pitchFamily="2" charset="-78"/>
              </a:rPr>
              <a:t>حجم نمونه و نحوه انتخاب افرا</a:t>
            </a:r>
            <a:r>
              <a:rPr kumimoji="0" lang="fa-IR" sz="2400" b="0" i="0" u="none" strike="noStrike" kern="0" cap="none" spc="0" normalizeH="0" baseline="0" noProof="0" dirty="0" smtClean="0">
                <a:ln>
                  <a:noFill/>
                </a:ln>
                <a:solidFill>
                  <a:srgbClr val="000000"/>
                </a:solidFill>
                <a:effectLst/>
                <a:uLnTx/>
                <a:uFillTx/>
                <a:latin typeface="Arial"/>
                <a:ea typeface="宋体"/>
                <a:cs typeface="B Mitra" pitchFamily="2" charset="-78"/>
              </a:rPr>
              <a:t>د</a:t>
            </a:r>
          </a:p>
          <a:p>
            <a:pPr marL="1027112" marR="0" lvl="2" indent="0" algn="r" defTabSz="1027113" rtl="1" eaLnBrk="0" fontAlgn="base" latinLnBrk="0" hangingPunct="0">
              <a:lnSpc>
                <a:spcPct val="100000"/>
              </a:lnSpc>
              <a:spcBef>
                <a:spcPts val="0"/>
              </a:spcBef>
              <a:spcAft>
                <a:spcPct val="0"/>
              </a:spcAft>
              <a:buClrTx/>
              <a:buSzTx/>
              <a:buNone/>
              <a:tabLst/>
              <a:defRPr/>
            </a:pPr>
            <a:r>
              <a:rPr kumimoji="0" lang="fa-IR" sz="2400" b="0" i="0" u="none" strike="noStrike" kern="0" cap="none" spc="0" normalizeH="0" baseline="0" noProof="0" dirty="0" smtClean="0">
                <a:ln>
                  <a:noFill/>
                </a:ln>
                <a:solidFill>
                  <a:srgbClr val="000000"/>
                </a:solidFill>
                <a:effectLst/>
                <a:uLnTx/>
                <a:uFillTx/>
                <a:latin typeface="Arial"/>
                <a:ea typeface="宋体"/>
                <a:cs typeface="B Mitra" pitchFamily="2" charset="-78"/>
              </a:rPr>
              <a:t>روش اجرای تحقیق</a:t>
            </a:r>
          </a:p>
          <a:p>
            <a:pPr marL="1027112" marR="0" lvl="2" indent="0" algn="r" defTabSz="1027113" rtl="1" eaLnBrk="0" fontAlgn="base" latinLnBrk="0" hangingPunct="0">
              <a:lnSpc>
                <a:spcPct val="100000"/>
              </a:lnSpc>
              <a:spcBef>
                <a:spcPts val="0"/>
              </a:spcBef>
              <a:spcAft>
                <a:spcPct val="0"/>
              </a:spcAft>
              <a:buClrTx/>
              <a:buSzTx/>
              <a:buNone/>
              <a:tabLst/>
              <a:defRPr/>
            </a:pPr>
            <a:r>
              <a:rPr kumimoji="0" lang="fa-IR" sz="2400" b="0" i="0" u="none" strike="noStrike" kern="0" cap="none" spc="0" normalizeH="0" baseline="0" noProof="0" dirty="0" smtClean="0">
                <a:ln>
                  <a:noFill/>
                </a:ln>
                <a:solidFill>
                  <a:srgbClr val="000000"/>
                </a:solidFill>
                <a:effectLst/>
                <a:uLnTx/>
                <a:uFillTx/>
                <a:latin typeface="Arial"/>
                <a:ea typeface="宋体"/>
                <a:cs typeface="B Mitra" pitchFamily="2" charset="-78"/>
              </a:rPr>
              <a:t>تجزیه و تحلیل آماری</a:t>
            </a:r>
          </a:p>
          <a:p>
            <a:pPr marL="1027112" marR="0" lvl="2" indent="0" algn="r" defTabSz="1027113" rtl="1" eaLnBrk="0" fontAlgn="base" latinLnBrk="0" hangingPunct="0">
              <a:lnSpc>
                <a:spcPct val="100000"/>
              </a:lnSpc>
              <a:spcBef>
                <a:spcPts val="0"/>
              </a:spcBef>
              <a:spcAft>
                <a:spcPct val="0"/>
              </a:spcAft>
              <a:buClrTx/>
              <a:buSzTx/>
              <a:buNone/>
              <a:tabLst/>
              <a:defRPr/>
            </a:pPr>
            <a:r>
              <a:rPr lang="fa-IR" sz="2400" dirty="0" smtClean="0">
                <a:solidFill>
                  <a:srgbClr val="000000"/>
                </a:solidFill>
                <a:latin typeface="Arial"/>
                <a:ea typeface="宋体"/>
                <a:cs typeface="B Mitra" pitchFamily="2" charset="-78"/>
              </a:rPr>
              <a:t>جداول توخالی</a:t>
            </a:r>
          </a:p>
          <a:p>
            <a:pPr marL="1027112" marR="0" lvl="2" indent="0" algn="r" defTabSz="1027113" rtl="1" eaLnBrk="0" fontAlgn="base" latinLnBrk="0" hangingPunct="0">
              <a:lnSpc>
                <a:spcPct val="100000"/>
              </a:lnSpc>
              <a:spcBef>
                <a:spcPts val="0"/>
              </a:spcBef>
              <a:spcAft>
                <a:spcPct val="0"/>
              </a:spcAft>
              <a:buClrTx/>
              <a:buSzTx/>
              <a:buNone/>
              <a:tabLst/>
              <a:defRPr/>
            </a:pPr>
            <a:r>
              <a:rPr kumimoji="0" lang="fa-IR" sz="2400" b="0" i="0" u="none" strike="noStrike" kern="0" cap="none" spc="0" normalizeH="0" baseline="0" noProof="0" dirty="0" smtClean="0">
                <a:ln>
                  <a:noFill/>
                </a:ln>
                <a:solidFill>
                  <a:srgbClr val="000000"/>
                </a:solidFill>
                <a:effectLst/>
                <a:uLnTx/>
                <a:uFillTx/>
                <a:latin typeface="Arial"/>
                <a:ea typeface="宋体"/>
                <a:cs typeface="B Mitra" pitchFamily="2" charset="-78"/>
              </a:rPr>
              <a:t>محدودیت و مزیت</a:t>
            </a:r>
            <a:r>
              <a:rPr kumimoji="0" lang="fa-IR" sz="2400" b="0" i="0" u="none" strike="noStrike" kern="0" cap="none" spc="0" normalizeH="0" noProof="0" dirty="0" smtClean="0">
                <a:ln>
                  <a:noFill/>
                </a:ln>
                <a:solidFill>
                  <a:srgbClr val="000000"/>
                </a:solidFill>
                <a:effectLst/>
                <a:uLnTx/>
                <a:uFillTx/>
                <a:latin typeface="Arial"/>
                <a:ea typeface="宋体"/>
                <a:cs typeface="B Mitra" pitchFamily="2" charset="-78"/>
              </a:rPr>
              <a:t> مطالعه</a:t>
            </a:r>
            <a:endParaRPr kumimoji="0" lang="fa-IR" sz="2400" b="0" i="0" u="none" strike="noStrike" kern="0" cap="none" spc="0" normalizeH="0" baseline="0" noProof="0" dirty="0" smtClean="0">
              <a:ln>
                <a:noFill/>
              </a:ln>
              <a:solidFill>
                <a:srgbClr val="000000"/>
              </a:solidFill>
              <a:effectLst/>
              <a:uLnTx/>
              <a:uFillTx/>
              <a:latin typeface="Arial"/>
              <a:ea typeface="宋体"/>
              <a:cs typeface="B Mitra" pitchFamily="2" charset="-78"/>
            </a:endParaRPr>
          </a:p>
          <a:p>
            <a:pPr marL="512762" marR="0" lvl="1" indent="0" algn="r" defTabSz="1027113" rtl="1" eaLnBrk="0" fontAlgn="base" latinLnBrk="0" hangingPunct="0">
              <a:lnSpc>
                <a:spcPct val="100000"/>
              </a:lnSpc>
              <a:spcBef>
                <a:spcPct val="20000"/>
              </a:spcBef>
              <a:spcAft>
                <a:spcPct val="0"/>
              </a:spcAft>
              <a:buClrTx/>
              <a:buSzTx/>
              <a:buFontTx/>
              <a:buNone/>
              <a:tabLst/>
              <a:defRPr/>
            </a:pPr>
            <a:endParaRPr kumimoji="0" lang="fa-IR" sz="3200" b="0" i="0" u="none" strike="noStrike" kern="0" cap="none" spc="0" normalizeH="0" baseline="0" noProof="0" dirty="0" smtClean="0">
              <a:ln>
                <a:noFill/>
              </a:ln>
              <a:solidFill>
                <a:srgbClr val="000000"/>
              </a:solidFill>
              <a:effectLst/>
              <a:uLnTx/>
              <a:uFillTx/>
              <a:latin typeface="Arial"/>
              <a:ea typeface="宋体"/>
            </a:endParaRPr>
          </a:p>
          <a:p>
            <a:pPr marL="384175" marR="0" lvl="0" indent="-384175" algn="r" defTabSz="1027113" rtl="1" eaLnBrk="0" fontAlgn="base" latinLnBrk="0" hangingPunct="0">
              <a:lnSpc>
                <a:spcPct val="100000"/>
              </a:lnSpc>
              <a:spcBef>
                <a:spcPct val="20000"/>
              </a:spcBef>
              <a:spcAft>
                <a:spcPct val="0"/>
              </a:spcAft>
              <a:buClrTx/>
              <a:buSzTx/>
              <a:buFont typeface="Wingdings" pitchFamily="2" charset="2"/>
              <a:buChar char="ü"/>
              <a:tabLst/>
              <a:defRPr/>
            </a:pPr>
            <a:endParaRPr kumimoji="0" lang="en-US" sz="3600" b="0" i="0" u="none" strike="noStrike" kern="0" cap="none" spc="0" normalizeH="0" baseline="0" noProof="0" dirty="0">
              <a:ln>
                <a:noFill/>
              </a:ln>
              <a:solidFill>
                <a:srgbClr val="000000"/>
              </a:solidFill>
              <a:effectLst/>
              <a:uLnTx/>
              <a:uFillTx/>
              <a:latin typeface="Arial"/>
              <a:ea typeface="宋体"/>
              <a:cs typeface="+mn-cs"/>
            </a:endParaRPr>
          </a:p>
        </p:txBody>
      </p:sp>
    </p:spTree>
    <p:extLst>
      <p:ext uri="{BB962C8B-B14F-4D97-AF65-F5344CB8AC3E}">
        <p14:creationId xmlns:p14="http://schemas.microsoft.com/office/powerpoint/2010/main" xmlns="" val="322598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bwMode="auto">
          <a:xfrm>
            <a:off x="457200" y="2133599"/>
            <a:ext cx="8502162" cy="190500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rtl="1">
              <a:spcAft>
                <a:spcPts val="1200"/>
              </a:spcAft>
              <a:buFontTx/>
              <a:buNone/>
            </a:pPr>
            <a:endParaRPr lang="fa-IR" altLang="en-US" sz="1200" dirty="0" smtClean="0">
              <a:solidFill>
                <a:srgbClr val="FF3300"/>
              </a:solidFill>
              <a:cs typeface="B Mitra" pitchFamily="2" charset="-78"/>
            </a:endParaRPr>
          </a:p>
          <a:p>
            <a:pPr marL="0" indent="0" algn="r" rtl="1">
              <a:spcAft>
                <a:spcPts val="1200"/>
              </a:spcAft>
              <a:buFontTx/>
              <a:buNone/>
            </a:pPr>
            <a:r>
              <a:rPr lang="fa-IR" altLang="en-US" sz="2800" b="1" dirty="0" smtClean="0">
                <a:solidFill>
                  <a:srgbClr val="92D050"/>
                </a:solidFill>
                <a:effectLst>
                  <a:outerShdw blurRad="38100" dist="38100" dir="2700000" algn="tl">
                    <a:srgbClr val="000000">
                      <a:alpha val="43137"/>
                    </a:srgbClr>
                  </a:outerShdw>
                </a:effectLst>
                <a:cs typeface="B Mitra" pitchFamily="2" charset="-78"/>
              </a:rPr>
              <a:t>بررسی های بیوشیمایی </a:t>
            </a:r>
            <a:endParaRPr lang="en-US" altLang="en-US" sz="2800" b="1" dirty="0" smtClean="0">
              <a:solidFill>
                <a:srgbClr val="92D050"/>
              </a:solidFill>
              <a:effectLst>
                <a:outerShdw blurRad="38100" dist="38100" dir="2700000" algn="tl">
                  <a:srgbClr val="000000">
                    <a:alpha val="43137"/>
                  </a:srgbClr>
                </a:outerShdw>
              </a:effectLst>
              <a:cs typeface="B Mitra" pitchFamily="2" charset="-78"/>
            </a:endParaRPr>
          </a:p>
          <a:p>
            <a:pPr marL="0" indent="0" algn="r" rtl="1">
              <a:lnSpc>
                <a:spcPts val="2500"/>
              </a:lnSpc>
              <a:buNone/>
            </a:pPr>
            <a:r>
              <a:rPr lang="fa-IR" altLang="en-US" sz="3600" dirty="0" smtClean="0">
                <a:cs typeface="B Mitra" pitchFamily="2" charset="-78"/>
              </a:rPr>
              <a:t> قند خون ناشتا</a:t>
            </a:r>
          </a:p>
          <a:p>
            <a:pPr marL="0" indent="0" algn="r" rtl="1">
              <a:lnSpc>
                <a:spcPts val="2500"/>
              </a:lnSpc>
              <a:buNone/>
            </a:pPr>
            <a:r>
              <a:rPr lang="fa-IR" altLang="en-US" sz="3600" dirty="0" smtClean="0">
                <a:cs typeface="B Mitra" pitchFamily="2" charset="-78"/>
              </a:rPr>
              <a:t> قند خون دو ساعته</a:t>
            </a:r>
          </a:p>
          <a:p>
            <a:pPr marL="0" indent="0" algn="r" rtl="1">
              <a:lnSpc>
                <a:spcPts val="2500"/>
              </a:lnSpc>
              <a:buFont typeface="Wingdings" pitchFamily="2" charset="2"/>
              <a:buChar char="ü"/>
            </a:pPr>
            <a:endParaRPr lang="fa-IR" altLang="en-US" sz="2400" dirty="0" smtClean="0">
              <a:cs typeface="B Mitra" pitchFamily="2" charset="-78"/>
            </a:endParaRPr>
          </a:p>
          <a:p>
            <a:pPr marL="0" indent="0" algn="r" rtl="1">
              <a:lnSpc>
                <a:spcPts val="2500"/>
              </a:lnSpc>
              <a:buFont typeface="Wingdings" pitchFamily="2" charset="2"/>
              <a:buChar char="ü"/>
            </a:pPr>
            <a:endParaRPr lang="en-US" altLang="en-US" sz="2000" dirty="0" smtClean="0">
              <a:latin typeface="Times New Roman" pitchFamily="18" charset="0"/>
              <a:cs typeface="Times New Roman" pitchFamily="18" charset="0"/>
            </a:endParaRPr>
          </a:p>
          <a:p>
            <a:pPr marL="0" indent="0" algn="r" rtl="1">
              <a:spcAft>
                <a:spcPts val="1200"/>
              </a:spcAft>
              <a:buFont typeface="Wingdings" pitchFamily="2" charset="2"/>
              <a:buChar char="ü"/>
            </a:pPr>
            <a:endParaRPr lang="fa-IR" altLang="en-US" sz="2400" dirty="0" smtClean="0">
              <a:cs typeface="B Mitra" pitchFamily="2" charset="-78"/>
            </a:endParaRPr>
          </a:p>
          <a:p>
            <a:pPr marL="0" indent="0" algn="ctr" rtl="1">
              <a:buFontTx/>
              <a:buNone/>
            </a:pPr>
            <a:endParaRPr lang="fa-IR" altLang="en-US" sz="1200" dirty="0" smtClean="0">
              <a:solidFill>
                <a:srgbClr val="FF3300"/>
              </a:solidFill>
              <a:cs typeface="B Mitra" pitchFamily="2" charset="-78"/>
            </a:endParaRPr>
          </a:p>
          <a:p>
            <a:pPr marL="0" indent="0"/>
            <a:endParaRPr lang="en-US" altLang="en-US" dirty="0" smtClean="0"/>
          </a:p>
        </p:txBody>
      </p:sp>
      <p:sp>
        <p:nvSpPr>
          <p:cNvPr id="3" name="Left Brace 2"/>
          <p:cNvSpPr/>
          <p:nvPr/>
        </p:nvSpPr>
        <p:spPr>
          <a:xfrm>
            <a:off x="5839557" y="3164681"/>
            <a:ext cx="332643" cy="797719"/>
          </a:xfrm>
          <a:prstGeom prst="leftBrace">
            <a:avLst>
              <a:gd name="adj1" fmla="val 57611"/>
              <a:gd name="adj2" fmla="val 46355"/>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2773" name="TextBox 3"/>
          <p:cNvSpPr txBox="1">
            <a:spLocks noChangeArrowheads="1"/>
          </p:cNvSpPr>
          <p:nvPr/>
        </p:nvSpPr>
        <p:spPr bwMode="auto">
          <a:xfrm>
            <a:off x="2743200" y="3332558"/>
            <a:ext cx="285896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algn="r" rtl="1" eaLnBrk="1" hangingPunct="1"/>
            <a:r>
              <a:rPr lang="fa-IR" altLang="en-US" sz="2400" b="1" dirty="0">
                <a:cs typeface="B Mitra" pitchFamily="2" charset="-78"/>
              </a:rPr>
              <a:t>کالریمتری آنزیمی</a:t>
            </a:r>
            <a:endParaRPr lang="en-US" altLang="en-US" sz="2400" b="1" dirty="0">
              <a:cs typeface="B Mitra" pitchFamily="2" charset="-78"/>
            </a:endParaRPr>
          </a:p>
        </p:txBody>
      </p:sp>
      <p:sp>
        <p:nvSpPr>
          <p:cNvPr id="32776" name="TextBox 4"/>
          <p:cNvSpPr txBox="1">
            <a:spLocks noChangeArrowheads="1"/>
          </p:cNvSpPr>
          <p:nvPr/>
        </p:nvSpPr>
        <p:spPr bwMode="auto">
          <a:xfrm>
            <a:off x="52754" y="6535738"/>
            <a:ext cx="611505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SimSun" pitchFamily="2" charset="-122"/>
              </a:defRPr>
            </a:lvl1pPr>
            <a:lvl2pPr marL="742950" indent="-285750" eaLnBrk="0" hangingPunct="0">
              <a:defRPr>
                <a:solidFill>
                  <a:schemeClr val="tx1"/>
                </a:solidFill>
                <a:latin typeface="Arial" charset="0"/>
                <a:ea typeface="SimSun" pitchFamily="2" charset="-122"/>
              </a:defRPr>
            </a:lvl2pPr>
            <a:lvl3pPr marL="1143000" indent="-228600" eaLnBrk="0" hangingPunct="0">
              <a:defRPr>
                <a:solidFill>
                  <a:schemeClr val="tx1"/>
                </a:solidFill>
                <a:latin typeface="Arial" charset="0"/>
                <a:ea typeface="SimSun" pitchFamily="2" charset="-122"/>
              </a:defRPr>
            </a:lvl3pPr>
            <a:lvl4pPr marL="1600200" indent="-228600" eaLnBrk="0" hangingPunct="0">
              <a:defRPr>
                <a:solidFill>
                  <a:schemeClr val="tx1"/>
                </a:solidFill>
                <a:latin typeface="Arial" charset="0"/>
                <a:ea typeface="SimSun" pitchFamily="2" charset="-122"/>
              </a:defRPr>
            </a:lvl4pPr>
            <a:lvl5pPr marL="2057400" indent="-228600" eaLnBrk="0" hangingPunct="0">
              <a:defRPr>
                <a:solidFill>
                  <a:schemeClr val="tx1"/>
                </a:solidFill>
                <a:latin typeface="Arial" charset="0"/>
                <a:ea typeface="SimSun" pitchFamily="2" charset="-122"/>
              </a:defRPr>
            </a:lvl5pPr>
            <a:lvl6pPr marL="2514600" indent="-228600" eaLnBrk="0" fontAlgn="base" hangingPunct="0">
              <a:spcBef>
                <a:spcPct val="0"/>
              </a:spcBef>
              <a:spcAft>
                <a:spcPct val="0"/>
              </a:spcAft>
              <a:defRPr>
                <a:solidFill>
                  <a:schemeClr val="tx1"/>
                </a:solidFill>
                <a:latin typeface="Arial" charset="0"/>
                <a:ea typeface="SimSun" pitchFamily="2" charset="-122"/>
              </a:defRPr>
            </a:lvl6pPr>
            <a:lvl7pPr marL="2971800" indent="-228600" eaLnBrk="0" fontAlgn="base" hangingPunct="0">
              <a:spcBef>
                <a:spcPct val="0"/>
              </a:spcBef>
              <a:spcAft>
                <a:spcPct val="0"/>
              </a:spcAft>
              <a:defRPr>
                <a:solidFill>
                  <a:schemeClr val="tx1"/>
                </a:solidFill>
                <a:latin typeface="Arial" charset="0"/>
                <a:ea typeface="SimSun" pitchFamily="2" charset="-122"/>
              </a:defRPr>
            </a:lvl7pPr>
            <a:lvl8pPr marL="3429000" indent="-228600" eaLnBrk="0" fontAlgn="base" hangingPunct="0">
              <a:spcBef>
                <a:spcPct val="0"/>
              </a:spcBef>
              <a:spcAft>
                <a:spcPct val="0"/>
              </a:spcAft>
              <a:defRPr>
                <a:solidFill>
                  <a:schemeClr val="tx1"/>
                </a:solidFill>
                <a:latin typeface="Arial" charset="0"/>
                <a:ea typeface="SimSun" pitchFamily="2" charset="-122"/>
              </a:defRPr>
            </a:lvl8pPr>
            <a:lvl9pPr marL="3886200" indent="-228600" eaLnBrk="0" fontAlgn="base" hangingPunct="0">
              <a:spcBef>
                <a:spcPct val="0"/>
              </a:spcBef>
              <a:spcAft>
                <a:spcPct val="0"/>
              </a:spcAft>
              <a:defRPr>
                <a:solidFill>
                  <a:schemeClr val="tx1"/>
                </a:solidFill>
                <a:latin typeface="Arial" charset="0"/>
                <a:ea typeface="SimSun" pitchFamily="2" charset="-122"/>
              </a:defRPr>
            </a:lvl9pPr>
          </a:lstStyle>
          <a:p>
            <a:pPr eaLnBrk="1" hangingPunct="1"/>
            <a:r>
              <a:rPr lang="en-US" altLang="en-US" sz="1200">
                <a:latin typeface="Times New Roman" pitchFamily="18" charset="0"/>
                <a:cs typeface="Times New Roman" pitchFamily="18" charset="0"/>
              </a:rPr>
              <a:t>Chen Y, et al. </a:t>
            </a:r>
            <a:r>
              <a:rPr lang="en-US" altLang="en-US" sz="1200" i="1">
                <a:latin typeface="Times New Roman" pitchFamily="18" charset="0"/>
                <a:cs typeface="Times New Roman" pitchFamily="18" charset="0"/>
              </a:rPr>
              <a:t>Lipids Health Dis</a:t>
            </a:r>
            <a:r>
              <a:rPr lang="en-US" altLang="en-US" sz="1200">
                <a:latin typeface="Times New Roman" pitchFamily="18" charset="0"/>
                <a:cs typeface="Times New Roman" pitchFamily="18" charset="0"/>
              </a:rPr>
              <a:t> 2010; </a:t>
            </a:r>
            <a:r>
              <a:rPr lang="en-US" altLang="en-US" sz="1200" b="1">
                <a:latin typeface="Times New Roman" pitchFamily="18" charset="0"/>
                <a:cs typeface="Times New Roman" pitchFamily="18" charset="0"/>
              </a:rPr>
              <a:t>9</a:t>
            </a:r>
            <a:r>
              <a:rPr lang="en-US" altLang="en-US" sz="1200">
                <a:latin typeface="Times New Roman" pitchFamily="18" charset="0"/>
                <a:cs typeface="Times New Roman" pitchFamily="18" charset="0"/>
              </a:rPr>
              <a:t>:52</a:t>
            </a:r>
          </a:p>
        </p:txBody>
      </p:sp>
      <p:sp useBgFill="1">
        <p:nvSpPr>
          <p:cNvPr id="9" name="Title 3"/>
          <p:cNvSpPr>
            <a:spLocks noGrp="1"/>
          </p:cNvSpPr>
          <p:nvPr>
            <p:ph type="title"/>
          </p:nvPr>
        </p:nvSpPr>
        <p:spPr>
          <a:xfrm>
            <a:off x="457200" y="609600"/>
            <a:ext cx="8305800" cy="609600"/>
          </a:xfrm>
          <a:effectLst>
            <a:glow rad="228600">
              <a:schemeClr val="accent6">
                <a:satMod val="175000"/>
                <a:alpha val="40000"/>
              </a:schemeClr>
            </a:glow>
          </a:effectLst>
        </p:spPr>
        <p:txBody>
          <a:bodyPr/>
          <a:lstStyle/>
          <a:p>
            <a:pPr algn="ctr" rtl="0"/>
            <a:r>
              <a:rPr lang="fa-IR" sz="2000" b="1" dirty="0" smtClean="0">
                <a:solidFill>
                  <a:schemeClr val="bg2">
                    <a:lumMod val="60000"/>
                    <a:lumOff val="40000"/>
                  </a:schemeClr>
                </a:solidFill>
                <a:effectLst>
                  <a:outerShdw blurRad="38100" dist="38100" dir="2700000" algn="tl">
                    <a:srgbClr val="000000">
                      <a:alpha val="43137"/>
                    </a:srgbClr>
                  </a:outerShdw>
                </a:effectLst>
                <a:cs typeface="Nazanin" pitchFamily="2" charset="-78"/>
              </a:rPr>
              <a:t>نحوه </a:t>
            </a:r>
            <a:r>
              <a:rPr lang="fa-IR" sz="2000" b="1" dirty="0">
                <a:solidFill>
                  <a:schemeClr val="bg2">
                    <a:lumMod val="60000"/>
                    <a:lumOff val="40000"/>
                  </a:schemeClr>
                </a:solidFill>
                <a:effectLst>
                  <a:outerShdw blurRad="38100" dist="38100" dir="2700000" algn="tl">
                    <a:srgbClr val="000000">
                      <a:alpha val="43137"/>
                    </a:srgbClr>
                  </a:outerShdw>
                </a:effectLst>
                <a:cs typeface="Nazanin" pitchFamily="2" charset="-78"/>
              </a:rPr>
              <a:t>اجراي تحقيق و جمع آوري داده هاي آن و مشخصات ابزار جمع آوري داده </a:t>
            </a:r>
            <a:r>
              <a:rPr lang="fa-IR" sz="2000" b="1" dirty="0" smtClean="0">
                <a:solidFill>
                  <a:schemeClr val="bg2">
                    <a:lumMod val="60000"/>
                    <a:lumOff val="40000"/>
                  </a:schemeClr>
                </a:solidFill>
                <a:effectLst>
                  <a:outerShdw blurRad="38100" dist="38100" dir="2700000" algn="tl">
                    <a:srgbClr val="000000">
                      <a:alpha val="43137"/>
                    </a:srgbClr>
                  </a:outerShdw>
                </a:effectLst>
                <a:cs typeface="Nazanin" pitchFamily="2" charset="-78"/>
              </a:rPr>
              <a:t>ها</a:t>
            </a:r>
            <a:endParaRPr lang="en-US" sz="2400" b="1" dirty="0">
              <a:solidFill>
                <a:schemeClr val="bg2">
                  <a:lumMod val="60000"/>
                  <a:lumOff val="40000"/>
                </a:schemeClr>
              </a:solidFill>
              <a:effectLst>
                <a:outerShdw blurRad="38100" dist="38100" dir="2700000" algn="tl">
                  <a:srgbClr val="000000">
                    <a:alpha val="43137"/>
                  </a:srgbClr>
                </a:outerShdw>
              </a:effectLst>
              <a:cs typeface="Nazanin" pitchFamily="2" charset="-78"/>
            </a:endParaRPr>
          </a:p>
        </p:txBody>
      </p:sp>
    </p:spTree>
    <p:extLst>
      <p:ext uri="{BB962C8B-B14F-4D97-AF65-F5344CB8AC3E}">
        <p14:creationId xmlns:p14="http://schemas.microsoft.com/office/powerpoint/2010/main" xmlns="" val="2555839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458200" cy="4648200"/>
          </a:xfrm>
        </p:spPr>
        <p:txBody>
          <a:bodyPr/>
          <a:lstStyle/>
          <a:p>
            <a:endParaRPr lang="fa-IR" sz="1200" dirty="0"/>
          </a:p>
          <a:p>
            <a:pPr marL="0" indent="0" algn="justLow">
              <a:buNone/>
            </a:pPr>
            <a:r>
              <a:rPr lang="fa-IR" sz="2000" b="1" dirty="0" smtClean="0">
                <a:cs typeface="+mj-cs"/>
              </a:rPr>
              <a:t>سطح </a:t>
            </a:r>
            <a:r>
              <a:rPr lang="fa-IR" sz="2000" b="1" dirty="0">
                <a:cs typeface="+mj-cs"/>
              </a:rPr>
              <a:t>فعالیت بدنی با استفاده از پرسشنامه </a:t>
            </a:r>
            <a:r>
              <a:rPr lang="fa-IR" sz="2000" b="1" dirty="0" smtClean="0">
                <a:cs typeface="+mj-cs"/>
              </a:rPr>
              <a:t>(</a:t>
            </a:r>
            <a:r>
              <a:rPr lang="en-US" sz="2000" b="1" dirty="0" smtClean="0">
                <a:cs typeface="+mj-cs"/>
              </a:rPr>
              <a:t>LRC </a:t>
            </a:r>
            <a:r>
              <a:rPr lang="en-US" sz="2000" b="1" dirty="0">
                <a:cs typeface="+mj-cs"/>
              </a:rPr>
              <a:t>Lipid Research </a:t>
            </a:r>
            <a:r>
              <a:rPr lang="en-US" sz="2000" b="1" dirty="0" smtClean="0">
                <a:cs typeface="+mj-cs"/>
              </a:rPr>
              <a:t>Clinic </a:t>
            </a:r>
            <a:r>
              <a:rPr lang="fa-IR" sz="2000" b="1" dirty="0" smtClean="0">
                <a:cs typeface="+mj-cs"/>
              </a:rPr>
              <a:t> ) در </a:t>
            </a:r>
            <a:r>
              <a:rPr lang="fa-IR" sz="2000" b="1" dirty="0">
                <a:cs typeface="+mj-cs"/>
              </a:rPr>
              <a:t>فاز اول                </a:t>
            </a:r>
            <a:r>
              <a:rPr lang="fa-IR" sz="2000" b="1" dirty="0" smtClean="0">
                <a:cs typeface="+mj-cs"/>
              </a:rPr>
              <a:t>و </a:t>
            </a:r>
            <a:r>
              <a:rPr lang="ar-SA" sz="2000" b="1" dirty="0">
                <a:cs typeface="+mj-cs"/>
              </a:rPr>
              <a:t>پرسشنامه </a:t>
            </a:r>
            <a:r>
              <a:rPr lang="en-US" sz="2000" b="1" dirty="0">
                <a:cs typeface="+mj-cs"/>
              </a:rPr>
              <a:t>MAQ</a:t>
            </a:r>
            <a:r>
              <a:rPr lang="fa-IR" sz="2000" b="1" dirty="0">
                <a:cs typeface="+mj-cs"/>
              </a:rPr>
              <a:t> (</a:t>
            </a:r>
            <a:r>
              <a:rPr lang="en-US" sz="2000" b="1" dirty="0">
                <a:cs typeface="+mj-cs"/>
              </a:rPr>
              <a:t>Modifiable Activity </a:t>
            </a:r>
            <a:r>
              <a:rPr lang="en-US" sz="2000" b="1" dirty="0" smtClean="0">
                <a:cs typeface="+mj-cs"/>
              </a:rPr>
              <a:t>Questionnaire</a:t>
            </a:r>
            <a:r>
              <a:rPr lang="fa-IR" sz="2000" b="1" dirty="0">
                <a:cs typeface="+mj-cs"/>
              </a:rPr>
              <a:t>)  در فاز چهارم </a:t>
            </a:r>
            <a:r>
              <a:rPr lang="fa-IR" sz="2000" b="1" dirty="0" smtClean="0">
                <a:cs typeface="+mj-cs"/>
              </a:rPr>
              <a:t>مطالعه </a:t>
            </a:r>
            <a:r>
              <a:rPr lang="en-US" sz="2000" b="1" dirty="0" smtClean="0">
                <a:cs typeface="+mj-cs"/>
              </a:rPr>
              <a:t>TLGS </a:t>
            </a:r>
            <a:r>
              <a:rPr lang="fa-IR" sz="2000" b="1" dirty="0" smtClean="0">
                <a:cs typeface="+mj-cs"/>
              </a:rPr>
              <a:t> بررسی </a:t>
            </a:r>
            <a:r>
              <a:rPr lang="fa-IR" sz="2000" b="1" dirty="0">
                <a:cs typeface="+mj-cs"/>
              </a:rPr>
              <a:t>میشود</a:t>
            </a:r>
            <a:r>
              <a:rPr lang="fa-IR" sz="2000" b="1" dirty="0" smtClean="0">
                <a:cs typeface="+mj-cs"/>
              </a:rPr>
              <a:t>.</a:t>
            </a:r>
            <a:r>
              <a:rPr lang="ar-SA" sz="2000" b="1" dirty="0">
                <a:cs typeface="+mj-cs"/>
              </a:rPr>
              <a:t> </a:t>
            </a:r>
            <a:endParaRPr lang="fa-IR" sz="2000" b="1" dirty="0" smtClean="0">
              <a:cs typeface="+mj-cs"/>
            </a:endParaRPr>
          </a:p>
          <a:p>
            <a:pPr marL="0" indent="0">
              <a:buNone/>
            </a:pPr>
            <a:endParaRPr lang="fa-IR" sz="2000" dirty="0" smtClean="0">
              <a:cs typeface="+mj-cs"/>
            </a:endParaRPr>
          </a:p>
          <a:p>
            <a:pPr marL="0" indent="0">
              <a:buNone/>
            </a:pPr>
            <a:r>
              <a:rPr lang="ar-SA" sz="2000" b="1" dirty="0" smtClean="0">
                <a:cs typeface="+mj-cs"/>
              </a:rPr>
              <a:t>تعریف </a:t>
            </a:r>
            <a:r>
              <a:rPr lang="ar-SA" sz="2000" b="1" dirty="0">
                <a:cs typeface="+mj-cs"/>
              </a:rPr>
              <a:t>1: سطح فعالیت بدنی کمتر از یکبار در هفته انجام ورزش یا کار جسمی سخت</a:t>
            </a:r>
            <a:endParaRPr lang="en-US" sz="2000" b="1" dirty="0">
              <a:cs typeface="+mj-cs"/>
            </a:endParaRPr>
          </a:p>
          <a:p>
            <a:pPr marL="0" indent="0">
              <a:buNone/>
            </a:pPr>
            <a:endParaRPr lang="fa-IR" sz="2000" b="1" dirty="0" smtClean="0">
              <a:cs typeface="+mj-cs"/>
            </a:endParaRPr>
          </a:p>
          <a:p>
            <a:pPr marL="0" indent="0">
              <a:buNone/>
            </a:pPr>
            <a:r>
              <a:rPr lang="ar-SA" sz="2000" b="1" dirty="0" smtClean="0">
                <a:cs typeface="+mj-cs"/>
              </a:rPr>
              <a:t>تعریف </a:t>
            </a:r>
            <a:r>
              <a:rPr lang="ar-SA" sz="2000" b="1" dirty="0">
                <a:cs typeface="+mj-cs"/>
              </a:rPr>
              <a:t>2: سطح فعالیت بدنی کمتر از سه بار در هفته انجام ورزش یا کار جسمی سخت</a:t>
            </a:r>
            <a:endParaRPr lang="en-US" sz="2000" b="1" dirty="0">
              <a:cs typeface="+mj-cs"/>
            </a:endParaRPr>
          </a:p>
          <a:p>
            <a:pPr marL="0" indent="0">
              <a:buNone/>
            </a:pPr>
            <a:endParaRPr lang="fa-IR" sz="2000" b="1" dirty="0" smtClean="0">
              <a:cs typeface="+mj-cs"/>
            </a:endParaRPr>
          </a:p>
          <a:p>
            <a:pPr marL="0" indent="0">
              <a:buNone/>
            </a:pPr>
            <a:r>
              <a:rPr lang="ar-SA" sz="2000" b="1" dirty="0" smtClean="0">
                <a:cs typeface="+mj-cs"/>
              </a:rPr>
              <a:t>تعریف </a:t>
            </a:r>
            <a:r>
              <a:rPr lang="ar-SA" sz="2000" b="1" dirty="0">
                <a:cs typeface="+mj-cs"/>
              </a:rPr>
              <a:t>3: سطح فعالیت بدنی که هیچیک از معیارهای زیر را احراز ننماید: انجام حداقل 20 دقیقه فعالیت بدنی شدید طی سه روز یا بیشتر از ایام هفته، انجام حداقل 30 دقیقه فعالیت بدنی متوسط یا راهپیمایی 5 روز یا بیشتر از ایام هفته، انجام حداقل 5 روز فعالیت بددنی شدید و یا متوسط و یا راهپیمایی با سطح حداقل 600 </a:t>
            </a:r>
            <a:r>
              <a:rPr lang="en-US" sz="2000" b="1" dirty="0">
                <a:cs typeface="+mj-cs"/>
              </a:rPr>
              <a:t>met-min/week </a:t>
            </a:r>
            <a:endParaRPr lang="fa-IR" sz="2000" b="1" dirty="0">
              <a:cs typeface="+mj-cs"/>
            </a:endParaRPr>
          </a:p>
        </p:txBody>
      </p:sp>
      <p:sp useBgFill="1">
        <p:nvSpPr>
          <p:cNvPr id="4" name="Title 3"/>
          <p:cNvSpPr>
            <a:spLocks noGrp="1"/>
          </p:cNvSpPr>
          <p:nvPr>
            <p:ph type="title"/>
          </p:nvPr>
        </p:nvSpPr>
        <p:spPr>
          <a:xfrm>
            <a:off x="762000" y="685800"/>
            <a:ext cx="8001000" cy="533400"/>
          </a:xfrm>
          <a:effectLst>
            <a:glow rad="228600">
              <a:schemeClr val="accent6">
                <a:satMod val="175000"/>
                <a:alpha val="40000"/>
              </a:schemeClr>
            </a:glow>
          </a:effectLst>
        </p:spPr>
        <p:txBody>
          <a:bodyPr/>
          <a:lstStyle/>
          <a:p>
            <a:pPr algn="ctr" rtl="0"/>
            <a:r>
              <a:rPr lang="fa-IR" sz="2000" b="1" dirty="0" smtClean="0">
                <a:solidFill>
                  <a:schemeClr val="bg2">
                    <a:lumMod val="60000"/>
                    <a:lumOff val="40000"/>
                  </a:schemeClr>
                </a:solidFill>
                <a:effectLst>
                  <a:outerShdw blurRad="38100" dist="38100" dir="2700000" algn="tl">
                    <a:srgbClr val="000000">
                      <a:alpha val="43137"/>
                    </a:srgbClr>
                  </a:outerShdw>
                </a:effectLst>
                <a:cs typeface="Nazanin" pitchFamily="2" charset="-78"/>
              </a:rPr>
              <a:t>نحوه </a:t>
            </a:r>
            <a:r>
              <a:rPr lang="fa-IR" sz="2000" b="1" dirty="0">
                <a:solidFill>
                  <a:schemeClr val="bg2">
                    <a:lumMod val="60000"/>
                    <a:lumOff val="40000"/>
                  </a:schemeClr>
                </a:solidFill>
                <a:effectLst>
                  <a:outerShdw blurRad="38100" dist="38100" dir="2700000" algn="tl">
                    <a:srgbClr val="000000">
                      <a:alpha val="43137"/>
                    </a:srgbClr>
                  </a:outerShdw>
                </a:effectLst>
                <a:cs typeface="Nazanin" pitchFamily="2" charset="-78"/>
              </a:rPr>
              <a:t>اجراي تحقيق و جمع آوري داده هاي آن و مشخصات ابزار جمع آوري داده </a:t>
            </a:r>
            <a:r>
              <a:rPr lang="fa-IR" sz="2000" b="1" dirty="0" smtClean="0">
                <a:solidFill>
                  <a:schemeClr val="bg2">
                    <a:lumMod val="60000"/>
                    <a:lumOff val="40000"/>
                  </a:schemeClr>
                </a:solidFill>
                <a:effectLst>
                  <a:outerShdw blurRad="38100" dist="38100" dir="2700000" algn="tl">
                    <a:srgbClr val="000000">
                      <a:alpha val="43137"/>
                    </a:srgbClr>
                  </a:outerShdw>
                </a:effectLst>
                <a:cs typeface="Nazanin" pitchFamily="2" charset="-78"/>
              </a:rPr>
              <a:t>ها</a:t>
            </a:r>
            <a:endParaRPr lang="en-US" sz="2000" b="1" dirty="0">
              <a:solidFill>
                <a:schemeClr val="bg2">
                  <a:lumMod val="60000"/>
                  <a:lumOff val="40000"/>
                </a:schemeClr>
              </a:solidFill>
              <a:effectLst>
                <a:outerShdw blurRad="38100" dist="38100" dir="2700000" algn="tl">
                  <a:srgbClr val="000000">
                    <a:alpha val="43137"/>
                  </a:srgbClr>
                </a:outerShdw>
              </a:effectLst>
              <a:cs typeface="Nazanin" pitchFamily="2" charset="-78"/>
            </a:endParaRPr>
          </a:p>
        </p:txBody>
      </p:sp>
    </p:spTree>
    <p:extLst>
      <p:ext uri="{BB962C8B-B14F-4D97-AF65-F5344CB8AC3E}">
        <p14:creationId xmlns:p14="http://schemas.microsoft.com/office/powerpoint/2010/main" xmlns="" val="16936829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382000" cy="5105400"/>
          </a:xfrm>
        </p:spPr>
        <p:txBody>
          <a:bodyPr/>
          <a:lstStyle/>
          <a:p>
            <a:pPr algn="just"/>
            <a:r>
              <a:rPr lang="fa-IR" sz="2800" b="1" dirty="0"/>
              <a:t>داده های دموگرافیک پیوسته براساس </a:t>
            </a:r>
            <a:r>
              <a:rPr lang="en-US" sz="2800" b="1" dirty="0"/>
              <a:t>mean ± SD</a:t>
            </a:r>
            <a:r>
              <a:rPr lang="fa-IR" sz="2800" b="1" dirty="0"/>
              <a:t>  و درصورتی که توزیع نرمال نداشته باشند به صورت میانه و چارک بیان  می شوند. داده های طبقه ای </a:t>
            </a:r>
            <a:r>
              <a:rPr lang="en-US" sz="2800" b="1" dirty="0"/>
              <a:t>(Categorical)</a:t>
            </a:r>
            <a:r>
              <a:rPr lang="fa-IR" sz="2800" b="1" dirty="0"/>
              <a:t> براساس درصد بیان می شود. </a:t>
            </a:r>
            <a:endParaRPr lang="fa-IR" sz="2800" b="1" dirty="0" smtClean="0"/>
          </a:p>
          <a:p>
            <a:pPr algn="just"/>
            <a:endParaRPr lang="fa-IR" sz="2800" b="1" dirty="0"/>
          </a:p>
          <a:p>
            <a:pPr algn="just"/>
            <a:endParaRPr lang="en-US" sz="2800" b="1" dirty="0"/>
          </a:p>
          <a:p>
            <a:pPr algn="just"/>
            <a:r>
              <a:rPr lang="fa-IR" sz="2800" b="1" dirty="0"/>
              <a:t>میزان شیوع دیابت در افراد وارد شده به دو فاز اول و چهارم مطالعه محاسبه می گردد. شیوع اختصاصی سنی و جنسی محاسبه می شود، ریسک فاکتورهای دیابت در دو فاز با استفاده از تست های </a:t>
            </a:r>
            <a:r>
              <a:rPr lang="en-US" sz="2800" b="1" dirty="0"/>
              <a:t>x</a:t>
            </a:r>
            <a:r>
              <a:rPr lang="en-US" sz="2800" b="1" baseline="30000" dirty="0"/>
              <a:t>2</a:t>
            </a:r>
            <a:r>
              <a:rPr lang="fa-IR" sz="2800" b="1" dirty="0"/>
              <a:t>، و آزمون مقایسه نسبت ها </a:t>
            </a:r>
            <a:r>
              <a:rPr lang="en-US" sz="2800" b="1" dirty="0"/>
              <a:t>student t test </a:t>
            </a:r>
            <a:r>
              <a:rPr lang="fa-IR" sz="2800" b="1" dirty="0"/>
              <a:t>و در صورت لزوم </a:t>
            </a:r>
            <a:r>
              <a:rPr lang="en-US" sz="2800" b="1" dirty="0"/>
              <a:t>Mann-Whitney</a:t>
            </a:r>
            <a:r>
              <a:rPr lang="fa-IR" sz="2800" b="1" dirty="0"/>
              <a:t> ارزیابی می‌شود. </a:t>
            </a:r>
            <a:endParaRPr lang="fa-IR" sz="2800" b="1" dirty="0" smtClean="0"/>
          </a:p>
          <a:p>
            <a:pPr algn="justLow">
              <a:buFont typeface="Wingdings" pitchFamily="2" charset="2"/>
              <a:buChar char="§"/>
            </a:pPr>
            <a:endParaRPr lang="fa-IR" sz="2800" b="1" dirty="0">
              <a:cs typeface="Nazanin" pitchFamily="2" charset="-78"/>
            </a:endParaRPr>
          </a:p>
        </p:txBody>
      </p:sp>
      <p:sp useBgFill="1">
        <p:nvSpPr>
          <p:cNvPr id="4" name="Title 3"/>
          <p:cNvSpPr>
            <a:spLocks noGrp="1"/>
          </p:cNvSpPr>
          <p:nvPr>
            <p:ph type="title"/>
          </p:nvPr>
        </p:nvSpPr>
        <p:spPr>
          <a:xfrm>
            <a:off x="1219200" y="685800"/>
            <a:ext cx="6705600" cy="685800"/>
          </a:xfrm>
          <a:effectLst>
            <a:glow rad="228600">
              <a:schemeClr val="accent6">
                <a:satMod val="175000"/>
                <a:alpha val="40000"/>
              </a:schemeClr>
            </a:glow>
          </a:effectLst>
        </p:spPr>
        <p:txBody>
          <a:bodyPr/>
          <a:lstStyle/>
          <a:p>
            <a:pPr algn="ctr" rtl="0"/>
            <a:r>
              <a:rPr lang="fa-IR" sz="2800" b="1" dirty="0">
                <a:solidFill>
                  <a:schemeClr val="bg2">
                    <a:lumMod val="60000"/>
                    <a:lumOff val="40000"/>
                  </a:schemeClr>
                </a:solidFill>
                <a:effectLst>
                  <a:outerShdw blurRad="38100" dist="38100" dir="2700000" algn="tl">
                    <a:srgbClr val="000000">
                      <a:alpha val="43137"/>
                    </a:srgbClr>
                  </a:outerShdw>
                </a:effectLst>
                <a:cs typeface="Nazanin" pitchFamily="2" charset="-78"/>
              </a:rPr>
              <a:t>تجزيه و تحليل داده ها </a:t>
            </a:r>
            <a:endParaRPr lang="en-US" sz="2800" b="1" dirty="0">
              <a:solidFill>
                <a:schemeClr val="bg2">
                  <a:lumMod val="60000"/>
                  <a:lumOff val="40000"/>
                </a:schemeClr>
              </a:solidFill>
              <a:effectLst>
                <a:outerShdw blurRad="38100" dist="38100" dir="2700000" algn="tl">
                  <a:srgbClr val="000000">
                    <a:alpha val="43137"/>
                  </a:srgbClr>
                </a:outerShdw>
              </a:effectLst>
              <a:cs typeface="Nazanin" pitchFamily="2" charset="-78"/>
            </a:endParaRPr>
          </a:p>
        </p:txBody>
      </p:sp>
    </p:spTree>
    <p:extLst>
      <p:ext uri="{BB962C8B-B14F-4D97-AF65-F5344CB8AC3E}">
        <p14:creationId xmlns:p14="http://schemas.microsoft.com/office/powerpoint/2010/main" xmlns="" val="9999909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6536" y="457200"/>
            <a:ext cx="2638864" cy="923330"/>
          </a:xfrm>
          <a:prstGeom prst="rect">
            <a:avLst/>
          </a:prstGeom>
          <a:noFill/>
        </p:spPr>
        <p:txBody>
          <a:bodyPr wrap="none" lIns="91440" tIns="45720" rIns="91440" bIns="45720">
            <a:spAutoFit/>
          </a:bodyPr>
          <a:lstStyle/>
          <a:p>
            <a:pPr algn="ctr"/>
            <a:r>
              <a:rPr lang="fa-IR" sz="3600" b="1" cap="none" spc="100" dirty="0" smtClean="0">
                <a:ln w="18000">
                  <a:solidFill>
                    <a:schemeClr val="accent1">
                      <a:satMod val="200000"/>
                      <a:tint val="72000"/>
                    </a:schemeClr>
                  </a:solidFill>
                  <a:prstDash val="solid"/>
                </a:ln>
                <a:solidFill>
                  <a:schemeClr val="bg2">
                    <a:lumMod val="60000"/>
                    <a:lumOff val="40000"/>
                    <a:alpha val="5700"/>
                  </a:schemeClr>
                </a:solidFill>
                <a:effectLst>
                  <a:outerShdw blurRad="25000" dist="20000" dir="16020000" algn="tl">
                    <a:schemeClr val="accent1">
                      <a:satMod val="200000"/>
                      <a:shade val="1000"/>
                      <a:alpha val="60000"/>
                    </a:schemeClr>
                  </a:outerShdw>
                </a:effectLst>
              </a:rPr>
              <a:t>جداول توخالی</a:t>
            </a:r>
            <a:r>
              <a:rPr lang="fa-IR" sz="5400" b="1" cap="none" spc="100" dirty="0" smtClean="0">
                <a:ln w="18000">
                  <a:solidFill>
                    <a:schemeClr val="accent1">
                      <a:satMod val="200000"/>
                      <a:tint val="72000"/>
                    </a:schemeClr>
                  </a:solidFill>
                  <a:prstDash val="solid"/>
                </a:ln>
                <a:solidFill>
                  <a:schemeClr val="bg2">
                    <a:lumMod val="60000"/>
                    <a:lumOff val="40000"/>
                    <a:alpha val="5700"/>
                  </a:schemeClr>
                </a:solidFill>
                <a:effectLst>
                  <a:outerShdw blurRad="25000" dist="20000" dir="16020000" algn="tl">
                    <a:schemeClr val="accent1">
                      <a:satMod val="200000"/>
                      <a:shade val="1000"/>
                      <a:alpha val="60000"/>
                    </a:schemeClr>
                  </a:outerShdw>
                </a:effectLst>
              </a:rPr>
              <a:t> </a:t>
            </a:r>
            <a:endParaRPr lang="en-US" sz="5400" b="1" cap="none" spc="100" dirty="0">
              <a:ln w="18000">
                <a:solidFill>
                  <a:schemeClr val="accent1">
                    <a:satMod val="200000"/>
                    <a:tint val="72000"/>
                  </a:schemeClr>
                </a:solidFill>
                <a:prstDash val="solid"/>
              </a:ln>
              <a:solidFill>
                <a:schemeClr val="bg2">
                  <a:lumMod val="60000"/>
                  <a:lumOff val="40000"/>
                  <a:alpha val="5700"/>
                </a:schemeClr>
              </a:solidFill>
              <a:effectLst>
                <a:outerShdw blurRad="25000" dist="20000" dir="16020000" algn="tl">
                  <a:schemeClr val="accent1">
                    <a:satMod val="200000"/>
                    <a:shade val="1000"/>
                    <a:alpha val="60000"/>
                  </a:schemeClr>
                </a:outerShdw>
              </a:effectLst>
            </a:endParaRPr>
          </a:p>
        </p:txBody>
      </p:sp>
      <p:sp>
        <p:nvSpPr>
          <p:cNvPr id="3" name="Content Placeholder 2"/>
          <p:cNvSpPr>
            <a:spLocks noGrp="1"/>
          </p:cNvSpPr>
          <p:nvPr>
            <p:ph idx="1"/>
          </p:nvPr>
        </p:nvSpPr>
        <p:spPr>
          <a:xfrm>
            <a:off x="381000" y="1354026"/>
            <a:ext cx="8229600" cy="838200"/>
          </a:xfrm>
        </p:spPr>
        <p:txBody>
          <a:bodyPr/>
          <a:lstStyle/>
          <a:p>
            <a:pPr algn="just"/>
            <a:r>
              <a:rPr lang="ar-SA" sz="2000" b="1" dirty="0"/>
              <a:t>تغییرات شیوع </a:t>
            </a:r>
            <a:r>
              <a:rPr lang="fa-IR" sz="2000" b="1" dirty="0"/>
              <a:t>دیابت تازه تشخیص داده شده، دیابت شناخته شده </a:t>
            </a:r>
            <a:r>
              <a:rPr lang="ar-SA" sz="2000" b="1" dirty="0"/>
              <a:t>، </a:t>
            </a:r>
            <a:r>
              <a:rPr lang="en-US" sz="2000" b="1" dirty="0"/>
              <a:t>IFG</a:t>
            </a:r>
            <a:r>
              <a:rPr lang="fa-IR" sz="2000" b="1" dirty="0"/>
              <a:t>، </a:t>
            </a:r>
            <a:r>
              <a:rPr lang="en-US" sz="2000" b="1" dirty="0"/>
              <a:t>IGT</a:t>
            </a:r>
            <a:r>
              <a:rPr lang="fa-IR" sz="2000" b="1" dirty="0"/>
              <a:t>، </a:t>
            </a:r>
            <a:r>
              <a:rPr lang="en-US" sz="2000" b="1" dirty="0"/>
              <a:t>IFG</a:t>
            </a:r>
            <a:r>
              <a:rPr lang="fa-IR" sz="2000" b="1" dirty="0"/>
              <a:t> و </a:t>
            </a:r>
            <a:r>
              <a:rPr lang="en-US" sz="2000" b="1" dirty="0"/>
              <a:t>IGT </a:t>
            </a:r>
            <a:r>
              <a:rPr lang="fa-IR" sz="2000" b="1" dirty="0"/>
              <a:t>و سندروم متابولیک و ریسک فاکتورها در گروه سنی 29-20 سال در بالغین شهر تهران طی 10 سال (فاز 1 و 4) مطالعه قند و لیپید تهران</a:t>
            </a:r>
            <a:endParaRPr lang="en-US" sz="20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524000"/>
            <a:ext cx="8112865" cy="480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53426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1878" y="609600"/>
            <a:ext cx="7772400" cy="923330"/>
          </a:xfrm>
          <a:prstGeom prst="rect">
            <a:avLst/>
          </a:prstGeom>
        </p:spPr>
        <p:txBody>
          <a:bodyPr wrap="square">
            <a:spAutoFit/>
          </a:bodyPr>
          <a:lstStyle/>
          <a:p>
            <a:pPr algn="r" rtl="1"/>
            <a:r>
              <a:rPr lang="ar-SA" b="1" dirty="0">
                <a:latin typeface="Calibri"/>
                <a:ea typeface="Calibri"/>
              </a:rPr>
              <a:t>تغییرات شیوع </a:t>
            </a:r>
            <a:r>
              <a:rPr lang="fa-IR" b="1" dirty="0">
                <a:latin typeface="Calibri"/>
                <a:ea typeface="Calibri"/>
              </a:rPr>
              <a:t>دیابت تازه تشخیص داده شده، دیابت شناخته شده </a:t>
            </a:r>
            <a:r>
              <a:rPr lang="ar-SA" b="1" dirty="0">
                <a:latin typeface="Calibri"/>
                <a:ea typeface="Calibri"/>
              </a:rPr>
              <a:t>، </a:t>
            </a:r>
            <a:r>
              <a:rPr lang="en-US" b="1" dirty="0">
                <a:latin typeface="Calibri"/>
                <a:ea typeface="Calibri"/>
              </a:rPr>
              <a:t>IFG</a:t>
            </a:r>
            <a:r>
              <a:rPr lang="fa-IR" b="1" dirty="0">
                <a:latin typeface="Calibri"/>
                <a:ea typeface="Calibri"/>
              </a:rPr>
              <a:t>، </a:t>
            </a:r>
            <a:r>
              <a:rPr lang="en-US" b="1" dirty="0">
                <a:latin typeface="Calibri"/>
                <a:ea typeface="Calibri"/>
              </a:rPr>
              <a:t>IGT</a:t>
            </a:r>
            <a:r>
              <a:rPr lang="fa-IR" b="1" dirty="0">
                <a:latin typeface="Calibri"/>
                <a:ea typeface="Calibri"/>
              </a:rPr>
              <a:t>، </a:t>
            </a:r>
            <a:r>
              <a:rPr lang="en-US" b="1" dirty="0">
                <a:latin typeface="Calibri"/>
                <a:ea typeface="Calibri"/>
              </a:rPr>
              <a:t>IFG</a:t>
            </a:r>
            <a:r>
              <a:rPr lang="fa-IR" b="1" dirty="0">
                <a:latin typeface="Calibri"/>
                <a:ea typeface="Calibri"/>
              </a:rPr>
              <a:t> و </a:t>
            </a:r>
            <a:r>
              <a:rPr lang="en-US" b="1" dirty="0">
                <a:latin typeface="Calibri"/>
                <a:ea typeface="Calibri"/>
              </a:rPr>
              <a:t>IGT</a:t>
            </a:r>
            <a:r>
              <a:rPr lang="en-US" b="1" dirty="0">
                <a:latin typeface="Arial"/>
                <a:ea typeface="Calibri"/>
              </a:rPr>
              <a:t> </a:t>
            </a:r>
            <a:r>
              <a:rPr lang="fa-IR" b="1" dirty="0">
                <a:latin typeface="Arial"/>
                <a:ea typeface="Calibri"/>
              </a:rPr>
              <a:t>و سندروم متابولیک و ریسک فاکتورها در گروه سنی 39-30 سال در بالغین شهر تهران طی 10 سال (فاز 1 و 4) مطالعه قند و لیپید تهران</a:t>
            </a:r>
            <a:endParaRPr lang="en-US"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609600"/>
            <a:ext cx="8646431"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8030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sz="1800" b="1" dirty="0"/>
              <a:t>تغییرات شیوع </a:t>
            </a:r>
            <a:r>
              <a:rPr lang="fa-IR" sz="1800" b="1" dirty="0"/>
              <a:t>دیابت تازه تشخیص داده شده، دیابت شناخته شده </a:t>
            </a:r>
            <a:r>
              <a:rPr lang="ar-SA" sz="1800" b="1" dirty="0"/>
              <a:t>، </a:t>
            </a:r>
            <a:r>
              <a:rPr lang="en-US" sz="1800" b="1" dirty="0"/>
              <a:t>IFG</a:t>
            </a:r>
            <a:r>
              <a:rPr lang="fa-IR" sz="1800" b="1" dirty="0"/>
              <a:t>، </a:t>
            </a:r>
            <a:r>
              <a:rPr lang="en-US" sz="1800" b="1" dirty="0"/>
              <a:t>IGT</a:t>
            </a:r>
            <a:r>
              <a:rPr lang="fa-IR" sz="1800" b="1" dirty="0"/>
              <a:t>، </a:t>
            </a:r>
            <a:r>
              <a:rPr lang="en-US" sz="1800" b="1" dirty="0"/>
              <a:t>IFG</a:t>
            </a:r>
            <a:r>
              <a:rPr lang="fa-IR" sz="1800" b="1" dirty="0"/>
              <a:t> و </a:t>
            </a:r>
            <a:r>
              <a:rPr lang="en-US" sz="1800" b="1" dirty="0"/>
              <a:t>IGT </a:t>
            </a:r>
            <a:r>
              <a:rPr lang="fa-IR" sz="1800" b="1" dirty="0"/>
              <a:t>و سندروم متابولیک و ریسک فاکتورها در گروه سنی 49-40 سال در بالغین شهر تهران طی 10 سال (فاز 1 و 4) مطالعه قند و لیپید تهران</a:t>
            </a:r>
            <a:endParaRPr lang="en-US" sz="1800" b="1" dirty="0"/>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6180" y="685800"/>
            <a:ext cx="7910620" cy="5334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14369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sz="1800" b="1" dirty="0"/>
              <a:t>تغییرات شیوع </a:t>
            </a:r>
            <a:r>
              <a:rPr lang="fa-IR" sz="1800" b="1" dirty="0"/>
              <a:t>دیابت تازه تشخیص داده شده، دیابت شناخته شده </a:t>
            </a:r>
            <a:r>
              <a:rPr lang="ar-SA" sz="1800" b="1" dirty="0"/>
              <a:t>، </a:t>
            </a:r>
            <a:r>
              <a:rPr lang="en-US" sz="1800" b="1" dirty="0"/>
              <a:t>IFG</a:t>
            </a:r>
            <a:r>
              <a:rPr lang="fa-IR" sz="1800" b="1" dirty="0"/>
              <a:t>، </a:t>
            </a:r>
            <a:r>
              <a:rPr lang="en-US" sz="1800" b="1" dirty="0"/>
              <a:t>IGT</a:t>
            </a:r>
            <a:r>
              <a:rPr lang="fa-IR" sz="1800" b="1" dirty="0"/>
              <a:t>، </a:t>
            </a:r>
            <a:r>
              <a:rPr lang="en-US" sz="1800" b="1" dirty="0"/>
              <a:t>IFG</a:t>
            </a:r>
            <a:r>
              <a:rPr lang="fa-IR" sz="1800" b="1" dirty="0"/>
              <a:t> و </a:t>
            </a:r>
            <a:r>
              <a:rPr lang="en-US" sz="1800" b="1" dirty="0"/>
              <a:t>IGT </a:t>
            </a:r>
            <a:r>
              <a:rPr lang="fa-IR" sz="1800" b="1" dirty="0"/>
              <a:t>و سندروم متابولیک و ریسک فاکتورها در گروه سنی 59-50 سال در بالغین شهر تهران طی 10 سال (فاز 1 و 4) مطالعه قند و لیپید تهران</a:t>
            </a:r>
            <a:endParaRPr lang="en-US" sz="1800" b="1"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6101" y="685800"/>
            <a:ext cx="8543099"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767300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ar-SA" sz="1800" b="1" dirty="0"/>
              <a:t>تغییرات شیوع </a:t>
            </a:r>
            <a:r>
              <a:rPr lang="fa-IR" sz="1800" b="1" dirty="0"/>
              <a:t>دیابت تازه تشخیص داده شده، دیابت شناخته شده </a:t>
            </a:r>
            <a:r>
              <a:rPr lang="ar-SA" sz="1800" b="1" dirty="0"/>
              <a:t>، </a:t>
            </a:r>
            <a:r>
              <a:rPr lang="en-US" sz="1800" b="1" dirty="0"/>
              <a:t>IFG</a:t>
            </a:r>
            <a:r>
              <a:rPr lang="fa-IR" sz="1800" b="1" dirty="0"/>
              <a:t>، </a:t>
            </a:r>
            <a:r>
              <a:rPr lang="en-US" sz="1800" b="1" dirty="0"/>
              <a:t>IGT</a:t>
            </a:r>
            <a:r>
              <a:rPr lang="fa-IR" sz="1800" b="1" dirty="0"/>
              <a:t>، </a:t>
            </a:r>
            <a:r>
              <a:rPr lang="en-US" sz="1800" b="1" dirty="0"/>
              <a:t>IFG</a:t>
            </a:r>
            <a:r>
              <a:rPr lang="fa-IR" sz="1800" b="1" dirty="0"/>
              <a:t> و </a:t>
            </a:r>
            <a:r>
              <a:rPr lang="en-US" sz="1800" b="1" dirty="0"/>
              <a:t>IGT </a:t>
            </a:r>
            <a:r>
              <a:rPr lang="fa-IR" sz="1800" b="1" dirty="0"/>
              <a:t>و سندروم متابولیک و ریسک فاکتورها در گروه سنی 69-60 سال در بالغین شهر تهران طی 10 سال (فاز 1 و 4) مطالعه قند و لیپید تهران</a:t>
            </a:r>
            <a:endParaRPr lang="en-US" sz="1800" b="1"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685800"/>
            <a:ext cx="8701219" cy="5562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01703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8305800" cy="3429000"/>
          </a:xfrm>
          <a:gradFill>
            <a:gsLst>
              <a:gs pos="0">
                <a:srgbClr val="03D4A8"/>
              </a:gs>
              <a:gs pos="25000">
                <a:srgbClr val="21D6E0"/>
              </a:gs>
              <a:gs pos="75000">
                <a:srgbClr val="0087E6"/>
              </a:gs>
              <a:gs pos="100000">
                <a:srgbClr val="005CBF"/>
              </a:gs>
            </a:gsLst>
            <a:lin ang="16200000" scaled="0"/>
          </a:gradFill>
          <a:effectLst>
            <a:glow rad="2286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algn="r">
              <a:lnSpc>
                <a:spcPct val="150000"/>
              </a:lnSpc>
            </a:pP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r>
              <a:rPr lang="fa-IR" sz="2800" b="1" dirty="0">
                <a:solidFill>
                  <a:schemeClr val="accent2">
                    <a:lumMod val="75000"/>
                  </a:schemeClr>
                </a:solidFill>
                <a:effectLst>
                  <a:outerShdw blurRad="38100" dist="38100" dir="2700000" algn="tl">
                    <a:srgbClr val="000000">
                      <a:alpha val="43137"/>
                    </a:srgbClr>
                  </a:outerShdw>
                </a:effectLst>
              </a:rPr>
              <a:t/>
            </a:r>
            <a:br>
              <a:rPr lang="fa-IR" sz="2800" b="1" dirty="0">
                <a:solidFill>
                  <a:schemeClr val="accent2">
                    <a:lumMod val="75000"/>
                  </a:schemeClr>
                </a:solidFill>
                <a:effectLst>
                  <a:outerShdw blurRad="38100" dist="38100" dir="2700000" algn="tl">
                    <a:srgbClr val="000000">
                      <a:alpha val="43137"/>
                    </a:srgbClr>
                  </a:outerShdw>
                </a:effectLst>
              </a:rPr>
            </a:b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r>
              <a:rPr lang="en-US" sz="2800" b="1" dirty="0" smtClean="0">
                <a:solidFill>
                  <a:schemeClr val="accent2">
                    <a:lumMod val="75000"/>
                  </a:schemeClr>
                </a:solidFill>
                <a:effectLst>
                  <a:outerShdw blurRad="38100" dist="38100" dir="2700000" algn="tl">
                    <a:srgbClr val="000000">
                      <a:alpha val="43137"/>
                    </a:srgbClr>
                  </a:outerShdw>
                </a:effectLst>
              </a:rPr>
              <a:t/>
            </a:r>
            <a:br>
              <a:rPr lang="en-US" sz="2800" b="1" dirty="0" smtClean="0">
                <a:solidFill>
                  <a:schemeClr val="accent2">
                    <a:lumMod val="75000"/>
                  </a:schemeClr>
                </a:solidFill>
                <a:effectLst>
                  <a:outerShdw blurRad="38100" dist="38100" dir="2700000" algn="tl">
                    <a:srgbClr val="000000">
                      <a:alpha val="43137"/>
                    </a:srgbClr>
                  </a:outerShdw>
                </a:effectLst>
              </a:rPr>
            </a:br>
            <a:r>
              <a:rPr lang="fa-IR" sz="2800" b="1" dirty="0" smtClean="0">
                <a:solidFill>
                  <a:schemeClr val="bg2">
                    <a:lumMod val="60000"/>
                    <a:lumOff val="40000"/>
                  </a:schemeClr>
                </a:solidFill>
                <a:effectLst>
                  <a:outerShdw blurRad="38100" dist="38100" dir="2700000" algn="tl">
                    <a:srgbClr val="000000">
                      <a:alpha val="43137"/>
                    </a:srgbClr>
                  </a:outerShdw>
                </a:effectLst>
              </a:rPr>
              <a:t>محدودیت </a:t>
            </a:r>
            <a:r>
              <a:rPr lang="fa-IR" sz="2800" b="1" dirty="0">
                <a:solidFill>
                  <a:schemeClr val="bg2">
                    <a:lumMod val="60000"/>
                    <a:lumOff val="40000"/>
                  </a:schemeClr>
                </a:solidFill>
                <a:effectLst>
                  <a:outerShdw blurRad="38100" dist="38100" dir="2700000" algn="tl">
                    <a:srgbClr val="000000">
                      <a:alpha val="43137"/>
                    </a:srgbClr>
                  </a:outerShdw>
                </a:effectLst>
              </a:rPr>
              <a:t>های مطالعه</a:t>
            </a:r>
            <a:r>
              <a:rPr lang="fa-IR" sz="2800" b="1" dirty="0" smtClean="0">
                <a:solidFill>
                  <a:schemeClr val="bg2">
                    <a:lumMod val="60000"/>
                    <a:lumOff val="40000"/>
                  </a:schemeClr>
                </a:solidFill>
                <a:effectLst>
                  <a:outerShdw blurRad="38100" dist="38100" dir="2700000" algn="tl">
                    <a:srgbClr val="000000">
                      <a:alpha val="43137"/>
                    </a:srgbClr>
                  </a:outerShdw>
                </a:effectLst>
              </a:rPr>
              <a:t>:</a:t>
            </a:r>
            <a:r>
              <a:rPr lang="fa-IR" sz="2800" b="1" dirty="0" smtClean="0">
                <a:solidFill>
                  <a:schemeClr val="tx1"/>
                </a:solidFill>
                <a:effectLst>
                  <a:outerShdw blurRad="38100" dist="38100" dir="2700000" algn="tl">
                    <a:srgbClr val="000000">
                      <a:alpha val="43137"/>
                    </a:srgbClr>
                  </a:outerShdw>
                </a:effectLst>
              </a:rPr>
              <a:t/>
            </a:r>
            <a:br>
              <a:rPr lang="fa-IR" sz="2800" b="1" dirty="0" smtClean="0">
                <a:solidFill>
                  <a:schemeClr val="tx1"/>
                </a:solidFill>
                <a:effectLst>
                  <a:outerShdw blurRad="38100" dist="38100" dir="2700000" algn="tl">
                    <a:srgbClr val="000000">
                      <a:alpha val="43137"/>
                    </a:srgbClr>
                  </a:outerShdw>
                </a:effectLst>
              </a:rPr>
            </a:b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r>
              <a:rPr lang="en-US" sz="2200" b="1" dirty="0">
                <a:solidFill>
                  <a:schemeClr val="bg1"/>
                </a:solidFill>
              </a:rPr>
              <a:t/>
            </a:r>
            <a:br>
              <a:rPr lang="en-US" sz="2200" b="1" dirty="0">
                <a:solidFill>
                  <a:schemeClr val="bg1"/>
                </a:solidFill>
              </a:rPr>
            </a:br>
            <a:r>
              <a:rPr lang="ar-SA" sz="2200" b="1" dirty="0">
                <a:solidFill>
                  <a:schemeClr val="bg1"/>
                </a:solidFill>
              </a:rPr>
              <a:t>با توجه به انجام مطالعه در زمینه یک مطالعه کوهورت و افزایش آگاهی نمونه ها در زمینه دیابت امکان رعایت نکات بیشتر در آنها وجود دارد که ممکن است منجر </a:t>
            </a:r>
            <a:r>
              <a:rPr lang="en-US" sz="2200" b="1" dirty="0" smtClean="0">
                <a:solidFill>
                  <a:schemeClr val="bg1"/>
                </a:solidFill>
              </a:rPr>
              <a:t>Hawthorne effect</a:t>
            </a:r>
            <a:r>
              <a:rPr lang="ar-SA" sz="2200" b="1" dirty="0" smtClean="0">
                <a:solidFill>
                  <a:schemeClr val="bg1"/>
                </a:solidFill>
              </a:rPr>
              <a:t> </a:t>
            </a:r>
            <a:r>
              <a:rPr lang="ar-SA" sz="2200" b="1" dirty="0">
                <a:solidFill>
                  <a:schemeClr val="bg1"/>
                </a:solidFill>
              </a:rPr>
              <a:t>شده و در تخمین موارد تا </a:t>
            </a:r>
            <a:r>
              <a:rPr lang="ar-SA" sz="2200" b="1" dirty="0" smtClean="0">
                <a:solidFill>
                  <a:schemeClr val="bg1"/>
                </a:solidFill>
              </a:rPr>
              <a:t>حدودی</a:t>
            </a:r>
            <a:r>
              <a:rPr lang="en-US" sz="2200" b="1" dirty="0" smtClean="0">
                <a:solidFill>
                  <a:schemeClr val="bg1"/>
                </a:solidFill>
              </a:rPr>
              <a:t>under estimation  </a:t>
            </a:r>
            <a:r>
              <a:rPr lang="fa-IR" sz="2200" b="1" dirty="0" smtClean="0">
                <a:solidFill>
                  <a:schemeClr val="bg1"/>
                </a:solidFill>
              </a:rPr>
              <a:t> رخ </a:t>
            </a:r>
            <a:r>
              <a:rPr lang="fa-IR" sz="2200" b="1" dirty="0">
                <a:solidFill>
                  <a:schemeClr val="bg1"/>
                </a:solidFill>
              </a:rPr>
              <a:t>دهد. </a:t>
            </a:r>
            <a:r>
              <a:rPr lang="en-US" sz="2200" b="1" dirty="0">
                <a:solidFill>
                  <a:schemeClr val="bg1"/>
                </a:solidFill>
              </a:rPr>
              <a:t/>
            </a:r>
            <a:br>
              <a:rPr lang="en-US" sz="2200" b="1" dirty="0">
                <a:solidFill>
                  <a:schemeClr val="bg1"/>
                </a:solidFill>
              </a:rPr>
            </a:br>
            <a:r>
              <a:rPr lang="fa-IR" sz="2200" b="1" dirty="0">
                <a:solidFill>
                  <a:schemeClr val="bg1"/>
                </a:solidFill>
              </a:rPr>
              <a:t>از محدودیت های دیگر مطالعه ثبت فعالیت فیزیکی به دو روش گونانون در فاز اول و چهارم است.</a:t>
            </a: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r>
              <a:rPr lang="fa-IR" sz="2800" b="1" dirty="0">
                <a:solidFill>
                  <a:schemeClr val="accent2">
                    <a:lumMod val="75000"/>
                  </a:schemeClr>
                </a:solidFill>
                <a:effectLst>
                  <a:outerShdw blurRad="38100" dist="38100" dir="2700000" algn="tl">
                    <a:srgbClr val="000000">
                      <a:alpha val="43137"/>
                    </a:srgbClr>
                  </a:outerShdw>
                </a:effectLst>
              </a:rPr>
              <a:t/>
            </a:r>
            <a:br>
              <a:rPr lang="fa-IR" sz="2800" b="1" dirty="0">
                <a:solidFill>
                  <a:schemeClr val="accent2">
                    <a:lumMod val="75000"/>
                  </a:schemeClr>
                </a:solidFill>
                <a:effectLst>
                  <a:outerShdw blurRad="38100" dist="38100" dir="2700000" algn="tl">
                    <a:srgbClr val="000000">
                      <a:alpha val="43137"/>
                    </a:srgbClr>
                  </a:outerShdw>
                </a:effectLst>
              </a:rPr>
            </a:br>
            <a:r>
              <a:rPr lang="fa-IR" sz="2800" b="1" dirty="0">
                <a:solidFill>
                  <a:schemeClr val="accent2">
                    <a:lumMod val="75000"/>
                  </a:schemeClr>
                </a:solidFill>
                <a:effectLst>
                  <a:outerShdw blurRad="38100" dist="38100" dir="2700000" algn="tl">
                    <a:srgbClr val="000000">
                      <a:alpha val="43137"/>
                    </a:srgbClr>
                  </a:outerShdw>
                </a:effectLst>
              </a:rPr>
              <a:t/>
            </a:r>
            <a:br>
              <a:rPr lang="fa-IR" sz="2800" b="1" dirty="0">
                <a:solidFill>
                  <a:schemeClr val="accent2">
                    <a:lumMod val="75000"/>
                  </a:schemeClr>
                </a:solidFill>
                <a:effectLst>
                  <a:outerShdw blurRad="38100" dist="38100" dir="2700000" algn="tl">
                    <a:srgbClr val="000000">
                      <a:alpha val="43137"/>
                    </a:srgbClr>
                  </a:outerShdw>
                </a:effectLst>
              </a:rPr>
            </a:b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endParaRPr lang="en-US" sz="28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41375109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382000" cy="4419600"/>
          </a:xfrm>
          <a:gradFill>
            <a:gsLst>
              <a:gs pos="0">
                <a:srgbClr val="03D4A8"/>
              </a:gs>
              <a:gs pos="25000">
                <a:srgbClr val="21D6E0"/>
              </a:gs>
              <a:gs pos="75000">
                <a:srgbClr val="0087E6"/>
              </a:gs>
              <a:gs pos="100000">
                <a:srgbClr val="005CBF"/>
              </a:gs>
            </a:gsLst>
            <a:lin ang="16200000" scaled="0"/>
          </a:gradFill>
          <a:effectLst>
            <a:glow rad="2286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algn="r">
              <a:lnSpc>
                <a:spcPct val="150000"/>
              </a:lnSpc>
            </a:pP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r>
              <a:rPr lang="fa-IR" sz="2800" b="1" dirty="0" smtClean="0">
                <a:solidFill>
                  <a:schemeClr val="accent5">
                    <a:lumMod val="50000"/>
                  </a:schemeClr>
                </a:solidFill>
                <a:effectLst>
                  <a:outerShdw blurRad="38100" dist="38100" dir="2700000" algn="tl">
                    <a:srgbClr val="000000">
                      <a:alpha val="43137"/>
                    </a:srgbClr>
                  </a:outerShdw>
                </a:effectLst>
              </a:rPr>
              <a:t>مزیت مطالعه:</a:t>
            </a: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r>
              <a:rPr lang="ar-SA" sz="2400" b="1" dirty="0" smtClean="0">
                <a:solidFill>
                  <a:schemeClr val="accent3"/>
                </a:solidFill>
              </a:rPr>
              <a:t>مزیت مطالعه در اکثر مطالعات قبلی </a:t>
            </a:r>
            <a:r>
              <a:rPr lang="en-US" sz="2400" b="1" dirty="0" smtClean="0">
                <a:solidFill>
                  <a:schemeClr val="accent3"/>
                </a:solidFill>
              </a:rPr>
              <a:t>OGTT</a:t>
            </a:r>
            <a:r>
              <a:rPr lang="fa-IR" sz="2400" b="1" dirty="0" smtClean="0">
                <a:solidFill>
                  <a:schemeClr val="accent3"/>
                </a:solidFill>
              </a:rPr>
              <a:t> جز داده ها نیست اما در این مطالعه این داده استفاده می شود.</a:t>
            </a:r>
            <a:r>
              <a:rPr lang="en-US" sz="2400" b="1" dirty="0" smtClean="0">
                <a:solidFill>
                  <a:schemeClr val="accent3"/>
                </a:solidFill>
              </a:rPr>
              <a:t/>
            </a:r>
            <a:br>
              <a:rPr lang="en-US" sz="2400" b="1" dirty="0" smtClean="0">
                <a:solidFill>
                  <a:schemeClr val="accent3"/>
                </a:solidFill>
              </a:rPr>
            </a:br>
            <a:r>
              <a:rPr lang="fa-IR" sz="2400" b="1" dirty="0" smtClean="0">
                <a:solidFill>
                  <a:schemeClr val="accent3"/>
                </a:solidFill>
              </a:rPr>
              <a:t>در این مطالعه ریسک فاکتورهای متعددی بررسی می شود.</a:t>
            </a:r>
            <a:br>
              <a:rPr lang="fa-IR" sz="2400" b="1" dirty="0" smtClean="0">
                <a:solidFill>
                  <a:schemeClr val="accent3"/>
                </a:solidFill>
              </a:rPr>
            </a:br>
            <a:r>
              <a:rPr lang="fa-IR" sz="2400" b="1" dirty="0" smtClean="0">
                <a:solidFill>
                  <a:schemeClr val="bg1"/>
                </a:solidFill>
              </a:rPr>
              <a:t>مزیت دیگر این مطالعه اینست که با توجه به این که مطالعه مقطعی می باشد نگران از دست دادن داده ها (</a:t>
            </a:r>
            <a:r>
              <a:rPr lang="en-US" sz="2400" b="1" dirty="0" smtClean="0">
                <a:solidFill>
                  <a:schemeClr val="bg1"/>
                </a:solidFill>
              </a:rPr>
              <a:t>missing data</a:t>
            </a:r>
            <a:r>
              <a:rPr lang="fa-IR" sz="2400" b="1" dirty="0" smtClean="0">
                <a:solidFill>
                  <a:schemeClr val="bg1"/>
                </a:solidFill>
              </a:rPr>
              <a:t>) و عدم امکان پیگیری (</a:t>
            </a:r>
            <a:r>
              <a:rPr lang="en-US" sz="2400" b="1" dirty="0" smtClean="0">
                <a:solidFill>
                  <a:schemeClr val="bg1"/>
                </a:solidFill>
              </a:rPr>
              <a:t>Lost to follow up</a:t>
            </a:r>
            <a:r>
              <a:rPr lang="fa-IR" sz="2400" b="1" dirty="0" smtClean="0">
                <a:solidFill>
                  <a:schemeClr val="bg1"/>
                </a:solidFill>
              </a:rPr>
              <a:t>) نخواهیم بود و از همه نمونه های موجود استفاده می شود. </a:t>
            </a:r>
            <a:r>
              <a:rPr lang="en-US" sz="3200" b="1" dirty="0" smtClean="0">
                <a:solidFill>
                  <a:schemeClr val="bg1"/>
                </a:solidFill>
              </a:rPr>
              <a:t/>
            </a:r>
            <a:br>
              <a:rPr lang="en-US" sz="3200" b="1" dirty="0" smtClean="0">
                <a:solidFill>
                  <a:schemeClr val="bg1"/>
                </a:solidFill>
              </a:rPr>
            </a:br>
            <a:r>
              <a:rPr lang="fa-IR" sz="3200" b="1" dirty="0" smtClean="0">
                <a:solidFill>
                  <a:schemeClr val="accent2">
                    <a:lumMod val="75000"/>
                  </a:schemeClr>
                </a:solidFill>
                <a:effectLst>
                  <a:outerShdw blurRad="38100" dist="38100" dir="2700000" algn="tl">
                    <a:srgbClr val="000000">
                      <a:alpha val="43137"/>
                    </a:srgbClr>
                  </a:outerShdw>
                </a:effectLst>
              </a:rPr>
              <a:t/>
            </a:r>
            <a:br>
              <a:rPr lang="fa-IR" sz="3200" b="1" dirty="0" smtClean="0">
                <a:solidFill>
                  <a:schemeClr val="accent2">
                    <a:lumMod val="75000"/>
                  </a:schemeClr>
                </a:solidFill>
                <a:effectLst>
                  <a:outerShdw blurRad="38100" dist="38100" dir="2700000" algn="tl">
                    <a:srgbClr val="000000">
                      <a:alpha val="43137"/>
                    </a:srgbClr>
                  </a:outerShdw>
                </a:effectLst>
              </a:rPr>
            </a:b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r>
              <a:rPr lang="fa-IR" sz="2800" b="1" dirty="0" smtClean="0">
                <a:solidFill>
                  <a:schemeClr val="accent2">
                    <a:lumMod val="75000"/>
                  </a:schemeClr>
                </a:solidFill>
                <a:effectLst>
                  <a:outerShdw blurRad="38100" dist="38100" dir="2700000" algn="tl">
                    <a:srgbClr val="000000">
                      <a:alpha val="43137"/>
                    </a:srgbClr>
                  </a:outerShdw>
                </a:effectLst>
              </a:rPr>
              <a:t/>
            </a:r>
            <a:br>
              <a:rPr lang="fa-IR" sz="2800" b="1" dirty="0" smtClean="0">
                <a:solidFill>
                  <a:schemeClr val="accent2">
                    <a:lumMod val="75000"/>
                  </a:schemeClr>
                </a:solidFill>
                <a:effectLst>
                  <a:outerShdw blurRad="38100" dist="38100" dir="2700000" algn="tl">
                    <a:srgbClr val="000000">
                      <a:alpha val="43137"/>
                    </a:srgbClr>
                  </a:outerShdw>
                </a:effectLst>
              </a:rPr>
            </a:br>
            <a:endParaRPr lang="en-US" sz="2800" b="1" dirty="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081934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71600"/>
            <a:ext cx="8610600" cy="3810000"/>
          </a:xfrm>
        </p:spPr>
        <p:txBody>
          <a:bodyPr/>
          <a:lstStyle/>
          <a:p>
            <a:pPr algn="justLow"/>
            <a:r>
              <a:rPr lang="ar-SA" sz="2500" b="1" dirty="0" smtClean="0">
                <a:cs typeface="B Nazanin" pitchFamily="2" charset="-78"/>
              </a:rPr>
              <a:t>آمار </a:t>
            </a:r>
            <a:r>
              <a:rPr lang="ar-SA" sz="2500" b="1" dirty="0">
                <a:cs typeface="B Nazanin" pitchFamily="2" charset="-78"/>
              </a:rPr>
              <a:t>دیابتی ها در سال 1997 </a:t>
            </a:r>
            <a:r>
              <a:rPr lang="ar-SA" sz="2500" b="1" dirty="0" smtClean="0">
                <a:cs typeface="B Nazanin" pitchFamily="2" charset="-78"/>
              </a:rPr>
              <a:t>حدود </a:t>
            </a:r>
            <a:r>
              <a:rPr lang="ar-SA" sz="2500" b="1" dirty="0">
                <a:cs typeface="B Nazanin" pitchFamily="2" charset="-78"/>
              </a:rPr>
              <a:t>125 میلیون نفر </a:t>
            </a:r>
            <a:r>
              <a:rPr lang="fa-IR" sz="2500" b="1" dirty="0" smtClean="0">
                <a:cs typeface="B Nazanin" pitchFamily="2" charset="-78"/>
              </a:rPr>
              <a:t>در جهان بوده است. </a:t>
            </a:r>
            <a:r>
              <a:rPr lang="ar-SA" sz="2500" b="1" dirty="0" smtClean="0">
                <a:cs typeface="B Nazanin" pitchFamily="2" charset="-78"/>
              </a:rPr>
              <a:t>برآورد </a:t>
            </a:r>
            <a:r>
              <a:rPr lang="ar-SA" sz="2500" b="1" dirty="0">
                <a:cs typeface="B Nazanin" pitchFamily="2" charset="-78"/>
              </a:rPr>
              <a:t>سازمان بهداشت جهانی نشان </a:t>
            </a:r>
            <a:r>
              <a:rPr lang="fa-IR" sz="2500" b="1" dirty="0" smtClean="0">
                <a:cs typeface="B Nazanin" pitchFamily="2" charset="-78"/>
              </a:rPr>
              <a:t>داد در</a:t>
            </a:r>
            <a:r>
              <a:rPr lang="ar-SA" sz="2500" b="1" dirty="0" smtClean="0">
                <a:cs typeface="B Nazanin" pitchFamily="2" charset="-78"/>
              </a:rPr>
              <a:t> </a:t>
            </a:r>
            <a:r>
              <a:rPr lang="ar-SA" sz="2500" b="1" dirty="0">
                <a:cs typeface="B Nazanin" pitchFamily="2" charset="-78"/>
              </a:rPr>
              <a:t>سال 2025 تعداد دیابتی‌ها در جهان به 300 میلیون نفر افزایش </a:t>
            </a:r>
            <a:r>
              <a:rPr lang="ar-SA" sz="2500" b="1" dirty="0" smtClean="0">
                <a:cs typeface="B Nazanin" pitchFamily="2" charset="-78"/>
              </a:rPr>
              <a:t>یابد.  </a:t>
            </a:r>
            <a:r>
              <a:rPr lang="ar-SA" sz="2500" b="1" dirty="0">
                <a:cs typeface="B Nazanin" pitchFamily="2" charset="-78"/>
              </a:rPr>
              <a:t>شیوع دیابت در تمام گروه‌های سنی در سال 2000، </a:t>
            </a:r>
            <a:r>
              <a:rPr lang="fa-IR" sz="2500" b="1" dirty="0" smtClean="0">
                <a:cs typeface="B Nazanin" pitchFamily="2" charset="-78"/>
              </a:rPr>
              <a:t>2</a:t>
            </a:r>
            <a:r>
              <a:rPr lang="ar-SA" sz="2500" b="1" dirty="0" smtClean="0">
                <a:cs typeface="B Nazanin" pitchFamily="2" charset="-78"/>
              </a:rPr>
              <a:t>/</a:t>
            </a:r>
            <a:r>
              <a:rPr lang="fa-IR" sz="2500" b="1" dirty="0" smtClean="0">
                <a:cs typeface="B Nazanin" pitchFamily="2" charset="-78"/>
              </a:rPr>
              <a:t>8</a:t>
            </a:r>
            <a:r>
              <a:rPr lang="ar-SA" sz="2500" b="1" dirty="0" smtClean="0">
                <a:cs typeface="B Nazanin" pitchFamily="2" charset="-78"/>
              </a:rPr>
              <a:t> </a:t>
            </a:r>
            <a:r>
              <a:rPr lang="ar-SA" sz="2500" b="1" dirty="0">
                <a:cs typeface="B Nazanin" pitchFamily="2" charset="-78"/>
              </a:rPr>
              <a:t>درصد </a:t>
            </a:r>
            <a:r>
              <a:rPr lang="fa-IR" sz="2500" b="1" dirty="0" smtClean="0">
                <a:cs typeface="B Nazanin" pitchFamily="2" charset="-78"/>
              </a:rPr>
              <a:t>و</a:t>
            </a:r>
            <a:r>
              <a:rPr lang="ar-SA" sz="2500" b="1" dirty="0" smtClean="0">
                <a:cs typeface="B Nazanin" pitchFamily="2" charset="-78"/>
              </a:rPr>
              <a:t> </a:t>
            </a:r>
            <a:r>
              <a:rPr lang="ar-SA" sz="2500" b="1" dirty="0">
                <a:cs typeface="B Nazanin" pitchFamily="2" charset="-78"/>
              </a:rPr>
              <a:t>برای سال 2030، 4/4 درصد </a:t>
            </a:r>
            <a:r>
              <a:rPr lang="fa-IR" sz="2500" b="1" dirty="0" smtClean="0">
                <a:cs typeface="B Nazanin" pitchFamily="2" charset="-78"/>
              </a:rPr>
              <a:t>تخمین داده</a:t>
            </a:r>
            <a:r>
              <a:rPr lang="ar-SA" sz="2500" b="1" dirty="0" smtClean="0">
                <a:cs typeface="B Nazanin" pitchFamily="2" charset="-78"/>
              </a:rPr>
              <a:t> </a:t>
            </a:r>
            <a:r>
              <a:rPr lang="ar-SA" sz="2500" b="1" dirty="0">
                <a:cs typeface="B Nazanin" pitchFamily="2" charset="-78"/>
              </a:rPr>
              <a:t>شده </a:t>
            </a:r>
            <a:r>
              <a:rPr lang="ar-SA" sz="2500" b="1" dirty="0" smtClean="0">
                <a:cs typeface="B Nazanin" pitchFamily="2" charset="-78"/>
              </a:rPr>
              <a:t>است. </a:t>
            </a:r>
            <a:endParaRPr lang="en-US" sz="2500" b="1" dirty="0" smtClean="0">
              <a:cs typeface="B Nazanin" pitchFamily="2" charset="-78"/>
            </a:endParaRPr>
          </a:p>
          <a:p>
            <a:pPr marL="0" indent="0" algn="justLow">
              <a:buNone/>
            </a:pPr>
            <a:endParaRPr lang="en-US" sz="1050" b="1" dirty="0" smtClean="0">
              <a:cs typeface="B Nazanin" pitchFamily="2" charset="-78"/>
            </a:endParaRPr>
          </a:p>
          <a:p>
            <a:pPr algn="justLow"/>
            <a:r>
              <a:rPr lang="ar-SA" sz="2500" b="1" dirty="0" smtClean="0">
                <a:cs typeface="B Nazanin" pitchFamily="2" charset="-78"/>
              </a:rPr>
              <a:t>بر </a:t>
            </a:r>
            <a:r>
              <a:rPr lang="ar-SA" sz="2500" b="1" dirty="0">
                <a:cs typeface="B Nazanin" pitchFamily="2" charset="-78"/>
              </a:rPr>
              <a:t>اساس مطالعات اپیدمیولوژیک انجام شده در </a:t>
            </a:r>
            <a:r>
              <a:rPr lang="ar-SA" sz="2500" b="1" dirty="0">
                <a:solidFill>
                  <a:srgbClr val="FF0000"/>
                </a:solidFill>
                <a:cs typeface="B Nazanin" pitchFamily="2" charset="-78"/>
              </a:rPr>
              <a:t>ایران</a:t>
            </a:r>
            <a:r>
              <a:rPr lang="ar-SA" sz="2500" b="1" dirty="0">
                <a:cs typeface="B Nazanin" pitchFamily="2" charset="-78"/>
              </a:rPr>
              <a:t> جمعیت بیماران دیابتی در ایران در سال 1387، 6/3 میلیون نفر و جمعیت افراد </a:t>
            </a:r>
            <a:r>
              <a:rPr lang="fa-IR" sz="2500" b="1" dirty="0" smtClean="0">
                <a:cs typeface="B Nazanin" pitchFamily="2" charset="-78"/>
              </a:rPr>
              <a:t>مبتلا به</a:t>
            </a:r>
            <a:r>
              <a:rPr lang="ar-SA" sz="2500" b="1" dirty="0" smtClean="0">
                <a:cs typeface="B Nazanin" pitchFamily="2" charset="-78"/>
              </a:rPr>
              <a:t> </a:t>
            </a:r>
            <a:r>
              <a:rPr lang="en-US" sz="2500" b="1" dirty="0">
                <a:cs typeface="B Nazanin" pitchFamily="2" charset="-78"/>
              </a:rPr>
              <a:t>IGT</a:t>
            </a:r>
            <a:r>
              <a:rPr lang="ar-SA" sz="2500" b="1" dirty="0">
                <a:cs typeface="B Nazanin" pitchFamily="2" charset="-78"/>
              </a:rPr>
              <a:t>، 7/7 میلیون نفر تخمین زده </a:t>
            </a:r>
            <a:r>
              <a:rPr lang="ar-SA" sz="2500" b="1" dirty="0" smtClean="0">
                <a:cs typeface="B Nazanin" pitchFamily="2" charset="-78"/>
              </a:rPr>
              <a:t>شده است.</a:t>
            </a:r>
            <a:r>
              <a:rPr lang="fa-IR" sz="2500" b="1" dirty="0" smtClean="0">
                <a:cs typeface="B Nazanin" pitchFamily="2" charset="-78"/>
              </a:rPr>
              <a:t> </a:t>
            </a:r>
            <a:r>
              <a:rPr lang="ar-SA" sz="2500" b="1" dirty="0">
                <a:cs typeface="B Nazanin" pitchFamily="2" charset="-78"/>
              </a:rPr>
              <a:t>شیوع دیابت در </a:t>
            </a:r>
            <a:r>
              <a:rPr lang="fa-IR" sz="2500" b="1" dirty="0" smtClean="0">
                <a:cs typeface="B Nazanin" pitchFamily="2" charset="-78"/>
              </a:rPr>
              <a:t>سنین 25 تا 64 سال </a:t>
            </a:r>
            <a:r>
              <a:rPr lang="ar-SA" sz="2500" b="1" dirty="0" smtClean="0">
                <a:cs typeface="B Nazanin" pitchFamily="2" charset="-78"/>
              </a:rPr>
              <a:t>در </a:t>
            </a:r>
            <a:r>
              <a:rPr lang="fa-IR" sz="2500" b="1" dirty="0" smtClean="0">
                <a:cs typeface="B Nazanin" pitchFamily="2" charset="-78"/>
              </a:rPr>
              <a:t>مطالعه کشوری در </a:t>
            </a:r>
            <a:r>
              <a:rPr lang="ar-SA" sz="2500" b="1" dirty="0" smtClean="0">
                <a:cs typeface="B Nazanin" pitchFamily="2" charset="-78"/>
              </a:rPr>
              <a:t>سال </a:t>
            </a:r>
            <a:r>
              <a:rPr lang="fa-IR" sz="2500" b="1" dirty="0" smtClean="0">
                <a:solidFill>
                  <a:srgbClr val="FF0000"/>
                </a:solidFill>
                <a:cs typeface="B Nazanin" pitchFamily="2" charset="-78"/>
              </a:rPr>
              <a:t>1384</a:t>
            </a:r>
            <a:r>
              <a:rPr lang="ar-SA" sz="2500" b="1" dirty="0" smtClean="0">
                <a:cs typeface="B Nazanin" pitchFamily="2" charset="-78"/>
              </a:rPr>
              <a:t>، </a:t>
            </a:r>
            <a:r>
              <a:rPr lang="fa-IR" sz="2500" b="1" dirty="0" smtClean="0">
                <a:solidFill>
                  <a:srgbClr val="FF0000"/>
                </a:solidFill>
                <a:cs typeface="B Nazanin" pitchFamily="2" charset="-78"/>
              </a:rPr>
              <a:t>7</a:t>
            </a:r>
            <a:r>
              <a:rPr lang="ar-SA" sz="2500" b="1" dirty="0" smtClean="0">
                <a:solidFill>
                  <a:srgbClr val="FF0000"/>
                </a:solidFill>
                <a:cs typeface="B Nazanin" pitchFamily="2" charset="-78"/>
              </a:rPr>
              <a:t>/</a:t>
            </a:r>
            <a:r>
              <a:rPr lang="fa-IR" sz="2500" b="1" dirty="0" smtClean="0">
                <a:solidFill>
                  <a:srgbClr val="FF0000"/>
                </a:solidFill>
                <a:cs typeface="B Nazanin" pitchFamily="2" charset="-78"/>
              </a:rPr>
              <a:t>7</a:t>
            </a:r>
            <a:r>
              <a:rPr lang="ar-SA" sz="2500" b="1" dirty="0" smtClean="0">
                <a:solidFill>
                  <a:srgbClr val="FF0000"/>
                </a:solidFill>
                <a:cs typeface="B Nazanin" pitchFamily="2" charset="-78"/>
              </a:rPr>
              <a:t> </a:t>
            </a:r>
            <a:r>
              <a:rPr lang="ar-SA" sz="2500" b="1" dirty="0">
                <a:cs typeface="B Nazanin" pitchFamily="2" charset="-78"/>
              </a:rPr>
              <a:t>درصد </a:t>
            </a:r>
            <a:r>
              <a:rPr lang="fa-IR" sz="2500" b="1" dirty="0" smtClean="0">
                <a:cs typeface="B Nazanin" pitchFamily="2" charset="-78"/>
              </a:rPr>
              <a:t>گزارش گردیده است. </a:t>
            </a:r>
          </a:p>
          <a:p>
            <a:pPr marL="0" indent="0" algn="justLow">
              <a:buNone/>
            </a:pPr>
            <a:endParaRPr lang="fa-IR" sz="400" dirty="0" smtClean="0">
              <a:solidFill>
                <a:srgbClr val="FFC000"/>
              </a:solidFill>
            </a:endParaRPr>
          </a:p>
          <a:p>
            <a:pPr marL="0" indent="0" algn="justLow" rtl="0">
              <a:buNone/>
            </a:pPr>
            <a:endParaRPr lang="fa-IR" sz="1100" dirty="0" smtClean="0">
              <a:solidFill>
                <a:srgbClr val="00B050"/>
              </a:solidFill>
            </a:endParaRPr>
          </a:p>
          <a:p>
            <a:pPr marL="0" indent="0" algn="justLow" rtl="0">
              <a:buNone/>
            </a:pPr>
            <a:r>
              <a:rPr lang="en-US" sz="1500" dirty="0" smtClean="0">
                <a:solidFill>
                  <a:srgbClr val="00B050"/>
                </a:solidFill>
              </a:rPr>
              <a:t>Diabetes </a:t>
            </a:r>
            <a:r>
              <a:rPr lang="en-US" sz="1500" dirty="0">
                <a:solidFill>
                  <a:srgbClr val="00B050"/>
                </a:solidFill>
              </a:rPr>
              <a:t>Prevention Program Research Group. </a:t>
            </a:r>
            <a:r>
              <a:rPr lang="en-US" sz="1500" dirty="0" smtClean="0">
                <a:solidFill>
                  <a:srgbClr val="00B050"/>
                </a:solidFill>
              </a:rPr>
              <a:t>NEJM 2002</a:t>
            </a:r>
            <a:r>
              <a:rPr lang="fa-IR" sz="1500" dirty="0" smtClean="0">
                <a:solidFill>
                  <a:srgbClr val="00B050"/>
                </a:solidFill>
              </a:rPr>
              <a:t>.</a:t>
            </a:r>
            <a:endParaRPr lang="en-US" sz="1500" dirty="0" smtClean="0">
              <a:solidFill>
                <a:srgbClr val="00B050"/>
              </a:solidFill>
            </a:endParaRPr>
          </a:p>
          <a:p>
            <a:pPr marL="0" indent="0" algn="justLow" rtl="0">
              <a:buNone/>
            </a:pPr>
            <a:r>
              <a:rPr lang="en-US" sz="1500" dirty="0" smtClean="0">
                <a:solidFill>
                  <a:srgbClr val="00B050"/>
                </a:solidFill>
              </a:rPr>
              <a:t>Wild </a:t>
            </a:r>
            <a:r>
              <a:rPr lang="en-US" sz="1500" dirty="0">
                <a:solidFill>
                  <a:srgbClr val="00B050"/>
                </a:solidFill>
              </a:rPr>
              <a:t>S, </a:t>
            </a:r>
            <a:r>
              <a:rPr lang="en-US" sz="1500" dirty="0" smtClean="0">
                <a:solidFill>
                  <a:srgbClr val="00B050"/>
                </a:solidFill>
              </a:rPr>
              <a:t>et al. Global </a:t>
            </a:r>
            <a:r>
              <a:rPr lang="en-US" sz="1500" dirty="0">
                <a:solidFill>
                  <a:srgbClr val="00B050"/>
                </a:solidFill>
              </a:rPr>
              <a:t>prevalence of diabetes. Diabetes Care 2004; 27:1047-53.</a:t>
            </a:r>
          </a:p>
          <a:p>
            <a:pPr marL="0" indent="0" algn="r">
              <a:buNone/>
            </a:pPr>
            <a:r>
              <a:rPr lang="ar-SA" sz="1500" dirty="0" smtClean="0">
                <a:solidFill>
                  <a:srgbClr val="00B050"/>
                </a:solidFill>
              </a:rPr>
              <a:t>عزیزی فریدون،</a:t>
            </a:r>
            <a:r>
              <a:rPr lang="fa-IR" sz="1500" dirty="0" smtClean="0">
                <a:solidFill>
                  <a:srgbClr val="00B050"/>
                </a:solidFill>
              </a:rPr>
              <a:t> و همکاران. </a:t>
            </a:r>
            <a:r>
              <a:rPr lang="ar-SA" sz="1500" dirty="0" smtClean="0">
                <a:solidFill>
                  <a:srgbClr val="00B050"/>
                </a:solidFill>
              </a:rPr>
              <a:t>اپیدمیولوژی </a:t>
            </a:r>
            <a:r>
              <a:rPr lang="ar-SA" sz="1500" dirty="0">
                <a:solidFill>
                  <a:srgbClr val="00B050"/>
                </a:solidFill>
              </a:rPr>
              <a:t>و کنترل بیماری های شایع در ایران</a:t>
            </a:r>
            <a:r>
              <a:rPr lang="ar-SA" sz="1500" dirty="0" smtClean="0">
                <a:solidFill>
                  <a:srgbClr val="00B050"/>
                </a:solidFill>
              </a:rPr>
              <a:t>.، 1391</a:t>
            </a:r>
            <a:r>
              <a:rPr lang="fa-IR" sz="1500" dirty="0" smtClean="0">
                <a:solidFill>
                  <a:srgbClr val="00B050"/>
                </a:solidFill>
              </a:rPr>
              <a:t>.</a:t>
            </a:r>
          </a:p>
          <a:p>
            <a:pPr marL="0" indent="0" algn="l" rtl="0">
              <a:buNone/>
            </a:pPr>
            <a:r>
              <a:rPr lang="en-US" sz="1500" dirty="0" err="1" smtClean="0">
                <a:solidFill>
                  <a:srgbClr val="00B050"/>
                </a:solidFill>
              </a:rPr>
              <a:t>Esteghamati</a:t>
            </a:r>
            <a:r>
              <a:rPr lang="en-US" sz="1500" dirty="0" smtClean="0">
                <a:solidFill>
                  <a:srgbClr val="00B050"/>
                </a:solidFill>
              </a:rPr>
              <a:t> et al. prevalence </a:t>
            </a:r>
            <a:r>
              <a:rPr lang="en-US" sz="1500" dirty="0">
                <a:solidFill>
                  <a:srgbClr val="00B050"/>
                </a:solidFill>
              </a:rPr>
              <a:t>of diabetes and impaired fasting glucose in the adult population of </a:t>
            </a:r>
            <a:r>
              <a:rPr lang="en-US" sz="1500" dirty="0" smtClean="0">
                <a:solidFill>
                  <a:srgbClr val="00B050"/>
                </a:solidFill>
              </a:rPr>
              <a:t>Iran. </a:t>
            </a:r>
            <a:r>
              <a:rPr lang="en-US" sz="1500" dirty="0">
                <a:solidFill>
                  <a:srgbClr val="00B050"/>
                </a:solidFill>
              </a:rPr>
              <a:t>Diabetes Care.  </a:t>
            </a:r>
            <a:r>
              <a:rPr lang="en-US" sz="1500" dirty="0" smtClean="0">
                <a:solidFill>
                  <a:srgbClr val="00B050"/>
                </a:solidFill>
              </a:rPr>
              <a:t>2008.</a:t>
            </a:r>
            <a:r>
              <a:rPr lang="en-US" sz="1500" dirty="0" smtClean="0"/>
              <a:t> </a:t>
            </a:r>
            <a:endParaRPr lang="en-US" sz="1500" dirty="0">
              <a:solidFill>
                <a:srgbClr val="00B050"/>
              </a:solidFill>
            </a:endParaRPr>
          </a:p>
          <a:p>
            <a:pPr algn="justLow"/>
            <a:endParaRPr lang="fa-IR" sz="2000" dirty="0">
              <a:latin typeface="Times New Roman" pitchFamily="18" charset="0"/>
              <a:cs typeface="B Nazanin" pitchFamily="2" charset="-78"/>
            </a:endParaRPr>
          </a:p>
          <a:p>
            <a:pPr algn="justLow"/>
            <a:endParaRPr lang="fa-IR" sz="2000" dirty="0" smtClean="0">
              <a:latin typeface="Times New Roman" pitchFamily="18" charset="0"/>
              <a:cs typeface="B Nazanin" pitchFamily="2" charset="-78"/>
            </a:endParaRPr>
          </a:p>
        </p:txBody>
      </p:sp>
      <p:sp useBgFill="1">
        <p:nvSpPr>
          <p:cNvPr id="4" name="Title 1"/>
          <p:cNvSpPr>
            <a:spLocks noGrp="1"/>
          </p:cNvSpPr>
          <p:nvPr>
            <p:ph type="title"/>
          </p:nvPr>
        </p:nvSpPr>
        <p:spPr>
          <a:xfrm>
            <a:off x="2209800" y="609600"/>
            <a:ext cx="5257800" cy="609600"/>
          </a:xfrm>
          <a:effectLst>
            <a:glow rad="228600">
              <a:schemeClr val="accent1">
                <a:satMod val="175000"/>
                <a:alpha val="40000"/>
              </a:schemeClr>
            </a:glow>
          </a:effectLst>
        </p:spPr>
        <p:txBody>
          <a:bodyPr>
            <a:normAutofit fontScale="90000"/>
          </a:bodyPr>
          <a:lstStyle/>
          <a:p>
            <a:pPr algn="ctr"/>
            <a:r>
              <a:rPr lang="fa-IR"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بیان مسئله</a:t>
            </a:r>
            <a:endParaRPr lang="en-US" sz="36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018313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66800"/>
            <a:ext cx="8382000" cy="4419600"/>
          </a:xfrm>
          <a:gradFill>
            <a:gsLst>
              <a:gs pos="0">
                <a:srgbClr val="03D4A8"/>
              </a:gs>
              <a:gs pos="25000">
                <a:srgbClr val="21D6E0"/>
              </a:gs>
              <a:gs pos="75000">
                <a:srgbClr val="0087E6"/>
              </a:gs>
              <a:gs pos="100000">
                <a:srgbClr val="005CBF"/>
              </a:gs>
            </a:gsLst>
            <a:lin ang="16200000" scaled="0"/>
          </a:gradFill>
          <a:effectLst>
            <a:glow rad="228600">
              <a:schemeClr val="accent5">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lstStyle/>
          <a:p>
            <a:pPr marL="457200" indent="-457200" algn="ctr">
              <a:buFont typeface="Arial" panose="020B0604020202020204" pitchFamily="34" charset="0"/>
              <a:buChar char="•"/>
            </a:pPr>
            <a:r>
              <a:rPr lang="fa-IR" sz="3200" b="1" dirty="0" smtClean="0">
                <a:solidFill>
                  <a:schemeClr val="bg1"/>
                </a:solidFill>
              </a:rPr>
              <a:t>مزیت مطالعه (ادامه)</a:t>
            </a:r>
            <a:br>
              <a:rPr lang="fa-IR" sz="3200" b="1" dirty="0" smtClean="0">
                <a:solidFill>
                  <a:schemeClr val="bg1"/>
                </a:solidFill>
              </a:rPr>
            </a:br>
            <a:r>
              <a:rPr lang="fa-IR" sz="3200" b="1" dirty="0" smtClean="0">
                <a:solidFill>
                  <a:schemeClr val="bg1"/>
                </a:solidFill>
              </a:rPr>
              <a:t/>
            </a:r>
            <a:br>
              <a:rPr lang="fa-IR" sz="3200" b="1" dirty="0" smtClean="0">
                <a:solidFill>
                  <a:schemeClr val="bg1"/>
                </a:solidFill>
              </a:rPr>
            </a:br>
            <a:r>
              <a:rPr lang="fa-IR" sz="3200" b="1" dirty="0" smtClean="0">
                <a:solidFill>
                  <a:schemeClr val="bg1"/>
                </a:solidFill>
              </a:rPr>
              <a:t>به علت داشتن گروههای مستقل تغییرات شیوع با جزئیات قابل مقایسه است.</a:t>
            </a:r>
            <a:r>
              <a:rPr lang="en-US" sz="3200" b="1" dirty="0" smtClean="0">
                <a:solidFill>
                  <a:schemeClr val="bg1"/>
                </a:solidFill>
              </a:rPr>
              <a:t/>
            </a:r>
            <a:br>
              <a:rPr lang="en-US" sz="3200" b="1" dirty="0" smtClean="0">
                <a:solidFill>
                  <a:schemeClr val="bg1"/>
                </a:solidFill>
              </a:rPr>
            </a:br>
            <a:r>
              <a:rPr lang="fa-IR" sz="3200" b="1" dirty="0" smtClean="0">
                <a:solidFill>
                  <a:schemeClr val="bg1"/>
                </a:solidFill>
              </a:rPr>
              <a:t/>
            </a:r>
            <a:br>
              <a:rPr lang="fa-IR" sz="3200" b="1" dirty="0" smtClean="0">
                <a:solidFill>
                  <a:schemeClr val="bg1"/>
                </a:solidFill>
              </a:rPr>
            </a:br>
            <a:r>
              <a:rPr lang="fa-IR" sz="3200" b="1" dirty="0" smtClean="0">
                <a:solidFill>
                  <a:schemeClr val="bg1"/>
                </a:solidFill>
              </a:rPr>
              <a:t>باتوجه به نوع مطالعه وگروهبندی سنی </a:t>
            </a:r>
            <a:r>
              <a:rPr lang="en-US" sz="3200" b="1" dirty="0" smtClean="0">
                <a:solidFill>
                  <a:schemeClr val="bg1"/>
                </a:solidFill>
              </a:rPr>
              <a:t>age effect</a:t>
            </a:r>
            <a:r>
              <a:rPr lang="fa-IR" sz="3200" b="1" dirty="0" smtClean="0">
                <a:solidFill>
                  <a:schemeClr val="bg1"/>
                </a:solidFill>
              </a:rPr>
              <a:t>درکوهورت</a:t>
            </a:r>
            <a:r>
              <a:rPr lang="en-US" sz="3200" b="1" dirty="0" smtClean="0">
                <a:solidFill>
                  <a:schemeClr val="bg1"/>
                </a:solidFill>
              </a:rPr>
              <a:t>TLGS</a:t>
            </a:r>
            <a:r>
              <a:rPr lang="fa-IR" sz="3200" b="1" dirty="0" smtClean="0">
                <a:solidFill>
                  <a:schemeClr val="bg1"/>
                </a:solidFill>
              </a:rPr>
              <a:t>روی نتایج تاثیرگذارنیست.</a:t>
            </a:r>
            <a:br>
              <a:rPr lang="fa-IR" sz="3200" b="1" dirty="0" smtClean="0">
                <a:solidFill>
                  <a:schemeClr val="bg1"/>
                </a:solidFill>
              </a:rPr>
            </a:br>
            <a:endParaRPr lang="en-US" sz="3200" b="1" dirty="0">
              <a:solidFill>
                <a:schemeClr val="bg1"/>
              </a:solidFill>
            </a:endParaRPr>
          </a:p>
        </p:txBody>
      </p:sp>
    </p:spTree>
    <p:extLst>
      <p:ext uri="{BB962C8B-B14F-4D97-AF65-F5344CB8AC3E}">
        <p14:creationId xmlns:p14="http://schemas.microsoft.com/office/powerpoint/2010/main" xmlns="" val="1779907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143000"/>
            <a:ext cx="3048000" cy="1752600"/>
          </a:xfrm>
        </p:spPr>
        <p:txBody>
          <a:bodyPr/>
          <a:lstStyle/>
          <a:p>
            <a:pPr algn="just"/>
            <a:r>
              <a:rPr lang="fa-IR" sz="3600" b="1" dirty="0" smtClean="0">
                <a:solidFill>
                  <a:srgbClr val="00B050"/>
                </a:solidFill>
              </a:rPr>
              <a:t>با تشکر از حسن توجه اساتید و همکاران  ارجمند </a:t>
            </a:r>
            <a:endParaRPr lang="en-US" sz="3600" b="1" dirty="0">
              <a:solidFill>
                <a:srgbClr val="00B050"/>
              </a:solidFill>
            </a:endParaRPr>
          </a:p>
        </p:txBody>
      </p:sp>
      <p:pic>
        <p:nvPicPr>
          <p:cNvPr id="3074" name="Picture 2" descr="C:\Users\vayo56\Desktop\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1143000"/>
            <a:ext cx="5194852"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8660" y="4348162"/>
            <a:ext cx="4904340" cy="2433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8200" y="3348038"/>
            <a:ext cx="4191000" cy="2824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41832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534400" cy="3886200"/>
          </a:xfrm>
        </p:spPr>
        <p:txBody>
          <a:bodyPr/>
          <a:lstStyle/>
          <a:p>
            <a:pPr marL="0" indent="0" algn="justLow">
              <a:buNone/>
            </a:pPr>
            <a:endParaRPr lang="fa-IR" sz="2400" b="1" dirty="0" smtClean="0">
              <a:cs typeface="B Nazanin" pitchFamily="2" charset="-78"/>
            </a:endParaRPr>
          </a:p>
          <a:p>
            <a:pPr algn="justLow"/>
            <a:endParaRPr lang="fa-IR" sz="1400" b="1" dirty="0">
              <a:latin typeface="Times New Roman" pitchFamily="18" charset="0"/>
              <a:cs typeface="B Nazanin" pitchFamily="2" charset="-78"/>
            </a:endParaRPr>
          </a:p>
          <a:p>
            <a:pPr algn="justLow"/>
            <a:r>
              <a:rPr lang="ar-SA" sz="2400" b="1" dirty="0">
                <a:cs typeface="B Nazanin" pitchFamily="2" charset="-78"/>
              </a:rPr>
              <a:t> مطالعات اپیدمیولوژیک انجام شده در کشورمان نشان داده‌اند که دیابت در ایران دارای </a:t>
            </a:r>
            <a:r>
              <a:rPr lang="ar-SA" sz="2400" b="1" dirty="0">
                <a:solidFill>
                  <a:srgbClr val="FF0000"/>
                </a:solidFill>
                <a:cs typeface="B Nazanin" pitchFamily="2" charset="-78"/>
              </a:rPr>
              <a:t>توزیع</a:t>
            </a:r>
            <a:r>
              <a:rPr lang="ar-SA" sz="2400" b="1" dirty="0">
                <a:cs typeface="B Nazanin" pitchFamily="2" charset="-78"/>
              </a:rPr>
              <a:t> </a:t>
            </a:r>
            <a:r>
              <a:rPr lang="ar-SA" sz="2400" b="1" dirty="0">
                <a:solidFill>
                  <a:srgbClr val="FF0000"/>
                </a:solidFill>
                <a:cs typeface="B Nazanin" pitchFamily="2" charset="-78"/>
              </a:rPr>
              <a:t>متغیری</a:t>
            </a:r>
            <a:r>
              <a:rPr lang="ar-SA" sz="2400" b="1" dirty="0">
                <a:cs typeface="B Nazanin" pitchFamily="2" charset="-78"/>
              </a:rPr>
              <a:t> است، </a:t>
            </a:r>
            <a:r>
              <a:rPr lang="ar-SA" sz="2400" b="1" dirty="0" smtClean="0">
                <a:cs typeface="B Nazanin" pitchFamily="2" charset="-78"/>
              </a:rPr>
              <a:t>در </a:t>
            </a:r>
            <a:r>
              <a:rPr lang="ar-SA" sz="2400" b="1" dirty="0">
                <a:cs typeface="B Nazanin" pitchFamily="2" charset="-78"/>
              </a:rPr>
              <a:t>مطالعه‌ای که در </a:t>
            </a:r>
            <a:r>
              <a:rPr lang="ar-SA" sz="2400" b="1" dirty="0">
                <a:solidFill>
                  <a:srgbClr val="FF0000"/>
                </a:solidFill>
                <a:cs typeface="B Nazanin" pitchFamily="2" charset="-78"/>
              </a:rPr>
              <a:t>اسلامشهر</a:t>
            </a:r>
            <a:r>
              <a:rPr lang="ar-SA" sz="2400" b="1" dirty="0">
                <a:cs typeface="B Nazanin" pitchFamily="2" charset="-78"/>
              </a:rPr>
              <a:t> در سال 72 انجام شد، شیوع دیابت نوع 2، </a:t>
            </a:r>
            <a:r>
              <a:rPr lang="fa-IR" sz="2400" b="1" dirty="0">
                <a:solidFill>
                  <a:srgbClr val="FF0000"/>
                </a:solidFill>
                <a:cs typeface="B Nazanin" pitchFamily="2" charset="-78"/>
              </a:rPr>
              <a:t>7</a:t>
            </a:r>
            <a:r>
              <a:rPr lang="ar-SA" sz="2400" b="1" dirty="0">
                <a:solidFill>
                  <a:srgbClr val="FF0000"/>
                </a:solidFill>
                <a:cs typeface="B Nazanin" pitchFamily="2" charset="-78"/>
              </a:rPr>
              <a:t>/</a:t>
            </a:r>
            <a:r>
              <a:rPr lang="fa-IR" sz="2400" b="1" dirty="0">
                <a:solidFill>
                  <a:srgbClr val="FF0000"/>
                </a:solidFill>
                <a:cs typeface="B Nazanin" pitchFamily="2" charset="-78"/>
              </a:rPr>
              <a:t>4</a:t>
            </a:r>
            <a:r>
              <a:rPr lang="ar-SA" sz="2400" b="1" dirty="0">
                <a:solidFill>
                  <a:srgbClr val="FF0000"/>
                </a:solidFill>
                <a:cs typeface="B Nazanin" pitchFamily="2" charset="-78"/>
              </a:rPr>
              <a:t> </a:t>
            </a:r>
            <a:r>
              <a:rPr lang="ar-SA" sz="2400" b="1" dirty="0">
                <a:cs typeface="B Nazanin" pitchFamily="2" charset="-78"/>
              </a:rPr>
              <a:t>درصد </a:t>
            </a:r>
            <a:r>
              <a:rPr lang="ar-SA" sz="2400" b="1" dirty="0" smtClean="0">
                <a:cs typeface="B Nazanin" pitchFamily="2" charset="-78"/>
              </a:rPr>
              <a:t>بود. </a:t>
            </a:r>
            <a:r>
              <a:rPr lang="ar-SA" sz="2400" b="1" dirty="0">
                <a:cs typeface="B Nazanin" pitchFamily="2" charset="-78"/>
              </a:rPr>
              <a:t>در مطالعه انجام شده در </a:t>
            </a:r>
            <a:r>
              <a:rPr lang="ar-SA" sz="2400" b="1" dirty="0">
                <a:solidFill>
                  <a:srgbClr val="FF0000"/>
                </a:solidFill>
                <a:cs typeface="B Nazanin" pitchFamily="2" charset="-78"/>
              </a:rPr>
              <a:t>اصفهان</a:t>
            </a:r>
            <a:r>
              <a:rPr lang="ar-SA" sz="2400" b="1" dirty="0">
                <a:cs typeface="B Nazanin" pitchFamily="2" charset="-78"/>
              </a:rPr>
              <a:t> بر روی افراد 35 سال و بالاتر، شیوع دیابت </a:t>
            </a:r>
            <a:r>
              <a:rPr lang="ar-SA" sz="2400" b="1" dirty="0">
                <a:solidFill>
                  <a:srgbClr val="FF0000"/>
                </a:solidFill>
                <a:cs typeface="B Nazanin" pitchFamily="2" charset="-78"/>
              </a:rPr>
              <a:t>8-7٪</a:t>
            </a:r>
            <a:r>
              <a:rPr lang="ar-SA" sz="2400" b="1" dirty="0">
                <a:cs typeface="B Nazanin" pitchFamily="2" charset="-78"/>
              </a:rPr>
              <a:t> </a:t>
            </a:r>
            <a:r>
              <a:rPr lang="ar-SA" sz="2400" b="1" dirty="0" smtClean="0">
                <a:cs typeface="B Nazanin" pitchFamily="2" charset="-78"/>
              </a:rPr>
              <a:t>و </a:t>
            </a:r>
            <a:r>
              <a:rPr lang="ar-SA" sz="2400" b="1" dirty="0">
                <a:cs typeface="B Nazanin" pitchFamily="2" charset="-78"/>
              </a:rPr>
              <a:t>در </a:t>
            </a:r>
            <a:r>
              <a:rPr lang="ar-SA" sz="2400" b="1" dirty="0">
                <a:solidFill>
                  <a:srgbClr val="FF0000"/>
                </a:solidFill>
                <a:cs typeface="B Nazanin" pitchFamily="2" charset="-78"/>
              </a:rPr>
              <a:t>بوشهر</a:t>
            </a:r>
            <a:r>
              <a:rPr lang="ar-SA" sz="2400" b="1" dirty="0">
                <a:cs typeface="B Nazanin" pitchFamily="2" charset="-78"/>
              </a:rPr>
              <a:t> </a:t>
            </a:r>
            <a:r>
              <a:rPr lang="fa-IR" sz="2400" b="1" dirty="0">
                <a:solidFill>
                  <a:srgbClr val="FF0000"/>
                </a:solidFill>
                <a:cs typeface="B Nazanin" pitchFamily="2" charset="-78"/>
              </a:rPr>
              <a:t>13</a:t>
            </a:r>
            <a:r>
              <a:rPr lang="ar-SA" sz="2400" b="1" dirty="0">
                <a:solidFill>
                  <a:srgbClr val="FF0000"/>
                </a:solidFill>
                <a:cs typeface="B Nazanin" pitchFamily="2" charset="-78"/>
              </a:rPr>
              <a:t>/</a:t>
            </a:r>
            <a:r>
              <a:rPr lang="fa-IR" sz="2400" b="1" dirty="0">
                <a:solidFill>
                  <a:srgbClr val="FF0000"/>
                </a:solidFill>
                <a:cs typeface="B Nazanin" pitchFamily="2" charset="-78"/>
              </a:rPr>
              <a:t>6</a:t>
            </a:r>
            <a:r>
              <a:rPr lang="ar-SA" sz="2400" b="1" dirty="0">
                <a:solidFill>
                  <a:srgbClr val="FF0000"/>
                </a:solidFill>
                <a:cs typeface="B Nazanin" pitchFamily="2" charset="-78"/>
              </a:rPr>
              <a:t>٪</a:t>
            </a:r>
            <a:r>
              <a:rPr lang="ar-SA" sz="2400" b="1" dirty="0">
                <a:cs typeface="B Nazanin" pitchFamily="2" charset="-78"/>
              </a:rPr>
              <a:t> </a:t>
            </a:r>
            <a:r>
              <a:rPr lang="ar-SA" sz="2400" b="1" dirty="0" smtClean="0">
                <a:cs typeface="B Nazanin" pitchFamily="2" charset="-78"/>
              </a:rPr>
              <a:t>و </a:t>
            </a:r>
            <a:r>
              <a:rPr lang="ar-SA" sz="2400" b="1" dirty="0">
                <a:cs typeface="B Nazanin" pitchFamily="2" charset="-78"/>
              </a:rPr>
              <a:t>در </a:t>
            </a:r>
            <a:r>
              <a:rPr lang="ar-SA" sz="2400" b="1" dirty="0">
                <a:solidFill>
                  <a:srgbClr val="FF0000"/>
                </a:solidFill>
                <a:cs typeface="B Nazanin" pitchFamily="2" charset="-78"/>
              </a:rPr>
              <a:t>زنجان</a:t>
            </a:r>
            <a:r>
              <a:rPr lang="ar-SA" sz="2400" b="1" dirty="0">
                <a:cs typeface="B Nazanin" pitchFamily="2" charset="-78"/>
              </a:rPr>
              <a:t> </a:t>
            </a:r>
            <a:r>
              <a:rPr lang="ar-SA" sz="2400" b="1" dirty="0">
                <a:solidFill>
                  <a:srgbClr val="FF0000"/>
                </a:solidFill>
                <a:cs typeface="B Nazanin" pitchFamily="2" charset="-78"/>
              </a:rPr>
              <a:t>5٪</a:t>
            </a:r>
            <a:r>
              <a:rPr lang="ar-SA" sz="2400" b="1" dirty="0">
                <a:cs typeface="B Nazanin" pitchFamily="2" charset="-78"/>
              </a:rPr>
              <a:t> </a:t>
            </a:r>
            <a:r>
              <a:rPr lang="ar-SA" sz="2400" b="1" dirty="0" smtClean="0">
                <a:cs typeface="B Nazanin" pitchFamily="2" charset="-78"/>
              </a:rPr>
              <a:t>و </a:t>
            </a:r>
            <a:r>
              <a:rPr lang="ar-SA" sz="2400" b="1" dirty="0">
                <a:cs typeface="B Nazanin" pitchFamily="2" charset="-78"/>
              </a:rPr>
              <a:t>این میزان در افراد بالای 30 سال در مناطق شهری استان </a:t>
            </a:r>
            <a:r>
              <a:rPr lang="ar-SA" sz="2400" b="1" dirty="0">
                <a:solidFill>
                  <a:srgbClr val="FF0000"/>
                </a:solidFill>
                <a:cs typeface="B Nazanin" pitchFamily="2" charset="-78"/>
              </a:rPr>
              <a:t>یزد</a:t>
            </a:r>
            <a:r>
              <a:rPr lang="ar-SA" sz="2400" b="1" dirty="0">
                <a:cs typeface="B Nazanin" pitchFamily="2" charset="-78"/>
              </a:rPr>
              <a:t> </a:t>
            </a:r>
            <a:r>
              <a:rPr lang="fa-IR" sz="2400" b="1" dirty="0">
                <a:solidFill>
                  <a:srgbClr val="FF0000"/>
                </a:solidFill>
                <a:cs typeface="B Nazanin" pitchFamily="2" charset="-78"/>
              </a:rPr>
              <a:t>14</a:t>
            </a:r>
            <a:r>
              <a:rPr lang="ar-SA" sz="2400" b="1" dirty="0">
                <a:solidFill>
                  <a:srgbClr val="FF0000"/>
                </a:solidFill>
                <a:cs typeface="B Nazanin" pitchFamily="2" charset="-78"/>
              </a:rPr>
              <a:t>/</a:t>
            </a:r>
            <a:r>
              <a:rPr lang="fa-IR" sz="2400" b="1" dirty="0">
                <a:solidFill>
                  <a:srgbClr val="FF0000"/>
                </a:solidFill>
                <a:cs typeface="B Nazanin" pitchFamily="2" charset="-78"/>
              </a:rPr>
              <a:t>52</a:t>
            </a:r>
            <a:r>
              <a:rPr lang="ar-SA" sz="2400" b="1" dirty="0">
                <a:solidFill>
                  <a:srgbClr val="FF0000"/>
                </a:solidFill>
                <a:cs typeface="B Nazanin" pitchFamily="2" charset="-78"/>
              </a:rPr>
              <a:t>٪</a:t>
            </a:r>
            <a:r>
              <a:rPr lang="ar-SA" sz="2400" b="1" dirty="0">
                <a:cs typeface="B Nazanin" pitchFamily="2" charset="-78"/>
              </a:rPr>
              <a:t> بوده </a:t>
            </a:r>
            <a:r>
              <a:rPr lang="ar-SA" sz="2400" b="1" dirty="0" smtClean="0">
                <a:cs typeface="B Nazanin" pitchFamily="2" charset="-78"/>
              </a:rPr>
              <a:t>است.</a:t>
            </a:r>
            <a:r>
              <a:rPr lang="fa-IR" sz="2400" b="1" dirty="0" smtClean="0">
                <a:cs typeface="B Nazanin" pitchFamily="2" charset="-78"/>
              </a:rPr>
              <a:t> </a:t>
            </a:r>
          </a:p>
          <a:p>
            <a:pPr marL="0" indent="0" algn="justLow">
              <a:buNone/>
            </a:pPr>
            <a:endParaRPr lang="fa-IR" sz="1200" b="1" dirty="0" smtClean="0">
              <a:cs typeface="B Nazanin" pitchFamily="2" charset="-78"/>
            </a:endParaRPr>
          </a:p>
          <a:p>
            <a:pPr marL="0" indent="0" algn="l" rtl="0">
              <a:buNone/>
            </a:pPr>
            <a:r>
              <a:rPr lang="en-US" sz="1400" dirty="0" smtClean="0">
                <a:solidFill>
                  <a:srgbClr val="00B050"/>
                </a:solidFill>
              </a:rPr>
              <a:t>Oster RT et al. Recent </a:t>
            </a:r>
            <a:r>
              <a:rPr lang="en-US" sz="1400" dirty="0">
                <a:solidFill>
                  <a:srgbClr val="00B050"/>
                </a:solidFill>
              </a:rPr>
              <a:t>epidemiologic trends of diabetes mellitus among status Aboriginal adults. CMAJ </a:t>
            </a:r>
            <a:r>
              <a:rPr lang="en-US" sz="1400" dirty="0" smtClean="0">
                <a:solidFill>
                  <a:srgbClr val="00B050"/>
                </a:solidFill>
              </a:rPr>
              <a:t>2011.</a:t>
            </a:r>
            <a:endParaRPr lang="en-US" sz="1400" dirty="0">
              <a:solidFill>
                <a:srgbClr val="00B050"/>
              </a:solidFill>
            </a:endParaRPr>
          </a:p>
          <a:p>
            <a:pPr marL="0" indent="0" algn="just">
              <a:buNone/>
            </a:pPr>
            <a:r>
              <a:rPr lang="fa-IR" sz="1400" dirty="0" smtClean="0">
                <a:solidFill>
                  <a:srgbClr val="00B050"/>
                </a:solidFill>
              </a:rPr>
              <a:t>فریدون عزیزی و همکاران. </a:t>
            </a:r>
            <a:r>
              <a:rPr lang="fa-IR" sz="1400" dirty="0">
                <a:solidFill>
                  <a:srgbClr val="00B050"/>
                </a:solidFill>
              </a:rPr>
              <a:t>بررسی شیوع دیابت و </a:t>
            </a:r>
            <a:r>
              <a:rPr lang="en-US" sz="1400" dirty="0">
                <a:solidFill>
                  <a:srgbClr val="00B050"/>
                </a:solidFill>
              </a:rPr>
              <a:t>IGT</a:t>
            </a:r>
            <a:r>
              <a:rPr lang="fa-IR" sz="1400" dirty="0">
                <a:solidFill>
                  <a:srgbClr val="00B050"/>
                </a:solidFill>
              </a:rPr>
              <a:t> در اسلامشهر و مقایسه روش غربالگری با نتایج </a:t>
            </a:r>
            <a:r>
              <a:rPr lang="en-US" sz="1400" dirty="0">
                <a:solidFill>
                  <a:srgbClr val="00B050"/>
                </a:solidFill>
              </a:rPr>
              <a:t>OGTT</a:t>
            </a:r>
            <a:r>
              <a:rPr lang="fa-IR" sz="1400" dirty="0">
                <a:solidFill>
                  <a:srgbClr val="00B050"/>
                </a:solidFill>
              </a:rPr>
              <a:t> برای تشخیص اختلالات تحمل گلوکز. پژوهش در پزشکی </a:t>
            </a:r>
            <a:r>
              <a:rPr lang="fa-IR" sz="1400" dirty="0" smtClean="0">
                <a:solidFill>
                  <a:srgbClr val="00B050"/>
                </a:solidFill>
              </a:rPr>
              <a:t>1376.</a:t>
            </a:r>
          </a:p>
          <a:p>
            <a:pPr marL="0" indent="0" algn="just">
              <a:buNone/>
            </a:pPr>
            <a:r>
              <a:rPr lang="fa-IR" sz="1400" dirty="0" smtClean="0">
                <a:solidFill>
                  <a:srgbClr val="00B050"/>
                </a:solidFill>
              </a:rPr>
              <a:t>مسعود امینی و همکاران. شیوع </a:t>
            </a:r>
            <a:r>
              <a:rPr lang="fa-IR" sz="1400" dirty="0">
                <a:solidFill>
                  <a:srgbClr val="00B050"/>
                </a:solidFill>
              </a:rPr>
              <a:t>دیابت قندی در افراد بالای 40 سال شهر اصفهان سال 1372. پژوهش در پزشکی </a:t>
            </a:r>
            <a:r>
              <a:rPr lang="fa-IR" sz="1400" dirty="0" smtClean="0">
                <a:solidFill>
                  <a:srgbClr val="00B050"/>
                </a:solidFill>
              </a:rPr>
              <a:t>1377.</a:t>
            </a:r>
            <a:endParaRPr lang="en-US" sz="1400" dirty="0">
              <a:solidFill>
                <a:srgbClr val="00B050"/>
              </a:solidFill>
            </a:endParaRPr>
          </a:p>
          <a:p>
            <a:pPr marL="0" indent="0" algn="just">
              <a:buNone/>
            </a:pPr>
            <a:r>
              <a:rPr lang="fa-IR" sz="1400" dirty="0" smtClean="0">
                <a:solidFill>
                  <a:srgbClr val="00B050"/>
                </a:solidFill>
              </a:rPr>
              <a:t>فریدون عزیزی و همکاران. </a:t>
            </a:r>
            <a:r>
              <a:rPr lang="fa-IR" sz="1400" dirty="0">
                <a:solidFill>
                  <a:srgbClr val="00B050"/>
                </a:solidFill>
              </a:rPr>
              <a:t>مقایسه نتایج آزمون تحمل گلوکز با دو شاخص </a:t>
            </a:r>
            <a:r>
              <a:rPr lang="en-US" sz="1400" dirty="0">
                <a:solidFill>
                  <a:srgbClr val="00B050"/>
                </a:solidFill>
              </a:rPr>
              <a:t>WHO</a:t>
            </a:r>
            <a:r>
              <a:rPr lang="fa-IR" sz="1400" dirty="0">
                <a:solidFill>
                  <a:srgbClr val="00B050"/>
                </a:solidFill>
              </a:rPr>
              <a:t> و </a:t>
            </a:r>
            <a:r>
              <a:rPr lang="en-US" sz="1400" dirty="0">
                <a:solidFill>
                  <a:srgbClr val="00B050"/>
                </a:solidFill>
              </a:rPr>
              <a:t>ADA</a:t>
            </a:r>
            <a:r>
              <a:rPr lang="fa-IR" sz="1400" dirty="0">
                <a:solidFill>
                  <a:srgbClr val="00B050"/>
                </a:solidFill>
              </a:rPr>
              <a:t> در افراد 30 سال به بالا در روستاهای استان زنجان. مجله غدد درون ریز و متابولیسم ایران </a:t>
            </a:r>
            <a:r>
              <a:rPr lang="fa-IR" sz="1400" dirty="0" smtClean="0">
                <a:solidFill>
                  <a:srgbClr val="00B050"/>
                </a:solidFill>
              </a:rPr>
              <a:t>1378.</a:t>
            </a:r>
          </a:p>
          <a:p>
            <a:pPr marL="0" indent="0" algn="just">
              <a:buNone/>
            </a:pPr>
            <a:r>
              <a:rPr lang="fa-IR" sz="1400" dirty="0" smtClean="0">
                <a:solidFill>
                  <a:srgbClr val="00B050"/>
                </a:solidFill>
              </a:rPr>
              <a:t>محمد افخمی و همکاران. بررسی </a:t>
            </a:r>
            <a:r>
              <a:rPr lang="fa-IR" sz="1400" dirty="0">
                <a:solidFill>
                  <a:srgbClr val="00B050"/>
                </a:solidFill>
              </a:rPr>
              <a:t>میزان شیوع بیماری دیابت بزرگسالان و شاخص‌های اپیدمیولوژیک آن در شهر یزد. مجله غدد درون ریز و متابولیسم </a:t>
            </a:r>
            <a:r>
              <a:rPr lang="fa-IR" sz="1400" dirty="0" smtClean="0">
                <a:solidFill>
                  <a:srgbClr val="00B050"/>
                </a:solidFill>
              </a:rPr>
              <a:t>ایران. </a:t>
            </a:r>
            <a:r>
              <a:rPr lang="fa-IR" sz="1400" dirty="0">
                <a:solidFill>
                  <a:srgbClr val="00B050"/>
                </a:solidFill>
              </a:rPr>
              <a:t>1378</a:t>
            </a:r>
            <a:r>
              <a:rPr lang="fa-IR" sz="1400" dirty="0" smtClean="0">
                <a:solidFill>
                  <a:srgbClr val="00B050"/>
                </a:solidFill>
              </a:rPr>
              <a:t>.</a:t>
            </a:r>
            <a:endParaRPr lang="fa-IR" sz="1400" b="1" dirty="0">
              <a:solidFill>
                <a:srgbClr val="00B050"/>
              </a:solidFill>
              <a:cs typeface="B Nazanin" pitchFamily="2" charset="-78"/>
            </a:endParaRPr>
          </a:p>
          <a:p>
            <a:pPr algn="justLow"/>
            <a:endParaRPr lang="fa-IR" b="1" dirty="0">
              <a:latin typeface="Times New Roman" pitchFamily="18" charset="0"/>
              <a:cs typeface="B Nazanin" pitchFamily="2" charset="-78"/>
            </a:endParaRPr>
          </a:p>
          <a:p>
            <a:endParaRPr lang="en-US" dirty="0"/>
          </a:p>
        </p:txBody>
      </p:sp>
      <p:sp useBgFill="1">
        <p:nvSpPr>
          <p:cNvPr id="4" name="Title 1"/>
          <p:cNvSpPr>
            <a:spLocks noGrp="1"/>
          </p:cNvSpPr>
          <p:nvPr>
            <p:ph type="title"/>
          </p:nvPr>
        </p:nvSpPr>
        <p:spPr>
          <a:xfrm>
            <a:off x="1600200" y="609600"/>
            <a:ext cx="5715000" cy="609600"/>
          </a:xfrm>
          <a:effectLst>
            <a:glow rad="228600">
              <a:schemeClr val="accent1">
                <a:satMod val="175000"/>
                <a:alpha val="40000"/>
              </a:schemeClr>
            </a:glow>
          </a:effectLst>
        </p:spPr>
        <p:txBody>
          <a:bodyPr>
            <a:normAutofit fontScale="90000"/>
          </a:bodyPr>
          <a:lstStyle/>
          <a:p>
            <a:pPr algn="ctr"/>
            <a:r>
              <a:rPr lang="fa-IR"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بیان مسئله</a:t>
            </a:r>
            <a:endParaRPr lang="en-US" sz="36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264698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133600"/>
            <a:ext cx="8915400" cy="2743200"/>
          </a:xfrm>
        </p:spPr>
        <p:txBody>
          <a:bodyPr/>
          <a:lstStyle/>
          <a:p>
            <a:pPr algn="just"/>
            <a:r>
              <a:rPr lang="fa-IR" sz="2400" b="1" dirty="0" smtClean="0">
                <a:cs typeface="B Nazanin" pitchFamily="2" charset="-78"/>
              </a:rPr>
              <a:t>در مطالعه قند و لیپید </a:t>
            </a:r>
            <a:r>
              <a:rPr lang="fa-IR" sz="2400" b="1" dirty="0" smtClean="0">
                <a:solidFill>
                  <a:srgbClr val="FF0000"/>
                </a:solidFill>
                <a:cs typeface="B Nazanin" pitchFamily="2" charset="-78"/>
              </a:rPr>
              <a:t>تهران</a:t>
            </a:r>
            <a:r>
              <a:rPr lang="fa-IR" sz="2400" b="1" dirty="0" smtClean="0">
                <a:cs typeface="B Nazanin" pitchFamily="2" charset="-78"/>
              </a:rPr>
              <a:t> شیوع دیابت بیش</a:t>
            </a:r>
            <a:r>
              <a:rPr lang="fa-IR" sz="2400" b="1" dirty="0" smtClean="0">
                <a:solidFill>
                  <a:srgbClr val="FF0000"/>
                </a:solidFill>
                <a:cs typeface="B Nazanin" pitchFamily="2" charset="-78"/>
              </a:rPr>
              <a:t> </a:t>
            </a:r>
            <a:r>
              <a:rPr lang="fa-IR" sz="2400" b="1" dirty="0" smtClean="0">
                <a:cs typeface="B Nazanin" pitchFamily="2" charset="-78"/>
              </a:rPr>
              <a:t>از </a:t>
            </a:r>
            <a:r>
              <a:rPr lang="fa-IR" sz="2400" b="1" dirty="0" smtClean="0">
                <a:solidFill>
                  <a:srgbClr val="FF0000"/>
                </a:solidFill>
                <a:cs typeface="B Nazanin" pitchFamily="2" charset="-78"/>
              </a:rPr>
              <a:t>14درصد</a:t>
            </a:r>
            <a:r>
              <a:rPr lang="fa-IR" sz="2400" b="1" dirty="0" smtClean="0">
                <a:cs typeface="B Nazanin" pitchFamily="2" charset="-78"/>
              </a:rPr>
              <a:t> بدست امدکه شیوع دیابت تشخیص </a:t>
            </a:r>
            <a:r>
              <a:rPr lang="fa-IR" sz="2400" b="1" dirty="0">
                <a:cs typeface="B Nazanin" pitchFamily="2" charset="-78"/>
              </a:rPr>
              <a:t>داده شده، تشخیص داده نشده، </a:t>
            </a:r>
            <a:r>
              <a:rPr lang="en-US" sz="2400" b="1" dirty="0" smtClean="0">
                <a:cs typeface="B Nazanin" pitchFamily="2" charset="-78"/>
              </a:rPr>
              <a:t>IFG</a:t>
            </a:r>
            <a:r>
              <a:rPr lang="fa-IR" sz="2400" b="1" dirty="0" smtClean="0">
                <a:cs typeface="B Nazanin" pitchFamily="2" charset="-78"/>
              </a:rPr>
              <a:t> و</a:t>
            </a:r>
            <a:r>
              <a:rPr lang="en-US" sz="2400" b="1" dirty="0" smtClean="0">
                <a:cs typeface="B Nazanin" pitchFamily="2" charset="-78"/>
              </a:rPr>
              <a:t>IGT</a:t>
            </a:r>
            <a:r>
              <a:rPr lang="fa-IR" sz="2400" b="1" dirty="0" smtClean="0">
                <a:cs typeface="B Nazanin" pitchFamily="2" charset="-78"/>
              </a:rPr>
              <a:t> در </a:t>
            </a:r>
            <a:r>
              <a:rPr lang="fa-IR" sz="2400" b="1" dirty="0">
                <a:cs typeface="B Nazanin" pitchFamily="2" charset="-78"/>
              </a:rPr>
              <a:t>مردان به </a:t>
            </a:r>
            <a:r>
              <a:rPr lang="fa-IR" sz="2400" b="1" dirty="0" smtClean="0">
                <a:cs typeface="B Nazanin" pitchFamily="2" charset="-78"/>
              </a:rPr>
              <a:t>ترتیب 4/5، 9/1. 3/5 .13درصدودرزنان 6/9. 8/8 .3/1 و15/7درصدبود.</a:t>
            </a:r>
          </a:p>
          <a:p>
            <a:pPr algn="just"/>
            <a:endParaRPr lang="fa-IR" sz="2400" b="1" dirty="0" smtClean="0">
              <a:cs typeface="B Nazanin" pitchFamily="2" charset="-78"/>
            </a:endParaRPr>
          </a:p>
          <a:p>
            <a:pPr algn="just"/>
            <a:endParaRPr lang="fa-IR" sz="2400" b="1" dirty="0">
              <a:cs typeface="B Nazanin" pitchFamily="2" charset="-78"/>
            </a:endParaRPr>
          </a:p>
          <a:p>
            <a:pPr algn="just"/>
            <a:endParaRPr lang="fa-IR" sz="2400" b="1" dirty="0" smtClean="0">
              <a:cs typeface="B Nazanin" pitchFamily="2" charset="-78"/>
            </a:endParaRPr>
          </a:p>
          <a:p>
            <a:pPr marL="0" indent="0" algn="just" rtl="0">
              <a:buNone/>
            </a:pPr>
            <a:r>
              <a:rPr lang="en-US" sz="1600" dirty="0" err="1">
                <a:solidFill>
                  <a:srgbClr val="00B050"/>
                </a:solidFill>
              </a:rPr>
              <a:t>Harati</a:t>
            </a:r>
            <a:r>
              <a:rPr lang="en-US" sz="1600" dirty="0">
                <a:solidFill>
                  <a:srgbClr val="00B050"/>
                </a:solidFill>
              </a:rPr>
              <a:t> H, </a:t>
            </a:r>
            <a:r>
              <a:rPr lang="en-US" sz="1600" dirty="0" err="1">
                <a:solidFill>
                  <a:srgbClr val="00B050"/>
                </a:solidFill>
              </a:rPr>
              <a:t>Hadaegh</a:t>
            </a:r>
            <a:r>
              <a:rPr lang="en-US" sz="1600" dirty="0">
                <a:solidFill>
                  <a:srgbClr val="00B050"/>
                </a:solidFill>
              </a:rPr>
              <a:t> F, </a:t>
            </a:r>
            <a:r>
              <a:rPr lang="en-US" sz="1600" dirty="0" err="1">
                <a:solidFill>
                  <a:srgbClr val="00B050"/>
                </a:solidFill>
              </a:rPr>
              <a:t>Saadat</a:t>
            </a:r>
            <a:r>
              <a:rPr lang="en-US" sz="1600" dirty="0">
                <a:solidFill>
                  <a:srgbClr val="00B050"/>
                </a:solidFill>
              </a:rPr>
              <a:t> N, </a:t>
            </a:r>
            <a:r>
              <a:rPr lang="en-US" sz="1600" dirty="0" err="1">
                <a:solidFill>
                  <a:srgbClr val="00B050"/>
                </a:solidFill>
              </a:rPr>
              <a:t>Azizi</a:t>
            </a:r>
            <a:r>
              <a:rPr lang="en-US" sz="1600" dirty="0">
                <a:solidFill>
                  <a:srgbClr val="00B050"/>
                </a:solidFill>
              </a:rPr>
              <a:t> F. Population-based incidence of Type 2 diabetes and its associated risk factors: results from a six-year cohort study in Iran. BMC Public Health 2009; 9: 186.</a:t>
            </a:r>
            <a:endParaRPr lang="en-US" sz="1600" b="1" dirty="0">
              <a:solidFill>
                <a:srgbClr val="00B050"/>
              </a:solidFill>
              <a:cs typeface="B Nazanin" pitchFamily="2" charset="-78"/>
            </a:endParaRPr>
          </a:p>
          <a:p>
            <a:pPr lvl="0" algn="justLow">
              <a:buClr>
                <a:srgbClr val="00007D"/>
              </a:buClr>
            </a:pPr>
            <a:endParaRPr lang="fa-IR" sz="2000" dirty="0" smtClean="0">
              <a:latin typeface="Times New Roman" pitchFamily="18" charset="0"/>
              <a:cs typeface="B Nazanin" pitchFamily="2" charset="-78"/>
            </a:endParaRPr>
          </a:p>
          <a:p>
            <a:pPr lvl="0" algn="justLow">
              <a:buClr>
                <a:srgbClr val="00007D"/>
              </a:buClr>
            </a:pPr>
            <a:endParaRPr lang="fa-IR" sz="2000" dirty="0" smtClean="0">
              <a:solidFill>
                <a:srgbClr val="000000"/>
              </a:solidFill>
              <a:latin typeface="Times New Roman" pitchFamily="18" charset="0"/>
              <a:cs typeface="B Nazanin" pitchFamily="2" charset="-78"/>
            </a:endParaRPr>
          </a:p>
          <a:p>
            <a:pPr lvl="0" algn="justLow">
              <a:buClr>
                <a:srgbClr val="00007D"/>
              </a:buClr>
            </a:pPr>
            <a:endParaRPr lang="fa-IR" sz="2000" dirty="0" smtClean="0">
              <a:solidFill>
                <a:srgbClr val="000000"/>
              </a:solidFill>
              <a:latin typeface="Times New Roman" pitchFamily="18" charset="0"/>
              <a:cs typeface="B Nazanin" pitchFamily="2" charset="-78"/>
            </a:endParaRPr>
          </a:p>
          <a:p>
            <a:pPr algn="justLow"/>
            <a:endParaRPr lang="en-US" dirty="0">
              <a:cs typeface="B Nazanin" pitchFamily="2" charset="-78"/>
            </a:endParaRPr>
          </a:p>
        </p:txBody>
      </p:sp>
      <p:sp useBgFill="1">
        <p:nvSpPr>
          <p:cNvPr id="4" name="Title 1"/>
          <p:cNvSpPr>
            <a:spLocks noGrp="1"/>
          </p:cNvSpPr>
          <p:nvPr>
            <p:ph type="title"/>
          </p:nvPr>
        </p:nvSpPr>
        <p:spPr>
          <a:xfrm>
            <a:off x="2209800" y="609600"/>
            <a:ext cx="5257800" cy="609600"/>
          </a:xfrm>
          <a:effectLst>
            <a:glow rad="228600">
              <a:schemeClr val="accent1">
                <a:satMod val="175000"/>
                <a:alpha val="40000"/>
              </a:schemeClr>
            </a:glow>
          </a:effectLst>
        </p:spPr>
        <p:txBody>
          <a:bodyPr>
            <a:normAutofit fontScale="90000"/>
          </a:bodyPr>
          <a:lstStyle/>
          <a:p>
            <a:pPr algn="ctr"/>
            <a:r>
              <a:rPr lang="fa-IR"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بیان مسئله</a:t>
            </a:r>
            <a:endParaRPr lang="en-US" sz="36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3939188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1676400"/>
            <a:ext cx="8229600" cy="3886200"/>
          </a:xfrm>
        </p:spPr>
        <p:txBody>
          <a:bodyPr/>
          <a:lstStyle/>
          <a:p>
            <a:r>
              <a:rPr lang="ar-SA" sz="2800" b="1" dirty="0" smtClean="0">
                <a:cs typeface="B Nazanin" pitchFamily="2" charset="-78"/>
              </a:rPr>
              <a:t>هزینه‌ی هر بیمار دیابتی در سال 1992 در ایالات متحده بیش از 3000 هزار دلار در سال و در آلمان بیش از</a:t>
            </a:r>
            <a:r>
              <a:rPr lang="en-US" sz="2800" b="1" dirty="0" smtClean="0">
                <a:cs typeface="B Nazanin" pitchFamily="2" charset="-78"/>
              </a:rPr>
              <a:t> </a:t>
            </a:r>
            <a:r>
              <a:rPr lang="ar-SA" sz="2800" b="1" dirty="0" smtClean="0">
                <a:cs typeface="B Nazanin" pitchFamily="2" charset="-78"/>
              </a:rPr>
              <a:t> 2000</a:t>
            </a:r>
            <a:r>
              <a:rPr lang="en-US" sz="2800" b="1" dirty="0" smtClean="0">
                <a:cs typeface="B Nazanin" pitchFamily="2" charset="-78"/>
              </a:rPr>
              <a:t> </a:t>
            </a:r>
            <a:r>
              <a:rPr lang="ar-SA" sz="2800" b="1" dirty="0" smtClean="0">
                <a:cs typeface="B Nazanin" pitchFamily="2" charset="-78"/>
              </a:rPr>
              <a:t> دلار در سال</a:t>
            </a:r>
            <a:r>
              <a:rPr lang="en-US" sz="2800" b="1" dirty="0" smtClean="0">
                <a:cs typeface="B Nazanin" pitchFamily="2" charset="-78"/>
              </a:rPr>
              <a:t> </a:t>
            </a:r>
            <a:r>
              <a:rPr lang="ar-SA" sz="2800" b="1" dirty="0" smtClean="0">
                <a:cs typeface="B Nazanin" pitchFamily="2" charset="-78"/>
              </a:rPr>
              <a:t>گزارش شده است </a:t>
            </a:r>
            <a:r>
              <a:rPr lang="en-US" sz="2800" b="1" dirty="0" smtClean="0">
                <a:cs typeface="B Nazanin" pitchFamily="2" charset="-78"/>
              </a:rPr>
              <a:t>.</a:t>
            </a:r>
          </a:p>
          <a:p>
            <a:endParaRPr lang="fa-IR" dirty="0" smtClean="0"/>
          </a:p>
          <a:p>
            <a:r>
              <a:rPr lang="ar-SA" sz="2800" b="1" dirty="0" smtClean="0">
                <a:cs typeface="B Nazanin" pitchFamily="2" charset="-78"/>
              </a:rPr>
              <a:t>اتخاذ </a:t>
            </a:r>
            <a:r>
              <a:rPr lang="ar-SA" sz="2800" b="1" dirty="0">
                <a:cs typeface="B Nazanin" pitchFamily="2" charset="-78"/>
              </a:rPr>
              <a:t>استراتژی‌های موثر پیشگیری، برای کاهش شیوع دیابت و عوارض آن ضروری است. </a:t>
            </a:r>
            <a:r>
              <a:rPr lang="fa-IR" sz="2800" b="1" dirty="0">
                <a:cs typeface="B Nazanin" pitchFamily="2" charset="-78"/>
              </a:rPr>
              <a:t>جهت رسیدن به این </a:t>
            </a:r>
            <a:r>
              <a:rPr lang="ar-SA" sz="2800" b="1" dirty="0">
                <a:cs typeface="B Nazanin" pitchFamily="2" charset="-78"/>
              </a:rPr>
              <a:t> استراتژی‌ها </a:t>
            </a:r>
            <a:r>
              <a:rPr lang="fa-IR" sz="2800" b="1" dirty="0">
                <a:cs typeface="B Nazanin" pitchFamily="2" charset="-78"/>
              </a:rPr>
              <a:t>اولین قدم </a:t>
            </a:r>
            <a:r>
              <a:rPr lang="ar-SA" sz="2800" b="1" dirty="0">
                <a:cs typeface="B Nazanin" pitchFamily="2" charset="-78"/>
              </a:rPr>
              <a:t>سنجش روند بروز و شیوع دیابت در میان </a:t>
            </a:r>
            <a:r>
              <a:rPr lang="en-US" sz="2800" b="1" dirty="0" smtClean="0">
                <a:cs typeface="B Nazanin" pitchFamily="2" charset="-78"/>
              </a:rPr>
              <a:t> </a:t>
            </a:r>
            <a:r>
              <a:rPr lang="ar-SA" sz="2800" b="1" dirty="0" smtClean="0">
                <a:cs typeface="B Nazanin" pitchFamily="2" charset="-78"/>
              </a:rPr>
              <a:t>جمعیت‌های </a:t>
            </a:r>
            <a:r>
              <a:rPr lang="ar-SA" sz="2800" b="1" dirty="0">
                <a:cs typeface="B Nazanin" pitchFamily="2" charset="-78"/>
              </a:rPr>
              <a:t>مختلف </a:t>
            </a:r>
            <a:r>
              <a:rPr lang="fa-IR" sz="2800" b="1" dirty="0">
                <a:cs typeface="B Nazanin" pitchFamily="2" charset="-78"/>
              </a:rPr>
              <a:t>می باشد.</a:t>
            </a:r>
            <a:endParaRPr lang="en-US" sz="2800" b="1" dirty="0">
              <a:cs typeface="B Nazanin" pitchFamily="2" charset="-78"/>
            </a:endParaRPr>
          </a:p>
          <a:p>
            <a:pPr marL="0" lvl="0" indent="0" algn="just" rtl="0">
              <a:buClr>
                <a:srgbClr val="00007D"/>
              </a:buClr>
              <a:buNone/>
            </a:pPr>
            <a:r>
              <a:rPr lang="en-US" sz="1600" dirty="0">
                <a:solidFill>
                  <a:srgbClr val="00B050"/>
                </a:solidFill>
              </a:rPr>
              <a:t>WHO study group on prevention of diabetes mellitus. Geneva, World Health Organization; 1994.</a:t>
            </a:r>
            <a:endParaRPr lang="fa-IR" sz="1600" b="1" dirty="0">
              <a:solidFill>
                <a:srgbClr val="00B050"/>
              </a:solidFill>
              <a:latin typeface="Times New Roman" pitchFamily="18" charset="0"/>
              <a:cs typeface="B Nazanin" pitchFamily="2" charset="-78"/>
            </a:endParaRPr>
          </a:p>
          <a:p>
            <a:endParaRPr lang="fa-IR" dirty="0"/>
          </a:p>
        </p:txBody>
      </p:sp>
    </p:spTree>
    <p:extLst>
      <p:ext uri="{BB962C8B-B14F-4D97-AF65-F5344CB8AC3E}">
        <p14:creationId xmlns:p14="http://schemas.microsoft.com/office/powerpoint/2010/main" xmlns="" val="3614615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743200"/>
            <a:ext cx="8610600" cy="2133600"/>
          </a:xfrm>
        </p:spPr>
        <p:txBody>
          <a:bodyPr/>
          <a:lstStyle/>
          <a:p>
            <a:pPr algn="just"/>
            <a:r>
              <a:rPr lang="ar-SA" sz="2800" b="1" dirty="0" smtClean="0">
                <a:cs typeface="B Nazanin" pitchFamily="2" charset="-78"/>
              </a:rPr>
              <a:t>مطالعه </a:t>
            </a:r>
            <a:r>
              <a:rPr lang="ar-SA" sz="2800" b="1" dirty="0">
                <a:cs typeface="B Nazanin" pitchFamily="2" charset="-78"/>
              </a:rPr>
              <a:t>حاضر با هدف تعیین </a:t>
            </a:r>
            <a:r>
              <a:rPr lang="ar-SA" sz="2800" b="1" dirty="0">
                <a:solidFill>
                  <a:srgbClr val="FF0000"/>
                </a:solidFill>
                <a:cs typeface="B Nazanin" pitchFamily="2" charset="-78"/>
              </a:rPr>
              <a:t>روند</a:t>
            </a:r>
            <a:r>
              <a:rPr lang="ar-SA" sz="2800" b="1" dirty="0">
                <a:cs typeface="B Nazanin" pitchFamily="2" charset="-78"/>
              </a:rPr>
              <a:t> </a:t>
            </a:r>
            <a:r>
              <a:rPr lang="ar-SA" sz="2800" b="1" dirty="0">
                <a:solidFill>
                  <a:srgbClr val="FF0000"/>
                </a:solidFill>
                <a:cs typeface="B Nazanin" pitchFamily="2" charset="-78"/>
              </a:rPr>
              <a:t>تغییرات</a:t>
            </a:r>
            <a:r>
              <a:rPr lang="ar-SA" sz="2800" b="1" dirty="0">
                <a:cs typeface="B Nazanin" pitchFamily="2" charset="-78"/>
              </a:rPr>
              <a:t> شیوع </a:t>
            </a:r>
            <a:r>
              <a:rPr lang="ar-SA" sz="2800" b="1" dirty="0">
                <a:solidFill>
                  <a:srgbClr val="FF0000"/>
                </a:solidFill>
                <a:cs typeface="B Nazanin" pitchFamily="2" charset="-78"/>
              </a:rPr>
              <a:t>دیابت</a:t>
            </a:r>
            <a:r>
              <a:rPr lang="ar-SA" sz="2800" b="1" dirty="0">
                <a:cs typeface="B Nazanin" pitchFamily="2" charset="-78"/>
              </a:rPr>
              <a:t> و </a:t>
            </a:r>
            <a:r>
              <a:rPr lang="ar-SA" sz="2800" b="1" dirty="0">
                <a:solidFill>
                  <a:srgbClr val="FF0000"/>
                </a:solidFill>
                <a:cs typeface="B Nazanin" pitchFamily="2" charset="-78"/>
              </a:rPr>
              <a:t>پیش</a:t>
            </a:r>
            <a:r>
              <a:rPr lang="ar-SA" sz="2800" b="1" dirty="0">
                <a:cs typeface="B Nazanin" pitchFamily="2" charset="-78"/>
              </a:rPr>
              <a:t> </a:t>
            </a:r>
            <a:r>
              <a:rPr lang="ar-SA" sz="2800" b="1" dirty="0">
                <a:solidFill>
                  <a:srgbClr val="FF0000"/>
                </a:solidFill>
                <a:cs typeface="B Nazanin" pitchFamily="2" charset="-78"/>
              </a:rPr>
              <a:t>دیابت</a:t>
            </a:r>
            <a:r>
              <a:rPr lang="ar-SA" sz="2800" b="1" dirty="0">
                <a:cs typeface="B Nazanin" pitchFamily="2" charset="-78"/>
              </a:rPr>
              <a:t> و </a:t>
            </a:r>
            <a:r>
              <a:rPr lang="ar-SA" sz="2800" b="1" dirty="0">
                <a:solidFill>
                  <a:srgbClr val="FF0000"/>
                </a:solidFill>
                <a:cs typeface="B Nazanin" pitchFamily="2" charset="-78"/>
              </a:rPr>
              <a:t>ریسک </a:t>
            </a:r>
            <a:r>
              <a:rPr lang="ar-SA" sz="2800" b="1" dirty="0" smtClean="0">
                <a:solidFill>
                  <a:srgbClr val="FF0000"/>
                </a:solidFill>
                <a:cs typeface="B Nazanin" pitchFamily="2" charset="-78"/>
              </a:rPr>
              <a:t>فاکتورهای </a:t>
            </a:r>
            <a:r>
              <a:rPr lang="ar-SA" sz="2800" b="1" dirty="0">
                <a:cs typeface="B Nazanin" pitchFamily="2" charset="-78"/>
              </a:rPr>
              <a:t>آن در بالغین شهر تهران در طول 10 سال پیگیری جمعیت شهری 20 سال به بالای مطالعه قند و لیپید تهران در دو مقطع فاز 1 اول و چهارم </a:t>
            </a:r>
            <a:r>
              <a:rPr lang="fa-IR" sz="2800" b="1" dirty="0" smtClean="0">
                <a:cs typeface="B Nazanin" pitchFamily="2" charset="-78"/>
              </a:rPr>
              <a:t>طراحی شد.</a:t>
            </a:r>
            <a:r>
              <a:rPr lang="ar-SA" sz="2800" b="1" dirty="0" smtClean="0">
                <a:solidFill>
                  <a:schemeClr val="accent3"/>
                </a:solidFill>
                <a:cs typeface="B Nazanin" pitchFamily="2" charset="-78"/>
              </a:rPr>
              <a:t>العه </a:t>
            </a:r>
            <a:r>
              <a:rPr lang="ar-SA" sz="2800" b="1" dirty="0">
                <a:solidFill>
                  <a:schemeClr val="accent3"/>
                </a:solidFill>
                <a:cs typeface="B Nazanin" pitchFamily="2" charset="-78"/>
              </a:rPr>
              <a:t>طراحی گردید.</a:t>
            </a:r>
            <a:endParaRPr lang="en-US" sz="2800" b="1" dirty="0">
              <a:solidFill>
                <a:schemeClr val="accent3"/>
              </a:solidFill>
              <a:cs typeface="B Nazanin" pitchFamily="2" charset="-78"/>
            </a:endParaRPr>
          </a:p>
          <a:p>
            <a:pPr lvl="0" algn="justLow">
              <a:buClr>
                <a:srgbClr val="00007D"/>
              </a:buClr>
            </a:pPr>
            <a:endParaRPr lang="fa-IR" sz="2800" dirty="0">
              <a:solidFill>
                <a:srgbClr val="000000"/>
              </a:solidFill>
              <a:latin typeface="Times New Roman" pitchFamily="18" charset="0"/>
              <a:cs typeface="B Nazanin" pitchFamily="2" charset="-78"/>
            </a:endParaRPr>
          </a:p>
          <a:p>
            <a:pPr algn="justLow"/>
            <a:endParaRPr lang="en-US" dirty="0">
              <a:cs typeface="B Nazanin" pitchFamily="2" charset="-78"/>
            </a:endParaRPr>
          </a:p>
        </p:txBody>
      </p:sp>
      <p:sp useBgFill="1">
        <p:nvSpPr>
          <p:cNvPr id="4" name="Title 1"/>
          <p:cNvSpPr>
            <a:spLocks noGrp="1"/>
          </p:cNvSpPr>
          <p:nvPr>
            <p:ph type="title"/>
          </p:nvPr>
        </p:nvSpPr>
        <p:spPr>
          <a:xfrm>
            <a:off x="2209800" y="609600"/>
            <a:ext cx="5257800" cy="609600"/>
          </a:xfrm>
          <a:effectLst>
            <a:glow rad="228600">
              <a:schemeClr val="accent1">
                <a:satMod val="175000"/>
                <a:alpha val="40000"/>
              </a:schemeClr>
            </a:glow>
          </a:effectLst>
        </p:spPr>
        <p:txBody>
          <a:bodyPr>
            <a:normAutofit fontScale="90000"/>
          </a:bodyPr>
          <a:lstStyle/>
          <a:p>
            <a:pPr algn="ctr"/>
            <a:r>
              <a:rPr lang="fa-IR" sz="36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بیان مسئله</a:t>
            </a:r>
            <a:endParaRPr lang="en-US" sz="36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131985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0" y="2209800"/>
            <a:ext cx="4191000" cy="1828800"/>
          </a:xfrm>
        </p:spPr>
        <p:txBody>
          <a:bodyPr/>
          <a:lstStyle/>
          <a:p>
            <a:pPr algn="r"/>
            <a:r>
              <a:rPr lang="fa-IR" sz="5400" b="1" dirty="0" smtClean="0">
                <a:effectLst>
                  <a:outerShdw blurRad="38100" dist="38100" dir="2700000" algn="tl">
                    <a:srgbClr val="000000">
                      <a:alpha val="43137"/>
                    </a:srgbClr>
                  </a:outerShdw>
                </a:effectLst>
                <a:latin typeface="Times New Roman" pitchFamily="18" charset="0"/>
                <a:cs typeface="Nazanin" pitchFamily="2" charset="-78"/>
              </a:rPr>
              <a:t>مروری بر متون</a:t>
            </a:r>
            <a:endParaRPr lang="en-US" sz="3600" b="1" dirty="0">
              <a:effectLst>
                <a:outerShdw blurRad="38100" dist="38100" dir="2700000" algn="tl">
                  <a:srgbClr val="000000">
                    <a:alpha val="43137"/>
                  </a:srgbClr>
                </a:outerShdw>
              </a:effectLst>
              <a:latin typeface="Times New Roman" pitchFamily="18" charset="0"/>
              <a:cs typeface="Nazanin"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9831773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Custom 3">
      <a:majorFont>
        <a:latin typeface="Cambria"/>
        <a:ea typeface=""/>
        <a:cs typeface="Arial"/>
      </a:majorFont>
      <a:minorFont>
        <a:latin typeface="Cambri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6980</TotalTime>
  <Words>3403</Words>
  <Application>Microsoft Office PowerPoint</Application>
  <PresentationFormat>On-screen Show (4:3)</PresentationFormat>
  <Paragraphs>399</Paragraphs>
  <Slides>41</Slides>
  <Notes>3</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Theme1</vt:lpstr>
      <vt:lpstr>Spring</vt:lpstr>
      <vt:lpstr>Slide 1</vt:lpstr>
      <vt:lpstr>تغییرات شیوع دیابت و پیش دیابت و ریسک فاکتورهای مربوطه در بالغین شهر تهران در طی 10 سال  (فاز 1 و 4 مطالعه قند و لیپید تهران) </vt:lpstr>
      <vt:lpstr>عناوین مطالب </vt:lpstr>
      <vt:lpstr>بیان مسئله</vt:lpstr>
      <vt:lpstr>بیان مسئله</vt:lpstr>
      <vt:lpstr>بیان مسئله</vt:lpstr>
      <vt:lpstr>Slide 7</vt:lpstr>
      <vt:lpstr>بیان مسئله</vt:lpstr>
      <vt:lpstr>مروری بر متون</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سوالات پژوهش</vt:lpstr>
      <vt:lpstr>    روش اجرا</vt:lpstr>
      <vt:lpstr>نوع مطالعه و جمعیت هدف</vt:lpstr>
      <vt:lpstr>حجم نمونه</vt:lpstr>
      <vt:lpstr>نحوه اجراي تحقيق و جمع آوري داده هاي آن و مشخصات ابزار جمع آوري داده ها</vt:lpstr>
      <vt:lpstr> در این مطالعه داده های دو مقطع فاز اول و چهارم مطالعه TLGS مورد بررسی قرار میگیرد، نمونه ها به 5 گروه سنی تقسیم بندی شده و وضعیت ابتلا به دیابت و تست های تحمل گلوکز و گلوکز ناشتا در نمونه ها با گروه سنی مشابه در فاز اول و چهارم مطالعه مقایسه می گردد. نحوه مقایسه افراد به گونه ای است که افراد شرکت کننده در دو گروهی که با هم مقایسه می شوند یکسان نیستند.</vt:lpstr>
      <vt:lpstr>نحوه اجراي تحقيق و جمع آوري داده هاي آن و مشخصات ابزار جمع آوري داده ها</vt:lpstr>
      <vt:lpstr>نحوه اجراي تحقيق و جمع آوري داده هاي آن و مشخصات ابزار جمع آوري داده ها</vt:lpstr>
      <vt:lpstr>نحوه اجراي تحقيق و جمع آوري داده هاي آن و مشخصات ابزار جمع آوري داده ها</vt:lpstr>
      <vt:lpstr>نحوه اجراي تحقيق و جمع آوري داده هاي آن و مشخصات ابزار جمع آوري داده ها</vt:lpstr>
      <vt:lpstr>تجزيه و تحليل داده ها </vt:lpstr>
      <vt:lpstr>Slide 33</vt:lpstr>
      <vt:lpstr>Slide 34</vt:lpstr>
      <vt:lpstr>تغییرات شیوع دیابت تازه تشخیص داده شده، دیابت شناخته شده ، IFG، IGT، IFG و IGT و سندروم متابولیک و ریسک فاکتورها در گروه سنی 49-40 سال در بالغین شهر تهران طی 10 سال (فاز 1 و 4) مطالعه قند و لیپید تهران</vt:lpstr>
      <vt:lpstr>تغییرات شیوع دیابت تازه تشخیص داده شده، دیابت شناخته شده ، IFG، IGT، IFG و IGT و سندروم متابولیک و ریسک فاکتورها در گروه سنی 59-50 سال در بالغین شهر تهران طی 10 سال (فاز 1 و 4) مطالعه قند و لیپید تهران</vt:lpstr>
      <vt:lpstr>تغییرات شیوع دیابت تازه تشخیص داده شده، دیابت شناخته شده ، IFG، IGT، IFG و IGT و سندروم متابولیک و ریسک فاکتورها در گروه سنی 69-60 سال در بالغین شهر تهران طی 10 سال (فاز 1 و 4) مطالعه قند و لیپید تهران</vt:lpstr>
      <vt:lpstr>    محدودیت های مطالعه:   با توجه به انجام مطالعه در زمینه یک مطالعه کوهورت و افزایش آگاهی نمونه ها در زمینه دیابت امکان رعایت نکات بیشتر در آنها وجود دارد که ممکن است منجر Hawthorne effect شده و در تخمین موارد تا حدودیunder estimation   رخ دهد.  از محدودیت های دیگر مطالعه ثبت فعالیت فیزیکی به دو روش گونانون در فاز اول و چهارم است.      </vt:lpstr>
      <vt:lpstr>  مزیت مطالعه:  مزیت مطالعه در اکثر مطالعات قبلی OGTT جز داده ها نیست اما در این مطالعه این داده استفاده می شود. در این مطالعه ریسک فاکتورهای متعددی بررسی می شود. مزیت دیگر این مطالعه اینست که با توجه به این که مطالعه مقطعی می باشد نگران از دست دادن داده ها (missing data) و عدم امکان پیگیری (Lost to follow up) نخواهیم بود و از همه نمونه های موجود استفاده می شود.      </vt:lpstr>
      <vt:lpstr>مزیت مطالعه (ادامه)  به علت داشتن گروههای مستقل تغییرات شیوع با جزئیات قابل مقایسه است.  باتوجه به نوع مطالعه وگروهبندی سنی age effectدرکوهورتTLGSروی نتایج تاثیرگذارنیست. </vt:lpstr>
      <vt:lpstr>با تشکر از حسن توجه اساتید و همکاران  ارجمند </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Meta-analysis: Long-term use of thiazolidinediones and risk of fractures in type 2 diabetes-10 December 2008</dc:title>
  <dc:creator>MRT</dc:creator>
  <cp:lastModifiedBy>conferance</cp:lastModifiedBy>
  <cp:revision>967</cp:revision>
  <dcterms:created xsi:type="dcterms:W3CDTF">2008-03-08T16:41:36Z</dcterms:created>
  <dcterms:modified xsi:type="dcterms:W3CDTF">2002-06-24T07:11:28Z</dcterms:modified>
</cp:coreProperties>
</file>