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Default Extension="ppt" ContentType="application/vnd.ms-powerpoi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42"/>
  </p:notesMasterIdLst>
  <p:handoutMasterIdLst>
    <p:handoutMasterId r:id="rId43"/>
  </p:handoutMasterIdLst>
  <p:sldIdLst>
    <p:sldId id="443" r:id="rId2"/>
    <p:sldId id="444" r:id="rId3"/>
    <p:sldId id="445" r:id="rId4"/>
    <p:sldId id="446" r:id="rId5"/>
    <p:sldId id="447" r:id="rId6"/>
    <p:sldId id="460" r:id="rId7"/>
    <p:sldId id="449" r:id="rId8"/>
    <p:sldId id="450" r:id="rId9"/>
    <p:sldId id="451" r:id="rId10"/>
    <p:sldId id="452" r:id="rId11"/>
    <p:sldId id="453" r:id="rId12"/>
    <p:sldId id="454" r:id="rId13"/>
    <p:sldId id="455" r:id="rId14"/>
    <p:sldId id="456" r:id="rId15"/>
    <p:sldId id="457" r:id="rId16"/>
    <p:sldId id="458" r:id="rId17"/>
    <p:sldId id="459" r:id="rId18"/>
    <p:sldId id="404" r:id="rId19"/>
    <p:sldId id="405" r:id="rId20"/>
    <p:sldId id="407" r:id="rId21"/>
    <p:sldId id="408" r:id="rId22"/>
    <p:sldId id="409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5" r:id="rId32"/>
    <p:sldId id="426" r:id="rId33"/>
    <p:sldId id="429" r:id="rId34"/>
    <p:sldId id="438" r:id="rId35"/>
    <p:sldId id="430" r:id="rId36"/>
    <p:sldId id="431" r:id="rId37"/>
    <p:sldId id="432" r:id="rId38"/>
    <p:sldId id="433" r:id="rId39"/>
    <p:sldId id="397" r:id="rId40"/>
    <p:sldId id="317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CC2"/>
    <a:srgbClr val="FF6600"/>
    <a:srgbClr val="00B050"/>
    <a:srgbClr val="FF4F4F"/>
    <a:srgbClr val="FFCCFF"/>
    <a:srgbClr val="FF6699"/>
    <a:srgbClr val="E65D00"/>
    <a:srgbClr val="D60093"/>
    <a:srgbClr val="C00000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5" autoAdjust="0"/>
    <p:restoredTop sz="90929"/>
  </p:normalViewPr>
  <p:slideViewPr>
    <p:cSldViewPr>
      <p:cViewPr varScale="1">
        <p:scale>
          <a:sx n="64" d="100"/>
          <a:sy n="64" d="100"/>
        </p:scale>
        <p:origin x="-16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867112-0C3D-46E1-AB93-5794A9C31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AA094D-1AB3-4164-9E69-2E5650C8E3D3}" type="datetimeFigureOut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BFE9B94-8539-4F55-97F0-235DC899C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5AF136-752D-43E6-8969-4DE485251AA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Number 23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803275"/>
            <a:ext cx="4257675" cy="3194050"/>
          </a:xfrm>
          <a:ln cap="flat"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427F0-9234-421A-9AA1-9FCE12286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D7FF7-56A0-4E23-B3A3-8E0107585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89A28-D30B-4137-B2DF-A5FF17ACA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4DAF6-883B-4941-91E2-BBED0EB93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19BC8-B14C-4CAF-A73E-1C76F9C84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FE9B6-9A76-4A5F-B3E1-233A8029B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7D4B7-1770-4265-BE7E-8781640A8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A2B41-6403-4DF6-92A9-A53CBC9D4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B9850-D52C-4603-84BA-8A1CB29ED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422CA-D15A-43AD-B433-4F533000F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D4734-F52B-4E87-B4C2-4A8807BCB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67060-C132-44F4-B9FA-86DB502B1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FB2FA-F458-4FE1-ADFD-5961CD929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22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87B4DDE-8D31-4B00-A95E-21819CC94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22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43" r:id="rId2"/>
    <p:sldLayoutId id="214748425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54" r:id="rId9"/>
    <p:sldLayoutId id="2147484249" r:id="rId10"/>
    <p:sldLayoutId id="2147484250" r:id="rId11"/>
    <p:sldLayoutId id="2147484255" r:id="rId12"/>
    <p:sldLayoutId id="214748425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en-US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-100013"/>
          <a:ext cx="9144000" cy="7100888"/>
        </p:xfrm>
        <a:graphic>
          <a:graphicData uri="http://schemas.openxmlformats.org/presentationml/2006/ole">
            <p:oleObj spid="_x0000_s67586" name="Presentation" r:id="rId3" imgW="4572180" imgH="3428932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55763" y="285750"/>
            <a:ext cx="5345112" cy="6143625"/>
            <a:chOff x="1043" y="67"/>
            <a:chExt cx="3655" cy="4252"/>
          </a:xfrm>
        </p:grpSpPr>
        <p:sp>
          <p:nvSpPr>
            <p:cNvPr id="23556" name="Rectangle 3"/>
            <p:cNvSpPr>
              <a:spLocks noChangeArrowheads="1"/>
            </p:cNvSpPr>
            <p:nvPr/>
          </p:nvSpPr>
          <p:spPr bwMode="auto">
            <a:xfrm>
              <a:off x="1737" y="67"/>
              <a:ext cx="2239" cy="156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7" name="Oval 4"/>
            <p:cNvSpPr>
              <a:spLocks noChangeArrowheads="1"/>
            </p:cNvSpPr>
            <p:nvPr/>
          </p:nvSpPr>
          <p:spPr bwMode="auto">
            <a:xfrm>
              <a:off x="2368" y="536"/>
              <a:ext cx="88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Oval 5"/>
            <p:cNvSpPr>
              <a:spLocks noChangeArrowheads="1"/>
            </p:cNvSpPr>
            <p:nvPr/>
          </p:nvSpPr>
          <p:spPr bwMode="auto">
            <a:xfrm>
              <a:off x="2536" y="696"/>
              <a:ext cx="88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Oval 6"/>
            <p:cNvSpPr>
              <a:spLocks noChangeArrowheads="1"/>
            </p:cNvSpPr>
            <p:nvPr/>
          </p:nvSpPr>
          <p:spPr bwMode="auto">
            <a:xfrm>
              <a:off x="2672" y="776"/>
              <a:ext cx="88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Oval 7"/>
            <p:cNvSpPr>
              <a:spLocks noChangeArrowheads="1"/>
            </p:cNvSpPr>
            <p:nvPr/>
          </p:nvSpPr>
          <p:spPr bwMode="auto">
            <a:xfrm>
              <a:off x="2832" y="792"/>
              <a:ext cx="88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Oval 8"/>
            <p:cNvSpPr>
              <a:spLocks noChangeArrowheads="1"/>
            </p:cNvSpPr>
            <p:nvPr/>
          </p:nvSpPr>
          <p:spPr bwMode="auto">
            <a:xfrm>
              <a:off x="3000" y="848"/>
              <a:ext cx="88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Oval 9"/>
            <p:cNvSpPr>
              <a:spLocks noChangeArrowheads="1"/>
            </p:cNvSpPr>
            <p:nvPr/>
          </p:nvSpPr>
          <p:spPr bwMode="auto">
            <a:xfrm>
              <a:off x="3152" y="880"/>
              <a:ext cx="88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Oval 10"/>
            <p:cNvSpPr>
              <a:spLocks noChangeArrowheads="1"/>
            </p:cNvSpPr>
            <p:nvPr/>
          </p:nvSpPr>
          <p:spPr bwMode="auto">
            <a:xfrm>
              <a:off x="3256" y="840"/>
              <a:ext cx="88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Oval 11"/>
            <p:cNvSpPr>
              <a:spLocks noChangeArrowheads="1"/>
            </p:cNvSpPr>
            <p:nvPr/>
          </p:nvSpPr>
          <p:spPr bwMode="auto">
            <a:xfrm>
              <a:off x="3416" y="816"/>
              <a:ext cx="88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Oval 12"/>
            <p:cNvSpPr>
              <a:spLocks noChangeArrowheads="1"/>
            </p:cNvSpPr>
            <p:nvPr/>
          </p:nvSpPr>
          <p:spPr bwMode="auto">
            <a:xfrm>
              <a:off x="3568" y="832"/>
              <a:ext cx="88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Oval 13"/>
            <p:cNvSpPr>
              <a:spLocks noChangeArrowheads="1"/>
            </p:cNvSpPr>
            <p:nvPr/>
          </p:nvSpPr>
          <p:spPr bwMode="auto">
            <a:xfrm>
              <a:off x="3736" y="792"/>
              <a:ext cx="88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Oval 14"/>
            <p:cNvSpPr>
              <a:spLocks noChangeArrowheads="1"/>
            </p:cNvSpPr>
            <p:nvPr/>
          </p:nvSpPr>
          <p:spPr bwMode="auto">
            <a:xfrm>
              <a:off x="1992" y="400"/>
              <a:ext cx="88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Oval 15"/>
            <p:cNvSpPr>
              <a:spLocks noChangeArrowheads="1"/>
            </p:cNvSpPr>
            <p:nvPr/>
          </p:nvSpPr>
          <p:spPr bwMode="auto">
            <a:xfrm>
              <a:off x="2168" y="344"/>
              <a:ext cx="88" cy="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Rectangle 16"/>
            <p:cNvSpPr>
              <a:spLocks noChangeArrowheads="1"/>
            </p:cNvSpPr>
            <p:nvPr/>
          </p:nvSpPr>
          <p:spPr bwMode="auto">
            <a:xfrm>
              <a:off x="4528" y="176"/>
              <a:ext cx="80" cy="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Rectangle 17"/>
            <p:cNvSpPr>
              <a:spLocks noChangeArrowheads="1"/>
            </p:cNvSpPr>
            <p:nvPr/>
          </p:nvSpPr>
          <p:spPr bwMode="auto">
            <a:xfrm>
              <a:off x="2488" y="856"/>
              <a:ext cx="80" cy="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Rectangle 18"/>
            <p:cNvSpPr>
              <a:spLocks noChangeArrowheads="1"/>
            </p:cNvSpPr>
            <p:nvPr/>
          </p:nvSpPr>
          <p:spPr bwMode="auto">
            <a:xfrm>
              <a:off x="2624" y="912"/>
              <a:ext cx="80" cy="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Rectangle 19"/>
            <p:cNvSpPr>
              <a:spLocks noChangeArrowheads="1"/>
            </p:cNvSpPr>
            <p:nvPr/>
          </p:nvSpPr>
          <p:spPr bwMode="auto">
            <a:xfrm>
              <a:off x="2800" y="1088"/>
              <a:ext cx="80" cy="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Rectangle 20"/>
            <p:cNvSpPr>
              <a:spLocks noChangeArrowheads="1"/>
            </p:cNvSpPr>
            <p:nvPr/>
          </p:nvSpPr>
          <p:spPr bwMode="auto">
            <a:xfrm>
              <a:off x="2952" y="1048"/>
              <a:ext cx="80" cy="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Rectangle 21"/>
            <p:cNvSpPr>
              <a:spLocks noChangeArrowheads="1"/>
            </p:cNvSpPr>
            <p:nvPr/>
          </p:nvSpPr>
          <p:spPr bwMode="auto">
            <a:xfrm>
              <a:off x="3136" y="1040"/>
              <a:ext cx="80" cy="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Rectangle 22"/>
            <p:cNvSpPr>
              <a:spLocks noChangeArrowheads="1"/>
            </p:cNvSpPr>
            <p:nvPr/>
          </p:nvSpPr>
          <p:spPr bwMode="auto">
            <a:xfrm>
              <a:off x="3256" y="1096"/>
              <a:ext cx="80" cy="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Rectangle 23"/>
            <p:cNvSpPr>
              <a:spLocks noChangeArrowheads="1"/>
            </p:cNvSpPr>
            <p:nvPr/>
          </p:nvSpPr>
          <p:spPr bwMode="auto">
            <a:xfrm>
              <a:off x="3384" y="1072"/>
              <a:ext cx="80" cy="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Rectangle 24"/>
            <p:cNvSpPr>
              <a:spLocks noChangeArrowheads="1"/>
            </p:cNvSpPr>
            <p:nvPr/>
          </p:nvSpPr>
          <p:spPr bwMode="auto">
            <a:xfrm>
              <a:off x="3552" y="1032"/>
              <a:ext cx="80" cy="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Rectangle 25"/>
            <p:cNvSpPr>
              <a:spLocks noChangeArrowheads="1"/>
            </p:cNvSpPr>
            <p:nvPr/>
          </p:nvSpPr>
          <p:spPr bwMode="auto">
            <a:xfrm>
              <a:off x="3736" y="1168"/>
              <a:ext cx="80" cy="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Rectangle 26"/>
            <p:cNvSpPr>
              <a:spLocks noChangeArrowheads="1"/>
            </p:cNvSpPr>
            <p:nvPr/>
          </p:nvSpPr>
          <p:spPr bwMode="auto">
            <a:xfrm>
              <a:off x="2344" y="744"/>
              <a:ext cx="80" cy="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Rectangle 27"/>
            <p:cNvSpPr>
              <a:spLocks noChangeArrowheads="1"/>
            </p:cNvSpPr>
            <p:nvPr/>
          </p:nvSpPr>
          <p:spPr bwMode="auto">
            <a:xfrm>
              <a:off x="2176" y="576"/>
              <a:ext cx="80" cy="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Rectangle 28"/>
            <p:cNvSpPr>
              <a:spLocks noChangeArrowheads="1"/>
            </p:cNvSpPr>
            <p:nvPr/>
          </p:nvSpPr>
          <p:spPr bwMode="auto">
            <a:xfrm>
              <a:off x="1992" y="480"/>
              <a:ext cx="80" cy="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Line 29"/>
            <p:cNvSpPr>
              <a:spLocks noChangeShapeType="1"/>
            </p:cNvSpPr>
            <p:nvPr/>
          </p:nvSpPr>
          <p:spPr bwMode="auto">
            <a:xfrm>
              <a:off x="3968" y="1584"/>
              <a:ext cx="80" cy="1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1624" y="168"/>
              <a:ext cx="104" cy="1065"/>
              <a:chOff x="1624" y="168"/>
              <a:chExt cx="104" cy="1065"/>
            </a:xfrm>
          </p:grpSpPr>
          <p:sp>
            <p:nvSpPr>
              <p:cNvPr id="80927" name="Line 31"/>
              <p:cNvSpPr>
                <a:spLocks noChangeShapeType="1"/>
              </p:cNvSpPr>
              <p:nvPr/>
            </p:nvSpPr>
            <p:spPr bwMode="auto">
              <a:xfrm>
                <a:off x="1624" y="168"/>
                <a:ext cx="104" cy="1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3793" name="Line 32"/>
              <p:cNvSpPr>
                <a:spLocks noChangeShapeType="1"/>
              </p:cNvSpPr>
              <p:nvPr/>
            </p:nvSpPr>
            <p:spPr bwMode="auto">
              <a:xfrm>
                <a:off x="1624" y="704"/>
                <a:ext cx="104" cy="1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4" name="Line 33"/>
              <p:cNvSpPr>
                <a:spLocks noChangeShapeType="1"/>
              </p:cNvSpPr>
              <p:nvPr/>
            </p:nvSpPr>
            <p:spPr bwMode="auto">
              <a:xfrm>
                <a:off x="1624" y="1232"/>
                <a:ext cx="104" cy="1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84" name="Line 34"/>
            <p:cNvSpPr>
              <a:spLocks noChangeShapeType="1"/>
            </p:cNvSpPr>
            <p:nvPr/>
          </p:nvSpPr>
          <p:spPr bwMode="auto">
            <a:xfrm>
              <a:off x="3968" y="992"/>
              <a:ext cx="80" cy="1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35"/>
            <p:cNvSpPr>
              <a:spLocks noChangeShapeType="1"/>
            </p:cNvSpPr>
            <p:nvPr/>
          </p:nvSpPr>
          <p:spPr bwMode="auto">
            <a:xfrm>
              <a:off x="3968" y="560"/>
              <a:ext cx="80" cy="1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36"/>
            <p:cNvSpPr>
              <a:spLocks noChangeShapeType="1"/>
            </p:cNvSpPr>
            <p:nvPr/>
          </p:nvSpPr>
          <p:spPr bwMode="auto">
            <a:xfrm flipV="1">
              <a:off x="2032" y="378"/>
              <a:ext cx="176" cy="6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Line 37"/>
            <p:cNvSpPr>
              <a:spLocks noChangeShapeType="1"/>
            </p:cNvSpPr>
            <p:nvPr/>
          </p:nvSpPr>
          <p:spPr bwMode="auto">
            <a:xfrm>
              <a:off x="2224" y="384"/>
              <a:ext cx="176" cy="18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Line 38"/>
            <p:cNvSpPr>
              <a:spLocks noChangeShapeType="1"/>
            </p:cNvSpPr>
            <p:nvPr/>
          </p:nvSpPr>
          <p:spPr bwMode="auto">
            <a:xfrm>
              <a:off x="2432" y="600"/>
              <a:ext cx="112" cy="10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Line 39"/>
            <p:cNvSpPr>
              <a:spLocks noChangeShapeType="1"/>
            </p:cNvSpPr>
            <p:nvPr/>
          </p:nvSpPr>
          <p:spPr bwMode="auto">
            <a:xfrm>
              <a:off x="2568" y="736"/>
              <a:ext cx="120" cy="6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Line 40"/>
            <p:cNvSpPr>
              <a:spLocks noChangeShapeType="1"/>
            </p:cNvSpPr>
            <p:nvPr/>
          </p:nvSpPr>
          <p:spPr bwMode="auto">
            <a:xfrm>
              <a:off x="2720" y="816"/>
              <a:ext cx="336" cy="6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Line 41"/>
            <p:cNvSpPr>
              <a:spLocks noChangeShapeType="1"/>
            </p:cNvSpPr>
            <p:nvPr/>
          </p:nvSpPr>
          <p:spPr bwMode="auto">
            <a:xfrm>
              <a:off x="3048" y="880"/>
              <a:ext cx="72" cy="1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Line 42"/>
            <p:cNvSpPr>
              <a:spLocks noChangeShapeType="1"/>
            </p:cNvSpPr>
            <p:nvPr/>
          </p:nvSpPr>
          <p:spPr bwMode="auto">
            <a:xfrm flipV="1">
              <a:off x="3216" y="840"/>
              <a:ext cx="224" cy="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Line 43"/>
            <p:cNvSpPr>
              <a:spLocks noChangeShapeType="1"/>
            </p:cNvSpPr>
            <p:nvPr/>
          </p:nvSpPr>
          <p:spPr bwMode="auto">
            <a:xfrm>
              <a:off x="3464" y="832"/>
              <a:ext cx="112" cy="3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Line 44"/>
            <p:cNvSpPr>
              <a:spLocks noChangeShapeType="1"/>
            </p:cNvSpPr>
            <p:nvPr/>
          </p:nvSpPr>
          <p:spPr bwMode="auto">
            <a:xfrm flipV="1">
              <a:off x="3608" y="832"/>
              <a:ext cx="152" cy="3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2048" y="504"/>
              <a:ext cx="1688" cy="688"/>
              <a:chOff x="2048" y="504"/>
              <a:chExt cx="1688" cy="688"/>
            </a:xfrm>
          </p:grpSpPr>
          <p:grpSp>
            <p:nvGrpSpPr>
              <p:cNvPr id="5" name="Group 46"/>
              <p:cNvGrpSpPr>
                <a:grpSpLocks/>
              </p:cNvGrpSpPr>
              <p:nvPr/>
            </p:nvGrpSpPr>
            <p:grpSpPr bwMode="auto">
              <a:xfrm>
                <a:off x="2048" y="504"/>
                <a:ext cx="352" cy="296"/>
                <a:chOff x="2048" y="504"/>
                <a:chExt cx="352" cy="296"/>
              </a:xfrm>
            </p:grpSpPr>
            <p:sp>
              <p:nvSpPr>
                <p:cNvPr id="23785" name="Freeform 47"/>
                <p:cNvSpPr>
                  <a:spLocks/>
                </p:cNvSpPr>
                <p:nvPr/>
              </p:nvSpPr>
              <p:spPr bwMode="auto">
                <a:xfrm>
                  <a:off x="2048" y="504"/>
                  <a:ext cx="40" cy="40"/>
                </a:xfrm>
                <a:custGeom>
                  <a:avLst/>
                  <a:gdLst>
                    <a:gd name="T0" fmla="*/ 8 w 40"/>
                    <a:gd name="T1" fmla="*/ 0 h 40"/>
                    <a:gd name="T2" fmla="*/ 40 w 40"/>
                    <a:gd name="T3" fmla="*/ 24 h 40"/>
                    <a:gd name="T4" fmla="*/ 32 w 40"/>
                    <a:gd name="T5" fmla="*/ 40 h 40"/>
                    <a:gd name="T6" fmla="*/ 0 w 40"/>
                    <a:gd name="T7" fmla="*/ 16 h 40"/>
                    <a:gd name="T8" fmla="*/ 8 w 40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0"/>
                    <a:gd name="T17" fmla="*/ 40 w 4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0">
                      <a:moveTo>
                        <a:pt x="8" y="0"/>
                      </a:moveTo>
                      <a:lnTo>
                        <a:pt x="40" y="24"/>
                      </a:lnTo>
                      <a:lnTo>
                        <a:pt x="32" y="40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6" name="Freeform 48"/>
                <p:cNvSpPr>
                  <a:spLocks/>
                </p:cNvSpPr>
                <p:nvPr/>
              </p:nvSpPr>
              <p:spPr bwMode="auto">
                <a:xfrm>
                  <a:off x="2104" y="552"/>
                  <a:ext cx="40" cy="40"/>
                </a:xfrm>
                <a:custGeom>
                  <a:avLst/>
                  <a:gdLst>
                    <a:gd name="T0" fmla="*/ 8 w 40"/>
                    <a:gd name="T1" fmla="*/ 0 h 40"/>
                    <a:gd name="T2" fmla="*/ 40 w 40"/>
                    <a:gd name="T3" fmla="*/ 24 h 40"/>
                    <a:gd name="T4" fmla="*/ 32 w 40"/>
                    <a:gd name="T5" fmla="*/ 40 h 40"/>
                    <a:gd name="T6" fmla="*/ 0 w 40"/>
                    <a:gd name="T7" fmla="*/ 16 h 40"/>
                    <a:gd name="T8" fmla="*/ 8 w 40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0"/>
                    <a:gd name="T17" fmla="*/ 40 w 4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0">
                      <a:moveTo>
                        <a:pt x="8" y="0"/>
                      </a:moveTo>
                      <a:lnTo>
                        <a:pt x="40" y="24"/>
                      </a:lnTo>
                      <a:lnTo>
                        <a:pt x="32" y="40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7" name="Freeform 49"/>
                <p:cNvSpPr>
                  <a:spLocks/>
                </p:cNvSpPr>
                <p:nvPr/>
              </p:nvSpPr>
              <p:spPr bwMode="auto">
                <a:xfrm>
                  <a:off x="2160" y="592"/>
                  <a:ext cx="40" cy="48"/>
                </a:xfrm>
                <a:custGeom>
                  <a:avLst/>
                  <a:gdLst>
                    <a:gd name="T0" fmla="*/ 8 w 40"/>
                    <a:gd name="T1" fmla="*/ 0 h 48"/>
                    <a:gd name="T2" fmla="*/ 40 w 40"/>
                    <a:gd name="T3" fmla="*/ 32 h 48"/>
                    <a:gd name="T4" fmla="*/ 32 w 40"/>
                    <a:gd name="T5" fmla="*/ 48 h 48"/>
                    <a:gd name="T6" fmla="*/ 0 w 40"/>
                    <a:gd name="T7" fmla="*/ 16 h 48"/>
                    <a:gd name="T8" fmla="*/ 8 w 40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8"/>
                    <a:gd name="T17" fmla="*/ 40 w 40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8">
                      <a:moveTo>
                        <a:pt x="8" y="0"/>
                      </a:moveTo>
                      <a:lnTo>
                        <a:pt x="40" y="32"/>
                      </a:lnTo>
                      <a:lnTo>
                        <a:pt x="32" y="48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8" name="Freeform 50"/>
                <p:cNvSpPr>
                  <a:spLocks/>
                </p:cNvSpPr>
                <p:nvPr/>
              </p:nvSpPr>
              <p:spPr bwMode="auto">
                <a:xfrm>
                  <a:off x="2216" y="640"/>
                  <a:ext cx="40" cy="40"/>
                </a:xfrm>
                <a:custGeom>
                  <a:avLst/>
                  <a:gdLst>
                    <a:gd name="T0" fmla="*/ 8 w 40"/>
                    <a:gd name="T1" fmla="*/ 0 h 40"/>
                    <a:gd name="T2" fmla="*/ 40 w 40"/>
                    <a:gd name="T3" fmla="*/ 24 h 40"/>
                    <a:gd name="T4" fmla="*/ 32 w 40"/>
                    <a:gd name="T5" fmla="*/ 40 h 40"/>
                    <a:gd name="T6" fmla="*/ 0 w 40"/>
                    <a:gd name="T7" fmla="*/ 16 h 40"/>
                    <a:gd name="T8" fmla="*/ 8 w 40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0"/>
                    <a:gd name="T17" fmla="*/ 40 w 4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0">
                      <a:moveTo>
                        <a:pt x="8" y="0"/>
                      </a:moveTo>
                      <a:lnTo>
                        <a:pt x="40" y="24"/>
                      </a:lnTo>
                      <a:lnTo>
                        <a:pt x="32" y="40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9" name="Freeform 51"/>
                <p:cNvSpPr>
                  <a:spLocks/>
                </p:cNvSpPr>
                <p:nvPr/>
              </p:nvSpPr>
              <p:spPr bwMode="auto">
                <a:xfrm>
                  <a:off x="2272" y="688"/>
                  <a:ext cx="40" cy="40"/>
                </a:xfrm>
                <a:custGeom>
                  <a:avLst/>
                  <a:gdLst>
                    <a:gd name="T0" fmla="*/ 8 w 40"/>
                    <a:gd name="T1" fmla="*/ 0 h 40"/>
                    <a:gd name="T2" fmla="*/ 40 w 40"/>
                    <a:gd name="T3" fmla="*/ 24 h 40"/>
                    <a:gd name="T4" fmla="*/ 32 w 40"/>
                    <a:gd name="T5" fmla="*/ 40 h 40"/>
                    <a:gd name="T6" fmla="*/ 0 w 40"/>
                    <a:gd name="T7" fmla="*/ 16 h 40"/>
                    <a:gd name="T8" fmla="*/ 8 w 40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0"/>
                    <a:gd name="T17" fmla="*/ 40 w 4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0">
                      <a:moveTo>
                        <a:pt x="8" y="0"/>
                      </a:moveTo>
                      <a:lnTo>
                        <a:pt x="40" y="24"/>
                      </a:lnTo>
                      <a:lnTo>
                        <a:pt x="32" y="40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90" name="Freeform 52"/>
                <p:cNvSpPr>
                  <a:spLocks/>
                </p:cNvSpPr>
                <p:nvPr/>
              </p:nvSpPr>
              <p:spPr bwMode="auto">
                <a:xfrm>
                  <a:off x="2328" y="728"/>
                  <a:ext cx="40" cy="48"/>
                </a:xfrm>
                <a:custGeom>
                  <a:avLst/>
                  <a:gdLst>
                    <a:gd name="T0" fmla="*/ 8 w 40"/>
                    <a:gd name="T1" fmla="*/ 0 h 48"/>
                    <a:gd name="T2" fmla="*/ 40 w 40"/>
                    <a:gd name="T3" fmla="*/ 32 h 48"/>
                    <a:gd name="T4" fmla="*/ 32 w 40"/>
                    <a:gd name="T5" fmla="*/ 48 h 48"/>
                    <a:gd name="T6" fmla="*/ 0 w 40"/>
                    <a:gd name="T7" fmla="*/ 16 h 48"/>
                    <a:gd name="T8" fmla="*/ 8 w 40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8"/>
                    <a:gd name="T17" fmla="*/ 40 w 40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8">
                      <a:moveTo>
                        <a:pt x="8" y="0"/>
                      </a:moveTo>
                      <a:lnTo>
                        <a:pt x="40" y="32"/>
                      </a:lnTo>
                      <a:lnTo>
                        <a:pt x="32" y="48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91" name="Freeform 53"/>
                <p:cNvSpPr>
                  <a:spLocks/>
                </p:cNvSpPr>
                <p:nvPr/>
              </p:nvSpPr>
              <p:spPr bwMode="auto">
                <a:xfrm>
                  <a:off x="2384" y="776"/>
                  <a:ext cx="16" cy="24"/>
                </a:xfrm>
                <a:custGeom>
                  <a:avLst/>
                  <a:gdLst>
                    <a:gd name="T0" fmla="*/ 8 w 16"/>
                    <a:gd name="T1" fmla="*/ 0 h 24"/>
                    <a:gd name="T2" fmla="*/ 16 w 16"/>
                    <a:gd name="T3" fmla="*/ 8 h 24"/>
                    <a:gd name="T4" fmla="*/ 8 w 16"/>
                    <a:gd name="T5" fmla="*/ 24 h 24"/>
                    <a:gd name="T6" fmla="*/ 0 w 16"/>
                    <a:gd name="T7" fmla="*/ 16 h 24"/>
                    <a:gd name="T8" fmla="*/ 8 w 16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24"/>
                    <a:gd name="T17" fmla="*/ 16 w 16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24">
                      <a:moveTo>
                        <a:pt x="8" y="0"/>
                      </a:moveTo>
                      <a:lnTo>
                        <a:pt x="16" y="8"/>
                      </a:lnTo>
                      <a:lnTo>
                        <a:pt x="8" y="24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54"/>
              <p:cNvGrpSpPr>
                <a:grpSpLocks/>
              </p:cNvGrpSpPr>
              <p:nvPr/>
            </p:nvGrpSpPr>
            <p:grpSpPr bwMode="auto">
              <a:xfrm>
                <a:off x="2384" y="784"/>
                <a:ext cx="280" cy="200"/>
                <a:chOff x="2384" y="784"/>
                <a:chExt cx="280" cy="200"/>
              </a:xfrm>
            </p:grpSpPr>
            <p:sp>
              <p:nvSpPr>
                <p:cNvPr id="23780" name="Freeform 55"/>
                <p:cNvSpPr>
                  <a:spLocks/>
                </p:cNvSpPr>
                <p:nvPr/>
              </p:nvSpPr>
              <p:spPr bwMode="auto">
                <a:xfrm>
                  <a:off x="2384" y="784"/>
                  <a:ext cx="40" cy="40"/>
                </a:xfrm>
                <a:custGeom>
                  <a:avLst/>
                  <a:gdLst>
                    <a:gd name="T0" fmla="*/ 8 w 40"/>
                    <a:gd name="T1" fmla="*/ 0 h 40"/>
                    <a:gd name="T2" fmla="*/ 40 w 40"/>
                    <a:gd name="T3" fmla="*/ 24 h 40"/>
                    <a:gd name="T4" fmla="*/ 32 w 40"/>
                    <a:gd name="T5" fmla="*/ 40 h 40"/>
                    <a:gd name="T6" fmla="*/ 0 w 40"/>
                    <a:gd name="T7" fmla="*/ 16 h 40"/>
                    <a:gd name="T8" fmla="*/ 8 w 40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0"/>
                    <a:gd name="T17" fmla="*/ 40 w 4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0">
                      <a:moveTo>
                        <a:pt x="8" y="0"/>
                      </a:moveTo>
                      <a:lnTo>
                        <a:pt x="40" y="24"/>
                      </a:lnTo>
                      <a:lnTo>
                        <a:pt x="32" y="40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1" name="Freeform 56"/>
                <p:cNvSpPr>
                  <a:spLocks/>
                </p:cNvSpPr>
                <p:nvPr/>
              </p:nvSpPr>
              <p:spPr bwMode="auto">
                <a:xfrm>
                  <a:off x="2440" y="824"/>
                  <a:ext cx="40" cy="40"/>
                </a:xfrm>
                <a:custGeom>
                  <a:avLst/>
                  <a:gdLst>
                    <a:gd name="T0" fmla="*/ 8 w 40"/>
                    <a:gd name="T1" fmla="*/ 0 h 40"/>
                    <a:gd name="T2" fmla="*/ 40 w 40"/>
                    <a:gd name="T3" fmla="*/ 24 h 40"/>
                    <a:gd name="T4" fmla="*/ 32 w 40"/>
                    <a:gd name="T5" fmla="*/ 40 h 40"/>
                    <a:gd name="T6" fmla="*/ 0 w 40"/>
                    <a:gd name="T7" fmla="*/ 16 h 40"/>
                    <a:gd name="T8" fmla="*/ 8 w 40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0"/>
                    <a:gd name="T17" fmla="*/ 40 w 4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0">
                      <a:moveTo>
                        <a:pt x="8" y="0"/>
                      </a:moveTo>
                      <a:lnTo>
                        <a:pt x="40" y="24"/>
                      </a:lnTo>
                      <a:lnTo>
                        <a:pt x="32" y="40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2" name="Freeform 57"/>
                <p:cNvSpPr>
                  <a:spLocks/>
                </p:cNvSpPr>
                <p:nvPr/>
              </p:nvSpPr>
              <p:spPr bwMode="auto">
                <a:xfrm>
                  <a:off x="2504" y="864"/>
                  <a:ext cx="40" cy="40"/>
                </a:xfrm>
                <a:custGeom>
                  <a:avLst/>
                  <a:gdLst>
                    <a:gd name="T0" fmla="*/ 8 w 40"/>
                    <a:gd name="T1" fmla="*/ 0 h 40"/>
                    <a:gd name="T2" fmla="*/ 40 w 40"/>
                    <a:gd name="T3" fmla="*/ 24 h 40"/>
                    <a:gd name="T4" fmla="*/ 32 w 40"/>
                    <a:gd name="T5" fmla="*/ 40 h 40"/>
                    <a:gd name="T6" fmla="*/ 0 w 40"/>
                    <a:gd name="T7" fmla="*/ 16 h 40"/>
                    <a:gd name="T8" fmla="*/ 8 w 40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0"/>
                    <a:gd name="T17" fmla="*/ 40 w 4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0">
                      <a:moveTo>
                        <a:pt x="8" y="0"/>
                      </a:moveTo>
                      <a:lnTo>
                        <a:pt x="40" y="24"/>
                      </a:lnTo>
                      <a:lnTo>
                        <a:pt x="32" y="40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3" name="Freeform 58"/>
                <p:cNvSpPr>
                  <a:spLocks/>
                </p:cNvSpPr>
                <p:nvPr/>
              </p:nvSpPr>
              <p:spPr bwMode="auto">
                <a:xfrm>
                  <a:off x="2560" y="904"/>
                  <a:ext cx="40" cy="40"/>
                </a:xfrm>
                <a:custGeom>
                  <a:avLst/>
                  <a:gdLst>
                    <a:gd name="T0" fmla="*/ 8 w 40"/>
                    <a:gd name="T1" fmla="*/ 0 h 40"/>
                    <a:gd name="T2" fmla="*/ 40 w 40"/>
                    <a:gd name="T3" fmla="*/ 24 h 40"/>
                    <a:gd name="T4" fmla="*/ 32 w 40"/>
                    <a:gd name="T5" fmla="*/ 40 h 40"/>
                    <a:gd name="T6" fmla="*/ 0 w 40"/>
                    <a:gd name="T7" fmla="*/ 16 h 40"/>
                    <a:gd name="T8" fmla="*/ 8 w 40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0"/>
                    <a:gd name="T17" fmla="*/ 40 w 4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0">
                      <a:moveTo>
                        <a:pt x="8" y="0"/>
                      </a:moveTo>
                      <a:lnTo>
                        <a:pt x="40" y="24"/>
                      </a:lnTo>
                      <a:lnTo>
                        <a:pt x="32" y="40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4" name="Freeform 59"/>
                <p:cNvSpPr>
                  <a:spLocks/>
                </p:cNvSpPr>
                <p:nvPr/>
              </p:nvSpPr>
              <p:spPr bwMode="auto">
                <a:xfrm>
                  <a:off x="2624" y="944"/>
                  <a:ext cx="40" cy="40"/>
                </a:xfrm>
                <a:custGeom>
                  <a:avLst/>
                  <a:gdLst>
                    <a:gd name="T0" fmla="*/ 8 w 40"/>
                    <a:gd name="T1" fmla="*/ 0 h 40"/>
                    <a:gd name="T2" fmla="*/ 40 w 40"/>
                    <a:gd name="T3" fmla="*/ 24 h 40"/>
                    <a:gd name="T4" fmla="*/ 32 w 40"/>
                    <a:gd name="T5" fmla="*/ 40 h 40"/>
                    <a:gd name="T6" fmla="*/ 0 w 40"/>
                    <a:gd name="T7" fmla="*/ 16 h 40"/>
                    <a:gd name="T8" fmla="*/ 8 w 40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0"/>
                    <a:gd name="T17" fmla="*/ 40 w 4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0">
                      <a:moveTo>
                        <a:pt x="8" y="0"/>
                      </a:moveTo>
                      <a:lnTo>
                        <a:pt x="40" y="24"/>
                      </a:lnTo>
                      <a:lnTo>
                        <a:pt x="32" y="40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60"/>
              <p:cNvGrpSpPr>
                <a:grpSpLocks/>
              </p:cNvGrpSpPr>
              <p:nvPr/>
            </p:nvGrpSpPr>
            <p:grpSpPr bwMode="auto">
              <a:xfrm>
                <a:off x="2656" y="952"/>
                <a:ext cx="184" cy="160"/>
                <a:chOff x="2656" y="952"/>
                <a:chExt cx="184" cy="160"/>
              </a:xfrm>
            </p:grpSpPr>
            <p:sp>
              <p:nvSpPr>
                <p:cNvPr id="23776" name="Freeform 61"/>
                <p:cNvSpPr>
                  <a:spLocks/>
                </p:cNvSpPr>
                <p:nvPr/>
              </p:nvSpPr>
              <p:spPr bwMode="auto">
                <a:xfrm>
                  <a:off x="2656" y="952"/>
                  <a:ext cx="48" cy="32"/>
                </a:xfrm>
                <a:custGeom>
                  <a:avLst/>
                  <a:gdLst>
                    <a:gd name="T0" fmla="*/ 16 w 48"/>
                    <a:gd name="T1" fmla="*/ 0 h 32"/>
                    <a:gd name="T2" fmla="*/ 48 w 48"/>
                    <a:gd name="T3" fmla="*/ 24 h 32"/>
                    <a:gd name="T4" fmla="*/ 32 w 48"/>
                    <a:gd name="T5" fmla="*/ 32 h 32"/>
                    <a:gd name="T6" fmla="*/ 0 w 48"/>
                    <a:gd name="T7" fmla="*/ 8 h 32"/>
                    <a:gd name="T8" fmla="*/ 16 w 48"/>
                    <a:gd name="T9" fmla="*/ 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32"/>
                    <a:gd name="T17" fmla="*/ 48 w 48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32">
                      <a:moveTo>
                        <a:pt x="16" y="0"/>
                      </a:moveTo>
                      <a:lnTo>
                        <a:pt x="48" y="24"/>
                      </a:lnTo>
                      <a:lnTo>
                        <a:pt x="32" y="32"/>
                      </a:lnTo>
                      <a:lnTo>
                        <a:pt x="0" y="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7" name="Freeform 62"/>
                <p:cNvSpPr>
                  <a:spLocks/>
                </p:cNvSpPr>
                <p:nvPr/>
              </p:nvSpPr>
              <p:spPr bwMode="auto">
                <a:xfrm>
                  <a:off x="2704" y="1000"/>
                  <a:ext cx="48" cy="32"/>
                </a:xfrm>
                <a:custGeom>
                  <a:avLst/>
                  <a:gdLst>
                    <a:gd name="T0" fmla="*/ 16 w 48"/>
                    <a:gd name="T1" fmla="*/ 0 h 32"/>
                    <a:gd name="T2" fmla="*/ 48 w 48"/>
                    <a:gd name="T3" fmla="*/ 24 h 32"/>
                    <a:gd name="T4" fmla="*/ 32 w 48"/>
                    <a:gd name="T5" fmla="*/ 32 h 32"/>
                    <a:gd name="T6" fmla="*/ 0 w 48"/>
                    <a:gd name="T7" fmla="*/ 8 h 32"/>
                    <a:gd name="T8" fmla="*/ 16 w 48"/>
                    <a:gd name="T9" fmla="*/ 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32"/>
                    <a:gd name="T17" fmla="*/ 48 w 48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32">
                      <a:moveTo>
                        <a:pt x="16" y="0"/>
                      </a:moveTo>
                      <a:lnTo>
                        <a:pt x="48" y="24"/>
                      </a:lnTo>
                      <a:lnTo>
                        <a:pt x="32" y="32"/>
                      </a:lnTo>
                      <a:lnTo>
                        <a:pt x="0" y="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8" name="Freeform 63"/>
                <p:cNvSpPr>
                  <a:spLocks/>
                </p:cNvSpPr>
                <p:nvPr/>
              </p:nvSpPr>
              <p:spPr bwMode="auto">
                <a:xfrm>
                  <a:off x="2760" y="1048"/>
                  <a:ext cx="48" cy="32"/>
                </a:xfrm>
                <a:custGeom>
                  <a:avLst/>
                  <a:gdLst>
                    <a:gd name="T0" fmla="*/ 16 w 48"/>
                    <a:gd name="T1" fmla="*/ 0 h 32"/>
                    <a:gd name="T2" fmla="*/ 48 w 48"/>
                    <a:gd name="T3" fmla="*/ 24 h 32"/>
                    <a:gd name="T4" fmla="*/ 32 w 48"/>
                    <a:gd name="T5" fmla="*/ 32 h 32"/>
                    <a:gd name="T6" fmla="*/ 0 w 48"/>
                    <a:gd name="T7" fmla="*/ 8 h 32"/>
                    <a:gd name="T8" fmla="*/ 16 w 48"/>
                    <a:gd name="T9" fmla="*/ 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32"/>
                    <a:gd name="T17" fmla="*/ 48 w 48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32">
                      <a:moveTo>
                        <a:pt x="16" y="0"/>
                      </a:moveTo>
                      <a:lnTo>
                        <a:pt x="48" y="24"/>
                      </a:lnTo>
                      <a:lnTo>
                        <a:pt x="32" y="32"/>
                      </a:lnTo>
                      <a:lnTo>
                        <a:pt x="0" y="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9" name="Freeform 64"/>
                <p:cNvSpPr>
                  <a:spLocks/>
                </p:cNvSpPr>
                <p:nvPr/>
              </p:nvSpPr>
              <p:spPr bwMode="auto">
                <a:xfrm>
                  <a:off x="2816" y="1096"/>
                  <a:ext cx="24" cy="16"/>
                </a:xfrm>
                <a:custGeom>
                  <a:avLst/>
                  <a:gdLst>
                    <a:gd name="T0" fmla="*/ 16 w 24"/>
                    <a:gd name="T1" fmla="*/ 0 h 16"/>
                    <a:gd name="T2" fmla="*/ 24 w 24"/>
                    <a:gd name="T3" fmla="*/ 8 h 16"/>
                    <a:gd name="T4" fmla="*/ 8 w 24"/>
                    <a:gd name="T5" fmla="*/ 16 h 16"/>
                    <a:gd name="T6" fmla="*/ 0 w 24"/>
                    <a:gd name="T7" fmla="*/ 8 h 16"/>
                    <a:gd name="T8" fmla="*/ 16 w 24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6"/>
                    <a:gd name="T17" fmla="*/ 24 w 24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6">
                      <a:moveTo>
                        <a:pt x="16" y="0"/>
                      </a:moveTo>
                      <a:lnTo>
                        <a:pt x="24" y="8"/>
                      </a:lnTo>
                      <a:lnTo>
                        <a:pt x="8" y="16"/>
                      </a:lnTo>
                      <a:lnTo>
                        <a:pt x="0" y="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65"/>
              <p:cNvGrpSpPr>
                <a:grpSpLocks/>
              </p:cNvGrpSpPr>
              <p:nvPr/>
            </p:nvGrpSpPr>
            <p:grpSpPr bwMode="auto">
              <a:xfrm>
                <a:off x="2856" y="1096"/>
                <a:ext cx="120" cy="32"/>
                <a:chOff x="2856" y="1096"/>
                <a:chExt cx="120" cy="32"/>
              </a:xfrm>
            </p:grpSpPr>
            <p:sp>
              <p:nvSpPr>
                <p:cNvPr id="23774" name="Freeform 66"/>
                <p:cNvSpPr>
                  <a:spLocks/>
                </p:cNvSpPr>
                <p:nvPr/>
              </p:nvSpPr>
              <p:spPr bwMode="auto">
                <a:xfrm>
                  <a:off x="2856" y="1104"/>
                  <a:ext cx="48" cy="24"/>
                </a:xfrm>
                <a:custGeom>
                  <a:avLst/>
                  <a:gdLst>
                    <a:gd name="T0" fmla="*/ 0 w 48"/>
                    <a:gd name="T1" fmla="*/ 8 h 24"/>
                    <a:gd name="T2" fmla="*/ 40 w 48"/>
                    <a:gd name="T3" fmla="*/ 0 h 24"/>
                    <a:gd name="T4" fmla="*/ 48 w 48"/>
                    <a:gd name="T5" fmla="*/ 16 h 24"/>
                    <a:gd name="T6" fmla="*/ 8 w 48"/>
                    <a:gd name="T7" fmla="*/ 24 h 24"/>
                    <a:gd name="T8" fmla="*/ 0 w 48"/>
                    <a:gd name="T9" fmla="*/ 8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24"/>
                    <a:gd name="T17" fmla="*/ 48 w 4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24">
                      <a:moveTo>
                        <a:pt x="0" y="8"/>
                      </a:moveTo>
                      <a:lnTo>
                        <a:pt x="40" y="0"/>
                      </a:lnTo>
                      <a:lnTo>
                        <a:pt x="48" y="16"/>
                      </a:lnTo>
                      <a:lnTo>
                        <a:pt x="8" y="2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5" name="Freeform 67"/>
                <p:cNvSpPr>
                  <a:spLocks/>
                </p:cNvSpPr>
                <p:nvPr/>
              </p:nvSpPr>
              <p:spPr bwMode="auto">
                <a:xfrm>
                  <a:off x="2928" y="1096"/>
                  <a:ext cx="48" cy="24"/>
                </a:xfrm>
                <a:custGeom>
                  <a:avLst/>
                  <a:gdLst>
                    <a:gd name="T0" fmla="*/ 0 w 48"/>
                    <a:gd name="T1" fmla="*/ 8 h 24"/>
                    <a:gd name="T2" fmla="*/ 40 w 48"/>
                    <a:gd name="T3" fmla="*/ 0 h 24"/>
                    <a:gd name="T4" fmla="*/ 48 w 48"/>
                    <a:gd name="T5" fmla="*/ 16 h 24"/>
                    <a:gd name="T6" fmla="*/ 8 w 48"/>
                    <a:gd name="T7" fmla="*/ 24 h 24"/>
                    <a:gd name="T8" fmla="*/ 0 w 48"/>
                    <a:gd name="T9" fmla="*/ 8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24"/>
                    <a:gd name="T17" fmla="*/ 48 w 4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24">
                      <a:moveTo>
                        <a:pt x="0" y="8"/>
                      </a:moveTo>
                      <a:lnTo>
                        <a:pt x="40" y="0"/>
                      </a:lnTo>
                      <a:lnTo>
                        <a:pt x="48" y="16"/>
                      </a:lnTo>
                      <a:lnTo>
                        <a:pt x="8" y="2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68"/>
              <p:cNvGrpSpPr>
                <a:grpSpLocks/>
              </p:cNvGrpSpPr>
              <p:nvPr/>
            </p:nvGrpSpPr>
            <p:grpSpPr bwMode="auto">
              <a:xfrm>
                <a:off x="2976" y="1080"/>
                <a:ext cx="232" cy="40"/>
                <a:chOff x="2976" y="1080"/>
                <a:chExt cx="232" cy="40"/>
              </a:xfrm>
            </p:grpSpPr>
            <p:sp>
              <p:nvSpPr>
                <p:cNvPr id="23770" name="Freeform 69"/>
                <p:cNvSpPr>
                  <a:spLocks/>
                </p:cNvSpPr>
                <p:nvPr/>
              </p:nvSpPr>
              <p:spPr bwMode="auto">
                <a:xfrm>
                  <a:off x="2976" y="1080"/>
                  <a:ext cx="48" cy="16"/>
                </a:xfrm>
                <a:custGeom>
                  <a:avLst/>
                  <a:gdLst>
                    <a:gd name="T0" fmla="*/ 8 w 48"/>
                    <a:gd name="T1" fmla="*/ 0 h 16"/>
                    <a:gd name="T2" fmla="*/ 48 w 48"/>
                    <a:gd name="T3" fmla="*/ 0 h 16"/>
                    <a:gd name="T4" fmla="*/ 40 w 48"/>
                    <a:gd name="T5" fmla="*/ 16 h 16"/>
                    <a:gd name="T6" fmla="*/ 0 w 48"/>
                    <a:gd name="T7" fmla="*/ 16 h 16"/>
                    <a:gd name="T8" fmla="*/ 8 w 48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6"/>
                    <a:gd name="T17" fmla="*/ 48 w 48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6">
                      <a:moveTo>
                        <a:pt x="8" y="0"/>
                      </a:moveTo>
                      <a:lnTo>
                        <a:pt x="48" y="0"/>
                      </a:lnTo>
                      <a:lnTo>
                        <a:pt x="40" y="16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1" name="Freeform 70"/>
                <p:cNvSpPr>
                  <a:spLocks/>
                </p:cNvSpPr>
                <p:nvPr/>
              </p:nvSpPr>
              <p:spPr bwMode="auto">
                <a:xfrm>
                  <a:off x="3048" y="1088"/>
                  <a:ext cx="48" cy="16"/>
                </a:xfrm>
                <a:custGeom>
                  <a:avLst/>
                  <a:gdLst>
                    <a:gd name="T0" fmla="*/ 8 w 48"/>
                    <a:gd name="T1" fmla="*/ 0 h 16"/>
                    <a:gd name="T2" fmla="*/ 48 w 48"/>
                    <a:gd name="T3" fmla="*/ 0 h 16"/>
                    <a:gd name="T4" fmla="*/ 40 w 48"/>
                    <a:gd name="T5" fmla="*/ 16 h 16"/>
                    <a:gd name="T6" fmla="*/ 0 w 48"/>
                    <a:gd name="T7" fmla="*/ 16 h 16"/>
                    <a:gd name="T8" fmla="*/ 8 w 48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6"/>
                    <a:gd name="T17" fmla="*/ 48 w 48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6">
                      <a:moveTo>
                        <a:pt x="8" y="0"/>
                      </a:moveTo>
                      <a:lnTo>
                        <a:pt x="48" y="0"/>
                      </a:lnTo>
                      <a:lnTo>
                        <a:pt x="40" y="16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2" name="Freeform 71"/>
                <p:cNvSpPr>
                  <a:spLocks/>
                </p:cNvSpPr>
                <p:nvPr/>
              </p:nvSpPr>
              <p:spPr bwMode="auto">
                <a:xfrm>
                  <a:off x="3120" y="1088"/>
                  <a:ext cx="48" cy="24"/>
                </a:xfrm>
                <a:custGeom>
                  <a:avLst/>
                  <a:gdLst>
                    <a:gd name="T0" fmla="*/ 8 w 48"/>
                    <a:gd name="T1" fmla="*/ 0 h 24"/>
                    <a:gd name="T2" fmla="*/ 48 w 48"/>
                    <a:gd name="T3" fmla="*/ 8 h 24"/>
                    <a:gd name="T4" fmla="*/ 40 w 48"/>
                    <a:gd name="T5" fmla="*/ 24 h 24"/>
                    <a:gd name="T6" fmla="*/ 0 w 48"/>
                    <a:gd name="T7" fmla="*/ 16 h 24"/>
                    <a:gd name="T8" fmla="*/ 8 w 48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24"/>
                    <a:gd name="T17" fmla="*/ 48 w 4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24">
                      <a:moveTo>
                        <a:pt x="8" y="0"/>
                      </a:moveTo>
                      <a:lnTo>
                        <a:pt x="48" y="8"/>
                      </a:lnTo>
                      <a:lnTo>
                        <a:pt x="40" y="24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3" name="Freeform 72"/>
                <p:cNvSpPr>
                  <a:spLocks/>
                </p:cNvSpPr>
                <p:nvPr/>
              </p:nvSpPr>
              <p:spPr bwMode="auto">
                <a:xfrm>
                  <a:off x="3192" y="1096"/>
                  <a:ext cx="16" cy="24"/>
                </a:xfrm>
                <a:custGeom>
                  <a:avLst/>
                  <a:gdLst>
                    <a:gd name="T0" fmla="*/ 8 w 16"/>
                    <a:gd name="T1" fmla="*/ 0 h 24"/>
                    <a:gd name="T2" fmla="*/ 16 w 16"/>
                    <a:gd name="T3" fmla="*/ 8 h 24"/>
                    <a:gd name="T4" fmla="*/ 8 w 16"/>
                    <a:gd name="T5" fmla="*/ 24 h 24"/>
                    <a:gd name="T6" fmla="*/ 0 w 16"/>
                    <a:gd name="T7" fmla="*/ 16 h 24"/>
                    <a:gd name="T8" fmla="*/ 8 w 16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24"/>
                    <a:gd name="T17" fmla="*/ 16 w 16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24">
                      <a:moveTo>
                        <a:pt x="8" y="0"/>
                      </a:moveTo>
                      <a:lnTo>
                        <a:pt x="16" y="8"/>
                      </a:lnTo>
                      <a:lnTo>
                        <a:pt x="8" y="24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73"/>
              <p:cNvGrpSpPr>
                <a:grpSpLocks/>
              </p:cNvGrpSpPr>
              <p:nvPr/>
            </p:nvGrpSpPr>
            <p:grpSpPr bwMode="auto">
              <a:xfrm>
                <a:off x="3208" y="1088"/>
                <a:ext cx="88" cy="56"/>
                <a:chOff x="3208" y="1088"/>
                <a:chExt cx="88" cy="56"/>
              </a:xfrm>
            </p:grpSpPr>
            <p:sp>
              <p:nvSpPr>
                <p:cNvPr id="23768" name="Freeform 74"/>
                <p:cNvSpPr>
                  <a:spLocks/>
                </p:cNvSpPr>
                <p:nvPr/>
              </p:nvSpPr>
              <p:spPr bwMode="auto">
                <a:xfrm>
                  <a:off x="3208" y="1088"/>
                  <a:ext cx="40" cy="32"/>
                </a:xfrm>
                <a:custGeom>
                  <a:avLst/>
                  <a:gdLst>
                    <a:gd name="T0" fmla="*/ 8 w 40"/>
                    <a:gd name="T1" fmla="*/ 0 h 32"/>
                    <a:gd name="T2" fmla="*/ 40 w 40"/>
                    <a:gd name="T3" fmla="*/ 16 h 32"/>
                    <a:gd name="T4" fmla="*/ 32 w 40"/>
                    <a:gd name="T5" fmla="*/ 32 h 32"/>
                    <a:gd name="T6" fmla="*/ 0 w 40"/>
                    <a:gd name="T7" fmla="*/ 16 h 32"/>
                    <a:gd name="T8" fmla="*/ 8 w 40"/>
                    <a:gd name="T9" fmla="*/ 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32"/>
                    <a:gd name="T17" fmla="*/ 40 w 40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32">
                      <a:moveTo>
                        <a:pt x="8" y="0"/>
                      </a:moveTo>
                      <a:lnTo>
                        <a:pt x="40" y="16"/>
                      </a:lnTo>
                      <a:lnTo>
                        <a:pt x="32" y="32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9" name="Freeform 75"/>
                <p:cNvSpPr>
                  <a:spLocks/>
                </p:cNvSpPr>
                <p:nvPr/>
              </p:nvSpPr>
              <p:spPr bwMode="auto">
                <a:xfrm>
                  <a:off x="3272" y="1120"/>
                  <a:ext cx="24" cy="24"/>
                </a:xfrm>
                <a:custGeom>
                  <a:avLst/>
                  <a:gdLst>
                    <a:gd name="T0" fmla="*/ 8 w 24"/>
                    <a:gd name="T1" fmla="*/ 0 h 24"/>
                    <a:gd name="T2" fmla="*/ 24 w 24"/>
                    <a:gd name="T3" fmla="*/ 8 h 24"/>
                    <a:gd name="T4" fmla="*/ 16 w 24"/>
                    <a:gd name="T5" fmla="*/ 24 h 24"/>
                    <a:gd name="T6" fmla="*/ 0 w 24"/>
                    <a:gd name="T7" fmla="*/ 16 h 24"/>
                    <a:gd name="T8" fmla="*/ 8 w 24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24"/>
                    <a:gd name="T17" fmla="*/ 24 w 24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24">
                      <a:moveTo>
                        <a:pt x="8" y="0"/>
                      </a:moveTo>
                      <a:lnTo>
                        <a:pt x="24" y="8"/>
                      </a:lnTo>
                      <a:lnTo>
                        <a:pt x="16" y="24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76"/>
              <p:cNvGrpSpPr>
                <a:grpSpLocks/>
              </p:cNvGrpSpPr>
              <p:nvPr/>
            </p:nvGrpSpPr>
            <p:grpSpPr bwMode="auto">
              <a:xfrm>
                <a:off x="3320" y="1088"/>
                <a:ext cx="304" cy="72"/>
                <a:chOff x="3320" y="1088"/>
                <a:chExt cx="304" cy="72"/>
              </a:xfrm>
            </p:grpSpPr>
            <p:sp>
              <p:nvSpPr>
                <p:cNvPr id="23763" name="Freeform 77"/>
                <p:cNvSpPr>
                  <a:spLocks/>
                </p:cNvSpPr>
                <p:nvPr/>
              </p:nvSpPr>
              <p:spPr bwMode="auto">
                <a:xfrm>
                  <a:off x="3320" y="1136"/>
                  <a:ext cx="48" cy="24"/>
                </a:xfrm>
                <a:custGeom>
                  <a:avLst/>
                  <a:gdLst>
                    <a:gd name="T0" fmla="*/ 0 w 48"/>
                    <a:gd name="T1" fmla="*/ 8 h 24"/>
                    <a:gd name="T2" fmla="*/ 40 w 48"/>
                    <a:gd name="T3" fmla="*/ 0 h 24"/>
                    <a:gd name="T4" fmla="*/ 48 w 48"/>
                    <a:gd name="T5" fmla="*/ 16 h 24"/>
                    <a:gd name="T6" fmla="*/ 8 w 48"/>
                    <a:gd name="T7" fmla="*/ 24 h 24"/>
                    <a:gd name="T8" fmla="*/ 0 w 48"/>
                    <a:gd name="T9" fmla="*/ 8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24"/>
                    <a:gd name="T17" fmla="*/ 48 w 4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24">
                      <a:moveTo>
                        <a:pt x="0" y="8"/>
                      </a:moveTo>
                      <a:lnTo>
                        <a:pt x="40" y="0"/>
                      </a:lnTo>
                      <a:lnTo>
                        <a:pt x="48" y="16"/>
                      </a:lnTo>
                      <a:lnTo>
                        <a:pt x="8" y="2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4" name="Freeform 78"/>
                <p:cNvSpPr>
                  <a:spLocks/>
                </p:cNvSpPr>
                <p:nvPr/>
              </p:nvSpPr>
              <p:spPr bwMode="auto">
                <a:xfrm>
                  <a:off x="3392" y="1120"/>
                  <a:ext cx="48" cy="24"/>
                </a:xfrm>
                <a:custGeom>
                  <a:avLst/>
                  <a:gdLst>
                    <a:gd name="T0" fmla="*/ 0 w 48"/>
                    <a:gd name="T1" fmla="*/ 8 h 24"/>
                    <a:gd name="T2" fmla="*/ 40 w 48"/>
                    <a:gd name="T3" fmla="*/ 0 h 24"/>
                    <a:gd name="T4" fmla="*/ 48 w 48"/>
                    <a:gd name="T5" fmla="*/ 16 h 24"/>
                    <a:gd name="T6" fmla="*/ 8 w 48"/>
                    <a:gd name="T7" fmla="*/ 24 h 24"/>
                    <a:gd name="T8" fmla="*/ 0 w 48"/>
                    <a:gd name="T9" fmla="*/ 8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24"/>
                    <a:gd name="T17" fmla="*/ 48 w 4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24">
                      <a:moveTo>
                        <a:pt x="0" y="8"/>
                      </a:moveTo>
                      <a:lnTo>
                        <a:pt x="40" y="0"/>
                      </a:lnTo>
                      <a:lnTo>
                        <a:pt x="48" y="16"/>
                      </a:lnTo>
                      <a:lnTo>
                        <a:pt x="8" y="2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5" name="Freeform 79"/>
                <p:cNvSpPr>
                  <a:spLocks/>
                </p:cNvSpPr>
                <p:nvPr/>
              </p:nvSpPr>
              <p:spPr bwMode="auto">
                <a:xfrm>
                  <a:off x="3456" y="1112"/>
                  <a:ext cx="48" cy="24"/>
                </a:xfrm>
                <a:custGeom>
                  <a:avLst/>
                  <a:gdLst>
                    <a:gd name="T0" fmla="*/ 0 w 48"/>
                    <a:gd name="T1" fmla="*/ 8 h 24"/>
                    <a:gd name="T2" fmla="*/ 40 w 48"/>
                    <a:gd name="T3" fmla="*/ 0 h 24"/>
                    <a:gd name="T4" fmla="*/ 48 w 48"/>
                    <a:gd name="T5" fmla="*/ 16 h 24"/>
                    <a:gd name="T6" fmla="*/ 8 w 48"/>
                    <a:gd name="T7" fmla="*/ 24 h 24"/>
                    <a:gd name="T8" fmla="*/ 0 w 48"/>
                    <a:gd name="T9" fmla="*/ 8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24"/>
                    <a:gd name="T17" fmla="*/ 48 w 4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24">
                      <a:moveTo>
                        <a:pt x="0" y="8"/>
                      </a:moveTo>
                      <a:lnTo>
                        <a:pt x="40" y="0"/>
                      </a:lnTo>
                      <a:lnTo>
                        <a:pt x="48" y="16"/>
                      </a:lnTo>
                      <a:lnTo>
                        <a:pt x="8" y="2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6" name="Freeform 80"/>
                <p:cNvSpPr>
                  <a:spLocks/>
                </p:cNvSpPr>
                <p:nvPr/>
              </p:nvSpPr>
              <p:spPr bwMode="auto">
                <a:xfrm>
                  <a:off x="3528" y="1096"/>
                  <a:ext cx="48" cy="24"/>
                </a:xfrm>
                <a:custGeom>
                  <a:avLst/>
                  <a:gdLst>
                    <a:gd name="T0" fmla="*/ 0 w 48"/>
                    <a:gd name="T1" fmla="*/ 8 h 24"/>
                    <a:gd name="T2" fmla="*/ 40 w 48"/>
                    <a:gd name="T3" fmla="*/ 0 h 24"/>
                    <a:gd name="T4" fmla="*/ 48 w 48"/>
                    <a:gd name="T5" fmla="*/ 16 h 24"/>
                    <a:gd name="T6" fmla="*/ 8 w 48"/>
                    <a:gd name="T7" fmla="*/ 24 h 24"/>
                    <a:gd name="T8" fmla="*/ 0 w 48"/>
                    <a:gd name="T9" fmla="*/ 8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24"/>
                    <a:gd name="T17" fmla="*/ 48 w 4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24">
                      <a:moveTo>
                        <a:pt x="0" y="8"/>
                      </a:moveTo>
                      <a:lnTo>
                        <a:pt x="40" y="0"/>
                      </a:lnTo>
                      <a:lnTo>
                        <a:pt x="48" y="16"/>
                      </a:lnTo>
                      <a:lnTo>
                        <a:pt x="8" y="2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7" name="Freeform 81"/>
                <p:cNvSpPr>
                  <a:spLocks/>
                </p:cNvSpPr>
                <p:nvPr/>
              </p:nvSpPr>
              <p:spPr bwMode="auto">
                <a:xfrm>
                  <a:off x="3600" y="1088"/>
                  <a:ext cx="24" cy="16"/>
                </a:xfrm>
                <a:custGeom>
                  <a:avLst/>
                  <a:gdLst>
                    <a:gd name="T0" fmla="*/ 0 w 24"/>
                    <a:gd name="T1" fmla="*/ 0 h 16"/>
                    <a:gd name="T2" fmla="*/ 16 w 24"/>
                    <a:gd name="T3" fmla="*/ 0 h 16"/>
                    <a:gd name="T4" fmla="*/ 24 w 24"/>
                    <a:gd name="T5" fmla="*/ 16 h 16"/>
                    <a:gd name="T6" fmla="*/ 8 w 24"/>
                    <a:gd name="T7" fmla="*/ 16 h 16"/>
                    <a:gd name="T8" fmla="*/ 0 w 24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6"/>
                    <a:gd name="T17" fmla="*/ 24 w 24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6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24" y="16"/>
                      </a:lnTo>
                      <a:lnTo>
                        <a:pt x="8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82"/>
              <p:cNvGrpSpPr>
                <a:grpSpLocks/>
              </p:cNvGrpSpPr>
              <p:nvPr/>
            </p:nvGrpSpPr>
            <p:grpSpPr bwMode="auto">
              <a:xfrm>
                <a:off x="3584" y="1064"/>
                <a:ext cx="152" cy="128"/>
                <a:chOff x="3584" y="1064"/>
                <a:chExt cx="152" cy="128"/>
              </a:xfrm>
            </p:grpSpPr>
            <p:sp>
              <p:nvSpPr>
                <p:cNvPr id="23760" name="Freeform 83"/>
                <p:cNvSpPr>
                  <a:spLocks/>
                </p:cNvSpPr>
                <p:nvPr/>
              </p:nvSpPr>
              <p:spPr bwMode="auto">
                <a:xfrm>
                  <a:off x="3584" y="1064"/>
                  <a:ext cx="40" cy="40"/>
                </a:xfrm>
                <a:custGeom>
                  <a:avLst/>
                  <a:gdLst>
                    <a:gd name="T0" fmla="*/ 8 w 40"/>
                    <a:gd name="T1" fmla="*/ 0 h 40"/>
                    <a:gd name="T2" fmla="*/ 40 w 40"/>
                    <a:gd name="T3" fmla="*/ 24 h 40"/>
                    <a:gd name="T4" fmla="*/ 32 w 40"/>
                    <a:gd name="T5" fmla="*/ 40 h 40"/>
                    <a:gd name="T6" fmla="*/ 0 w 40"/>
                    <a:gd name="T7" fmla="*/ 16 h 40"/>
                    <a:gd name="T8" fmla="*/ 8 w 40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0"/>
                    <a:gd name="T17" fmla="*/ 40 w 4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0">
                      <a:moveTo>
                        <a:pt x="8" y="0"/>
                      </a:moveTo>
                      <a:lnTo>
                        <a:pt x="40" y="24"/>
                      </a:lnTo>
                      <a:lnTo>
                        <a:pt x="32" y="40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1" name="Freeform 84"/>
                <p:cNvSpPr>
                  <a:spLocks/>
                </p:cNvSpPr>
                <p:nvPr/>
              </p:nvSpPr>
              <p:spPr bwMode="auto">
                <a:xfrm>
                  <a:off x="3640" y="1104"/>
                  <a:ext cx="40" cy="40"/>
                </a:xfrm>
                <a:custGeom>
                  <a:avLst/>
                  <a:gdLst>
                    <a:gd name="T0" fmla="*/ 8 w 40"/>
                    <a:gd name="T1" fmla="*/ 0 h 40"/>
                    <a:gd name="T2" fmla="*/ 40 w 40"/>
                    <a:gd name="T3" fmla="*/ 24 h 40"/>
                    <a:gd name="T4" fmla="*/ 32 w 40"/>
                    <a:gd name="T5" fmla="*/ 40 h 40"/>
                    <a:gd name="T6" fmla="*/ 0 w 40"/>
                    <a:gd name="T7" fmla="*/ 16 h 40"/>
                    <a:gd name="T8" fmla="*/ 8 w 40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0"/>
                    <a:gd name="T17" fmla="*/ 40 w 4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0">
                      <a:moveTo>
                        <a:pt x="8" y="0"/>
                      </a:moveTo>
                      <a:lnTo>
                        <a:pt x="40" y="24"/>
                      </a:lnTo>
                      <a:lnTo>
                        <a:pt x="32" y="40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2" name="Freeform 85"/>
                <p:cNvSpPr>
                  <a:spLocks/>
                </p:cNvSpPr>
                <p:nvPr/>
              </p:nvSpPr>
              <p:spPr bwMode="auto">
                <a:xfrm>
                  <a:off x="3696" y="1152"/>
                  <a:ext cx="40" cy="40"/>
                </a:xfrm>
                <a:custGeom>
                  <a:avLst/>
                  <a:gdLst>
                    <a:gd name="T0" fmla="*/ 8 w 40"/>
                    <a:gd name="T1" fmla="*/ 0 h 40"/>
                    <a:gd name="T2" fmla="*/ 40 w 40"/>
                    <a:gd name="T3" fmla="*/ 24 h 40"/>
                    <a:gd name="T4" fmla="*/ 32 w 40"/>
                    <a:gd name="T5" fmla="*/ 40 h 40"/>
                    <a:gd name="T6" fmla="*/ 0 w 40"/>
                    <a:gd name="T7" fmla="*/ 16 h 40"/>
                    <a:gd name="T8" fmla="*/ 8 w 40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0"/>
                    <a:gd name="T17" fmla="*/ 40 w 4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0">
                      <a:moveTo>
                        <a:pt x="8" y="0"/>
                      </a:moveTo>
                      <a:lnTo>
                        <a:pt x="40" y="24"/>
                      </a:lnTo>
                      <a:lnTo>
                        <a:pt x="32" y="40"/>
                      </a:lnTo>
                      <a:lnTo>
                        <a:pt x="0" y="1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86"/>
            <p:cNvGrpSpPr>
              <a:grpSpLocks/>
            </p:cNvGrpSpPr>
            <p:nvPr/>
          </p:nvGrpSpPr>
          <p:grpSpPr bwMode="auto">
            <a:xfrm>
              <a:off x="3896" y="1264"/>
              <a:ext cx="128" cy="127"/>
              <a:chOff x="3896" y="1264"/>
              <a:chExt cx="128" cy="127"/>
            </a:xfrm>
          </p:grpSpPr>
          <p:sp>
            <p:nvSpPr>
              <p:cNvPr id="23750" name="Line 87"/>
              <p:cNvSpPr>
                <a:spLocks noChangeShapeType="1"/>
              </p:cNvSpPr>
              <p:nvPr/>
            </p:nvSpPr>
            <p:spPr bwMode="auto">
              <a:xfrm flipV="1">
                <a:off x="3896" y="1264"/>
                <a:ext cx="112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1" name="Line 88"/>
              <p:cNvSpPr>
                <a:spLocks noChangeShapeType="1"/>
              </p:cNvSpPr>
              <p:nvPr/>
            </p:nvSpPr>
            <p:spPr bwMode="auto">
              <a:xfrm flipV="1">
                <a:off x="3938" y="1328"/>
                <a:ext cx="86" cy="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89"/>
            <p:cNvGrpSpPr>
              <a:grpSpLocks/>
            </p:cNvGrpSpPr>
            <p:nvPr/>
          </p:nvGrpSpPr>
          <p:grpSpPr bwMode="auto">
            <a:xfrm>
              <a:off x="1672" y="1296"/>
              <a:ext cx="128" cy="128"/>
              <a:chOff x="1672" y="1296"/>
              <a:chExt cx="128" cy="128"/>
            </a:xfrm>
          </p:grpSpPr>
          <p:sp>
            <p:nvSpPr>
              <p:cNvPr id="23748" name="Line 90"/>
              <p:cNvSpPr>
                <a:spLocks noChangeShapeType="1"/>
              </p:cNvSpPr>
              <p:nvPr/>
            </p:nvSpPr>
            <p:spPr bwMode="auto">
              <a:xfrm flipV="1">
                <a:off x="1672" y="1296"/>
                <a:ext cx="112" cy="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9" name="Line 91"/>
              <p:cNvSpPr>
                <a:spLocks noChangeShapeType="1"/>
              </p:cNvSpPr>
              <p:nvPr/>
            </p:nvSpPr>
            <p:spPr bwMode="auto">
              <a:xfrm flipV="1">
                <a:off x="1688" y="1352"/>
                <a:ext cx="112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98" name="Rectangle 92"/>
            <p:cNvSpPr>
              <a:spLocks noChangeArrowheads="1"/>
            </p:cNvSpPr>
            <p:nvPr/>
          </p:nvSpPr>
          <p:spPr bwMode="auto">
            <a:xfrm>
              <a:off x="4107" y="513"/>
              <a:ext cx="25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5.0</a:t>
              </a:r>
              <a:endParaRPr lang="es-ES_tradnl">
                <a:latin typeface="Times" pitchFamily="18" charset="0"/>
              </a:endParaRPr>
            </a:p>
          </p:txBody>
        </p:sp>
        <p:sp>
          <p:nvSpPr>
            <p:cNvPr id="23599" name="Rectangle 93"/>
            <p:cNvSpPr>
              <a:spLocks noChangeArrowheads="1"/>
            </p:cNvSpPr>
            <p:nvPr/>
          </p:nvSpPr>
          <p:spPr bwMode="auto">
            <a:xfrm>
              <a:off x="4090" y="954"/>
              <a:ext cx="25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4.0</a:t>
              </a:r>
              <a:endParaRPr lang="es-ES_tradnl">
                <a:latin typeface="Times" pitchFamily="18" charset="0"/>
              </a:endParaRPr>
            </a:p>
          </p:txBody>
        </p:sp>
        <p:sp>
          <p:nvSpPr>
            <p:cNvPr id="23600" name="Rectangle 94"/>
            <p:cNvSpPr>
              <a:spLocks noChangeArrowheads="1"/>
            </p:cNvSpPr>
            <p:nvPr/>
          </p:nvSpPr>
          <p:spPr bwMode="auto">
            <a:xfrm>
              <a:off x="4122" y="1540"/>
              <a:ext cx="10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0</a:t>
              </a:r>
              <a:endParaRPr lang="es-ES_tradnl">
                <a:latin typeface="Times" pitchFamily="18" charset="0"/>
              </a:endParaRPr>
            </a:p>
          </p:txBody>
        </p:sp>
        <p:sp>
          <p:nvSpPr>
            <p:cNvPr id="23601" name="Rectangle 95"/>
            <p:cNvSpPr>
              <a:spLocks noChangeArrowheads="1"/>
            </p:cNvSpPr>
            <p:nvPr/>
          </p:nvSpPr>
          <p:spPr bwMode="auto">
            <a:xfrm>
              <a:off x="1503" y="1532"/>
              <a:ext cx="10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0</a:t>
              </a:r>
              <a:endParaRPr lang="es-ES_tradnl">
                <a:latin typeface="Times" pitchFamily="18" charset="0"/>
              </a:endParaRPr>
            </a:p>
          </p:txBody>
        </p:sp>
        <p:sp>
          <p:nvSpPr>
            <p:cNvPr id="23602" name="Rectangle 96"/>
            <p:cNvSpPr>
              <a:spLocks noChangeArrowheads="1"/>
            </p:cNvSpPr>
            <p:nvPr/>
          </p:nvSpPr>
          <p:spPr bwMode="auto">
            <a:xfrm>
              <a:off x="1410" y="1171"/>
              <a:ext cx="20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10</a:t>
              </a:r>
              <a:endParaRPr lang="es-ES_tradnl">
                <a:latin typeface="Times" pitchFamily="18" charset="0"/>
              </a:endParaRPr>
            </a:p>
          </p:txBody>
        </p:sp>
        <p:sp>
          <p:nvSpPr>
            <p:cNvPr id="23603" name="Rectangle 97"/>
            <p:cNvSpPr>
              <a:spLocks noChangeArrowheads="1"/>
            </p:cNvSpPr>
            <p:nvPr/>
          </p:nvSpPr>
          <p:spPr bwMode="auto">
            <a:xfrm>
              <a:off x="1410" y="644"/>
              <a:ext cx="20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15</a:t>
              </a:r>
              <a:endParaRPr lang="es-ES_tradnl">
                <a:latin typeface="Times" pitchFamily="18" charset="0"/>
              </a:endParaRPr>
            </a:p>
          </p:txBody>
        </p:sp>
        <p:sp>
          <p:nvSpPr>
            <p:cNvPr id="23604" name="Rectangle 98"/>
            <p:cNvSpPr>
              <a:spLocks noChangeArrowheads="1"/>
            </p:cNvSpPr>
            <p:nvPr/>
          </p:nvSpPr>
          <p:spPr bwMode="auto">
            <a:xfrm>
              <a:off x="1410" y="116"/>
              <a:ext cx="20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20</a:t>
              </a:r>
              <a:endParaRPr lang="es-ES_tradnl">
                <a:latin typeface="Times" pitchFamily="18" charset="0"/>
              </a:endParaRPr>
            </a:p>
          </p:txBody>
        </p:sp>
        <p:grpSp>
          <p:nvGrpSpPr>
            <p:cNvPr id="15" name="Group 99"/>
            <p:cNvGrpSpPr>
              <a:grpSpLocks/>
            </p:cNvGrpSpPr>
            <p:nvPr/>
          </p:nvGrpSpPr>
          <p:grpSpPr bwMode="auto">
            <a:xfrm>
              <a:off x="2224" y="1592"/>
              <a:ext cx="1585" cy="88"/>
              <a:chOff x="2224" y="1592"/>
              <a:chExt cx="1585" cy="88"/>
            </a:xfrm>
          </p:grpSpPr>
          <p:sp>
            <p:nvSpPr>
              <p:cNvPr id="23744" name="Line 100"/>
              <p:cNvSpPr>
                <a:spLocks noChangeShapeType="1"/>
              </p:cNvSpPr>
              <p:nvPr/>
            </p:nvSpPr>
            <p:spPr bwMode="auto">
              <a:xfrm>
                <a:off x="2224" y="1592"/>
                <a:ext cx="1" cy="8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5" name="Line 101"/>
              <p:cNvSpPr>
                <a:spLocks noChangeShapeType="1"/>
              </p:cNvSpPr>
              <p:nvPr/>
            </p:nvSpPr>
            <p:spPr bwMode="auto">
              <a:xfrm>
                <a:off x="2752" y="1592"/>
                <a:ext cx="1" cy="8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6" name="Line 102"/>
              <p:cNvSpPr>
                <a:spLocks noChangeShapeType="1"/>
              </p:cNvSpPr>
              <p:nvPr/>
            </p:nvSpPr>
            <p:spPr bwMode="auto">
              <a:xfrm>
                <a:off x="3280" y="1592"/>
                <a:ext cx="1" cy="8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7" name="Line 103"/>
              <p:cNvSpPr>
                <a:spLocks noChangeShapeType="1"/>
              </p:cNvSpPr>
              <p:nvPr/>
            </p:nvSpPr>
            <p:spPr bwMode="auto">
              <a:xfrm>
                <a:off x="3808" y="1592"/>
                <a:ext cx="1" cy="8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04"/>
            <p:cNvGrpSpPr>
              <a:grpSpLocks/>
            </p:cNvGrpSpPr>
            <p:nvPr/>
          </p:nvGrpSpPr>
          <p:grpSpPr bwMode="auto">
            <a:xfrm>
              <a:off x="2114" y="3812"/>
              <a:ext cx="1818" cy="303"/>
              <a:chOff x="2114" y="3812"/>
              <a:chExt cx="1818" cy="303"/>
            </a:xfrm>
          </p:grpSpPr>
          <p:sp>
            <p:nvSpPr>
              <p:cNvPr id="23740" name="Rectangle 105"/>
              <p:cNvSpPr>
                <a:spLocks noChangeArrowheads="1"/>
              </p:cNvSpPr>
              <p:nvPr/>
            </p:nvSpPr>
            <p:spPr bwMode="auto">
              <a:xfrm>
                <a:off x="2114" y="3812"/>
                <a:ext cx="250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3000">
                    <a:latin typeface="Times" pitchFamily="18" charset="0"/>
                  </a:rPr>
                  <a:t>10</a:t>
                </a:r>
                <a:endParaRPr lang="es-ES_tradnl">
                  <a:latin typeface="Times" pitchFamily="18" charset="0"/>
                </a:endParaRPr>
              </a:p>
            </p:txBody>
          </p:sp>
          <p:sp>
            <p:nvSpPr>
              <p:cNvPr id="23741" name="Rectangle 106"/>
              <p:cNvSpPr>
                <a:spLocks noChangeArrowheads="1"/>
              </p:cNvSpPr>
              <p:nvPr/>
            </p:nvSpPr>
            <p:spPr bwMode="auto">
              <a:xfrm>
                <a:off x="2631" y="3812"/>
                <a:ext cx="250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3000">
                    <a:latin typeface="Times" pitchFamily="18" charset="0"/>
                  </a:rPr>
                  <a:t>20</a:t>
                </a:r>
                <a:endParaRPr lang="es-ES_tradnl">
                  <a:latin typeface="Times" pitchFamily="18" charset="0"/>
                </a:endParaRPr>
              </a:p>
            </p:txBody>
          </p:sp>
          <p:sp>
            <p:nvSpPr>
              <p:cNvPr id="23742" name="Rectangle 107"/>
              <p:cNvSpPr>
                <a:spLocks noChangeArrowheads="1"/>
              </p:cNvSpPr>
              <p:nvPr/>
            </p:nvSpPr>
            <p:spPr bwMode="auto">
              <a:xfrm>
                <a:off x="3161" y="3812"/>
                <a:ext cx="250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3000">
                    <a:latin typeface="Times" pitchFamily="18" charset="0"/>
                  </a:rPr>
                  <a:t>30</a:t>
                </a:r>
                <a:endParaRPr lang="es-ES_tradnl">
                  <a:latin typeface="Times" pitchFamily="18" charset="0"/>
                </a:endParaRPr>
              </a:p>
            </p:txBody>
          </p:sp>
          <p:sp>
            <p:nvSpPr>
              <p:cNvPr id="23743" name="Rectangle 108"/>
              <p:cNvSpPr>
                <a:spLocks noChangeArrowheads="1"/>
              </p:cNvSpPr>
              <p:nvPr/>
            </p:nvSpPr>
            <p:spPr bwMode="auto">
              <a:xfrm>
                <a:off x="3682" y="3812"/>
                <a:ext cx="250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3000">
                    <a:latin typeface="Times" pitchFamily="18" charset="0"/>
                  </a:rPr>
                  <a:t>40</a:t>
                </a:r>
                <a:endParaRPr lang="es-ES_tradnl">
                  <a:latin typeface="Times" pitchFamily="18" charset="0"/>
                </a:endParaRPr>
              </a:p>
            </p:txBody>
          </p:sp>
        </p:grpSp>
        <p:sp>
          <p:nvSpPr>
            <p:cNvPr id="23607" name="Oval 109"/>
            <p:cNvSpPr>
              <a:spLocks noChangeArrowheads="1"/>
            </p:cNvSpPr>
            <p:nvPr/>
          </p:nvSpPr>
          <p:spPr bwMode="auto">
            <a:xfrm>
              <a:off x="1192" y="1608"/>
              <a:ext cx="104" cy="8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8" name="Rectangle 110"/>
            <p:cNvSpPr>
              <a:spLocks noChangeArrowheads="1"/>
            </p:cNvSpPr>
            <p:nvPr/>
          </p:nvSpPr>
          <p:spPr bwMode="auto">
            <a:xfrm rot="-5400000">
              <a:off x="566" y="708"/>
              <a:ext cx="1308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800">
                  <a:solidFill>
                    <a:schemeClr val="accent2"/>
                  </a:solidFill>
                </a:rPr>
                <a:t>FT4(pmol/L)</a:t>
              </a:r>
              <a:endParaRPr lang="es-ES_tradnl" sz="2800"/>
            </a:p>
          </p:txBody>
        </p:sp>
        <p:sp>
          <p:nvSpPr>
            <p:cNvPr id="23609" name="Rectangle 111"/>
            <p:cNvSpPr>
              <a:spLocks noChangeArrowheads="1"/>
            </p:cNvSpPr>
            <p:nvPr/>
          </p:nvSpPr>
          <p:spPr bwMode="auto">
            <a:xfrm rot="5400000">
              <a:off x="3901" y="831"/>
              <a:ext cx="1308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800">
                  <a:solidFill>
                    <a:schemeClr val="accent1"/>
                  </a:solidFill>
                </a:rPr>
                <a:t>FT3(pmol/L)</a:t>
              </a:r>
              <a:endParaRPr lang="es-ES_tradnl" sz="2800"/>
            </a:p>
          </p:txBody>
        </p:sp>
        <p:sp>
          <p:nvSpPr>
            <p:cNvPr id="23610" name="Rectangle 112"/>
            <p:cNvSpPr>
              <a:spLocks noChangeArrowheads="1"/>
            </p:cNvSpPr>
            <p:nvPr/>
          </p:nvSpPr>
          <p:spPr bwMode="auto">
            <a:xfrm>
              <a:off x="1410" y="4036"/>
              <a:ext cx="2740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800"/>
                <a:t>Postmenstrual age in weeks</a:t>
              </a:r>
              <a:endParaRPr lang="es-ES_tradnl" sz="2800"/>
            </a:p>
          </p:txBody>
        </p:sp>
        <p:sp>
          <p:nvSpPr>
            <p:cNvPr id="23611" name="Rectangle 113"/>
            <p:cNvSpPr>
              <a:spLocks noChangeArrowheads="1"/>
            </p:cNvSpPr>
            <p:nvPr/>
          </p:nvSpPr>
          <p:spPr bwMode="auto">
            <a:xfrm>
              <a:off x="1720" y="1896"/>
              <a:ext cx="2216" cy="18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Line 114"/>
            <p:cNvSpPr>
              <a:spLocks noChangeShapeType="1"/>
            </p:cNvSpPr>
            <p:nvPr/>
          </p:nvSpPr>
          <p:spPr bwMode="auto">
            <a:xfrm>
              <a:off x="1608" y="2112"/>
              <a:ext cx="96" cy="1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Line 115"/>
            <p:cNvSpPr>
              <a:spLocks noChangeShapeType="1"/>
            </p:cNvSpPr>
            <p:nvPr/>
          </p:nvSpPr>
          <p:spPr bwMode="auto">
            <a:xfrm>
              <a:off x="1608" y="2640"/>
              <a:ext cx="96" cy="1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Line 116"/>
            <p:cNvSpPr>
              <a:spLocks noChangeShapeType="1"/>
            </p:cNvSpPr>
            <p:nvPr/>
          </p:nvSpPr>
          <p:spPr bwMode="auto">
            <a:xfrm>
              <a:off x="1608" y="3176"/>
              <a:ext cx="96" cy="1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5" name="Line 117"/>
            <p:cNvSpPr>
              <a:spLocks noChangeShapeType="1"/>
            </p:cNvSpPr>
            <p:nvPr/>
          </p:nvSpPr>
          <p:spPr bwMode="auto">
            <a:xfrm>
              <a:off x="3936" y="3688"/>
              <a:ext cx="88" cy="1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118"/>
            <p:cNvGrpSpPr>
              <a:grpSpLocks/>
            </p:cNvGrpSpPr>
            <p:nvPr/>
          </p:nvGrpSpPr>
          <p:grpSpPr bwMode="auto">
            <a:xfrm>
              <a:off x="3936" y="2112"/>
              <a:ext cx="88" cy="1265"/>
              <a:chOff x="3936" y="2112"/>
              <a:chExt cx="88" cy="1265"/>
            </a:xfrm>
          </p:grpSpPr>
          <p:sp>
            <p:nvSpPr>
              <p:cNvPr id="23735" name="Line 119"/>
              <p:cNvSpPr>
                <a:spLocks noChangeShapeType="1"/>
              </p:cNvSpPr>
              <p:nvPr/>
            </p:nvSpPr>
            <p:spPr bwMode="auto">
              <a:xfrm>
                <a:off x="3936" y="2424"/>
                <a:ext cx="88" cy="1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6" name="Line 120"/>
              <p:cNvSpPr>
                <a:spLocks noChangeShapeType="1"/>
              </p:cNvSpPr>
              <p:nvPr/>
            </p:nvSpPr>
            <p:spPr bwMode="auto">
              <a:xfrm>
                <a:off x="3936" y="3064"/>
                <a:ext cx="88" cy="1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7" name="Line 121"/>
              <p:cNvSpPr>
                <a:spLocks noChangeShapeType="1"/>
              </p:cNvSpPr>
              <p:nvPr/>
            </p:nvSpPr>
            <p:spPr bwMode="auto">
              <a:xfrm>
                <a:off x="3936" y="3376"/>
                <a:ext cx="88" cy="1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8" name="Line 122"/>
              <p:cNvSpPr>
                <a:spLocks noChangeShapeType="1"/>
              </p:cNvSpPr>
              <p:nvPr/>
            </p:nvSpPr>
            <p:spPr bwMode="auto">
              <a:xfrm>
                <a:off x="3936" y="2744"/>
                <a:ext cx="88" cy="1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9" name="Line 123"/>
              <p:cNvSpPr>
                <a:spLocks noChangeShapeType="1"/>
              </p:cNvSpPr>
              <p:nvPr/>
            </p:nvSpPr>
            <p:spPr bwMode="auto">
              <a:xfrm>
                <a:off x="3936" y="2112"/>
                <a:ext cx="88" cy="1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24"/>
            <p:cNvGrpSpPr>
              <a:grpSpLocks/>
            </p:cNvGrpSpPr>
            <p:nvPr/>
          </p:nvGrpSpPr>
          <p:grpSpPr bwMode="auto">
            <a:xfrm>
              <a:off x="2216" y="3696"/>
              <a:ext cx="1585" cy="88"/>
              <a:chOff x="2216" y="3696"/>
              <a:chExt cx="1585" cy="88"/>
            </a:xfrm>
          </p:grpSpPr>
          <p:sp>
            <p:nvSpPr>
              <p:cNvPr id="23731" name="Line 125"/>
              <p:cNvSpPr>
                <a:spLocks noChangeShapeType="1"/>
              </p:cNvSpPr>
              <p:nvPr/>
            </p:nvSpPr>
            <p:spPr bwMode="auto">
              <a:xfrm>
                <a:off x="2216" y="3696"/>
                <a:ext cx="1" cy="8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2" name="Line 126"/>
              <p:cNvSpPr>
                <a:spLocks noChangeShapeType="1"/>
              </p:cNvSpPr>
              <p:nvPr/>
            </p:nvSpPr>
            <p:spPr bwMode="auto">
              <a:xfrm>
                <a:off x="2744" y="3696"/>
                <a:ext cx="1" cy="8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3" name="Line 127"/>
              <p:cNvSpPr>
                <a:spLocks noChangeShapeType="1"/>
              </p:cNvSpPr>
              <p:nvPr/>
            </p:nvSpPr>
            <p:spPr bwMode="auto">
              <a:xfrm>
                <a:off x="3272" y="3696"/>
                <a:ext cx="1" cy="8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4" name="Line 128"/>
              <p:cNvSpPr>
                <a:spLocks noChangeShapeType="1"/>
              </p:cNvSpPr>
              <p:nvPr/>
            </p:nvSpPr>
            <p:spPr bwMode="auto">
              <a:xfrm>
                <a:off x="3800" y="3696"/>
                <a:ext cx="1" cy="8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618" name="Oval 129"/>
            <p:cNvSpPr>
              <a:spLocks noChangeArrowheads="1"/>
            </p:cNvSpPr>
            <p:nvPr/>
          </p:nvSpPr>
          <p:spPr bwMode="auto">
            <a:xfrm>
              <a:off x="2248" y="2552"/>
              <a:ext cx="96" cy="80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Oval 130"/>
            <p:cNvSpPr>
              <a:spLocks noChangeArrowheads="1"/>
            </p:cNvSpPr>
            <p:nvPr/>
          </p:nvSpPr>
          <p:spPr bwMode="auto">
            <a:xfrm>
              <a:off x="2056" y="2880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Oval 131"/>
            <p:cNvSpPr>
              <a:spLocks noChangeArrowheads="1"/>
            </p:cNvSpPr>
            <p:nvPr/>
          </p:nvSpPr>
          <p:spPr bwMode="auto">
            <a:xfrm>
              <a:off x="2872" y="2392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Oval 132"/>
            <p:cNvSpPr>
              <a:spLocks noChangeArrowheads="1"/>
            </p:cNvSpPr>
            <p:nvPr/>
          </p:nvSpPr>
          <p:spPr bwMode="auto">
            <a:xfrm>
              <a:off x="2992" y="2512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2" name="Oval 133"/>
            <p:cNvSpPr>
              <a:spLocks noChangeArrowheads="1"/>
            </p:cNvSpPr>
            <p:nvPr/>
          </p:nvSpPr>
          <p:spPr bwMode="auto">
            <a:xfrm>
              <a:off x="3176" y="2312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Oval 134"/>
            <p:cNvSpPr>
              <a:spLocks noChangeArrowheads="1"/>
            </p:cNvSpPr>
            <p:nvPr/>
          </p:nvSpPr>
          <p:spPr bwMode="auto">
            <a:xfrm>
              <a:off x="3112" y="2392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Oval 135"/>
            <p:cNvSpPr>
              <a:spLocks noChangeArrowheads="1"/>
            </p:cNvSpPr>
            <p:nvPr/>
          </p:nvSpPr>
          <p:spPr bwMode="auto">
            <a:xfrm>
              <a:off x="3312" y="2312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5" name="Oval 136"/>
            <p:cNvSpPr>
              <a:spLocks noChangeArrowheads="1"/>
            </p:cNvSpPr>
            <p:nvPr/>
          </p:nvSpPr>
          <p:spPr bwMode="auto">
            <a:xfrm>
              <a:off x="3400" y="2216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Oval 137"/>
            <p:cNvSpPr>
              <a:spLocks noChangeArrowheads="1"/>
            </p:cNvSpPr>
            <p:nvPr/>
          </p:nvSpPr>
          <p:spPr bwMode="auto">
            <a:xfrm>
              <a:off x="3512" y="2296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7" name="Oval 138"/>
            <p:cNvSpPr>
              <a:spLocks noChangeArrowheads="1"/>
            </p:cNvSpPr>
            <p:nvPr/>
          </p:nvSpPr>
          <p:spPr bwMode="auto">
            <a:xfrm>
              <a:off x="3616" y="2288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8" name="Oval 139"/>
            <p:cNvSpPr>
              <a:spLocks noChangeArrowheads="1"/>
            </p:cNvSpPr>
            <p:nvPr/>
          </p:nvSpPr>
          <p:spPr bwMode="auto">
            <a:xfrm>
              <a:off x="2360" y="2720"/>
              <a:ext cx="80" cy="80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9" name="Oval 140"/>
            <p:cNvSpPr>
              <a:spLocks noChangeArrowheads="1"/>
            </p:cNvSpPr>
            <p:nvPr/>
          </p:nvSpPr>
          <p:spPr bwMode="auto">
            <a:xfrm>
              <a:off x="2448" y="2552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0" name="Oval 141"/>
            <p:cNvSpPr>
              <a:spLocks noChangeArrowheads="1"/>
            </p:cNvSpPr>
            <p:nvPr/>
          </p:nvSpPr>
          <p:spPr bwMode="auto">
            <a:xfrm>
              <a:off x="2552" y="2504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1" name="Oval 142"/>
            <p:cNvSpPr>
              <a:spLocks noChangeArrowheads="1"/>
            </p:cNvSpPr>
            <p:nvPr/>
          </p:nvSpPr>
          <p:spPr bwMode="auto">
            <a:xfrm>
              <a:off x="2656" y="2456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2" name="Oval 143"/>
            <p:cNvSpPr>
              <a:spLocks noChangeArrowheads="1"/>
            </p:cNvSpPr>
            <p:nvPr/>
          </p:nvSpPr>
          <p:spPr bwMode="auto">
            <a:xfrm>
              <a:off x="2776" y="2496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3" name="Oval 144"/>
            <p:cNvSpPr>
              <a:spLocks noChangeArrowheads="1"/>
            </p:cNvSpPr>
            <p:nvPr/>
          </p:nvSpPr>
          <p:spPr bwMode="auto">
            <a:xfrm>
              <a:off x="2152" y="2992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Oval 145"/>
            <p:cNvSpPr>
              <a:spLocks noChangeArrowheads="1"/>
            </p:cNvSpPr>
            <p:nvPr/>
          </p:nvSpPr>
          <p:spPr bwMode="auto">
            <a:xfrm>
              <a:off x="2256" y="2760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5" name="Oval 146"/>
            <p:cNvSpPr>
              <a:spLocks noChangeArrowheads="1"/>
            </p:cNvSpPr>
            <p:nvPr/>
          </p:nvSpPr>
          <p:spPr bwMode="auto">
            <a:xfrm>
              <a:off x="1944" y="2464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6" name="Line 147"/>
            <p:cNvSpPr>
              <a:spLocks noChangeShapeType="1"/>
            </p:cNvSpPr>
            <p:nvPr/>
          </p:nvSpPr>
          <p:spPr bwMode="auto">
            <a:xfrm>
              <a:off x="1976" y="2504"/>
              <a:ext cx="112" cy="416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7" name="Line 148"/>
            <p:cNvSpPr>
              <a:spLocks noChangeShapeType="1"/>
            </p:cNvSpPr>
            <p:nvPr/>
          </p:nvSpPr>
          <p:spPr bwMode="auto">
            <a:xfrm>
              <a:off x="2080" y="2912"/>
              <a:ext cx="105" cy="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8" name="Line 149"/>
            <p:cNvSpPr>
              <a:spLocks noChangeShapeType="1"/>
            </p:cNvSpPr>
            <p:nvPr/>
          </p:nvSpPr>
          <p:spPr bwMode="auto">
            <a:xfrm flipV="1">
              <a:off x="2192" y="2792"/>
              <a:ext cx="120" cy="23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9" name="Line 150"/>
            <p:cNvSpPr>
              <a:spLocks noChangeShapeType="1"/>
            </p:cNvSpPr>
            <p:nvPr/>
          </p:nvSpPr>
          <p:spPr bwMode="auto">
            <a:xfrm flipV="1">
              <a:off x="2296" y="2752"/>
              <a:ext cx="96" cy="56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0" name="Line 151"/>
            <p:cNvSpPr>
              <a:spLocks noChangeShapeType="1"/>
            </p:cNvSpPr>
            <p:nvPr/>
          </p:nvSpPr>
          <p:spPr bwMode="auto">
            <a:xfrm flipV="1">
              <a:off x="2400" y="2584"/>
              <a:ext cx="88" cy="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1" name="Line 152"/>
            <p:cNvSpPr>
              <a:spLocks noChangeShapeType="1"/>
            </p:cNvSpPr>
            <p:nvPr/>
          </p:nvSpPr>
          <p:spPr bwMode="auto">
            <a:xfrm flipV="1">
              <a:off x="2480" y="2488"/>
              <a:ext cx="224" cy="11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2" name="Line 153"/>
            <p:cNvSpPr>
              <a:spLocks noChangeShapeType="1"/>
            </p:cNvSpPr>
            <p:nvPr/>
          </p:nvSpPr>
          <p:spPr bwMode="auto">
            <a:xfrm>
              <a:off x="2712" y="2496"/>
              <a:ext cx="80" cy="3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3" name="Freeform 154"/>
            <p:cNvSpPr>
              <a:spLocks/>
            </p:cNvSpPr>
            <p:nvPr/>
          </p:nvSpPr>
          <p:spPr bwMode="auto">
            <a:xfrm>
              <a:off x="2808" y="2432"/>
              <a:ext cx="248" cy="136"/>
            </a:xfrm>
            <a:custGeom>
              <a:avLst/>
              <a:gdLst>
                <a:gd name="T0" fmla="*/ 0 w 248"/>
                <a:gd name="T1" fmla="*/ 104 h 136"/>
                <a:gd name="T2" fmla="*/ 104 w 248"/>
                <a:gd name="T3" fmla="*/ 0 h 136"/>
                <a:gd name="T4" fmla="*/ 248 w 248"/>
                <a:gd name="T5" fmla="*/ 136 h 136"/>
                <a:gd name="T6" fmla="*/ 0 60000 65536"/>
                <a:gd name="T7" fmla="*/ 0 60000 65536"/>
                <a:gd name="T8" fmla="*/ 0 60000 65536"/>
                <a:gd name="T9" fmla="*/ 0 w 248"/>
                <a:gd name="T10" fmla="*/ 0 h 136"/>
                <a:gd name="T11" fmla="*/ 248 w 248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136">
                  <a:moveTo>
                    <a:pt x="0" y="104"/>
                  </a:moveTo>
                  <a:lnTo>
                    <a:pt x="104" y="0"/>
                  </a:lnTo>
                  <a:lnTo>
                    <a:pt x="248" y="136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Line 155"/>
            <p:cNvSpPr>
              <a:spLocks noChangeShapeType="1"/>
            </p:cNvSpPr>
            <p:nvPr/>
          </p:nvSpPr>
          <p:spPr bwMode="auto">
            <a:xfrm>
              <a:off x="3424" y="2240"/>
              <a:ext cx="12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5" name="Line 156"/>
            <p:cNvSpPr>
              <a:spLocks noChangeShapeType="1"/>
            </p:cNvSpPr>
            <p:nvPr/>
          </p:nvSpPr>
          <p:spPr bwMode="auto">
            <a:xfrm>
              <a:off x="3536" y="2328"/>
              <a:ext cx="120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6" name="Oval 157"/>
            <p:cNvSpPr>
              <a:spLocks noChangeArrowheads="1"/>
            </p:cNvSpPr>
            <p:nvPr/>
          </p:nvSpPr>
          <p:spPr bwMode="auto">
            <a:xfrm>
              <a:off x="1936" y="2928"/>
              <a:ext cx="96" cy="88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158"/>
            <p:cNvGrpSpPr>
              <a:grpSpLocks/>
            </p:cNvGrpSpPr>
            <p:nvPr/>
          </p:nvGrpSpPr>
          <p:grpSpPr bwMode="auto">
            <a:xfrm>
              <a:off x="1952" y="2592"/>
              <a:ext cx="152" cy="360"/>
              <a:chOff x="1952" y="2592"/>
              <a:chExt cx="152" cy="360"/>
            </a:xfrm>
          </p:grpSpPr>
          <p:sp>
            <p:nvSpPr>
              <p:cNvPr id="23725" name="Freeform 159"/>
              <p:cNvSpPr>
                <a:spLocks/>
              </p:cNvSpPr>
              <p:nvPr/>
            </p:nvSpPr>
            <p:spPr bwMode="auto">
              <a:xfrm>
                <a:off x="1952" y="2904"/>
                <a:ext cx="32" cy="48"/>
              </a:xfrm>
              <a:custGeom>
                <a:avLst/>
                <a:gdLst>
                  <a:gd name="T0" fmla="*/ 0 w 32"/>
                  <a:gd name="T1" fmla="*/ 40 h 48"/>
                  <a:gd name="T2" fmla="*/ 16 w 32"/>
                  <a:gd name="T3" fmla="*/ 0 h 48"/>
                  <a:gd name="T4" fmla="*/ 32 w 32"/>
                  <a:gd name="T5" fmla="*/ 8 h 48"/>
                  <a:gd name="T6" fmla="*/ 16 w 32"/>
                  <a:gd name="T7" fmla="*/ 48 h 48"/>
                  <a:gd name="T8" fmla="*/ 0 w 32"/>
                  <a:gd name="T9" fmla="*/ 4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0" y="40"/>
                    </a:moveTo>
                    <a:lnTo>
                      <a:pt x="16" y="0"/>
                    </a:lnTo>
                    <a:lnTo>
                      <a:pt x="32" y="8"/>
                    </a:lnTo>
                    <a:lnTo>
                      <a:pt x="16" y="48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6" name="Freeform 160"/>
              <p:cNvSpPr>
                <a:spLocks/>
              </p:cNvSpPr>
              <p:nvPr/>
            </p:nvSpPr>
            <p:spPr bwMode="auto">
              <a:xfrm>
                <a:off x="1976" y="2840"/>
                <a:ext cx="32" cy="48"/>
              </a:xfrm>
              <a:custGeom>
                <a:avLst/>
                <a:gdLst>
                  <a:gd name="T0" fmla="*/ 0 w 32"/>
                  <a:gd name="T1" fmla="*/ 40 h 48"/>
                  <a:gd name="T2" fmla="*/ 16 w 32"/>
                  <a:gd name="T3" fmla="*/ 0 h 48"/>
                  <a:gd name="T4" fmla="*/ 32 w 32"/>
                  <a:gd name="T5" fmla="*/ 8 h 48"/>
                  <a:gd name="T6" fmla="*/ 16 w 32"/>
                  <a:gd name="T7" fmla="*/ 48 h 48"/>
                  <a:gd name="T8" fmla="*/ 0 w 32"/>
                  <a:gd name="T9" fmla="*/ 4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0" y="40"/>
                    </a:moveTo>
                    <a:lnTo>
                      <a:pt x="16" y="0"/>
                    </a:lnTo>
                    <a:lnTo>
                      <a:pt x="32" y="8"/>
                    </a:lnTo>
                    <a:lnTo>
                      <a:pt x="16" y="48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7" name="Freeform 161"/>
              <p:cNvSpPr>
                <a:spLocks/>
              </p:cNvSpPr>
              <p:nvPr/>
            </p:nvSpPr>
            <p:spPr bwMode="auto">
              <a:xfrm>
                <a:off x="2000" y="2776"/>
                <a:ext cx="32" cy="40"/>
              </a:xfrm>
              <a:custGeom>
                <a:avLst/>
                <a:gdLst>
                  <a:gd name="T0" fmla="*/ 0 w 32"/>
                  <a:gd name="T1" fmla="*/ 32 h 40"/>
                  <a:gd name="T2" fmla="*/ 16 w 32"/>
                  <a:gd name="T3" fmla="*/ 0 h 40"/>
                  <a:gd name="T4" fmla="*/ 32 w 32"/>
                  <a:gd name="T5" fmla="*/ 8 h 40"/>
                  <a:gd name="T6" fmla="*/ 16 w 32"/>
                  <a:gd name="T7" fmla="*/ 40 h 40"/>
                  <a:gd name="T8" fmla="*/ 0 w 32"/>
                  <a:gd name="T9" fmla="*/ 32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0"/>
                  <a:gd name="T17" fmla="*/ 32 w 3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0">
                    <a:moveTo>
                      <a:pt x="0" y="32"/>
                    </a:moveTo>
                    <a:lnTo>
                      <a:pt x="16" y="0"/>
                    </a:lnTo>
                    <a:lnTo>
                      <a:pt x="32" y="8"/>
                    </a:lnTo>
                    <a:lnTo>
                      <a:pt x="16" y="4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8" name="Freeform 162"/>
              <p:cNvSpPr>
                <a:spLocks/>
              </p:cNvSpPr>
              <p:nvPr/>
            </p:nvSpPr>
            <p:spPr bwMode="auto">
              <a:xfrm>
                <a:off x="2032" y="2704"/>
                <a:ext cx="24" cy="48"/>
              </a:xfrm>
              <a:custGeom>
                <a:avLst/>
                <a:gdLst>
                  <a:gd name="T0" fmla="*/ 0 w 24"/>
                  <a:gd name="T1" fmla="*/ 40 h 48"/>
                  <a:gd name="T2" fmla="*/ 8 w 24"/>
                  <a:gd name="T3" fmla="*/ 0 h 48"/>
                  <a:gd name="T4" fmla="*/ 24 w 24"/>
                  <a:gd name="T5" fmla="*/ 8 h 48"/>
                  <a:gd name="T6" fmla="*/ 16 w 24"/>
                  <a:gd name="T7" fmla="*/ 48 h 48"/>
                  <a:gd name="T8" fmla="*/ 0 w 24"/>
                  <a:gd name="T9" fmla="*/ 4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8"/>
                  <a:gd name="T17" fmla="*/ 24 w 24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8">
                    <a:moveTo>
                      <a:pt x="0" y="40"/>
                    </a:moveTo>
                    <a:lnTo>
                      <a:pt x="8" y="0"/>
                    </a:lnTo>
                    <a:lnTo>
                      <a:pt x="24" y="8"/>
                    </a:lnTo>
                    <a:lnTo>
                      <a:pt x="16" y="48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9" name="Freeform 163"/>
              <p:cNvSpPr>
                <a:spLocks/>
              </p:cNvSpPr>
              <p:nvPr/>
            </p:nvSpPr>
            <p:spPr bwMode="auto">
              <a:xfrm>
                <a:off x="2056" y="2640"/>
                <a:ext cx="32" cy="40"/>
              </a:xfrm>
              <a:custGeom>
                <a:avLst/>
                <a:gdLst>
                  <a:gd name="T0" fmla="*/ 0 w 32"/>
                  <a:gd name="T1" fmla="*/ 32 h 40"/>
                  <a:gd name="T2" fmla="*/ 16 w 32"/>
                  <a:gd name="T3" fmla="*/ 0 h 40"/>
                  <a:gd name="T4" fmla="*/ 32 w 32"/>
                  <a:gd name="T5" fmla="*/ 8 h 40"/>
                  <a:gd name="T6" fmla="*/ 16 w 32"/>
                  <a:gd name="T7" fmla="*/ 40 h 40"/>
                  <a:gd name="T8" fmla="*/ 0 w 32"/>
                  <a:gd name="T9" fmla="*/ 32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0"/>
                  <a:gd name="T17" fmla="*/ 32 w 3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0">
                    <a:moveTo>
                      <a:pt x="0" y="32"/>
                    </a:moveTo>
                    <a:lnTo>
                      <a:pt x="16" y="0"/>
                    </a:lnTo>
                    <a:lnTo>
                      <a:pt x="32" y="8"/>
                    </a:lnTo>
                    <a:lnTo>
                      <a:pt x="16" y="4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0" name="Freeform 164"/>
              <p:cNvSpPr>
                <a:spLocks/>
              </p:cNvSpPr>
              <p:nvPr/>
            </p:nvSpPr>
            <p:spPr bwMode="auto">
              <a:xfrm>
                <a:off x="2080" y="2592"/>
                <a:ext cx="24" cy="24"/>
              </a:xfrm>
              <a:custGeom>
                <a:avLst/>
                <a:gdLst>
                  <a:gd name="T0" fmla="*/ 0 w 24"/>
                  <a:gd name="T1" fmla="*/ 16 h 24"/>
                  <a:gd name="T2" fmla="*/ 8 w 24"/>
                  <a:gd name="T3" fmla="*/ 0 h 24"/>
                  <a:gd name="T4" fmla="*/ 24 w 24"/>
                  <a:gd name="T5" fmla="*/ 8 h 24"/>
                  <a:gd name="T6" fmla="*/ 16 w 24"/>
                  <a:gd name="T7" fmla="*/ 24 h 24"/>
                  <a:gd name="T8" fmla="*/ 0 w 24"/>
                  <a:gd name="T9" fmla="*/ 1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0" y="16"/>
                    </a:moveTo>
                    <a:lnTo>
                      <a:pt x="8" y="0"/>
                    </a:lnTo>
                    <a:lnTo>
                      <a:pt x="24" y="8"/>
                    </a:lnTo>
                    <a:lnTo>
                      <a:pt x="16" y="24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65"/>
            <p:cNvGrpSpPr>
              <a:grpSpLocks/>
            </p:cNvGrpSpPr>
            <p:nvPr/>
          </p:nvGrpSpPr>
          <p:grpSpPr bwMode="auto">
            <a:xfrm>
              <a:off x="2192" y="2312"/>
              <a:ext cx="104" cy="248"/>
              <a:chOff x="2192" y="2312"/>
              <a:chExt cx="104" cy="248"/>
            </a:xfrm>
          </p:grpSpPr>
          <p:sp>
            <p:nvSpPr>
              <p:cNvPr id="23721" name="Freeform 166"/>
              <p:cNvSpPr>
                <a:spLocks/>
              </p:cNvSpPr>
              <p:nvPr/>
            </p:nvSpPr>
            <p:spPr bwMode="auto">
              <a:xfrm>
                <a:off x="2192" y="2312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0 h 48"/>
                  <a:gd name="T4" fmla="*/ 16 w 32"/>
                  <a:gd name="T5" fmla="*/ 48 h 48"/>
                  <a:gd name="T6" fmla="*/ 0 w 32"/>
                  <a:gd name="T7" fmla="*/ 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0"/>
                    </a:lnTo>
                    <a:lnTo>
                      <a:pt x="16" y="48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2" name="Freeform 167"/>
              <p:cNvSpPr>
                <a:spLocks/>
              </p:cNvSpPr>
              <p:nvPr/>
            </p:nvSpPr>
            <p:spPr bwMode="auto">
              <a:xfrm>
                <a:off x="2216" y="2376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0 h 48"/>
                  <a:gd name="T4" fmla="*/ 16 w 32"/>
                  <a:gd name="T5" fmla="*/ 48 h 48"/>
                  <a:gd name="T6" fmla="*/ 0 w 32"/>
                  <a:gd name="T7" fmla="*/ 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0"/>
                    </a:lnTo>
                    <a:lnTo>
                      <a:pt x="16" y="48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3" name="Freeform 168"/>
              <p:cNvSpPr>
                <a:spLocks/>
              </p:cNvSpPr>
              <p:nvPr/>
            </p:nvSpPr>
            <p:spPr bwMode="auto">
              <a:xfrm>
                <a:off x="2240" y="2448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0 h 48"/>
                  <a:gd name="T4" fmla="*/ 16 w 32"/>
                  <a:gd name="T5" fmla="*/ 48 h 48"/>
                  <a:gd name="T6" fmla="*/ 0 w 32"/>
                  <a:gd name="T7" fmla="*/ 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0"/>
                    </a:lnTo>
                    <a:lnTo>
                      <a:pt x="16" y="48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4" name="Freeform 169"/>
              <p:cNvSpPr>
                <a:spLocks/>
              </p:cNvSpPr>
              <p:nvPr/>
            </p:nvSpPr>
            <p:spPr bwMode="auto">
              <a:xfrm>
                <a:off x="2264" y="2512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0 h 48"/>
                  <a:gd name="T4" fmla="*/ 16 w 32"/>
                  <a:gd name="T5" fmla="*/ 48 h 48"/>
                  <a:gd name="T6" fmla="*/ 0 w 32"/>
                  <a:gd name="T7" fmla="*/ 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0"/>
                    </a:lnTo>
                    <a:lnTo>
                      <a:pt x="16" y="48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170"/>
            <p:cNvGrpSpPr>
              <a:grpSpLocks/>
            </p:cNvGrpSpPr>
            <p:nvPr/>
          </p:nvGrpSpPr>
          <p:grpSpPr bwMode="auto">
            <a:xfrm>
              <a:off x="2280" y="2592"/>
              <a:ext cx="136" cy="208"/>
              <a:chOff x="2280" y="2592"/>
              <a:chExt cx="136" cy="208"/>
            </a:xfrm>
          </p:grpSpPr>
          <p:sp>
            <p:nvSpPr>
              <p:cNvPr id="23717" name="Freeform 171"/>
              <p:cNvSpPr>
                <a:spLocks/>
              </p:cNvSpPr>
              <p:nvPr/>
            </p:nvSpPr>
            <p:spPr bwMode="auto">
              <a:xfrm>
                <a:off x="2280" y="2592"/>
                <a:ext cx="32" cy="40"/>
              </a:xfrm>
              <a:custGeom>
                <a:avLst/>
                <a:gdLst>
                  <a:gd name="T0" fmla="*/ 16 w 32"/>
                  <a:gd name="T1" fmla="*/ 0 h 40"/>
                  <a:gd name="T2" fmla="*/ 32 w 32"/>
                  <a:gd name="T3" fmla="*/ 32 h 40"/>
                  <a:gd name="T4" fmla="*/ 16 w 32"/>
                  <a:gd name="T5" fmla="*/ 40 h 40"/>
                  <a:gd name="T6" fmla="*/ 0 w 32"/>
                  <a:gd name="T7" fmla="*/ 8 h 40"/>
                  <a:gd name="T8" fmla="*/ 16 w 32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0"/>
                  <a:gd name="T17" fmla="*/ 32 w 3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0">
                    <a:moveTo>
                      <a:pt x="16" y="0"/>
                    </a:moveTo>
                    <a:lnTo>
                      <a:pt x="32" y="32"/>
                    </a:lnTo>
                    <a:lnTo>
                      <a:pt x="16" y="40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8" name="Freeform 172"/>
              <p:cNvSpPr>
                <a:spLocks/>
              </p:cNvSpPr>
              <p:nvPr/>
            </p:nvSpPr>
            <p:spPr bwMode="auto">
              <a:xfrm>
                <a:off x="2312" y="2656"/>
                <a:ext cx="40" cy="40"/>
              </a:xfrm>
              <a:custGeom>
                <a:avLst/>
                <a:gdLst>
                  <a:gd name="T0" fmla="*/ 16 w 40"/>
                  <a:gd name="T1" fmla="*/ 0 h 40"/>
                  <a:gd name="T2" fmla="*/ 40 w 40"/>
                  <a:gd name="T3" fmla="*/ 32 h 40"/>
                  <a:gd name="T4" fmla="*/ 24 w 40"/>
                  <a:gd name="T5" fmla="*/ 40 h 40"/>
                  <a:gd name="T6" fmla="*/ 0 w 40"/>
                  <a:gd name="T7" fmla="*/ 8 h 40"/>
                  <a:gd name="T8" fmla="*/ 16 w 40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0"/>
                  <a:gd name="T17" fmla="*/ 40 w 4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0">
                    <a:moveTo>
                      <a:pt x="16" y="0"/>
                    </a:moveTo>
                    <a:lnTo>
                      <a:pt x="40" y="32"/>
                    </a:lnTo>
                    <a:lnTo>
                      <a:pt x="24" y="40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9" name="Freeform 173"/>
              <p:cNvSpPr>
                <a:spLocks/>
              </p:cNvSpPr>
              <p:nvPr/>
            </p:nvSpPr>
            <p:spPr bwMode="auto">
              <a:xfrm>
                <a:off x="2352" y="2712"/>
                <a:ext cx="40" cy="48"/>
              </a:xfrm>
              <a:custGeom>
                <a:avLst/>
                <a:gdLst>
                  <a:gd name="T0" fmla="*/ 16 w 40"/>
                  <a:gd name="T1" fmla="*/ 0 h 48"/>
                  <a:gd name="T2" fmla="*/ 40 w 40"/>
                  <a:gd name="T3" fmla="*/ 40 h 48"/>
                  <a:gd name="T4" fmla="*/ 24 w 40"/>
                  <a:gd name="T5" fmla="*/ 48 h 48"/>
                  <a:gd name="T6" fmla="*/ 0 w 40"/>
                  <a:gd name="T7" fmla="*/ 8 h 48"/>
                  <a:gd name="T8" fmla="*/ 16 w 40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8"/>
                  <a:gd name="T17" fmla="*/ 40 w 40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8">
                    <a:moveTo>
                      <a:pt x="16" y="0"/>
                    </a:moveTo>
                    <a:lnTo>
                      <a:pt x="40" y="40"/>
                    </a:lnTo>
                    <a:lnTo>
                      <a:pt x="24" y="48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0" name="Freeform 174"/>
              <p:cNvSpPr>
                <a:spLocks/>
              </p:cNvSpPr>
              <p:nvPr/>
            </p:nvSpPr>
            <p:spPr bwMode="auto">
              <a:xfrm>
                <a:off x="2392" y="2776"/>
                <a:ext cx="24" cy="24"/>
              </a:xfrm>
              <a:custGeom>
                <a:avLst/>
                <a:gdLst>
                  <a:gd name="T0" fmla="*/ 16 w 24"/>
                  <a:gd name="T1" fmla="*/ 0 h 24"/>
                  <a:gd name="T2" fmla="*/ 24 w 24"/>
                  <a:gd name="T3" fmla="*/ 16 h 24"/>
                  <a:gd name="T4" fmla="*/ 8 w 24"/>
                  <a:gd name="T5" fmla="*/ 24 h 24"/>
                  <a:gd name="T6" fmla="*/ 0 w 24"/>
                  <a:gd name="T7" fmla="*/ 8 h 24"/>
                  <a:gd name="T8" fmla="*/ 16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4"/>
                  <a:gd name="T17" fmla="*/ 24 w 2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4">
                    <a:moveTo>
                      <a:pt x="16" y="0"/>
                    </a:moveTo>
                    <a:lnTo>
                      <a:pt x="24" y="16"/>
                    </a:lnTo>
                    <a:lnTo>
                      <a:pt x="8" y="24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175"/>
            <p:cNvGrpSpPr>
              <a:grpSpLocks/>
            </p:cNvGrpSpPr>
            <p:nvPr/>
          </p:nvGrpSpPr>
          <p:grpSpPr bwMode="auto">
            <a:xfrm>
              <a:off x="2416" y="2824"/>
              <a:ext cx="112" cy="240"/>
              <a:chOff x="2416" y="2824"/>
              <a:chExt cx="112" cy="240"/>
            </a:xfrm>
          </p:grpSpPr>
          <p:sp>
            <p:nvSpPr>
              <p:cNvPr id="23713" name="Freeform 176"/>
              <p:cNvSpPr>
                <a:spLocks/>
              </p:cNvSpPr>
              <p:nvPr/>
            </p:nvSpPr>
            <p:spPr bwMode="auto">
              <a:xfrm>
                <a:off x="2416" y="2824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0 h 48"/>
                  <a:gd name="T4" fmla="*/ 16 w 32"/>
                  <a:gd name="T5" fmla="*/ 48 h 48"/>
                  <a:gd name="T6" fmla="*/ 0 w 32"/>
                  <a:gd name="T7" fmla="*/ 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0"/>
                    </a:lnTo>
                    <a:lnTo>
                      <a:pt x="16" y="48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4" name="Freeform 177"/>
              <p:cNvSpPr>
                <a:spLocks/>
              </p:cNvSpPr>
              <p:nvPr/>
            </p:nvSpPr>
            <p:spPr bwMode="auto">
              <a:xfrm>
                <a:off x="2440" y="2888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0 h 48"/>
                  <a:gd name="T4" fmla="*/ 16 w 32"/>
                  <a:gd name="T5" fmla="*/ 48 h 48"/>
                  <a:gd name="T6" fmla="*/ 0 w 32"/>
                  <a:gd name="T7" fmla="*/ 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0"/>
                    </a:lnTo>
                    <a:lnTo>
                      <a:pt x="16" y="48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5" name="Freeform 178"/>
              <p:cNvSpPr>
                <a:spLocks/>
              </p:cNvSpPr>
              <p:nvPr/>
            </p:nvSpPr>
            <p:spPr bwMode="auto">
              <a:xfrm>
                <a:off x="2472" y="2960"/>
                <a:ext cx="32" cy="40"/>
              </a:xfrm>
              <a:custGeom>
                <a:avLst/>
                <a:gdLst>
                  <a:gd name="T0" fmla="*/ 16 w 32"/>
                  <a:gd name="T1" fmla="*/ 0 h 40"/>
                  <a:gd name="T2" fmla="*/ 32 w 32"/>
                  <a:gd name="T3" fmla="*/ 32 h 40"/>
                  <a:gd name="T4" fmla="*/ 16 w 32"/>
                  <a:gd name="T5" fmla="*/ 40 h 40"/>
                  <a:gd name="T6" fmla="*/ 0 w 32"/>
                  <a:gd name="T7" fmla="*/ 8 h 40"/>
                  <a:gd name="T8" fmla="*/ 16 w 32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0"/>
                  <a:gd name="T17" fmla="*/ 32 w 3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0">
                    <a:moveTo>
                      <a:pt x="16" y="0"/>
                    </a:moveTo>
                    <a:lnTo>
                      <a:pt x="32" y="32"/>
                    </a:lnTo>
                    <a:lnTo>
                      <a:pt x="16" y="40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6" name="Freeform 179"/>
              <p:cNvSpPr>
                <a:spLocks/>
              </p:cNvSpPr>
              <p:nvPr/>
            </p:nvSpPr>
            <p:spPr bwMode="auto">
              <a:xfrm>
                <a:off x="2496" y="3024"/>
                <a:ext cx="32" cy="40"/>
              </a:xfrm>
              <a:custGeom>
                <a:avLst/>
                <a:gdLst>
                  <a:gd name="T0" fmla="*/ 16 w 32"/>
                  <a:gd name="T1" fmla="*/ 0 h 40"/>
                  <a:gd name="T2" fmla="*/ 32 w 32"/>
                  <a:gd name="T3" fmla="*/ 32 h 40"/>
                  <a:gd name="T4" fmla="*/ 16 w 32"/>
                  <a:gd name="T5" fmla="*/ 40 h 40"/>
                  <a:gd name="T6" fmla="*/ 0 w 32"/>
                  <a:gd name="T7" fmla="*/ 8 h 40"/>
                  <a:gd name="T8" fmla="*/ 16 w 32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0"/>
                  <a:gd name="T17" fmla="*/ 32 w 3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0">
                    <a:moveTo>
                      <a:pt x="16" y="0"/>
                    </a:moveTo>
                    <a:lnTo>
                      <a:pt x="32" y="32"/>
                    </a:lnTo>
                    <a:lnTo>
                      <a:pt x="16" y="40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180"/>
            <p:cNvGrpSpPr>
              <a:grpSpLocks/>
            </p:cNvGrpSpPr>
            <p:nvPr/>
          </p:nvGrpSpPr>
          <p:grpSpPr bwMode="auto">
            <a:xfrm>
              <a:off x="2512" y="3088"/>
              <a:ext cx="112" cy="216"/>
              <a:chOff x="2512" y="3088"/>
              <a:chExt cx="112" cy="216"/>
            </a:xfrm>
          </p:grpSpPr>
          <p:sp>
            <p:nvSpPr>
              <p:cNvPr id="23709" name="Freeform 181"/>
              <p:cNvSpPr>
                <a:spLocks/>
              </p:cNvSpPr>
              <p:nvPr/>
            </p:nvSpPr>
            <p:spPr bwMode="auto">
              <a:xfrm>
                <a:off x="2512" y="3088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0 h 48"/>
                  <a:gd name="T4" fmla="*/ 16 w 32"/>
                  <a:gd name="T5" fmla="*/ 48 h 48"/>
                  <a:gd name="T6" fmla="*/ 0 w 32"/>
                  <a:gd name="T7" fmla="*/ 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0"/>
                    </a:lnTo>
                    <a:lnTo>
                      <a:pt x="16" y="48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0" name="Freeform 182"/>
              <p:cNvSpPr>
                <a:spLocks/>
              </p:cNvSpPr>
              <p:nvPr/>
            </p:nvSpPr>
            <p:spPr bwMode="auto">
              <a:xfrm>
                <a:off x="2544" y="3152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0 h 48"/>
                  <a:gd name="T4" fmla="*/ 16 w 32"/>
                  <a:gd name="T5" fmla="*/ 48 h 48"/>
                  <a:gd name="T6" fmla="*/ 0 w 32"/>
                  <a:gd name="T7" fmla="*/ 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0"/>
                    </a:lnTo>
                    <a:lnTo>
                      <a:pt x="16" y="48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1" name="Freeform 183"/>
              <p:cNvSpPr>
                <a:spLocks/>
              </p:cNvSpPr>
              <p:nvPr/>
            </p:nvSpPr>
            <p:spPr bwMode="auto">
              <a:xfrm>
                <a:off x="2568" y="3216"/>
                <a:ext cx="32" cy="48"/>
              </a:xfrm>
              <a:custGeom>
                <a:avLst/>
                <a:gdLst>
                  <a:gd name="T0" fmla="*/ 16 w 32"/>
                  <a:gd name="T1" fmla="*/ 0 h 48"/>
                  <a:gd name="T2" fmla="*/ 32 w 32"/>
                  <a:gd name="T3" fmla="*/ 40 h 48"/>
                  <a:gd name="T4" fmla="*/ 16 w 32"/>
                  <a:gd name="T5" fmla="*/ 48 h 48"/>
                  <a:gd name="T6" fmla="*/ 0 w 32"/>
                  <a:gd name="T7" fmla="*/ 8 h 48"/>
                  <a:gd name="T8" fmla="*/ 16 w 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16" y="0"/>
                    </a:moveTo>
                    <a:lnTo>
                      <a:pt x="32" y="40"/>
                    </a:lnTo>
                    <a:lnTo>
                      <a:pt x="16" y="48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2" name="Freeform 184"/>
              <p:cNvSpPr>
                <a:spLocks/>
              </p:cNvSpPr>
              <p:nvPr/>
            </p:nvSpPr>
            <p:spPr bwMode="auto">
              <a:xfrm>
                <a:off x="2600" y="3288"/>
                <a:ext cx="24" cy="16"/>
              </a:xfrm>
              <a:custGeom>
                <a:avLst/>
                <a:gdLst>
                  <a:gd name="T0" fmla="*/ 16 w 24"/>
                  <a:gd name="T1" fmla="*/ 0 h 16"/>
                  <a:gd name="T2" fmla="*/ 24 w 24"/>
                  <a:gd name="T3" fmla="*/ 8 h 16"/>
                  <a:gd name="T4" fmla="*/ 8 w 24"/>
                  <a:gd name="T5" fmla="*/ 16 h 16"/>
                  <a:gd name="T6" fmla="*/ 0 w 24"/>
                  <a:gd name="T7" fmla="*/ 8 h 16"/>
                  <a:gd name="T8" fmla="*/ 16 w 2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6"/>
                  <a:gd name="T17" fmla="*/ 24 w 2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6">
                    <a:moveTo>
                      <a:pt x="16" y="0"/>
                    </a:moveTo>
                    <a:lnTo>
                      <a:pt x="24" y="8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185"/>
            <p:cNvGrpSpPr>
              <a:grpSpLocks/>
            </p:cNvGrpSpPr>
            <p:nvPr/>
          </p:nvGrpSpPr>
          <p:grpSpPr bwMode="auto">
            <a:xfrm>
              <a:off x="2624" y="3304"/>
              <a:ext cx="96" cy="80"/>
              <a:chOff x="2624" y="3304"/>
              <a:chExt cx="96" cy="80"/>
            </a:xfrm>
          </p:grpSpPr>
          <p:sp>
            <p:nvSpPr>
              <p:cNvPr id="23707" name="Freeform 186"/>
              <p:cNvSpPr>
                <a:spLocks/>
              </p:cNvSpPr>
              <p:nvPr/>
            </p:nvSpPr>
            <p:spPr bwMode="auto">
              <a:xfrm>
                <a:off x="2624" y="3304"/>
                <a:ext cx="40" cy="40"/>
              </a:xfrm>
              <a:custGeom>
                <a:avLst/>
                <a:gdLst>
                  <a:gd name="T0" fmla="*/ 8 w 40"/>
                  <a:gd name="T1" fmla="*/ 0 h 40"/>
                  <a:gd name="T2" fmla="*/ 40 w 40"/>
                  <a:gd name="T3" fmla="*/ 24 h 40"/>
                  <a:gd name="T4" fmla="*/ 32 w 40"/>
                  <a:gd name="T5" fmla="*/ 40 h 40"/>
                  <a:gd name="T6" fmla="*/ 0 w 40"/>
                  <a:gd name="T7" fmla="*/ 16 h 40"/>
                  <a:gd name="T8" fmla="*/ 8 w 40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0"/>
                  <a:gd name="T17" fmla="*/ 40 w 4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0">
                    <a:moveTo>
                      <a:pt x="8" y="0"/>
                    </a:moveTo>
                    <a:lnTo>
                      <a:pt x="40" y="24"/>
                    </a:lnTo>
                    <a:lnTo>
                      <a:pt x="32" y="40"/>
                    </a:lnTo>
                    <a:lnTo>
                      <a:pt x="0" y="1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8" name="Freeform 187"/>
              <p:cNvSpPr>
                <a:spLocks/>
              </p:cNvSpPr>
              <p:nvPr/>
            </p:nvSpPr>
            <p:spPr bwMode="auto">
              <a:xfrm>
                <a:off x="2680" y="3344"/>
                <a:ext cx="40" cy="40"/>
              </a:xfrm>
              <a:custGeom>
                <a:avLst/>
                <a:gdLst>
                  <a:gd name="T0" fmla="*/ 8 w 40"/>
                  <a:gd name="T1" fmla="*/ 0 h 40"/>
                  <a:gd name="T2" fmla="*/ 40 w 40"/>
                  <a:gd name="T3" fmla="*/ 24 h 40"/>
                  <a:gd name="T4" fmla="*/ 32 w 40"/>
                  <a:gd name="T5" fmla="*/ 40 h 40"/>
                  <a:gd name="T6" fmla="*/ 0 w 40"/>
                  <a:gd name="T7" fmla="*/ 16 h 40"/>
                  <a:gd name="T8" fmla="*/ 8 w 40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0"/>
                  <a:gd name="T17" fmla="*/ 40 w 4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0">
                    <a:moveTo>
                      <a:pt x="8" y="0"/>
                    </a:moveTo>
                    <a:lnTo>
                      <a:pt x="40" y="24"/>
                    </a:lnTo>
                    <a:lnTo>
                      <a:pt x="32" y="40"/>
                    </a:lnTo>
                    <a:lnTo>
                      <a:pt x="0" y="1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188"/>
            <p:cNvGrpSpPr>
              <a:grpSpLocks/>
            </p:cNvGrpSpPr>
            <p:nvPr/>
          </p:nvGrpSpPr>
          <p:grpSpPr bwMode="auto">
            <a:xfrm>
              <a:off x="2744" y="3352"/>
              <a:ext cx="112" cy="64"/>
              <a:chOff x="2744" y="3352"/>
              <a:chExt cx="112" cy="64"/>
            </a:xfrm>
          </p:grpSpPr>
          <p:sp>
            <p:nvSpPr>
              <p:cNvPr id="23705" name="Freeform 189"/>
              <p:cNvSpPr>
                <a:spLocks/>
              </p:cNvSpPr>
              <p:nvPr/>
            </p:nvSpPr>
            <p:spPr bwMode="auto">
              <a:xfrm>
                <a:off x="2744" y="3384"/>
                <a:ext cx="40" cy="32"/>
              </a:xfrm>
              <a:custGeom>
                <a:avLst/>
                <a:gdLst>
                  <a:gd name="T0" fmla="*/ 0 w 40"/>
                  <a:gd name="T1" fmla="*/ 16 h 32"/>
                  <a:gd name="T2" fmla="*/ 32 w 40"/>
                  <a:gd name="T3" fmla="*/ 0 h 32"/>
                  <a:gd name="T4" fmla="*/ 40 w 40"/>
                  <a:gd name="T5" fmla="*/ 16 h 32"/>
                  <a:gd name="T6" fmla="*/ 8 w 40"/>
                  <a:gd name="T7" fmla="*/ 32 h 32"/>
                  <a:gd name="T8" fmla="*/ 0 w 40"/>
                  <a:gd name="T9" fmla="*/ 1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32"/>
                  <a:gd name="T17" fmla="*/ 40 w 40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32">
                    <a:moveTo>
                      <a:pt x="0" y="16"/>
                    </a:moveTo>
                    <a:lnTo>
                      <a:pt x="32" y="0"/>
                    </a:lnTo>
                    <a:lnTo>
                      <a:pt x="40" y="16"/>
                    </a:lnTo>
                    <a:lnTo>
                      <a:pt x="8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6" name="Freeform 190"/>
              <p:cNvSpPr>
                <a:spLocks/>
              </p:cNvSpPr>
              <p:nvPr/>
            </p:nvSpPr>
            <p:spPr bwMode="auto">
              <a:xfrm>
                <a:off x="2808" y="3352"/>
                <a:ext cx="48" cy="32"/>
              </a:xfrm>
              <a:custGeom>
                <a:avLst/>
                <a:gdLst>
                  <a:gd name="T0" fmla="*/ 0 w 48"/>
                  <a:gd name="T1" fmla="*/ 16 h 32"/>
                  <a:gd name="T2" fmla="*/ 40 w 48"/>
                  <a:gd name="T3" fmla="*/ 0 h 32"/>
                  <a:gd name="T4" fmla="*/ 48 w 48"/>
                  <a:gd name="T5" fmla="*/ 16 h 32"/>
                  <a:gd name="T6" fmla="*/ 8 w 48"/>
                  <a:gd name="T7" fmla="*/ 32 h 32"/>
                  <a:gd name="T8" fmla="*/ 0 w 48"/>
                  <a:gd name="T9" fmla="*/ 1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2"/>
                  <a:gd name="T17" fmla="*/ 48 w 48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2">
                    <a:moveTo>
                      <a:pt x="0" y="16"/>
                    </a:moveTo>
                    <a:lnTo>
                      <a:pt x="40" y="0"/>
                    </a:lnTo>
                    <a:lnTo>
                      <a:pt x="48" y="16"/>
                    </a:lnTo>
                    <a:lnTo>
                      <a:pt x="8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654" name="Line 191"/>
            <p:cNvSpPr>
              <a:spLocks noChangeShapeType="1"/>
            </p:cNvSpPr>
            <p:nvPr/>
          </p:nvSpPr>
          <p:spPr bwMode="auto">
            <a:xfrm>
              <a:off x="2832" y="3352"/>
              <a:ext cx="136" cy="5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192"/>
            <p:cNvGrpSpPr>
              <a:grpSpLocks/>
            </p:cNvGrpSpPr>
            <p:nvPr/>
          </p:nvGrpSpPr>
          <p:grpSpPr bwMode="auto">
            <a:xfrm>
              <a:off x="2976" y="3360"/>
              <a:ext cx="624" cy="48"/>
              <a:chOff x="2976" y="3360"/>
              <a:chExt cx="624" cy="48"/>
            </a:xfrm>
          </p:grpSpPr>
          <p:sp>
            <p:nvSpPr>
              <p:cNvPr id="23696" name="Freeform 193"/>
              <p:cNvSpPr>
                <a:spLocks/>
              </p:cNvSpPr>
              <p:nvPr/>
            </p:nvSpPr>
            <p:spPr bwMode="auto">
              <a:xfrm>
                <a:off x="2976" y="3392"/>
                <a:ext cx="48" cy="16"/>
              </a:xfrm>
              <a:custGeom>
                <a:avLst/>
                <a:gdLst>
                  <a:gd name="T0" fmla="*/ 0 w 48"/>
                  <a:gd name="T1" fmla="*/ 0 h 16"/>
                  <a:gd name="T2" fmla="*/ 40 w 48"/>
                  <a:gd name="T3" fmla="*/ 0 h 16"/>
                  <a:gd name="T4" fmla="*/ 48 w 48"/>
                  <a:gd name="T5" fmla="*/ 16 h 16"/>
                  <a:gd name="T6" fmla="*/ 8 w 48"/>
                  <a:gd name="T7" fmla="*/ 16 h 16"/>
                  <a:gd name="T8" fmla="*/ 0 w 4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6"/>
                  <a:gd name="T17" fmla="*/ 48 w 4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6">
                    <a:moveTo>
                      <a:pt x="0" y="0"/>
                    </a:moveTo>
                    <a:lnTo>
                      <a:pt x="40" y="0"/>
                    </a:lnTo>
                    <a:lnTo>
                      <a:pt x="48" y="16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7" name="Freeform 194"/>
              <p:cNvSpPr>
                <a:spLocks/>
              </p:cNvSpPr>
              <p:nvPr/>
            </p:nvSpPr>
            <p:spPr bwMode="auto">
              <a:xfrm>
                <a:off x="3048" y="3384"/>
                <a:ext cx="48" cy="24"/>
              </a:xfrm>
              <a:custGeom>
                <a:avLst/>
                <a:gdLst>
                  <a:gd name="T0" fmla="*/ 0 w 48"/>
                  <a:gd name="T1" fmla="*/ 8 h 24"/>
                  <a:gd name="T2" fmla="*/ 40 w 48"/>
                  <a:gd name="T3" fmla="*/ 0 h 24"/>
                  <a:gd name="T4" fmla="*/ 48 w 48"/>
                  <a:gd name="T5" fmla="*/ 16 h 24"/>
                  <a:gd name="T6" fmla="*/ 8 w 48"/>
                  <a:gd name="T7" fmla="*/ 24 h 24"/>
                  <a:gd name="T8" fmla="*/ 0 w 48"/>
                  <a:gd name="T9" fmla="*/ 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4"/>
                  <a:gd name="T17" fmla="*/ 48 w 4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4">
                    <a:moveTo>
                      <a:pt x="0" y="8"/>
                    </a:moveTo>
                    <a:lnTo>
                      <a:pt x="40" y="0"/>
                    </a:lnTo>
                    <a:lnTo>
                      <a:pt x="48" y="16"/>
                    </a:lnTo>
                    <a:lnTo>
                      <a:pt x="8" y="2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8" name="Freeform 195"/>
              <p:cNvSpPr>
                <a:spLocks/>
              </p:cNvSpPr>
              <p:nvPr/>
            </p:nvSpPr>
            <p:spPr bwMode="auto">
              <a:xfrm>
                <a:off x="3120" y="3384"/>
                <a:ext cx="48" cy="16"/>
              </a:xfrm>
              <a:custGeom>
                <a:avLst/>
                <a:gdLst>
                  <a:gd name="T0" fmla="*/ 0 w 48"/>
                  <a:gd name="T1" fmla="*/ 0 h 16"/>
                  <a:gd name="T2" fmla="*/ 40 w 48"/>
                  <a:gd name="T3" fmla="*/ 0 h 16"/>
                  <a:gd name="T4" fmla="*/ 48 w 48"/>
                  <a:gd name="T5" fmla="*/ 16 h 16"/>
                  <a:gd name="T6" fmla="*/ 8 w 48"/>
                  <a:gd name="T7" fmla="*/ 16 h 16"/>
                  <a:gd name="T8" fmla="*/ 0 w 4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6"/>
                  <a:gd name="T17" fmla="*/ 48 w 4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6">
                    <a:moveTo>
                      <a:pt x="0" y="0"/>
                    </a:moveTo>
                    <a:lnTo>
                      <a:pt x="40" y="0"/>
                    </a:lnTo>
                    <a:lnTo>
                      <a:pt x="48" y="16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9" name="Freeform 196"/>
              <p:cNvSpPr>
                <a:spLocks/>
              </p:cNvSpPr>
              <p:nvPr/>
            </p:nvSpPr>
            <p:spPr bwMode="auto">
              <a:xfrm>
                <a:off x="3192" y="3376"/>
                <a:ext cx="48" cy="24"/>
              </a:xfrm>
              <a:custGeom>
                <a:avLst/>
                <a:gdLst>
                  <a:gd name="T0" fmla="*/ 0 w 48"/>
                  <a:gd name="T1" fmla="*/ 8 h 24"/>
                  <a:gd name="T2" fmla="*/ 40 w 48"/>
                  <a:gd name="T3" fmla="*/ 0 h 24"/>
                  <a:gd name="T4" fmla="*/ 48 w 48"/>
                  <a:gd name="T5" fmla="*/ 16 h 24"/>
                  <a:gd name="T6" fmla="*/ 8 w 48"/>
                  <a:gd name="T7" fmla="*/ 24 h 24"/>
                  <a:gd name="T8" fmla="*/ 0 w 48"/>
                  <a:gd name="T9" fmla="*/ 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4"/>
                  <a:gd name="T17" fmla="*/ 48 w 4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4">
                    <a:moveTo>
                      <a:pt x="0" y="8"/>
                    </a:moveTo>
                    <a:lnTo>
                      <a:pt x="40" y="0"/>
                    </a:lnTo>
                    <a:lnTo>
                      <a:pt x="48" y="16"/>
                    </a:lnTo>
                    <a:lnTo>
                      <a:pt x="8" y="2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0" name="Freeform 197"/>
              <p:cNvSpPr>
                <a:spLocks/>
              </p:cNvSpPr>
              <p:nvPr/>
            </p:nvSpPr>
            <p:spPr bwMode="auto">
              <a:xfrm>
                <a:off x="3264" y="3376"/>
                <a:ext cx="48" cy="16"/>
              </a:xfrm>
              <a:custGeom>
                <a:avLst/>
                <a:gdLst>
                  <a:gd name="T0" fmla="*/ 0 w 48"/>
                  <a:gd name="T1" fmla="*/ 0 h 16"/>
                  <a:gd name="T2" fmla="*/ 40 w 48"/>
                  <a:gd name="T3" fmla="*/ 0 h 16"/>
                  <a:gd name="T4" fmla="*/ 48 w 48"/>
                  <a:gd name="T5" fmla="*/ 16 h 16"/>
                  <a:gd name="T6" fmla="*/ 8 w 48"/>
                  <a:gd name="T7" fmla="*/ 16 h 16"/>
                  <a:gd name="T8" fmla="*/ 0 w 4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6"/>
                  <a:gd name="T17" fmla="*/ 48 w 4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6">
                    <a:moveTo>
                      <a:pt x="0" y="0"/>
                    </a:moveTo>
                    <a:lnTo>
                      <a:pt x="40" y="0"/>
                    </a:lnTo>
                    <a:lnTo>
                      <a:pt x="48" y="16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1" name="Freeform 198"/>
              <p:cNvSpPr>
                <a:spLocks/>
              </p:cNvSpPr>
              <p:nvPr/>
            </p:nvSpPr>
            <p:spPr bwMode="auto">
              <a:xfrm>
                <a:off x="3336" y="3368"/>
                <a:ext cx="48" cy="24"/>
              </a:xfrm>
              <a:custGeom>
                <a:avLst/>
                <a:gdLst>
                  <a:gd name="T0" fmla="*/ 0 w 48"/>
                  <a:gd name="T1" fmla="*/ 8 h 24"/>
                  <a:gd name="T2" fmla="*/ 40 w 48"/>
                  <a:gd name="T3" fmla="*/ 0 h 24"/>
                  <a:gd name="T4" fmla="*/ 48 w 48"/>
                  <a:gd name="T5" fmla="*/ 16 h 24"/>
                  <a:gd name="T6" fmla="*/ 8 w 48"/>
                  <a:gd name="T7" fmla="*/ 24 h 24"/>
                  <a:gd name="T8" fmla="*/ 0 w 48"/>
                  <a:gd name="T9" fmla="*/ 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4"/>
                  <a:gd name="T17" fmla="*/ 48 w 4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4">
                    <a:moveTo>
                      <a:pt x="0" y="8"/>
                    </a:moveTo>
                    <a:lnTo>
                      <a:pt x="40" y="0"/>
                    </a:lnTo>
                    <a:lnTo>
                      <a:pt x="48" y="16"/>
                    </a:lnTo>
                    <a:lnTo>
                      <a:pt x="8" y="2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2" name="Freeform 199"/>
              <p:cNvSpPr>
                <a:spLocks/>
              </p:cNvSpPr>
              <p:nvPr/>
            </p:nvSpPr>
            <p:spPr bwMode="auto">
              <a:xfrm>
                <a:off x="3408" y="3368"/>
                <a:ext cx="48" cy="16"/>
              </a:xfrm>
              <a:custGeom>
                <a:avLst/>
                <a:gdLst>
                  <a:gd name="T0" fmla="*/ 0 w 48"/>
                  <a:gd name="T1" fmla="*/ 0 h 16"/>
                  <a:gd name="T2" fmla="*/ 40 w 48"/>
                  <a:gd name="T3" fmla="*/ 0 h 16"/>
                  <a:gd name="T4" fmla="*/ 48 w 48"/>
                  <a:gd name="T5" fmla="*/ 16 h 16"/>
                  <a:gd name="T6" fmla="*/ 8 w 48"/>
                  <a:gd name="T7" fmla="*/ 16 h 16"/>
                  <a:gd name="T8" fmla="*/ 0 w 4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6"/>
                  <a:gd name="T17" fmla="*/ 48 w 4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6">
                    <a:moveTo>
                      <a:pt x="0" y="0"/>
                    </a:moveTo>
                    <a:lnTo>
                      <a:pt x="40" y="0"/>
                    </a:lnTo>
                    <a:lnTo>
                      <a:pt x="48" y="16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3" name="Freeform 200"/>
              <p:cNvSpPr>
                <a:spLocks/>
              </p:cNvSpPr>
              <p:nvPr/>
            </p:nvSpPr>
            <p:spPr bwMode="auto">
              <a:xfrm>
                <a:off x="3480" y="3368"/>
                <a:ext cx="48" cy="16"/>
              </a:xfrm>
              <a:custGeom>
                <a:avLst/>
                <a:gdLst>
                  <a:gd name="T0" fmla="*/ 0 w 48"/>
                  <a:gd name="T1" fmla="*/ 0 h 16"/>
                  <a:gd name="T2" fmla="*/ 40 w 48"/>
                  <a:gd name="T3" fmla="*/ 0 h 16"/>
                  <a:gd name="T4" fmla="*/ 48 w 48"/>
                  <a:gd name="T5" fmla="*/ 16 h 16"/>
                  <a:gd name="T6" fmla="*/ 8 w 48"/>
                  <a:gd name="T7" fmla="*/ 16 h 16"/>
                  <a:gd name="T8" fmla="*/ 0 w 4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6"/>
                  <a:gd name="T17" fmla="*/ 48 w 4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6">
                    <a:moveTo>
                      <a:pt x="0" y="0"/>
                    </a:moveTo>
                    <a:lnTo>
                      <a:pt x="40" y="0"/>
                    </a:lnTo>
                    <a:lnTo>
                      <a:pt x="48" y="16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4" name="Freeform 201"/>
              <p:cNvSpPr>
                <a:spLocks/>
              </p:cNvSpPr>
              <p:nvPr/>
            </p:nvSpPr>
            <p:spPr bwMode="auto">
              <a:xfrm>
                <a:off x="3552" y="3360"/>
                <a:ext cx="48" cy="16"/>
              </a:xfrm>
              <a:custGeom>
                <a:avLst/>
                <a:gdLst>
                  <a:gd name="T0" fmla="*/ 0 w 48"/>
                  <a:gd name="T1" fmla="*/ 0 h 16"/>
                  <a:gd name="T2" fmla="*/ 40 w 48"/>
                  <a:gd name="T3" fmla="*/ 0 h 16"/>
                  <a:gd name="T4" fmla="*/ 48 w 48"/>
                  <a:gd name="T5" fmla="*/ 16 h 16"/>
                  <a:gd name="T6" fmla="*/ 8 w 48"/>
                  <a:gd name="T7" fmla="*/ 16 h 16"/>
                  <a:gd name="T8" fmla="*/ 0 w 4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6"/>
                  <a:gd name="T17" fmla="*/ 48 w 4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6">
                    <a:moveTo>
                      <a:pt x="0" y="0"/>
                    </a:moveTo>
                    <a:lnTo>
                      <a:pt x="40" y="0"/>
                    </a:lnTo>
                    <a:lnTo>
                      <a:pt x="48" y="16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02"/>
            <p:cNvGrpSpPr>
              <a:grpSpLocks/>
            </p:cNvGrpSpPr>
            <p:nvPr/>
          </p:nvGrpSpPr>
          <p:grpSpPr bwMode="auto">
            <a:xfrm>
              <a:off x="2096" y="2344"/>
              <a:ext cx="112" cy="232"/>
              <a:chOff x="2096" y="2344"/>
              <a:chExt cx="112" cy="232"/>
            </a:xfrm>
          </p:grpSpPr>
          <p:sp>
            <p:nvSpPr>
              <p:cNvPr id="23692" name="Freeform 203"/>
              <p:cNvSpPr>
                <a:spLocks/>
              </p:cNvSpPr>
              <p:nvPr/>
            </p:nvSpPr>
            <p:spPr bwMode="auto">
              <a:xfrm>
                <a:off x="2096" y="2528"/>
                <a:ext cx="32" cy="48"/>
              </a:xfrm>
              <a:custGeom>
                <a:avLst/>
                <a:gdLst>
                  <a:gd name="T0" fmla="*/ 0 w 32"/>
                  <a:gd name="T1" fmla="*/ 40 h 48"/>
                  <a:gd name="T2" fmla="*/ 16 w 32"/>
                  <a:gd name="T3" fmla="*/ 0 h 48"/>
                  <a:gd name="T4" fmla="*/ 32 w 32"/>
                  <a:gd name="T5" fmla="*/ 8 h 48"/>
                  <a:gd name="T6" fmla="*/ 16 w 32"/>
                  <a:gd name="T7" fmla="*/ 48 h 48"/>
                  <a:gd name="T8" fmla="*/ 0 w 32"/>
                  <a:gd name="T9" fmla="*/ 4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0" y="40"/>
                    </a:moveTo>
                    <a:lnTo>
                      <a:pt x="16" y="0"/>
                    </a:lnTo>
                    <a:lnTo>
                      <a:pt x="32" y="8"/>
                    </a:lnTo>
                    <a:lnTo>
                      <a:pt x="16" y="48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3" name="Freeform 204"/>
              <p:cNvSpPr>
                <a:spLocks/>
              </p:cNvSpPr>
              <p:nvPr/>
            </p:nvSpPr>
            <p:spPr bwMode="auto">
              <a:xfrm>
                <a:off x="2120" y="2464"/>
                <a:ext cx="32" cy="48"/>
              </a:xfrm>
              <a:custGeom>
                <a:avLst/>
                <a:gdLst>
                  <a:gd name="T0" fmla="*/ 0 w 32"/>
                  <a:gd name="T1" fmla="*/ 40 h 48"/>
                  <a:gd name="T2" fmla="*/ 16 w 32"/>
                  <a:gd name="T3" fmla="*/ 0 h 48"/>
                  <a:gd name="T4" fmla="*/ 32 w 32"/>
                  <a:gd name="T5" fmla="*/ 8 h 48"/>
                  <a:gd name="T6" fmla="*/ 16 w 32"/>
                  <a:gd name="T7" fmla="*/ 48 h 48"/>
                  <a:gd name="T8" fmla="*/ 0 w 32"/>
                  <a:gd name="T9" fmla="*/ 4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8"/>
                  <a:gd name="T17" fmla="*/ 32 w 3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8">
                    <a:moveTo>
                      <a:pt x="0" y="40"/>
                    </a:moveTo>
                    <a:lnTo>
                      <a:pt x="16" y="0"/>
                    </a:lnTo>
                    <a:lnTo>
                      <a:pt x="32" y="8"/>
                    </a:lnTo>
                    <a:lnTo>
                      <a:pt x="16" y="48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4" name="Freeform 205"/>
              <p:cNvSpPr>
                <a:spLocks/>
              </p:cNvSpPr>
              <p:nvPr/>
            </p:nvSpPr>
            <p:spPr bwMode="auto">
              <a:xfrm>
                <a:off x="2152" y="2400"/>
                <a:ext cx="32" cy="40"/>
              </a:xfrm>
              <a:custGeom>
                <a:avLst/>
                <a:gdLst>
                  <a:gd name="T0" fmla="*/ 0 w 32"/>
                  <a:gd name="T1" fmla="*/ 32 h 40"/>
                  <a:gd name="T2" fmla="*/ 16 w 32"/>
                  <a:gd name="T3" fmla="*/ 0 h 40"/>
                  <a:gd name="T4" fmla="*/ 32 w 32"/>
                  <a:gd name="T5" fmla="*/ 8 h 40"/>
                  <a:gd name="T6" fmla="*/ 16 w 32"/>
                  <a:gd name="T7" fmla="*/ 40 h 40"/>
                  <a:gd name="T8" fmla="*/ 0 w 32"/>
                  <a:gd name="T9" fmla="*/ 32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0"/>
                  <a:gd name="T17" fmla="*/ 32 w 3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0">
                    <a:moveTo>
                      <a:pt x="0" y="32"/>
                    </a:moveTo>
                    <a:lnTo>
                      <a:pt x="16" y="0"/>
                    </a:lnTo>
                    <a:lnTo>
                      <a:pt x="32" y="8"/>
                    </a:lnTo>
                    <a:lnTo>
                      <a:pt x="16" y="4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5" name="Freeform 206"/>
              <p:cNvSpPr>
                <a:spLocks/>
              </p:cNvSpPr>
              <p:nvPr/>
            </p:nvSpPr>
            <p:spPr bwMode="auto">
              <a:xfrm>
                <a:off x="2176" y="2344"/>
                <a:ext cx="32" cy="32"/>
              </a:xfrm>
              <a:custGeom>
                <a:avLst/>
                <a:gdLst>
                  <a:gd name="T0" fmla="*/ 0 w 32"/>
                  <a:gd name="T1" fmla="*/ 24 h 32"/>
                  <a:gd name="T2" fmla="*/ 16 w 32"/>
                  <a:gd name="T3" fmla="*/ 0 h 32"/>
                  <a:gd name="T4" fmla="*/ 32 w 32"/>
                  <a:gd name="T5" fmla="*/ 8 h 32"/>
                  <a:gd name="T6" fmla="*/ 16 w 32"/>
                  <a:gd name="T7" fmla="*/ 32 h 32"/>
                  <a:gd name="T8" fmla="*/ 0 w 32"/>
                  <a:gd name="T9" fmla="*/ 2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2"/>
                  <a:gd name="T17" fmla="*/ 32 w 3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2">
                    <a:moveTo>
                      <a:pt x="0" y="24"/>
                    </a:moveTo>
                    <a:lnTo>
                      <a:pt x="16" y="0"/>
                    </a:lnTo>
                    <a:lnTo>
                      <a:pt x="32" y="8"/>
                    </a:lnTo>
                    <a:lnTo>
                      <a:pt x="16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657" name="Oval 207"/>
            <p:cNvSpPr>
              <a:spLocks noChangeArrowheads="1"/>
            </p:cNvSpPr>
            <p:nvPr/>
          </p:nvSpPr>
          <p:spPr bwMode="auto">
            <a:xfrm>
              <a:off x="2248" y="2552"/>
              <a:ext cx="96" cy="88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" name="Oval 208"/>
            <p:cNvSpPr>
              <a:spLocks noChangeArrowheads="1"/>
            </p:cNvSpPr>
            <p:nvPr/>
          </p:nvSpPr>
          <p:spPr bwMode="auto">
            <a:xfrm>
              <a:off x="2152" y="2272"/>
              <a:ext cx="96" cy="88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9" name="Oval 209"/>
            <p:cNvSpPr>
              <a:spLocks noChangeArrowheads="1"/>
            </p:cNvSpPr>
            <p:nvPr/>
          </p:nvSpPr>
          <p:spPr bwMode="auto">
            <a:xfrm>
              <a:off x="2040" y="2544"/>
              <a:ext cx="96" cy="88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0" name="Oval 210"/>
            <p:cNvSpPr>
              <a:spLocks noChangeArrowheads="1"/>
            </p:cNvSpPr>
            <p:nvPr/>
          </p:nvSpPr>
          <p:spPr bwMode="auto">
            <a:xfrm>
              <a:off x="3160" y="3328"/>
              <a:ext cx="96" cy="88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1" name="Oval 211"/>
            <p:cNvSpPr>
              <a:spLocks noChangeArrowheads="1"/>
            </p:cNvSpPr>
            <p:nvPr/>
          </p:nvSpPr>
          <p:spPr bwMode="auto">
            <a:xfrm>
              <a:off x="3320" y="3328"/>
              <a:ext cx="96" cy="88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2" name="Oval 212"/>
            <p:cNvSpPr>
              <a:spLocks noChangeArrowheads="1"/>
            </p:cNvSpPr>
            <p:nvPr/>
          </p:nvSpPr>
          <p:spPr bwMode="auto">
            <a:xfrm>
              <a:off x="3432" y="3304"/>
              <a:ext cx="96" cy="88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3" name="Oval 213"/>
            <p:cNvSpPr>
              <a:spLocks noChangeArrowheads="1"/>
            </p:cNvSpPr>
            <p:nvPr/>
          </p:nvSpPr>
          <p:spPr bwMode="auto">
            <a:xfrm>
              <a:off x="3512" y="3256"/>
              <a:ext cx="96" cy="88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4" name="Oval 214"/>
            <p:cNvSpPr>
              <a:spLocks noChangeArrowheads="1"/>
            </p:cNvSpPr>
            <p:nvPr/>
          </p:nvSpPr>
          <p:spPr bwMode="auto">
            <a:xfrm>
              <a:off x="3224" y="3360"/>
              <a:ext cx="96" cy="88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5" name="Oval 215"/>
            <p:cNvSpPr>
              <a:spLocks noChangeArrowheads="1"/>
            </p:cNvSpPr>
            <p:nvPr/>
          </p:nvSpPr>
          <p:spPr bwMode="auto">
            <a:xfrm>
              <a:off x="2920" y="3344"/>
              <a:ext cx="88" cy="80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6" name="Oval 216"/>
            <p:cNvSpPr>
              <a:spLocks noChangeArrowheads="1"/>
            </p:cNvSpPr>
            <p:nvPr/>
          </p:nvSpPr>
          <p:spPr bwMode="auto">
            <a:xfrm>
              <a:off x="3024" y="3360"/>
              <a:ext cx="88" cy="80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7" name="Line 217"/>
            <p:cNvSpPr>
              <a:spLocks noChangeShapeType="1"/>
            </p:cNvSpPr>
            <p:nvPr/>
          </p:nvSpPr>
          <p:spPr bwMode="auto">
            <a:xfrm flipV="1">
              <a:off x="2744" y="3368"/>
              <a:ext cx="64" cy="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8" name="Oval 218"/>
            <p:cNvSpPr>
              <a:spLocks noChangeArrowheads="1"/>
            </p:cNvSpPr>
            <p:nvPr/>
          </p:nvSpPr>
          <p:spPr bwMode="auto">
            <a:xfrm>
              <a:off x="2800" y="3336"/>
              <a:ext cx="88" cy="80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Oval 219"/>
            <p:cNvSpPr>
              <a:spLocks noChangeArrowheads="1"/>
            </p:cNvSpPr>
            <p:nvPr/>
          </p:nvSpPr>
          <p:spPr bwMode="auto">
            <a:xfrm>
              <a:off x="2376" y="2760"/>
              <a:ext cx="88" cy="80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Oval 220"/>
            <p:cNvSpPr>
              <a:spLocks noChangeArrowheads="1"/>
            </p:cNvSpPr>
            <p:nvPr/>
          </p:nvSpPr>
          <p:spPr bwMode="auto">
            <a:xfrm>
              <a:off x="2480" y="3040"/>
              <a:ext cx="88" cy="80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1" name="Oval 221"/>
            <p:cNvSpPr>
              <a:spLocks noChangeArrowheads="1"/>
            </p:cNvSpPr>
            <p:nvPr/>
          </p:nvSpPr>
          <p:spPr bwMode="auto">
            <a:xfrm>
              <a:off x="2608" y="3288"/>
              <a:ext cx="88" cy="80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2" name="Oval 222"/>
            <p:cNvSpPr>
              <a:spLocks noChangeArrowheads="1"/>
            </p:cNvSpPr>
            <p:nvPr/>
          </p:nvSpPr>
          <p:spPr bwMode="auto">
            <a:xfrm>
              <a:off x="2704" y="3352"/>
              <a:ext cx="88" cy="80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3" name="Line 223"/>
            <p:cNvSpPr>
              <a:spLocks noChangeShapeType="1"/>
            </p:cNvSpPr>
            <p:nvPr/>
          </p:nvSpPr>
          <p:spPr bwMode="auto">
            <a:xfrm flipV="1">
              <a:off x="3024" y="2432"/>
              <a:ext cx="96" cy="11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4" name="Line 224"/>
            <p:cNvSpPr>
              <a:spLocks noChangeShapeType="1"/>
            </p:cNvSpPr>
            <p:nvPr/>
          </p:nvSpPr>
          <p:spPr bwMode="auto">
            <a:xfrm flipV="1">
              <a:off x="3144" y="2360"/>
              <a:ext cx="56" cy="4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5" name="Line 225"/>
            <p:cNvSpPr>
              <a:spLocks noChangeShapeType="1"/>
            </p:cNvSpPr>
            <p:nvPr/>
          </p:nvSpPr>
          <p:spPr bwMode="auto">
            <a:xfrm>
              <a:off x="3224" y="2336"/>
              <a:ext cx="128" cy="1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Line 226"/>
            <p:cNvSpPr>
              <a:spLocks noChangeShapeType="1"/>
            </p:cNvSpPr>
            <p:nvPr/>
          </p:nvSpPr>
          <p:spPr bwMode="auto">
            <a:xfrm flipV="1">
              <a:off x="3352" y="2256"/>
              <a:ext cx="64" cy="7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" name="Group 227"/>
            <p:cNvGrpSpPr>
              <a:grpSpLocks/>
            </p:cNvGrpSpPr>
            <p:nvPr/>
          </p:nvGrpSpPr>
          <p:grpSpPr bwMode="auto">
            <a:xfrm>
              <a:off x="4066" y="2044"/>
              <a:ext cx="200" cy="1811"/>
              <a:chOff x="4066" y="2044"/>
              <a:chExt cx="200" cy="1811"/>
            </a:xfrm>
          </p:grpSpPr>
          <p:sp>
            <p:nvSpPr>
              <p:cNvPr id="23686" name="Rectangle 228"/>
              <p:cNvSpPr>
                <a:spLocks noChangeArrowheads="1"/>
              </p:cNvSpPr>
              <p:nvPr/>
            </p:nvSpPr>
            <p:spPr bwMode="auto">
              <a:xfrm>
                <a:off x="4066" y="2044"/>
                <a:ext cx="200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>
                    <a:latin typeface="Times" pitchFamily="18" charset="0"/>
                  </a:rPr>
                  <a:t>50</a:t>
                </a:r>
                <a:endParaRPr lang="es-ES_tradnl">
                  <a:latin typeface="Times" pitchFamily="18" charset="0"/>
                </a:endParaRPr>
              </a:p>
            </p:txBody>
          </p:sp>
          <p:sp>
            <p:nvSpPr>
              <p:cNvPr id="23687" name="Rectangle 229"/>
              <p:cNvSpPr>
                <a:spLocks noChangeArrowheads="1"/>
              </p:cNvSpPr>
              <p:nvPr/>
            </p:nvSpPr>
            <p:spPr bwMode="auto">
              <a:xfrm>
                <a:off x="4066" y="2356"/>
                <a:ext cx="200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>
                    <a:latin typeface="Times" pitchFamily="18" charset="0"/>
                  </a:rPr>
                  <a:t>40</a:t>
                </a:r>
                <a:endParaRPr lang="es-ES_tradnl">
                  <a:latin typeface="Times" pitchFamily="18" charset="0"/>
                </a:endParaRPr>
              </a:p>
            </p:txBody>
          </p:sp>
          <p:sp>
            <p:nvSpPr>
              <p:cNvPr id="23688" name="Rectangle 230"/>
              <p:cNvSpPr>
                <a:spLocks noChangeArrowheads="1"/>
              </p:cNvSpPr>
              <p:nvPr/>
            </p:nvSpPr>
            <p:spPr bwMode="auto">
              <a:xfrm>
                <a:off x="4066" y="2660"/>
                <a:ext cx="200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>
                    <a:latin typeface="Times" pitchFamily="18" charset="0"/>
                  </a:rPr>
                  <a:t>30</a:t>
                </a:r>
                <a:endParaRPr lang="es-ES_tradnl">
                  <a:latin typeface="Times" pitchFamily="18" charset="0"/>
                </a:endParaRPr>
              </a:p>
            </p:txBody>
          </p:sp>
          <p:sp>
            <p:nvSpPr>
              <p:cNvPr id="23689" name="Rectangle 231"/>
              <p:cNvSpPr>
                <a:spLocks noChangeArrowheads="1"/>
              </p:cNvSpPr>
              <p:nvPr/>
            </p:nvSpPr>
            <p:spPr bwMode="auto">
              <a:xfrm>
                <a:off x="4066" y="2980"/>
                <a:ext cx="200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>
                    <a:latin typeface="Times" pitchFamily="18" charset="0"/>
                  </a:rPr>
                  <a:t>20</a:t>
                </a:r>
                <a:endParaRPr lang="es-ES_tradnl">
                  <a:latin typeface="Times" pitchFamily="18" charset="0"/>
                </a:endParaRPr>
              </a:p>
            </p:txBody>
          </p:sp>
          <p:sp>
            <p:nvSpPr>
              <p:cNvPr id="23690" name="Rectangle 232"/>
              <p:cNvSpPr>
                <a:spLocks noChangeArrowheads="1"/>
              </p:cNvSpPr>
              <p:nvPr/>
            </p:nvSpPr>
            <p:spPr bwMode="auto">
              <a:xfrm>
                <a:off x="4066" y="3299"/>
                <a:ext cx="200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>
                    <a:latin typeface="Times" pitchFamily="18" charset="0"/>
                  </a:rPr>
                  <a:t>10</a:t>
                </a:r>
                <a:endParaRPr lang="es-ES_tradnl">
                  <a:latin typeface="Times" pitchFamily="18" charset="0"/>
                </a:endParaRPr>
              </a:p>
            </p:txBody>
          </p:sp>
          <p:sp>
            <p:nvSpPr>
              <p:cNvPr id="23691" name="Rectangle 233"/>
              <p:cNvSpPr>
                <a:spLocks noChangeArrowheads="1"/>
              </p:cNvSpPr>
              <p:nvPr/>
            </p:nvSpPr>
            <p:spPr bwMode="auto">
              <a:xfrm>
                <a:off x="4114" y="3613"/>
                <a:ext cx="100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>
                    <a:latin typeface="Times" pitchFamily="18" charset="0"/>
                  </a:rPr>
                  <a:t>0</a:t>
                </a:r>
                <a:endParaRPr lang="es-ES_tradnl">
                  <a:latin typeface="Times" pitchFamily="18" charset="0"/>
                </a:endParaRPr>
              </a:p>
            </p:txBody>
          </p:sp>
        </p:grpSp>
        <p:sp>
          <p:nvSpPr>
            <p:cNvPr id="23678" name="Rectangle 234"/>
            <p:cNvSpPr>
              <a:spLocks noChangeArrowheads="1"/>
            </p:cNvSpPr>
            <p:nvPr/>
          </p:nvSpPr>
          <p:spPr bwMode="auto">
            <a:xfrm>
              <a:off x="1516" y="3596"/>
              <a:ext cx="10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0</a:t>
              </a:r>
              <a:endParaRPr lang="es-ES_tradnl">
                <a:latin typeface="Times" pitchFamily="18" charset="0"/>
              </a:endParaRPr>
            </a:p>
          </p:txBody>
        </p:sp>
        <p:sp>
          <p:nvSpPr>
            <p:cNvPr id="23679" name="Rectangle 235"/>
            <p:cNvSpPr>
              <a:spLocks noChangeArrowheads="1"/>
            </p:cNvSpPr>
            <p:nvPr/>
          </p:nvSpPr>
          <p:spPr bwMode="auto">
            <a:xfrm>
              <a:off x="1362" y="3114"/>
              <a:ext cx="25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0.5</a:t>
              </a:r>
              <a:endParaRPr lang="es-ES_tradnl">
                <a:latin typeface="Times" pitchFamily="18" charset="0"/>
              </a:endParaRPr>
            </a:p>
          </p:txBody>
        </p:sp>
        <p:sp>
          <p:nvSpPr>
            <p:cNvPr id="23680" name="Rectangle 236"/>
            <p:cNvSpPr>
              <a:spLocks noChangeArrowheads="1"/>
            </p:cNvSpPr>
            <p:nvPr/>
          </p:nvSpPr>
          <p:spPr bwMode="auto">
            <a:xfrm>
              <a:off x="1362" y="2572"/>
              <a:ext cx="25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1.0</a:t>
              </a:r>
              <a:endParaRPr lang="es-ES_tradnl">
                <a:latin typeface="Times" pitchFamily="18" charset="0"/>
              </a:endParaRPr>
            </a:p>
          </p:txBody>
        </p:sp>
        <p:sp>
          <p:nvSpPr>
            <p:cNvPr id="23681" name="Rectangle 237"/>
            <p:cNvSpPr>
              <a:spLocks noChangeArrowheads="1"/>
            </p:cNvSpPr>
            <p:nvPr/>
          </p:nvSpPr>
          <p:spPr bwMode="auto">
            <a:xfrm>
              <a:off x="1362" y="2024"/>
              <a:ext cx="25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1.5</a:t>
              </a:r>
              <a:endParaRPr lang="es-ES_tradnl">
                <a:latin typeface="Times" pitchFamily="18" charset="0"/>
              </a:endParaRPr>
            </a:p>
          </p:txBody>
        </p:sp>
        <p:sp>
          <p:nvSpPr>
            <p:cNvPr id="23682" name="Oval 238"/>
            <p:cNvSpPr>
              <a:spLocks noChangeArrowheads="1"/>
            </p:cNvSpPr>
            <p:nvPr/>
          </p:nvSpPr>
          <p:spPr bwMode="auto">
            <a:xfrm>
              <a:off x="1152" y="3472"/>
              <a:ext cx="80" cy="8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3" name="Rectangle 239"/>
            <p:cNvSpPr>
              <a:spLocks noChangeArrowheads="1"/>
            </p:cNvSpPr>
            <p:nvPr/>
          </p:nvSpPr>
          <p:spPr bwMode="auto">
            <a:xfrm rot="-5400000">
              <a:off x="545" y="2616"/>
              <a:ext cx="1276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800"/>
                <a:t>TSH (mU/L)</a:t>
              </a:r>
              <a:endParaRPr lang="es-ES_tradnl" sz="2800"/>
            </a:p>
          </p:txBody>
        </p:sp>
        <p:sp>
          <p:nvSpPr>
            <p:cNvPr id="23684" name="Rectangle 240"/>
            <p:cNvSpPr>
              <a:spLocks noChangeArrowheads="1"/>
            </p:cNvSpPr>
            <p:nvPr/>
          </p:nvSpPr>
          <p:spPr bwMode="auto">
            <a:xfrm rot="5400000">
              <a:off x="3642" y="2718"/>
              <a:ext cx="1832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800">
                  <a:solidFill>
                    <a:schemeClr val="hlink"/>
                  </a:solidFill>
                </a:rPr>
                <a:t>hCG (I.Ux1000/L)</a:t>
              </a:r>
              <a:endParaRPr lang="es-ES_tradnl" sz="2800"/>
            </a:p>
          </p:txBody>
        </p:sp>
        <p:sp>
          <p:nvSpPr>
            <p:cNvPr id="23685" name="Oval 241"/>
            <p:cNvSpPr>
              <a:spLocks noChangeArrowheads="1"/>
            </p:cNvSpPr>
            <p:nvPr/>
          </p:nvSpPr>
          <p:spPr bwMode="auto">
            <a:xfrm>
              <a:off x="4512" y="1792"/>
              <a:ext cx="96" cy="88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5" name="Text Box 242"/>
          <p:cNvSpPr txBox="1">
            <a:spLocks noChangeArrowheads="1"/>
          </p:cNvSpPr>
          <p:nvPr/>
        </p:nvSpPr>
        <p:spPr bwMode="auto">
          <a:xfrm>
            <a:off x="288925" y="6581775"/>
            <a:ext cx="2559050" cy="2762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200">
                <a:solidFill>
                  <a:schemeClr val="tx2"/>
                </a:solidFill>
              </a:rPr>
              <a:t>Glinoer, Endocr Rev 1997;18:404-433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07926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Sample trimester-specific 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reference intervals for TSH*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4762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1944216"/>
                <a:gridCol w="2170584"/>
              </a:tblGrid>
              <a:tr h="529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Reference       	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1st trimester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2nd trimester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3rd trimester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9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Haddow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0.94  (0.08-2.73)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1.29  (0.39-2.70)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92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Stricker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1.04  (0.09-2.83)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1.02  (0.20-2.79)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1.14  (0.31-2.90)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92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Panesar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0.80 (0.03-2.30)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1.10  (0.03-3.10)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1.30  (0.13-3.50)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92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Soldin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0.98 (0.24-2.99)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1.09  (0.46-2.95)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1.20  (0.43-2.78)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92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Bocos-Terraz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0.92 (0.03-2.65)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1.12 (0.12-2.64)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1.29  (0.23-3.56)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9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Marwaha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2.10 (0.60-5.00)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2.40  (0.43-5.78)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2.10 (0.74-5.70)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9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9208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* median TSH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mIU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/L with 5th and 95th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centiles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or P2.5 and P 97.5 between brackets.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6198403"/>
            <a:ext cx="3337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Soldin</a:t>
            </a:r>
            <a:r>
              <a:rPr lang="en-US" sz="1200" dirty="0" smtClean="0">
                <a:solidFill>
                  <a:srgbClr val="002060"/>
                </a:solidFill>
              </a:rPr>
              <a:t> OP et al. </a:t>
            </a:r>
            <a:r>
              <a:rPr lang="en-US" sz="1200" dirty="0" err="1" smtClean="0">
                <a:solidFill>
                  <a:srgbClr val="002060"/>
                </a:solidFill>
              </a:rPr>
              <a:t>Clin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Chem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Acta</a:t>
            </a:r>
            <a:r>
              <a:rPr lang="en-US" sz="1200" dirty="0" smtClean="0">
                <a:solidFill>
                  <a:srgbClr val="002060"/>
                </a:solidFill>
              </a:rPr>
              <a:t> 2004; 349: 181</a:t>
            </a:r>
          </a:p>
          <a:p>
            <a:r>
              <a:rPr lang="en-US" sz="1200" dirty="0" err="1" smtClean="0">
                <a:solidFill>
                  <a:srgbClr val="002060"/>
                </a:solidFill>
              </a:rPr>
              <a:t>Haddow</a:t>
            </a:r>
            <a:r>
              <a:rPr lang="en-US" sz="1200" dirty="0" smtClean="0">
                <a:solidFill>
                  <a:srgbClr val="002060"/>
                </a:solidFill>
              </a:rPr>
              <a:t> JE  et al. J Med Screen 2004; 11: 170</a:t>
            </a:r>
          </a:p>
          <a:p>
            <a:r>
              <a:rPr lang="en-US" sz="1200" dirty="0" err="1" smtClean="0">
                <a:solidFill>
                  <a:srgbClr val="002060"/>
                </a:solidFill>
              </a:rPr>
              <a:t>Panesar</a:t>
            </a:r>
            <a:r>
              <a:rPr lang="en-US" sz="1200" dirty="0" smtClean="0">
                <a:solidFill>
                  <a:srgbClr val="002060"/>
                </a:solidFill>
              </a:rPr>
              <a:t>  NS et al. Ann </a:t>
            </a:r>
            <a:r>
              <a:rPr lang="en-US" sz="1200" dirty="0" err="1" smtClean="0">
                <a:solidFill>
                  <a:srgbClr val="002060"/>
                </a:solidFill>
              </a:rPr>
              <a:t>Clin</a:t>
            </a:r>
            <a:r>
              <a:rPr lang="en-US" sz="1200" dirty="0" smtClean="0">
                <a:solidFill>
                  <a:srgbClr val="002060"/>
                </a:solidFill>
              </a:rPr>
              <a:t>  </a:t>
            </a:r>
            <a:r>
              <a:rPr lang="en-US" sz="1200" dirty="0" err="1" smtClean="0">
                <a:solidFill>
                  <a:srgbClr val="002060"/>
                </a:solidFill>
              </a:rPr>
              <a:t>Biocliem</a:t>
            </a:r>
            <a:r>
              <a:rPr lang="en-US" sz="1200" dirty="0" smtClean="0">
                <a:solidFill>
                  <a:srgbClr val="002060"/>
                </a:solidFill>
              </a:rPr>
              <a:t> 2001; 34: 67</a:t>
            </a:r>
          </a:p>
          <a:p>
            <a:endParaRPr lang="en-U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/>
          <p:nvPr/>
        </p:nvGrpSpPr>
        <p:grpSpPr>
          <a:xfrm>
            <a:off x="1683987" y="2348880"/>
            <a:ext cx="5408293" cy="3816424"/>
            <a:chOff x="1179931" y="1844824"/>
            <a:chExt cx="5408293" cy="3816424"/>
          </a:xfrm>
        </p:grpSpPr>
        <p:sp>
          <p:nvSpPr>
            <p:cNvPr id="49" name="Rectangle 48"/>
            <p:cNvSpPr/>
            <p:nvPr/>
          </p:nvSpPr>
          <p:spPr>
            <a:xfrm>
              <a:off x="5004048" y="2000270"/>
              <a:ext cx="1584176" cy="308545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2000270"/>
              <a:ext cx="1584176" cy="308545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846582" y="2000270"/>
              <a:ext cx="1584176" cy="3085458"/>
            </a:xfrm>
            <a:prstGeom prst="rect">
              <a:avLst/>
            </a:prstGeom>
            <a:solidFill>
              <a:srgbClr val="F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 58"/>
            <p:cNvGrpSpPr/>
            <p:nvPr/>
          </p:nvGrpSpPr>
          <p:grpSpPr>
            <a:xfrm>
              <a:off x="1179931" y="1844824"/>
              <a:ext cx="5192269" cy="3816424"/>
              <a:chOff x="1179931" y="1700808"/>
              <a:chExt cx="5192269" cy="3816424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364088" y="4642119"/>
                <a:ext cx="576064" cy="19399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0.31</a:t>
                </a:r>
                <a:endParaRPr lang="en-US" sz="1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267744" y="4703110"/>
                <a:ext cx="576064" cy="19399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0.12</a:t>
                </a:r>
                <a:endParaRPr lang="en-US" sz="1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" name="Straight Connector 2"/>
              <p:cNvCxnSpPr/>
              <p:nvPr/>
            </p:nvCxnSpPr>
            <p:spPr>
              <a:xfrm rot="5400000">
                <a:off x="215516" y="3320988"/>
                <a:ext cx="3240360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1835696" y="4941168"/>
                <a:ext cx="4536504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10800000">
                <a:off x="1763688" y="4476069"/>
                <a:ext cx="720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1763688" y="3944073"/>
                <a:ext cx="720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1774705" y="3429000"/>
                <a:ext cx="720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0800000">
                <a:off x="1774705" y="2924944"/>
                <a:ext cx="720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0800000">
                <a:off x="1774705" y="2403965"/>
                <a:ext cx="720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0800000">
                <a:off x="1774706" y="1855841"/>
                <a:ext cx="720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>
                <a:off x="2267744" y="4858143"/>
                <a:ext cx="576064" cy="14401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0.03</a:t>
                </a:r>
                <a:endParaRPr lang="en-US" sz="1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1835696" y="4708221"/>
                <a:ext cx="4464496" cy="16923"/>
              </a:xfrm>
              <a:prstGeom prst="line">
                <a:avLst/>
              </a:prstGeom>
              <a:ln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350769" y="4221088"/>
                <a:ext cx="432048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1.03</a:t>
                </a:r>
                <a:endParaRPr lang="en-US" sz="1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278761" y="3722143"/>
                <a:ext cx="576064" cy="19399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2.15</a:t>
                </a:r>
                <a:endParaRPr lang="en-US" sz="1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267744" y="2996952"/>
                <a:ext cx="576064" cy="19399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3.67</a:t>
                </a:r>
                <a:endParaRPr lang="en-US" sz="1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1835696" y="2775817"/>
                <a:ext cx="4464496" cy="16923"/>
              </a:xfrm>
              <a:prstGeom prst="line">
                <a:avLst/>
              </a:prstGeom>
              <a:ln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3779912" y="4797152"/>
                <a:ext cx="576064" cy="18297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0.09</a:t>
                </a:r>
                <a:endParaRPr lang="en-US" sz="1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779912" y="4531154"/>
                <a:ext cx="576064" cy="18297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0.53</a:t>
                </a:r>
                <a:endParaRPr lang="en-US" sz="1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851920" y="4088089"/>
                <a:ext cx="432048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1.23</a:t>
                </a:r>
                <a:endParaRPr lang="en-US" sz="1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790929" y="3550982"/>
                <a:ext cx="576064" cy="19399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2.51</a:t>
                </a:r>
                <a:endParaRPr lang="en-US" sz="1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807852" y="2747877"/>
                <a:ext cx="576064" cy="19399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4.16</a:t>
                </a:r>
                <a:endParaRPr lang="en-US" sz="1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364088" y="4775118"/>
                <a:ext cx="576064" cy="18297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0.20</a:t>
                </a:r>
                <a:endParaRPr lang="en-US" sz="1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419173" y="3988936"/>
                <a:ext cx="432048" cy="2160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1.35</a:t>
                </a:r>
                <a:endParaRPr lang="en-US" sz="1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364088" y="3385727"/>
                <a:ext cx="576064" cy="19399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2.93</a:t>
                </a:r>
                <a:endParaRPr lang="en-US" sz="1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364883" y="2492896"/>
                <a:ext cx="576064" cy="19399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4.80</a:t>
                </a:r>
                <a:endParaRPr lang="en-US" sz="1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547664" y="4365104"/>
                <a:ext cx="14401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547664" y="3861048"/>
                <a:ext cx="14401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547664" y="3334958"/>
                <a:ext cx="14401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1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547664" y="2852936"/>
                <a:ext cx="14401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1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547664" y="2318683"/>
                <a:ext cx="14401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sz="1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547664" y="1772816"/>
                <a:ext cx="14401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en-US" sz="1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547664" y="4805912"/>
                <a:ext cx="14401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sz="1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2" name="Straight Arrow Connector 41"/>
              <p:cNvCxnSpPr>
                <a:stCxn id="19" idx="4"/>
                <a:endCxn id="18" idx="0"/>
              </p:cNvCxnSpPr>
              <p:nvPr/>
            </p:nvCxnSpPr>
            <p:spPr>
              <a:xfrm rot="16200000" flipH="1">
                <a:off x="2295684" y="3451033"/>
                <a:ext cx="531201" cy="11017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27" idx="4"/>
                <a:endCxn id="26" idx="0"/>
              </p:cNvCxnSpPr>
              <p:nvPr/>
            </p:nvCxnSpPr>
            <p:spPr>
              <a:xfrm rot="5400000">
                <a:off x="3782866" y="3237963"/>
                <a:ext cx="609115" cy="16923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32" idx="4"/>
                <a:endCxn id="31" idx="0"/>
              </p:cNvCxnSpPr>
              <p:nvPr/>
            </p:nvCxnSpPr>
            <p:spPr>
              <a:xfrm rot="5400000">
                <a:off x="5303098" y="3035909"/>
                <a:ext cx="698841" cy="79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23" idx="4"/>
                <a:endCxn id="22" idx="0"/>
              </p:cNvCxnSpPr>
              <p:nvPr/>
            </p:nvCxnSpPr>
            <p:spPr>
              <a:xfrm rot="5400000">
                <a:off x="4026432" y="4755639"/>
                <a:ext cx="83025" cy="158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17" idx="3"/>
                <a:endCxn id="25" idx="1"/>
              </p:cNvCxnSpPr>
              <p:nvPr/>
            </p:nvCxnSpPr>
            <p:spPr>
              <a:xfrm flipV="1">
                <a:off x="2782817" y="4196101"/>
                <a:ext cx="1069103" cy="132999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4283968" y="4074914"/>
                <a:ext cx="1135205" cy="99153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2051720" y="5085184"/>
                <a:ext cx="97334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First trimester</a:t>
                </a:r>
              </a:p>
              <a:p>
                <a:pPr algn="ctr"/>
                <a:r>
                  <a:rPr lang="en-US" sz="11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(n=7)</a:t>
                </a:r>
                <a:endParaRPr lang="en-US" sz="1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447301" y="5085184"/>
                <a:ext cx="113204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Second trimester</a:t>
                </a:r>
              </a:p>
              <a:p>
                <a:pPr algn="ctr"/>
                <a:r>
                  <a:rPr lang="en-US" sz="11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(n=5)</a:t>
                </a:r>
                <a:endParaRPr lang="en-US" sz="1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147440" y="5086345"/>
                <a:ext cx="102944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Third trimester</a:t>
                </a:r>
              </a:p>
              <a:p>
                <a:pPr algn="ctr"/>
                <a:r>
                  <a:rPr lang="en-US" sz="11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(n=2)</a:t>
                </a:r>
                <a:endParaRPr lang="en-US" sz="11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 rot="16200000">
                <a:off x="632762" y="3302821"/>
                <a:ext cx="13713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Serum TSH (</a:t>
                </a:r>
                <a:r>
                  <a:rPr lang="en-US" sz="12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mU</a:t>
                </a:r>
                <a:r>
                  <a:rPr lang="en-US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/l)</a:t>
                </a:r>
                <a:endParaRPr lang="en-US" sz="1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0" name="TextBox 59"/>
          <p:cNvSpPr txBox="1"/>
          <p:nvPr/>
        </p:nvSpPr>
        <p:spPr>
          <a:xfrm>
            <a:off x="971600" y="40466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TSH changes during pregnancy. The graph shows median values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versus the range of 2.5</a:t>
            </a:r>
            <a:r>
              <a:rPr lang="en-US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97.5</a:t>
            </a:r>
            <a:r>
              <a:rPr lang="en-US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percentiles for each trimester of pregnancy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87624" y="6392361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Glinoer</a:t>
            </a:r>
            <a:r>
              <a:rPr lang="en-US" sz="1200" dirty="0" smtClean="0">
                <a:solidFill>
                  <a:srgbClr val="002060"/>
                </a:solidFill>
              </a:rPr>
              <a:t> D, Spencer CA. Nat Rev </a:t>
            </a:r>
            <a:r>
              <a:rPr lang="en-US" sz="1200" dirty="0" err="1" smtClean="0">
                <a:solidFill>
                  <a:srgbClr val="002060"/>
                </a:solidFill>
              </a:rPr>
              <a:t>Endocrinol</a:t>
            </a:r>
            <a:r>
              <a:rPr lang="en-US" sz="1200" dirty="0" smtClean="0">
                <a:solidFill>
                  <a:srgbClr val="002060"/>
                </a:solidFill>
              </a:rPr>
              <a:t> 2010; 6: 526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79909"/>
            <a:ext cx="8867328" cy="5217443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en-US" sz="29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Trimester-specific reference ranges for TSH, as defined in populations with optimal iodine intake, should be applied.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6167045"/>
            <a:ext cx="3462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Haddow</a:t>
            </a:r>
            <a:r>
              <a:rPr lang="en-US" sz="1200" dirty="0" smtClean="0">
                <a:solidFill>
                  <a:srgbClr val="002060"/>
                </a:solidFill>
              </a:rPr>
              <a:t> JE  et al. J Med Screen 2004; 11: 170</a:t>
            </a:r>
          </a:p>
          <a:p>
            <a:r>
              <a:rPr lang="en-US" sz="1200" dirty="0" err="1" smtClean="0">
                <a:solidFill>
                  <a:srgbClr val="002060"/>
                </a:solidFill>
              </a:rPr>
              <a:t>Panesar</a:t>
            </a:r>
            <a:r>
              <a:rPr lang="en-US" sz="1200" dirty="0" smtClean="0">
                <a:solidFill>
                  <a:srgbClr val="002060"/>
                </a:solidFill>
              </a:rPr>
              <a:t>  NS et al. Ann </a:t>
            </a:r>
            <a:r>
              <a:rPr lang="en-US" sz="1200" dirty="0" err="1" smtClean="0">
                <a:solidFill>
                  <a:srgbClr val="002060"/>
                </a:solidFill>
              </a:rPr>
              <a:t>Clin</a:t>
            </a:r>
            <a:r>
              <a:rPr lang="en-US" sz="1200" dirty="0" smtClean="0">
                <a:solidFill>
                  <a:srgbClr val="002060"/>
                </a:solidFill>
              </a:rPr>
              <a:t>  </a:t>
            </a:r>
            <a:r>
              <a:rPr lang="en-US" sz="1200" dirty="0" err="1" smtClean="0">
                <a:solidFill>
                  <a:srgbClr val="002060"/>
                </a:solidFill>
              </a:rPr>
              <a:t>Biocliem</a:t>
            </a:r>
            <a:r>
              <a:rPr lang="en-US" sz="1200" dirty="0" smtClean="0">
                <a:solidFill>
                  <a:srgbClr val="002060"/>
                </a:solidFill>
              </a:rPr>
              <a:t> 2001; 34: 67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The </a:t>
            </a:r>
            <a:r>
              <a:rPr lang="en-US" sz="1200" dirty="0" err="1" smtClean="0">
                <a:solidFill>
                  <a:srgbClr val="002060"/>
                </a:solidFill>
              </a:rPr>
              <a:t>varaiah</a:t>
            </a:r>
            <a:r>
              <a:rPr lang="en-US" sz="1200" dirty="0" smtClean="0">
                <a:solidFill>
                  <a:srgbClr val="002060"/>
                </a:solidFill>
              </a:rPr>
              <a:t> M et al. Malaysian J </a:t>
            </a:r>
            <a:r>
              <a:rPr lang="en-US" sz="1200" dirty="0" err="1" smtClean="0">
                <a:solidFill>
                  <a:srgbClr val="002060"/>
                </a:solidFill>
              </a:rPr>
              <a:t>Pathol</a:t>
            </a:r>
            <a:r>
              <a:rPr lang="en-US" sz="1200" dirty="0" smtClean="0">
                <a:solidFill>
                  <a:srgbClr val="002060"/>
                </a:solidFill>
              </a:rPr>
              <a:t> 2009; 31: 23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TBG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concentrations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higher </a:t>
            </a:r>
            <a:r>
              <a:rPr lang="en-US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T4 values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albumin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serum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will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yield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lower FT4 values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C00000"/>
              </a:buClr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pregnant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women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higher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concentrations of TBG and NEFA and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lower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concentrations of albumin relative to sera of non-pregnant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commercial FT4 immunoassays in 23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euthyroid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women at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term: </a:t>
            </a:r>
          </a:p>
          <a:p>
            <a:pPr>
              <a:buClr>
                <a:srgbClr val="C00000"/>
              </a:buClr>
              <a:buNone/>
            </a:pPr>
            <a:endParaRPr lang="en-US" sz="1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Clr>
                <a:srgbClr val="C00000"/>
              </a:buClr>
              <a:buNone/>
            </a:pPr>
            <a:r>
              <a:rPr lang="en-US" b="1" dirty="0" smtClean="0">
                <a:solidFill>
                  <a:srgbClr val="E65D00"/>
                </a:solidFill>
                <a:latin typeface="Times New Roman" pitchFamily="18" charset="0"/>
                <a:cs typeface="Times New Roman" pitchFamily="18" charset="0"/>
              </a:rPr>
              <a:t>Albumin-dependent </a:t>
            </a:r>
            <a:r>
              <a:rPr lang="en-US" b="1" dirty="0">
                <a:solidFill>
                  <a:srgbClr val="E65D00"/>
                </a:solidFill>
                <a:latin typeface="Times New Roman" pitchFamily="18" charset="0"/>
                <a:cs typeface="Times New Roman" pitchFamily="18" charset="0"/>
              </a:rPr>
              <a:t>methods showed marked negative </a:t>
            </a:r>
            <a:r>
              <a:rPr lang="en-US" b="1" dirty="0" smtClean="0">
                <a:solidFill>
                  <a:srgbClr val="E65D00"/>
                </a:solidFill>
                <a:latin typeface="Times New Roman" pitchFamily="18" charset="0"/>
                <a:cs typeface="Times New Roman" pitchFamily="18" charset="0"/>
              </a:rPr>
              <a:t>bias with </a:t>
            </a:r>
            <a:r>
              <a:rPr lang="en-US" b="1" dirty="0">
                <a:solidFill>
                  <a:srgbClr val="E65D00"/>
                </a:solidFill>
                <a:latin typeface="Times New Roman" pitchFamily="18" charset="0"/>
                <a:cs typeface="Times New Roman" pitchFamily="18" charset="0"/>
              </a:rPr>
              <a:t>up to 50% of subnormal </a:t>
            </a:r>
            <a:r>
              <a:rPr lang="en-US" b="1" dirty="0" smtClean="0">
                <a:solidFill>
                  <a:srgbClr val="E65D00"/>
                </a:solidFill>
                <a:latin typeface="Times New Roman" pitchFamily="18" charset="0"/>
                <a:cs typeface="Times New Roman" pitchFamily="18" charset="0"/>
              </a:rPr>
              <a:t>values</a:t>
            </a:r>
          </a:p>
          <a:p>
            <a:pPr lvl="2">
              <a:buClr>
                <a:srgbClr val="C00000"/>
              </a:buClr>
              <a:buNone/>
            </a:pPr>
            <a:r>
              <a:rPr lang="en-US" b="1" dirty="0" smtClean="0">
                <a:solidFill>
                  <a:srgbClr val="E65D00"/>
                </a:solidFill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b="1" dirty="0">
                <a:solidFill>
                  <a:srgbClr val="E65D00"/>
                </a:solidFill>
                <a:latin typeface="Times New Roman" pitchFamily="18" charset="0"/>
                <a:cs typeface="Times New Roman" pitchFamily="18" charset="0"/>
              </a:rPr>
              <a:t>methods gave values above their non-pregnant reference values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404664"/>
            <a:ext cx="611654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with FT4 in pregnancy</a:t>
            </a:r>
            <a:endParaRPr lang="en-US" sz="3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381328"/>
            <a:ext cx="3217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Herbomes</a:t>
            </a:r>
            <a:r>
              <a:rPr lang="en-US" sz="1200" dirty="0" smtClean="0">
                <a:solidFill>
                  <a:srgbClr val="002060"/>
                </a:solidFill>
              </a:rPr>
              <a:t> M et al. </a:t>
            </a:r>
            <a:r>
              <a:rPr lang="en-US" sz="1200" dirty="0" err="1" smtClean="0">
                <a:solidFill>
                  <a:srgbClr val="002060"/>
                </a:solidFill>
              </a:rPr>
              <a:t>Clin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Chem</a:t>
            </a:r>
            <a:r>
              <a:rPr lang="en-US" sz="1200" dirty="0" smtClean="0">
                <a:solidFill>
                  <a:srgbClr val="002060"/>
                </a:solidFill>
              </a:rPr>
              <a:t> Lab 2003; 41: 942</a:t>
            </a:r>
          </a:p>
          <a:p>
            <a:r>
              <a:rPr lang="en-US" sz="1200" dirty="0" err="1" smtClean="0">
                <a:solidFill>
                  <a:srgbClr val="002060"/>
                </a:solidFill>
              </a:rPr>
              <a:t>Roti</a:t>
            </a:r>
            <a:r>
              <a:rPr lang="en-US" sz="1200" dirty="0" smtClean="0">
                <a:solidFill>
                  <a:srgbClr val="002060"/>
                </a:solidFill>
              </a:rPr>
              <a:t> E. J </a:t>
            </a:r>
            <a:r>
              <a:rPr lang="en-US" sz="1200" dirty="0" err="1" smtClean="0">
                <a:solidFill>
                  <a:srgbClr val="002060"/>
                </a:solidFill>
              </a:rPr>
              <a:t>Endocrinol</a:t>
            </a:r>
            <a:r>
              <a:rPr lang="en-US" sz="1200" dirty="0" smtClean="0">
                <a:solidFill>
                  <a:srgbClr val="002060"/>
                </a:solidFill>
              </a:rPr>
              <a:t>  Invest 1991; 14: 1-9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09464"/>
            <a:ext cx="8229600" cy="54158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The 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latest development in the field of FT4 analysis is to measure free thyroid hormones in the </a:t>
            </a:r>
            <a:r>
              <a:rPr lang="en-US" sz="27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dialysate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7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ultrafiltrate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using online solid phase extraction - liquid chromatography/tandem mass </a:t>
            </a:r>
            <a:r>
              <a:rPr lang="en-US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spectrometry.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95% FT4 reference intervals decreased gradually with advancing gestational age: from </a:t>
            </a:r>
            <a:r>
              <a:rPr lang="en-US" sz="2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1.08-1.82 </a:t>
            </a:r>
            <a:r>
              <a:rPr lang="en-US" sz="27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7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sz="2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in week 14 to 0.86-1.53 </a:t>
            </a:r>
            <a:r>
              <a:rPr lang="en-US" sz="27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/dl in week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6705" y="404664"/>
            <a:ext cx="606762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Accurate Measurement of FT4</a:t>
            </a:r>
            <a:endParaRPr lang="en-US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536377"/>
            <a:ext cx="2370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Yue</a:t>
            </a:r>
            <a:r>
              <a:rPr lang="en-US" sz="1200" dirty="0" smtClean="0">
                <a:solidFill>
                  <a:srgbClr val="002060"/>
                </a:solidFill>
              </a:rPr>
              <a:t> et al. </a:t>
            </a:r>
            <a:r>
              <a:rPr lang="en-US" sz="1200" dirty="0" err="1" smtClean="0">
                <a:solidFill>
                  <a:srgbClr val="002060"/>
                </a:solidFill>
              </a:rPr>
              <a:t>Clin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Chem</a:t>
            </a:r>
            <a:r>
              <a:rPr lang="en-US" sz="1200" dirty="0" smtClean="0">
                <a:solidFill>
                  <a:srgbClr val="002060"/>
                </a:solidFill>
              </a:rPr>
              <a:t> 2008; 54: 642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561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THE OPTIMAL METHOD TO ASSESS FT4 DURING PREGNANCY?</a:t>
            </a:r>
            <a:br>
              <a:rPr lang="en-US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35163"/>
            <a:ext cx="8229600" cy="4389437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measure FT4 in the presence of high concentrations of bound T4 has proved to be challenging especially in </a:t>
            </a:r>
            <a:r>
              <a:rPr lang="en-US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abnormal binding-protein states such as pregnancy.</a:t>
            </a:r>
          </a:p>
          <a:p>
            <a:pPr algn="just">
              <a:buClr>
                <a:srgbClr val="C00000"/>
              </a:buClr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normal ranges for </a:t>
            </a:r>
            <a:r>
              <a:rPr lang="en-US" sz="2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FT4 index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calculated by TT4 x T3 uptake and TBG, but </a:t>
            </a:r>
            <a:r>
              <a:rPr lang="en-US" sz="2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trimester-specific reference intervals for FT4 index have not been </a:t>
            </a:r>
            <a:r>
              <a:rPr lang="en-US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established.</a:t>
            </a:r>
          </a:p>
          <a:p>
            <a:pPr algn="just">
              <a:buClr>
                <a:srgbClr val="C00000"/>
              </a:buClr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Thyrotoxicosis</a:t>
            </a:r>
            <a: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pregnancy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752848"/>
            <a:ext cx="5400600" cy="1972296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Clr>
                <a:schemeClr val="accent1">
                  <a:lumMod val="60000"/>
                  <a:lumOff val="40000"/>
                </a:schemeClr>
              </a:buClr>
              <a:buSzPct val="115000"/>
              <a:defRPr/>
            </a:pPr>
            <a:r>
              <a:rPr lang="en-US" b="1" dirty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Occurs in 0.2% of women</a:t>
            </a:r>
          </a:p>
          <a:p>
            <a:pPr eaLnBrk="1" hangingPunct="1">
              <a:lnSpc>
                <a:spcPct val="200000"/>
              </a:lnSpc>
              <a:buClr>
                <a:schemeClr val="accent1">
                  <a:lumMod val="60000"/>
                  <a:lumOff val="40000"/>
                </a:schemeClr>
              </a:buClr>
              <a:buSzPct val="115000"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Mostly caused by Graves’ disease</a:t>
            </a:r>
          </a:p>
        </p:txBody>
      </p:sp>
      <p:pic>
        <p:nvPicPr>
          <p:cNvPr id="30724" name="Picture 2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844675"/>
            <a:ext cx="3267075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00014"/>
          </a:xfrm>
        </p:spPr>
        <p:txBody>
          <a:bodyPr>
            <a:noAutofit/>
          </a:bodyPr>
          <a:lstStyle/>
          <a:p>
            <a:pPr algn="ctr"/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CAN GESTATIONAL HYPERTHYROIDISM BE DIFFERENTIATED FROM GRAVES’ HYPERTHYROIDISM IN PREGNANCY? </a:t>
            </a:r>
            <a:endParaRPr lang="en-US" sz="2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032448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990000"/>
              </a:buClr>
              <a:buSzPct val="107000"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the presence of a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suppressed 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serum TSH in the first trimester, 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 history and physical exam is of the utmost importance. 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990000"/>
              </a:buClr>
              <a:buSzPct val="107000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FT4I 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measurements should be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obtained.</a:t>
            </a:r>
          </a:p>
          <a:p>
            <a:pPr>
              <a:lnSpc>
                <a:spcPct val="150000"/>
              </a:lnSpc>
              <a:buClr>
                <a:srgbClr val="990000"/>
              </a:buClr>
              <a:buSzPct val="107000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Helpful lab: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total T3, presence of serum markers for autoimmune disease (TBII, TSI, or TPO antibody).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6525344"/>
            <a:ext cx="2349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Tan JY et al. BJOG 2002; 109: 683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THE APPROPRIATE MANAGEMENT OF GESTATIONAL HYPERTHYROIDISM?</a:t>
            </a:r>
            <a:r>
              <a:rPr 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3899"/>
            <a:ext cx="8229600" cy="3741365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appropriate management of gestational hyperthyroidism includes </a:t>
            </a:r>
            <a:r>
              <a:rPr lang="en-US" sz="28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supportive therapy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solidFill>
                  <a:srgbClr val="E65D00"/>
                </a:solidFill>
                <a:latin typeface="Times New Roman" pitchFamily="18" charset="0"/>
                <a:cs typeface="Times New Roman" pitchFamily="18" charset="0"/>
              </a:rPr>
              <a:t>management of dehydration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800" b="1" dirty="0">
                <a:solidFill>
                  <a:srgbClr val="E65D00"/>
                </a:solidFill>
                <a:latin typeface="Times New Roman" pitchFamily="18" charset="0"/>
                <a:cs typeface="Times New Roman" pitchFamily="18" charset="0"/>
              </a:rPr>
              <a:t>hospitalization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if needed. 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</a:pP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Antithyroid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drugs are not recommended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the management of gestational hyperthyroidism.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6167045"/>
            <a:ext cx="3709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Bouillour</a:t>
            </a:r>
            <a:r>
              <a:rPr lang="en-US" sz="1200" dirty="0" smtClean="0">
                <a:solidFill>
                  <a:srgbClr val="002060"/>
                </a:solidFill>
              </a:rPr>
              <a:t> et al. Am J Ob </a:t>
            </a:r>
            <a:r>
              <a:rPr lang="en-US" sz="1200" dirty="0" err="1" smtClean="0">
                <a:solidFill>
                  <a:srgbClr val="002060"/>
                </a:solidFill>
              </a:rPr>
              <a:t>Gyn</a:t>
            </a:r>
            <a:r>
              <a:rPr lang="en-US" sz="1200" dirty="0" smtClean="0">
                <a:solidFill>
                  <a:srgbClr val="002060"/>
                </a:solidFill>
              </a:rPr>
              <a:t> 1982; 143: 922</a:t>
            </a:r>
          </a:p>
          <a:p>
            <a:r>
              <a:rPr lang="en-US" sz="1200" dirty="0" err="1" smtClean="0">
                <a:solidFill>
                  <a:srgbClr val="002060"/>
                </a:solidFill>
              </a:rPr>
              <a:t>Azizi</a:t>
            </a:r>
            <a:r>
              <a:rPr lang="en-US" sz="1200" dirty="0" smtClean="0">
                <a:solidFill>
                  <a:srgbClr val="002060"/>
                </a:solidFill>
              </a:rPr>
              <a:t> F. Expert Opinion Drug </a:t>
            </a:r>
            <a:r>
              <a:rPr lang="en-US" sz="1200" dirty="0" err="1" smtClean="0">
                <a:solidFill>
                  <a:srgbClr val="002060"/>
                </a:solidFill>
              </a:rPr>
              <a:t>Saf</a:t>
            </a:r>
            <a:r>
              <a:rPr lang="en-US" sz="1200" dirty="0" smtClean="0">
                <a:solidFill>
                  <a:srgbClr val="002060"/>
                </a:solidFill>
              </a:rPr>
              <a:t> 2006; 5: 107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Mandel SJ et al. J </a:t>
            </a:r>
            <a:r>
              <a:rPr lang="en-US" sz="1200" dirty="0" err="1" smtClean="0">
                <a:solidFill>
                  <a:srgbClr val="002060"/>
                </a:solidFill>
              </a:rPr>
              <a:t>Clin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Endocrinol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Metab</a:t>
            </a:r>
            <a:r>
              <a:rPr lang="en-US" sz="1200" dirty="0" smtClean="0">
                <a:solidFill>
                  <a:srgbClr val="002060"/>
                </a:solidFill>
              </a:rPr>
              <a:t> 2001; 86: 2354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68313" y="285750"/>
            <a:ext cx="82804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TW" sz="3500" b="1" dirty="0">
              <a:latin typeface="Albertus Extra Bold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TW" sz="4000" b="1" dirty="0" smtClean="0">
                <a:solidFill>
                  <a:srgbClr val="C00000"/>
                </a:solidFill>
              </a:rPr>
              <a:t>Hyperthyroidism and Pregnancy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TW" sz="3500" b="1" dirty="0">
              <a:latin typeface="Albertus Extra Bold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altLang="zh-TW" sz="3500" b="1" dirty="0">
              <a:latin typeface="Albertus Extra Bold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500" b="1" dirty="0" err="1">
                <a:solidFill>
                  <a:srgbClr val="7030A0"/>
                </a:solidFill>
              </a:rPr>
              <a:t>Fereidoun</a:t>
            </a:r>
            <a:r>
              <a:rPr lang="en-US" sz="3500" b="1" dirty="0">
                <a:solidFill>
                  <a:srgbClr val="7030A0"/>
                </a:solidFill>
              </a:rPr>
              <a:t> </a:t>
            </a:r>
            <a:r>
              <a:rPr lang="en-US" sz="3500" b="1" dirty="0" err="1">
                <a:solidFill>
                  <a:srgbClr val="7030A0"/>
                </a:solidFill>
              </a:rPr>
              <a:t>Azizi</a:t>
            </a:r>
            <a:endParaRPr lang="en-US" sz="3500" b="1" dirty="0">
              <a:solidFill>
                <a:srgbClr val="7030A0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 smtClean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 smtClean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Research Institute for Endocrine Sciences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Shahid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Beheshti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University of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Medical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Sciences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Tehran, I.R. Iran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61648" cy="2232248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THE RECOMMENDED MANAGEMENT OF GRAVES’ HYPERTHYROIDISM IN PREGNANCY?</a:t>
            </a:r>
            <a:r>
              <a:rPr lang="en-US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567955"/>
            <a:ext cx="8625136" cy="2733253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Antithyroid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drugs are the mainstay of therapy for hyperthyroidism during pregnancy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016" y="627970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Azizi</a:t>
            </a:r>
            <a:r>
              <a:rPr lang="en-US" sz="1200" dirty="0" smtClean="0">
                <a:solidFill>
                  <a:srgbClr val="002060"/>
                </a:solidFill>
              </a:rPr>
              <a:t> F. Expert </a:t>
            </a:r>
            <a:r>
              <a:rPr lang="en-US" sz="1200" dirty="0" err="1" smtClean="0">
                <a:solidFill>
                  <a:srgbClr val="002060"/>
                </a:solidFill>
              </a:rPr>
              <a:t>Opin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Daug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saf</a:t>
            </a:r>
            <a:r>
              <a:rPr lang="en-US" sz="1200" dirty="0" smtClean="0">
                <a:solidFill>
                  <a:srgbClr val="002060"/>
                </a:solidFill>
              </a:rPr>
              <a:t> 2006; 5: 107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Mandel SJ et al. J </a:t>
            </a:r>
            <a:r>
              <a:rPr lang="en-US" sz="1200" dirty="0" err="1" smtClean="0">
                <a:solidFill>
                  <a:srgbClr val="002060"/>
                </a:solidFill>
              </a:rPr>
              <a:t>Clin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Endocrinol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Metab</a:t>
            </a:r>
            <a:r>
              <a:rPr lang="en-US" sz="1200" dirty="0" smtClean="0">
                <a:solidFill>
                  <a:srgbClr val="002060"/>
                </a:solidFill>
              </a:rPr>
              <a:t> 2001; 86: 2354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Untitled-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4825" y="0"/>
            <a:ext cx="7380288" cy="68326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PTU has been preferred by some specialists?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36788"/>
            <a:ext cx="8229600" cy="2620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Fractional transfer to the fetus less than MMI? 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Aplasia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cutis with MMI and not PTU? 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Choanal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esophagheal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atresia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with MMI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101725" y="4214813"/>
            <a:ext cx="71850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“MMI in an acceptable alternative to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PTU and is used in pregnant women in 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many parts of the world”.</a:t>
            </a:r>
            <a:r>
              <a:rPr lang="en-US" sz="32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34925" y="255588"/>
            <a:ext cx="9217025" cy="431800"/>
          </a:xfrm>
        </p:spPr>
        <p:txBody>
          <a:bodyPr/>
          <a:lstStyle/>
          <a:p>
            <a:pPr algn="ctr"/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Frequently seen adverse reactions to </a:t>
            </a:r>
            <a:r>
              <a:rPr lang="en-US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thionamide</a:t>
            </a:r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agents*</a:t>
            </a:r>
          </a:p>
        </p:txBody>
      </p:sp>
      <p:graphicFrame>
        <p:nvGraphicFramePr>
          <p:cNvPr id="79914" name="Group 42"/>
          <p:cNvGraphicFramePr>
            <a:graphicFrameLocks noGrp="1"/>
          </p:cNvGraphicFramePr>
          <p:nvPr>
            <p:ph type="tbl" idx="4294967295"/>
          </p:nvPr>
        </p:nvGraphicFramePr>
        <p:xfrm>
          <a:off x="396875" y="995363"/>
          <a:ext cx="8351838" cy="4675570"/>
        </p:xfrm>
        <a:graphic>
          <a:graphicData uri="http://schemas.openxmlformats.org/drawingml/2006/table">
            <a:tbl>
              <a:tblPr/>
              <a:tblGrid>
                <a:gridCol w="2603489"/>
                <a:gridCol w="3259149"/>
                <a:gridCol w="24892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Adverse reaction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Thionamide drug responsible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Frequency (%)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Major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Polyarthritis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B539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Agranulocytosis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B539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Methimazole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propylthiouracil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B539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Propylthiouracil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B539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Methimazole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B539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0.37-0.4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0.1-0.35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B539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Antineutrophil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cytroplasmic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Antibodies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ANCA-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Vasculities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B539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Propylthiouracil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B539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Methimazole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B539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Propylthiouracil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B539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15-46%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0-3%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0-4%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Immunoallergic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Hepatitis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Propylthiouracil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B539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0.1-1.0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Minor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Skin reactions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Arthralgias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B539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 discomfort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Methimazole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propylthiouracil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Methimazole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propylthiouracil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B539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Methimazole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propylthiouracil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B539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539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909" name="Text Box 37"/>
          <p:cNvSpPr txBox="1">
            <a:spLocks noChangeArrowheads="1"/>
          </p:cNvSpPr>
          <p:nvPr/>
        </p:nvSpPr>
        <p:spPr bwMode="auto">
          <a:xfrm>
            <a:off x="285750" y="5715000"/>
            <a:ext cx="88582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1400">
                <a:solidFill>
                  <a:srgbClr val="0B5395"/>
                </a:solidFill>
              </a:rPr>
              <a:t>Adverse reactions to methimazole are dose related; those of propylthiouracil are less clearly  related to dose</a:t>
            </a:r>
          </a:p>
          <a:p>
            <a:pPr>
              <a:spcBef>
                <a:spcPct val="30000"/>
              </a:spcBef>
              <a:buClr>
                <a:srgbClr val="FF3300"/>
              </a:buClr>
            </a:pPr>
            <a:endParaRPr lang="en-US" sz="1600">
              <a:solidFill>
                <a:srgbClr val="0B5395"/>
              </a:solidFill>
            </a:endParaRPr>
          </a:p>
          <a:p>
            <a:pPr>
              <a:spcBef>
                <a:spcPct val="3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>
                <a:solidFill>
                  <a:srgbClr val="0B5395"/>
                </a:solidFill>
              </a:rPr>
              <a:t>Azizi F. Exper Opin Drug Saf 2006; 5: 107-116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</a:pPr>
            <a:endParaRPr lang="en-US" sz="1200" b="1">
              <a:solidFill>
                <a:srgbClr val="0B5395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0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28613" y="214313"/>
            <a:ext cx="8458200" cy="1143000"/>
          </a:xfrm>
        </p:spPr>
        <p:txBody>
          <a:bodyPr/>
          <a:lstStyle/>
          <a:p>
            <a:pPr algn="ctr"/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Major adverse reactions to </a:t>
            </a:r>
            <a:r>
              <a:rPr lang="en-US" sz="3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propylthiouracil</a:t>
            </a:r>
            <a:endParaRPr lang="en-US" sz="3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92918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 serious liver injury over the past 20 years 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(FDA Adverts Event Reporting System)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 death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5 liver transplants</a:t>
            </a:r>
          </a:p>
          <a:p>
            <a:pPr>
              <a:buFont typeface="Wingdings 2" pitchFamily="18" charset="2"/>
              <a:buNone/>
              <a:defRPr/>
            </a:pPr>
            <a:endParaRPr lang="en-US" sz="27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700" b="1" dirty="0" smtClean="0">
                <a:solidFill>
                  <a:srgbClr val="E65D00"/>
                </a:solidFill>
                <a:latin typeface="Times New Roman" pitchFamily="18" charset="0"/>
                <a:cs typeface="Times New Roman" pitchFamily="18" charset="0"/>
              </a:rPr>
              <a:t>16 adults liver transplants for PTU-related liver failure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100" b="1" dirty="0" smtClean="0">
                <a:solidFill>
                  <a:srgbClr val="E65D00"/>
                </a:solidFill>
                <a:latin typeface="Times New Roman" pitchFamily="18" charset="0"/>
                <a:cs typeface="Times New Roman" pitchFamily="18" charset="0"/>
              </a:rPr>
              <a:t>           (United Network for Organ Sharing)</a:t>
            </a:r>
          </a:p>
          <a:p>
            <a:pPr>
              <a:defRPr/>
            </a:pPr>
            <a:r>
              <a:rPr lang="en-US" sz="27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Ocurrence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1: 10,000 adults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1: 2,000 children </a:t>
            </a:r>
          </a:p>
          <a:p>
            <a:pPr>
              <a:buFont typeface="Wingdings 2" pitchFamily="18" charset="2"/>
              <a:buNone/>
              <a:defRPr/>
            </a:pPr>
            <a:endParaRPr lang="en-US" sz="27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700" b="1" dirty="0" smtClean="0">
                <a:solidFill>
                  <a:srgbClr val="E65D00"/>
                </a:solidFill>
                <a:latin typeface="Times New Roman" pitchFamily="18" charset="0"/>
                <a:cs typeface="Times New Roman" pitchFamily="18" charset="0"/>
              </a:rPr>
              <a:t>Liver failure can occur any time over the course of therapy</a:t>
            </a:r>
          </a:p>
          <a:p>
            <a:pPr>
              <a:buFont typeface="Wingdings 2" pitchFamily="18" charset="2"/>
              <a:buNone/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Bahn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et al. Thyroid 2009; 19: 673</a:t>
            </a:r>
            <a:endParaRPr lang="en-US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5867"/>
            <a:ext cx="8640960" cy="3885381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Antithyroid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drugs should be initiated in women with Graves’ hyperthyroidism or a toxic nodule in pregnancy.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PTU is preferred in the first trimester. Following the first trimester, patients should be changed to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methimazole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block-replace regimen with both LT4 and ATD should not be used in pregnancy.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856" y="740604"/>
            <a:ext cx="872463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Hyperthyroidism in Pregnancy</a:t>
            </a:r>
            <a:endParaRPr lang="en-US" sz="3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61670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Azizi</a:t>
            </a:r>
            <a:r>
              <a:rPr lang="en-US" sz="1200" dirty="0" smtClean="0">
                <a:solidFill>
                  <a:srgbClr val="002060"/>
                </a:solidFill>
              </a:rPr>
              <a:t> F. Expert </a:t>
            </a:r>
            <a:r>
              <a:rPr lang="en-US" sz="1200" dirty="0" err="1" smtClean="0">
                <a:solidFill>
                  <a:srgbClr val="002060"/>
                </a:solidFill>
              </a:rPr>
              <a:t>Opin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Daug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saf</a:t>
            </a:r>
            <a:r>
              <a:rPr lang="en-US" sz="1200" dirty="0" smtClean="0">
                <a:solidFill>
                  <a:srgbClr val="002060"/>
                </a:solidFill>
              </a:rPr>
              <a:t> 2006; 5: 107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Mandel SJ et al. J </a:t>
            </a:r>
            <a:r>
              <a:rPr lang="en-US" sz="1200" dirty="0" err="1" smtClean="0">
                <a:solidFill>
                  <a:srgbClr val="002060"/>
                </a:solidFill>
              </a:rPr>
              <a:t>Clin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Endocrinol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Metab</a:t>
            </a:r>
            <a:r>
              <a:rPr lang="en-US" sz="1200" dirty="0" smtClean="0">
                <a:solidFill>
                  <a:srgbClr val="002060"/>
                </a:solidFill>
              </a:rPr>
              <a:t> 2001; 86: 2354</a:t>
            </a:r>
          </a:p>
          <a:p>
            <a:r>
              <a:rPr lang="en-US" sz="1200" dirty="0" err="1" smtClean="0">
                <a:solidFill>
                  <a:srgbClr val="002060"/>
                </a:solidFill>
              </a:rPr>
              <a:t>Bahn</a:t>
            </a:r>
            <a:r>
              <a:rPr lang="en-US" sz="1200" dirty="0" smtClean="0">
                <a:solidFill>
                  <a:srgbClr val="002060"/>
                </a:solidFill>
              </a:rPr>
              <a:t> RS et al. Thyroid 2009; 19:673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0874"/>
            <a:ext cx="8229600" cy="1428006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TESTS SHOULD BE PERFORMED DURING TREATMENT WITH ATD AND WHAT LEVELS SHOULD BE ACHIEVED?</a:t>
            </a:r>
            <a:r>
              <a:rPr 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2661245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estimate of free T4 </a:t>
            </a:r>
            <a:r>
              <a:rPr lang="en-US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(FT4I )and 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TSH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should be monitored approximately </a:t>
            </a:r>
            <a:r>
              <a:rPr lang="en-US" b="1" dirty="0">
                <a:solidFill>
                  <a:srgbClr val="E65D00"/>
                </a:solidFill>
                <a:latin typeface="Times New Roman" pitchFamily="18" charset="0"/>
                <a:cs typeface="Times New Roman" pitchFamily="18" charset="0"/>
              </a:rPr>
              <a:t>every 4 weeks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The primary goal is a </a:t>
            </a: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serum free T4 at or just above the upper limit of the normal range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6525344"/>
            <a:ext cx="3092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Momotani</a:t>
            </a:r>
            <a:r>
              <a:rPr lang="en-US" sz="1200" dirty="0" smtClean="0">
                <a:solidFill>
                  <a:srgbClr val="002060"/>
                </a:solidFill>
              </a:rPr>
              <a:t> N et al. N </a:t>
            </a:r>
            <a:r>
              <a:rPr lang="en-US" sz="1200" dirty="0" err="1" smtClean="0">
                <a:solidFill>
                  <a:srgbClr val="002060"/>
                </a:solidFill>
              </a:rPr>
              <a:t>Engl</a:t>
            </a:r>
            <a:r>
              <a:rPr lang="en-US" sz="1200" dirty="0" smtClean="0">
                <a:solidFill>
                  <a:srgbClr val="002060"/>
                </a:solidFill>
              </a:rPr>
              <a:t> J med 1986; 315: 24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5400599"/>
          </a:xfrm>
        </p:spPr>
        <p:txBody>
          <a:bodyPr/>
          <a:lstStyle/>
          <a:p>
            <a:pPr marR="0" algn="ctr" eaLnBrk="1" hangingPunct="1">
              <a:lnSpc>
                <a:spcPct val="200000"/>
              </a:lnSpc>
            </a:pPr>
            <a:r>
              <a:rPr lang="en-US" sz="2800" b="1" dirty="0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Should </a:t>
            </a:r>
            <a:r>
              <a:rPr lang="en-US" sz="2800" b="1" dirty="0" err="1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anithyroid</a:t>
            </a:r>
            <a:r>
              <a:rPr lang="en-US" sz="2800" b="1" dirty="0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 drug therapy be discontinued in the last part of pregnancy? </a:t>
            </a:r>
          </a:p>
          <a:p>
            <a:pPr marR="0" algn="ctr" eaLnBrk="1" hangingPunct="1">
              <a:lnSpc>
                <a:spcPct val="200000"/>
              </a:lnSpc>
            </a:pPr>
            <a:endParaRPr lang="en-US" sz="2800" b="1" dirty="0" smtClean="0">
              <a:solidFill>
                <a:srgbClr val="0B5395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lnSpc>
                <a:spcPct val="200000"/>
              </a:lnSpc>
            </a:pPr>
            <a:r>
              <a:rPr lang="en-US" sz="2800" b="1" dirty="0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Can postpartum recurrence of Graves’ disease be prevented by the continuation of </a:t>
            </a:r>
            <a:r>
              <a:rPr lang="en-US" sz="2800" b="1" dirty="0" err="1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antithyroidis</a:t>
            </a:r>
            <a:r>
              <a:rPr lang="en-US" sz="2800" b="1" dirty="0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 during pregnancy? </a:t>
            </a:r>
          </a:p>
          <a:p>
            <a:pPr>
              <a:lnSpc>
                <a:spcPct val="200000"/>
              </a:lnSpc>
            </a:pPr>
            <a:endParaRPr 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3" name="Object 2"/>
          <p:cNvGraphicFramePr>
            <a:graphicFrameLocks noChangeAspect="1"/>
          </p:cNvGraphicFramePr>
          <p:nvPr>
            <p:ph/>
          </p:nvPr>
        </p:nvGraphicFramePr>
        <p:xfrm>
          <a:off x="520700" y="571500"/>
          <a:ext cx="8194675" cy="5686425"/>
        </p:xfrm>
        <a:graphic>
          <a:graphicData uri="http://schemas.openxmlformats.org/presentationml/2006/ole">
            <p:oleObj spid="_x0000_s18434" name="Chart" r:id="rId3" imgW="8229450" imgH="5857885" progId="MSGraph.Chart.8">
              <p:embed followColorScheme="full"/>
            </p:oleObj>
          </a:graphicData>
        </a:graphic>
      </p:graphicFrame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714375" y="6286500"/>
            <a:ext cx="3527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Nekagawa et al. Clin Endocrinol 57: 467,2002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0188" y="642938"/>
            <a:ext cx="6500812" cy="857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Postpartum recurrence and exacerbation of Graves’ hyperthyroidism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0963" grpId="0" bld="series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389438"/>
          </a:xfrm>
        </p:spPr>
        <p:txBody>
          <a:bodyPr/>
          <a:lstStyle/>
          <a:p>
            <a:pPr algn="ctr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are the long-term effects of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antithyroid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treatment in pregnancy on growth, intellectual development and thyroid function of the offspring?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42875" y="1214438"/>
            <a:ext cx="8858250" cy="4878858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1438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  <a:cs typeface="Times New Roman" pitchFamily="18" charset="0"/>
              </a:rPr>
              <a:t>Objectives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285875"/>
            <a:ext cx="8061325" cy="460851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review:</a:t>
            </a: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Changes in thyroid economy during pregnancy</a:t>
            </a: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Thyroid function tests in pregnancy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Hyperthyroidism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pregnancy</a:t>
            </a: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535113" y="1123950"/>
            <a:ext cx="5680075" cy="5178425"/>
            <a:chOff x="22" y="982"/>
            <a:chExt cx="2994" cy="2729"/>
          </a:xfrm>
        </p:grpSpPr>
        <p:sp>
          <p:nvSpPr>
            <p:cNvPr id="48136" name="AutoShape 4"/>
            <p:cNvSpPr>
              <a:spLocks noChangeAspect="1" noChangeArrowheads="1" noTextEdit="1"/>
            </p:cNvSpPr>
            <p:nvPr/>
          </p:nvSpPr>
          <p:spPr bwMode="auto">
            <a:xfrm>
              <a:off x="22" y="982"/>
              <a:ext cx="2994" cy="2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7" name="Rectangle 6"/>
            <p:cNvSpPr>
              <a:spLocks noChangeArrowheads="1"/>
            </p:cNvSpPr>
            <p:nvPr/>
          </p:nvSpPr>
          <p:spPr bwMode="auto">
            <a:xfrm>
              <a:off x="585" y="2009"/>
              <a:ext cx="143" cy="157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138" name="Rectangle 7"/>
            <p:cNvSpPr>
              <a:spLocks noChangeArrowheads="1"/>
            </p:cNvSpPr>
            <p:nvPr/>
          </p:nvSpPr>
          <p:spPr bwMode="auto">
            <a:xfrm>
              <a:off x="587" y="2011"/>
              <a:ext cx="139" cy="1575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139" name="Rectangle 8"/>
            <p:cNvSpPr>
              <a:spLocks noChangeArrowheads="1"/>
            </p:cNvSpPr>
            <p:nvPr/>
          </p:nvSpPr>
          <p:spPr bwMode="auto">
            <a:xfrm>
              <a:off x="1026" y="2125"/>
              <a:ext cx="143" cy="14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140" name="Rectangle 9"/>
            <p:cNvSpPr>
              <a:spLocks noChangeArrowheads="1"/>
            </p:cNvSpPr>
            <p:nvPr/>
          </p:nvSpPr>
          <p:spPr bwMode="auto">
            <a:xfrm>
              <a:off x="1028" y="2127"/>
              <a:ext cx="139" cy="1459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141" name="Rectangle 10"/>
            <p:cNvSpPr>
              <a:spLocks noChangeArrowheads="1"/>
            </p:cNvSpPr>
            <p:nvPr/>
          </p:nvSpPr>
          <p:spPr bwMode="auto">
            <a:xfrm>
              <a:off x="1466" y="2048"/>
              <a:ext cx="144" cy="15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142" name="Rectangle 11"/>
            <p:cNvSpPr>
              <a:spLocks noChangeArrowheads="1"/>
            </p:cNvSpPr>
            <p:nvPr/>
          </p:nvSpPr>
          <p:spPr bwMode="auto">
            <a:xfrm>
              <a:off x="1468" y="2050"/>
              <a:ext cx="140" cy="153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143" name="Rectangle 12"/>
            <p:cNvSpPr>
              <a:spLocks noChangeArrowheads="1"/>
            </p:cNvSpPr>
            <p:nvPr/>
          </p:nvSpPr>
          <p:spPr bwMode="auto">
            <a:xfrm>
              <a:off x="1907" y="1766"/>
              <a:ext cx="144" cy="182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144" name="Rectangle 13"/>
            <p:cNvSpPr>
              <a:spLocks noChangeArrowheads="1"/>
            </p:cNvSpPr>
            <p:nvPr/>
          </p:nvSpPr>
          <p:spPr bwMode="auto">
            <a:xfrm>
              <a:off x="1909" y="1768"/>
              <a:ext cx="139" cy="1818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145" name="Rectangle 14"/>
            <p:cNvSpPr>
              <a:spLocks noChangeArrowheads="1"/>
            </p:cNvSpPr>
            <p:nvPr/>
          </p:nvSpPr>
          <p:spPr bwMode="auto">
            <a:xfrm>
              <a:off x="2348" y="1958"/>
              <a:ext cx="143" cy="163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146" name="Rectangle 15"/>
            <p:cNvSpPr>
              <a:spLocks noChangeArrowheads="1"/>
            </p:cNvSpPr>
            <p:nvPr/>
          </p:nvSpPr>
          <p:spPr bwMode="auto">
            <a:xfrm>
              <a:off x="2350" y="1960"/>
              <a:ext cx="139" cy="162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147" name="Rectangle 16"/>
            <p:cNvSpPr>
              <a:spLocks noChangeArrowheads="1"/>
            </p:cNvSpPr>
            <p:nvPr/>
          </p:nvSpPr>
          <p:spPr bwMode="auto">
            <a:xfrm>
              <a:off x="2789" y="1586"/>
              <a:ext cx="143" cy="200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148" name="Rectangle 17"/>
            <p:cNvSpPr>
              <a:spLocks noChangeArrowheads="1"/>
            </p:cNvSpPr>
            <p:nvPr/>
          </p:nvSpPr>
          <p:spPr bwMode="auto">
            <a:xfrm>
              <a:off x="2791" y="1588"/>
              <a:ext cx="139" cy="1998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149" name="Rectangle 18"/>
            <p:cNvSpPr>
              <a:spLocks noChangeArrowheads="1"/>
            </p:cNvSpPr>
            <p:nvPr/>
          </p:nvSpPr>
          <p:spPr bwMode="auto">
            <a:xfrm>
              <a:off x="442" y="2304"/>
              <a:ext cx="143" cy="128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150" name="Rectangle 19"/>
            <p:cNvSpPr>
              <a:spLocks noChangeArrowheads="1"/>
            </p:cNvSpPr>
            <p:nvPr/>
          </p:nvSpPr>
          <p:spPr bwMode="auto">
            <a:xfrm>
              <a:off x="444" y="2306"/>
              <a:ext cx="139" cy="128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151" name="Rectangle 20"/>
            <p:cNvSpPr>
              <a:spLocks noChangeArrowheads="1"/>
            </p:cNvSpPr>
            <p:nvPr/>
          </p:nvSpPr>
          <p:spPr bwMode="auto">
            <a:xfrm>
              <a:off x="882" y="2150"/>
              <a:ext cx="144" cy="143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152" name="Rectangle 21"/>
            <p:cNvSpPr>
              <a:spLocks noChangeArrowheads="1"/>
            </p:cNvSpPr>
            <p:nvPr/>
          </p:nvSpPr>
          <p:spPr bwMode="auto">
            <a:xfrm>
              <a:off x="884" y="2152"/>
              <a:ext cx="140" cy="143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153" name="Rectangle 22"/>
            <p:cNvSpPr>
              <a:spLocks noChangeArrowheads="1"/>
            </p:cNvSpPr>
            <p:nvPr/>
          </p:nvSpPr>
          <p:spPr bwMode="auto">
            <a:xfrm>
              <a:off x="1323" y="1984"/>
              <a:ext cx="144" cy="160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154" name="Rectangle 23"/>
            <p:cNvSpPr>
              <a:spLocks noChangeArrowheads="1"/>
            </p:cNvSpPr>
            <p:nvPr/>
          </p:nvSpPr>
          <p:spPr bwMode="auto">
            <a:xfrm>
              <a:off x="1325" y="1986"/>
              <a:ext cx="139" cy="160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155" name="Rectangle 24"/>
            <p:cNvSpPr>
              <a:spLocks noChangeArrowheads="1"/>
            </p:cNvSpPr>
            <p:nvPr/>
          </p:nvSpPr>
          <p:spPr bwMode="auto">
            <a:xfrm>
              <a:off x="1764" y="1766"/>
              <a:ext cx="143" cy="182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156" name="Rectangle 25"/>
            <p:cNvSpPr>
              <a:spLocks noChangeArrowheads="1"/>
            </p:cNvSpPr>
            <p:nvPr/>
          </p:nvSpPr>
          <p:spPr bwMode="auto">
            <a:xfrm>
              <a:off x="1766" y="1768"/>
              <a:ext cx="139" cy="1818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157" name="Rectangle 26"/>
            <p:cNvSpPr>
              <a:spLocks noChangeArrowheads="1"/>
            </p:cNvSpPr>
            <p:nvPr/>
          </p:nvSpPr>
          <p:spPr bwMode="auto">
            <a:xfrm>
              <a:off x="2205" y="1919"/>
              <a:ext cx="143" cy="166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158" name="Rectangle 27"/>
            <p:cNvSpPr>
              <a:spLocks noChangeArrowheads="1"/>
            </p:cNvSpPr>
            <p:nvPr/>
          </p:nvSpPr>
          <p:spPr bwMode="auto">
            <a:xfrm>
              <a:off x="2207" y="1921"/>
              <a:ext cx="139" cy="1665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159" name="Rectangle 28"/>
            <p:cNvSpPr>
              <a:spLocks noChangeArrowheads="1"/>
            </p:cNvSpPr>
            <p:nvPr/>
          </p:nvSpPr>
          <p:spPr bwMode="auto">
            <a:xfrm>
              <a:off x="2645" y="1624"/>
              <a:ext cx="144" cy="196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160" name="Rectangle 29"/>
            <p:cNvSpPr>
              <a:spLocks noChangeArrowheads="1"/>
            </p:cNvSpPr>
            <p:nvPr/>
          </p:nvSpPr>
          <p:spPr bwMode="auto">
            <a:xfrm>
              <a:off x="2647" y="1626"/>
              <a:ext cx="140" cy="196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161" name="Line 30"/>
            <p:cNvSpPr>
              <a:spLocks noChangeShapeType="1"/>
            </p:cNvSpPr>
            <p:nvPr/>
          </p:nvSpPr>
          <p:spPr bwMode="auto">
            <a:xfrm>
              <a:off x="365" y="3588"/>
              <a:ext cx="2644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3" name="Line 31"/>
            <p:cNvSpPr>
              <a:spLocks noChangeShapeType="1"/>
            </p:cNvSpPr>
            <p:nvPr/>
          </p:nvSpPr>
          <p:spPr bwMode="auto">
            <a:xfrm>
              <a:off x="365" y="1021"/>
              <a:ext cx="1" cy="2567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0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8163" name="Rectangle 32"/>
            <p:cNvSpPr>
              <a:spLocks noChangeArrowheads="1"/>
            </p:cNvSpPr>
            <p:nvPr/>
          </p:nvSpPr>
          <p:spPr bwMode="auto">
            <a:xfrm>
              <a:off x="421" y="3630"/>
              <a:ext cx="353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/>
                <a:t>Information</a:t>
              </a:r>
              <a:endParaRPr lang="en-US" sz="1000"/>
            </a:p>
          </p:txBody>
        </p:sp>
        <p:sp>
          <p:nvSpPr>
            <p:cNvPr id="48164" name="Rectangle 33"/>
            <p:cNvSpPr>
              <a:spLocks noChangeArrowheads="1"/>
            </p:cNvSpPr>
            <p:nvPr/>
          </p:nvSpPr>
          <p:spPr bwMode="auto">
            <a:xfrm>
              <a:off x="870" y="3630"/>
              <a:ext cx="338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/>
                <a:t>Vocabulary</a:t>
              </a:r>
              <a:endParaRPr lang="en-US" sz="1000"/>
            </a:p>
          </p:txBody>
        </p:sp>
        <p:sp>
          <p:nvSpPr>
            <p:cNvPr id="48165" name="Rectangle 34"/>
            <p:cNvSpPr>
              <a:spLocks noChangeArrowheads="1"/>
            </p:cNvSpPr>
            <p:nvPr/>
          </p:nvSpPr>
          <p:spPr bwMode="auto">
            <a:xfrm>
              <a:off x="1274" y="3630"/>
              <a:ext cx="394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/>
                <a:t>Mathe matics</a:t>
              </a:r>
              <a:endParaRPr lang="en-US" sz="1000"/>
            </a:p>
          </p:txBody>
        </p:sp>
        <p:sp>
          <p:nvSpPr>
            <p:cNvPr id="48166" name="Rectangle 35"/>
            <p:cNvSpPr>
              <a:spLocks noChangeArrowheads="1"/>
            </p:cNvSpPr>
            <p:nvPr/>
          </p:nvSpPr>
          <p:spPr bwMode="auto">
            <a:xfrm>
              <a:off x="1749" y="3630"/>
              <a:ext cx="330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/>
                <a:t>Similarities</a:t>
              </a:r>
              <a:endParaRPr lang="en-US" sz="1000"/>
            </a:p>
          </p:txBody>
        </p:sp>
        <p:sp>
          <p:nvSpPr>
            <p:cNvPr id="48167" name="Rectangle 36"/>
            <p:cNvSpPr>
              <a:spLocks noChangeArrowheads="1"/>
            </p:cNvSpPr>
            <p:nvPr/>
          </p:nvSpPr>
          <p:spPr bwMode="auto">
            <a:xfrm>
              <a:off x="2123" y="3630"/>
              <a:ext cx="458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/>
                <a:t>Comprehension</a:t>
              </a:r>
              <a:endParaRPr lang="en-US" sz="1000"/>
            </a:p>
          </p:txBody>
        </p:sp>
        <p:sp>
          <p:nvSpPr>
            <p:cNvPr id="48168" name="Rectangle 37"/>
            <p:cNvSpPr>
              <a:spLocks noChangeArrowheads="1"/>
            </p:cNvSpPr>
            <p:nvPr/>
          </p:nvSpPr>
          <p:spPr bwMode="auto">
            <a:xfrm>
              <a:off x="2644" y="3630"/>
              <a:ext cx="282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/>
                <a:t>Sentences</a:t>
              </a:r>
              <a:endParaRPr lang="en-US" sz="1000"/>
            </a:p>
          </p:txBody>
        </p:sp>
        <p:sp>
          <p:nvSpPr>
            <p:cNvPr id="48169" name="Rectangle 38"/>
            <p:cNvSpPr>
              <a:spLocks noChangeArrowheads="1"/>
            </p:cNvSpPr>
            <p:nvPr/>
          </p:nvSpPr>
          <p:spPr bwMode="auto">
            <a:xfrm>
              <a:off x="267" y="3556"/>
              <a:ext cx="4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0</a:t>
              </a:r>
              <a:endParaRPr lang="en-US" sz="1200"/>
            </a:p>
          </p:txBody>
        </p:sp>
        <p:sp>
          <p:nvSpPr>
            <p:cNvPr id="48170" name="Rectangle 39"/>
            <p:cNvSpPr>
              <a:spLocks noChangeArrowheads="1"/>
            </p:cNvSpPr>
            <p:nvPr/>
          </p:nvSpPr>
          <p:spPr bwMode="auto">
            <a:xfrm>
              <a:off x="267" y="2914"/>
              <a:ext cx="4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5</a:t>
              </a:r>
              <a:endParaRPr lang="en-US" sz="1200"/>
            </a:p>
          </p:txBody>
        </p:sp>
        <p:sp>
          <p:nvSpPr>
            <p:cNvPr id="48171" name="Rectangle 40"/>
            <p:cNvSpPr>
              <a:spLocks noChangeArrowheads="1"/>
            </p:cNvSpPr>
            <p:nvPr/>
          </p:nvSpPr>
          <p:spPr bwMode="auto">
            <a:xfrm>
              <a:off x="232" y="2273"/>
              <a:ext cx="8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10</a:t>
              </a:r>
              <a:endParaRPr lang="en-US" sz="1200"/>
            </a:p>
          </p:txBody>
        </p:sp>
        <p:sp>
          <p:nvSpPr>
            <p:cNvPr id="48172" name="Rectangle 41"/>
            <p:cNvSpPr>
              <a:spLocks noChangeArrowheads="1"/>
            </p:cNvSpPr>
            <p:nvPr/>
          </p:nvSpPr>
          <p:spPr bwMode="auto">
            <a:xfrm>
              <a:off x="232" y="1631"/>
              <a:ext cx="8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15</a:t>
              </a:r>
              <a:endParaRPr lang="en-US" sz="1200"/>
            </a:p>
          </p:txBody>
        </p:sp>
        <p:sp>
          <p:nvSpPr>
            <p:cNvPr id="48173" name="Rectangle 42"/>
            <p:cNvSpPr>
              <a:spLocks noChangeArrowheads="1"/>
            </p:cNvSpPr>
            <p:nvPr/>
          </p:nvSpPr>
          <p:spPr bwMode="auto">
            <a:xfrm>
              <a:off x="232" y="990"/>
              <a:ext cx="8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20</a:t>
              </a:r>
              <a:endParaRPr lang="en-US" sz="1200"/>
            </a:p>
          </p:txBody>
        </p:sp>
        <p:sp>
          <p:nvSpPr>
            <p:cNvPr id="48174" name="Rectangle 43"/>
            <p:cNvSpPr>
              <a:spLocks noChangeArrowheads="1"/>
            </p:cNvSpPr>
            <p:nvPr/>
          </p:nvSpPr>
          <p:spPr bwMode="auto">
            <a:xfrm rot="-5400000">
              <a:off x="-120" y="2226"/>
              <a:ext cx="38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IQ (verbal)</a:t>
              </a:r>
              <a:endParaRPr lang="en-US" sz="1200"/>
            </a:p>
          </p:txBody>
        </p:sp>
        <p:sp>
          <p:nvSpPr>
            <p:cNvPr id="48175" name="Rectangle 44"/>
            <p:cNvSpPr>
              <a:spLocks noChangeArrowheads="1"/>
            </p:cNvSpPr>
            <p:nvPr/>
          </p:nvSpPr>
          <p:spPr bwMode="auto">
            <a:xfrm>
              <a:off x="1243" y="1122"/>
              <a:ext cx="24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control</a:t>
              </a:r>
              <a:endParaRPr lang="en-US" sz="1200"/>
            </a:p>
          </p:txBody>
        </p:sp>
        <p:sp>
          <p:nvSpPr>
            <p:cNvPr id="48176" name="Rectangle 45"/>
            <p:cNvSpPr>
              <a:spLocks noChangeArrowheads="1"/>
            </p:cNvSpPr>
            <p:nvPr/>
          </p:nvSpPr>
          <p:spPr bwMode="auto">
            <a:xfrm>
              <a:off x="1550" y="1122"/>
              <a:ext cx="1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/>
                <a:t>case</a:t>
              </a:r>
              <a:endParaRPr lang="en-US" sz="1200"/>
            </a:p>
          </p:txBody>
        </p:sp>
        <p:sp>
          <p:nvSpPr>
            <p:cNvPr id="48177" name="Rectangle 46"/>
            <p:cNvSpPr>
              <a:spLocks noChangeArrowheads="1"/>
            </p:cNvSpPr>
            <p:nvPr/>
          </p:nvSpPr>
          <p:spPr bwMode="auto">
            <a:xfrm>
              <a:off x="1174" y="1136"/>
              <a:ext cx="59" cy="3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178" name="Rectangle 47"/>
            <p:cNvSpPr>
              <a:spLocks noChangeArrowheads="1"/>
            </p:cNvSpPr>
            <p:nvPr/>
          </p:nvSpPr>
          <p:spPr bwMode="auto">
            <a:xfrm>
              <a:off x="1176" y="1138"/>
              <a:ext cx="55" cy="31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179" name="Rectangle 48"/>
            <p:cNvSpPr>
              <a:spLocks noChangeArrowheads="1"/>
            </p:cNvSpPr>
            <p:nvPr/>
          </p:nvSpPr>
          <p:spPr bwMode="auto">
            <a:xfrm>
              <a:off x="1481" y="1136"/>
              <a:ext cx="59" cy="3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180" name="Rectangle 49"/>
            <p:cNvSpPr>
              <a:spLocks noChangeArrowheads="1"/>
            </p:cNvSpPr>
            <p:nvPr/>
          </p:nvSpPr>
          <p:spPr bwMode="auto">
            <a:xfrm>
              <a:off x="1483" y="1138"/>
              <a:ext cx="55" cy="31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48131" name="Text Box 98"/>
          <p:cNvSpPr txBox="1">
            <a:spLocks noChangeArrowheads="1"/>
          </p:cNvSpPr>
          <p:nvPr/>
        </p:nvSpPr>
        <p:spPr bwMode="auto">
          <a:xfrm>
            <a:off x="0" y="20955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Wechsler tests scores in children whose mothers were taking </a:t>
            </a:r>
            <a:r>
              <a:rPr lang="en-US" sz="2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methimazol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(MMI</a:t>
            </a:r>
            <a:r>
              <a:rPr lang="en-US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(   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and in control (   ). </a:t>
            </a:r>
          </a:p>
        </p:txBody>
      </p:sp>
      <p:sp>
        <p:nvSpPr>
          <p:cNvPr id="48132" name="Rectangle 99"/>
          <p:cNvSpPr>
            <a:spLocks noChangeArrowheads="1"/>
          </p:cNvSpPr>
          <p:nvPr/>
        </p:nvSpPr>
        <p:spPr bwMode="auto">
          <a:xfrm>
            <a:off x="4499992" y="764704"/>
            <a:ext cx="144462" cy="1444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Rectangle 100"/>
          <p:cNvSpPr>
            <a:spLocks noChangeArrowheads="1"/>
          </p:cNvSpPr>
          <p:nvPr/>
        </p:nvSpPr>
        <p:spPr bwMode="auto">
          <a:xfrm>
            <a:off x="7092280" y="764704"/>
            <a:ext cx="144463" cy="1444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TextBox 4"/>
          <p:cNvSpPr txBox="1">
            <a:spLocks noChangeArrowheads="1"/>
          </p:cNvSpPr>
          <p:nvPr/>
        </p:nvSpPr>
        <p:spPr bwMode="auto">
          <a:xfrm>
            <a:off x="500063" y="6438900"/>
            <a:ext cx="3330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Azizi et al.J Endocrinol Invest 2002;25:586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357938" y="3536950"/>
            <a:ext cx="171450" cy="963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237626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ARE THE INDICATIONS AND TIMING FOR THYROIDECTOMY IN THE MANAGEMENT OF GRAVES’ DISEASE IN HYPERTHYROIDISM?</a:t>
            </a:r>
            <a:r>
              <a:rPr lang="en-US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789040"/>
            <a:ext cx="8686800" cy="2229197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Thyroidectomy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pregnancy is rarely indicated. If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required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optimal time for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thyroidectomy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is in the second trimester.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222312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THE VALUE OF TSHRAB MEASUREMENT IN THE EVALUATION OF A PREGNANT WOMAN WITH GRAVES’ HYPERTHYROIDISM?</a:t>
            </a:r>
            <a:r>
              <a:rPr lang="en-US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140968"/>
            <a:ext cx="8229600" cy="2409131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 the patient has a 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past or present history of Graves’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disease, a maternal serum measure of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TSHRAb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should be obtained at 22-26 weeks gestation.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6165304"/>
            <a:ext cx="369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Lution</a:t>
            </a:r>
            <a:r>
              <a:rPr lang="en-US" sz="1200" dirty="0" smtClean="0">
                <a:solidFill>
                  <a:srgbClr val="002060"/>
                </a:solidFill>
              </a:rPr>
              <a:t> O et al. J </a:t>
            </a:r>
            <a:r>
              <a:rPr lang="en-US" sz="1200" dirty="0" err="1" smtClean="0">
                <a:solidFill>
                  <a:srgbClr val="002060"/>
                </a:solidFill>
              </a:rPr>
              <a:t>Clin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Endocrinol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Metab</a:t>
            </a:r>
            <a:r>
              <a:rPr lang="en-US" sz="1200" dirty="0" smtClean="0">
                <a:solidFill>
                  <a:srgbClr val="002060"/>
                </a:solidFill>
              </a:rPr>
              <a:t> 2005; 90: 6093</a:t>
            </a:r>
          </a:p>
          <a:p>
            <a:r>
              <a:rPr lang="en-US" sz="1200" dirty="0" err="1" smtClean="0">
                <a:solidFill>
                  <a:srgbClr val="002060"/>
                </a:solidFill>
              </a:rPr>
              <a:t>Laurberg</a:t>
            </a:r>
            <a:r>
              <a:rPr lang="en-US" sz="1200" dirty="0" smtClean="0">
                <a:solidFill>
                  <a:srgbClr val="002060"/>
                </a:solidFill>
              </a:rPr>
              <a:t> P et al. </a:t>
            </a:r>
            <a:r>
              <a:rPr lang="en-US" sz="1200" dirty="0" err="1" smtClean="0">
                <a:solidFill>
                  <a:srgbClr val="002060"/>
                </a:solidFill>
              </a:rPr>
              <a:t>Europ</a:t>
            </a:r>
            <a:r>
              <a:rPr lang="en-US" sz="1200" dirty="0" smtClean="0">
                <a:solidFill>
                  <a:srgbClr val="002060"/>
                </a:solidFill>
              </a:rPr>
              <a:t> J </a:t>
            </a:r>
            <a:r>
              <a:rPr lang="en-US" sz="1200" dirty="0" err="1" smtClean="0">
                <a:solidFill>
                  <a:srgbClr val="002060"/>
                </a:solidFill>
              </a:rPr>
              <a:t>Endocrinol</a:t>
            </a:r>
            <a:r>
              <a:rPr lang="en-US" sz="1200" dirty="0" smtClean="0">
                <a:solidFill>
                  <a:srgbClr val="002060"/>
                </a:solidFill>
              </a:rPr>
              <a:t>  2009;160: 1-8</a:t>
            </a:r>
          </a:p>
          <a:p>
            <a:r>
              <a:rPr lang="en-US" sz="1200" dirty="0" err="1" smtClean="0">
                <a:solidFill>
                  <a:srgbClr val="002060"/>
                </a:solidFill>
              </a:rPr>
              <a:t>Zwaveling</a:t>
            </a:r>
            <a:r>
              <a:rPr lang="en-US" sz="1200" dirty="0" smtClean="0">
                <a:solidFill>
                  <a:srgbClr val="002060"/>
                </a:solidFill>
              </a:rPr>
              <a:t>- </a:t>
            </a:r>
            <a:r>
              <a:rPr lang="en-US" sz="1200" dirty="0" err="1" smtClean="0">
                <a:solidFill>
                  <a:srgbClr val="002060"/>
                </a:solidFill>
              </a:rPr>
              <a:t>Soonawala</a:t>
            </a:r>
            <a:r>
              <a:rPr lang="en-US" sz="1200" dirty="0" smtClean="0">
                <a:solidFill>
                  <a:srgbClr val="002060"/>
                </a:solidFill>
              </a:rPr>
              <a:t> N et al. Thyroid 2009; 19: 661-2.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363272" cy="795114"/>
          </a:xfrm>
        </p:spPr>
        <p:txBody>
          <a:bodyPr/>
          <a:lstStyle/>
          <a:p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Management of </a:t>
            </a:r>
            <a:r>
              <a:rPr lang="en-US" sz="3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thyrotoxicosis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pregnancy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688" y="908720"/>
            <a:ext cx="8686800" cy="561662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b="1" i="1" dirty="0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Confirm diagnosis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i="1" dirty="0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Start </a:t>
            </a:r>
            <a:r>
              <a:rPr lang="en-US" sz="2200" b="1" i="1" dirty="0" err="1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propylthiouracil</a:t>
            </a:r>
            <a:r>
              <a:rPr lang="en-US" sz="2200" b="1" i="1" dirty="0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200" b="1" i="1" dirty="0" err="1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methimazole</a:t>
            </a:r>
            <a:endParaRPr lang="en-US" sz="2200" b="1" i="1" dirty="0" smtClean="0">
              <a:solidFill>
                <a:srgbClr val="0B539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b="1" i="1" dirty="0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Render patient </a:t>
            </a:r>
            <a:r>
              <a:rPr lang="en-US" sz="2200" b="1" i="1" dirty="0" err="1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euthyroid</a:t>
            </a:r>
            <a:r>
              <a:rPr lang="en-US" sz="2200" b="1" i="1" dirty="0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: continue with low-dose ATD up to and during labor and postpartum</a:t>
            </a:r>
          </a:p>
          <a:p>
            <a:pPr eaLnBrk="1" hangingPunct="1">
              <a:lnSpc>
                <a:spcPct val="80000"/>
              </a:lnSpc>
            </a:pPr>
            <a:endParaRPr lang="en-US" sz="2200" b="1" i="1" dirty="0" smtClean="0">
              <a:solidFill>
                <a:srgbClr val="0B539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b="1" i="1" dirty="0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Monitor thyroid function: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dirty="0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      Throughout gestation; adjust ATD if necessary to maintain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dirty="0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      T4 at upper level of normal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dirty="0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      Check </a:t>
            </a:r>
            <a:r>
              <a:rPr lang="en-US" sz="2200" b="1" dirty="0" err="1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TSAb</a:t>
            </a:r>
            <a:r>
              <a:rPr lang="en-US" sz="2200" b="1" dirty="0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 at 26 weeks</a:t>
            </a:r>
          </a:p>
          <a:p>
            <a:pPr eaLnBrk="1" hangingPunct="1">
              <a:lnSpc>
                <a:spcPct val="80000"/>
              </a:lnSpc>
            </a:pPr>
            <a:endParaRPr lang="en-US" sz="2200" b="1" dirty="0" smtClean="0">
              <a:solidFill>
                <a:srgbClr val="0B539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b="1" i="1" dirty="0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Discuss treatment with patient</a:t>
            </a:r>
          </a:p>
          <a:p>
            <a:pPr eaLnBrk="1" hangingPunct="1">
              <a:lnSpc>
                <a:spcPct val="80000"/>
              </a:lnSpc>
              <a:buClr>
                <a:srgbClr val="59AAF2"/>
              </a:buClr>
              <a:buSzPct val="85000"/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 effect on patient</a:t>
            </a:r>
          </a:p>
          <a:p>
            <a:pPr eaLnBrk="1" hangingPunct="1">
              <a:lnSpc>
                <a:spcPct val="80000"/>
              </a:lnSpc>
              <a:buClr>
                <a:srgbClr val="59AAF2"/>
              </a:buClr>
              <a:buSzPct val="85000"/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 effect on fetus</a:t>
            </a:r>
          </a:p>
          <a:p>
            <a:pPr eaLnBrk="1" hangingPunct="1">
              <a:lnSpc>
                <a:spcPct val="80000"/>
              </a:lnSpc>
              <a:buClr>
                <a:srgbClr val="59AAF2"/>
              </a:buClr>
              <a:buSzPct val="85000"/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 breast feeding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Tx/>
            </a:pPr>
            <a:endParaRPr lang="en-US" sz="2200" b="1" dirty="0" smtClean="0">
              <a:solidFill>
                <a:srgbClr val="0B539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b="1" i="1" dirty="0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Inform obstetrician and pediatrician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i="1" dirty="0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Review postpartum-check</a:t>
            </a:r>
            <a:endParaRPr lang="en-US" sz="2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51520" y="548680"/>
            <a:ext cx="8602133" cy="990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Recommendations for the Treatment of  Graves’ Hyperthyroidism in Pregnancy 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69711" y="1844676"/>
            <a:ext cx="8298745" cy="4824684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Start US monitoring of the fetus from gestational week 22 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Fetal goiter (vascular pattern)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Fetal tachycardia: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Delayed bone maturation: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Advanced bone maturity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Fetal movements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600"/>
              </a:spcBef>
              <a:buClr>
                <a:srgbClr val="FFFF02"/>
              </a:buClr>
              <a:buSzPct val="60000"/>
              <a:buFont typeface="Wingdings" pitchFamily="2" charset="2"/>
              <a:buChar char="§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Measure TSH-R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Ab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in the mother serum at 22-24 gestational weeks 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600"/>
              </a:spcBef>
              <a:buClr>
                <a:srgbClr val="FFFF02"/>
              </a:buClr>
              <a:buSzPct val="60000"/>
              <a:buFont typeface="Wingdings" pitchFamily="2" charset="2"/>
              <a:buChar char="§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Check thyroid function in the  neonate (cord blood, 1st and  2nd week of life)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600"/>
              </a:spcBef>
              <a:buClr>
                <a:srgbClr val="FFFF02"/>
              </a:buClr>
              <a:buSzPct val="60000"/>
              <a:buFont typeface="Wingdings" pitchFamily="2" charset="2"/>
              <a:buChar char="§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Search for TSH-R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Ab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in the neonate serum (if positive in the mother)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600"/>
              </a:spcBef>
              <a:buClr>
                <a:srgbClr val="FFFF02"/>
              </a:buClr>
              <a:buSzPct val="60000"/>
              <a:buFont typeface="Wingdings" pitchFamily="2" charset="2"/>
              <a:buChar char="§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Check maternal thyroid function in the post-partum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   	</a:t>
            </a:r>
            <a:r>
              <a:rPr lang="en-US" dirty="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SHOULD WOMEN WITH GRAVES’ DISEASE BE COUNSELED PRE-PREGNANCY?</a:t>
            </a:r>
            <a:r>
              <a:rPr 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Hyperthyroidism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should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well controlled before attempting pregnancy</a:t>
            </a:r>
            <a:r>
              <a:rPr lang="en-US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C00000"/>
              </a:buClr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Patients on anti-thyroid drugs should be switched to PTU when pregnancy is being attempted or at time of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conception (?). </a:t>
            </a:r>
          </a:p>
          <a:p>
            <a:pPr>
              <a:buClr>
                <a:srgbClr val="C00000"/>
              </a:buClr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patients with 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high titers of 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TRAb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antibodies requiring definitive therapy for Graves’ disease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the setting of a planned pregnancy within the next two years, surgery is preferable to radioactive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iodine (?).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387" y="115888"/>
            <a:ext cx="8689975" cy="6769102"/>
            <a:chOff x="113" y="73"/>
            <a:chExt cx="5474" cy="4264"/>
          </a:xfrm>
        </p:grpSpPr>
        <p:sp>
          <p:nvSpPr>
            <p:cNvPr id="37892" name="Rectangle 5"/>
            <p:cNvSpPr>
              <a:spLocks noChangeArrowheads="1"/>
            </p:cNvSpPr>
            <p:nvPr/>
          </p:nvSpPr>
          <p:spPr bwMode="auto">
            <a:xfrm>
              <a:off x="766" y="552"/>
              <a:ext cx="4433" cy="31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86" y="438"/>
              <a:ext cx="5101" cy="3882"/>
              <a:chOff x="521" y="483"/>
              <a:chExt cx="5101" cy="3882"/>
            </a:xfrm>
          </p:grpSpPr>
          <p:sp>
            <p:nvSpPr>
              <p:cNvPr id="37898" name="Line 7"/>
              <p:cNvSpPr>
                <a:spLocks noChangeShapeType="1"/>
              </p:cNvSpPr>
              <p:nvPr/>
            </p:nvSpPr>
            <p:spPr bwMode="auto">
              <a:xfrm flipV="1">
                <a:off x="898" y="1890"/>
                <a:ext cx="0" cy="113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9" name="Line 8"/>
              <p:cNvSpPr>
                <a:spLocks noChangeShapeType="1"/>
              </p:cNvSpPr>
              <p:nvPr/>
            </p:nvSpPr>
            <p:spPr bwMode="auto">
              <a:xfrm flipV="1">
                <a:off x="903" y="2207"/>
                <a:ext cx="0" cy="10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0" name="Line 9"/>
              <p:cNvSpPr>
                <a:spLocks noChangeShapeType="1"/>
              </p:cNvSpPr>
              <p:nvPr/>
            </p:nvSpPr>
            <p:spPr bwMode="auto">
              <a:xfrm flipV="1">
                <a:off x="885" y="2085"/>
                <a:ext cx="0" cy="12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1" name="Line 10"/>
              <p:cNvSpPr>
                <a:spLocks noChangeShapeType="1"/>
              </p:cNvSpPr>
              <p:nvPr/>
            </p:nvSpPr>
            <p:spPr bwMode="auto">
              <a:xfrm flipV="1">
                <a:off x="1108" y="2343"/>
                <a:ext cx="0" cy="1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2" name="Line 11"/>
              <p:cNvSpPr>
                <a:spLocks noChangeShapeType="1"/>
              </p:cNvSpPr>
              <p:nvPr/>
            </p:nvSpPr>
            <p:spPr bwMode="auto">
              <a:xfrm flipV="1">
                <a:off x="1738" y="1745"/>
                <a:ext cx="0" cy="173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3" name="Line 12"/>
              <p:cNvSpPr>
                <a:spLocks noChangeShapeType="1"/>
              </p:cNvSpPr>
              <p:nvPr/>
            </p:nvSpPr>
            <p:spPr bwMode="auto">
              <a:xfrm flipV="1">
                <a:off x="1948" y="2049"/>
                <a:ext cx="0" cy="20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4" name="Line 13"/>
              <p:cNvSpPr>
                <a:spLocks noChangeShapeType="1"/>
              </p:cNvSpPr>
              <p:nvPr/>
            </p:nvSpPr>
            <p:spPr bwMode="auto">
              <a:xfrm flipH="1" flipV="1">
                <a:off x="2156" y="2192"/>
                <a:ext cx="3" cy="18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5" name="Line 14"/>
              <p:cNvSpPr>
                <a:spLocks noChangeShapeType="1"/>
              </p:cNvSpPr>
              <p:nvPr/>
            </p:nvSpPr>
            <p:spPr bwMode="auto">
              <a:xfrm flipV="1">
                <a:off x="1321" y="962"/>
                <a:ext cx="0" cy="173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6" name="Line 15"/>
              <p:cNvSpPr>
                <a:spLocks noChangeShapeType="1"/>
              </p:cNvSpPr>
              <p:nvPr/>
            </p:nvSpPr>
            <p:spPr bwMode="auto">
              <a:xfrm flipV="1">
                <a:off x="1530" y="1282"/>
                <a:ext cx="0" cy="19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7" name="Line 16"/>
              <p:cNvSpPr>
                <a:spLocks noChangeShapeType="1"/>
              </p:cNvSpPr>
              <p:nvPr/>
            </p:nvSpPr>
            <p:spPr bwMode="auto">
              <a:xfrm flipV="1">
                <a:off x="1114" y="722"/>
                <a:ext cx="0" cy="22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8" name="Line 17"/>
              <p:cNvSpPr>
                <a:spLocks noChangeShapeType="1"/>
              </p:cNvSpPr>
              <p:nvPr/>
            </p:nvSpPr>
            <p:spPr bwMode="auto">
              <a:xfrm flipV="1">
                <a:off x="1109" y="2582"/>
                <a:ext cx="0" cy="132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9" name="Line 18"/>
              <p:cNvSpPr>
                <a:spLocks noChangeShapeType="1"/>
              </p:cNvSpPr>
              <p:nvPr/>
            </p:nvSpPr>
            <p:spPr bwMode="auto">
              <a:xfrm flipV="1">
                <a:off x="1325" y="3057"/>
                <a:ext cx="0" cy="79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0" name="Line 19"/>
              <p:cNvSpPr>
                <a:spLocks noChangeShapeType="1"/>
              </p:cNvSpPr>
              <p:nvPr/>
            </p:nvSpPr>
            <p:spPr bwMode="auto">
              <a:xfrm flipV="1">
                <a:off x="1323" y="2560"/>
                <a:ext cx="0" cy="1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1" name="Line 20"/>
              <p:cNvSpPr>
                <a:spLocks noChangeShapeType="1"/>
              </p:cNvSpPr>
              <p:nvPr/>
            </p:nvSpPr>
            <p:spPr bwMode="auto">
              <a:xfrm flipV="1">
                <a:off x="1534" y="3244"/>
                <a:ext cx="3" cy="82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2" name="Line 21"/>
              <p:cNvSpPr>
                <a:spLocks noChangeShapeType="1"/>
              </p:cNvSpPr>
              <p:nvPr/>
            </p:nvSpPr>
            <p:spPr bwMode="auto">
              <a:xfrm flipV="1">
                <a:off x="1533" y="2749"/>
                <a:ext cx="0" cy="1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3" name="Line 22"/>
              <p:cNvSpPr>
                <a:spLocks noChangeShapeType="1"/>
              </p:cNvSpPr>
              <p:nvPr/>
            </p:nvSpPr>
            <p:spPr bwMode="auto">
              <a:xfrm flipV="1">
                <a:off x="1740" y="2992"/>
                <a:ext cx="0" cy="1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4" name="Line 23"/>
              <p:cNvSpPr>
                <a:spLocks noChangeShapeType="1"/>
              </p:cNvSpPr>
              <p:nvPr/>
            </p:nvSpPr>
            <p:spPr bwMode="auto">
              <a:xfrm flipV="1">
                <a:off x="1952" y="3137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5" name="Line 24"/>
              <p:cNvSpPr>
                <a:spLocks noChangeShapeType="1"/>
              </p:cNvSpPr>
              <p:nvPr/>
            </p:nvSpPr>
            <p:spPr bwMode="auto">
              <a:xfrm flipV="1">
                <a:off x="1740" y="3381"/>
                <a:ext cx="0" cy="53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6" name="Line 25"/>
              <p:cNvSpPr>
                <a:spLocks noChangeShapeType="1"/>
              </p:cNvSpPr>
              <p:nvPr/>
            </p:nvSpPr>
            <p:spPr bwMode="auto">
              <a:xfrm flipV="1">
                <a:off x="1950" y="3442"/>
                <a:ext cx="0" cy="53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7" name="Line 26"/>
              <p:cNvSpPr>
                <a:spLocks noChangeShapeType="1"/>
              </p:cNvSpPr>
              <p:nvPr/>
            </p:nvSpPr>
            <p:spPr bwMode="auto">
              <a:xfrm flipV="1">
                <a:off x="2163" y="3450"/>
                <a:ext cx="0" cy="55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8" name="Line 27"/>
              <p:cNvSpPr>
                <a:spLocks noChangeShapeType="1"/>
              </p:cNvSpPr>
              <p:nvPr/>
            </p:nvSpPr>
            <p:spPr bwMode="auto">
              <a:xfrm flipV="1">
                <a:off x="2165" y="3287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9" name="Line 28"/>
              <p:cNvSpPr>
                <a:spLocks noChangeShapeType="1"/>
              </p:cNvSpPr>
              <p:nvPr/>
            </p:nvSpPr>
            <p:spPr bwMode="auto">
              <a:xfrm flipV="1">
                <a:off x="2378" y="335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0" name="Line 29"/>
              <p:cNvSpPr>
                <a:spLocks noChangeShapeType="1"/>
              </p:cNvSpPr>
              <p:nvPr/>
            </p:nvSpPr>
            <p:spPr bwMode="auto">
              <a:xfrm flipV="1">
                <a:off x="2581" y="336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1" name="Line 30"/>
              <p:cNvSpPr>
                <a:spLocks noChangeShapeType="1"/>
              </p:cNvSpPr>
              <p:nvPr/>
            </p:nvSpPr>
            <p:spPr bwMode="auto">
              <a:xfrm flipV="1">
                <a:off x="2799" y="3380"/>
                <a:ext cx="0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2" name="Line 31"/>
              <p:cNvSpPr>
                <a:spLocks noChangeShapeType="1"/>
              </p:cNvSpPr>
              <p:nvPr/>
            </p:nvSpPr>
            <p:spPr bwMode="auto">
              <a:xfrm flipV="1">
                <a:off x="2381" y="3566"/>
                <a:ext cx="0" cy="39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3" name="Line 32"/>
              <p:cNvSpPr>
                <a:spLocks noChangeShapeType="1"/>
              </p:cNvSpPr>
              <p:nvPr/>
            </p:nvSpPr>
            <p:spPr bwMode="auto">
              <a:xfrm flipV="1">
                <a:off x="2586" y="3589"/>
                <a:ext cx="0" cy="39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4" name="Line 33"/>
              <p:cNvSpPr>
                <a:spLocks noChangeShapeType="1"/>
              </p:cNvSpPr>
              <p:nvPr/>
            </p:nvSpPr>
            <p:spPr bwMode="auto">
              <a:xfrm flipV="1">
                <a:off x="2794" y="3616"/>
                <a:ext cx="0" cy="39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5" name="Line 34"/>
              <p:cNvSpPr>
                <a:spLocks noChangeShapeType="1"/>
              </p:cNvSpPr>
              <p:nvPr/>
            </p:nvSpPr>
            <p:spPr bwMode="auto">
              <a:xfrm flipV="1">
                <a:off x="3009" y="3647"/>
                <a:ext cx="0" cy="39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6" name="Line 35"/>
              <p:cNvSpPr>
                <a:spLocks noChangeShapeType="1"/>
              </p:cNvSpPr>
              <p:nvPr/>
            </p:nvSpPr>
            <p:spPr bwMode="auto">
              <a:xfrm flipV="1">
                <a:off x="3220" y="3644"/>
                <a:ext cx="0" cy="39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7" name="Line 36"/>
              <p:cNvSpPr>
                <a:spLocks noChangeShapeType="1"/>
              </p:cNvSpPr>
              <p:nvPr/>
            </p:nvSpPr>
            <p:spPr bwMode="auto">
              <a:xfrm flipV="1">
                <a:off x="3435" y="3674"/>
                <a:ext cx="0" cy="39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8" name="Line 37"/>
              <p:cNvSpPr>
                <a:spLocks noChangeShapeType="1"/>
              </p:cNvSpPr>
              <p:nvPr/>
            </p:nvSpPr>
            <p:spPr bwMode="auto">
              <a:xfrm flipV="1">
                <a:off x="3010" y="3413"/>
                <a:ext cx="0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9" name="Line 38"/>
              <p:cNvSpPr>
                <a:spLocks noChangeShapeType="1"/>
              </p:cNvSpPr>
              <p:nvPr/>
            </p:nvSpPr>
            <p:spPr bwMode="auto">
              <a:xfrm flipV="1">
                <a:off x="3222" y="3438"/>
                <a:ext cx="0" cy="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0" name="Line 39"/>
              <p:cNvSpPr>
                <a:spLocks noChangeShapeType="1"/>
              </p:cNvSpPr>
              <p:nvPr/>
            </p:nvSpPr>
            <p:spPr bwMode="auto">
              <a:xfrm flipV="1">
                <a:off x="3430" y="3466"/>
                <a:ext cx="0" cy="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1" name="Line 40"/>
              <p:cNvSpPr>
                <a:spLocks noChangeShapeType="1"/>
              </p:cNvSpPr>
              <p:nvPr/>
            </p:nvSpPr>
            <p:spPr bwMode="auto">
              <a:xfrm flipH="1" flipV="1">
                <a:off x="2372" y="2263"/>
                <a:ext cx="2" cy="20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2" name="Line 41"/>
              <p:cNvSpPr>
                <a:spLocks noChangeShapeType="1"/>
              </p:cNvSpPr>
              <p:nvPr/>
            </p:nvSpPr>
            <p:spPr bwMode="auto">
              <a:xfrm flipV="1">
                <a:off x="2579" y="2321"/>
                <a:ext cx="0" cy="18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3" name="Line 42"/>
              <p:cNvSpPr>
                <a:spLocks noChangeShapeType="1"/>
              </p:cNvSpPr>
              <p:nvPr/>
            </p:nvSpPr>
            <p:spPr bwMode="auto">
              <a:xfrm flipV="1">
                <a:off x="2790" y="2434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4" name="Line 43"/>
              <p:cNvSpPr>
                <a:spLocks noChangeShapeType="1"/>
              </p:cNvSpPr>
              <p:nvPr/>
            </p:nvSpPr>
            <p:spPr bwMode="auto">
              <a:xfrm flipV="1">
                <a:off x="2997" y="2520"/>
                <a:ext cx="0" cy="18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5" name="Line 44"/>
              <p:cNvSpPr>
                <a:spLocks noChangeShapeType="1"/>
              </p:cNvSpPr>
              <p:nvPr/>
            </p:nvSpPr>
            <p:spPr bwMode="auto">
              <a:xfrm flipV="1">
                <a:off x="3215" y="2595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6" name="Line 45"/>
              <p:cNvSpPr>
                <a:spLocks noChangeShapeType="1"/>
              </p:cNvSpPr>
              <p:nvPr/>
            </p:nvSpPr>
            <p:spPr bwMode="auto">
              <a:xfrm flipV="1">
                <a:off x="3430" y="2655"/>
                <a:ext cx="0" cy="18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7" name="Line 46"/>
              <p:cNvSpPr>
                <a:spLocks noChangeShapeType="1"/>
              </p:cNvSpPr>
              <p:nvPr/>
            </p:nvSpPr>
            <p:spPr bwMode="auto">
              <a:xfrm flipV="1">
                <a:off x="3847" y="2728"/>
                <a:ext cx="0" cy="17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8" name="Line 47"/>
              <p:cNvSpPr>
                <a:spLocks noChangeShapeType="1"/>
              </p:cNvSpPr>
              <p:nvPr/>
            </p:nvSpPr>
            <p:spPr bwMode="auto">
              <a:xfrm flipV="1">
                <a:off x="4270" y="2696"/>
                <a:ext cx="0" cy="20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9" name="Line 48"/>
              <p:cNvSpPr>
                <a:spLocks noChangeShapeType="1"/>
              </p:cNvSpPr>
              <p:nvPr/>
            </p:nvSpPr>
            <p:spPr bwMode="auto">
              <a:xfrm flipV="1">
                <a:off x="4688" y="2776"/>
                <a:ext cx="0" cy="20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0" name="Line 49"/>
              <p:cNvSpPr>
                <a:spLocks noChangeShapeType="1"/>
              </p:cNvSpPr>
              <p:nvPr/>
            </p:nvSpPr>
            <p:spPr bwMode="auto">
              <a:xfrm flipV="1">
                <a:off x="5114" y="2790"/>
                <a:ext cx="0" cy="21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1" name="Line 50"/>
              <p:cNvSpPr>
                <a:spLocks noChangeShapeType="1"/>
              </p:cNvSpPr>
              <p:nvPr/>
            </p:nvSpPr>
            <p:spPr bwMode="auto">
              <a:xfrm flipV="1">
                <a:off x="3851" y="3539"/>
                <a:ext cx="0" cy="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2" name="Line 51"/>
              <p:cNvSpPr>
                <a:spLocks noChangeShapeType="1"/>
              </p:cNvSpPr>
              <p:nvPr/>
            </p:nvSpPr>
            <p:spPr bwMode="auto">
              <a:xfrm flipV="1">
                <a:off x="4276" y="3536"/>
                <a:ext cx="0" cy="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3" name="Line 52"/>
              <p:cNvSpPr>
                <a:spLocks noChangeShapeType="1"/>
              </p:cNvSpPr>
              <p:nvPr/>
            </p:nvSpPr>
            <p:spPr bwMode="auto">
              <a:xfrm flipV="1">
                <a:off x="5117" y="3437"/>
                <a:ext cx="0" cy="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4" name="Line 53"/>
              <p:cNvSpPr>
                <a:spLocks noChangeShapeType="1"/>
              </p:cNvSpPr>
              <p:nvPr/>
            </p:nvSpPr>
            <p:spPr bwMode="auto">
              <a:xfrm flipV="1">
                <a:off x="4694" y="3528"/>
                <a:ext cx="0" cy="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5" name="Line 54"/>
              <p:cNvSpPr>
                <a:spLocks noChangeShapeType="1"/>
              </p:cNvSpPr>
              <p:nvPr/>
            </p:nvSpPr>
            <p:spPr bwMode="auto">
              <a:xfrm flipV="1">
                <a:off x="4279" y="3694"/>
                <a:ext cx="0" cy="39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6" name="Line 55"/>
              <p:cNvSpPr>
                <a:spLocks noChangeShapeType="1"/>
              </p:cNvSpPr>
              <p:nvPr/>
            </p:nvSpPr>
            <p:spPr bwMode="auto">
              <a:xfrm flipV="1">
                <a:off x="4694" y="3684"/>
                <a:ext cx="0" cy="39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7" name="Line 56"/>
              <p:cNvSpPr>
                <a:spLocks noChangeShapeType="1"/>
              </p:cNvSpPr>
              <p:nvPr/>
            </p:nvSpPr>
            <p:spPr bwMode="auto">
              <a:xfrm flipV="1">
                <a:off x="5115" y="3602"/>
                <a:ext cx="0" cy="39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8" name="Line 57"/>
              <p:cNvSpPr>
                <a:spLocks noChangeShapeType="1"/>
              </p:cNvSpPr>
              <p:nvPr/>
            </p:nvSpPr>
            <p:spPr bwMode="auto">
              <a:xfrm flipV="1">
                <a:off x="3851" y="3676"/>
                <a:ext cx="0" cy="39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9" name="Rectangle 58"/>
              <p:cNvSpPr>
                <a:spLocks noChangeArrowheads="1"/>
              </p:cNvSpPr>
              <p:nvPr/>
            </p:nvSpPr>
            <p:spPr bwMode="auto">
              <a:xfrm>
                <a:off x="793" y="587"/>
                <a:ext cx="4428" cy="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0" name="Rectangle 59"/>
              <p:cNvSpPr>
                <a:spLocks noChangeArrowheads="1"/>
              </p:cNvSpPr>
              <p:nvPr/>
            </p:nvSpPr>
            <p:spPr bwMode="auto">
              <a:xfrm>
                <a:off x="793" y="587"/>
                <a:ext cx="4428" cy="3165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1" name="Line 60"/>
              <p:cNvSpPr>
                <a:spLocks noChangeShapeType="1"/>
              </p:cNvSpPr>
              <p:nvPr/>
            </p:nvSpPr>
            <p:spPr bwMode="auto">
              <a:xfrm>
                <a:off x="793" y="587"/>
                <a:ext cx="1" cy="316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2" name="Line 61"/>
              <p:cNvSpPr>
                <a:spLocks noChangeShapeType="1"/>
              </p:cNvSpPr>
              <p:nvPr/>
            </p:nvSpPr>
            <p:spPr bwMode="auto">
              <a:xfrm>
                <a:off x="749" y="3759"/>
                <a:ext cx="4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3" name="Line 62"/>
              <p:cNvSpPr>
                <a:spLocks noChangeShapeType="1"/>
              </p:cNvSpPr>
              <p:nvPr/>
            </p:nvSpPr>
            <p:spPr bwMode="auto">
              <a:xfrm>
                <a:off x="749" y="3302"/>
                <a:ext cx="4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4" name="Line 63"/>
              <p:cNvSpPr>
                <a:spLocks noChangeShapeType="1"/>
              </p:cNvSpPr>
              <p:nvPr/>
            </p:nvSpPr>
            <p:spPr bwMode="auto">
              <a:xfrm>
                <a:off x="749" y="2844"/>
                <a:ext cx="4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5" name="Line 64"/>
              <p:cNvSpPr>
                <a:spLocks noChangeShapeType="1"/>
              </p:cNvSpPr>
              <p:nvPr/>
            </p:nvSpPr>
            <p:spPr bwMode="auto">
              <a:xfrm>
                <a:off x="749" y="2394"/>
                <a:ext cx="4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6" name="Line 65"/>
              <p:cNvSpPr>
                <a:spLocks noChangeShapeType="1"/>
              </p:cNvSpPr>
              <p:nvPr/>
            </p:nvSpPr>
            <p:spPr bwMode="auto">
              <a:xfrm>
                <a:off x="749" y="1944"/>
                <a:ext cx="4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7" name="Line 66"/>
              <p:cNvSpPr>
                <a:spLocks noChangeShapeType="1"/>
              </p:cNvSpPr>
              <p:nvPr/>
            </p:nvSpPr>
            <p:spPr bwMode="auto">
              <a:xfrm>
                <a:off x="749" y="1495"/>
                <a:ext cx="4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8" name="Line 67"/>
              <p:cNvSpPr>
                <a:spLocks noChangeShapeType="1"/>
              </p:cNvSpPr>
              <p:nvPr/>
            </p:nvSpPr>
            <p:spPr bwMode="auto">
              <a:xfrm>
                <a:off x="749" y="1036"/>
                <a:ext cx="4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9" name="Line 68"/>
              <p:cNvSpPr>
                <a:spLocks noChangeShapeType="1"/>
              </p:cNvSpPr>
              <p:nvPr/>
            </p:nvSpPr>
            <p:spPr bwMode="auto">
              <a:xfrm>
                <a:off x="749" y="587"/>
                <a:ext cx="4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0" name="Freeform 69"/>
              <p:cNvSpPr>
                <a:spLocks/>
              </p:cNvSpPr>
              <p:nvPr/>
            </p:nvSpPr>
            <p:spPr bwMode="auto">
              <a:xfrm>
                <a:off x="895" y="2022"/>
                <a:ext cx="4224" cy="1678"/>
              </a:xfrm>
              <a:custGeom>
                <a:avLst/>
                <a:gdLst>
                  <a:gd name="T0" fmla="*/ 0 w 576"/>
                  <a:gd name="T1" fmla="*/ 0 h 194"/>
                  <a:gd name="T2" fmla="*/ 1562 w 576"/>
                  <a:gd name="T3" fmla="*/ 4792 h 194"/>
                  <a:gd name="T4" fmla="*/ 3117 w 576"/>
                  <a:gd name="T5" fmla="*/ 8831 h 194"/>
                  <a:gd name="T6" fmla="*/ 4679 w 576"/>
                  <a:gd name="T7" fmla="*/ 10622 h 194"/>
                  <a:gd name="T8" fmla="*/ 6182 w 576"/>
                  <a:gd name="T9" fmla="*/ 11824 h 194"/>
                  <a:gd name="T10" fmla="*/ 7744 w 576"/>
                  <a:gd name="T11" fmla="*/ 12274 h 194"/>
                  <a:gd name="T12" fmla="*/ 9306 w 576"/>
                  <a:gd name="T13" fmla="*/ 12343 h 194"/>
                  <a:gd name="T14" fmla="*/ 10861 w 576"/>
                  <a:gd name="T15" fmla="*/ 13242 h 194"/>
                  <a:gd name="T16" fmla="*/ 12371 w 576"/>
                  <a:gd name="T17" fmla="*/ 13545 h 194"/>
                  <a:gd name="T18" fmla="*/ 13926 w 576"/>
                  <a:gd name="T19" fmla="*/ 13839 h 194"/>
                  <a:gd name="T20" fmla="*/ 15488 w 576"/>
                  <a:gd name="T21" fmla="*/ 13986 h 194"/>
                  <a:gd name="T22" fmla="*/ 17050 w 576"/>
                  <a:gd name="T23" fmla="*/ 13986 h 194"/>
                  <a:gd name="T24" fmla="*/ 18605 w 576"/>
                  <a:gd name="T25" fmla="*/ 14367 h 194"/>
                  <a:gd name="T26" fmla="*/ 20115 w 576"/>
                  <a:gd name="T27" fmla="*/ 14367 h 194"/>
                  <a:gd name="T28" fmla="*/ 21670 w 576"/>
                  <a:gd name="T29" fmla="*/ 14367 h 194"/>
                  <a:gd name="T30" fmla="*/ 23232 w 576"/>
                  <a:gd name="T31" fmla="*/ 14436 h 194"/>
                  <a:gd name="T32" fmla="*/ 24794 w 576"/>
                  <a:gd name="T33" fmla="*/ 14514 h 194"/>
                  <a:gd name="T34" fmla="*/ 26297 w 576"/>
                  <a:gd name="T35" fmla="*/ 14436 h 194"/>
                  <a:gd name="T36" fmla="*/ 27859 w 576"/>
                  <a:gd name="T37" fmla="*/ 14367 h 194"/>
                  <a:gd name="T38" fmla="*/ 29414 w 576"/>
                  <a:gd name="T39" fmla="*/ 13986 h 194"/>
                  <a:gd name="T40" fmla="*/ 30976 w 576"/>
                  <a:gd name="T41" fmla="*/ 13614 h 1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6"/>
                  <a:gd name="T64" fmla="*/ 0 h 194"/>
                  <a:gd name="T65" fmla="*/ 576 w 576"/>
                  <a:gd name="T66" fmla="*/ 194 h 1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6" h="194">
                    <a:moveTo>
                      <a:pt x="0" y="0"/>
                    </a:moveTo>
                    <a:lnTo>
                      <a:pt x="29" y="64"/>
                    </a:lnTo>
                    <a:lnTo>
                      <a:pt x="58" y="118"/>
                    </a:lnTo>
                    <a:lnTo>
                      <a:pt x="87" y="142"/>
                    </a:lnTo>
                    <a:lnTo>
                      <a:pt x="115" y="158"/>
                    </a:lnTo>
                    <a:lnTo>
                      <a:pt x="144" y="164"/>
                    </a:lnTo>
                    <a:lnTo>
                      <a:pt x="173" y="165"/>
                    </a:lnTo>
                    <a:lnTo>
                      <a:pt x="202" y="177"/>
                    </a:lnTo>
                    <a:lnTo>
                      <a:pt x="230" y="181"/>
                    </a:lnTo>
                    <a:lnTo>
                      <a:pt x="259" y="185"/>
                    </a:lnTo>
                    <a:lnTo>
                      <a:pt x="288" y="187"/>
                    </a:lnTo>
                    <a:lnTo>
                      <a:pt x="317" y="187"/>
                    </a:lnTo>
                    <a:lnTo>
                      <a:pt x="346" y="192"/>
                    </a:lnTo>
                    <a:lnTo>
                      <a:pt x="374" y="192"/>
                    </a:lnTo>
                    <a:lnTo>
                      <a:pt x="403" y="192"/>
                    </a:lnTo>
                    <a:lnTo>
                      <a:pt x="432" y="193"/>
                    </a:lnTo>
                    <a:lnTo>
                      <a:pt x="461" y="194"/>
                    </a:lnTo>
                    <a:lnTo>
                      <a:pt x="489" y="193"/>
                    </a:lnTo>
                    <a:lnTo>
                      <a:pt x="518" y="192"/>
                    </a:lnTo>
                    <a:lnTo>
                      <a:pt x="547" y="187"/>
                    </a:lnTo>
                    <a:lnTo>
                      <a:pt x="576" y="182"/>
                    </a:lnTo>
                  </a:path>
                </a:pathLst>
              </a:custGeom>
              <a:noFill/>
              <a:ln w="3492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1" name="Freeform 70"/>
              <p:cNvSpPr>
                <a:spLocks/>
              </p:cNvSpPr>
              <p:nvPr/>
            </p:nvSpPr>
            <p:spPr bwMode="auto">
              <a:xfrm>
                <a:off x="895" y="2195"/>
                <a:ext cx="4224" cy="1418"/>
              </a:xfrm>
              <a:custGeom>
                <a:avLst/>
                <a:gdLst>
                  <a:gd name="T0" fmla="*/ 0 w 576"/>
                  <a:gd name="T1" fmla="*/ 0 h 164"/>
                  <a:gd name="T2" fmla="*/ 1562 w 576"/>
                  <a:gd name="T3" fmla="*/ 2620 h 164"/>
                  <a:gd name="T4" fmla="*/ 3117 w 576"/>
                  <a:gd name="T5" fmla="*/ 4332 h 164"/>
                  <a:gd name="T6" fmla="*/ 4679 w 576"/>
                  <a:gd name="T7" fmla="*/ 5983 h 164"/>
                  <a:gd name="T8" fmla="*/ 6182 w 576"/>
                  <a:gd name="T9" fmla="*/ 7851 h 164"/>
                  <a:gd name="T10" fmla="*/ 7744 w 576"/>
                  <a:gd name="T11" fmla="*/ 9044 h 164"/>
                  <a:gd name="T12" fmla="*/ 9306 w 576"/>
                  <a:gd name="T13" fmla="*/ 10315 h 164"/>
                  <a:gd name="T14" fmla="*/ 10861 w 576"/>
                  <a:gd name="T15" fmla="*/ 10843 h 164"/>
                  <a:gd name="T16" fmla="*/ 12371 w 576"/>
                  <a:gd name="T17" fmla="*/ 10912 h 164"/>
                  <a:gd name="T18" fmla="*/ 13926 w 576"/>
                  <a:gd name="T19" fmla="*/ 10990 h 164"/>
                  <a:gd name="T20" fmla="*/ 15488 w 576"/>
                  <a:gd name="T21" fmla="*/ 11292 h 164"/>
                  <a:gd name="T22" fmla="*/ 17050 w 576"/>
                  <a:gd name="T23" fmla="*/ 11439 h 164"/>
                  <a:gd name="T24" fmla="*/ 18605 w 576"/>
                  <a:gd name="T25" fmla="*/ 11664 h 164"/>
                  <a:gd name="T26" fmla="*/ 20115 w 576"/>
                  <a:gd name="T27" fmla="*/ 11889 h 164"/>
                  <a:gd name="T28" fmla="*/ 21670 w 576"/>
                  <a:gd name="T29" fmla="*/ 12114 h 164"/>
                  <a:gd name="T30" fmla="*/ 23232 w 576"/>
                  <a:gd name="T31" fmla="*/ 12183 h 164"/>
                  <a:gd name="T32" fmla="*/ 24794 w 576"/>
                  <a:gd name="T33" fmla="*/ 12261 h 164"/>
                  <a:gd name="T34" fmla="*/ 26297 w 576"/>
                  <a:gd name="T35" fmla="*/ 12261 h 164"/>
                  <a:gd name="T36" fmla="*/ 27859 w 576"/>
                  <a:gd name="T37" fmla="*/ 12261 h 164"/>
                  <a:gd name="T38" fmla="*/ 29414 w 576"/>
                  <a:gd name="T39" fmla="*/ 11889 h 164"/>
                  <a:gd name="T40" fmla="*/ 30976 w 576"/>
                  <a:gd name="T41" fmla="*/ 11517 h 1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6"/>
                  <a:gd name="T64" fmla="*/ 0 h 164"/>
                  <a:gd name="T65" fmla="*/ 576 w 576"/>
                  <a:gd name="T66" fmla="*/ 164 h 16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6" h="164">
                    <a:moveTo>
                      <a:pt x="0" y="0"/>
                    </a:moveTo>
                    <a:lnTo>
                      <a:pt x="29" y="35"/>
                    </a:lnTo>
                    <a:lnTo>
                      <a:pt x="58" y="58"/>
                    </a:lnTo>
                    <a:lnTo>
                      <a:pt x="87" y="80"/>
                    </a:lnTo>
                    <a:lnTo>
                      <a:pt x="115" y="105"/>
                    </a:lnTo>
                    <a:lnTo>
                      <a:pt x="144" y="121"/>
                    </a:lnTo>
                    <a:lnTo>
                      <a:pt x="173" y="138"/>
                    </a:lnTo>
                    <a:lnTo>
                      <a:pt x="202" y="145"/>
                    </a:lnTo>
                    <a:lnTo>
                      <a:pt x="230" y="146"/>
                    </a:lnTo>
                    <a:lnTo>
                      <a:pt x="259" y="147"/>
                    </a:lnTo>
                    <a:lnTo>
                      <a:pt x="288" y="151"/>
                    </a:lnTo>
                    <a:lnTo>
                      <a:pt x="317" y="153"/>
                    </a:lnTo>
                    <a:lnTo>
                      <a:pt x="346" y="156"/>
                    </a:lnTo>
                    <a:lnTo>
                      <a:pt x="374" y="159"/>
                    </a:lnTo>
                    <a:lnTo>
                      <a:pt x="403" y="162"/>
                    </a:lnTo>
                    <a:lnTo>
                      <a:pt x="432" y="163"/>
                    </a:lnTo>
                    <a:lnTo>
                      <a:pt x="461" y="164"/>
                    </a:lnTo>
                    <a:lnTo>
                      <a:pt x="489" y="164"/>
                    </a:lnTo>
                    <a:lnTo>
                      <a:pt x="518" y="164"/>
                    </a:lnTo>
                    <a:lnTo>
                      <a:pt x="547" y="159"/>
                    </a:lnTo>
                    <a:lnTo>
                      <a:pt x="576" y="154"/>
                    </a:lnTo>
                  </a:path>
                </a:pathLst>
              </a:custGeom>
              <a:noFill/>
              <a:ln w="349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2" name="Freeform 71"/>
              <p:cNvSpPr>
                <a:spLocks/>
              </p:cNvSpPr>
              <p:nvPr/>
            </p:nvSpPr>
            <p:spPr bwMode="auto">
              <a:xfrm>
                <a:off x="895" y="924"/>
                <a:ext cx="4224" cy="2084"/>
              </a:xfrm>
              <a:custGeom>
                <a:avLst/>
                <a:gdLst>
                  <a:gd name="T0" fmla="*/ 0 w 576"/>
                  <a:gd name="T1" fmla="*/ 10169 h 241"/>
                  <a:gd name="T2" fmla="*/ 1562 w 576"/>
                  <a:gd name="T3" fmla="*/ 0 h 241"/>
                  <a:gd name="T4" fmla="*/ 3117 w 576"/>
                  <a:gd name="T5" fmla="*/ 1868 h 241"/>
                  <a:gd name="T6" fmla="*/ 4679 w 576"/>
                  <a:gd name="T7" fmla="*/ 4860 h 241"/>
                  <a:gd name="T8" fmla="*/ 6182 w 576"/>
                  <a:gd name="T9" fmla="*/ 8673 h 241"/>
                  <a:gd name="T10" fmla="*/ 7744 w 576"/>
                  <a:gd name="T11" fmla="*/ 11587 h 241"/>
                  <a:gd name="T12" fmla="*/ 9306 w 576"/>
                  <a:gd name="T13" fmla="*/ 12634 h 241"/>
                  <a:gd name="T14" fmla="*/ 10861 w 576"/>
                  <a:gd name="T15" fmla="*/ 13386 h 241"/>
                  <a:gd name="T16" fmla="*/ 12371 w 576"/>
                  <a:gd name="T17" fmla="*/ 13758 h 241"/>
                  <a:gd name="T18" fmla="*/ 13926 w 576"/>
                  <a:gd name="T19" fmla="*/ 14735 h 241"/>
                  <a:gd name="T20" fmla="*/ 15488 w 576"/>
                  <a:gd name="T21" fmla="*/ 15401 h 241"/>
                  <a:gd name="T22" fmla="*/ 17050 w 576"/>
                  <a:gd name="T23" fmla="*/ 16153 h 241"/>
                  <a:gd name="T24" fmla="*/ 18605 w 576"/>
                  <a:gd name="T25" fmla="*/ 16603 h 241"/>
                  <a:gd name="T26" fmla="*/ 20115 w 576"/>
                  <a:gd name="T27" fmla="*/ 16897 h 241"/>
                  <a:gd name="T28" fmla="*/ 21670 w 576"/>
                  <a:gd name="T29" fmla="*/ 17199 h 241"/>
                  <a:gd name="T30" fmla="*/ 23232 w 576"/>
                  <a:gd name="T31" fmla="*/ 17199 h 241"/>
                  <a:gd name="T32" fmla="*/ 24794 w 576"/>
                  <a:gd name="T33" fmla="*/ 17122 h 241"/>
                  <a:gd name="T34" fmla="*/ 26297 w 576"/>
                  <a:gd name="T35" fmla="*/ 17424 h 241"/>
                  <a:gd name="T36" fmla="*/ 27859 w 576"/>
                  <a:gd name="T37" fmla="*/ 17718 h 241"/>
                  <a:gd name="T38" fmla="*/ 29414 w 576"/>
                  <a:gd name="T39" fmla="*/ 17874 h 241"/>
                  <a:gd name="T40" fmla="*/ 30976 w 576"/>
                  <a:gd name="T41" fmla="*/ 18021 h 2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6"/>
                  <a:gd name="T64" fmla="*/ 0 h 241"/>
                  <a:gd name="T65" fmla="*/ 576 w 576"/>
                  <a:gd name="T66" fmla="*/ 241 h 2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6" h="241">
                    <a:moveTo>
                      <a:pt x="0" y="136"/>
                    </a:moveTo>
                    <a:lnTo>
                      <a:pt x="29" y="0"/>
                    </a:lnTo>
                    <a:lnTo>
                      <a:pt x="58" y="25"/>
                    </a:lnTo>
                    <a:lnTo>
                      <a:pt x="87" y="65"/>
                    </a:lnTo>
                    <a:lnTo>
                      <a:pt x="115" y="116"/>
                    </a:lnTo>
                    <a:lnTo>
                      <a:pt x="144" y="155"/>
                    </a:lnTo>
                    <a:lnTo>
                      <a:pt x="173" y="169"/>
                    </a:lnTo>
                    <a:lnTo>
                      <a:pt x="202" y="179"/>
                    </a:lnTo>
                    <a:lnTo>
                      <a:pt x="230" y="184"/>
                    </a:lnTo>
                    <a:lnTo>
                      <a:pt x="259" y="197"/>
                    </a:lnTo>
                    <a:lnTo>
                      <a:pt x="288" y="206"/>
                    </a:lnTo>
                    <a:lnTo>
                      <a:pt x="317" y="216"/>
                    </a:lnTo>
                    <a:lnTo>
                      <a:pt x="346" y="222"/>
                    </a:lnTo>
                    <a:lnTo>
                      <a:pt x="374" y="226"/>
                    </a:lnTo>
                    <a:lnTo>
                      <a:pt x="403" y="230"/>
                    </a:lnTo>
                    <a:lnTo>
                      <a:pt x="432" y="230"/>
                    </a:lnTo>
                    <a:lnTo>
                      <a:pt x="461" y="229"/>
                    </a:lnTo>
                    <a:lnTo>
                      <a:pt x="489" y="233"/>
                    </a:lnTo>
                    <a:lnTo>
                      <a:pt x="518" y="237"/>
                    </a:lnTo>
                    <a:lnTo>
                      <a:pt x="547" y="239"/>
                    </a:lnTo>
                    <a:lnTo>
                      <a:pt x="576" y="241"/>
                    </a:lnTo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3" name="Rectangle 72"/>
              <p:cNvSpPr>
                <a:spLocks noChangeArrowheads="1"/>
              </p:cNvSpPr>
              <p:nvPr/>
            </p:nvSpPr>
            <p:spPr bwMode="auto">
              <a:xfrm>
                <a:off x="602" y="3648"/>
                <a:ext cx="9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37964" name="Rectangle 73"/>
              <p:cNvSpPr>
                <a:spLocks noChangeArrowheads="1"/>
              </p:cNvSpPr>
              <p:nvPr/>
            </p:nvSpPr>
            <p:spPr bwMode="auto">
              <a:xfrm>
                <a:off x="521" y="3198"/>
                <a:ext cx="196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37965" name="Rectangle 74"/>
              <p:cNvSpPr>
                <a:spLocks noChangeArrowheads="1"/>
              </p:cNvSpPr>
              <p:nvPr/>
            </p:nvSpPr>
            <p:spPr bwMode="auto">
              <a:xfrm>
                <a:off x="521" y="2740"/>
                <a:ext cx="196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20</a:t>
                </a:r>
                <a:endParaRPr lang="en-US"/>
              </a:p>
            </p:txBody>
          </p:sp>
          <p:sp>
            <p:nvSpPr>
              <p:cNvPr id="37966" name="Rectangle 75"/>
              <p:cNvSpPr>
                <a:spLocks noChangeArrowheads="1"/>
              </p:cNvSpPr>
              <p:nvPr/>
            </p:nvSpPr>
            <p:spPr bwMode="auto">
              <a:xfrm>
                <a:off x="521" y="2290"/>
                <a:ext cx="196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30</a:t>
                </a:r>
                <a:endParaRPr lang="en-US"/>
              </a:p>
            </p:txBody>
          </p:sp>
          <p:sp>
            <p:nvSpPr>
              <p:cNvPr id="37967" name="Rectangle 76"/>
              <p:cNvSpPr>
                <a:spLocks noChangeArrowheads="1"/>
              </p:cNvSpPr>
              <p:nvPr/>
            </p:nvSpPr>
            <p:spPr bwMode="auto">
              <a:xfrm>
                <a:off x="521" y="1841"/>
                <a:ext cx="196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40</a:t>
                </a:r>
                <a:endParaRPr lang="en-US"/>
              </a:p>
            </p:txBody>
          </p:sp>
          <p:sp>
            <p:nvSpPr>
              <p:cNvPr id="37968" name="Rectangle 77"/>
              <p:cNvSpPr>
                <a:spLocks noChangeArrowheads="1"/>
              </p:cNvSpPr>
              <p:nvPr/>
            </p:nvSpPr>
            <p:spPr bwMode="auto">
              <a:xfrm>
                <a:off x="521" y="1391"/>
                <a:ext cx="196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50</a:t>
                </a:r>
                <a:endParaRPr lang="en-US"/>
              </a:p>
            </p:txBody>
          </p:sp>
          <p:sp>
            <p:nvSpPr>
              <p:cNvPr id="37969" name="Rectangle 78"/>
              <p:cNvSpPr>
                <a:spLocks noChangeArrowheads="1"/>
              </p:cNvSpPr>
              <p:nvPr/>
            </p:nvSpPr>
            <p:spPr bwMode="auto">
              <a:xfrm>
                <a:off x="521" y="933"/>
                <a:ext cx="196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60</a:t>
                </a:r>
                <a:endParaRPr lang="en-US"/>
              </a:p>
            </p:txBody>
          </p:sp>
          <p:sp>
            <p:nvSpPr>
              <p:cNvPr id="37970" name="Rectangle 79"/>
              <p:cNvSpPr>
                <a:spLocks noChangeArrowheads="1"/>
              </p:cNvSpPr>
              <p:nvPr/>
            </p:nvSpPr>
            <p:spPr bwMode="auto">
              <a:xfrm>
                <a:off x="521" y="483"/>
                <a:ext cx="196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70</a:t>
                </a:r>
                <a:endParaRPr lang="en-US"/>
              </a:p>
            </p:txBody>
          </p:sp>
          <p:sp>
            <p:nvSpPr>
              <p:cNvPr id="37971" name="Line 80"/>
              <p:cNvSpPr>
                <a:spLocks noChangeShapeType="1"/>
              </p:cNvSpPr>
              <p:nvPr/>
            </p:nvSpPr>
            <p:spPr bwMode="auto">
              <a:xfrm>
                <a:off x="906" y="3758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2" name="Line 81"/>
              <p:cNvSpPr>
                <a:spLocks noChangeShapeType="1"/>
              </p:cNvSpPr>
              <p:nvPr/>
            </p:nvSpPr>
            <p:spPr bwMode="auto">
              <a:xfrm>
                <a:off x="1325" y="3758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3" name="Line 82"/>
              <p:cNvSpPr>
                <a:spLocks noChangeShapeType="1"/>
              </p:cNvSpPr>
              <p:nvPr/>
            </p:nvSpPr>
            <p:spPr bwMode="auto">
              <a:xfrm>
                <a:off x="1742" y="3758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4" name="Line 83"/>
              <p:cNvSpPr>
                <a:spLocks noChangeShapeType="1"/>
              </p:cNvSpPr>
              <p:nvPr/>
            </p:nvSpPr>
            <p:spPr bwMode="auto">
              <a:xfrm>
                <a:off x="2169" y="3758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5" name="Line 84"/>
              <p:cNvSpPr>
                <a:spLocks noChangeShapeType="1"/>
              </p:cNvSpPr>
              <p:nvPr/>
            </p:nvSpPr>
            <p:spPr bwMode="auto">
              <a:xfrm>
                <a:off x="2588" y="3758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6" name="Line 85"/>
              <p:cNvSpPr>
                <a:spLocks noChangeShapeType="1"/>
              </p:cNvSpPr>
              <p:nvPr/>
            </p:nvSpPr>
            <p:spPr bwMode="auto">
              <a:xfrm>
                <a:off x="3005" y="3758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7" name="Line 86"/>
              <p:cNvSpPr>
                <a:spLocks noChangeShapeType="1"/>
              </p:cNvSpPr>
              <p:nvPr/>
            </p:nvSpPr>
            <p:spPr bwMode="auto">
              <a:xfrm>
                <a:off x="3431" y="3758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8" name="Line 87"/>
              <p:cNvSpPr>
                <a:spLocks noChangeShapeType="1"/>
              </p:cNvSpPr>
              <p:nvPr/>
            </p:nvSpPr>
            <p:spPr bwMode="auto">
              <a:xfrm>
                <a:off x="3852" y="3758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9" name="Line 88"/>
              <p:cNvSpPr>
                <a:spLocks noChangeShapeType="1"/>
              </p:cNvSpPr>
              <p:nvPr/>
            </p:nvSpPr>
            <p:spPr bwMode="auto">
              <a:xfrm>
                <a:off x="4272" y="3758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0" name="Line 89"/>
              <p:cNvSpPr>
                <a:spLocks noChangeShapeType="1"/>
              </p:cNvSpPr>
              <p:nvPr/>
            </p:nvSpPr>
            <p:spPr bwMode="auto">
              <a:xfrm>
                <a:off x="4696" y="3758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1" name="Line 90"/>
              <p:cNvSpPr>
                <a:spLocks noChangeShapeType="1"/>
              </p:cNvSpPr>
              <p:nvPr/>
            </p:nvSpPr>
            <p:spPr bwMode="auto">
              <a:xfrm>
                <a:off x="5112" y="3758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2" name="Text Box 91"/>
              <p:cNvSpPr txBox="1">
                <a:spLocks noChangeArrowheads="1"/>
              </p:cNvSpPr>
              <p:nvPr/>
            </p:nvSpPr>
            <p:spPr bwMode="auto">
              <a:xfrm>
                <a:off x="806" y="3861"/>
                <a:ext cx="48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/>
                  <a:t>0	      1	            2	    </a:t>
                </a:r>
                <a:r>
                  <a:rPr lang="en-US" sz="2000" dirty="0" smtClean="0"/>
                  <a:t>	      </a:t>
                </a:r>
                <a:r>
                  <a:rPr lang="en-US" sz="2000" dirty="0"/>
                  <a:t>3	          </a:t>
                </a:r>
                <a:r>
                  <a:rPr lang="en-US" sz="2000" dirty="0" smtClean="0"/>
                  <a:t>  </a:t>
                </a:r>
                <a:r>
                  <a:rPr lang="en-US" sz="2000" dirty="0"/>
                  <a:t>4		    5  	</a:t>
                </a:r>
              </a:p>
            </p:txBody>
          </p:sp>
          <p:sp>
            <p:nvSpPr>
              <p:cNvPr id="37983" name="Text Box 92"/>
              <p:cNvSpPr txBox="1">
                <a:spLocks noChangeArrowheads="1"/>
              </p:cNvSpPr>
              <p:nvPr/>
            </p:nvSpPr>
            <p:spPr bwMode="auto">
              <a:xfrm>
                <a:off x="2416" y="4115"/>
                <a:ext cx="53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Years</a:t>
                </a:r>
              </a:p>
            </p:txBody>
          </p:sp>
          <p:sp>
            <p:nvSpPr>
              <p:cNvPr id="37985" name="Line 94"/>
              <p:cNvSpPr>
                <a:spLocks noChangeShapeType="1"/>
              </p:cNvSpPr>
              <p:nvPr/>
            </p:nvSpPr>
            <p:spPr bwMode="auto">
              <a:xfrm>
                <a:off x="785" y="3299"/>
                <a:ext cx="4435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6" name="Text Box 95"/>
              <p:cNvSpPr txBox="1">
                <a:spLocks noChangeArrowheads="1"/>
              </p:cNvSpPr>
              <p:nvPr/>
            </p:nvSpPr>
            <p:spPr bwMode="auto">
              <a:xfrm>
                <a:off x="4021" y="2461"/>
                <a:ext cx="9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CC0000"/>
                    </a:solidFill>
                  </a:rPr>
                  <a:t>Radioiodine</a:t>
                </a:r>
                <a:endParaRPr lang="en-US" sz="1600">
                  <a:solidFill>
                    <a:srgbClr val="CC0000"/>
                  </a:solidFill>
                </a:endParaRPr>
              </a:p>
            </p:txBody>
          </p:sp>
          <p:sp>
            <p:nvSpPr>
              <p:cNvPr id="37987" name="Text Box 96"/>
              <p:cNvSpPr txBox="1">
                <a:spLocks noChangeArrowheads="1"/>
              </p:cNvSpPr>
              <p:nvPr/>
            </p:nvSpPr>
            <p:spPr bwMode="auto">
              <a:xfrm>
                <a:off x="1585" y="2705"/>
                <a:ext cx="6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/>
                  <a:t>Surgery</a:t>
                </a:r>
                <a:endParaRPr lang="en-US" sz="1600"/>
              </a:p>
            </p:txBody>
          </p:sp>
          <p:sp>
            <p:nvSpPr>
              <p:cNvPr id="37988" name="Text Box 97"/>
              <p:cNvSpPr txBox="1">
                <a:spLocks noChangeArrowheads="1"/>
              </p:cNvSpPr>
              <p:nvPr/>
            </p:nvSpPr>
            <p:spPr bwMode="auto">
              <a:xfrm>
                <a:off x="904" y="3340"/>
                <a:ext cx="868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rgbClr val="000066"/>
                    </a:solidFill>
                  </a:rPr>
                  <a:t>Medication</a:t>
                </a:r>
              </a:p>
              <a:p>
                <a:endParaRPr lang="en-US" sz="160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119907" name="Text Box 99"/>
            <p:cNvSpPr txBox="1">
              <a:spLocks noChangeArrowheads="1"/>
            </p:cNvSpPr>
            <p:nvPr/>
          </p:nvSpPr>
          <p:spPr bwMode="auto">
            <a:xfrm>
              <a:off x="431" y="73"/>
              <a:ext cx="51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a-DK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TSH receptor autoimmunity in Graves’ disease after therapy</a:t>
              </a:r>
            </a:p>
          </p:txBody>
        </p:sp>
        <p:sp>
          <p:nvSpPr>
            <p:cNvPr id="37896" name="Text Box 100"/>
            <p:cNvSpPr txBox="1">
              <a:spLocks noChangeArrowheads="1"/>
            </p:cNvSpPr>
            <p:nvPr/>
          </p:nvSpPr>
          <p:spPr bwMode="auto">
            <a:xfrm rot="16200000">
              <a:off x="-97" y="2127"/>
              <a:ext cx="6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 dirty="0"/>
                <a:t>TRAb %</a:t>
              </a:r>
            </a:p>
          </p:txBody>
        </p:sp>
        <p:sp>
          <p:nvSpPr>
            <p:cNvPr id="37897" name="Text Box 101"/>
            <p:cNvSpPr txBox="1">
              <a:spLocks noChangeArrowheads="1"/>
            </p:cNvSpPr>
            <p:nvPr/>
          </p:nvSpPr>
          <p:spPr bwMode="auto">
            <a:xfrm>
              <a:off x="374" y="4143"/>
              <a:ext cx="121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 sz="1400" dirty="0"/>
                <a:t>Laurberg et al EJE 2008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51216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SHOULD GRAVES’ HYPERTHYROIDISM BE TREATED IN LACTATING WOMEN?</a:t>
            </a:r>
            <a:r>
              <a:rPr 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939"/>
            <a:ext cx="8229600" cy="3165301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Methimazole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in doses up to 20-30 mg daily is safe for lactating mothers and their infants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PTU is a second-line agent due to concerns about severe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hepatotoxicity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but is safe for lactating mothers and their infants in doses up to 300 mg daily.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6095037"/>
            <a:ext cx="3514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</a:rPr>
              <a:t>Azizi</a:t>
            </a:r>
            <a:r>
              <a:rPr lang="en-US" sz="1200" dirty="0" smtClean="0">
                <a:solidFill>
                  <a:srgbClr val="002060"/>
                </a:solidFill>
              </a:rPr>
              <a:t> F et al J </a:t>
            </a:r>
            <a:r>
              <a:rPr lang="en-US" sz="1200" dirty="0" err="1" smtClean="0">
                <a:solidFill>
                  <a:srgbClr val="002060"/>
                </a:solidFill>
              </a:rPr>
              <a:t>Endocrinol</a:t>
            </a:r>
            <a:r>
              <a:rPr lang="en-US" sz="1200" dirty="0" smtClean="0">
                <a:solidFill>
                  <a:srgbClr val="002060"/>
                </a:solidFill>
              </a:rPr>
              <a:t>  Invest 2006; 29:244</a:t>
            </a:r>
          </a:p>
          <a:p>
            <a:r>
              <a:rPr lang="en-US" sz="1200" dirty="0" err="1" smtClean="0">
                <a:solidFill>
                  <a:srgbClr val="002060"/>
                </a:solidFill>
              </a:rPr>
              <a:t>Azizi</a:t>
            </a:r>
            <a:r>
              <a:rPr lang="en-US" sz="1200" dirty="0" smtClean="0">
                <a:solidFill>
                  <a:srgbClr val="002060"/>
                </a:solidFill>
              </a:rPr>
              <a:t> F et al. J </a:t>
            </a:r>
            <a:r>
              <a:rPr lang="en-US" sz="1200" dirty="0" err="1" smtClean="0">
                <a:solidFill>
                  <a:srgbClr val="002060"/>
                </a:solidFill>
              </a:rPr>
              <a:t>Ped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Endocrinol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Metab</a:t>
            </a:r>
            <a:r>
              <a:rPr lang="en-US" sz="1200" dirty="0" smtClean="0">
                <a:solidFill>
                  <a:srgbClr val="002060"/>
                </a:solidFill>
              </a:rPr>
              <a:t> 2003; 16: 1239</a:t>
            </a:r>
          </a:p>
          <a:p>
            <a:r>
              <a:rPr lang="en-US" sz="1200" dirty="0" err="1" smtClean="0">
                <a:solidFill>
                  <a:srgbClr val="002060"/>
                </a:solidFill>
              </a:rPr>
              <a:t>Azizi</a:t>
            </a:r>
            <a:r>
              <a:rPr lang="en-US" sz="1200" dirty="0" smtClean="0">
                <a:solidFill>
                  <a:srgbClr val="002060"/>
                </a:solidFill>
              </a:rPr>
              <a:t> F et al. J </a:t>
            </a:r>
            <a:r>
              <a:rPr lang="en-US" sz="1200" dirty="0" err="1" smtClean="0">
                <a:solidFill>
                  <a:srgbClr val="002060"/>
                </a:solidFill>
              </a:rPr>
              <a:t>Clin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Endocrinol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</a:rPr>
              <a:t>Metab</a:t>
            </a:r>
            <a:r>
              <a:rPr lang="en-US" sz="1200" dirty="0" smtClean="0">
                <a:solidFill>
                  <a:srgbClr val="002060"/>
                </a:solidFill>
              </a:rPr>
              <a:t> 2000; 85: 3233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1556792"/>
            <a:ext cx="3456384" cy="432048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Serum FT4 (FT4I) , TSH</a:t>
            </a:r>
            <a:endParaRPr lang="en-US" sz="1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2564904"/>
            <a:ext cx="792088" cy="36004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endParaRPr lang="en-US" sz="1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712" y="2564904"/>
            <a:ext cx="1800200" cy="36004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Normal FT4 (FT4I), ↓TSH</a:t>
            </a:r>
            <a:endParaRPr lang="en-US" sz="1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3728" y="3212976"/>
            <a:ext cx="1224136" cy="36004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Adjusted TT3</a:t>
            </a:r>
            <a:endParaRPr lang="en-US" sz="1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5736" y="3933056"/>
            <a:ext cx="936104" cy="36004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Increased</a:t>
            </a:r>
            <a:endParaRPr lang="en-US" sz="1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3933056"/>
            <a:ext cx="936104" cy="36004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endParaRPr lang="en-US" sz="1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4869160"/>
            <a:ext cx="1152128" cy="86409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Repeat TFT’s after first trimester, if indicated</a:t>
            </a:r>
            <a:endParaRPr lang="en-US" sz="1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76056" y="2564904"/>
            <a:ext cx="1872208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High FT4 (FT4I), suppressed TSH</a:t>
            </a:r>
            <a:endParaRPr lang="en-US" sz="1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95936" y="3356992"/>
            <a:ext cx="1368152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History of Graves’ ,</a:t>
            </a:r>
          </a:p>
          <a:p>
            <a:pPr algn="ctr"/>
            <a:r>
              <a:rPr lang="en-US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goiter, </a:t>
            </a:r>
            <a:r>
              <a:rPr lang="en-US" sz="1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ophthalmopathy</a:t>
            </a:r>
            <a:endParaRPr lang="en-US" sz="1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0272" y="3434111"/>
            <a:ext cx="1368152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Nausea, vomiting,</a:t>
            </a:r>
          </a:p>
          <a:p>
            <a:pPr algn="ctr"/>
            <a:r>
              <a:rPr lang="en-US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weight loss</a:t>
            </a:r>
            <a:endParaRPr lang="en-US" sz="1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32240" y="4437112"/>
            <a:ext cx="1872208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en-US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Pelvic </a:t>
            </a:r>
            <a:r>
              <a:rPr lang="en-US" sz="1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Ultrasonography</a:t>
            </a:r>
            <a:endParaRPr lang="en-US" sz="1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52120" y="5229200"/>
            <a:ext cx="1152128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(+)</a:t>
            </a:r>
          </a:p>
          <a:p>
            <a:pPr algn="ctr"/>
            <a:r>
              <a:rPr lang="en-US" sz="1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Hydatidiform</a:t>
            </a:r>
            <a:r>
              <a:rPr lang="en-US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mole</a:t>
            </a:r>
            <a:endParaRPr lang="en-US" sz="1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73255" y="6237312"/>
            <a:ext cx="720080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Surgery</a:t>
            </a:r>
            <a:endParaRPr lang="en-US" sz="1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4328" y="5229200"/>
            <a:ext cx="1152128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(-)</a:t>
            </a:r>
          </a:p>
          <a:p>
            <a:pPr algn="ctr"/>
            <a:r>
              <a:rPr lang="en-US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Gestational</a:t>
            </a:r>
          </a:p>
          <a:p>
            <a:pPr algn="ctr"/>
            <a:r>
              <a:rPr lang="en-US" sz="1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thyrotoxicosis</a:t>
            </a:r>
            <a:endParaRPr lang="en-US" sz="1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52320" y="6237312"/>
            <a:ext cx="1224136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en-US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Supportive therapy</a:t>
            </a:r>
          </a:p>
          <a:p>
            <a:pPr algn="ctr"/>
            <a:endParaRPr lang="en-US" sz="1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3848" y="5229200"/>
            <a:ext cx="2088232" cy="12961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PTU in the first trimester; adjust to have FT4</a:t>
            </a:r>
          </a:p>
          <a:p>
            <a:pPr algn="ctr"/>
            <a:r>
              <a:rPr lang="en-US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at upper level of normal, switch to MMI after 12 weeks, check </a:t>
            </a:r>
            <a:r>
              <a:rPr lang="en-US" sz="1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TSAb</a:t>
            </a:r>
            <a:r>
              <a:rPr lang="en-US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at 22-26 weeks</a:t>
            </a:r>
            <a:endParaRPr lang="en-US" sz="1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08104" y="4437112"/>
            <a:ext cx="792088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Positive</a:t>
            </a:r>
            <a:endParaRPr lang="en-US" sz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TPOAb</a:t>
            </a:r>
            <a:endParaRPr lang="en-US" sz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TBII</a:t>
            </a:r>
            <a:endParaRPr lang="en-US" sz="1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043608" y="2348880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2812916" y="2456892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936390" y="2456098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2159732" y="216886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2447764" y="375303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483768" y="306896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115616" y="3429000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863588" y="368102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83567" y="4581128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4031940" y="4761148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499992" y="4725144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6048164" y="605729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7920371" y="605729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300192" y="5085184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6239996" y="515719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8100391" y="515719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7272300" y="49771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7380312" y="429309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716016" y="3212976"/>
            <a:ext cx="28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4644008" y="328498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7416316" y="33209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5760132" y="31049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5076056" y="227687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2278761" y="450912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0800000">
            <a:off x="2483768" y="4725144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43608" y="47667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proposed algorithm for the systemic approach to suspected pregnant women for hyperthyroidism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18494"/>
            <a:ext cx="8712968" cy="480685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121000"/>
              <a:buFont typeface="Wingdings" pitchFamily="2" charset="2"/>
              <a:buChar char="§"/>
              <a:defRPr/>
            </a:pP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Thyroid diseases, both clinical and subclinical, are common during pregnancy and postpartum and influence the health of     mother, fetus and infant. </a:t>
            </a:r>
          </a:p>
          <a:p>
            <a:pPr>
              <a:buClr>
                <a:srgbClr val="C00000"/>
              </a:buClr>
              <a:buSzPct val="121000"/>
              <a:buFont typeface="Wingdings" pitchFamily="2" charset="2"/>
              <a:buChar char="§"/>
              <a:defRPr/>
            </a:pPr>
            <a:endParaRPr lang="en-US" sz="25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21000"/>
              <a:buFont typeface="Wingdings" pitchFamily="2" charset="2"/>
              <a:buChar char="§"/>
              <a:defRPr/>
            </a:pPr>
            <a:r>
              <a:rPr lang="en-US" sz="25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Effective evidence based strategies for both detection and management should be developed for the benefit of both mother and child. </a:t>
            </a:r>
          </a:p>
          <a:p>
            <a:pPr>
              <a:buClr>
                <a:srgbClr val="C00000"/>
              </a:buClr>
              <a:buSzPct val="121000"/>
              <a:buFont typeface="Wingdings" pitchFamily="2" charset="2"/>
              <a:buChar char="§"/>
              <a:defRPr/>
            </a:pPr>
            <a:endParaRPr lang="en-US" sz="25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21000"/>
              <a:buFont typeface="Wingdings" pitchFamily="2" charset="2"/>
              <a:buChar char="§"/>
              <a:defRPr/>
            </a:pPr>
            <a:r>
              <a:rPr lang="en-US" sz="25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Prompt and appropriate treatment of thyroid disease could dramatically improve the pregnancy outcome and ensure health promotion for mother and infant. </a:t>
            </a:r>
            <a:endParaRPr lang="en-US" sz="25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2263" y="600075"/>
            <a:ext cx="2089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High Estrogen Level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79388" y="620713"/>
            <a:ext cx="2016125" cy="287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96875" y="1054100"/>
            <a:ext cx="1871663" cy="287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66738" y="1041400"/>
            <a:ext cx="1655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Rise in TBG         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11188" y="1484313"/>
            <a:ext cx="1598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Transient Decrease </a:t>
            </a:r>
          </a:p>
          <a:p>
            <a:pPr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In free Hormones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39750" y="1484313"/>
            <a:ext cx="1728788" cy="5048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900113" y="2133600"/>
            <a:ext cx="154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Rise in TSH</a:t>
            </a:r>
          </a:p>
          <a:p>
            <a:pPr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(within normal limits)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900113" y="2144713"/>
            <a:ext cx="1584325" cy="43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992563" y="642938"/>
            <a:ext cx="1293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Thyrotropic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Regulation by </a:t>
            </a:r>
          </a:p>
          <a:p>
            <a:pPr algn="ctr"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Human Chorionic</a:t>
            </a:r>
          </a:p>
          <a:p>
            <a:pPr algn="ctr"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Gonadotropin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hCG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3779838" y="631825"/>
            <a:ext cx="1657350" cy="10080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346825" y="620713"/>
            <a:ext cx="14859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Peripheral</a:t>
            </a:r>
          </a:p>
          <a:p>
            <a:pPr algn="ctr"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Metabolism of </a:t>
            </a:r>
          </a:p>
          <a:p>
            <a:pPr algn="ctr"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Thyroid Hormones</a:t>
            </a:r>
          </a:p>
          <a:p>
            <a:pPr algn="ctr"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(increased Placental</a:t>
            </a:r>
          </a:p>
          <a:p>
            <a:pPr algn="ctr">
              <a:defRPr/>
            </a:pP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Deiodination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of T4?)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6373813" y="631825"/>
            <a:ext cx="1511300" cy="10080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1979613" y="2565400"/>
            <a:ext cx="0" cy="142875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1979613" y="2708275"/>
            <a:ext cx="2160587" cy="0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3602038" y="2803525"/>
            <a:ext cx="226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B050"/>
                </a:solidFill>
              </a:rPr>
              <a:t>THYROIDAL STIMULATION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3635375" y="2781300"/>
            <a:ext cx="2160588" cy="3603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4140200" y="2708275"/>
            <a:ext cx="0" cy="73025"/>
          </a:xfrm>
          <a:prstGeom prst="line">
            <a:avLst/>
          </a:prstGeom>
          <a:noFill/>
          <a:ln w="9525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4643438" y="1628775"/>
            <a:ext cx="0" cy="1152525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7092950" y="1628775"/>
            <a:ext cx="0" cy="647700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H="1">
            <a:off x="5435600" y="2276475"/>
            <a:ext cx="1657350" cy="0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5435600" y="2276475"/>
            <a:ext cx="0" cy="504825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611188" y="908050"/>
            <a:ext cx="287337" cy="144463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3348038" y="3357563"/>
            <a:ext cx="2879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THE IODINE ENVIRONMENT</a:t>
            </a:r>
          </a:p>
          <a:p>
            <a:pPr>
              <a:buFontTx/>
              <a:buChar char="•"/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Daily Iodine intake</a:t>
            </a:r>
          </a:p>
          <a:p>
            <a:pPr>
              <a:buFontTx/>
              <a:buChar char="•"/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Pre- existing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intrathyroidal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iodine stores</a:t>
            </a:r>
          </a:p>
          <a:p>
            <a:pPr>
              <a:buFontTx/>
              <a:buChar char="•"/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Renal losses (Clearance)</a:t>
            </a:r>
          </a:p>
          <a:p>
            <a:pPr>
              <a:buFontTx/>
              <a:buChar char="•"/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Diversion to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Foeto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- Placental Unit</a:t>
            </a:r>
          </a:p>
          <a:p>
            <a:pPr algn="ctr">
              <a:defRPr/>
            </a:pPr>
            <a:endParaRPr lang="en-US" sz="1200" dirty="0"/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3348038" y="3357563"/>
            <a:ext cx="2952750" cy="11525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1187450" y="4845050"/>
            <a:ext cx="2698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FF6600"/>
                </a:solidFill>
              </a:rPr>
              <a:t>IODINE DEFICIENCY</a:t>
            </a:r>
          </a:p>
          <a:p>
            <a:pPr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PATHOLOGICAL </a:t>
            </a:r>
          </a:p>
          <a:p>
            <a:pPr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ALTERATIONS</a:t>
            </a:r>
          </a:p>
          <a:p>
            <a:pPr>
              <a:buFontTx/>
              <a:buChar char="•"/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Relative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Hypothyroxinemia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Goirogenic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Stimulus (mother and fetus</a:t>
            </a:r>
            <a:r>
              <a:rPr lang="en-US" sz="1200" dirty="0"/>
              <a:t>)</a:t>
            </a:r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1187450" y="4795838"/>
            <a:ext cx="2808288" cy="10795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289050" y="6021388"/>
            <a:ext cx="1436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DEFINITIVE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PATHOLOGICAL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CHANGES</a:t>
            </a:r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1331913" y="6021388"/>
            <a:ext cx="1368425" cy="647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5435600" y="4795838"/>
            <a:ext cx="23764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IN IODINE SUFFICIENCY</a:t>
            </a:r>
          </a:p>
          <a:p>
            <a:pPr algn="ctr"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PHISIOLOGICAL</a:t>
            </a:r>
          </a:p>
          <a:p>
            <a:pPr algn="ctr"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ADAPTATION</a:t>
            </a:r>
          </a:p>
          <a:p>
            <a:pPr>
              <a:buFontTx/>
              <a:buChar char="•"/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No Relative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Hypothyroxinemia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No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goitrogenenis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5435600" y="4795838"/>
            <a:ext cx="2376488" cy="10080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>
            <a:off x="2195513" y="4652963"/>
            <a:ext cx="4608512" cy="0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>
            <a:off x="2195513" y="4652963"/>
            <a:ext cx="0" cy="142875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>
            <a:off x="6804025" y="4652963"/>
            <a:ext cx="0" cy="144462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 flipV="1">
            <a:off x="4643438" y="4508500"/>
            <a:ext cx="0" cy="144463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>
            <a:off x="2051050" y="5876925"/>
            <a:ext cx="0" cy="144463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 flipV="1">
            <a:off x="4716463" y="3141663"/>
            <a:ext cx="0" cy="215900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39" name="Line 47"/>
          <p:cNvSpPr>
            <a:spLocks noChangeShapeType="1"/>
          </p:cNvSpPr>
          <p:nvPr/>
        </p:nvSpPr>
        <p:spPr bwMode="auto">
          <a:xfrm>
            <a:off x="1116013" y="1339850"/>
            <a:ext cx="241300" cy="88900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>
            <a:off x="1763713" y="1989138"/>
            <a:ext cx="287337" cy="144462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4" grpId="0" animBg="1"/>
      <p:bldP spid="8198" grpId="0" animBg="1"/>
      <p:bldP spid="8199" grpId="0"/>
      <p:bldP spid="8200" grpId="0"/>
      <p:bldP spid="8201" grpId="0" animBg="1"/>
      <p:bldP spid="8202" grpId="0"/>
      <p:bldP spid="8203" grpId="0" animBg="1"/>
      <p:bldP spid="8204" grpId="0"/>
      <p:bldP spid="8205" grpId="0" animBg="1"/>
      <p:bldP spid="8206" grpId="0"/>
      <p:bldP spid="8207" grpId="0" animBg="1"/>
      <p:bldP spid="8211" grpId="0"/>
      <p:bldP spid="8213" grpId="0" animBg="1"/>
      <p:bldP spid="8221" grpId="0"/>
      <p:bldP spid="8222" grpId="0" animBg="1"/>
      <p:bldP spid="8223" grpId="0"/>
      <p:bldP spid="8224" grpId="0" animBg="1"/>
      <p:bldP spid="8225" grpId="0"/>
      <p:bldP spid="8226" grpId="0" animBg="1"/>
      <p:bldP spid="8227" grpId="0"/>
      <p:bldP spid="82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 descr="lotus%20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4282" y="5572140"/>
            <a:ext cx="356245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ia_0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5088"/>
            <a:ext cx="9144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6192688"/>
          </a:xfrm>
        </p:spPr>
        <p:txBody>
          <a:bodyPr/>
          <a:lstStyle/>
          <a:p>
            <a:pPr algn="ctr">
              <a:buNone/>
            </a:pPr>
            <a:r>
              <a:rPr lang="en-US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Iodine Requirement (</a:t>
            </a:r>
            <a:r>
              <a:rPr lang="en-US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g/day)</a:t>
            </a:r>
            <a:endParaRPr lang="en-US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388" y="1196975"/>
            <a:ext cx="8820150" cy="540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During pregnancy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Basal					                   150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40-50 % increased T4 requirements                                  50-100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transfer of T4 and I from mother to fetus                           50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Increased renal clearance of I                                               ?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			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250-300	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During lactation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Basal                                                                                      150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0.5-1.1 L milk/day x 150-180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gI/L                                  75-200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			              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225-350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Neonate and young infant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Term 15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g/kg/day      )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Preterm 30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g/kg/day) x 3-6 kgs                                           90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Delange: Int J Endocrinol Metab 2: 1, 2004                          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914526"/>
            <a:ext cx="8229600" cy="16573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Thyroid Function Tests in Pregnancy</a:t>
            </a:r>
            <a:endParaRPr lang="en-US" sz="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6192688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Guidelines of the American Thyroid Association for the Diagnosis and Management of Thyroid Disease During Pregnancy and Postpartum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300" dirty="0" smtClean="0">
                <a:solidFill>
                  <a:srgbClr val="0070C0"/>
                </a:solidFill>
                <a:latin typeface="Albertus Medium" pitchFamily="34" charset="0"/>
              </a:rPr>
              <a:t>The American Thyroid Association Taskforce on </a:t>
            </a:r>
          </a:p>
          <a:p>
            <a:pPr algn="ctr">
              <a:buNone/>
            </a:pPr>
            <a:r>
              <a:rPr lang="en-US" sz="2300" dirty="0" smtClean="0">
                <a:solidFill>
                  <a:srgbClr val="0070C0"/>
                </a:solidFill>
                <a:latin typeface="Albertus Medium" pitchFamily="34" charset="0"/>
              </a:rPr>
              <a:t>Thyroid Disease During Pregnancy and Postpartum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Alex </a:t>
            </a:r>
            <a:r>
              <a:rPr lang="en-US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Stagnaro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-Green (Chair), Marcos </a:t>
            </a:r>
            <a:r>
              <a:rPr lang="en-US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Abalovich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Erik Alexander,  </a:t>
            </a:r>
            <a:r>
              <a:rPr lang="en-US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Fereidoun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Azizi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Jorge </a:t>
            </a:r>
            <a:r>
              <a:rPr lang="en-US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Mestman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Roberto Negro,  </a:t>
            </a:r>
            <a:r>
              <a:rPr lang="en-US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Angelita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Nixon,  Elizabeth N. Pearce, </a:t>
            </a:r>
          </a:p>
          <a:p>
            <a:pPr algn="ctr">
              <a:buNone/>
            </a:pPr>
            <a:r>
              <a:rPr lang="en-US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Offie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P. </a:t>
            </a:r>
            <a:r>
              <a:rPr lang="en-US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Soldin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Scott Sullivan and </a:t>
            </a:r>
            <a:r>
              <a:rPr lang="en-US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Wilmar</a:t>
            </a: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Wiersinga</a:t>
            </a:r>
            <a:endParaRPr lang="en-US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 Questions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 Recommendations</a:t>
            </a:r>
          </a:p>
          <a:p>
            <a:pPr algn="ctr">
              <a:buNone/>
            </a:pP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Thyroid 2011; 21: 1081-1125</a:t>
            </a:r>
            <a:endParaRPr lang="en-US" sz="20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143000"/>
          </a:xfrm>
        </p:spPr>
        <p:txBody>
          <a:bodyPr/>
          <a:lstStyle/>
          <a:p>
            <a:pPr algn="ctr"/>
            <a:r>
              <a:rPr lang="en-US" sz="3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Physiologic changes in pregnancy that influence thyroid function tests</a:t>
            </a:r>
            <a:endParaRPr lang="en-US" sz="3000" b="1" i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86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Physiologic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Thyroid function test change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ym typeface="Wingdings"/>
                        </a:rPr>
                        <a:t> Thyroid-binding globulin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ym typeface="Wingdings"/>
                        </a:rPr>
                        <a:t> Serum total T4 and T3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First trimester </a:t>
                      </a:r>
                      <a:r>
                        <a:rPr lang="en-US" dirty="0" err="1" smtClean="0"/>
                        <a:t>hCG</a:t>
                      </a:r>
                      <a:r>
                        <a:rPr lang="en-US" dirty="0" smtClean="0"/>
                        <a:t> elevation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ym typeface="Wingdings"/>
                        </a:rPr>
                        <a:t> Free T4 and  TSH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ym typeface="Wingdings"/>
                        </a:rPr>
                        <a:t> Plasma 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ym typeface="Wingdings"/>
                        </a:rPr>
                        <a:t> T4 and T3 pool size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ym typeface="Wingdings"/>
                        </a:rPr>
                        <a:t> Type III 5-deiodinase (inner-ring </a:t>
                      </a:r>
                      <a:r>
                        <a:rPr lang="en-US" dirty="0" err="1" smtClean="0">
                          <a:sym typeface="Wingdings"/>
                        </a:rPr>
                        <a:t>deiodination</a:t>
                      </a:r>
                      <a:r>
                        <a:rPr lang="en-US" dirty="0" smtClean="0">
                          <a:sym typeface="Wingding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ym typeface="Wingdings"/>
                        </a:rPr>
                        <a:t> T4 and T3 degradation (resulting in requirement for increased hormone production)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Thyroid </a:t>
                      </a:r>
                      <a:r>
                        <a:rPr lang="en-US" dirty="0" err="1" smtClean="0"/>
                        <a:t>enalrgement</a:t>
                      </a:r>
                      <a:r>
                        <a:rPr lang="en-US" dirty="0" smtClean="0"/>
                        <a:t> (in some women)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ym typeface="Wingdings"/>
                        </a:rPr>
                        <a:t> Serum </a:t>
                      </a:r>
                      <a:r>
                        <a:rPr lang="en-US" dirty="0" err="1" smtClean="0">
                          <a:sym typeface="Wingdings"/>
                        </a:rPr>
                        <a:t>thyroglobulin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ym typeface="Wingdings"/>
                        </a:rPr>
                        <a:t> Iodine clearance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ym typeface="Wingdings"/>
                        </a:rPr>
                        <a:t> Hormone production in iodine-deficient areas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en-US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hCG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human chorionic </a:t>
                      </a:r>
                      <a:r>
                        <a:rPr lang="en-US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gonadotropin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; TSH= Thyroid-stimulating hormone; T3= </a:t>
                      </a:r>
                      <a:r>
                        <a:rPr lang="en-US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triiodothyronine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; T4= </a:t>
                      </a:r>
                      <a:r>
                        <a:rPr lang="en-US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thyroxine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en-US" sz="1200" dirty="0" smtClean="0">
                          <a:sym typeface="Wingdings"/>
                        </a:rPr>
                        <a:t>=</a:t>
                      </a:r>
                      <a:r>
                        <a:rPr lang="en-US" sz="1200" baseline="0" dirty="0" smtClean="0">
                          <a:sym typeface="Wingdings"/>
                        </a:rPr>
                        <a:t> increased; </a:t>
                      </a:r>
                      <a:r>
                        <a:rPr lang="en-US" sz="1200" dirty="0" smtClean="0">
                          <a:sym typeface="Wingdings"/>
                        </a:rPr>
                        <a:t>=decreased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799" name="TextBox 3"/>
          <p:cNvSpPr txBox="1">
            <a:spLocks noChangeArrowheads="1"/>
          </p:cNvSpPr>
          <p:nvPr/>
        </p:nvSpPr>
        <p:spPr bwMode="auto">
          <a:xfrm>
            <a:off x="428625" y="5929313"/>
            <a:ext cx="311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Lazarus JH. Treat Endocrinol 2005; 4:31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2565</TotalTime>
  <Words>2226</Words>
  <Application>Microsoft Office PowerPoint</Application>
  <PresentationFormat>On-screen Show (4:3)</PresentationFormat>
  <Paragraphs>420</Paragraphs>
  <Slides>40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Flow</vt:lpstr>
      <vt:lpstr>Presentation</vt:lpstr>
      <vt:lpstr>Chart</vt:lpstr>
      <vt:lpstr>Slide 1</vt:lpstr>
      <vt:lpstr>Slide 2</vt:lpstr>
      <vt:lpstr>Objectives</vt:lpstr>
      <vt:lpstr>Slide 4</vt:lpstr>
      <vt:lpstr>Slide 5</vt:lpstr>
      <vt:lpstr>Slide 6</vt:lpstr>
      <vt:lpstr>Thyroid Function Tests in Pregnancy</vt:lpstr>
      <vt:lpstr>Slide 8</vt:lpstr>
      <vt:lpstr>Physiologic changes in pregnancy that influence thyroid function tests</vt:lpstr>
      <vt:lpstr>Slide 10</vt:lpstr>
      <vt:lpstr>Sample trimester-specific reference intervals for TSH*</vt:lpstr>
      <vt:lpstr>Slide 12</vt:lpstr>
      <vt:lpstr>Slide 13</vt:lpstr>
      <vt:lpstr>Slide 14</vt:lpstr>
      <vt:lpstr>Slide 15</vt:lpstr>
      <vt:lpstr>WHAT IS THE OPTIMAL METHOD TO ASSESS FT4 DURING PREGNANCY? </vt:lpstr>
      <vt:lpstr>Thyrotoxicosis in pregnancy</vt:lpstr>
      <vt:lpstr>HOW CAN GESTATIONAL HYPERTHYROIDISM BE DIFFERENTIATED FROM GRAVES’ HYPERTHYROIDISM IN PREGNANCY? </vt:lpstr>
      <vt:lpstr>WHAT IS THE APPROPRIATE MANAGEMENT OF GESTATIONAL HYPERTHYROIDISM? </vt:lpstr>
      <vt:lpstr>WHAT IS THE RECOMMENDED MANAGEMENT OF GRAVES’ HYPERTHYROIDISM IN PREGNANCY? </vt:lpstr>
      <vt:lpstr>Slide 21</vt:lpstr>
      <vt:lpstr>Why PTU has been preferred by some specialists?</vt:lpstr>
      <vt:lpstr>Frequently seen adverse reactions to thionamide agents*</vt:lpstr>
      <vt:lpstr>Major adverse reactions to propylthiouracil</vt:lpstr>
      <vt:lpstr>Slide 25</vt:lpstr>
      <vt:lpstr>WHICH TESTS SHOULD BE PERFORMED DURING TREATMENT WITH ATD AND WHAT LEVELS SHOULD BE ACHIEVED? </vt:lpstr>
      <vt:lpstr>Slide 27</vt:lpstr>
      <vt:lpstr>Slide 28</vt:lpstr>
      <vt:lpstr>Slide 29</vt:lpstr>
      <vt:lpstr>Slide 30</vt:lpstr>
      <vt:lpstr>WHAT ARE THE INDICATIONS AND TIMING FOR THYROIDECTOMY IN THE MANAGEMENT OF GRAVES’ DISEASE IN HYPERTHYROIDISM? </vt:lpstr>
      <vt:lpstr>WHAT IS THE VALUE OF TSHRAB MEASUREMENT IN THE EVALUATION OF A PREGNANT WOMAN WITH GRAVES’ HYPERTHYROIDISM? </vt:lpstr>
      <vt:lpstr>Management of thyrotoxicosis in pregnancy</vt:lpstr>
      <vt:lpstr>Slide 34</vt:lpstr>
      <vt:lpstr>HOW SHOULD WOMEN WITH GRAVES’ DISEASE BE COUNSELED PRE-PREGNANCY? </vt:lpstr>
      <vt:lpstr>Slide 36</vt:lpstr>
      <vt:lpstr>HOW SHOULD GRAVES’ HYPERTHYROIDISM BE TREATED IN LACTATING WOMEN? </vt:lpstr>
      <vt:lpstr>Slide 38</vt:lpstr>
      <vt:lpstr>Conclusion</vt:lpstr>
      <vt:lpstr>Slide 40</vt:lpstr>
    </vt:vector>
  </TitlesOfParts>
  <Company>erc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the human development index (HDI) and gross domestic product (GDP) per capita for Iran (1975-2002)</dc:title>
  <dc:creator>fakhimi</dc:creator>
  <cp:lastModifiedBy>RI-F0503-F</cp:lastModifiedBy>
  <cp:revision>365</cp:revision>
  <dcterms:created xsi:type="dcterms:W3CDTF">2005-03-30T06:03:59Z</dcterms:created>
  <dcterms:modified xsi:type="dcterms:W3CDTF">2011-12-15T04:41:45Z</dcterms:modified>
</cp:coreProperties>
</file>